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Quicksa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E9D29F-94DB-4D7C-A80E-963288557AF6}">
  <a:tblStyle styleId="{55E9D29F-94DB-4D7C-A80E-963288557AF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319175" y="2157318"/>
            <a:ext cx="6680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55" name="Shape 55"/>
          <p:cNvCxnSpPr>
            <a:stCxn id="56" idx="4"/>
          </p:cNvCxnSpPr>
          <p:nvPr/>
        </p:nvCxnSpPr>
        <p:spPr>
          <a:xfrm>
            <a:off x="903750" y="2672925"/>
            <a:ext cx="0" cy="24708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769050" y="2470725"/>
            <a:ext cx="269400" cy="202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530175" y="2307787"/>
            <a:ext cx="6767100" cy="532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530175" y="2782912"/>
            <a:ext cx="6927900" cy="35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60" name="Shape 60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" name="Shape 61"/>
          <p:cNvSpPr/>
          <p:nvPr/>
        </p:nvSpPr>
        <p:spPr>
          <a:xfrm>
            <a:off x="493600" y="2264137"/>
            <a:ext cx="820200" cy="6150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Char char="●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Char char="○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Char char="■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Char char="●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Char char="○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Char char="■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Char char="●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Char char="○"/>
              <a:defRPr i="1" sz="2800">
                <a:solidFill>
                  <a:srgbClr val="39C0BA"/>
                </a:solidFill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/>
          <p:nvPr/>
        </p:nvSpPr>
        <p:spPr>
          <a:xfrm>
            <a:off x="493600" y="2264137"/>
            <a:ext cx="820200" cy="6150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08000" y="2322128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w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65497" y="1200150"/>
            <a:ext cx="68580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None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None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65474" y="1200150"/>
            <a:ext cx="33069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600"/>
            </a:lvl1pPr>
            <a:lvl2pPr lvl="1" rtl="0">
              <a:spcBef>
                <a:spcPts val="0"/>
              </a:spcBef>
              <a:buSzPct val="100000"/>
              <a:buChar char="○"/>
              <a:defRPr sz="2600"/>
            </a:lvl2pPr>
            <a:lvl3pPr lvl="2" rtl="0">
              <a:spcBef>
                <a:spcPts val="0"/>
              </a:spcBef>
              <a:buSzPct val="100000"/>
              <a:buChar char="■"/>
              <a:defRPr sz="2600"/>
            </a:lvl3pPr>
            <a:lvl4pPr lvl="3" rtl="0">
              <a:spcBef>
                <a:spcPts val="0"/>
              </a:spcBef>
              <a:buSzPct val="100000"/>
              <a:buChar char="●"/>
              <a:defRPr sz="2600"/>
            </a:lvl4pPr>
            <a:lvl5pPr lvl="4" rtl="0">
              <a:spcBef>
                <a:spcPts val="0"/>
              </a:spcBef>
              <a:buSzPct val="100000"/>
              <a:buChar char="○"/>
              <a:defRPr sz="2600"/>
            </a:lvl5pPr>
            <a:lvl6pPr lvl="5" rtl="0">
              <a:spcBef>
                <a:spcPts val="0"/>
              </a:spcBef>
              <a:buSzPct val="100000"/>
              <a:buChar char="■"/>
              <a:defRPr sz="2600"/>
            </a:lvl6pPr>
            <a:lvl7pPr lvl="6" rtl="0">
              <a:spcBef>
                <a:spcPts val="0"/>
              </a:spcBef>
              <a:buSzPct val="100000"/>
              <a:buChar char="●"/>
              <a:defRPr sz="2600"/>
            </a:lvl7pPr>
            <a:lvl8pPr lvl="7" rtl="0">
              <a:spcBef>
                <a:spcPts val="0"/>
              </a:spcBef>
              <a:buSzPct val="100000"/>
              <a:buChar char="○"/>
              <a:defRPr sz="2600"/>
            </a:lvl8pPr>
            <a:lvl9pPr lvl="8" rtl="0">
              <a:spcBef>
                <a:spcPts val="0"/>
              </a:spcBef>
              <a:buSzPct val="100000"/>
              <a:buChar char="■"/>
              <a:defRPr sz="26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71569" y="1200150"/>
            <a:ext cx="33069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600"/>
            </a:lvl1pPr>
            <a:lvl2pPr lvl="1" rtl="0">
              <a:spcBef>
                <a:spcPts val="0"/>
              </a:spcBef>
              <a:buSzPct val="100000"/>
              <a:buChar char="○"/>
              <a:defRPr sz="2600"/>
            </a:lvl2pPr>
            <a:lvl3pPr lvl="2" rtl="0">
              <a:spcBef>
                <a:spcPts val="0"/>
              </a:spcBef>
              <a:buSzPct val="100000"/>
              <a:buChar char="■"/>
              <a:defRPr sz="2600"/>
            </a:lvl3pPr>
            <a:lvl4pPr lvl="3" rtl="0">
              <a:spcBef>
                <a:spcPts val="0"/>
              </a:spcBef>
              <a:buSzPct val="100000"/>
              <a:buChar char="●"/>
              <a:defRPr sz="2600"/>
            </a:lvl4pPr>
            <a:lvl5pPr lvl="4" rtl="0">
              <a:spcBef>
                <a:spcPts val="0"/>
              </a:spcBef>
              <a:buSzPct val="100000"/>
              <a:buChar char="○"/>
              <a:defRPr sz="2600"/>
            </a:lvl5pPr>
            <a:lvl6pPr lvl="5" rtl="0">
              <a:spcBef>
                <a:spcPts val="0"/>
              </a:spcBef>
              <a:buSzPct val="100000"/>
              <a:buChar char="■"/>
              <a:defRPr sz="2600"/>
            </a:lvl6pPr>
            <a:lvl7pPr lvl="6" rtl="0">
              <a:spcBef>
                <a:spcPts val="0"/>
              </a:spcBef>
              <a:buSzPct val="100000"/>
              <a:buChar char="●"/>
              <a:defRPr sz="2600"/>
            </a:lvl7pPr>
            <a:lvl8pPr lvl="7" rtl="0">
              <a:spcBef>
                <a:spcPts val="0"/>
              </a:spcBef>
              <a:buSzPct val="100000"/>
              <a:buChar char="○"/>
              <a:defRPr sz="2600"/>
            </a:lvl8pPr>
            <a:lvl9pPr lvl="8" rtl="0">
              <a:spcBef>
                <a:spcPts val="0"/>
              </a:spcBef>
              <a:buSzPct val="100000"/>
              <a:buChar char="■"/>
              <a:defRPr sz="2600"/>
            </a:lvl9pPr>
          </a:lstStyle>
          <a:p/>
        </p:txBody>
      </p:sp>
      <p:cxnSp>
        <p:nvCxnSpPr>
          <p:cNvPr id="77" name="Shape 77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65475" y="1255481"/>
            <a:ext cx="2403600" cy="367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SzPct val="100000"/>
              <a:buChar char="○"/>
              <a:defRPr sz="2000"/>
            </a:lvl2pPr>
            <a:lvl3pPr lvl="2" rtl="0">
              <a:spcBef>
                <a:spcPts val="0"/>
              </a:spcBef>
              <a:buSzPct val="100000"/>
              <a:buChar char="■"/>
              <a:defRPr sz="2000"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3692249" y="1255481"/>
            <a:ext cx="2403600" cy="367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SzPct val="100000"/>
              <a:buChar char="○"/>
              <a:defRPr sz="2000"/>
            </a:lvl2pPr>
            <a:lvl3pPr lvl="2" rtl="0">
              <a:spcBef>
                <a:spcPts val="0"/>
              </a:spcBef>
              <a:buSzPct val="100000"/>
              <a:buChar char="■"/>
              <a:defRPr sz="2000"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6219023" y="1255481"/>
            <a:ext cx="2403600" cy="367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SzPct val="100000"/>
              <a:buChar char="○"/>
              <a:defRPr sz="2000"/>
            </a:lvl2pPr>
            <a:lvl3pPr lvl="2" rtl="0">
              <a:spcBef>
                <a:spcPts val="0"/>
              </a:spcBef>
              <a:buSzPct val="100000"/>
              <a:buChar char="■"/>
              <a:defRPr sz="2000"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cxnSp>
        <p:nvCxnSpPr>
          <p:cNvPr id="85" name="Shape 85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360"/>
              </a:spcBef>
              <a:buSzPct val="100000"/>
              <a:buChar char="●"/>
              <a:defRPr sz="1800"/>
            </a:lvl1pPr>
          </a:lstStyle>
          <a:p/>
        </p:txBody>
      </p:sp>
      <p:cxnSp>
        <p:nvCxnSpPr>
          <p:cNvPr id="94" name="Shape 94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808650" y="4464637"/>
            <a:ext cx="190200" cy="1425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808650" y="2500425"/>
            <a:ext cx="190200" cy="1425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key color">
    <p:bg>
      <p:bgPr>
        <a:solidFill>
          <a:srgbClr val="39C0BA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808650" y="2500425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165497" y="1200150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None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None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sz="3600"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Concepts, not implementation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Tortured metaphors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1700" y="71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Before we start…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sz="3600">
                <a:latin typeface="Arial"/>
                <a:ea typeface="Arial"/>
                <a:cs typeface="Arial"/>
                <a:sym typeface="Arial"/>
              </a:rPr>
              <a:t>What is a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database is a model of the real-world scenario that your application deals with.</a:t>
            </a:r>
            <a:b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broken down into real-world things (entities) that your website deals with, along with their relevant properties (fields) and relationships (relationships).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767025" y="258875"/>
            <a:ext cx="57624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What is a database?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would you use one?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336100" y="0"/>
            <a:ext cx="69024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Key database concepts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1434800" y="15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{55E9D29F-94DB-4D7C-A80E-963288557AF6}</a:tableStyleId>
              </a:tblPr>
              <a:tblGrid>
                <a:gridCol w="2413000"/>
                <a:gridCol w="2413000"/>
                <a:gridCol w="2413000"/>
              </a:tblGrid>
              <a:tr h="4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Real world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Databases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Language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English (UK vs US)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SQL (syntax differences)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Database Management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Library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PostgreSQL, MySQL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Collection of books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Schema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Classification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Schema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Client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Library terminal, librarian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PSQL, node-postgres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1246050" y="1913342"/>
            <a:ext cx="7337700" cy="144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w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kind of relationships exist between people?</a:t>
            </a:r>
            <a:b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type of relationships are they?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3005700" y="157550"/>
            <a:ext cx="4074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 sz="3600">
                <a:solidFill>
                  <a:schemeClr val="lt1"/>
                </a:solidFill>
              </a:rPr>
              <a:t>Relationships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1361925" y="1114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{55E9D29F-94DB-4D7C-A80E-963288557AF6}</a:tableStyleId>
              </a:tblPr>
              <a:tblGrid>
                <a:gridCol w="3680925"/>
                <a:gridCol w="3680925"/>
              </a:tblGrid>
              <a:tr h="280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Relationship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Biological mother -&gt; child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One to many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Friend -&gt; Friend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Many to many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Boss -&gt; Employee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One to many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Nemesis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One to one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Lover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Many to many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Siblings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Trick question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Client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Many to many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Acquaintance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Many to many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102975" y="1485650"/>
            <a:ext cx="813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16666"/>
            </a:pPr>
            <a:r>
              <a:rPr lang="iw" sz="2400">
                <a:solidFill>
                  <a:schemeClr val="lt1"/>
                </a:solidFill>
              </a:rPr>
              <a:t>Designing a schema means understanding a situation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</a:pPr>
            <a:r>
              <a:rPr lang="iw" sz="2400">
                <a:solidFill>
                  <a:schemeClr val="lt1"/>
                </a:solidFill>
              </a:rPr>
              <a:t>Useful as reference tools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</a:pPr>
            <a:r>
              <a:rPr lang="iw" sz="2400">
                <a:solidFill>
                  <a:schemeClr val="lt1"/>
                </a:solidFill>
              </a:rPr>
              <a:t>Often no single correct way to design a schema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</a:pPr>
            <a:r>
              <a:rPr lang="iw" sz="2400">
                <a:solidFill>
                  <a:schemeClr val="lt1"/>
                </a:solidFill>
              </a:rPr>
              <a:t>Choices have consequences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035425" y="56275"/>
            <a:ext cx="75123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Final thoughts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