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Quicksan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C867A2-1D29-4A03-A737-ADBB60A4AC27}">
  <a:tblStyle styleId="{E0C867A2-1D29-4A03-A737-ADBB60A4AC2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Quicksand-bold.fntdata"/><Relationship Id="rId14" Type="http://schemas.openxmlformats.org/officeDocument/2006/relationships/font" Target="fonts/Quicksan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har char="●"/>
              <a:defRPr/>
            </a:lvl1pPr>
            <a:lvl2pPr lvl="1" algn="ctr">
              <a:spcBef>
                <a:spcPts val="0"/>
              </a:spcBef>
              <a:buChar char="○"/>
              <a:defRPr/>
            </a:lvl2pPr>
            <a:lvl3pPr lvl="2" algn="ctr">
              <a:spcBef>
                <a:spcPts val="0"/>
              </a:spcBef>
              <a:buChar char="■"/>
              <a:defRPr/>
            </a:lvl3pPr>
            <a:lvl4pPr lvl="3" algn="ctr">
              <a:spcBef>
                <a:spcPts val="0"/>
              </a:spcBef>
              <a:buChar char="●"/>
              <a:defRPr/>
            </a:lvl4pPr>
            <a:lvl5pPr lvl="4" algn="ctr">
              <a:spcBef>
                <a:spcPts val="0"/>
              </a:spcBef>
              <a:buChar char="○"/>
              <a:defRPr/>
            </a:lvl5pPr>
            <a:lvl6pPr lvl="5" algn="ctr">
              <a:spcBef>
                <a:spcPts val="0"/>
              </a:spcBef>
              <a:buChar char="■"/>
              <a:defRPr/>
            </a:lvl6pPr>
            <a:lvl7pPr lvl="6" algn="ctr">
              <a:spcBef>
                <a:spcPts val="0"/>
              </a:spcBef>
              <a:buChar char="●"/>
              <a:defRPr/>
            </a:lvl7pPr>
            <a:lvl8pPr lvl="7" algn="ctr">
              <a:spcBef>
                <a:spcPts val="0"/>
              </a:spcBef>
              <a:buChar char="○"/>
              <a:defRPr/>
            </a:lvl8pPr>
            <a:lvl9pPr lvl="8" algn="ctr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319175" y="2157318"/>
            <a:ext cx="6680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/>
        </p:txBody>
      </p:sp>
      <p:cxnSp>
        <p:nvCxnSpPr>
          <p:cNvPr id="55" name="Shape 55"/>
          <p:cNvCxnSpPr>
            <a:stCxn id="56" idx="4"/>
          </p:cNvCxnSpPr>
          <p:nvPr/>
        </p:nvCxnSpPr>
        <p:spPr>
          <a:xfrm>
            <a:off x="903750" y="2672925"/>
            <a:ext cx="0" cy="24708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769050" y="2470725"/>
            <a:ext cx="269400" cy="202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530175" y="2307787"/>
            <a:ext cx="6767100" cy="532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530175" y="2782912"/>
            <a:ext cx="6927900" cy="353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cxnSp>
        <p:nvCxnSpPr>
          <p:cNvPr id="60" name="Shape 60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" name="Shape 61"/>
          <p:cNvSpPr/>
          <p:nvPr/>
        </p:nvSpPr>
        <p:spPr>
          <a:xfrm>
            <a:off x="493600" y="2264137"/>
            <a:ext cx="820200" cy="6150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Char char="●"/>
              <a:defRPr i="1" sz="2800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Char char="○"/>
              <a:defRPr i="1" sz="2800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Char char="■"/>
              <a:defRPr i="1" sz="2800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Char char="●"/>
              <a:defRPr i="1" sz="2800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Char char="○"/>
              <a:defRPr i="1" sz="2800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Char char="■"/>
              <a:defRPr i="1" sz="2800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Char char="●"/>
              <a:defRPr i="1" sz="2800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Char char="○"/>
              <a:defRPr i="1" sz="2800">
                <a:solidFill>
                  <a:srgbClr val="39C0BA"/>
                </a:solidFill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Char char="■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5" name="Shape 65"/>
          <p:cNvSpPr/>
          <p:nvPr/>
        </p:nvSpPr>
        <p:spPr>
          <a:xfrm>
            <a:off x="493600" y="2264137"/>
            <a:ext cx="820200" cy="6150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208000" y="2322128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w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hape 68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" name="Shape 69"/>
          <p:cNvSpPr/>
          <p:nvPr/>
        </p:nvSpPr>
        <p:spPr>
          <a:xfrm>
            <a:off x="808725" y="600562"/>
            <a:ext cx="1902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69050" y="1396425"/>
            <a:ext cx="269400" cy="202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165497" y="1200150"/>
            <a:ext cx="68580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None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None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165474" y="1200150"/>
            <a:ext cx="33069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2600"/>
            </a:lvl1pPr>
            <a:lvl2pPr lvl="1" rtl="0">
              <a:spcBef>
                <a:spcPts val="0"/>
              </a:spcBef>
              <a:buSzPct val="100000"/>
              <a:buChar char="○"/>
              <a:defRPr sz="2600"/>
            </a:lvl2pPr>
            <a:lvl3pPr lvl="2" rtl="0">
              <a:spcBef>
                <a:spcPts val="0"/>
              </a:spcBef>
              <a:buSzPct val="100000"/>
              <a:buChar char="■"/>
              <a:defRPr sz="2600"/>
            </a:lvl3pPr>
            <a:lvl4pPr lvl="3" rtl="0">
              <a:spcBef>
                <a:spcPts val="0"/>
              </a:spcBef>
              <a:buSzPct val="100000"/>
              <a:buChar char="●"/>
              <a:defRPr sz="2600"/>
            </a:lvl4pPr>
            <a:lvl5pPr lvl="4" rtl="0">
              <a:spcBef>
                <a:spcPts val="0"/>
              </a:spcBef>
              <a:buSzPct val="100000"/>
              <a:buChar char="○"/>
              <a:defRPr sz="2600"/>
            </a:lvl5pPr>
            <a:lvl6pPr lvl="5" rtl="0">
              <a:spcBef>
                <a:spcPts val="0"/>
              </a:spcBef>
              <a:buSzPct val="100000"/>
              <a:buChar char="■"/>
              <a:defRPr sz="2600"/>
            </a:lvl6pPr>
            <a:lvl7pPr lvl="6" rtl="0">
              <a:spcBef>
                <a:spcPts val="0"/>
              </a:spcBef>
              <a:buSzPct val="100000"/>
              <a:buChar char="●"/>
              <a:defRPr sz="2600"/>
            </a:lvl7pPr>
            <a:lvl8pPr lvl="7" rtl="0">
              <a:spcBef>
                <a:spcPts val="0"/>
              </a:spcBef>
              <a:buSzPct val="100000"/>
              <a:buChar char="○"/>
              <a:defRPr sz="2600"/>
            </a:lvl8pPr>
            <a:lvl9pPr lvl="8" rtl="0">
              <a:spcBef>
                <a:spcPts val="0"/>
              </a:spcBef>
              <a:buSzPct val="100000"/>
              <a:buChar char="■"/>
              <a:defRPr sz="2600"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71569" y="1200150"/>
            <a:ext cx="33069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2600"/>
            </a:lvl1pPr>
            <a:lvl2pPr lvl="1" rtl="0">
              <a:spcBef>
                <a:spcPts val="0"/>
              </a:spcBef>
              <a:buSzPct val="100000"/>
              <a:buChar char="○"/>
              <a:defRPr sz="2600"/>
            </a:lvl2pPr>
            <a:lvl3pPr lvl="2" rtl="0">
              <a:spcBef>
                <a:spcPts val="0"/>
              </a:spcBef>
              <a:buSzPct val="100000"/>
              <a:buChar char="■"/>
              <a:defRPr sz="2600"/>
            </a:lvl3pPr>
            <a:lvl4pPr lvl="3" rtl="0">
              <a:spcBef>
                <a:spcPts val="0"/>
              </a:spcBef>
              <a:buSzPct val="100000"/>
              <a:buChar char="●"/>
              <a:defRPr sz="2600"/>
            </a:lvl4pPr>
            <a:lvl5pPr lvl="4" rtl="0">
              <a:spcBef>
                <a:spcPts val="0"/>
              </a:spcBef>
              <a:buSzPct val="100000"/>
              <a:buChar char="○"/>
              <a:defRPr sz="2600"/>
            </a:lvl5pPr>
            <a:lvl6pPr lvl="5" rtl="0">
              <a:spcBef>
                <a:spcPts val="0"/>
              </a:spcBef>
              <a:buSzPct val="100000"/>
              <a:buChar char="■"/>
              <a:defRPr sz="2600"/>
            </a:lvl6pPr>
            <a:lvl7pPr lvl="6" rtl="0">
              <a:spcBef>
                <a:spcPts val="0"/>
              </a:spcBef>
              <a:buSzPct val="100000"/>
              <a:buChar char="●"/>
              <a:defRPr sz="2600"/>
            </a:lvl7pPr>
            <a:lvl8pPr lvl="7" rtl="0">
              <a:spcBef>
                <a:spcPts val="0"/>
              </a:spcBef>
              <a:buSzPct val="100000"/>
              <a:buChar char="○"/>
              <a:defRPr sz="2600"/>
            </a:lvl8pPr>
            <a:lvl9pPr lvl="8" rtl="0">
              <a:spcBef>
                <a:spcPts val="0"/>
              </a:spcBef>
              <a:buSzPct val="100000"/>
              <a:buChar char="■"/>
              <a:defRPr sz="2600"/>
            </a:lvl9pPr>
          </a:lstStyle>
          <a:p/>
        </p:txBody>
      </p:sp>
      <p:cxnSp>
        <p:nvCxnSpPr>
          <p:cNvPr id="77" name="Shape 77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8" name="Shape 78"/>
          <p:cNvSpPr/>
          <p:nvPr/>
        </p:nvSpPr>
        <p:spPr>
          <a:xfrm>
            <a:off x="808725" y="600562"/>
            <a:ext cx="1902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69050" y="1396425"/>
            <a:ext cx="269400" cy="202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165475" y="1255481"/>
            <a:ext cx="2403600" cy="3670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2000"/>
            </a:lvl1pPr>
            <a:lvl2pPr lvl="1" rtl="0">
              <a:spcBef>
                <a:spcPts val="0"/>
              </a:spcBef>
              <a:buSzPct val="100000"/>
              <a:buChar char="○"/>
              <a:defRPr sz="2000"/>
            </a:lvl2pPr>
            <a:lvl3pPr lvl="2" rtl="0">
              <a:spcBef>
                <a:spcPts val="0"/>
              </a:spcBef>
              <a:buSzPct val="100000"/>
              <a:buChar char="■"/>
              <a:defRPr sz="2000"/>
            </a:lvl3pPr>
            <a:lvl4pPr lvl="3" rtl="0">
              <a:spcBef>
                <a:spcPts val="0"/>
              </a:spcBef>
              <a:buSzPct val="100000"/>
              <a:buChar char="●"/>
              <a:defRPr sz="2000"/>
            </a:lvl4pPr>
            <a:lvl5pPr lvl="4" rtl="0">
              <a:spcBef>
                <a:spcPts val="0"/>
              </a:spcBef>
              <a:buSzPct val="100000"/>
              <a:buChar char="○"/>
              <a:defRPr sz="2000"/>
            </a:lvl5pPr>
            <a:lvl6pPr lvl="5" rtl="0">
              <a:spcBef>
                <a:spcPts val="0"/>
              </a:spcBef>
              <a:buSzPct val="100000"/>
              <a:buChar char="■"/>
              <a:defRPr sz="2000"/>
            </a:lvl6pPr>
            <a:lvl7pPr lvl="6" rtl="0">
              <a:spcBef>
                <a:spcPts val="0"/>
              </a:spcBef>
              <a:buSzPct val="100000"/>
              <a:buChar char="●"/>
              <a:defRPr sz="2000"/>
            </a:lvl7pPr>
            <a:lvl8pPr lvl="7" rtl="0">
              <a:spcBef>
                <a:spcPts val="0"/>
              </a:spcBef>
              <a:buSzPct val="100000"/>
              <a:buChar char="○"/>
              <a:defRPr sz="2000"/>
            </a:lvl8pPr>
            <a:lvl9pPr lvl="8" rtl="0">
              <a:spcBef>
                <a:spcPts val="0"/>
              </a:spcBef>
              <a:buSzPct val="100000"/>
              <a:buChar char="■"/>
              <a:defRPr sz="2000"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3692249" y="1255481"/>
            <a:ext cx="2403600" cy="3670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2000"/>
            </a:lvl1pPr>
            <a:lvl2pPr lvl="1" rtl="0">
              <a:spcBef>
                <a:spcPts val="0"/>
              </a:spcBef>
              <a:buSzPct val="100000"/>
              <a:buChar char="○"/>
              <a:defRPr sz="2000"/>
            </a:lvl2pPr>
            <a:lvl3pPr lvl="2" rtl="0">
              <a:spcBef>
                <a:spcPts val="0"/>
              </a:spcBef>
              <a:buSzPct val="100000"/>
              <a:buChar char="■"/>
              <a:defRPr sz="2000"/>
            </a:lvl3pPr>
            <a:lvl4pPr lvl="3" rtl="0">
              <a:spcBef>
                <a:spcPts val="0"/>
              </a:spcBef>
              <a:buSzPct val="100000"/>
              <a:buChar char="●"/>
              <a:defRPr sz="2000"/>
            </a:lvl4pPr>
            <a:lvl5pPr lvl="4" rtl="0">
              <a:spcBef>
                <a:spcPts val="0"/>
              </a:spcBef>
              <a:buSzPct val="100000"/>
              <a:buChar char="○"/>
              <a:defRPr sz="2000"/>
            </a:lvl5pPr>
            <a:lvl6pPr lvl="5" rtl="0">
              <a:spcBef>
                <a:spcPts val="0"/>
              </a:spcBef>
              <a:buSzPct val="100000"/>
              <a:buChar char="■"/>
              <a:defRPr sz="2000"/>
            </a:lvl6pPr>
            <a:lvl7pPr lvl="6" rtl="0">
              <a:spcBef>
                <a:spcPts val="0"/>
              </a:spcBef>
              <a:buSzPct val="100000"/>
              <a:buChar char="●"/>
              <a:defRPr sz="2000"/>
            </a:lvl7pPr>
            <a:lvl8pPr lvl="7" rtl="0">
              <a:spcBef>
                <a:spcPts val="0"/>
              </a:spcBef>
              <a:buSzPct val="100000"/>
              <a:buChar char="○"/>
              <a:defRPr sz="2000"/>
            </a:lvl8pPr>
            <a:lvl9pPr lvl="8" rtl="0">
              <a:spcBef>
                <a:spcPts val="0"/>
              </a:spcBef>
              <a:buSzPct val="100000"/>
              <a:buChar char="■"/>
              <a:defRPr sz="2000"/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6219023" y="1255481"/>
            <a:ext cx="2403600" cy="3670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Char char="●"/>
              <a:defRPr sz="2000"/>
            </a:lvl1pPr>
            <a:lvl2pPr lvl="1" rtl="0">
              <a:spcBef>
                <a:spcPts val="0"/>
              </a:spcBef>
              <a:buSzPct val="100000"/>
              <a:buChar char="○"/>
              <a:defRPr sz="2000"/>
            </a:lvl2pPr>
            <a:lvl3pPr lvl="2" rtl="0">
              <a:spcBef>
                <a:spcPts val="0"/>
              </a:spcBef>
              <a:buSzPct val="100000"/>
              <a:buChar char="■"/>
              <a:defRPr sz="2000"/>
            </a:lvl3pPr>
            <a:lvl4pPr lvl="3" rtl="0">
              <a:spcBef>
                <a:spcPts val="0"/>
              </a:spcBef>
              <a:buSzPct val="100000"/>
              <a:buChar char="●"/>
              <a:defRPr sz="2000"/>
            </a:lvl4pPr>
            <a:lvl5pPr lvl="4" rtl="0">
              <a:spcBef>
                <a:spcPts val="0"/>
              </a:spcBef>
              <a:buSzPct val="100000"/>
              <a:buChar char="○"/>
              <a:defRPr sz="2000"/>
            </a:lvl5pPr>
            <a:lvl6pPr lvl="5" rtl="0">
              <a:spcBef>
                <a:spcPts val="0"/>
              </a:spcBef>
              <a:buSzPct val="100000"/>
              <a:buChar char="■"/>
              <a:defRPr sz="2000"/>
            </a:lvl6pPr>
            <a:lvl7pPr lvl="6" rtl="0">
              <a:spcBef>
                <a:spcPts val="0"/>
              </a:spcBef>
              <a:buSzPct val="100000"/>
              <a:buChar char="●"/>
              <a:defRPr sz="2000"/>
            </a:lvl7pPr>
            <a:lvl8pPr lvl="7" rtl="0">
              <a:spcBef>
                <a:spcPts val="0"/>
              </a:spcBef>
              <a:buSzPct val="100000"/>
              <a:buChar char="○"/>
              <a:defRPr sz="2000"/>
            </a:lvl8pPr>
            <a:lvl9pPr lvl="8" rtl="0">
              <a:spcBef>
                <a:spcPts val="0"/>
              </a:spcBef>
              <a:buSzPct val="100000"/>
              <a:buChar char="■"/>
              <a:defRPr sz="2000"/>
            </a:lvl9pPr>
          </a:lstStyle>
          <a:p/>
        </p:txBody>
      </p:sp>
      <p:cxnSp>
        <p:nvCxnSpPr>
          <p:cNvPr id="85" name="Shape 85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6" name="Shape 86"/>
          <p:cNvSpPr/>
          <p:nvPr/>
        </p:nvSpPr>
        <p:spPr>
          <a:xfrm>
            <a:off x="808725" y="600562"/>
            <a:ext cx="1902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769050" y="1396425"/>
            <a:ext cx="269400" cy="202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90" name="Shape 90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" name="Shape 91"/>
          <p:cNvSpPr/>
          <p:nvPr/>
        </p:nvSpPr>
        <p:spPr>
          <a:xfrm>
            <a:off x="808725" y="600562"/>
            <a:ext cx="1902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360"/>
              </a:spcBef>
              <a:buSzPct val="100000"/>
              <a:buChar char="●"/>
              <a:defRPr sz="1800"/>
            </a:lvl1pPr>
          </a:lstStyle>
          <a:p/>
        </p:txBody>
      </p:sp>
      <p:cxnSp>
        <p:nvCxnSpPr>
          <p:cNvPr id="94" name="Shape 94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" name="Shape 95"/>
          <p:cNvSpPr/>
          <p:nvPr/>
        </p:nvSpPr>
        <p:spPr>
          <a:xfrm>
            <a:off x="808650" y="4464637"/>
            <a:ext cx="190200" cy="1425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hape 97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8" name="Shape 98"/>
          <p:cNvSpPr/>
          <p:nvPr/>
        </p:nvSpPr>
        <p:spPr>
          <a:xfrm>
            <a:off x="808650" y="2500425"/>
            <a:ext cx="190200" cy="1425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key color">
    <p:bg>
      <p:bgPr>
        <a:solidFill>
          <a:srgbClr val="39C0BA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hape 100"/>
          <p:cNvCxnSpPr/>
          <p:nvPr/>
        </p:nvCxnSpPr>
        <p:spPr>
          <a:xfrm>
            <a:off x="903825" y="-5943"/>
            <a:ext cx="0" cy="51495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1" name="Shape 101"/>
          <p:cNvSpPr/>
          <p:nvPr/>
        </p:nvSpPr>
        <p:spPr>
          <a:xfrm>
            <a:off x="808650" y="2500425"/>
            <a:ext cx="190200" cy="1425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4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200"/>
            </a:lvl1pPr>
            <a:lvl2pPr lvl="1">
              <a:spcBef>
                <a:spcPts val="0"/>
              </a:spcBef>
              <a:buSzPct val="100000"/>
              <a:buChar char="○"/>
              <a:defRPr sz="1200"/>
            </a:lvl2pPr>
            <a:lvl3pPr lvl="2">
              <a:spcBef>
                <a:spcPts val="0"/>
              </a:spcBef>
              <a:buSzPct val="100000"/>
              <a:buChar char="■"/>
              <a:defRPr sz="1200"/>
            </a:lvl3pPr>
            <a:lvl4pPr lvl="3">
              <a:spcBef>
                <a:spcPts val="0"/>
              </a:spcBef>
              <a:buSzPct val="100000"/>
              <a:buChar char="●"/>
              <a:defRPr sz="1200"/>
            </a:lvl4pPr>
            <a:lvl5pPr lvl="4">
              <a:spcBef>
                <a:spcPts val="0"/>
              </a:spcBef>
              <a:buSzPct val="100000"/>
              <a:buChar char="○"/>
              <a:defRPr sz="1200"/>
            </a:lvl5pPr>
            <a:lvl6pPr lvl="5">
              <a:spcBef>
                <a:spcPts val="0"/>
              </a:spcBef>
              <a:buSzPct val="100000"/>
              <a:buChar char="■"/>
              <a:defRPr sz="1200"/>
            </a:lvl6pPr>
            <a:lvl7pPr lvl="6">
              <a:spcBef>
                <a:spcPts val="0"/>
              </a:spcBef>
              <a:buSzPct val="100000"/>
              <a:buChar char="●"/>
              <a:defRPr sz="1200"/>
            </a:lvl7pPr>
            <a:lvl8pPr lvl="7">
              <a:spcBef>
                <a:spcPts val="0"/>
              </a:spcBef>
              <a:buSzPct val="100000"/>
              <a:buChar char="○"/>
              <a:defRPr sz="1200"/>
            </a:lvl8pPr>
            <a:lvl9pPr lvl="8">
              <a:spcBef>
                <a:spcPts val="0"/>
              </a:spcBef>
              <a:buSzPct val="1000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E303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165475" y="499481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165497" y="1200150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None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None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4294967295" type="subTitle"/>
          </p:nvPr>
        </p:nvSpPr>
        <p:spPr>
          <a:xfrm>
            <a:off x="1336100" y="2266987"/>
            <a:ext cx="7337700" cy="6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w" sz="3600">
                <a:latin typeface="Arial"/>
                <a:ea typeface="Arial"/>
                <a:cs typeface="Arial"/>
                <a:sym typeface="Arial"/>
              </a:rPr>
              <a:t>Databases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4294967295" type="subTitle"/>
          </p:nvPr>
        </p:nvSpPr>
        <p:spPr>
          <a:xfrm>
            <a:off x="1336100" y="2266987"/>
            <a:ext cx="7337700" cy="6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i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Concepts, not implementation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i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Tortured metaphors</a:t>
            </a:r>
          </a:p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i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Relational databases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11700" y="713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w" sz="2800">
                <a:solidFill>
                  <a:schemeClr val="lt1"/>
                </a:solidFill>
              </a:rPr>
              <a:t>Before we start…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4294967295" type="subTitle"/>
          </p:nvPr>
        </p:nvSpPr>
        <p:spPr>
          <a:xfrm>
            <a:off x="1336100" y="2266987"/>
            <a:ext cx="7337700" cy="6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w" sz="3600">
                <a:latin typeface="Arial"/>
                <a:ea typeface="Arial"/>
                <a:cs typeface="Arial"/>
                <a:sym typeface="Arial"/>
              </a:rPr>
              <a:t>What is a 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4294967295" type="subTitle"/>
          </p:nvPr>
        </p:nvSpPr>
        <p:spPr>
          <a:xfrm>
            <a:off x="1336100" y="2266987"/>
            <a:ext cx="7337700" cy="6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database is a model of the real-world scenario that your application deals with.</a:t>
            </a:r>
            <a:br>
              <a:rPr lang="i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broken down into real-world things (entities) that your website deals with, along with their relevant properties (fields) and relationships (relationships).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767025" y="258875"/>
            <a:ext cx="57624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w" sz="2800">
                <a:solidFill>
                  <a:schemeClr val="lt1"/>
                </a:solidFill>
              </a:rPr>
              <a:t>What is a database?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4294967295" type="subTitle"/>
          </p:nvPr>
        </p:nvSpPr>
        <p:spPr>
          <a:xfrm>
            <a:off x="1336100" y="2266987"/>
            <a:ext cx="7337700" cy="60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iw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would you use one?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1336100" y="0"/>
            <a:ext cx="69024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w" sz="2800">
                <a:solidFill>
                  <a:schemeClr val="lt1"/>
                </a:solidFill>
              </a:rPr>
              <a:t>Key database concepts</a:t>
            </a:r>
          </a:p>
        </p:txBody>
      </p:sp>
      <p:graphicFrame>
        <p:nvGraphicFramePr>
          <p:cNvPr id="134" name="Shape 134"/>
          <p:cNvGraphicFramePr/>
          <p:nvPr/>
        </p:nvGraphicFramePr>
        <p:xfrm>
          <a:off x="1434800" y="155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{E0C867A2-1D29-4A03-A737-ADBB60A4AC27}</a:tableStyleId>
              </a:tblPr>
              <a:tblGrid>
                <a:gridCol w="2413000"/>
                <a:gridCol w="2413000"/>
                <a:gridCol w="2413000"/>
              </a:tblGrid>
              <a:tr h="475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iw">
                          <a:solidFill>
                            <a:schemeClr val="lt1"/>
                          </a:solidFill>
                        </a:rPr>
                        <a:t>Real world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iw">
                          <a:solidFill>
                            <a:schemeClr val="lt1"/>
                          </a:solidFill>
                        </a:rPr>
                        <a:t>Databases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iw">
                          <a:solidFill>
                            <a:schemeClr val="lt1"/>
                          </a:solidFill>
                        </a:rPr>
                        <a:t>Language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English (UK vs US)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SQL (syntax differences)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iw">
                          <a:solidFill>
                            <a:schemeClr val="lt1"/>
                          </a:solidFill>
                        </a:rPr>
                        <a:t>Database Management System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Library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PostgreSQL, MySQL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iw">
                          <a:solidFill>
                            <a:schemeClr val="lt1"/>
                          </a:solidFill>
                        </a:rPr>
                        <a:t>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Collection of books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Database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iw">
                          <a:solidFill>
                            <a:schemeClr val="lt1"/>
                          </a:solidFill>
                        </a:rPr>
                        <a:t>Schema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Classification system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Schema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iw">
                          <a:solidFill>
                            <a:schemeClr val="lt1"/>
                          </a:solidFill>
                        </a:rPr>
                        <a:t>Client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Library terminal, librarian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iw">
                          <a:solidFill>
                            <a:schemeClr val="lt1"/>
                          </a:solidFill>
                        </a:rPr>
                        <a:t>PSQL, node-postgres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1102975" y="1485650"/>
            <a:ext cx="8137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16666"/>
            </a:pPr>
            <a:r>
              <a:rPr lang="iw" sz="2400">
                <a:solidFill>
                  <a:schemeClr val="lt1"/>
                </a:solidFill>
              </a:rPr>
              <a:t>Designing a schema means understanding a situation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</a:pPr>
            <a:r>
              <a:rPr lang="iw" sz="2400">
                <a:solidFill>
                  <a:schemeClr val="lt1"/>
                </a:solidFill>
              </a:rPr>
              <a:t>Useful as reference tools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</a:pPr>
            <a:r>
              <a:rPr lang="iw" sz="2400">
                <a:solidFill>
                  <a:schemeClr val="lt1"/>
                </a:solidFill>
              </a:rPr>
              <a:t>Often no single correct way to design a schema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</a:pPr>
            <a:r>
              <a:rPr lang="iw" sz="2400">
                <a:solidFill>
                  <a:schemeClr val="lt1"/>
                </a:solidFill>
              </a:rPr>
              <a:t>Choices have consequences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035425" y="56275"/>
            <a:ext cx="75123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iw" sz="2800">
                <a:solidFill>
                  <a:schemeClr val="lt1"/>
                </a:solidFill>
              </a:rPr>
              <a:t>Final thoughts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