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PT Sans Narrow"/>
      <p:regular r:id="rId22"/>
      <p:bold r:id="rId23"/>
    </p:embeddedFont>
    <p:embeddedFont>
      <p:font typeface="Open Sans"/>
      <p:regular r:id="rId24"/>
      <p:bold r:id="rId25"/>
      <p:italic r:id="rId26"/>
      <p:boldItalic r:id="rId27"/>
    </p:embeddedFont>
    <p:embeddedFont>
      <p:font typeface="Spectral ExtraBold"/>
      <p:bold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hxpfW8kmPd4SfPlqHhmFSMkijLk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PTSansNarrow-regular.fntdata"/><Relationship Id="rId21" Type="http://schemas.openxmlformats.org/officeDocument/2006/relationships/font" Target="fonts/Roboto-boldItalic.fntdata"/><Relationship Id="rId24" Type="http://schemas.openxmlformats.org/officeDocument/2006/relationships/font" Target="fonts/OpenSans-regular.fntdata"/><Relationship Id="rId23" Type="http://schemas.openxmlformats.org/officeDocument/2006/relationships/font" Target="fonts/PTSansNarrow-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OpenSans-italic.fntdata"/><Relationship Id="rId25" Type="http://schemas.openxmlformats.org/officeDocument/2006/relationships/font" Target="fonts/OpenSans-bold.fntdata"/><Relationship Id="rId28" Type="http://schemas.openxmlformats.org/officeDocument/2006/relationships/font" Target="fonts/SpectralExtraBold-bold.fntdata"/><Relationship Id="rId27" Type="http://schemas.openxmlformats.org/officeDocument/2006/relationships/font" Target="fonts/OpenSans-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pectralExtraBold-boldItalic.fntdata"/><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1: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3" name="Google Shape;14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0" name="Google Shape;8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5" name="Google Shape;115;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2" name="Google Shape;12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cxnSp>
        <p:nvCxnSpPr>
          <p:cNvPr id="10" name="Google Shape;10;p15"/>
          <p:cNvCxnSpPr/>
          <p:nvPr/>
        </p:nvCxnSpPr>
        <p:spPr>
          <a:xfrm>
            <a:off x="7007735" y="3176888"/>
            <a:ext cx="562200" cy="0"/>
          </a:xfrm>
          <a:prstGeom prst="straightConnector1">
            <a:avLst/>
          </a:prstGeom>
          <a:noFill/>
          <a:ln cap="flat" cmpd="sng" w="76200">
            <a:solidFill>
              <a:schemeClr val="lt2"/>
            </a:solidFill>
            <a:prstDash val="solid"/>
            <a:round/>
            <a:headEnd len="sm" w="sm" type="none"/>
            <a:tailEnd len="sm" w="sm" type="none"/>
          </a:ln>
        </p:spPr>
      </p:cxnSp>
      <p:cxnSp>
        <p:nvCxnSpPr>
          <p:cNvPr id="11" name="Google Shape;11;p15"/>
          <p:cNvCxnSpPr/>
          <p:nvPr/>
        </p:nvCxnSpPr>
        <p:spPr>
          <a:xfrm>
            <a:off x="1575035" y="3158252"/>
            <a:ext cx="562200" cy="0"/>
          </a:xfrm>
          <a:prstGeom prst="straightConnector1">
            <a:avLst/>
          </a:prstGeom>
          <a:noFill/>
          <a:ln cap="flat" cmpd="sng" w="76200">
            <a:solidFill>
              <a:schemeClr val="lt2"/>
            </a:solidFill>
            <a:prstDash val="solid"/>
            <a:round/>
            <a:headEnd len="sm" w="sm" type="none"/>
            <a:tailEnd len="sm" w="sm" type="none"/>
          </a:ln>
        </p:spPr>
      </p:cxnSp>
      <p:grpSp>
        <p:nvGrpSpPr>
          <p:cNvPr id="12" name="Google Shape;12;p15"/>
          <p:cNvGrpSpPr/>
          <p:nvPr/>
        </p:nvGrpSpPr>
        <p:grpSpPr>
          <a:xfrm>
            <a:off x="1004144" y="1022025"/>
            <a:ext cx="7136668" cy="152400"/>
            <a:chOff x="1346429" y="1011300"/>
            <a:chExt cx="6452100" cy="152400"/>
          </a:xfrm>
        </p:grpSpPr>
        <p:cxnSp>
          <p:nvCxnSpPr>
            <p:cNvPr id="13" name="Google Shape;13;p15"/>
            <p:cNvCxnSpPr/>
            <p:nvPr/>
          </p:nvCxnSpPr>
          <p:spPr>
            <a:xfrm rot="10800000">
              <a:off x="1346429" y="1011300"/>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4" name="Google Shape;14;p15"/>
            <p:cNvCxnSpPr/>
            <p:nvPr/>
          </p:nvCxnSpPr>
          <p:spPr>
            <a:xfrm rot="10800000">
              <a:off x="1346429" y="1163700"/>
              <a:ext cx="6452100" cy="0"/>
            </a:xfrm>
            <a:prstGeom prst="straightConnector1">
              <a:avLst/>
            </a:prstGeom>
            <a:noFill/>
            <a:ln cap="flat" cmpd="sng" w="9525">
              <a:solidFill>
                <a:schemeClr val="accent3"/>
              </a:solidFill>
              <a:prstDash val="solid"/>
              <a:round/>
              <a:headEnd len="sm" w="sm" type="none"/>
              <a:tailEnd len="sm" w="sm" type="none"/>
            </a:ln>
          </p:spPr>
        </p:cxnSp>
      </p:grpSp>
      <p:grpSp>
        <p:nvGrpSpPr>
          <p:cNvPr id="15" name="Google Shape;15;p15"/>
          <p:cNvGrpSpPr/>
          <p:nvPr/>
        </p:nvGrpSpPr>
        <p:grpSpPr>
          <a:xfrm>
            <a:off x="1004151" y="3969100"/>
            <a:ext cx="7136668" cy="152400"/>
            <a:chOff x="1346435" y="3969088"/>
            <a:chExt cx="6452100" cy="152400"/>
          </a:xfrm>
        </p:grpSpPr>
        <p:cxnSp>
          <p:nvCxnSpPr>
            <p:cNvPr id="16" name="Google Shape;16;p15"/>
            <p:cNvCxnSpPr/>
            <p:nvPr/>
          </p:nvCxnSpPr>
          <p:spPr>
            <a:xfrm>
              <a:off x="1346435" y="4121488"/>
              <a:ext cx="6452100" cy="0"/>
            </a:xfrm>
            <a:prstGeom prst="straightConnector1">
              <a:avLst/>
            </a:prstGeom>
            <a:noFill/>
            <a:ln cap="flat" cmpd="sng" w="76200">
              <a:solidFill>
                <a:schemeClr val="accent3"/>
              </a:solidFill>
              <a:prstDash val="solid"/>
              <a:round/>
              <a:headEnd len="sm" w="sm" type="none"/>
              <a:tailEnd len="sm" w="sm" type="none"/>
            </a:ln>
          </p:spPr>
        </p:cxnSp>
        <p:cxnSp>
          <p:nvCxnSpPr>
            <p:cNvPr id="17" name="Google Shape;17;p15"/>
            <p:cNvCxnSpPr/>
            <p:nvPr/>
          </p:nvCxnSpPr>
          <p:spPr>
            <a:xfrm>
              <a:off x="1346435" y="3969088"/>
              <a:ext cx="6452100" cy="0"/>
            </a:xfrm>
            <a:prstGeom prst="straightConnector1">
              <a:avLst/>
            </a:prstGeom>
            <a:noFill/>
            <a:ln cap="flat" cmpd="sng" w="9525">
              <a:solidFill>
                <a:schemeClr val="accent3"/>
              </a:solidFill>
              <a:prstDash val="solid"/>
              <a:round/>
              <a:headEnd len="sm" w="sm" type="none"/>
              <a:tailEnd len="sm" w="sm" type="none"/>
            </a:ln>
          </p:spPr>
        </p:cxnSp>
      </p:grpSp>
      <p:sp>
        <p:nvSpPr>
          <p:cNvPr id="18" name="Google Shape;18;p15"/>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9" name="Google Shape;19;p15"/>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20" name="Google Shape;20;p1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5" name="Shape 55"/>
        <p:cNvGrpSpPr/>
        <p:nvPr/>
      </p:nvGrpSpPr>
      <p:grpSpPr>
        <a:xfrm>
          <a:off x="0" y="0"/>
          <a:ext cx="0" cy="0"/>
          <a:chOff x="0" y="0"/>
          <a:chExt cx="0" cy="0"/>
        </a:xfrm>
      </p:grpSpPr>
      <p:sp>
        <p:nvSpPr>
          <p:cNvPr id="56" name="Google Shape;56;p24"/>
          <p:cNvSpPr/>
          <p:nvPr/>
        </p:nvSpPr>
        <p:spPr>
          <a:xfrm>
            <a:off x="-75"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 name="Google Shape;57;p24"/>
          <p:cNvSpPr txBox="1"/>
          <p:nvPr>
            <p:ph hasCustomPrompt="1" type="title"/>
          </p:nvPr>
        </p:nvSpPr>
        <p:spPr>
          <a:xfrm>
            <a:off x="311700" y="1304850"/>
            <a:ext cx="8520600" cy="15384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24"/>
          <p:cNvSpPr txBox="1"/>
          <p:nvPr>
            <p:ph idx="1" type="body"/>
          </p:nvPr>
        </p:nvSpPr>
        <p:spPr>
          <a:xfrm>
            <a:off x="311700" y="299565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9" name="Google Shape;59;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sp>
        <p:nvSpPr>
          <p:cNvPr id="22" name="Google Shape;22;p16"/>
          <p:cNvSpPr/>
          <p:nvPr/>
        </p:nvSpPr>
        <p:spPr>
          <a:xfrm>
            <a:off x="-75" y="5045700"/>
            <a:ext cx="9144000" cy="978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1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24" name="Google Shape;24;p1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25" name="Google Shape;25;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17"/>
          <p:cNvSpPr/>
          <p:nvPr/>
        </p:nvSpPr>
        <p:spPr>
          <a:xfrm>
            <a:off x="-50" y="2571900"/>
            <a:ext cx="9144000" cy="25716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17"/>
          <p:cNvSpPr txBox="1"/>
          <p:nvPr>
            <p:ph type="title"/>
          </p:nvPr>
        </p:nvSpPr>
        <p:spPr>
          <a:xfrm>
            <a:off x="311700" y="814800"/>
            <a:ext cx="8571300" cy="9420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p:txBody>
      </p:sp>
      <p:sp>
        <p:nvSpPr>
          <p:cNvPr id="29" name="Google Shape;2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1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2" name="Google Shape;32;p18"/>
          <p:cNvSpPr txBox="1"/>
          <p:nvPr>
            <p:ph idx="1" type="body"/>
          </p:nvPr>
        </p:nvSpPr>
        <p:spPr>
          <a:xfrm>
            <a:off x="3117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3" name="Google Shape;33;p18"/>
          <p:cNvSpPr txBox="1"/>
          <p:nvPr>
            <p:ph idx="2" type="body"/>
          </p:nvPr>
        </p:nvSpPr>
        <p:spPr>
          <a:xfrm>
            <a:off x="4832400" y="1266175"/>
            <a:ext cx="3999900" cy="33027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p:txBody>
      </p:sp>
      <p:sp>
        <p:nvSpPr>
          <p:cNvPr id="37" name="Google Shape;37;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2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40" name="Google Shape;40;p2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1" name="Google Shape;41;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6"/>
        </a:solidFill>
      </p:bgPr>
    </p:bg>
    <p:spTree>
      <p:nvGrpSpPr>
        <p:cNvPr id="42" name="Shape 42"/>
        <p:cNvGrpSpPr/>
        <p:nvPr/>
      </p:nvGrpSpPr>
      <p:grpSpPr>
        <a:xfrm>
          <a:off x="0" y="0"/>
          <a:ext cx="0" cy="0"/>
          <a:chOff x="0" y="0"/>
          <a:chExt cx="0" cy="0"/>
        </a:xfrm>
      </p:grpSpPr>
      <p:sp>
        <p:nvSpPr>
          <p:cNvPr id="43" name="Google Shape;43;p21"/>
          <p:cNvSpPr txBox="1"/>
          <p:nvPr>
            <p:ph type="title"/>
          </p:nvPr>
        </p:nvSpPr>
        <p:spPr>
          <a:xfrm>
            <a:off x="490250" y="526350"/>
            <a:ext cx="56136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Clr>
                <a:schemeClr val="dk2"/>
              </a:buClr>
              <a:buSzPts val="5400"/>
              <a:buNone/>
              <a:defRPr b="0" sz="5400">
                <a:solidFill>
                  <a:schemeClr val="dk2"/>
                </a:solidFill>
              </a:defRPr>
            </a:lvl1pPr>
            <a:lvl2pPr lvl="1" algn="l">
              <a:lnSpc>
                <a:spcPct val="100000"/>
              </a:lnSpc>
              <a:spcBef>
                <a:spcPts val="0"/>
              </a:spcBef>
              <a:spcAft>
                <a:spcPts val="0"/>
              </a:spcAft>
              <a:buClr>
                <a:schemeClr val="dk2"/>
              </a:buClr>
              <a:buSzPts val="5400"/>
              <a:buNone/>
              <a:defRPr b="0" sz="5400">
                <a:solidFill>
                  <a:schemeClr val="dk2"/>
                </a:solidFill>
              </a:defRPr>
            </a:lvl2pPr>
            <a:lvl3pPr lvl="2" algn="l">
              <a:lnSpc>
                <a:spcPct val="100000"/>
              </a:lnSpc>
              <a:spcBef>
                <a:spcPts val="0"/>
              </a:spcBef>
              <a:spcAft>
                <a:spcPts val="0"/>
              </a:spcAft>
              <a:buClr>
                <a:schemeClr val="dk2"/>
              </a:buClr>
              <a:buSzPts val="5400"/>
              <a:buNone/>
              <a:defRPr b="0" sz="5400">
                <a:solidFill>
                  <a:schemeClr val="dk2"/>
                </a:solidFill>
              </a:defRPr>
            </a:lvl3pPr>
            <a:lvl4pPr lvl="3" algn="l">
              <a:lnSpc>
                <a:spcPct val="100000"/>
              </a:lnSpc>
              <a:spcBef>
                <a:spcPts val="0"/>
              </a:spcBef>
              <a:spcAft>
                <a:spcPts val="0"/>
              </a:spcAft>
              <a:buClr>
                <a:schemeClr val="dk2"/>
              </a:buClr>
              <a:buSzPts val="5400"/>
              <a:buNone/>
              <a:defRPr b="0" sz="5400">
                <a:solidFill>
                  <a:schemeClr val="dk2"/>
                </a:solidFill>
              </a:defRPr>
            </a:lvl4pPr>
            <a:lvl5pPr lvl="4" algn="l">
              <a:lnSpc>
                <a:spcPct val="100000"/>
              </a:lnSpc>
              <a:spcBef>
                <a:spcPts val="0"/>
              </a:spcBef>
              <a:spcAft>
                <a:spcPts val="0"/>
              </a:spcAft>
              <a:buClr>
                <a:schemeClr val="dk2"/>
              </a:buClr>
              <a:buSzPts val="5400"/>
              <a:buNone/>
              <a:defRPr b="0" sz="5400">
                <a:solidFill>
                  <a:schemeClr val="dk2"/>
                </a:solidFill>
              </a:defRPr>
            </a:lvl5pPr>
            <a:lvl6pPr lvl="5" algn="l">
              <a:lnSpc>
                <a:spcPct val="100000"/>
              </a:lnSpc>
              <a:spcBef>
                <a:spcPts val="0"/>
              </a:spcBef>
              <a:spcAft>
                <a:spcPts val="0"/>
              </a:spcAft>
              <a:buClr>
                <a:schemeClr val="dk2"/>
              </a:buClr>
              <a:buSzPts val="5400"/>
              <a:buNone/>
              <a:defRPr b="0" sz="5400">
                <a:solidFill>
                  <a:schemeClr val="dk2"/>
                </a:solidFill>
              </a:defRPr>
            </a:lvl6pPr>
            <a:lvl7pPr lvl="6" algn="l">
              <a:lnSpc>
                <a:spcPct val="100000"/>
              </a:lnSpc>
              <a:spcBef>
                <a:spcPts val="0"/>
              </a:spcBef>
              <a:spcAft>
                <a:spcPts val="0"/>
              </a:spcAft>
              <a:buClr>
                <a:schemeClr val="dk2"/>
              </a:buClr>
              <a:buSzPts val="5400"/>
              <a:buNone/>
              <a:defRPr b="0" sz="5400">
                <a:solidFill>
                  <a:schemeClr val="dk2"/>
                </a:solidFill>
              </a:defRPr>
            </a:lvl7pPr>
            <a:lvl8pPr lvl="7" algn="l">
              <a:lnSpc>
                <a:spcPct val="100000"/>
              </a:lnSpc>
              <a:spcBef>
                <a:spcPts val="0"/>
              </a:spcBef>
              <a:spcAft>
                <a:spcPts val="0"/>
              </a:spcAft>
              <a:buClr>
                <a:schemeClr val="dk2"/>
              </a:buClr>
              <a:buSzPts val="5400"/>
              <a:buNone/>
              <a:defRPr b="0" sz="5400">
                <a:solidFill>
                  <a:schemeClr val="dk2"/>
                </a:solidFill>
              </a:defRPr>
            </a:lvl8pPr>
            <a:lvl9pPr lvl="8" algn="l">
              <a:lnSpc>
                <a:spcPct val="100000"/>
              </a:lnSpc>
              <a:spcBef>
                <a:spcPts val="0"/>
              </a:spcBef>
              <a:spcAft>
                <a:spcPts val="0"/>
              </a:spcAft>
              <a:buClr>
                <a:schemeClr val="dk2"/>
              </a:buClr>
              <a:buSzPts val="5400"/>
              <a:buNone/>
              <a:defRPr b="0" sz="5400">
                <a:solidFill>
                  <a:schemeClr val="dk2"/>
                </a:solidFill>
              </a:defRPr>
            </a:lvl9pPr>
          </a:lstStyle>
          <a:p/>
        </p:txBody>
      </p:sp>
      <p:sp>
        <p:nvSpPr>
          <p:cNvPr id="44" name="Google Shape;44;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5" name="Shape 45"/>
        <p:cNvGrpSpPr/>
        <p:nvPr/>
      </p:nvGrpSpPr>
      <p:grpSpPr>
        <a:xfrm>
          <a:off x="0" y="0"/>
          <a:ext cx="0" cy="0"/>
          <a:chOff x="0" y="0"/>
          <a:chExt cx="0" cy="0"/>
        </a:xfrm>
      </p:grpSpPr>
      <p:sp>
        <p:nvSpPr>
          <p:cNvPr id="46" name="Google Shape;46;p22"/>
          <p:cNvSpPr/>
          <p:nvPr/>
        </p:nvSpPr>
        <p:spPr>
          <a:xfrm>
            <a:off x="4572000" y="0"/>
            <a:ext cx="4572000" cy="51435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7" name="Google Shape;47;p22"/>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8" name="Google Shape;48;p22"/>
          <p:cNvSpPr txBox="1"/>
          <p:nvPr>
            <p:ph type="title"/>
          </p:nvPr>
        </p:nvSpPr>
        <p:spPr>
          <a:xfrm>
            <a:off x="265500" y="1039675"/>
            <a:ext cx="4045200" cy="16758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9" name="Google Shape;49;p22"/>
          <p:cNvSpPr txBox="1"/>
          <p:nvPr>
            <p:ph idx="1" type="subTitle"/>
          </p:nvPr>
        </p:nvSpPr>
        <p:spPr>
          <a:xfrm>
            <a:off x="265500" y="27268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50" name="Google Shape;50;p22"/>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1" name="Google Shape;5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23"/>
          <p:cNvSpPr txBox="1"/>
          <p:nvPr>
            <p:ph idx="1" type="body"/>
          </p:nvPr>
        </p:nvSpPr>
        <p:spPr>
          <a:xfrm>
            <a:off x="311700" y="42307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p:txBody>
      </p:sp>
      <p:sp>
        <p:nvSpPr>
          <p:cNvPr id="54" name="Google Shape;54;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tropic">
    <p:bg>
      <p:bgPr>
        <a:solidFill>
          <a:schemeClr val="lt1"/>
        </a:solid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1pPr>
            <a:lvl2pPr lvl="1"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2pPr>
            <a:lvl3pPr lvl="2"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3pPr>
            <a:lvl4pPr lvl="3"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4pPr>
            <a:lvl5pPr lvl="4"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5pPr>
            <a:lvl6pPr lvl="5"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6pPr>
            <a:lvl7pPr lvl="6"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7pPr>
            <a:lvl8pPr lvl="7"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8pPr>
            <a:lvl9pPr lvl="8" marR="0" rtl="0" algn="l">
              <a:lnSpc>
                <a:spcPct val="100000"/>
              </a:lnSpc>
              <a:spcBef>
                <a:spcPts val="0"/>
              </a:spcBef>
              <a:spcAft>
                <a:spcPts val="0"/>
              </a:spcAft>
              <a:buClr>
                <a:schemeClr val="accent1"/>
              </a:buClr>
              <a:buSzPts val="3600"/>
              <a:buFont typeface="PT Sans Narrow"/>
              <a:buNone/>
              <a:defRPr b="1" i="0" sz="3600" u="none" cap="none" strike="noStrike">
                <a:solidFill>
                  <a:schemeClr val="accent1"/>
                </a:solidFill>
                <a:latin typeface="PT Sans Narrow"/>
                <a:ea typeface="PT Sans Narrow"/>
                <a:cs typeface="PT Sans Narrow"/>
                <a:sym typeface="PT Sans Narrow"/>
              </a:defRPr>
            </a:lvl9pPr>
          </a:lstStyle>
          <a:p/>
        </p:txBody>
      </p:sp>
      <p:sp>
        <p:nvSpPr>
          <p:cNvPr id="7" name="Google Shape;7;p14"/>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Open Sans"/>
              <a:buChar char="●"/>
              <a:defRPr b="0" i="0" sz="1800" u="none" cap="none" strike="noStrike">
                <a:solidFill>
                  <a:schemeClr val="dk2"/>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2"/>
              </a:buClr>
              <a:buSzPts val="1400"/>
              <a:buFont typeface="Open Sans"/>
              <a:buChar char="■"/>
              <a:defRPr b="0" i="0" sz="1400" u="none" cap="none" strike="noStrike">
                <a:solidFill>
                  <a:schemeClr val="dk2"/>
                </a:solidFill>
                <a:latin typeface="Open Sans"/>
                <a:ea typeface="Open Sans"/>
                <a:cs typeface="Open Sans"/>
                <a:sym typeface="Open Sans"/>
              </a:defRPr>
            </a:lvl9pPr>
          </a:lstStyle>
          <a:p/>
        </p:txBody>
      </p:sp>
      <p:sp>
        <p:nvSpPr>
          <p:cNvPr id="8" name="Google Shape;8;p1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Open Sans"/>
                <a:ea typeface="Open Sans"/>
                <a:cs typeface="Open Sans"/>
                <a:sym typeface="Open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s://colab.research.google.com/drive/1ETq18ci4ib71X-Wm0gGxCun7qty6265V?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
          <p:cNvSpPr txBox="1"/>
          <p:nvPr>
            <p:ph type="ctrTitle"/>
          </p:nvPr>
        </p:nvSpPr>
        <p:spPr>
          <a:xfrm>
            <a:off x="1004150" y="1751764"/>
            <a:ext cx="7136700" cy="1022400"/>
          </a:xfrm>
          <a:prstGeom prst="rect">
            <a:avLst/>
          </a:prstGeom>
          <a:noFill/>
          <a:ln>
            <a:noFill/>
          </a:ln>
        </p:spPr>
        <p:txBody>
          <a:bodyPr anchorCtr="0" anchor="b" bIns="91425" lIns="91425" spcFirstLastPara="1" rIns="91425" wrap="square" tIns="91425">
            <a:normAutofit fontScale="90000"/>
          </a:bodyPr>
          <a:lstStyle/>
          <a:p>
            <a:pPr indent="0" lvl="0" marL="0" rtl="0" algn="ctr">
              <a:lnSpc>
                <a:spcPct val="125000"/>
              </a:lnSpc>
              <a:spcBef>
                <a:spcPts val="0"/>
              </a:spcBef>
              <a:spcAft>
                <a:spcPts val="0"/>
              </a:spcAft>
              <a:buClr>
                <a:schemeClr val="dk1"/>
              </a:buClr>
              <a:buSzPct val="50000"/>
              <a:buFont typeface="Arial"/>
              <a:buNone/>
            </a:pPr>
            <a:r>
              <a:rPr lang="en" sz="2200">
                <a:solidFill>
                  <a:srgbClr val="1F2328"/>
                </a:solidFill>
                <a:highlight>
                  <a:srgbClr val="FFFFFF"/>
                </a:highlight>
                <a:latin typeface="Spectral ExtraBold"/>
                <a:ea typeface="Spectral ExtraBold"/>
                <a:cs typeface="Spectral ExtraBold"/>
                <a:sym typeface="Spectral ExtraBold"/>
              </a:rPr>
              <a:t>Explainable AI Techniques for UCI Adult Income Dataset Using Python</a:t>
            </a:r>
            <a:endParaRPr sz="2200">
              <a:solidFill>
                <a:srgbClr val="1F2328"/>
              </a:solidFill>
              <a:highlight>
                <a:srgbClr val="FFFFFF"/>
              </a:highlight>
              <a:latin typeface="Spectral ExtraBold"/>
              <a:ea typeface="Spectral ExtraBold"/>
              <a:cs typeface="Spectral ExtraBold"/>
              <a:sym typeface="Spectral ExtraBold"/>
            </a:endParaRPr>
          </a:p>
          <a:p>
            <a:pPr indent="0" lvl="0" marL="0" rtl="0" algn="ctr">
              <a:lnSpc>
                <a:spcPct val="100000"/>
              </a:lnSpc>
              <a:spcBef>
                <a:spcPts val="400"/>
              </a:spcBef>
              <a:spcAft>
                <a:spcPts val="0"/>
              </a:spcAft>
              <a:buSzPct val="272727"/>
              <a:buNone/>
            </a:pPr>
            <a:r>
              <a:t/>
            </a:r>
            <a:endParaRPr sz="2200">
              <a:latin typeface="Spectral ExtraBold"/>
              <a:ea typeface="Spectral ExtraBold"/>
              <a:cs typeface="Spectral ExtraBold"/>
              <a:sym typeface="Spectral ExtraBold"/>
            </a:endParaRPr>
          </a:p>
        </p:txBody>
      </p:sp>
      <p:sp>
        <p:nvSpPr>
          <p:cNvPr id="67" name="Google Shape;67;p1"/>
          <p:cNvSpPr txBox="1"/>
          <p:nvPr>
            <p:ph idx="1" type="subTitle"/>
          </p:nvPr>
        </p:nvSpPr>
        <p:spPr>
          <a:xfrm>
            <a:off x="2137225" y="2850039"/>
            <a:ext cx="4870500" cy="792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2400"/>
              <a:buNone/>
            </a:pPr>
            <a:r>
              <a:rPr lang="en"/>
              <a:t>						</a:t>
            </a:r>
            <a:endParaRPr sz="1932">
              <a:solidFill>
                <a:srgbClr val="000000"/>
              </a:solidFill>
              <a:latin typeface="Times New Roman"/>
              <a:ea typeface="Times New Roman"/>
              <a:cs typeface="Times New Roman"/>
              <a:sym typeface="Times New Roman"/>
            </a:endParaRPr>
          </a:p>
        </p:txBody>
      </p:sp>
      <p:pic>
        <p:nvPicPr>
          <p:cNvPr id="68" name="Google Shape;68;p1"/>
          <p:cNvPicPr preferRelativeResize="0"/>
          <p:nvPr/>
        </p:nvPicPr>
        <p:blipFill rotWithShape="1">
          <a:blip r:embed="rId3">
            <a:alphaModFix/>
          </a:blip>
          <a:srcRect b="0" l="0" r="0" t="0"/>
          <a:stretch/>
        </p:blipFill>
        <p:spPr>
          <a:xfrm>
            <a:off x="7415725" y="4018850"/>
            <a:ext cx="1716398" cy="1124649"/>
          </a:xfrm>
          <a:prstGeom prst="rect">
            <a:avLst/>
          </a:prstGeom>
          <a:noFill/>
          <a:ln>
            <a:noFill/>
          </a:ln>
        </p:spPr>
      </p:pic>
      <p:pic>
        <p:nvPicPr>
          <p:cNvPr id="69" name="Google Shape;69;p1"/>
          <p:cNvPicPr preferRelativeResize="0"/>
          <p:nvPr/>
        </p:nvPicPr>
        <p:blipFill rotWithShape="1">
          <a:blip r:embed="rId4">
            <a:alphaModFix/>
          </a:blip>
          <a:srcRect b="0" l="0" r="0" t="0"/>
          <a:stretch/>
        </p:blipFill>
        <p:spPr>
          <a:xfrm>
            <a:off x="0" y="3946575"/>
            <a:ext cx="1435625" cy="1196925"/>
          </a:xfrm>
          <a:prstGeom prst="rect">
            <a:avLst/>
          </a:prstGeom>
          <a:noFill/>
          <a:ln>
            <a:noFill/>
          </a:ln>
        </p:spPr>
      </p:pic>
      <p:sp>
        <p:nvSpPr>
          <p:cNvPr id="70" name="Google Shape;70;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0"/>
          <p:cNvSpPr txBox="1"/>
          <p:nvPr>
            <p:ph type="title"/>
          </p:nvPr>
        </p:nvSpPr>
        <p:spPr>
          <a:xfrm>
            <a:off x="271600" y="1161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F2328"/>
                </a:solidFill>
                <a:highlight>
                  <a:srgbClr val="FFFFFF"/>
                </a:highlight>
              </a:rPr>
              <a:t>LIME Feature Importance</a:t>
            </a:r>
            <a:endParaRPr sz="1800">
              <a:solidFill>
                <a:srgbClr val="1F2328"/>
              </a:solidFill>
              <a:highlight>
                <a:srgbClr val="FFFFFF"/>
              </a:highlight>
            </a:endParaRPr>
          </a:p>
          <a:p>
            <a:pPr indent="0" lvl="0" marL="0" rtl="0" algn="l">
              <a:lnSpc>
                <a:spcPct val="100000"/>
              </a:lnSpc>
              <a:spcBef>
                <a:spcPts val="0"/>
              </a:spcBef>
              <a:spcAft>
                <a:spcPts val="0"/>
              </a:spcAft>
              <a:buSzPts val="3600"/>
              <a:buNone/>
            </a:pPr>
            <a:r>
              <a:t/>
            </a:r>
            <a:endParaRPr sz="1800"/>
          </a:p>
        </p:txBody>
      </p:sp>
      <p:sp>
        <p:nvSpPr>
          <p:cNvPr id="132" name="Google Shape;132;p10"/>
          <p:cNvSpPr txBox="1"/>
          <p:nvPr>
            <p:ph idx="1" type="body"/>
          </p:nvPr>
        </p:nvSpPr>
        <p:spPr>
          <a:xfrm>
            <a:off x="311700" y="617625"/>
            <a:ext cx="8520600" cy="429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200">
                <a:solidFill>
                  <a:srgbClr val="1F2328"/>
                </a:solidFill>
                <a:highlight>
                  <a:srgbClr val="FFFFFF"/>
                </a:highlight>
                <a:latin typeface="Times New Roman"/>
                <a:ea typeface="Times New Roman"/>
                <a:cs typeface="Times New Roman"/>
                <a:sym typeface="Times New Roman"/>
              </a:rPr>
              <a:t>LIME provides feature importance scores for individual predictions. These scores indicate how much each feature contributes to the prediction for a specific instance.</a:t>
            </a:r>
            <a:endParaRPr sz="1200">
              <a:solidFill>
                <a:srgbClr val="1F2328"/>
              </a:solidFill>
              <a:highlight>
                <a:srgbClr val="FFFFFF"/>
              </a:highlight>
              <a:latin typeface="Times New Roman"/>
              <a:ea typeface="Times New Roman"/>
              <a:cs typeface="Times New Roman"/>
              <a:sym typeface="Times New Roman"/>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rPr lang="en" sz="900">
                <a:solidFill>
                  <a:srgbClr val="CC0000"/>
                </a:solidFill>
                <a:latin typeface="Times New Roman"/>
                <a:ea typeface="Times New Roman"/>
                <a:cs typeface="Times New Roman"/>
                <a:sym typeface="Times New Roman"/>
              </a:rPr>
              <a:t># Get feature importance from LIME explanation</a:t>
            </a:r>
            <a:endParaRPr sz="900">
              <a:solidFill>
                <a:srgbClr val="CC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900">
                <a:solidFill>
                  <a:srgbClr val="CC0000"/>
                </a:solidFill>
                <a:latin typeface="Times New Roman"/>
                <a:ea typeface="Times New Roman"/>
                <a:cs typeface="Times New Roman"/>
                <a:sym typeface="Times New Roman"/>
              </a:rPr>
              <a:t>lime_feature_importance = lime_exp.as_list()</a:t>
            </a:r>
            <a:endParaRPr sz="900">
              <a:solidFill>
                <a:srgbClr val="CC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900">
                <a:solidFill>
                  <a:srgbClr val="CC0000"/>
                </a:solidFill>
                <a:latin typeface="Times New Roman"/>
                <a:ea typeface="Times New Roman"/>
                <a:cs typeface="Times New Roman"/>
                <a:sym typeface="Times New Roman"/>
              </a:rPr>
              <a:t># Plot LIME feature importance</a:t>
            </a:r>
            <a:endParaRPr sz="900">
              <a:solidFill>
                <a:srgbClr val="CC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900">
                <a:solidFill>
                  <a:srgbClr val="CC0000"/>
                </a:solidFill>
                <a:latin typeface="Times New Roman"/>
                <a:ea typeface="Times New Roman"/>
                <a:cs typeface="Times New Roman"/>
                <a:sym typeface="Times New Roman"/>
              </a:rPr>
              <a:t>import matplotlib.pyplot as plt</a:t>
            </a:r>
            <a:endParaRPr sz="900">
              <a:solidFill>
                <a:srgbClr val="CC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900">
                <a:solidFill>
                  <a:srgbClr val="CC0000"/>
                </a:solidFill>
                <a:latin typeface="Times New Roman"/>
                <a:ea typeface="Times New Roman"/>
                <a:cs typeface="Times New Roman"/>
                <a:sym typeface="Times New Roman"/>
              </a:rPr>
              <a:t>features, scores = zip(*lime_feature_importance)</a:t>
            </a:r>
            <a:endParaRPr sz="900">
              <a:solidFill>
                <a:srgbClr val="CC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900">
                <a:solidFill>
                  <a:srgbClr val="CC0000"/>
                </a:solidFill>
                <a:latin typeface="Times New Roman"/>
                <a:ea typeface="Times New Roman"/>
                <a:cs typeface="Times New Roman"/>
                <a:sym typeface="Times New Roman"/>
              </a:rPr>
              <a:t>plt.figure(figsize=(10, 6))</a:t>
            </a:r>
            <a:endParaRPr sz="900">
              <a:solidFill>
                <a:srgbClr val="CC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900">
                <a:solidFill>
                  <a:srgbClr val="CC0000"/>
                </a:solidFill>
                <a:latin typeface="Times New Roman"/>
                <a:ea typeface="Times New Roman"/>
                <a:cs typeface="Times New Roman"/>
                <a:sym typeface="Times New Roman"/>
              </a:rPr>
              <a:t>plt.barh(features, scores)</a:t>
            </a:r>
            <a:endParaRPr sz="900">
              <a:solidFill>
                <a:srgbClr val="CC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900">
                <a:solidFill>
                  <a:srgbClr val="CC0000"/>
                </a:solidFill>
                <a:latin typeface="Times New Roman"/>
                <a:ea typeface="Times New Roman"/>
                <a:cs typeface="Times New Roman"/>
                <a:sym typeface="Times New Roman"/>
              </a:rPr>
              <a:t>plt.title('LIME Feature Importance for Single Instance')</a:t>
            </a:r>
            <a:endParaRPr sz="900">
              <a:solidFill>
                <a:srgbClr val="CC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900">
                <a:solidFill>
                  <a:srgbClr val="CC0000"/>
                </a:solidFill>
                <a:latin typeface="Times New Roman"/>
                <a:ea typeface="Times New Roman"/>
                <a:cs typeface="Times New Roman"/>
                <a:sym typeface="Times New Roman"/>
              </a:rPr>
              <a:t>plt.xlabel('Importance Score')</a:t>
            </a:r>
            <a:endParaRPr sz="900">
              <a:solidFill>
                <a:srgbClr val="CC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SzPts val="1800"/>
              <a:buNone/>
            </a:pPr>
            <a:r>
              <a:rPr lang="en" sz="900">
                <a:solidFill>
                  <a:srgbClr val="CC0000"/>
                </a:solidFill>
                <a:latin typeface="Times New Roman"/>
                <a:ea typeface="Times New Roman"/>
                <a:cs typeface="Times New Roman"/>
                <a:sym typeface="Times New Roman"/>
              </a:rPr>
              <a:t>plt.ylabel('Feature')</a:t>
            </a:r>
            <a:endParaRPr sz="900">
              <a:solidFill>
                <a:srgbClr val="CC0000"/>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900">
                <a:solidFill>
                  <a:srgbClr val="CC0000"/>
                </a:solidFill>
                <a:latin typeface="Times New Roman"/>
                <a:ea typeface="Times New Roman"/>
                <a:cs typeface="Times New Roman"/>
                <a:sym typeface="Times New Roman"/>
              </a:rPr>
              <a:t>plt.show()</a:t>
            </a:r>
            <a:endParaRPr sz="900">
              <a:solidFill>
                <a:srgbClr val="CC0000"/>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SzPts val="1800"/>
              <a:buNone/>
            </a:pPr>
            <a:r>
              <a:t/>
            </a:r>
            <a:endParaRPr sz="900">
              <a:solidFill>
                <a:srgbClr val="CC0000"/>
              </a:solidFill>
              <a:latin typeface="Times New Roman"/>
              <a:ea typeface="Times New Roman"/>
              <a:cs typeface="Times New Roman"/>
              <a:sym typeface="Times New Roman"/>
            </a:endParaRPr>
          </a:p>
        </p:txBody>
      </p:sp>
      <p:sp>
        <p:nvSpPr>
          <p:cNvPr id="133" name="Google Shape;133;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1"/>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 sz="1800">
                <a:solidFill>
                  <a:srgbClr val="1F2328"/>
                </a:solidFill>
                <a:highlight>
                  <a:srgbClr val="FFFFFF"/>
                </a:highlight>
                <a:latin typeface="Times New Roman"/>
                <a:ea typeface="Times New Roman"/>
                <a:cs typeface="Times New Roman"/>
                <a:sym typeface="Times New Roman"/>
              </a:rPr>
              <a:t>Comparing SHAP and LIME</a:t>
            </a:r>
            <a:endParaRPr b="1" sz="1800">
              <a:solidFill>
                <a:srgbClr val="1F232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1800">
              <a:latin typeface="Times New Roman"/>
              <a:ea typeface="Times New Roman"/>
              <a:cs typeface="Times New Roman"/>
              <a:sym typeface="Times New Roman"/>
            </a:endParaRPr>
          </a:p>
          <a:p>
            <a:pPr indent="0" lvl="0" marL="0" rtl="0" algn="l">
              <a:lnSpc>
                <a:spcPct val="100000"/>
              </a:lnSpc>
              <a:spcBef>
                <a:spcPts val="0"/>
              </a:spcBef>
              <a:spcAft>
                <a:spcPts val="0"/>
              </a:spcAft>
              <a:buSzPts val="3600"/>
              <a:buNone/>
            </a:pPr>
            <a:r>
              <a:t/>
            </a:r>
            <a:endParaRPr b="1" sz="1800">
              <a:latin typeface="Times New Roman"/>
              <a:ea typeface="Times New Roman"/>
              <a:cs typeface="Times New Roman"/>
              <a:sym typeface="Times New Roman"/>
            </a:endParaRPr>
          </a:p>
        </p:txBody>
      </p:sp>
      <p:sp>
        <p:nvSpPr>
          <p:cNvPr id="139" name="Google Shape;139;p11"/>
          <p:cNvSpPr txBox="1"/>
          <p:nvPr>
            <p:ph idx="1" type="body"/>
          </p:nvPr>
        </p:nvSpPr>
        <p:spPr>
          <a:xfrm>
            <a:off x="311700" y="826175"/>
            <a:ext cx="8520600" cy="3742800"/>
          </a:xfrm>
          <a:prstGeom prst="rect">
            <a:avLst/>
          </a:prstGeom>
          <a:noFill/>
          <a:ln>
            <a:noFill/>
          </a:ln>
        </p:spPr>
        <p:txBody>
          <a:bodyPr anchorCtr="0" anchor="t" bIns="91425" lIns="91425" spcFirstLastPara="1" rIns="91425" wrap="square" tIns="91425">
            <a:normAutofit lnSpcReduction="10000"/>
          </a:bodyPr>
          <a:lstStyle/>
          <a:p>
            <a:pPr indent="0" lvl="0" marL="0" rtl="0" algn="l">
              <a:lnSpc>
                <a:spcPct val="115000"/>
              </a:lnSpc>
              <a:spcBef>
                <a:spcPts val="0"/>
              </a:spcBef>
              <a:spcAft>
                <a:spcPts val="0"/>
              </a:spcAft>
              <a:buSzPts val="1800"/>
              <a:buNone/>
            </a:pPr>
            <a:r>
              <a:rPr lang="en" sz="1200">
                <a:solidFill>
                  <a:srgbClr val="1F2328"/>
                </a:solidFill>
                <a:highlight>
                  <a:srgbClr val="FFFFFF"/>
                </a:highlight>
                <a:latin typeface="Times New Roman"/>
                <a:ea typeface="Times New Roman"/>
                <a:cs typeface="Times New Roman"/>
                <a:sym typeface="Times New Roman"/>
              </a:rPr>
              <a:t>Both SHAP and LIME provide local explanations, but they use different approaches. SHAP is based on game theory and provides consistent global interpretations, while LIME focuses on local linear approximations.</a:t>
            </a:r>
            <a:endParaRPr sz="1200">
              <a:solidFill>
                <a:srgbClr val="1F232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t/>
            </a:r>
            <a:endParaRPr sz="1200">
              <a:solidFill>
                <a:srgbClr val="1F2328"/>
              </a:solidFill>
              <a:highlight>
                <a:srgbClr val="FFFFFF"/>
              </a:highlight>
            </a:endParaRPr>
          </a:p>
          <a:p>
            <a:pPr indent="0" lvl="0" marL="0" rtl="0" algn="l">
              <a:lnSpc>
                <a:spcPct val="115000"/>
              </a:lnSpc>
              <a:spcBef>
                <a:spcPts val="0"/>
              </a:spcBef>
              <a:spcAft>
                <a:spcPts val="0"/>
              </a:spcAft>
              <a:buSzPts val="1800"/>
              <a:buNone/>
            </a:pPr>
            <a:r>
              <a:t/>
            </a:r>
            <a:endParaRPr sz="1200">
              <a:solidFill>
                <a:srgbClr val="1F2328"/>
              </a:solidFill>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SzPts val="1800"/>
              <a:buNone/>
            </a:pPr>
            <a:r>
              <a:rPr lang="en" sz="1200">
                <a:solidFill>
                  <a:srgbClr val="CC0000"/>
                </a:solidFill>
                <a:highlight>
                  <a:srgbClr val="FFFFFF"/>
                </a:highlight>
              </a:rPr>
              <a:t># Compare SHAP and LIME explanations for a single instance</a:t>
            </a:r>
            <a:endParaRPr sz="1200">
              <a:solidFill>
                <a:srgbClr val="CC0000"/>
              </a:solidFill>
              <a:highlight>
                <a:srgbClr val="FFFFFF"/>
              </a:highlight>
            </a:endParaRPr>
          </a:p>
          <a:p>
            <a:pPr indent="0" lvl="0" marL="0" rtl="0" algn="l">
              <a:lnSpc>
                <a:spcPct val="115000"/>
              </a:lnSpc>
              <a:spcBef>
                <a:spcPts val="0"/>
              </a:spcBef>
              <a:spcAft>
                <a:spcPts val="0"/>
              </a:spcAft>
              <a:buSzPts val="1800"/>
              <a:buNone/>
            </a:pPr>
            <a:r>
              <a:rPr lang="en" sz="1200">
                <a:solidFill>
                  <a:srgbClr val="CC0000"/>
                </a:solidFill>
                <a:highlight>
                  <a:srgbClr val="FFFFFF"/>
                </a:highlight>
              </a:rPr>
              <a:t>instance = X_test.iloc[0]</a:t>
            </a:r>
            <a:endParaRPr sz="1200">
              <a:solidFill>
                <a:srgbClr val="CC0000"/>
              </a:solidFill>
              <a:highlight>
                <a:srgbClr val="FFFFFF"/>
              </a:highlight>
            </a:endParaRPr>
          </a:p>
          <a:p>
            <a:pPr indent="0" lvl="0" marL="0" rtl="0" algn="l">
              <a:lnSpc>
                <a:spcPct val="115000"/>
              </a:lnSpc>
              <a:spcBef>
                <a:spcPts val="0"/>
              </a:spcBef>
              <a:spcAft>
                <a:spcPts val="0"/>
              </a:spcAft>
              <a:buSzPts val="1800"/>
              <a:buNone/>
            </a:pPr>
            <a:r>
              <a:rPr lang="en" sz="1200">
                <a:solidFill>
                  <a:srgbClr val="CC0000"/>
                </a:solidFill>
                <a:highlight>
                  <a:srgbClr val="FFFFFF"/>
                </a:highlight>
              </a:rPr>
              <a:t>shap_values_instance = explainer.shap_values(instance)[1]</a:t>
            </a:r>
            <a:endParaRPr sz="1200">
              <a:solidFill>
                <a:srgbClr val="CC0000"/>
              </a:solidFill>
              <a:highlight>
                <a:srgbClr val="FFFFFF"/>
              </a:highlight>
            </a:endParaRPr>
          </a:p>
          <a:p>
            <a:pPr indent="0" lvl="0" marL="0" rtl="0" algn="l">
              <a:lnSpc>
                <a:spcPct val="115000"/>
              </a:lnSpc>
              <a:spcBef>
                <a:spcPts val="0"/>
              </a:spcBef>
              <a:spcAft>
                <a:spcPts val="0"/>
              </a:spcAft>
              <a:buSzPts val="1800"/>
              <a:buNone/>
            </a:pPr>
            <a:r>
              <a:rPr lang="en" sz="1200">
                <a:solidFill>
                  <a:srgbClr val="CC0000"/>
                </a:solidFill>
                <a:highlight>
                  <a:srgbClr val="FFFFFF"/>
                </a:highlight>
              </a:rPr>
              <a:t>lime_exp = lime_explainer.explain_instance(instance.values, rf_classifier.predict_proba, num_features=10)</a:t>
            </a:r>
            <a:endParaRPr sz="1200">
              <a:solidFill>
                <a:srgbClr val="CC0000"/>
              </a:solidFill>
              <a:highlight>
                <a:srgbClr val="FFFFFF"/>
              </a:highlight>
            </a:endParaRPr>
          </a:p>
          <a:p>
            <a:pPr indent="0" lvl="0" marL="0" rtl="0" algn="l">
              <a:lnSpc>
                <a:spcPct val="115000"/>
              </a:lnSpc>
              <a:spcBef>
                <a:spcPts val="0"/>
              </a:spcBef>
              <a:spcAft>
                <a:spcPts val="0"/>
              </a:spcAft>
              <a:buSzPts val="1800"/>
              <a:buNone/>
            </a:pPr>
            <a:r>
              <a:t/>
            </a:r>
            <a:endParaRPr sz="1200">
              <a:solidFill>
                <a:srgbClr val="CC0000"/>
              </a:solidFill>
              <a:highlight>
                <a:srgbClr val="FFFFFF"/>
              </a:highlight>
            </a:endParaRPr>
          </a:p>
          <a:p>
            <a:pPr indent="0" lvl="0" marL="0" rtl="0" algn="l">
              <a:lnSpc>
                <a:spcPct val="115000"/>
              </a:lnSpc>
              <a:spcBef>
                <a:spcPts val="0"/>
              </a:spcBef>
              <a:spcAft>
                <a:spcPts val="0"/>
              </a:spcAft>
              <a:buSzPts val="1800"/>
              <a:buNone/>
            </a:pPr>
            <a:r>
              <a:rPr lang="en" sz="1200">
                <a:solidFill>
                  <a:srgbClr val="CC0000"/>
                </a:solidFill>
                <a:highlight>
                  <a:srgbClr val="FFFFFF"/>
                </a:highlight>
              </a:rPr>
              <a:t># SHAP values</a:t>
            </a:r>
            <a:endParaRPr sz="1200">
              <a:solidFill>
                <a:srgbClr val="CC0000"/>
              </a:solidFill>
              <a:highlight>
                <a:srgbClr val="FFFFFF"/>
              </a:highlight>
            </a:endParaRPr>
          </a:p>
          <a:p>
            <a:pPr indent="0" lvl="0" marL="0" rtl="0" algn="l">
              <a:lnSpc>
                <a:spcPct val="115000"/>
              </a:lnSpc>
              <a:spcBef>
                <a:spcPts val="0"/>
              </a:spcBef>
              <a:spcAft>
                <a:spcPts val="0"/>
              </a:spcAft>
              <a:buSzPts val="1800"/>
              <a:buNone/>
            </a:pPr>
            <a:r>
              <a:rPr lang="en" sz="1200">
                <a:solidFill>
                  <a:srgbClr val="CC0000"/>
                </a:solidFill>
                <a:highlight>
                  <a:srgbClr val="FFFFFF"/>
                </a:highlight>
              </a:rPr>
              <a:t>shap_df = pd.DataFrame(list(zip(X.columns, shap_values_instance)), columns=['Feature', 'SHAP Value'])</a:t>
            </a:r>
            <a:endParaRPr sz="1200">
              <a:solidFill>
                <a:srgbClr val="CC0000"/>
              </a:solidFill>
              <a:highlight>
                <a:srgbClr val="FFFFFF"/>
              </a:highlight>
            </a:endParaRPr>
          </a:p>
          <a:p>
            <a:pPr indent="0" lvl="0" marL="0" rtl="0" algn="l">
              <a:lnSpc>
                <a:spcPct val="115000"/>
              </a:lnSpc>
              <a:spcBef>
                <a:spcPts val="0"/>
              </a:spcBef>
              <a:spcAft>
                <a:spcPts val="0"/>
              </a:spcAft>
              <a:buSzPts val="1800"/>
              <a:buNone/>
            </a:pPr>
            <a:r>
              <a:rPr lang="en" sz="1200">
                <a:solidFill>
                  <a:srgbClr val="CC0000"/>
                </a:solidFill>
                <a:highlight>
                  <a:srgbClr val="FFFFFF"/>
                </a:highlight>
              </a:rPr>
              <a:t>shap_df = shap_df.sort_values('SHAP Value', key=abs, ascending=False).head(10)</a:t>
            </a:r>
            <a:endParaRPr sz="1200">
              <a:solidFill>
                <a:srgbClr val="CC0000"/>
              </a:solidFill>
              <a:highlight>
                <a:srgbClr val="FFFFFF"/>
              </a:highlight>
            </a:endParaRPr>
          </a:p>
          <a:p>
            <a:pPr indent="0" lvl="0" marL="0" rtl="0" algn="l">
              <a:lnSpc>
                <a:spcPct val="115000"/>
              </a:lnSpc>
              <a:spcBef>
                <a:spcPts val="0"/>
              </a:spcBef>
              <a:spcAft>
                <a:spcPts val="0"/>
              </a:spcAft>
              <a:buSzPts val="1800"/>
              <a:buNone/>
            </a:pPr>
            <a:r>
              <a:t/>
            </a:r>
            <a:endParaRPr sz="1200">
              <a:solidFill>
                <a:srgbClr val="CC0000"/>
              </a:solidFill>
              <a:highlight>
                <a:srgbClr val="FFFFFF"/>
              </a:highlight>
            </a:endParaRPr>
          </a:p>
          <a:p>
            <a:pPr indent="0" lvl="0" marL="0" rtl="0" algn="l">
              <a:lnSpc>
                <a:spcPct val="115000"/>
              </a:lnSpc>
              <a:spcBef>
                <a:spcPts val="0"/>
              </a:spcBef>
              <a:spcAft>
                <a:spcPts val="0"/>
              </a:spcAft>
              <a:buSzPts val="1800"/>
              <a:buNone/>
            </a:pPr>
            <a:r>
              <a:rPr lang="en" sz="1200">
                <a:solidFill>
                  <a:srgbClr val="CC0000"/>
                </a:solidFill>
                <a:highlight>
                  <a:srgbClr val="FFFFFF"/>
                </a:highlight>
              </a:rPr>
              <a:t># LIME values</a:t>
            </a:r>
            <a:endParaRPr sz="1200">
              <a:solidFill>
                <a:srgbClr val="CC0000"/>
              </a:solidFill>
              <a:highlight>
                <a:srgbClr val="FFFFFF"/>
              </a:highlight>
            </a:endParaRPr>
          </a:p>
          <a:p>
            <a:pPr indent="0" lvl="0" marL="0" rtl="0" algn="l">
              <a:lnSpc>
                <a:spcPct val="115000"/>
              </a:lnSpc>
              <a:spcBef>
                <a:spcPts val="0"/>
              </a:spcBef>
              <a:spcAft>
                <a:spcPts val="0"/>
              </a:spcAft>
              <a:buSzPts val="1800"/>
              <a:buNone/>
            </a:pPr>
            <a:r>
              <a:rPr lang="en" sz="1200">
                <a:solidFill>
                  <a:srgbClr val="CC0000"/>
                </a:solidFill>
                <a:highlight>
                  <a:srgbClr val="FFFFFF"/>
                </a:highlight>
              </a:rPr>
              <a:t>lime_df = pd.DataFrame(lime_exp.as_list(), columns=['Feature', 'LIME Value'])</a:t>
            </a:r>
            <a:endParaRPr sz="1200">
              <a:solidFill>
                <a:srgbClr val="CC0000"/>
              </a:solidFill>
              <a:highlight>
                <a:srgbClr val="FFFFFF"/>
              </a:highlight>
            </a:endParaRPr>
          </a:p>
          <a:p>
            <a:pPr indent="0" lvl="0" marL="0" rtl="0" algn="l">
              <a:lnSpc>
                <a:spcPct val="115000"/>
              </a:lnSpc>
              <a:spcBef>
                <a:spcPts val="0"/>
              </a:spcBef>
              <a:spcAft>
                <a:spcPts val="0"/>
              </a:spcAft>
              <a:buSzPts val="1800"/>
              <a:buNone/>
            </a:pPr>
            <a:r>
              <a:t/>
            </a:r>
            <a:endParaRPr sz="1200">
              <a:solidFill>
                <a:srgbClr val="CC000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00">
              <a:solidFill>
                <a:schemeClr val="dk1"/>
              </a:solidFill>
            </a:endParaRPr>
          </a:p>
          <a:p>
            <a:pPr indent="0" lvl="0" marL="0" rtl="0" algn="l">
              <a:lnSpc>
                <a:spcPct val="115000"/>
              </a:lnSpc>
              <a:spcBef>
                <a:spcPts val="0"/>
              </a:spcBef>
              <a:spcAft>
                <a:spcPts val="1200"/>
              </a:spcAft>
              <a:buSzPts val="1800"/>
              <a:buNone/>
            </a:pPr>
            <a:r>
              <a:t/>
            </a:r>
            <a:endParaRPr/>
          </a:p>
        </p:txBody>
      </p:sp>
      <p:sp>
        <p:nvSpPr>
          <p:cNvPr id="140" name="Google Shape;140;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lang="en"/>
              <a:t>Hands-On Workbook</a:t>
            </a:r>
            <a:endParaRPr/>
          </a:p>
        </p:txBody>
      </p:sp>
      <p:sp>
        <p:nvSpPr>
          <p:cNvPr id="146" name="Google Shape;146;p1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rPr lang="en" u="sng">
                <a:solidFill>
                  <a:schemeClr val="hlink"/>
                </a:solidFill>
                <a:hlinkClick r:id="rId3"/>
              </a:rPr>
              <a:t>https://colab.research.google.com/drive/1ETq18ci4ib71X-Wm0gGxCun7qty6265V?usp=sharing</a:t>
            </a:r>
            <a:endParaRPr/>
          </a:p>
        </p:txBody>
      </p:sp>
      <p:sp>
        <p:nvSpPr>
          <p:cNvPr id="147" name="Google Shape;147;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F2328"/>
                </a:solidFill>
                <a:highlight>
                  <a:srgbClr val="FFFFFF"/>
                </a:highlight>
              </a:rPr>
              <a:t>Introduction to Explainable AI (XAI)</a:t>
            </a:r>
            <a:endParaRPr sz="1800">
              <a:solidFill>
                <a:srgbClr val="1F2328"/>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0"/>
              </a:spcBef>
              <a:spcAft>
                <a:spcPts val="0"/>
              </a:spcAft>
              <a:buSzPts val="3600"/>
              <a:buNone/>
            </a:pPr>
            <a:r>
              <a:t/>
            </a:r>
            <a:endParaRPr sz="1800"/>
          </a:p>
        </p:txBody>
      </p:sp>
      <p:sp>
        <p:nvSpPr>
          <p:cNvPr id="76" name="Google Shape;76;p2"/>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62162"/>
              <a:buNone/>
            </a:pPr>
            <a:r>
              <a:rPr lang="en" sz="1200">
                <a:solidFill>
                  <a:srgbClr val="1F2328"/>
                </a:solidFill>
                <a:highlight>
                  <a:srgbClr val="FFFFFF"/>
                </a:highlight>
              </a:rPr>
              <a:t>Explainable AI (XAI) refers to methods and techniques that make AI systems' decisions more transparent and interpretable to humans. As machine learning models become increasingly complex, understanding their decision-making process becomes crucial for trust, accountability, and regulatory compliance. This slides will explore XAI techniques using the UCI Adult Income dataset.</a:t>
            </a:r>
            <a:endParaRPr sz="1200">
              <a:solidFill>
                <a:srgbClr val="1F2328"/>
              </a:solidFill>
              <a:highlight>
                <a:srgbClr val="FFFFFF"/>
              </a:highlight>
            </a:endParaRPr>
          </a:p>
          <a:p>
            <a:pPr indent="0" lvl="0" marL="0" rtl="0" algn="l">
              <a:lnSpc>
                <a:spcPct val="115000"/>
              </a:lnSpc>
              <a:spcBef>
                <a:spcPts val="0"/>
              </a:spcBef>
              <a:spcAft>
                <a:spcPts val="0"/>
              </a:spcAft>
              <a:buSzPct val="162162"/>
              <a:buNone/>
            </a:pPr>
            <a:r>
              <a:t/>
            </a:r>
            <a:endParaRPr sz="1200">
              <a:solidFill>
                <a:srgbClr val="1F2328"/>
              </a:solidFill>
              <a:highlight>
                <a:srgbClr val="FFFFFF"/>
              </a:highlight>
            </a:endParaRPr>
          </a:p>
          <a:p>
            <a:pPr indent="0" lvl="0" marL="0" rtl="0" algn="l">
              <a:lnSpc>
                <a:spcPct val="115000"/>
              </a:lnSpc>
              <a:spcBef>
                <a:spcPts val="0"/>
              </a:spcBef>
              <a:spcAft>
                <a:spcPts val="0"/>
              </a:spcAft>
              <a:buSzPct val="162162"/>
              <a:buNone/>
            </a:pPr>
            <a:r>
              <a:t/>
            </a:r>
            <a:endParaRPr sz="1200">
              <a:solidFill>
                <a:srgbClr val="1F2328"/>
              </a:solidFill>
              <a:highlight>
                <a:srgbClr val="FFFFFF"/>
              </a:highlight>
            </a:endParaRPr>
          </a:p>
          <a:p>
            <a:pPr indent="0" lvl="0" marL="0" rtl="0" algn="l">
              <a:lnSpc>
                <a:spcPct val="115000"/>
              </a:lnSpc>
              <a:spcBef>
                <a:spcPts val="0"/>
              </a:spcBef>
              <a:spcAft>
                <a:spcPts val="0"/>
              </a:spcAft>
              <a:buSzPct val="162162"/>
              <a:buNone/>
            </a:pPr>
            <a:r>
              <a:rPr lang="en" sz="1200">
                <a:solidFill>
                  <a:srgbClr val="CC0000"/>
                </a:solidFill>
                <a:highlight>
                  <a:srgbClr val="FFFFFF"/>
                </a:highlight>
              </a:rPr>
              <a:t># Importing necessary libraries</a:t>
            </a:r>
            <a:endParaRPr sz="1200">
              <a:solidFill>
                <a:srgbClr val="CC0000"/>
              </a:solidFill>
              <a:highlight>
                <a:srgbClr val="FFFFFF"/>
              </a:highlight>
            </a:endParaRPr>
          </a:p>
          <a:p>
            <a:pPr indent="0" lvl="0" marL="0" rtl="0" algn="l">
              <a:lnSpc>
                <a:spcPct val="115000"/>
              </a:lnSpc>
              <a:spcBef>
                <a:spcPts val="0"/>
              </a:spcBef>
              <a:spcAft>
                <a:spcPts val="0"/>
              </a:spcAft>
              <a:buSzPct val="162162"/>
              <a:buNone/>
            </a:pPr>
            <a:r>
              <a:rPr lang="en" sz="1200">
                <a:solidFill>
                  <a:srgbClr val="CC0000"/>
                </a:solidFill>
                <a:highlight>
                  <a:srgbClr val="FFFFFF"/>
                </a:highlight>
              </a:rPr>
              <a:t>import pandas as pd</a:t>
            </a:r>
            <a:endParaRPr sz="1200">
              <a:solidFill>
                <a:srgbClr val="CC0000"/>
              </a:solidFill>
              <a:highlight>
                <a:srgbClr val="FFFFFF"/>
              </a:highlight>
            </a:endParaRPr>
          </a:p>
          <a:p>
            <a:pPr indent="0" lvl="0" marL="0" rtl="0" algn="l">
              <a:lnSpc>
                <a:spcPct val="115000"/>
              </a:lnSpc>
              <a:spcBef>
                <a:spcPts val="0"/>
              </a:spcBef>
              <a:spcAft>
                <a:spcPts val="0"/>
              </a:spcAft>
              <a:buSzPct val="162162"/>
              <a:buNone/>
            </a:pPr>
            <a:r>
              <a:rPr lang="en" sz="1200">
                <a:solidFill>
                  <a:srgbClr val="CC0000"/>
                </a:solidFill>
                <a:highlight>
                  <a:srgbClr val="FFFFFF"/>
                </a:highlight>
              </a:rPr>
              <a:t>import numpy as np</a:t>
            </a:r>
            <a:endParaRPr sz="1200">
              <a:solidFill>
                <a:srgbClr val="CC0000"/>
              </a:solidFill>
              <a:highlight>
                <a:srgbClr val="FFFFFF"/>
              </a:highlight>
            </a:endParaRPr>
          </a:p>
          <a:p>
            <a:pPr indent="0" lvl="0" marL="0" rtl="0" algn="l">
              <a:lnSpc>
                <a:spcPct val="115000"/>
              </a:lnSpc>
              <a:spcBef>
                <a:spcPts val="0"/>
              </a:spcBef>
              <a:spcAft>
                <a:spcPts val="0"/>
              </a:spcAft>
              <a:buSzPct val="162162"/>
              <a:buNone/>
            </a:pPr>
            <a:r>
              <a:rPr lang="en" sz="1200">
                <a:solidFill>
                  <a:srgbClr val="CC0000"/>
                </a:solidFill>
                <a:highlight>
                  <a:srgbClr val="FFFFFF"/>
                </a:highlight>
              </a:rPr>
              <a:t>from sklearn.model_selection import train_test_split</a:t>
            </a:r>
            <a:endParaRPr sz="1200">
              <a:solidFill>
                <a:srgbClr val="CC0000"/>
              </a:solidFill>
              <a:highlight>
                <a:srgbClr val="FFFFFF"/>
              </a:highlight>
            </a:endParaRPr>
          </a:p>
          <a:p>
            <a:pPr indent="0" lvl="0" marL="0" rtl="0" algn="l">
              <a:lnSpc>
                <a:spcPct val="115000"/>
              </a:lnSpc>
              <a:spcBef>
                <a:spcPts val="0"/>
              </a:spcBef>
              <a:spcAft>
                <a:spcPts val="0"/>
              </a:spcAft>
              <a:buSzPct val="162162"/>
              <a:buNone/>
            </a:pPr>
            <a:r>
              <a:rPr lang="en" sz="1200">
                <a:solidFill>
                  <a:srgbClr val="CC0000"/>
                </a:solidFill>
                <a:highlight>
                  <a:srgbClr val="FFFFFF"/>
                </a:highlight>
              </a:rPr>
              <a:t>from sklearn.ensemble import RandomForestClassifier</a:t>
            </a:r>
            <a:endParaRPr sz="1200">
              <a:solidFill>
                <a:srgbClr val="CC0000"/>
              </a:solidFill>
              <a:highlight>
                <a:srgbClr val="FFFFFF"/>
              </a:highlight>
            </a:endParaRPr>
          </a:p>
          <a:p>
            <a:pPr indent="0" lvl="0" marL="0" rtl="0" algn="l">
              <a:lnSpc>
                <a:spcPct val="115000"/>
              </a:lnSpc>
              <a:spcBef>
                <a:spcPts val="0"/>
              </a:spcBef>
              <a:spcAft>
                <a:spcPts val="0"/>
              </a:spcAft>
              <a:buSzPct val="162162"/>
              <a:buNone/>
            </a:pPr>
            <a:r>
              <a:rPr lang="en" sz="1200">
                <a:solidFill>
                  <a:srgbClr val="CC0000"/>
                </a:solidFill>
                <a:highlight>
                  <a:srgbClr val="FFFFFF"/>
                </a:highlight>
              </a:rPr>
              <a:t>import shap</a:t>
            </a:r>
            <a:endParaRPr sz="1200">
              <a:solidFill>
                <a:srgbClr val="CC0000"/>
              </a:solidFill>
              <a:highlight>
                <a:srgbClr val="FFFFFF"/>
              </a:highlight>
            </a:endParaRPr>
          </a:p>
          <a:p>
            <a:pPr indent="0" lvl="0" marL="0" rtl="0" algn="l">
              <a:lnSpc>
                <a:spcPct val="115000"/>
              </a:lnSpc>
              <a:spcBef>
                <a:spcPts val="0"/>
              </a:spcBef>
              <a:spcAft>
                <a:spcPts val="0"/>
              </a:spcAft>
              <a:buSzPct val="162162"/>
              <a:buNone/>
            </a:pPr>
            <a:r>
              <a:rPr lang="en" sz="1200">
                <a:solidFill>
                  <a:srgbClr val="CC0000"/>
                </a:solidFill>
                <a:highlight>
                  <a:srgbClr val="FFFFFF"/>
                </a:highlight>
              </a:rPr>
              <a:t>import lime</a:t>
            </a:r>
            <a:endParaRPr sz="1200">
              <a:solidFill>
                <a:srgbClr val="CC0000"/>
              </a:solidFill>
              <a:highlight>
                <a:srgbClr val="FFFFFF"/>
              </a:highlight>
            </a:endParaRPr>
          </a:p>
          <a:p>
            <a:pPr indent="0" lvl="0" marL="0" rtl="0" algn="l">
              <a:lnSpc>
                <a:spcPct val="115000"/>
              </a:lnSpc>
              <a:spcBef>
                <a:spcPts val="0"/>
              </a:spcBef>
              <a:spcAft>
                <a:spcPts val="0"/>
              </a:spcAft>
              <a:buSzPct val="162162"/>
              <a:buNone/>
            </a:pPr>
            <a:r>
              <a:rPr lang="en" sz="1200">
                <a:solidFill>
                  <a:srgbClr val="CC0000"/>
                </a:solidFill>
                <a:highlight>
                  <a:srgbClr val="FFFFFF"/>
                </a:highlight>
              </a:rPr>
              <a:t>import lime.lime_tabular</a:t>
            </a:r>
            <a:endParaRPr sz="1200">
              <a:solidFill>
                <a:srgbClr val="CC0000"/>
              </a:solidFill>
              <a:highlight>
                <a:srgbClr val="FFFFFF"/>
              </a:highlight>
            </a:endParaRPr>
          </a:p>
          <a:p>
            <a:pPr indent="0" lvl="0" marL="0" rtl="0" algn="l">
              <a:lnSpc>
                <a:spcPct val="115000"/>
              </a:lnSpc>
              <a:spcBef>
                <a:spcPts val="0"/>
              </a:spcBef>
              <a:spcAft>
                <a:spcPts val="0"/>
              </a:spcAft>
              <a:buSzPct val="162162"/>
              <a:buNone/>
            </a:pPr>
            <a:r>
              <a:t/>
            </a:r>
            <a:endParaRPr sz="1200">
              <a:solidFill>
                <a:srgbClr val="CC0000"/>
              </a:solidFill>
              <a:highlight>
                <a:srgbClr val="FFFFFF"/>
              </a:highlight>
            </a:endParaRPr>
          </a:p>
          <a:p>
            <a:pPr indent="0" lvl="0" marL="0" rtl="0" algn="l">
              <a:lnSpc>
                <a:spcPct val="115000"/>
              </a:lnSpc>
              <a:spcBef>
                <a:spcPts val="0"/>
              </a:spcBef>
              <a:spcAft>
                <a:spcPts val="0"/>
              </a:spcAft>
              <a:buClr>
                <a:schemeClr val="dk1"/>
              </a:buClr>
              <a:buSzPct val="91666"/>
              <a:buFont typeface="Arial"/>
              <a:buNone/>
            </a:pPr>
            <a:r>
              <a:t/>
            </a:r>
            <a:endParaRPr sz="1200">
              <a:solidFill>
                <a:srgbClr val="1F2328"/>
              </a:solidFill>
              <a:highlight>
                <a:srgbClr val="FFFFFF"/>
              </a:highlight>
            </a:endParaRPr>
          </a:p>
          <a:p>
            <a:pPr indent="0" lvl="0" marL="0" rtl="0" algn="l">
              <a:lnSpc>
                <a:spcPct val="115000"/>
              </a:lnSpc>
              <a:spcBef>
                <a:spcPts val="0"/>
              </a:spcBef>
              <a:spcAft>
                <a:spcPts val="0"/>
              </a:spcAft>
              <a:buClr>
                <a:schemeClr val="dk1"/>
              </a:buClr>
              <a:buSzPct val="100000"/>
              <a:buFont typeface="Arial"/>
              <a:buNone/>
            </a:pPr>
            <a:r>
              <a:t/>
            </a:r>
            <a:endParaRPr sz="1100">
              <a:solidFill>
                <a:schemeClr val="dk1"/>
              </a:solidFill>
            </a:endParaRPr>
          </a:p>
          <a:p>
            <a:pPr indent="0" lvl="0" marL="0" rtl="0" algn="l">
              <a:lnSpc>
                <a:spcPct val="115000"/>
              </a:lnSpc>
              <a:spcBef>
                <a:spcPts val="0"/>
              </a:spcBef>
              <a:spcAft>
                <a:spcPts val="1200"/>
              </a:spcAft>
              <a:buSzPct val="108108"/>
              <a:buNone/>
            </a:pPr>
            <a:r>
              <a:t/>
            </a:r>
            <a:endParaRPr/>
          </a:p>
        </p:txBody>
      </p:sp>
      <p:sp>
        <p:nvSpPr>
          <p:cNvPr id="77" name="Google Shape;77;p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3"/>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1800">
                <a:solidFill>
                  <a:srgbClr val="1F2328"/>
                </a:solidFill>
                <a:highlight>
                  <a:srgbClr val="FFFFFF"/>
                </a:highlight>
              </a:rPr>
              <a:t>Loading the UCI Adult Income Dataset</a:t>
            </a:r>
            <a:endParaRPr sz="1800"/>
          </a:p>
        </p:txBody>
      </p:sp>
      <p:sp>
        <p:nvSpPr>
          <p:cNvPr id="83" name="Google Shape;83;p3"/>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SzPct val="162162"/>
              <a:buNone/>
            </a:pPr>
            <a:r>
              <a:rPr lang="en" sz="1200">
                <a:solidFill>
                  <a:srgbClr val="1F2328"/>
                </a:solidFill>
                <a:highlight>
                  <a:srgbClr val="FFFFFF"/>
                </a:highlight>
              </a:rPr>
              <a:t>The UCI Adult Income dataset is commonly used for binary classification tasks. It contains demographic information about individuals and predicts whether their income exceeds $50,000 per year. We'll use this dataset to demonstrate XAI techniques.</a:t>
            </a:r>
            <a:endParaRPr sz="1200">
              <a:solidFill>
                <a:srgbClr val="1F2328"/>
              </a:solidFill>
              <a:highlight>
                <a:srgbClr val="FFFFFF"/>
              </a:highlight>
            </a:endParaRPr>
          </a:p>
          <a:p>
            <a:pPr indent="0" lvl="0" marL="0" rtl="0" algn="l">
              <a:lnSpc>
                <a:spcPct val="115000"/>
              </a:lnSpc>
              <a:spcBef>
                <a:spcPts val="1200"/>
              </a:spcBef>
              <a:spcAft>
                <a:spcPts val="0"/>
              </a:spcAft>
              <a:buSzPct val="162162"/>
              <a:buNone/>
            </a:pPr>
            <a:r>
              <a:rPr lang="en" sz="1200">
                <a:solidFill>
                  <a:srgbClr val="CC0000"/>
                </a:solidFill>
                <a:highlight>
                  <a:srgbClr val="FFFFFF"/>
                </a:highlight>
              </a:rPr>
              <a:t># Load the UCI Adult Income dataset</a:t>
            </a:r>
            <a:endParaRPr sz="1200">
              <a:solidFill>
                <a:srgbClr val="CC0000"/>
              </a:solidFill>
              <a:highlight>
                <a:srgbClr val="FFFFFF"/>
              </a:highlight>
            </a:endParaRPr>
          </a:p>
          <a:p>
            <a:pPr indent="0" lvl="0" marL="0" rtl="0" algn="l">
              <a:lnSpc>
                <a:spcPct val="115000"/>
              </a:lnSpc>
              <a:spcBef>
                <a:spcPts val="1200"/>
              </a:spcBef>
              <a:spcAft>
                <a:spcPts val="0"/>
              </a:spcAft>
              <a:buSzPct val="162162"/>
              <a:buNone/>
            </a:pPr>
            <a:r>
              <a:rPr lang="en" sz="1200">
                <a:solidFill>
                  <a:srgbClr val="CC0000"/>
                </a:solidFill>
                <a:highlight>
                  <a:srgbClr val="FFFFFF"/>
                </a:highlight>
              </a:rPr>
              <a:t>url = "https://archive.ics.uci.edu/ml/machine-learning-databases/adult/adult.data"</a:t>
            </a:r>
            <a:endParaRPr sz="1200">
              <a:solidFill>
                <a:srgbClr val="CC0000"/>
              </a:solidFill>
              <a:highlight>
                <a:srgbClr val="FFFFFF"/>
              </a:highlight>
            </a:endParaRPr>
          </a:p>
          <a:p>
            <a:pPr indent="0" lvl="0" marL="0" rtl="0" algn="l">
              <a:lnSpc>
                <a:spcPct val="115000"/>
              </a:lnSpc>
              <a:spcBef>
                <a:spcPts val="1200"/>
              </a:spcBef>
              <a:spcAft>
                <a:spcPts val="0"/>
              </a:spcAft>
              <a:buSzPct val="162162"/>
              <a:buNone/>
            </a:pPr>
            <a:r>
              <a:rPr lang="en" sz="1200">
                <a:solidFill>
                  <a:srgbClr val="CC0000"/>
                </a:solidFill>
                <a:highlight>
                  <a:srgbClr val="FFFFFF"/>
                </a:highlight>
              </a:rPr>
              <a:t>column_names = ['age', 'workclass', 'fnlwgt', 'education', 'education-num', 'marital-status', 'occupation', 'relationship', 'race', 'sex', 'capital-gain', 'capital-loss', 'hours-per-week', 'native-country', 'income']</a:t>
            </a:r>
            <a:endParaRPr sz="1200">
              <a:solidFill>
                <a:srgbClr val="CC0000"/>
              </a:solidFill>
              <a:highlight>
                <a:srgbClr val="FFFFFF"/>
              </a:highlight>
            </a:endParaRPr>
          </a:p>
          <a:p>
            <a:pPr indent="0" lvl="0" marL="0" rtl="0" algn="l">
              <a:lnSpc>
                <a:spcPct val="115000"/>
              </a:lnSpc>
              <a:spcBef>
                <a:spcPts val="1200"/>
              </a:spcBef>
              <a:spcAft>
                <a:spcPts val="0"/>
              </a:spcAft>
              <a:buSzPct val="162162"/>
              <a:buNone/>
            </a:pPr>
            <a:r>
              <a:rPr lang="en" sz="1200">
                <a:solidFill>
                  <a:srgbClr val="CC0000"/>
                </a:solidFill>
                <a:highlight>
                  <a:srgbClr val="FFFFFF"/>
                </a:highlight>
              </a:rPr>
              <a:t>data = pd.read_csv(url, names=column_names, skipinitialspace=True)</a:t>
            </a:r>
            <a:endParaRPr sz="1200">
              <a:solidFill>
                <a:srgbClr val="CC0000"/>
              </a:solidFill>
              <a:highlight>
                <a:srgbClr val="FFFFFF"/>
              </a:highlight>
            </a:endParaRPr>
          </a:p>
          <a:p>
            <a:pPr indent="0" lvl="0" marL="0" rtl="0" algn="l">
              <a:lnSpc>
                <a:spcPct val="115000"/>
              </a:lnSpc>
              <a:spcBef>
                <a:spcPts val="1200"/>
              </a:spcBef>
              <a:spcAft>
                <a:spcPts val="0"/>
              </a:spcAft>
              <a:buSzPct val="162162"/>
              <a:buNone/>
            </a:pPr>
            <a:r>
              <a:t/>
            </a:r>
            <a:endParaRPr sz="1200">
              <a:solidFill>
                <a:srgbClr val="CC0000"/>
              </a:solidFill>
              <a:highlight>
                <a:srgbClr val="FFFFFF"/>
              </a:highlight>
            </a:endParaRPr>
          </a:p>
          <a:p>
            <a:pPr indent="0" lvl="0" marL="0" rtl="0" algn="l">
              <a:lnSpc>
                <a:spcPct val="115000"/>
              </a:lnSpc>
              <a:spcBef>
                <a:spcPts val="1200"/>
              </a:spcBef>
              <a:spcAft>
                <a:spcPts val="0"/>
              </a:spcAft>
              <a:buSzPct val="162162"/>
              <a:buNone/>
            </a:pPr>
            <a:r>
              <a:rPr lang="en" sz="1200">
                <a:solidFill>
                  <a:srgbClr val="CC0000"/>
                </a:solidFill>
                <a:highlight>
                  <a:srgbClr val="FFFFFF"/>
                </a:highlight>
              </a:rPr>
              <a:t>print(data.head())</a:t>
            </a:r>
            <a:endParaRPr sz="1200">
              <a:solidFill>
                <a:srgbClr val="CC0000"/>
              </a:solidFill>
              <a:highlight>
                <a:srgbClr val="FFFFFF"/>
              </a:highlight>
            </a:endParaRPr>
          </a:p>
          <a:p>
            <a:pPr indent="0" lvl="0" marL="0" rtl="0" algn="l">
              <a:lnSpc>
                <a:spcPct val="115000"/>
              </a:lnSpc>
              <a:spcBef>
                <a:spcPts val="1200"/>
              </a:spcBef>
              <a:spcAft>
                <a:spcPts val="0"/>
              </a:spcAft>
              <a:buSzPct val="162162"/>
              <a:buNone/>
            </a:pPr>
            <a:r>
              <a:rPr lang="en" sz="1200">
                <a:solidFill>
                  <a:srgbClr val="CC0000"/>
                </a:solidFill>
                <a:highlight>
                  <a:srgbClr val="FFFFFF"/>
                </a:highlight>
              </a:rPr>
              <a:t>print(f"Dataset shape: {data.shape}")</a:t>
            </a:r>
            <a:endParaRPr sz="1200">
              <a:solidFill>
                <a:srgbClr val="CC0000"/>
              </a:solidFill>
              <a:highlight>
                <a:srgbClr val="FFFFFF"/>
              </a:highlight>
            </a:endParaRPr>
          </a:p>
          <a:p>
            <a:pPr indent="0" lvl="0" marL="0" rtl="0" algn="l">
              <a:lnSpc>
                <a:spcPct val="115000"/>
              </a:lnSpc>
              <a:spcBef>
                <a:spcPts val="1200"/>
              </a:spcBef>
              <a:spcAft>
                <a:spcPts val="1200"/>
              </a:spcAft>
              <a:buSzPct val="162162"/>
              <a:buNone/>
            </a:pPr>
            <a:r>
              <a:t/>
            </a:r>
            <a:endParaRPr sz="1200">
              <a:solidFill>
                <a:srgbClr val="1F2328"/>
              </a:solidFill>
              <a:highlight>
                <a:srgbClr val="FFFFFF"/>
              </a:highlight>
            </a:endParaRPr>
          </a:p>
        </p:txBody>
      </p:sp>
      <p:sp>
        <p:nvSpPr>
          <p:cNvPr id="84" name="Google Shape;84;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4"/>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1800">
                <a:solidFill>
                  <a:srgbClr val="1F2328"/>
                </a:solidFill>
                <a:highlight>
                  <a:srgbClr val="FFFFFF"/>
                </a:highlight>
              </a:rPr>
              <a:t>Data Preparation</a:t>
            </a:r>
            <a:endParaRPr sz="1800"/>
          </a:p>
        </p:txBody>
      </p:sp>
      <p:sp>
        <p:nvSpPr>
          <p:cNvPr id="90" name="Google Shape;90;p4"/>
          <p:cNvSpPr txBox="1"/>
          <p:nvPr>
            <p:ph idx="1" type="body"/>
          </p:nvPr>
        </p:nvSpPr>
        <p:spPr>
          <a:xfrm>
            <a:off x="311700" y="1010650"/>
            <a:ext cx="8520600" cy="3866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lnSpc>
                <a:spcPct val="115000"/>
              </a:lnSpc>
              <a:spcBef>
                <a:spcPts val="0"/>
              </a:spcBef>
              <a:spcAft>
                <a:spcPts val="0"/>
              </a:spcAft>
              <a:buSzPct val="176470"/>
              <a:buNone/>
            </a:pPr>
            <a:r>
              <a:rPr lang="en" sz="1200">
                <a:solidFill>
                  <a:srgbClr val="1F2328"/>
                </a:solidFill>
                <a:highlight>
                  <a:srgbClr val="FFFFFF"/>
                </a:highlight>
              </a:rPr>
              <a:t>Before applying XAI techniques, we need to preprocess the data. This involves handling missing values, encoding categorical variables, and splitting the data into training and test sets.</a:t>
            </a:r>
            <a:endParaRPr sz="1200">
              <a:solidFill>
                <a:srgbClr val="1F2328"/>
              </a:solidFill>
              <a:highlight>
                <a:srgbClr val="FFFFFF"/>
              </a:highlight>
            </a:endParaRPr>
          </a:p>
          <a:p>
            <a:pPr indent="0" lvl="0" marL="0" rtl="0" algn="l">
              <a:lnSpc>
                <a:spcPct val="115000"/>
              </a:lnSpc>
              <a:spcBef>
                <a:spcPts val="1200"/>
              </a:spcBef>
              <a:spcAft>
                <a:spcPts val="0"/>
              </a:spcAft>
              <a:buSzPct val="176470"/>
              <a:buNone/>
            </a:pPr>
            <a:r>
              <a:rPr lang="en" sz="1200">
                <a:solidFill>
                  <a:srgbClr val="CC0000"/>
                </a:solidFill>
                <a:highlight>
                  <a:srgbClr val="FFFFFF"/>
                </a:highlight>
              </a:rPr>
              <a:t># Handle missing values</a:t>
            </a:r>
            <a:endParaRPr sz="1200">
              <a:solidFill>
                <a:srgbClr val="CC0000"/>
              </a:solidFill>
              <a:highlight>
                <a:srgbClr val="FFFFFF"/>
              </a:highlight>
            </a:endParaRPr>
          </a:p>
          <a:p>
            <a:pPr indent="0" lvl="0" marL="0" rtl="0" algn="l">
              <a:lnSpc>
                <a:spcPct val="115000"/>
              </a:lnSpc>
              <a:spcBef>
                <a:spcPts val="1200"/>
              </a:spcBef>
              <a:spcAft>
                <a:spcPts val="0"/>
              </a:spcAft>
              <a:buSzPct val="176470"/>
              <a:buNone/>
            </a:pPr>
            <a:r>
              <a:rPr lang="en" sz="1200">
                <a:solidFill>
                  <a:srgbClr val="CC0000"/>
                </a:solidFill>
                <a:highlight>
                  <a:srgbClr val="FFFFFF"/>
                </a:highlight>
              </a:rPr>
              <a:t>data = data.replace('?', np.nan).dropna()</a:t>
            </a:r>
            <a:endParaRPr sz="1200">
              <a:solidFill>
                <a:srgbClr val="CC0000"/>
              </a:solidFill>
              <a:highlight>
                <a:srgbClr val="FFFFFF"/>
              </a:highlight>
            </a:endParaRPr>
          </a:p>
          <a:p>
            <a:pPr indent="0" lvl="0" marL="0" rtl="0" algn="l">
              <a:lnSpc>
                <a:spcPct val="115000"/>
              </a:lnSpc>
              <a:spcBef>
                <a:spcPts val="1200"/>
              </a:spcBef>
              <a:spcAft>
                <a:spcPts val="0"/>
              </a:spcAft>
              <a:buSzPct val="176470"/>
              <a:buNone/>
            </a:pPr>
            <a:r>
              <a:rPr lang="en" sz="1200">
                <a:solidFill>
                  <a:srgbClr val="CC0000"/>
                </a:solidFill>
                <a:highlight>
                  <a:srgbClr val="FFFFFF"/>
                </a:highlight>
              </a:rPr>
              <a:t># Encode categorical variables</a:t>
            </a:r>
            <a:endParaRPr sz="1200">
              <a:solidFill>
                <a:srgbClr val="CC0000"/>
              </a:solidFill>
              <a:highlight>
                <a:srgbClr val="FFFFFF"/>
              </a:highlight>
            </a:endParaRPr>
          </a:p>
          <a:p>
            <a:pPr indent="0" lvl="0" marL="0" rtl="0" algn="l">
              <a:lnSpc>
                <a:spcPct val="115000"/>
              </a:lnSpc>
              <a:spcBef>
                <a:spcPts val="1200"/>
              </a:spcBef>
              <a:spcAft>
                <a:spcPts val="0"/>
              </a:spcAft>
              <a:buSzPct val="176470"/>
              <a:buNone/>
            </a:pPr>
            <a:r>
              <a:rPr lang="en" sz="1200">
                <a:solidFill>
                  <a:srgbClr val="CC0000"/>
                </a:solidFill>
                <a:highlight>
                  <a:srgbClr val="FFFFFF"/>
                </a:highlight>
              </a:rPr>
              <a:t>categorical_columns = ['workclass', 'education', 'marital-status', 'occupation', 'relationship', 'race', 'sex', 'native-country']</a:t>
            </a:r>
            <a:endParaRPr sz="1200">
              <a:solidFill>
                <a:srgbClr val="CC0000"/>
              </a:solidFill>
              <a:highlight>
                <a:srgbClr val="FFFFFF"/>
              </a:highlight>
            </a:endParaRPr>
          </a:p>
          <a:p>
            <a:pPr indent="0" lvl="0" marL="0" rtl="0" algn="l">
              <a:lnSpc>
                <a:spcPct val="115000"/>
              </a:lnSpc>
              <a:spcBef>
                <a:spcPts val="1200"/>
              </a:spcBef>
              <a:spcAft>
                <a:spcPts val="0"/>
              </a:spcAft>
              <a:buSzPct val="176470"/>
              <a:buNone/>
            </a:pPr>
            <a:r>
              <a:rPr lang="en" sz="1200">
                <a:solidFill>
                  <a:srgbClr val="CC0000"/>
                </a:solidFill>
                <a:highlight>
                  <a:srgbClr val="FFFFFF"/>
                </a:highlight>
              </a:rPr>
              <a:t>data_encoded = pd.get_dummies(data, columns=categorical_columns)</a:t>
            </a:r>
            <a:endParaRPr sz="1200">
              <a:solidFill>
                <a:srgbClr val="CC0000"/>
              </a:solidFill>
              <a:highlight>
                <a:srgbClr val="FFFFFF"/>
              </a:highlight>
            </a:endParaRPr>
          </a:p>
          <a:p>
            <a:pPr indent="0" lvl="0" marL="0" rtl="0" algn="l">
              <a:lnSpc>
                <a:spcPct val="115000"/>
              </a:lnSpc>
              <a:spcBef>
                <a:spcPts val="1200"/>
              </a:spcBef>
              <a:spcAft>
                <a:spcPts val="0"/>
              </a:spcAft>
              <a:buSzPct val="176470"/>
              <a:buNone/>
            </a:pPr>
            <a:r>
              <a:rPr lang="en" sz="1200">
                <a:solidFill>
                  <a:srgbClr val="CC0000"/>
                </a:solidFill>
                <a:highlight>
                  <a:srgbClr val="FFFFFF"/>
                </a:highlight>
              </a:rPr>
              <a:t># Encode target variable</a:t>
            </a:r>
            <a:endParaRPr sz="1200">
              <a:solidFill>
                <a:srgbClr val="CC0000"/>
              </a:solidFill>
              <a:highlight>
                <a:srgbClr val="FFFFFF"/>
              </a:highlight>
            </a:endParaRPr>
          </a:p>
          <a:p>
            <a:pPr indent="0" lvl="0" marL="0" rtl="0" algn="l">
              <a:lnSpc>
                <a:spcPct val="115000"/>
              </a:lnSpc>
              <a:spcBef>
                <a:spcPts val="1200"/>
              </a:spcBef>
              <a:spcAft>
                <a:spcPts val="0"/>
              </a:spcAft>
              <a:buSzPct val="176470"/>
              <a:buNone/>
            </a:pPr>
            <a:r>
              <a:rPr lang="en" sz="1200">
                <a:solidFill>
                  <a:srgbClr val="CC0000"/>
                </a:solidFill>
                <a:highlight>
                  <a:srgbClr val="FFFFFF"/>
                </a:highlight>
              </a:rPr>
              <a:t>data_encoded['income'] = data_encoded['income'].map({' &lt;=50K': 0, ' &gt;50K': 1})</a:t>
            </a:r>
            <a:endParaRPr sz="1200">
              <a:solidFill>
                <a:srgbClr val="CC0000"/>
              </a:solidFill>
              <a:highlight>
                <a:srgbClr val="FFFFFF"/>
              </a:highlight>
            </a:endParaRPr>
          </a:p>
          <a:p>
            <a:pPr indent="0" lvl="0" marL="0" rtl="0" algn="l">
              <a:lnSpc>
                <a:spcPct val="115000"/>
              </a:lnSpc>
              <a:spcBef>
                <a:spcPts val="1200"/>
              </a:spcBef>
              <a:spcAft>
                <a:spcPts val="0"/>
              </a:spcAft>
              <a:buSzPct val="176470"/>
              <a:buNone/>
            </a:pPr>
            <a:r>
              <a:rPr lang="en" sz="1200">
                <a:solidFill>
                  <a:srgbClr val="CC0000"/>
                </a:solidFill>
                <a:highlight>
                  <a:srgbClr val="FFFFFF"/>
                </a:highlight>
              </a:rPr>
              <a:t># Split the data</a:t>
            </a:r>
            <a:endParaRPr sz="1200">
              <a:solidFill>
                <a:srgbClr val="CC0000"/>
              </a:solidFill>
              <a:highlight>
                <a:srgbClr val="FFFFFF"/>
              </a:highlight>
            </a:endParaRPr>
          </a:p>
          <a:p>
            <a:pPr indent="0" lvl="0" marL="0" rtl="0" algn="l">
              <a:lnSpc>
                <a:spcPct val="115000"/>
              </a:lnSpc>
              <a:spcBef>
                <a:spcPts val="1200"/>
              </a:spcBef>
              <a:spcAft>
                <a:spcPts val="0"/>
              </a:spcAft>
              <a:buSzPct val="176470"/>
              <a:buNone/>
            </a:pPr>
            <a:r>
              <a:rPr lang="en" sz="1200">
                <a:solidFill>
                  <a:srgbClr val="CC0000"/>
                </a:solidFill>
                <a:highlight>
                  <a:srgbClr val="FFFFFF"/>
                </a:highlight>
              </a:rPr>
              <a:t>X = data_encoded.drop('income', axis=1)</a:t>
            </a:r>
            <a:endParaRPr sz="1200">
              <a:solidFill>
                <a:srgbClr val="CC0000"/>
              </a:solidFill>
              <a:highlight>
                <a:srgbClr val="FFFFFF"/>
              </a:highlight>
            </a:endParaRPr>
          </a:p>
          <a:p>
            <a:pPr indent="0" lvl="0" marL="0" rtl="0" algn="l">
              <a:lnSpc>
                <a:spcPct val="115000"/>
              </a:lnSpc>
              <a:spcBef>
                <a:spcPts val="1200"/>
              </a:spcBef>
              <a:spcAft>
                <a:spcPts val="0"/>
              </a:spcAft>
              <a:buSzPct val="176470"/>
              <a:buNone/>
            </a:pPr>
            <a:r>
              <a:rPr lang="en" sz="1200">
                <a:solidFill>
                  <a:srgbClr val="CC0000"/>
                </a:solidFill>
                <a:highlight>
                  <a:srgbClr val="FFFFFF"/>
                </a:highlight>
              </a:rPr>
              <a:t>y = data_encoded['income']</a:t>
            </a:r>
            <a:endParaRPr sz="1200">
              <a:solidFill>
                <a:srgbClr val="CC0000"/>
              </a:solidFill>
              <a:highlight>
                <a:srgbClr val="FFFFFF"/>
              </a:highlight>
            </a:endParaRPr>
          </a:p>
          <a:p>
            <a:pPr indent="0" lvl="0" marL="0" rtl="0" algn="l">
              <a:lnSpc>
                <a:spcPct val="115000"/>
              </a:lnSpc>
              <a:spcBef>
                <a:spcPts val="1200"/>
              </a:spcBef>
              <a:spcAft>
                <a:spcPts val="1200"/>
              </a:spcAft>
              <a:buSzPct val="176470"/>
              <a:buNone/>
            </a:pPr>
            <a:r>
              <a:rPr lang="en" sz="1200">
                <a:solidFill>
                  <a:srgbClr val="CC0000"/>
                </a:solidFill>
                <a:highlight>
                  <a:srgbClr val="FFFFFF"/>
                </a:highlight>
              </a:rPr>
              <a:t>X_train, X_test, y_train, y_test = train_test_split(X, y, test_size=0.2, random_state=42)</a:t>
            </a:r>
            <a:endParaRPr sz="1200">
              <a:solidFill>
                <a:srgbClr val="CC0000"/>
              </a:solidFill>
              <a:highlight>
                <a:srgbClr val="FFFFFF"/>
              </a:highlight>
            </a:endParaRPr>
          </a:p>
        </p:txBody>
      </p:sp>
      <p:sp>
        <p:nvSpPr>
          <p:cNvPr id="91" name="Google Shape;9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5"/>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600"/>
              </a:spcAft>
              <a:buSzPts val="3600"/>
              <a:buNone/>
            </a:pPr>
            <a:r>
              <a:rPr lang="en" sz="1500">
                <a:solidFill>
                  <a:srgbClr val="212121"/>
                </a:solidFill>
                <a:highlight>
                  <a:srgbClr val="FFFFFF"/>
                </a:highlight>
                <a:latin typeface="Roboto"/>
                <a:ea typeface="Roboto"/>
                <a:cs typeface="Roboto"/>
                <a:sym typeface="Roboto"/>
              </a:rPr>
              <a:t>Training the classification model</a:t>
            </a:r>
            <a:endParaRPr sz="1800"/>
          </a:p>
        </p:txBody>
      </p:sp>
      <p:sp>
        <p:nvSpPr>
          <p:cNvPr id="97" name="Google Shape;97;p5"/>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600"/>
              </a:spcBef>
              <a:spcAft>
                <a:spcPts val="0"/>
              </a:spcAft>
              <a:buSzPts val="1800"/>
              <a:buNone/>
            </a:pPr>
            <a:r>
              <a:rPr lang="en" sz="1200">
                <a:solidFill>
                  <a:srgbClr val="212121"/>
                </a:solidFill>
                <a:highlight>
                  <a:srgbClr val="FFFFFF"/>
                </a:highlight>
                <a:latin typeface="Roboto"/>
                <a:ea typeface="Roboto"/>
                <a:cs typeface="Roboto"/>
                <a:sym typeface="Roboto"/>
              </a:rPr>
              <a:t>We will now train and build a basic boosting classification model on our training data using the popular XGBoost framework, an optimized distributed gradient boosting library designed to be highly efficient, flexible and portable</a:t>
            </a:r>
            <a:endParaRPr sz="1200">
              <a:solidFill>
                <a:srgbClr val="212121"/>
              </a:solidFill>
              <a:highlight>
                <a:srgbClr val="FFFFFF"/>
              </a:highlight>
              <a:latin typeface="Roboto"/>
              <a:ea typeface="Roboto"/>
              <a:cs typeface="Roboto"/>
              <a:sym typeface="Roboto"/>
            </a:endParaRPr>
          </a:p>
          <a:p>
            <a:pPr indent="0" lvl="0" marL="0" rtl="0" algn="l">
              <a:lnSpc>
                <a:spcPct val="115000"/>
              </a:lnSpc>
              <a:spcBef>
                <a:spcPts val="500"/>
              </a:spcBef>
              <a:spcAft>
                <a:spcPts val="0"/>
              </a:spcAft>
              <a:buSzPts val="1800"/>
              <a:buNone/>
            </a:pPr>
            <a:r>
              <a:t/>
            </a:r>
            <a:endParaRPr sz="1200">
              <a:solidFill>
                <a:srgbClr val="1F2328"/>
              </a:solidFill>
              <a:highlight>
                <a:srgbClr val="FFFFFF"/>
              </a:highlight>
            </a:endParaRPr>
          </a:p>
          <a:p>
            <a:pPr indent="0" lvl="0" marL="0" rtl="0" algn="l">
              <a:lnSpc>
                <a:spcPct val="135714"/>
              </a:lnSpc>
              <a:spcBef>
                <a:spcPts val="1200"/>
              </a:spcBef>
              <a:spcAft>
                <a:spcPts val="0"/>
              </a:spcAft>
              <a:buSzPts val="1800"/>
              <a:buNone/>
            </a:pPr>
            <a:r>
              <a:rPr lang="en" sz="1050">
                <a:solidFill>
                  <a:srgbClr val="CC0000"/>
                </a:solidFill>
                <a:highlight>
                  <a:schemeClr val="lt1"/>
                </a:highlight>
              </a:rPr>
              <a:t>import xgboost as xgb</a:t>
            </a:r>
            <a:endParaRPr sz="1050">
              <a:solidFill>
                <a:srgbClr val="CC0000"/>
              </a:solidFill>
              <a:highlight>
                <a:schemeClr val="lt1"/>
              </a:highlight>
            </a:endParaRPr>
          </a:p>
          <a:p>
            <a:pPr indent="0" lvl="0" marL="0" rtl="0" algn="l">
              <a:lnSpc>
                <a:spcPct val="135714"/>
              </a:lnSpc>
              <a:spcBef>
                <a:spcPts val="0"/>
              </a:spcBef>
              <a:spcAft>
                <a:spcPts val="0"/>
              </a:spcAft>
              <a:buSzPts val="1800"/>
              <a:buNone/>
            </a:pPr>
            <a:r>
              <a:t/>
            </a:r>
            <a:endParaRPr sz="1050">
              <a:solidFill>
                <a:srgbClr val="CC0000"/>
              </a:solidFill>
              <a:highlight>
                <a:schemeClr val="lt1"/>
              </a:highlight>
            </a:endParaRPr>
          </a:p>
          <a:p>
            <a:pPr indent="0" lvl="0" marL="0" rtl="0" algn="l">
              <a:lnSpc>
                <a:spcPct val="135714"/>
              </a:lnSpc>
              <a:spcBef>
                <a:spcPts val="0"/>
              </a:spcBef>
              <a:spcAft>
                <a:spcPts val="0"/>
              </a:spcAft>
              <a:buSzPts val="1800"/>
              <a:buNone/>
            </a:pPr>
            <a:r>
              <a:rPr lang="en" sz="1050">
                <a:solidFill>
                  <a:srgbClr val="CC0000"/>
                </a:solidFill>
                <a:highlight>
                  <a:schemeClr val="lt1"/>
                </a:highlight>
              </a:rPr>
              <a:t>xgc = xgb.XGBClassifier(n_estimators=500, max_depth=5, base_score=0.5,</a:t>
            </a:r>
            <a:endParaRPr sz="1050">
              <a:solidFill>
                <a:srgbClr val="CC0000"/>
              </a:solidFill>
              <a:highlight>
                <a:schemeClr val="lt1"/>
              </a:highlight>
            </a:endParaRPr>
          </a:p>
          <a:p>
            <a:pPr indent="0" lvl="0" marL="0" rtl="0" algn="l">
              <a:lnSpc>
                <a:spcPct val="135714"/>
              </a:lnSpc>
              <a:spcBef>
                <a:spcPts val="0"/>
              </a:spcBef>
              <a:spcAft>
                <a:spcPts val="0"/>
              </a:spcAft>
              <a:buSzPts val="1800"/>
              <a:buNone/>
            </a:pPr>
            <a:r>
              <a:rPr lang="en" sz="1050">
                <a:solidFill>
                  <a:srgbClr val="CC0000"/>
                </a:solidFill>
                <a:highlight>
                  <a:schemeClr val="lt1"/>
                </a:highlight>
              </a:rPr>
              <a:t>                       objective='binary:logistic', random_state=42)</a:t>
            </a:r>
            <a:endParaRPr sz="1050">
              <a:solidFill>
                <a:srgbClr val="CC0000"/>
              </a:solidFill>
              <a:highlight>
                <a:schemeClr val="lt1"/>
              </a:highlight>
            </a:endParaRPr>
          </a:p>
          <a:p>
            <a:pPr indent="0" lvl="0" marL="0" rtl="0" algn="l">
              <a:lnSpc>
                <a:spcPct val="135714"/>
              </a:lnSpc>
              <a:spcBef>
                <a:spcPts val="0"/>
              </a:spcBef>
              <a:spcAft>
                <a:spcPts val="0"/>
              </a:spcAft>
              <a:buSzPts val="1800"/>
              <a:buNone/>
            </a:pPr>
            <a:r>
              <a:rPr lang="en" sz="1050">
                <a:solidFill>
                  <a:srgbClr val="CC0000"/>
                </a:solidFill>
                <a:highlight>
                  <a:schemeClr val="lt1"/>
                </a:highlight>
              </a:rPr>
              <a:t>xgc.fit(X_train, y_train)</a:t>
            </a:r>
            <a:endParaRPr sz="1050">
              <a:solidFill>
                <a:srgbClr val="CC0000"/>
              </a:solidFill>
              <a:highlight>
                <a:schemeClr val="lt1"/>
              </a:highlight>
            </a:endParaRPr>
          </a:p>
          <a:p>
            <a:pPr indent="0" lvl="0" marL="0" rtl="0" algn="l">
              <a:lnSpc>
                <a:spcPct val="115000"/>
              </a:lnSpc>
              <a:spcBef>
                <a:spcPts val="0"/>
              </a:spcBef>
              <a:spcAft>
                <a:spcPts val="0"/>
              </a:spcAft>
              <a:buSzPts val="1800"/>
              <a:buNone/>
            </a:pPr>
            <a:r>
              <a:t/>
            </a:r>
            <a:endParaRPr sz="1200">
              <a:solidFill>
                <a:srgbClr val="CC0000"/>
              </a:solidFill>
              <a:highlight>
                <a:srgbClr val="FFFFFF"/>
              </a:highlight>
            </a:endParaRPr>
          </a:p>
          <a:p>
            <a:pPr indent="0" lvl="0" marL="0" rtl="0" algn="l">
              <a:lnSpc>
                <a:spcPct val="115000"/>
              </a:lnSpc>
              <a:spcBef>
                <a:spcPts val="1200"/>
              </a:spcBef>
              <a:spcAft>
                <a:spcPts val="1200"/>
              </a:spcAft>
              <a:buSzPts val="1800"/>
              <a:buNone/>
            </a:pPr>
            <a:r>
              <a:t/>
            </a:r>
            <a:endParaRPr sz="1200">
              <a:solidFill>
                <a:srgbClr val="1F2328"/>
              </a:solidFill>
              <a:highlight>
                <a:srgbClr val="FFFFFF"/>
              </a:highlight>
            </a:endParaRPr>
          </a:p>
        </p:txBody>
      </p:sp>
      <p:sp>
        <p:nvSpPr>
          <p:cNvPr id="98" name="Google Shape;98;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1800">
                <a:solidFill>
                  <a:srgbClr val="1F2328"/>
                </a:solidFill>
                <a:highlight>
                  <a:srgbClr val="FFFFFF"/>
                </a:highlight>
              </a:rPr>
              <a:t>Introduction to SHAP (SHapley Additive exPlanations)</a:t>
            </a:r>
            <a:endParaRPr sz="1800"/>
          </a:p>
        </p:txBody>
      </p:sp>
      <p:sp>
        <p:nvSpPr>
          <p:cNvPr id="104" name="Google Shape;104;p6"/>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sz="1200">
                <a:solidFill>
                  <a:srgbClr val="1F2328"/>
                </a:solidFill>
                <a:highlight>
                  <a:srgbClr val="FFFFFF"/>
                </a:highlight>
              </a:rPr>
              <a:t>SHAP is a game theoretic approach to explain the output of any machine learning model. It connects optimal credit allocation with local explanations using the classic Shapley values from game theory and their related extensions.</a:t>
            </a:r>
            <a:endParaRPr sz="1173">
              <a:solidFill>
                <a:srgbClr val="CC0000"/>
              </a:solidFill>
              <a:highlight>
                <a:srgbClr val="FFFFFF"/>
              </a:highlight>
            </a:endParaRPr>
          </a:p>
          <a:p>
            <a:pPr indent="0" lvl="0" marL="0" rtl="0" algn="l">
              <a:lnSpc>
                <a:spcPct val="115000"/>
              </a:lnSpc>
              <a:spcBef>
                <a:spcPts val="0"/>
              </a:spcBef>
              <a:spcAft>
                <a:spcPts val="0"/>
              </a:spcAft>
              <a:buSzPts val="1800"/>
              <a:buNone/>
            </a:pPr>
            <a:r>
              <a:t/>
            </a:r>
            <a:endParaRPr sz="1173">
              <a:solidFill>
                <a:srgbClr val="CC000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73">
              <a:solidFill>
                <a:srgbClr val="CC0000"/>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173">
              <a:solidFill>
                <a:srgbClr val="CC0000"/>
              </a:solidFill>
            </a:endParaRPr>
          </a:p>
          <a:p>
            <a:pPr indent="0" lvl="0" marL="0" rtl="0" algn="l">
              <a:lnSpc>
                <a:spcPct val="115000"/>
              </a:lnSpc>
              <a:spcBef>
                <a:spcPts val="0"/>
              </a:spcBef>
              <a:spcAft>
                <a:spcPts val="0"/>
              </a:spcAft>
              <a:buSzPts val="1800"/>
              <a:buNone/>
            </a:pPr>
            <a:r>
              <a:rPr lang="en" sz="1173">
                <a:solidFill>
                  <a:srgbClr val="CC0000"/>
                </a:solidFill>
              </a:rPr>
              <a:t># Create a SHAP explainer</a:t>
            </a:r>
            <a:endParaRPr sz="1173">
              <a:solidFill>
                <a:srgbClr val="CC0000"/>
              </a:solidFill>
            </a:endParaRPr>
          </a:p>
          <a:p>
            <a:pPr indent="0" lvl="0" marL="0" rtl="0" algn="l">
              <a:lnSpc>
                <a:spcPct val="115000"/>
              </a:lnSpc>
              <a:spcBef>
                <a:spcPts val="1200"/>
              </a:spcBef>
              <a:spcAft>
                <a:spcPts val="0"/>
              </a:spcAft>
              <a:buSzPts val="1800"/>
              <a:buNone/>
            </a:pPr>
            <a:r>
              <a:rPr lang="en" sz="1173">
                <a:solidFill>
                  <a:srgbClr val="CC0000"/>
                </a:solidFill>
              </a:rPr>
              <a:t>explainer = shap.TreeExplainer(rf_classifier)</a:t>
            </a:r>
            <a:endParaRPr sz="1173">
              <a:solidFill>
                <a:srgbClr val="CC0000"/>
              </a:solidFill>
            </a:endParaRPr>
          </a:p>
          <a:p>
            <a:pPr indent="0" lvl="0" marL="0" rtl="0" algn="l">
              <a:lnSpc>
                <a:spcPct val="115000"/>
              </a:lnSpc>
              <a:spcBef>
                <a:spcPts val="1200"/>
              </a:spcBef>
              <a:spcAft>
                <a:spcPts val="0"/>
              </a:spcAft>
              <a:buSzPts val="1800"/>
              <a:buNone/>
            </a:pPr>
            <a:r>
              <a:rPr lang="en" sz="1173">
                <a:solidFill>
                  <a:srgbClr val="CC0000"/>
                </a:solidFill>
              </a:rPr>
              <a:t># Calculate SHAP values for a subset of the test data</a:t>
            </a:r>
            <a:endParaRPr sz="1173">
              <a:solidFill>
                <a:srgbClr val="CC0000"/>
              </a:solidFill>
            </a:endParaRPr>
          </a:p>
          <a:p>
            <a:pPr indent="0" lvl="0" marL="0" rtl="0" algn="l">
              <a:lnSpc>
                <a:spcPct val="115000"/>
              </a:lnSpc>
              <a:spcBef>
                <a:spcPts val="1200"/>
              </a:spcBef>
              <a:spcAft>
                <a:spcPts val="0"/>
              </a:spcAft>
              <a:buSzPts val="1800"/>
              <a:buNone/>
            </a:pPr>
            <a:r>
              <a:rPr lang="en" sz="1173">
                <a:solidFill>
                  <a:srgbClr val="CC0000"/>
                </a:solidFill>
              </a:rPr>
              <a:t>shap_values = explainer.shap_values(X_test.iloc[:100])</a:t>
            </a:r>
            <a:endParaRPr sz="1173">
              <a:solidFill>
                <a:srgbClr val="CC0000"/>
              </a:solidFill>
            </a:endParaRPr>
          </a:p>
          <a:p>
            <a:pPr indent="0" lvl="0" marL="0" rtl="0" algn="l">
              <a:lnSpc>
                <a:spcPct val="115000"/>
              </a:lnSpc>
              <a:spcBef>
                <a:spcPts val="1200"/>
              </a:spcBef>
              <a:spcAft>
                <a:spcPts val="0"/>
              </a:spcAft>
              <a:buSzPts val="1800"/>
              <a:buNone/>
            </a:pPr>
            <a:r>
              <a:rPr lang="en" sz="1173">
                <a:solidFill>
                  <a:srgbClr val="CC0000"/>
                </a:solidFill>
              </a:rPr>
              <a:t># Plot summary of SHAP values</a:t>
            </a:r>
            <a:endParaRPr sz="1173">
              <a:solidFill>
                <a:srgbClr val="CC0000"/>
              </a:solidFill>
            </a:endParaRPr>
          </a:p>
          <a:p>
            <a:pPr indent="0" lvl="0" marL="0" rtl="0" algn="l">
              <a:lnSpc>
                <a:spcPct val="115000"/>
              </a:lnSpc>
              <a:spcBef>
                <a:spcPts val="1200"/>
              </a:spcBef>
              <a:spcAft>
                <a:spcPts val="0"/>
              </a:spcAft>
              <a:buSzPts val="1800"/>
              <a:buNone/>
            </a:pPr>
            <a:r>
              <a:rPr lang="en" sz="1173">
                <a:solidFill>
                  <a:srgbClr val="CC0000"/>
                </a:solidFill>
              </a:rPr>
              <a:t>shap.summary_plot(shap_values[1], X_test.iloc[:100], plot_type="bar")</a:t>
            </a:r>
            <a:endParaRPr sz="1173">
              <a:solidFill>
                <a:srgbClr val="CC0000"/>
              </a:solidFill>
            </a:endParaRPr>
          </a:p>
          <a:p>
            <a:pPr indent="0" lvl="0" marL="0" rtl="0" algn="l">
              <a:lnSpc>
                <a:spcPct val="115000"/>
              </a:lnSpc>
              <a:spcBef>
                <a:spcPts val="1200"/>
              </a:spcBef>
              <a:spcAft>
                <a:spcPts val="1200"/>
              </a:spcAft>
              <a:buSzPts val="1800"/>
              <a:buNone/>
            </a:pPr>
            <a:r>
              <a:t/>
            </a:r>
            <a:endParaRPr/>
          </a:p>
        </p:txBody>
      </p:sp>
      <p:sp>
        <p:nvSpPr>
          <p:cNvPr id="105" name="Google Shape;105;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7"/>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F2328"/>
                </a:solidFill>
                <a:highlight>
                  <a:srgbClr val="FFFFFF"/>
                </a:highlight>
              </a:rPr>
              <a:t>SHAP Feature Importance</a:t>
            </a:r>
            <a:endParaRPr sz="1800">
              <a:solidFill>
                <a:srgbClr val="1F2328"/>
              </a:solidFill>
              <a:highlight>
                <a:srgbClr val="FFFFFF"/>
              </a:highlight>
            </a:endParaRPr>
          </a:p>
          <a:p>
            <a:pPr indent="0" lvl="0" marL="0" rtl="0" algn="l">
              <a:lnSpc>
                <a:spcPct val="100000"/>
              </a:lnSpc>
              <a:spcBef>
                <a:spcPts val="0"/>
              </a:spcBef>
              <a:spcAft>
                <a:spcPts val="0"/>
              </a:spcAft>
              <a:buSzPts val="3600"/>
              <a:buNone/>
            </a:pPr>
            <a:r>
              <a:t/>
            </a:r>
            <a:endParaRPr sz="1800"/>
          </a:p>
        </p:txBody>
      </p:sp>
      <p:sp>
        <p:nvSpPr>
          <p:cNvPr id="111" name="Google Shape;111;p7"/>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fontScale="92500" lnSpcReduction="20000"/>
          </a:bodyPr>
          <a:lstStyle/>
          <a:p>
            <a:pPr indent="0" lvl="0" marL="0" rtl="0" algn="l">
              <a:lnSpc>
                <a:spcPct val="115000"/>
              </a:lnSpc>
              <a:spcBef>
                <a:spcPts val="0"/>
              </a:spcBef>
              <a:spcAft>
                <a:spcPts val="0"/>
              </a:spcAft>
              <a:buClr>
                <a:schemeClr val="dk1"/>
              </a:buClr>
              <a:buSzPct val="91666"/>
              <a:buFont typeface="Arial"/>
              <a:buNone/>
            </a:pPr>
            <a:r>
              <a:rPr lang="en" sz="1200">
                <a:solidFill>
                  <a:srgbClr val="1F2328"/>
                </a:solidFill>
                <a:highlight>
                  <a:srgbClr val="FFFFFF"/>
                </a:highlight>
              </a:rPr>
              <a:t>SHAP values provide a measure of feature importance. The higher the absolute SHAP value for a feature, the more impact it has on the model's prediction.</a:t>
            </a:r>
            <a:endParaRPr sz="1200">
              <a:solidFill>
                <a:srgbClr val="1F2328"/>
              </a:solidFill>
              <a:highlight>
                <a:srgbClr val="FFFFFF"/>
              </a:highlight>
            </a:endParaRPr>
          </a:p>
          <a:p>
            <a:pPr indent="0" lvl="0" marL="0" rtl="0" algn="l">
              <a:lnSpc>
                <a:spcPct val="100000"/>
              </a:lnSpc>
              <a:spcBef>
                <a:spcPts val="0"/>
              </a:spcBef>
              <a:spcAft>
                <a:spcPts val="0"/>
              </a:spcAft>
              <a:buClr>
                <a:schemeClr val="dk1"/>
              </a:buClr>
              <a:buSzPct val="39285"/>
              <a:buFont typeface="Arial"/>
              <a:buNone/>
            </a:pPr>
            <a:r>
              <a:t/>
            </a:r>
            <a:endParaRPr sz="2800">
              <a:solidFill>
                <a:schemeClr val="dk1"/>
              </a:solidFill>
            </a:endParaRPr>
          </a:p>
          <a:p>
            <a:pPr indent="0" lvl="0" marL="0" rtl="0" algn="l">
              <a:lnSpc>
                <a:spcPct val="115000"/>
              </a:lnSpc>
              <a:spcBef>
                <a:spcPts val="0"/>
              </a:spcBef>
              <a:spcAft>
                <a:spcPts val="0"/>
              </a:spcAft>
              <a:buClr>
                <a:schemeClr val="dk1"/>
              </a:buClr>
              <a:buSzPct val="92108"/>
              <a:buFont typeface="Arial"/>
              <a:buNone/>
            </a:pPr>
            <a:r>
              <a:rPr lang="en" sz="1194">
                <a:solidFill>
                  <a:srgbClr val="CC0000"/>
                </a:solidFill>
              </a:rPr>
              <a:t># Calculate mean absolute SHAP values</a:t>
            </a:r>
            <a:endParaRPr sz="1194">
              <a:solidFill>
                <a:srgbClr val="CC0000"/>
              </a:solidFill>
            </a:endParaRPr>
          </a:p>
          <a:p>
            <a:pPr indent="0" lvl="0" marL="0" rtl="0" algn="l">
              <a:lnSpc>
                <a:spcPct val="115000"/>
              </a:lnSpc>
              <a:spcBef>
                <a:spcPts val="1200"/>
              </a:spcBef>
              <a:spcAft>
                <a:spcPts val="0"/>
              </a:spcAft>
              <a:buClr>
                <a:schemeClr val="dk1"/>
              </a:buClr>
              <a:buSzPct val="92108"/>
              <a:buFont typeface="Arial"/>
              <a:buNone/>
            </a:pPr>
            <a:r>
              <a:rPr lang="en" sz="1194">
                <a:solidFill>
                  <a:srgbClr val="CC0000"/>
                </a:solidFill>
              </a:rPr>
              <a:t>mean_shap = np.abs(shap_values[1]).mean(axis=0)</a:t>
            </a:r>
            <a:endParaRPr sz="1194">
              <a:solidFill>
                <a:srgbClr val="CC0000"/>
              </a:solidFill>
            </a:endParaRPr>
          </a:p>
          <a:p>
            <a:pPr indent="0" lvl="0" marL="0" rtl="0" algn="l">
              <a:lnSpc>
                <a:spcPct val="115000"/>
              </a:lnSpc>
              <a:spcBef>
                <a:spcPts val="1200"/>
              </a:spcBef>
              <a:spcAft>
                <a:spcPts val="0"/>
              </a:spcAft>
              <a:buClr>
                <a:schemeClr val="dk1"/>
              </a:buClr>
              <a:buSzPct val="92108"/>
              <a:buFont typeface="Arial"/>
              <a:buNone/>
            </a:pPr>
            <a:r>
              <a:rPr lang="en" sz="1194">
                <a:solidFill>
                  <a:srgbClr val="CC0000"/>
                </a:solidFill>
              </a:rPr>
              <a:t>feature_importance = pd.DataFrame(list(zip(X.columns, mean_shap)), columns=['feature', 'shap_importance'])</a:t>
            </a:r>
            <a:endParaRPr sz="1194">
              <a:solidFill>
                <a:srgbClr val="CC0000"/>
              </a:solidFill>
            </a:endParaRPr>
          </a:p>
          <a:p>
            <a:pPr indent="0" lvl="0" marL="0" rtl="0" algn="l">
              <a:lnSpc>
                <a:spcPct val="115000"/>
              </a:lnSpc>
              <a:spcBef>
                <a:spcPts val="1200"/>
              </a:spcBef>
              <a:spcAft>
                <a:spcPts val="0"/>
              </a:spcAft>
              <a:buClr>
                <a:schemeClr val="dk1"/>
              </a:buClr>
              <a:buSzPct val="92108"/>
              <a:buFont typeface="Arial"/>
              <a:buNone/>
            </a:pPr>
            <a:r>
              <a:rPr lang="en" sz="1194">
                <a:solidFill>
                  <a:srgbClr val="CC0000"/>
                </a:solidFill>
              </a:rPr>
              <a:t>feature_importance = feature_importance.sort_values('shap_importance', ascending=False)</a:t>
            </a:r>
            <a:endParaRPr sz="1194">
              <a:solidFill>
                <a:srgbClr val="CC0000"/>
              </a:solidFill>
            </a:endParaRPr>
          </a:p>
          <a:p>
            <a:pPr indent="0" lvl="0" marL="0" rtl="0" algn="l">
              <a:lnSpc>
                <a:spcPct val="115000"/>
              </a:lnSpc>
              <a:spcBef>
                <a:spcPts val="1200"/>
              </a:spcBef>
              <a:spcAft>
                <a:spcPts val="0"/>
              </a:spcAft>
              <a:buClr>
                <a:schemeClr val="dk1"/>
              </a:buClr>
              <a:buSzPct val="92108"/>
              <a:buFont typeface="Arial"/>
              <a:buNone/>
            </a:pPr>
            <a:r>
              <a:rPr lang="en" sz="1194">
                <a:solidFill>
                  <a:srgbClr val="CC0000"/>
                </a:solidFill>
              </a:rPr>
              <a:t>print(feature_importance.head(10))</a:t>
            </a:r>
            <a:endParaRPr sz="1194">
              <a:solidFill>
                <a:srgbClr val="CC0000"/>
              </a:solidFill>
            </a:endParaRPr>
          </a:p>
          <a:p>
            <a:pPr indent="0" lvl="0" marL="0" rtl="0" algn="l">
              <a:lnSpc>
                <a:spcPct val="115000"/>
              </a:lnSpc>
              <a:spcBef>
                <a:spcPts val="1200"/>
              </a:spcBef>
              <a:spcAft>
                <a:spcPts val="0"/>
              </a:spcAft>
              <a:buClr>
                <a:schemeClr val="dk1"/>
              </a:buClr>
              <a:buSzPct val="92108"/>
              <a:buFont typeface="Arial"/>
              <a:buNone/>
            </a:pPr>
            <a:r>
              <a:rPr lang="en" sz="1194">
                <a:solidFill>
                  <a:srgbClr val="CC0000"/>
                </a:solidFill>
              </a:rPr>
              <a:t># Plot feature importance</a:t>
            </a:r>
            <a:endParaRPr sz="1194">
              <a:solidFill>
                <a:srgbClr val="CC0000"/>
              </a:solidFill>
            </a:endParaRPr>
          </a:p>
          <a:p>
            <a:pPr indent="0" lvl="0" marL="0" rtl="0" algn="l">
              <a:lnSpc>
                <a:spcPct val="115000"/>
              </a:lnSpc>
              <a:spcBef>
                <a:spcPts val="1200"/>
              </a:spcBef>
              <a:spcAft>
                <a:spcPts val="0"/>
              </a:spcAft>
              <a:buClr>
                <a:schemeClr val="dk1"/>
              </a:buClr>
              <a:buSzPct val="92108"/>
              <a:buFont typeface="Arial"/>
              <a:buNone/>
            </a:pPr>
            <a:r>
              <a:rPr lang="en" sz="1194">
                <a:solidFill>
                  <a:srgbClr val="CC0000"/>
                </a:solidFill>
              </a:rPr>
              <a:t>feature_importance.plot(x='feature', y='shap_importance', kind='bar', figsize=(12, 6))</a:t>
            </a:r>
            <a:endParaRPr sz="1194">
              <a:solidFill>
                <a:srgbClr val="CC0000"/>
              </a:solidFill>
            </a:endParaRPr>
          </a:p>
          <a:p>
            <a:pPr indent="0" lvl="0" marL="0" rtl="0" algn="l">
              <a:lnSpc>
                <a:spcPct val="115000"/>
              </a:lnSpc>
              <a:spcBef>
                <a:spcPts val="1200"/>
              </a:spcBef>
              <a:spcAft>
                <a:spcPts val="1200"/>
              </a:spcAft>
              <a:buSzPct val="149458"/>
              <a:buNone/>
            </a:pPr>
            <a:r>
              <a:t/>
            </a:r>
            <a:endParaRPr sz="1302">
              <a:solidFill>
                <a:srgbClr val="CC0000"/>
              </a:solidFill>
            </a:endParaRPr>
          </a:p>
        </p:txBody>
      </p:sp>
      <p:sp>
        <p:nvSpPr>
          <p:cNvPr id="112" name="Google Shape;112;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8"/>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rgbClr val="1F2328"/>
                </a:solidFill>
                <a:highlight>
                  <a:srgbClr val="FFFFFF"/>
                </a:highlight>
              </a:rPr>
              <a:t>SHAP Force Plot</a:t>
            </a:r>
            <a:endParaRPr sz="1800">
              <a:solidFill>
                <a:srgbClr val="1F2328"/>
              </a:solidFill>
              <a:highlight>
                <a:srgbClr val="FFFFFF"/>
              </a:highlight>
            </a:endParaRPr>
          </a:p>
          <a:p>
            <a:pPr indent="0" lvl="0" marL="0" rtl="0" algn="l">
              <a:lnSpc>
                <a:spcPct val="115000"/>
              </a:lnSpc>
              <a:spcBef>
                <a:spcPts val="0"/>
              </a:spcBef>
              <a:spcAft>
                <a:spcPts val="0"/>
              </a:spcAft>
              <a:buClr>
                <a:schemeClr val="dk1"/>
              </a:buClr>
              <a:buSzPts val="1100"/>
              <a:buFont typeface="Arial"/>
              <a:buNone/>
            </a:pPr>
            <a:r>
              <a:t/>
            </a:r>
            <a:endParaRPr sz="1800"/>
          </a:p>
          <a:p>
            <a:pPr indent="0" lvl="0" marL="0" rtl="0" algn="l">
              <a:lnSpc>
                <a:spcPct val="100000"/>
              </a:lnSpc>
              <a:spcBef>
                <a:spcPts val="0"/>
              </a:spcBef>
              <a:spcAft>
                <a:spcPts val="0"/>
              </a:spcAft>
              <a:buSzPts val="3600"/>
              <a:buNone/>
            </a:pPr>
            <a:r>
              <a:t/>
            </a:r>
            <a:endParaRPr sz="1800"/>
          </a:p>
        </p:txBody>
      </p:sp>
      <p:sp>
        <p:nvSpPr>
          <p:cNvPr id="118" name="Google Shape;118;p8"/>
          <p:cNvSpPr txBox="1"/>
          <p:nvPr>
            <p:ph idx="1" type="body"/>
          </p:nvPr>
        </p:nvSpPr>
        <p:spPr>
          <a:xfrm>
            <a:off x="311700" y="1266325"/>
            <a:ext cx="8520600" cy="3302700"/>
          </a:xfrm>
          <a:prstGeom prst="rect">
            <a:avLst/>
          </a:prstGeom>
          <a:noFill/>
          <a:ln>
            <a:noFill/>
          </a:ln>
        </p:spPr>
        <p:txBody>
          <a:bodyPr anchorCtr="0" anchor="t" bIns="91425" lIns="91425" spcFirstLastPara="1" rIns="91425" wrap="square" tIns="91425">
            <a:normAutofit lnSpcReduction="20000"/>
          </a:bodyPr>
          <a:lstStyle/>
          <a:p>
            <a:pPr indent="0" lvl="0" marL="0" rtl="0" algn="l">
              <a:lnSpc>
                <a:spcPct val="115000"/>
              </a:lnSpc>
              <a:spcBef>
                <a:spcPts val="0"/>
              </a:spcBef>
              <a:spcAft>
                <a:spcPts val="0"/>
              </a:spcAft>
              <a:buSzPts val="1800"/>
              <a:buNone/>
            </a:pPr>
            <a:r>
              <a:rPr lang="en" sz="1200">
                <a:solidFill>
                  <a:srgbClr val="1F2328"/>
                </a:solidFill>
                <a:highlight>
                  <a:srgbClr val="FFFFFF"/>
                </a:highlight>
              </a:rPr>
              <a:t>SHAP force plots show how each feature contributes to pushing the model output from the base value to the final prediction for a single instance.</a:t>
            </a:r>
            <a:endParaRPr sz="1200">
              <a:solidFill>
                <a:srgbClr val="1F2328"/>
              </a:solidFill>
              <a:highlight>
                <a:srgbClr val="FFFFFF"/>
              </a:highlight>
            </a:endParaRPr>
          </a:p>
          <a:p>
            <a:pPr indent="0" lvl="0" marL="0" rtl="0" algn="l">
              <a:lnSpc>
                <a:spcPct val="115000"/>
              </a:lnSpc>
              <a:spcBef>
                <a:spcPts val="1200"/>
              </a:spcBef>
              <a:spcAft>
                <a:spcPts val="0"/>
              </a:spcAft>
              <a:buSzPts val="1800"/>
              <a:buNone/>
            </a:pPr>
            <a:r>
              <a:t/>
            </a:r>
            <a:endParaRPr sz="1200">
              <a:solidFill>
                <a:srgbClr val="1F2328"/>
              </a:solidFill>
              <a:highlight>
                <a:srgbClr val="FFFFFF"/>
              </a:highlight>
            </a:endParaRPr>
          </a:p>
          <a:p>
            <a:pPr indent="0" lvl="0" marL="0" rtl="0" algn="l">
              <a:lnSpc>
                <a:spcPct val="115000"/>
              </a:lnSpc>
              <a:spcBef>
                <a:spcPts val="1200"/>
              </a:spcBef>
              <a:spcAft>
                <a:spcPts val="0"/>
              </a:spcAft>
              <a:buSzPts val="1800"/>
              <a:buNone/>
            </a:pPr>
            <a:r>
              <a:t/>
            </a:r>
            <a:endParaRPr sz="1200">
              <a:solidFill>
                <a:srgbClr val="1F2328"/>
              </a:solidFill>
              <a:highlight>
                <a:srgbClr val="FFFFFF"/>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CC0000"/>
                </a:solidFill>
                <a:highlight>
                  <a:schemeClr val="lt1"/>
                </a:highlight>
              </a:rPr>
              <a:t># Generate a force plot for a single instance</a:t>
            </a:r>
            <a:endParaRPr sz="1200">
              <a:solidFill>
                <a:srgbClr val="CC0000"/>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CC0000"/>
                </a:solidFill>
                <a:highlight>
                  <a:schemeClr val="lt1"/>
                </a:highlight>
              </a:rPr>
              <a:t>instance = X_test.iloc[0]</a:t>
            </a:r>
            <a:endParaRPr sz="1200">
              <a:solidFill>
                <a:srgbClr val="CC0000"/>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CC0000"/>
                </a:solidFill>
                <a:highlight>
                  <a:schemeClr val="lt1"/>
                </a:highlight>
              </a:rPr>
              <a:t>instance_shap_values = explainer.shap_values(instance)</a:t>
            </a:r>
            <a:endParaRPr sz="1200">
              <a:solidFill>
                <a:srgbClr val="CC0000"/>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t/>
            </a:r>
            <a:endParaRPr sz="1200">
              <a:solidFill>
                <a:srgbClr val="CC0000"/>
              </a:solidFill>
              <a:highlight>
                <a:schemeClr val="lt1"/>
              </a:highlight>
            </a:endParaRPr>
          </a:p>
          <a:p>
            <a:pPr indent="0" lvl="0" marL="0" rtl="0" algn="l">
              <a:lnSpc>
                <a:spcPct val="115000"/>
              </a:lnSpc>
              <a:spcBef>
                <a:spcPts val="1200"/>
              </a:spcBef>
              <a:spcAft>
                <a:spcPts val="0"/>
              </a:spcAft>
              <a:buClr>
                <a:schemeClr val="dk1"/>
              </a:buClr>
              <a:buSzPts val="1100"/>
              <a:buFont typeface="Arial"/>
              <a:buNone/>
            </a:pPr>
            <a:r>
              <a:rPr lang="en" sz="1200">
                <a:solidFill>
                  <a:srgbClr val="CC0000"/>
                </a:solidFill>
                <a:highlight>
                  <a:schemeClr val="lt1"/>
                </a:highlight>
              </a:rPr>
              <a:t>shap.force_plot(explainer.expected_value[1], instance_shap_values[1], instance, matplotlib=True)</a:t>
            </a:r>
            <a:endParaRPr sz="1200">
              <a:solidFill>
                <a:srgbClr val="CC0000"/>
              </a:solidFill>
              <a:highlight>
                <a:schemeClr val="lt1"/>
              </a:highlight>
            </a:endParaRPr>
          </a:p>
          <a:p>
            <a:pPr indent="0" lvl="0" marL="0" rtl="0" algn="l">
              <a:lnSpc>
                <a:spcPct val="115000"/>
              </a:lnSpc>
              <a:spcBef>
                <a:spcPts val="1200"/>
              </a:spcBef>
              <a:spcAft>
                <a:spcPts val="1200"/>
              </a:spcAft>
              <a:buSzPts val="1800"/>
              <a:buNone/>
            </a:pPr>
            <a:r>
              <a:t/>
            </a:r>
            <a:endParaRPr sz="1200">
              <a:solidFill>
                <a:srgbClr val="1F2328"/>
              </a:solidFill>
              <a:highlight>
                <a:srgbClr val="FFFFFF"/>
              </a:highlight>
            </a:endParaRPr>
          </a:p>
        </p:txBody>
      </p:sp>
      <p:sp>
        <p:nvSpPr>
          <p:cNvPr id="119" name="Google Shape;119;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9"/>
          <p:cNvSpPr txBox="1"/>
          <p:nvPr>
            <p:ph type="title"/>
          </p:nvPr>
        </p:nvSpPr>
        <p:spPr>
          <a:xfrm>
            <a:off x="311700" y="445025"/>
            <a:ext cx="8520600" cy="7074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600"/>
              <a:buNone/>
            </a:pPr>
            <a:r>
              <a:rPr lang="en" sz="1800">
                <a:solidFill>
                  <a:srgbClr val="1F2328"/>
                </a:solidFill>
                <a:highlight>
                  <a:srgbClr val="FFFFFF"/>
                </a:highlight>
              </a:rPr>
              <a:t>Introduction to LIME (Local Interpretable Model-agnostic Explanations)</a:t>
            </a:r>
            <a:endParaRPr sz="1800"/>
          </a:p>
        </p:txBody>
      </p:sp>
      <p:sp>
        <p:nvSpPr>
          <p:cNvPr id="125" name="Google Shape;125;p9"/>
          <p:cNvSpPr txBox="1"/>
          <p:nvPr>
            <p:ph idx="1" type="body"/>
          </p:nvPr>
        </p:nvSpPr>
        <p:spPr>
          <a:xfrm>
            <a:off x="311700" y="1147000"/>
            <a:ext cx="8520600" cy="3938100"/>
          </a:xfrm>
          <a:prstGeom prst="rect">
            <a:avLst/>
          </a:prstGeom>
          <a:noFill/>
          <a:ln>
            <a:noFill/>
          </a:ln>
        </p:spPr>
        <p:txBody>
          <a:bodyPr anchorCtr="0" anchor="t" bIns="91425" lIns="91425" spcFirstLastPara="1" rIns="91425" wrap="square" tIns="91425">
            <a:normAutofit fontScale="62500" lnSpcReduction="10000"/>
          </a:bodyPr>
          <a:lstStyle/>
          <a:p>
            <a:pPr indent="0" lvl="0" marL="0" rtl="0" algn="l">
              <a:lnSpc>
                <a:spcPct val="115000"/>
              </a:lnSpc>
              <a:spcBef>
                <a:spcPts val="0"/>
              </a:spcBef>
              <a:spcAft>
                <a:spcPts val="0"/>
              </a:spcAft>
              <a:buSzPct val="239999"/>
              <a:buNone/>
            </a:pPr>
            <a:r>
              <a:rPr lang="en" sz="1200">
                <a:solidFill>
                  <a:srgbClr val="1F2328"/>
                </a:solidFill>
                <a:highlight>
                  <a:srgbClr val="FFFFFF"/>
                </a:highlight>
              </a:rPr>
              <a:t>LIME explains the predictions of any classifier by approximating it locally with an interpretable model. It helps understand why a model made a specific prediction for an instance.</a:t>
            </a:r>
            <a:endParaRPr sz="1200">
              <a:solidFill>
                <a:srgbClr val="1F2328"/>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lang="en" sz="1200">
                <a:solidFill>
                  <a:srgbClr val="CC0000"/>
                </a:solidFill>
                <a:highlight>
                  <a:srgbClr val="FFFFFF"/>
                </a:highlight>
              </a:rPr>
              <a:t># Create a LIME explainer</a:t>
            </a:r>
            <a:endParaRPr sz="1200">
              <a:solidFill>
                <a:srgbClr val="CC0000"/>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lang="en" sz="1200">
                <a:solidFill>
                  <a:srgbClr val="CC0000"/>
                </a:solidFill>
                <a:highlight>
                  <a:srgbClr val="FFFFFF"/>
                </a:highlight>
              </a:rPr>
              <a:t>lime_explainer = lime.lime_tabular.LimeTabularExplainer(</a:t>
            </a:r>
            <a:endParaRPr sz="1200">
              <a:solidFill>
                <a:srgbClr val="CC0000"/>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lang="en" sz="1200">
                <a:solidFill>
                  <a:srgbClr val="CC0000"/>
                </a:solidFill>
                <a:highlight>
                  <a:srgbClr val="FFFFFF"/>
                </a:highlight>
              </a:rPr>
              <a:t>    X_train.values,</a:t>
            </a:r>
            <a:endParaRPr sz="1200">
              <a:solidFill>
                <a:srgbClr val="CC0000"/>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lang="en" sz="1200">
                <a:solidFill>
                  <a:srgbClr val="CC0000"/>
                </a:solidFill>
                <a:highlight>
                  <a:srgbClr val="FFFFFF"/>
                </a:highlight>
              </a:rPr>
              <a:t>    feature_names=X_train.columns,</a:t>
            </a:r>
            <a:endParaRPr sz="1200">
              <a:solidFill>
                <a:srgbClr val="CC0000"/>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lang="en" sz="1200">
                <a:solidFill>
                  <a:srgbClr val="CC0000"/>
                </a:solidFill>
                <a:highlight>
                  <a:srgbClr val="FFFFFF"/>
                </a:highlight>
              </a:rPr>
              <a:t>    class_names=['&lt;=50K', '&gt;50K'],</a:t>
            </a:r>
            <a:endParaRPr sz="1200">
              <a:solidFill>
                <a:srgbClr val="CC0000"/>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lang="en" sz="1200">
                <a:solidFill>
                  <a:srgbClr val="CC0000"/>
                </a:solidFill>
                <a:highlight>
                  <a:srgbClr val="FFFFFF"/>
                </a:highlight>
              </a:rPr>
              <a:t>    mode='classification'</a:t>
            </a:r>
            <a:endParaRPr sz="1200">
              <a:solidFill>
                <a:srgbClr val="CC0000"/>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lang="en" sz="1200">
                <a:solidFill>
                  <a:srgbClr val="CC0000"/>
                </a:solidFill>
                <a:highlight>
                  <a:srgbClr val="FFFFFF"/>
                </a:highlight>
              </a:rPr>
              <a:t>)</a:t>
            </a:r>
            <a:endParaRPr sz="1200">
              <a:solidFill>
                <a:srgbClr val="CC0000"/>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lang="en" sz="1200">
                <a:solidFill>
                  <a:srgbClr val="CC0000"/>
                </a:solidFill>
                <a:highlight>
                  <a:srgbClr val="FFFFFF"/>
                </a:highlight>
              </a:rPr>
              <a:t># Generate a LIME explanation for a single instance</a:t>
            </a:r>
            <a:endParaRPr sz="1200">
              <a:solidFill>
                <a:srgbClr val="CC0000"/>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lang="en" sz="1200">
                <a:solidFill>
                  <a:srgbClr val="CC0000"/>
                </a:solidFill>
                <a:highlight>
                  <a:srgbClr val="FFFFFF"/>
                </a:highlight>
              </a:rPr>
              <a:t>instance = X_test.iloc[0]</a:t>
            </a:r>
            <a:endParaRPr sz="1200">
              <a:solidFill>
                <a:srgbClr val="CC0000"/>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lang="en" sz="1200">
                <a:solidFill>
                  <a:srgbClr val="CC0000"/>
                </a:solidFill>
                <a:highlight>
                  <a:srgbClr val="FFFFFF"/>
                </a:highlight>
              </a:rPr>
              <a:t>lime_exp = lime_explainer.explain_instance(instance.values, rf_classifier.predict_proba, num_features=10)</a:t>
            </a:r>
            <a:endParaRPr sz="1200">
              <a:solidFill>
                <a:srgbClr val="CC0000"/>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lang="en" sz="1200">
                <a:solidFill>
                  <a:srgbClr val="CC0000"/>
                </a:solidFill>
                <a:highlight>
                  <a:srgbClr val="FFFFFF"/>
                </a:highlight>
              </a:rPr>
              <a:t># Plot the LIME explanation</a:t>
            </a:r>
            <a:endParaRPr sz="1200">
              <a:solidFill>
                <a:srgbClr val="CC0000"/>
              </a:solidFill>
              <a:highlight>
                <a:srgbClr val="FFFFFF"/>
              </a:highlight>
            </a:endParaRPr>
          </a:p>
          <a:p>
            <a:pPr indent="0" lvl="0" marL="0" rtl="0" algn="l">
              <a:lnSpc>
                <a:spcPct val="115000"/>
              </a:lnSpc>
              <a:spcBef>
                <a:spcPts val="1200"/>
              </a:spcBef>
              <a:spcAft>
                <a:spcPts val="0"/>
              </a:spcAft>
              <a:buClr>
                <a:schemeClr val="dk1"/>
              </a:buClr>
              <a:buSzPct val="91666"/>
              <a:buFont typeface="Arial"/>
              <a:buNone/>
            </a:pPr>
            <a:r>
              <a:rPr lang="en" sz="1200">
                <a:solidFill>
                  <a:srgbClr val="CC0000"/>
                </a:solidFill>
                <a:highlight>
                  <a:srgbClr val="FFFFFF"/>
                </a:highlight>
              </a:rPr>
              <a:t>lime_exp.as_pyplot_figure()</a:t>
            </a:r>
            <a:endParaRPr sz="1200">
              <a:solidFill>
                <a:srgbClr val="CC0000"/>
              </a:solidFill>
              <a:highlight>
                <a:srgbClr val="FFFFFF"/>
              </a:highlight>
            </a:endParaRPr>
          </a:p>
          <a:p>
            <a:pPr indent="0" lvl="0" marL="0" rtl="0" algn="l">
              <a:lnSpc>
                <a:spcPct val="115000"/>
              </a:lnSpc>
              <a:spcBef>
                <a:spcPts val="1200"/>
              </a:spcBef>
              <a:spcAft>
                <a:spcPts val="1200"/>
              </a:spcAft>
              <a:buSzPct val="239999"/>
              <a:buNone/>
            </a:pPr>
            <a:r>
              <a:t/>
            </a:r>
            <a:endParaRPr sz="1200">
              <a:solidFill>
                <a:srgbClr val="1F2328"/>
              </a:solidFill>
              <a:highlight>
                <a:srgbClr val="FFFFFF"/>
              </a:highlight>
            </a:endParaRPr>
          </a:p>
        </p:txBody>
      </p:sp>
      <p:sp>
        <p:nvSpPr>
          <p:cNvPr id="126" name="Google Shape;126;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p>
            <a:pPr indent="0" lvl="0" marL="0" rtl="0" algn="r">
              <a:lnSpc>
                <a:spcPct val="100000"/>
              </a:lnSpc>
              <a:spcBef>
                <a:spcPts val="0"/>
              </a:spcBef>
              <a:spcAft>
                <a:spcPts val="0"/>
              </a:spcAft>
              <a:buSzPts val="1000"/>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