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63" r:id="rId6"/>
    <p:sldId id="262" r:id="rId7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99" autoAdjust="0"/>
    <p:restoredTop sz="94660"/>
  </p:normalViewPr>
  <p:slideViewPr>
    <p:cSldViewPr snapToGrid="0" snapToObjects="1">
      <p:cViewPr>
        <p:scale>
          <a:sx n="265" d="100"/>
          <a:sy n="265" d="100"/>
        </p:scale>
        <p:origin x="-256" y="19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smtClean="0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6410-E8D7-B142-8405-41CF40FAC102}" type="datetimeFigureOut">
              <a:rPr kumimoji="1" lang="ja-JP" altLang="en-US" smtClean="0"/>
              <a:t>7/27/17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AC89-C1E3-8145-AA42-165E1F59AB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7061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6410-E8D7-B142-8405-41CF40FAC102}" type="datetimeFigureOut">
              <a:rPr kumimoji="1" lang="ja-JP" altLang="en-US" smtClean="0"/>
              <a:t>7/27/17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AC89-C1E3-8145-AA42-165E1F59AB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3691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6410-E8D7-B142-8405-41CF40FAC102}" type="datetimeFigureOut">
              <a:rPr kumimoji="1" lang="ja-JP" altLang="en-US" smtClean="0"/>
              <a:t>7/27/17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AC89-C1E3-8145-AA42-165E1F59AB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2327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6410-E8D7-B142-8405-41CF40FAC102}" type="datetimeFigureOut">
              <a:rPr kumimoji="1" lang="ja-JP" altLang="en-US" smtClean="0"/>
              <a:t>7/27/17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AC89-C1E3-8145-AA42-165E1F59AB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233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6410-E8D7-B142-8405-41CF40FAC102}" type="datetimeFigureOut">
              <a:rPr kumimoji="1" lang="ja-JP" altLang="en-US" smtClean="0"/>
              <a:t>7/27/17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AC89-C1E3-8145-AA42-165E1F59AB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181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6410-E8D7-B142-8405-41CF40FAC102}" type="datetimeFigureOut">
              <a:rPr kumimoji="1" lang="ja-JP" altLang="en-US" smtClean="0"/>
              <a:t>7/27/17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AC89-C1E3-8145-AA42-165E1F59AB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769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6410-E8D7-B142-8405-41CF40FAC102}" type="datetimeFigureOut">
              <a:rPr kumimoji="1" lang="ja-JP" altLang="en-US" smtClean="0"/>
              <a:t>7/27/17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AC89-C1E3-8145-AA42-165E1F59AB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477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6410-E8D7-B142-8405-41CF40FAC102}" type="datetimeFigureOut">
              <a:rPr kumimoji="1" lang="ja-JP" altLang="en-US" smtClean="0"/>
              <a:t>7/27/17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AC89-C1E3-8145-AA42-165E1F59AB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6337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6410-E8D7-B142-8405-41CF40FAC102}" type="datetimeFigureOut">
              <a:rPr kumimoji="1" lang="ja-JP" altLang="en-US" smtClean="0"/>
              <a:t>7/27/17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AC89-C1E3-8145-AA42-165E1F59AB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3396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6410-E8D7-B142-8405-41CF40FAC102}" type="datetimeFigureOut">
              <a:rPr kumimoji="1" lang="ja-JP" altLang="en-US" smtClean="0"/>
              <a:t>7/27/17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AC89-C1E3-8145-AA42-165E1F59AB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575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6410-E8D7-B142-8405-41CF40FAC102}" type="datetimeFigureOut">
              <a:rPr kumimoji="1" lang="ja-JP" altLang="en-US" smtClean="0"/>
              <a:t>7/27/17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AC89-C1E3-8145-AA42-165E1F59AB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1329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46410-E8D7-B142-8405-41CF40FAC102}" type="datetimeFigureOut">
              <a:rPr kumimoji="1" lang="ja-JP" altLang="en-US" smtClean="0"/>
              <a:t>7/27/17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0AC89-C1E3-8145-AA42-165E1F59AB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1275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Overview</a:t>
            </a:r>
            <a:endParaRPr kumimoji="1" lang="ja-JP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ja-JP" b="1" dirty="0" smtClean="0"/>
          </a:p>
          <a:p>
            <a:r>
              <a:rPr kumimoji="1" lang="en-US" altLang="ja-JP" b="1" dirty="0" smtClean="0"/>
              <a:t>Goal</a:t>
            </a:r>
            <a:r>
              <a:rPr kumimoji="1" lang="en-US" altLang="ja-JP" dirty="0" smtClean="0"/>
              <a:t>: Demonstrate that imputed data adds value for downstream predictions</a:t>
            </a:r>
          </a:p>
          <a:p>
            <a:endParaRPr lang="en-US" altLang="ja-JP" b="1" dirty="0" smtClean="0"/>
          </a:p>
          <a:p>
            <a:r>
              <a:rPr lang="en-US" altLang="ja-JP" b="1" dirty="0" smtClean="0"/>
              <a:t>Approach</a:t>
            </a:r>
            <a:r>
              <a:rPr lang="en-US" altLang="ja-JP" dirty="0" smtClean="0"/>
              <a:t>: Use drug signatures (either </a:t>
            </a:r>
            <a:r>
              <a:rPr lang="en-US" altLang="ja-JP" u="sng" dirty="0" smtClean="0"/>
              <a:t>measured</a:t>
            </a:r>
            <a:r>
              <a:rPr lang="en-US" altLang="ja-JP" dirty="0" smtClean="0"/>
              <a:t> or </a:t>
            </a:r>
            <a:r>
              <a:rPr lang="en-US" altLang="ja-JP" u="sng" dirty="0" smtClean="0"/>
              <a:t>measured + predicted</a:t>
            </a:r>
            <a:r>
              <a:rPr lang="en-US" altLang="ja-JP" dirty="0" smtClean="0"/>
              <a:t>) to predict ATC codes, targets, side effects</a:t>
            </a:r>
          </a:p>
        </p:txBody>
      </p:sp>
    </p:spTree>
    <p:extLst>
      <p:ext uri="{BB962C8B-B14F-4D97-AF65-F5344CB8AC3E}">
        <p14:creationId xmlns:p14="http://schemas.microsoft.com/office/powerpoint/2010/main" val="2554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Details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757" y="1672771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altLang="ja-JP" b="1" dirty="0" smtClean="0"/>
              <a:t>Inputs. </a:t>
            </a:r>
            <a:r>
              <a:rPr kumimoji="1" lang="en-US" altLang="ja-JP" dirty="0" smtClean="0"/>
              <a:t>12 versions of input signatures:</a:t>
            </a:r>
          </a:p>
          <a:p>
            <a:pPr lvl="2"/>
            <a:r>
              <a:rPr lang="en-US" altLang="ja-JP" dirty="0" smtClean="0"/>
              <a:t>C</a:t>
            </a:r>
            <a:r>
              <a:rPr kumimoji="1" lang="en-US" altLang="ja-JP" dirty="0" smtClean="0"/>
              <a:t>ell-specific signatures (10 cell types)</a:t>
            </a:r>
          </a:p>
          <a:p>
            <a:pPr lvl="2"/>
            <a:r>
              <a:rPr lang="en-US" altLang="ja-JP" dirty="0" smtClean="0"/>
              <a:t>Mean signature</a:t>
            </a:r>
          </a:p>
          <a:p>
            <a:pPr lvl="2"/>
            <a:r>
              <a:rPr kumimoji="1" lang="en-US" altLang="ja-JP" dirty="0" smtClean="0"/>
              <a:t>Max signature (across cell types)</a:t>
            </a:r>
          </a:p>
          <a:p>
            <a:pPr marL="914400" lvl="2" indent="0">
              <a:buNone/>
            </a:pPr>
            <a:endParaRPr lang="en-US" altLang="ja-JP" b="1" dirty="0" smtClean="0"/>
          </a:p>
          <a:p>
            <a:r>
              <a:rPr lang="en-US" altLang="ja-JP" b="1" dirty="0" smtClean="0"/>
              <a:t>Outputs. </a:t>
            </a:r>
            <a:r>
              <a:rPr lang="en-US" altLang="ja-JP" dirty="0" smtClean="0"/>
              <a:t>All binary. Chose most common ATC codes, most common targets, and most common tissue-specific side effects (either liver, kidney, or rash-related)</a:t>
            </a:r>
            <a:endParaRPr lang="en-US" altLang="ja-JP" dirty="0" smtClean="0"/>
          </a:p>
          <a:p>
            <a:endParaRPr lang="en-US" altLang="ja-JP" b="1" dirty="0" smtClean="0"/>
          </a:p>
          <a:p>
            <a:r>
              <a:rPr lang="en-US" altLang="ja-JP" b="1" dirty="0" smtClean="0"/>
              <a:t>Experiments:</a:t>
            </a:r>
          </a:p>
          <a:p>
            <a:pPr lvl="1"/>
            <a:r>
              <a:rPr lang="en-US" altLang="ja-JP" dirty="0" smtClean="0"/>
              <a:t>Use Linear Discriminant Analysis (like Characteristic Direction) to classify drug signatures </a:t>
            </a:r>
          </a:p>
          <a:p>
            <a:pPr lvl="1"/>
            <a:r>
              <a:rPr lang="en-US" altLang="ja-JP" dirty="0" smtClean="0"/>
              <a:t>Compare: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altLang="ja-JP" dirty="0" smtClean="0"/>
              <a:t>Train on only measured signatures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altLang="ja-JP" dirty="0" smtClean="0"/>
              <a:t>Train on measured + imputed (this gives more examples)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Evaluate (AUC, 10-fold CV) on common set: examples with measured signatures</a:t>
            </a:r>
          </a:p>
        </p:txBody>
      </p:sp>
    </p:spTree>
    <p:extLst>
      <p:ext uri="{BB962C8B-B14F-4D97-AF65-F5344CB8AC3E}">
        <p14:creationId xmlns:p14="http://schemas.microsoft.com/office/powerpoint/2010/main" val="3896358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1084" y="2414960"/>
            <a:ext cx="81819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 smtClean="0"/>
              <a:t>Question 1: </a:t>
            </a:r>
          </a:p>
          <a:p>
            <a:pPr algn="ctr"/>
            <a:r>
              <a:rPr kumimoji="1" lang="en-US" altLang="ja-JP" sz="3200" dirty="0" smtClean="0"/>
              <a:t>Does addition of imputed signatures improve classification accuracy?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41087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oes_imputation_help_dimful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0"/>
            <a:ext cx="85725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7398" y="5923665"/>
            <a:ext cx="3497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A: YES when above diagonal</a:t>
            </a:r>
          </a:p>
        </p:txBody>
      </p:sp>
    </p:spTree>
    <p:extLst>
      <p:ext uri="{BB962C8B-B14F-4D97-AF65-F5344CB8AC3E}">
        <p14:creationId xmlns:p14="http://schemas.microsoft.com/office/powerpoint/2010/main" val="474984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1084" y="2414960"/>
            <a:ext cx="81819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 smtClean="0"/>
              <a:t>Question 2: </a:t>
            </a:r>
          </a:p>
          <a:p>
            <a:pPr algn="ctr"/>
            <a:r>
              <a:rPr kumimoji="1" lang="en-US" altLang="ja-JP" sz="3200" dirty="0" smtClean="0"/>
              <a:t>Do predictions using imputed vs. measured signatures have comparable accuracy?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20714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0"/>
            <a:ext cx="85725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7398" y="5923665"/>
            <a:ext cx="3497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A: Often better!!</a:t>
            </a:r>
          </a:p>
        </p:txBody>
      </p:sp>
    </p:spTree>
    <p:extLst>
      <p:ext uri="{BB962C8B-B14F-4D97-AF65-F5344CB8AC3E}">
        <p14:creationId xmlns:p14="http://schemas.microsoft.com/office/powerpoint/2010/main" val="3517712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184</Words>
  <Application>Microsoft Macintosh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Overview</vt:lpstr>
      <vt:lpstr>Details</vt:lpstr>
      <vt:lpstr>PowerPoint Presentation</vt:lpstr>
      <vt:lpstr>PowerPoint Presentation</vt:lpstr>
      <vt:lpstr>PowerPoint Presentation</vt:lpstr>
      <vt:lpstr>PowerPoint Presentation</vt:lpstr>
    </vt:vector>
  </TitlesOfParts>
  <Manager/>
  <Company>New York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subject/>
  <dc:creator>Rachel Hodos</dc:creator>
  <cp:keywords/>
  <dc:description/>
  <cp:lastModifiedBy>Rachel Hodos</cp:lastModifiedBy>
  <cp:revision>30</cp:revision>
  <dcterms:created xsi:type="dcterms:W3CDTF">2017-07-27T16:17:11Z</dcterms:created>
  <dcterms:modified xsi:type="dcterms:W3CDTF">2017-07-27T18:22:12Z</dcterms:modified>
  <cp:category/>
</cp:coreProperties>
</file>