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74" r:id="rId2"/>
    <p:sldId id="293" r:id="rId3"/>
    <p:sldId id="289" r:id="rId4"/>
    <p:sldId id="294" r:id="rId5"/>
    <p:sldId id="297" r:id="rId6"/>
    <p:sldId id="296" r:id="rId7"/>
    <p:sldId id="298" r:id="rId8"/>
    <p:sldId id="299" r:id="rId9"/>
    <p:sldId id="300" r:id="rId10"/>
    <p:sldId id="301" r:id="rId11"/>
    <p:sldId id="295" r:id="rId12"/>
    <p:sldId id="28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8D0"/>
    <a:srgbClr val="2092F0"/>
    <a:srgbClr val="304DC6"/>
    <a:srgbClr val="2C30CA"/>
    <a:srgbClr val="284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 rotWithShape="1">
          <a:blip r:embed="rId2"/>
          <a:srcRect r="50081"/>
          <a:stretch/>
        </p:blipFill>
        <p:spPr bwMode="auto">
          <a:xfrm>
            <a:off x="203018" y="4336799"/>
            <a:ext cx="951336" cy="65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3868D5-8B74-4CE6-8F2B-ED9240DD8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4"/>
          <a:stretch/>
        </p:blipFill>
        <p:spPr bwMode="auto">
          <a:xfrm>
            <a:off x="0" y="0"/>
            <a:ext cx="9144000" cy="418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F19C536-D3DA-4725-A209-ABF70D236C38}"/>
              </a:ext>
            </a:extLst>
          </p:cNvPr>
          <p:cNvSpPr txBox="1"/>
          <p:nvPr/>
        </p:nvSpPr>
        <p:spPr>
          <a:xfrm>
            <a:off x="2085975" y="4351629"/>
            <a:ext cx="58364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304D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Social Media Degrading Humanity?</a:t>
            </a:r>
          </a:p>
          <a:p>
            <a:endParaRPr lang="fr-FR" dirty="0">
              <a:solidFill>
                <a:srgbClr val="304D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19C536-D3DA-4725-A209-ABF70D236C38}"/>
              </a:ext>
            </a:extLst>
          </p:cNvPr>
          <p:cNvSpPr txBox="1"/>
          <p:nvPr/>
        </p:nvSpPr>
        <p:spPr>
          <a:xfrm>
            <a:off x="0" y="73889"/>
            <a:ext cx="4850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C58D0"/>
                </a:solidFill>
                <a:latin typeface="Georgia" panose="02040502050405020303" pitchFamily="18" charset="0"/>
                <a:ea typeface="+mn-ea"/>
                <a:cs typeface="+mn-cs"/>
              </a:rPr>
              <a:t>Is Social Media Degrading Humanity?</a:t>
            </a:r>
          </a:p>
          <a:p>
            <a:endParaRPr lang="fr-FR" dirty="0">
              <a:solidFill>
                <a:srgbClr val="2092F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DD4FD7-E7C1-4DE6-A853-BAE51D2DC317}"/>
              </a:ext>
            </a:extLst>
          </p:cNvPr>
          <p:cNvSpPr txBox="1"/>
          <p:nvPr/>
        </p:nvSpPr>
        <p:spPr>
          <a:xfrm>
            <a:off x="0" y="2482347"/>
            <a:ext cx="9144000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RATIONAL  ARGUMENTS</a:t>
            </a:r>
          </a:p>
        </p:txBody>
      </p:sp>
      <p:pic>
        <p:nvPicPr>
          <p:cNvPr id="11266" name="Picture 2" descr="My Wave: Young people using social media to raise awareness - Highway Mail">
            <a:extLst>
              <a:ext uri="{FF2B5EF4-FFF2-40B4-BE49-F238E27FC236}">
                <a16:creationId xmlns:a16="http://schemas.microsoft.com/office/drawing/2014/main" id="{0B89ACEA-A936-405F-9203-3E4EC89A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7" y="1797707"/>
            <a:ext cx="2671763" cy="189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1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467530" y="443620"/>
            <a:ext cx="24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AWAWRNESS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8A7E13E-397F-4071-AFD7-43FE4F015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684" y="524862"/>
            <a:ext cx="3386710" cy="4160009"/>
          </a:xfrm>
          <a:prstGeom prst="rect">
            <a:avLst/>
          </a:prstGeom>
        </p:spPr>
      </p:pic>
      <p:pic>
        <p:nvPicPr>
          <p:cNvPr id="3074" name="Picture 2" descr="Civility remains a “major” problem in America—and social media is only  making it worse - Agility PR Solutions">
            <a:extLst>
              <a:ext uri="{FF2B5EF4-FFF2-40B4-BE49-F238E27FC236}">
                <a16:creationId xmlns:a16="http://schemas.microsoft.com/office/drawing/2014/main" id="{295F383B-1F41-497C-9BD0-03B54661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" y="941131"/>
            <a:ext cx="5163819" cy="374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1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921274" y="488140"/>
            <a:ext cx="244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libri" pitchFamily="34" charset="0"/>
                <a:ea typeface="Arial Unicode MS" pitchFamily="34" charset="-128"/>
                <a:cs typeface="Calibri" pitchFamily="34" charset="0"/>
              </a:rPr>
              <a:t>Our Team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B3C4452-04F8-46A8-9FFF-5C1C6E5B1606}"/>
              </a:ext>
            </a:extLst>
          </p:cNvPr>
          <p:cNvSpPr txBox="1"/>
          <p:nvPr/>
        </p:nvSpPr>
        <p:spPr>
          <a:xfrm>
            <a:off x="3694769" y="2975110"/>
            <a:ext cx="204880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Fadoua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Zouaoui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300" y="496168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B11E08-D0C5-4092-972F-6E1897E7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84" y="956930"/>
            <a:ext cx="1630175" cy="1871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19C536-D3DA-4725-A209-ABF70D236C38}"/>
              </a:ext>
            </a:extLst>
          </p:cNvPr>
          <p:cNvSpPr txBox="1"/>
          <p:nvPr/>
        </p:nvSpPr>
        <p:spPr>
          <a:xfrm>
            <a:off x="0" y="73889"/>
            <a:ext cx="4850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C58D0"/>
                </a:solidFill>
                <a:latin typeface="Georgia" panose="02040502050405020303" pitchFamily="18" charset="0"/>
                <a:ea typeface="+mn-ea"/>
                <a:cs typeface="+mn-cs"/>
              </a:rPr>
              <a:t>Is Social Media Degrading Humanity?</a:t>
            </a:r>
          </a:p>
          <a:p>
            <a:endParaRPr lang="fr-FR" dirty="0">
              <a:solidFill>
                <a:srgbClr val="2092F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DD4FD7-E7C1-4DE6-A853-BAE51D2DC317}"/>
              </a:ext>
            </a:extLst>
          </p:cNvPr>
          <p:cNvSpPr txBox="1"/>
          <p:nvPr/>
        </p:nvSpPr>
        <p:spPr>
          <a:xfrm>
            <a:off x="0" y="2482347"/>
            <a:ext cx="9144000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FACTUAL ARGUMENTS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1FC0D3-21FE-4A30-8F19-81D44B09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33" y="401944"/>
            <a:ext cx="3394791" cy="35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69689" y="474398"/>
            <a:ext cx="417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Social Media Addiction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PDF) Can excessive use of social media contribute to addictive behaviors  (drugs, tobacco, alcohol) or mental health issues?">
            <a:extLst>
              <a:ext uri="{FF2B5EF4-FFF2-40B4-BE49-F238E27FC236}">
                <a16:creationId xmlns:a16="http://schemas.microsoft.com/office/drawing/2014/main" id="{B04E366B-3F56-4132-BEB2-E1B299B3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24" y="1561419"/>
            <a:ext cx="3522392" cy="35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A28C120-8214-41AB-843C-7A7A79422433}"/>
              </a:ext>
            </a:extLst>
          </p:cNvPr>
          <p:cNvSpPr txBox="1"/>
          <p:nvPr/>
        </p:nvSpPr>
        <p:spPr>
          <a:xfrm>
            <a:off x="836669" y="1023571"/>
            <a:ext cx="2643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Affecting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Mental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4" name="Picture 6" descr="Social Media Addiction: 39,757 Years Of Our Time Is Collectively Spend On  Facebook In A Day ! | by Shyam Swaraj | BrandBull | Medium">
            <a:extLst>
              <a:ext uri="{FF2B5EF4-FFF2-40B4-BE49-F238E27FC236}">
                <a16:creationId xmlns:a16="http://schemas.microsoft.com/office/drawing/2014/main" id="{474D8477-791C-4C1F-A88F-0FC26F30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7" y="-21955"/>
            <a:ext cx="22145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467530" y="443620"/>
            <a:ext cx="24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Cyberbullying</a:t>
            </a:r>
            <a:endParaRPr lang="fr-FR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88A5DD-9BC4-4A75-8267-C94CA1E11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18" y="67432"/>
            <a:ext cx="3900806" cy="39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B2F8B3E-3F03-4E98-B383-411EFB91B3BE}"/>
              </a:ext>
            </a:extLst>
          </p:cNvPr>
          <p:cNvSpPr txBox="1"/>
          <p:nvPr/>
        </p:nvSpPr>
        <p:spPr>
          <a:xfrm>
            <a:off x="94376" y="107632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People /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childrens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have become victims of the cyber bullying over the past.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With fake accounts, they  are publicly harassing one another, and posting means or slanderous things which are broadcasted to the entire cyber world.</a:t>
            </a:r>
            <a:endParaRPr lang="fr-FR" dirty="0"/>
          </a:p>
        </p:txBody>
      </p:sp>
      <p:sp>
        <p:nvSpPr>
          <p:cNvPr id="11" name="AutoShape 4" descr="illustration of young girl in front of laptop experiencing distress from cyberbullying">
            <a:extLst>
              <a:ext uri="{FF2B5EF4-FFF2-40B4-BE49-F238E27FC236}">
                <a16:creationId xmlns:a16="http://schemas.microsoft.com/office/drawing/2014/main" id="{3C190812-5466-4AA9-A9D1-1A1A3E87D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703FF79-4DF9-4648-AC91-E557DE58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4" y="2419349"/>
            <a:ext cx="3777833" cy="25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0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969801" y="451840"/>
            <a:ext cx="417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Time </a:t>
            </a:r>
            <a:r>
              <a:rPr lang="fr-FR" sz="2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Consuming|Distraction</a:t>
            </a:r>
            <a:endParaRPr lang="fr-FR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28C120-8214-41AB-843C-7A7A79422433}"/>
              </a:ext>
            </a:extLst>
          </p:cNvPr>
          <p:cNvSpPr txBox="1"/>
          <p:nvPr/>
        </p:nvSpPr>
        <p:spPr>
          <a:xfrm>
            <a:off x="836669" y="1023571"/>
            <a:ext cx="2643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Graphik Web Medium"/>
              </a:rPr>
              <a:t>Social media fails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212529"/>
                </a:solidFill>
                <a:effectLst/>
                <a:latin typeface="Graphik Web Regular"/>
              </a:rPr>
              <a:t>Decreases</a:t>
            </a:r>
            <a:r>
              <a:rPr lang="fr-FR" b="0" i="0" dirty="0">
                <a:solidFill>
                  <a:srgbClr val="212529"/>
                </a:solidFill>
                <a:effectLst/>
                <a:latin typeface="Graphik Web Regular"/>
              </a:rPr>
              <a:t>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Graphik Web Regular"/>
              </a:rPr>
              <a:t>productivity</a:t>
            </a:r>
            <a:endParaRPr lang="fr-FR" b="0" i="0" dirty="0">
              <a:solidFill>
                <a:srgbClr val="212529"/>
              </a:solidFill>
              <a:effectLst/>
              <a:latin typeface="Graphik Web Regular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Loss</a:t>
            </a:r>
            <a:r>
              <a:rPr lang="fr-FR" dirty="0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 of motivation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Distracts</a:t>
            </a:r>
            <a:r>
              <a:rPr lang="fr-FR" dirty="0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From</a:t>
            </a:r>
            <a:r>
              <a:rPr lang="fr-FR" dirty="0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lives</a:t>
            </a:r>
            <a:r>
              <a:rPr lang="fr-FR" dirty="0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 goal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09B70BC-7FBD-4FB1-98AA-D5D9FFF4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848" y="651895"/>
            <a:ext cx="2106351" cy="1895716"/>
          </a:xfrm>
          <a:prstGeom prst="rect">
            <a:avLst/>
          </a:prstGeom>
        </p:spPr>
      </p:pic>
      <p:pic>
        <p:nvPicPr>
          <p:cNvPr id="6150" name="Picture 6" descr="Social Media in The Workplace - The Good, The Bad, The Ugly">
            <a:extLst>
              <a:ext uri="{FF2B5EF4-FFF2-40B4-BE49-F238E27FC236}">
                <a16:creationId xmlns:a16="http://schemas.microsoft.com/office/drawing/2014/main" id="{28F2B358-CA1F-4D54-9104-E740DBCF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5" y="2436019"/>
            <a:ext cx="3580797" cy="18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3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19C536-D3DA-4725-A209-ABF70D236C38}"/>
              </a:ext>
            </a:extLst>
          </p:cNvPr>
          <p:cNvSpPr txBox="1"/>
          <p:nvPr/>
        </p:nvSpPr>
        <p:spPr>
          <a:xfrm>
            <a:off x="0" y="73889"/>
            <a:ext cx="4850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C58D0"/>
                </a:solidFill>
                <a:latin typeface="Georgia" panose="02040502050405020303" pitchFamily="18" charset="0"/>
                <a:ea typeface="+mn-ea"/>
                <a:cs typeface="+mn-cs"/>
              </a:rPr>
              <a:t>Is Social Media Degrading Humanity?</a:t>
            </a:r>
          </a:p>
          <a:p>
            <a:endParaRPr lang="fr-FR" dirty="0">
              <a:solidFill>
                <a:srgbClr val="2092F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DD4FD7-E7C1-4DE6-A853-BAE51D2DC317}"/>
              </a:ext>
            </a:extLst>
          </p:cNvPr>
          <p:cNvSpPr txBox="1"/>
          <p:nvPr/>
        </p:nvSpPr>
        <p:spPr>
          <a:xfrm>
            <a:off x="0" y="2482347"/>
            <a:ext cx="9144000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EMOTIONAL ARGUMENTS</a:t>
            </a:r>
          </a:p>
        </p:txBody>
      </p:sp>
      <p:pic>
        <p:nvPicPr>
          <p:cNvPr id="7" name="Picture 2" descr="Online Essay Help | amazonia.fiocruz.br">
            <a:extLst>
              <a:ext uri="{FF2B5EF4-FFF2-40B4-BE49-F238E27FC236}">
                <a16:creationId xmlns:a16="http://schemas.microsoft.com/office/drawing/2014/main" id="{6DD1DE02-C9B6-4008-9344-068D52F20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25" y="1642084"/>
            <a:ext cx="3604150" cy="201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5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880041" y="474398"/>
            <a:ext cx="63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i="0" dirty="0" err="1">
                <a:solidFill>
                  <a:srgbClr val="283646"/>
                </a:solidFill>
                <a:effectLst/>
                <a:latin typeface="Montserrat" panose="00000500000000000000" pitchFamily="2" charset="0"/>
              </a:rPr>
              <a:t>Reduces</a:t>
            </a:r>
            <a:r>
              <a:rPr lang="fr-FR" sz="2000" b="1" i="0" dirty="0">
                <a:solidFill>
                  <a:srgbClr val="283646"/>
                </a:solidFill>
                <a:effectLst/>
                <a:latin typeface="Montserrat" panose="00000500000000000000" pitchFamily="2" charset="0"/>
              </a:rPr>
              <a:t> Face-to Face Interaction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6FB40D-E9A0-45C6-AF41-A70259F4976A}"/>
              </a:ext>
            </a:extLst>
          </p:cNvPr>
          <p:cNvSpPr txBox="1"/>
          <p:nvPr/>
        </p:nvSpPr>
        <p:spPr>
          <a:xfrm>
            <a:off x="564356" y="1107728"/>
            <a:ext cx="47505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>
                <a:solidFill>
                  <a:srgbClr val="212529"/>
                </a:solidFill>
                <a:latin typeface="Graphik Web Regular"/>
              </a:rPr>
              <a:t>When you are on social media more often: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529"/>
                </a:solidFill>
                <a:latin typeface="Graphik Web Regular"/>
              </a:rPr>
              <a:t>Spend less quality time with people who are physically present in your life</a:t>
            </a:r>
          </a:p>
          <a:p>
            <a:pPr marL="285750" lvl="2" indent="-285750">
              <a:buFont typeface="Symbol" panose="05050102010706020507" pitchFamily="18" charset="2"/>
              <a:buChar char=""/>
            </a:pPr>
            <a:r>
              <a:rPr lang="en-US" dirty="0">
                <a:solidFill>
                  <a:srgbClr val="212529"/>
                </a:solidFill>
                <a:latin typeface="Graphik Web Regular"/>
              </a:rPr>
              <a:t>They will quickly get annoyed when you’re mindlessly scrolling through social media platforms instead of paying attention to them.</a:t>
            </a:r>
            <a:endParaRPr lang="fr-FR" dirty="0">
              <a:solidFill>
                <a:srgbClr val="212529"/>
              </a:solidFill>
              <a:latin typeface="Graphik Web Regular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F5E172-7837-43E2-9D75-3AD28175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79" y="2725943"/>
            <a:ext cx="3196377" cy="2128837"/>
          </a:xfrm>
          <a:prstGeom prst="rect">
            <a:avLst/>
          </a:prstGeom>
        </p:spPr>
      </p:pic>
      <p:pic>
        <p:nvPicPr>
          <p:cNvPr id="8196" name="Picture 4" descr="How technology and social media is undermining family relationships">
            <a:extLst>
              <a:ext uri="{FF2B5EF4-FFF2-40B4-BE49-F238E27FC236}">
                <a16:creationId xmlns:a16="http://schemas.microsoft.com/office/drawing/2014/main" id="{6F06B23B-3E00-42E4-8F12-1D0053ED0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00" y="2725943"/>
            <a:ext cx="3564731" cy="20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9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880041" y="474398"/>
            <a:ext cx="63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i="0" dirty="0">
                <a:solidFill>
                  <a:srgbClr val="283646"/>
                </a:solidFill>
                <a:effectLst/>
                <a:latin typeface="Montserrat" panose="00000500000000000000" pitchFamily="2" charset="0"/>
              </a:rPr>
              <a:t>Relationship </a:t>
            </a:r>
            <a:r>
              <a:rPr lang="fr-FR" sz="2000" b="1" i="0" dirty="0" err="1">
                <a:solidFill>
                  <a:srgbClr val="283646"/>
                </a:solidFill>
                <a:effectLst/>
                <a:latin typeface="Montserrat" panose="00000500000000000000" pitchFamily="2" charset="0"/>
              </a:rPr>
              <a:t>problems</a:t>
            </a:r>
            <a:endParaRPr lang="fr-FR" sz="2000" b="1" i="0" dirty="0">
              <a:solidFill>
                <a:srgbClr val="28364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6FB40D-E9A0-45C6-AF41-A70259F4976A}"/>
              </a:ext>
            </a:extLst>
          </p:cNvPr>
          <p:cNvSpPr txBox="1"/>
          <p:nvPr/>
        </p:nvSpPr>
        <p:spPr>
          <a:xfrm>
            <a:off x="564356" y="1107728"/>
            <a:ext cx="47505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>
                <a:solidFill>
                  <a:srgbClr val="212529"/>
                </a:solidFill>
                <a:latin typeface="Georgia" panose="02040502050405020303" pitchFamily="18" charset="0"/>
              </a:rPr>
              <a:t>S</a:t>
            </a:r>
            <a:r>
              <a:rPr lang="en-US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tudies show that the more a person uses Facebook, the more likely they will be to monitor their partner, which leads to arguments and crumbling relationships.</a:t>
            </a:r>
            <a:endParaRPr lang="fr-FR" dirty="0">
              <a:solidFill>
                <a:srgbClr val="212529"/>
              </a:solidFill>
              <a:latin typeface="Graphik Web Regular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2E7374-7040-4389-8FF8-673EF15F9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82" y="2364581"/>
            <a:ext cx="41148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880041" y="474398"/>
            <a:ext cx="63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solidFill>
                  <a:srgbClr val="283646"/>
                </a:solidFill>
                <a:latin typeface="Montserrat" panose="00000500000000000000" pitchFamily="2" charset="0"/>
              </a:rPr>
              <a:t>High Risk of </a:t>
            </a:r>
            <a:r>
              <a:rPr lang="fr-FR" sz="2000" b="1" dirty="0" err="1">
                <a:solidFill>
                  <a:srgbClr val="283646"/>
                </a:solidFill>
                <a:latin typeface="Montserrat" panose="00000500000000000000" pitchFamily="2" charset="0"/>
              </a:rPr>
              <a:t>Depression</a:t>
            </a:r>
            <a:endParaRPr lang="fr-FR" sz="2000" b="1" i="0" dirty="0">
              <a:solidFill>
                <a:srgbClr val="28364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6FB40D-E9A0-45C6-AF41-A70259F4976A}"/>
              </a:ext>
            </a:extLst>
          </p:cNvPr>
          <p:cNvSpPr txBox="1"/>
          <p:nvPr/>
        </p:nvSpPr>
        <p:spPr>
          <a:xfrm>
            <a:off x="564356" y="1107728"/>
            <a:ext cx="47505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12529"/>
                </a:solidFill>
                <a:latin typeface="Graphik Web Regular"/>
              </a:rPr>
              <a:t>Social </a:t>
            </a:r>
            <a:r>
              <a:rPr lang="fr-FR" dirty="0" err="1">
                <a:solidFill>
                  <a:srgbClr val="212529"/>
                </a:solidFill>
                <a:latin typeface="Graphik Web Regular"/>
              </a:rPr>
              <a:t>Comparison</a:t>
            </a:r>
            <a:r>
              <a:rPr lang="fr-FR" dirty="0">
                <a:solidFill>
                  <a:srgbClr val="212529"/>
                </a:solidFill>
                <a:latin typeface="Graphik Web Regular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Graphik Web Regular"/>
              </a:rPr>
              <a:t>Reduces</a:t>
            </a:r>
            <a:r>
              <a:rPr lang="fr-FR" dirty="0">
                <a:solidFill>
                  <a:srgbClr val="212529"/>
                </a:solidFill>
                <a:latin typeface="Graphik Web Regular"/>
              </a:rPr>
              <a:t> Self-</a:t>
            </a:r>
            <a:r>
              <a:rPr lang="fr-FR" dirty="0" err="1">
                <a:solidFill>
                  <a:srgbClr val="212529"/>
                </a:solidFill>
                <a:latin typeface="Graphik Web Regular"/>
              </a:rPr>
              <a:t>Esteem</a:t>
            </a:r>
            <a:endParaRPr lang="fr-FR" dirty="0">
              <a:solidFill>
                <a:srgbClr val="212529"/>
              </a:solidFill>
              <a:latin typeface="Graphik Web Regular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12529"/>
                </a:solidFill>
                <a:latin typeface="Graphik Web Regular"/>
              </a:rPr>
              <a:t>Increases</a:t>
            </a:r>
            <a:r>
              <a:rPr lang="fr-FR" dirty="0">
                <a:solidFill>
                  <a:srgbClr val="212529"/>
                </a:solidFill>
                <a:latin typeface="Graphik Web Regular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Graphik Web Regular"/>
              </a:rPr>
              <a:t>Cravings</a:t>
            </a:r>
            <a:r>
              <a:rPr lang="fr-FR" dirty="0">
                <a:solidFill>
                  <a:srgbClr val="212529"/>
                </a:solidFill>
                <a:latin typeface="Graphik Web Regular"/>
              </a:rPr>
              <a:t> for Attention/</a:t>
            </a:r>
            <a:r>
              <a:rPr lang="fr-FR" dirty="0" err="1">
                <a:solidFill>
                  <a:srgbClr val="212529"/>
                </a:solidFill>
                <a:latin typeface="Graphik Web Regular"/>
              </a:rPr>
              <a:t>Jalousy</a:t>
            </a:r>
            <a:endParaRPr lang="fr-FR" dirty="0">
              <a:solidFill>
                <a:srgbClr val="212529"/>
              </a:solidFill>
              <a:latin typeface="Graphik Web Regular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Graphik Web Regular"/>
              </a:rPr>
              <a:t>Social anxiety</a:t>
            </a:r>
            <a:endParaRPr lang="fr-FR" dirty="0">
              <a:solidFill>
                <a:srgbClr val="212529"/>
              </a:solidFill>
              <a:latin typeface="Graphik Web Regular"/>
            </a:endParaRPr>
          </a:p>
          <a:p>
            <a:pPr lvl="2"/>
            <a:endParaRPr lang="fr-FR" dirty="0">
              <a:solidFill>
                <a:srgbClr val="212529"/>
              </a:solidFill>
              <a:latin typeface="Graphik Web Regular"/>
            </a:endParaRPr>
          </a:p>
        </p:txBody>
      </p:sp>
      <p:pic>
        <p:nvPicPr>
          <p:cNvPr id="10242" name="Picture 2" descr="Social media is affecting the way we view our bodies — and it's not good">
            <a:extLst>
              <a:ext uri="{FF2B5EF4-FFF2-40B4-BE49-F238E27FC236}">
                <a16:creationId xmlns:a16="http://schemas.microsoft.com/office/drawing/2014/main" id="{E763CBE4-752B-4FCD-9ECA-7442F35F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0"/>
            <a:ext cx="4305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0DD82AE4-A0AD-431D-8B6D-94548931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" y="2784906"/>
            <a:ext cx="2907597" cy="16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6749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192</Words>
  <Application>Microsoft Office PowerPoint</Application>
  <PresentationFormat>Affichage à l'écran (16:9)</PresentationFormat>
  <Paragraphs>31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charter</vt:lpstr>
      <vt:lpstr>Georgia</vt:lpstr>
      <vt:lpstr>Graphik Web Medium</vt:lpstr>
      <vt:lpstr>Graphik Web Regular</vt:lpstr>
      <vt:lpstr>Montserrat</vt:lpstr>
      <vt:lpstr>Symbol</vt:lpstr>
      <vt:lpstr>Wingdings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PC</dc:creator>
  <cp:lastModifiedBy>Client</cp:lastModifiedBy>
  <cp:revision>13</cp:revision>
  <dcterms:modified xsi:type="dcterms:W3CDTF">2022-04-12T03:18:02Z</dcterms:modified>
</cp:coreProperties>
</file>