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38E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6187" autoAdjust="0"/>
  </p:normalViewPr>
  <p:slideViewPr>
    <p:cSldViewPr snapToGrid="0">
      <p:cViewPr varScale="1">
        <p:scale>
          <a:sx n="98" d="100"/>
          <a:sy n="98" d="100"/>
        </p:scale>
        <p:origin x="1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8A9C-5DAA-4684-835F-D4A5EF7CDA3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E4B1-6CEC-4EC5-A309-FFC42C955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58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8A9C-5DAA-4684-835F-D4A5EF7CDA3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E4B1-6CEC-4EC5-A309-FFC42C955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02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8A9C-5DAA-4684-835F-D4A5EF7CDA3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E4B1-6CEC-4EC5-A309-FFC42C95527E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2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8A9C-5DAA-4684-835F-D4A5EF7CDA3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E4B1-6CEC-4EC5-A309-FFC42C955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25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8A9C-5DAA-4684-835F-D4A5EF7CDA3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E4B1-6CEC-4EC5-A309-FFC42C95527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922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8A9C-5DAA-4684-835F-D4A5EF7CDA3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E4B1-6CEC-4EC5-A309-FFC42C955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38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8A9C-5DAA-4684-835F-D4A5EF7CDA3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E4B1-6CEC-4EC5-A309-FFC42C955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018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8A9C-5DAA-4684-835F-D4A5EF7CDA3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E4B1-6CEC-4EC5-A309-FFC42C955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60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8A9C-5DAA-4684-835F-D4A5EF7CDA3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E4B1-6CEC-4EC5-A309-FFC42C955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67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8A9C-5DAA-4684-835F-D4A5EF7CDA3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E4B1-6CEC-4EC5-A309-FFC42C955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9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8A9C-5DAA-4684-835F-D4A5EF7CDA3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E4B1-6CEC-4EC5-A309-FFC42C955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49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8A9C-5DAA-4684-835F-D4A5EF7CDA3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E4B1-6CEC-4EC5-A309-FFC42C955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4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8A9C-5DAA-4684-835F-D4A5EF7CDA3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E4B1-6CEC-4EC5-A309-FFC42C955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5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8A9C-5DAA-4684-835F-D4A5EF7CDA3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E4B1-6CEC-4EC5-A309-FFC42C955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91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8A9C-5DAA-4684-835F-D4A5EF7CDA3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E4B1-6CEC-4EC5-A309-FFC42C955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8A9C-5DAA-4684-835F-D4A5EF7CDA3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E4B1-6CEC-4EC5-A309-FFC42C955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52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D8A9C-5DAA-4684-835F-D4A5EF7CDA3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68E4B1-6CEC-4EC5-A309-FFC42C955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718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8748" y="2238182"/>
            <a:ext cx="8687339" cy="2381637"/>
          </a:xfrm>
        </p:spPr>
        <p:txBody>
          <a:bodyPr anchor="ctr"/>
          <a:lstStyle/>
          <a:p>
            <a:pPr algn="ctr"/>
            <a:r>
              <a:rPr lang="pt-BR" sz="8000" b="1" dirty="0" smtClean="0">
                <a:ln w="6350" cap="flat" cmpd="sng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  <a:effectLst>
                  <a:outerShdw blurRad="12700" dist="38100" dir="10800000" algn="r" rotWithShape="0">
                    <a:schemeClr val="accent1">
                      <a:lumMod val="75000"/>
                    </a:schemeClr>
                  </a:outerShdw>
                </a:effectLst>
                <a:latin typeface="Copperplate Gothic Light" panose="020E0507020206020404" pitchFamily="34" charset="0"/>
              </a:rPr>
              <a:t>SMART GAS</a:t>
            </a:r>
            <a:endParaRPr lang="pt-BR" sz="8000" b="1" dirty="0">
              <a:ln w="6350" cap="flat" cmpd="sng">
                <a:solidFill>
                  <a:schemeClr val="accent1">
                    <a:lumMod val="50000"/>
                    <a:alpha val="60000"/>
                  </a:schemeClr>
                </a:solidFill>
              </a:ln>
              <a:effectLst>
                <a:outerShdw blurRad="12700" dist="38100" dir="10800000" algn="r" rotWithShape="0">
                  <a:schemeClr val="accent1">
                    <a:lumMod val="75000"/>
                  </a:schemeClr>
                </a:outerShdw>
              </a:effectLst>
              <a:latin typeface="Copperplate Gothic Light" panose="020E05070202060204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8375" y1="36000" x2="39500" y2="34667"/>
                        <a14:backgroundMark x1="39500" y1="34833" x2="37750" y2="37500"/>
                        <a14:backgroundMark x1="41000" y1="33333" x2="44125" y2="37667"/>
                        <a14:backgroundMark x1="34375" y1="47500" x2="51000" y2="69500"/>
                        <a14:backgroundMark x1="56125" y1="59667" x2="67000" y2="45500"/>
                        <a14:backgroundMark x1="63125" y1="38500" x2="53500" y2="52000"/>
                        <a14:backgroundMark x1="40875" y1="37667" x2="40125" y2="38500"/>
                        <a14:backgroundMark x1="44750" y1="38333" x2="48250" y2="33667"/>
                        <a14:backgroundMark x1="54625" y1="36500" x2="57125" y2="41167"/>
                        <a14:backgroundMark x1="62000" y1="42167" x2="63750" y2="44333"/>
                        <a14:backgroundMark x1="43750" y1="43833" x2="43875" y2="44500"/>
                        <a14:backgroundMark x1="56250" y1="43833" x2="56000" y2="4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650" y="5512526"/>
            <a:ext cx="2950390" cy="221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62098" y="1306286"/>
            <a:ext cx="781158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bg1"/>
                </a:solidFill>
              </a:rPr>
              <a:t>DESCRIÇÃO DO </a:t>
            </a:r>
            <a:r>
              <a:rPr lang="pt-BR" sz="2800" b="1" dirty="0" smtClean="0">
                <a:solidFill>
                  <a:schemeClr val="bg1"/>
                </a:solidFill>
              </a:rPr>
              <a:t>P</a:t>
            </a:r>
            <a:r>
              <a:rPr lang="pt-BR" sz="2800" b="1" dirty="0" smtClean="0">
                <a:solidFill>
                  <a:schemeClr val="bg1"/>
                </a:solidFill>
              </a:rPr>
              <a:t>ROJETO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O projeto </a:t>
            </a:r>
            <a:r>
              <a:rPr lang="pt-BR" dirty="0" smtClean="0">
                <a:solidFill>
                  <a:schemeClr val="bg1"/>
                </a:solidFill>
              </a:rPr>
              <a:t>visa </a:t>
            </a:r>
            <a:r>
              <a:rPr lang="pt-BR" dirty="0" smtClean="0">
                <a:solidFill>
                  <a:schemeClr val="bg1"/>
                </a:solidFill>
              </a:rPr>
              <a:t>aprimorar duas frentes principais: Gerenciamento do posto e serviço prestado ao cliente.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Para atender </a:t>
            </a:r>
            <a:r>
              <a:rPr lang="pt-BR" dirty="0" smtClean="0">
                <a:solidFill>
                  <a:schemeClr val="bg1"/>
                </a:solidFill>
              </a:rPr>
              <a:t>às </a:t>
            </a:r>
            <a:r>
              <a:rPr lang="pt-BR" dirty="0" smtClean="0">
                <a:solidFill>
                  <a:schemeClr val="bg1"/>
                </a:solidFill>
              </a:rPr>
              <a:t>necessidades do contratante, será feito o desenvolvimento de um sistema integrado (ERP) para otimizar o gerenciamento das atividades do posto.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Visando o </a:t>
            </a:r>
            <a:r>
              <a:rPr lang="pt-BR" dirty="0" smtClean="0">
                <a:solidFill>
                  <a:schemeClr val="bg1"/>
                </a:solidFill>
              </a:rPr>
              <a:t>cliente </a:t>
            </a:r>
            <a:r>
              <a:rPr lang="pt-BR" dirty="0" smtClean="0">
                <a:solidFill>
                  <a:schemeClr val="bg1"/>
                </a:solidFill>
              </a:rPr>
              <a:t>do posto, o principal objetivo se refere à melhora no processo de </a:t>
            </a:r>
            <a:r>
              <a:rPr lang="pt-BR" dirty="0" smtClean="0">
                <a:solidFill>
                  <a:schemeClr val="bg1"/>
                </a:solidFill>
              </a:rPr>
              <a:t>pagamento, </a:t>
            </a:r>
            <a:r>
              <a:rPr lang="pt-BR" dirty="0" smtClean="0">
                <a:solidFill>
                  <a:schemeClr val="bg1"/>
                </a:solidFill>
              </a:rPr>
              <a:t>permitindo ao consumidor ser assinante de um plano mensal de </a:t>
            </a:r>
            <a:r>
              <a:rPr lang="pt-BR" dirty="0" smtClean="0">
                <a:solidFill>
                  <a:schemeClr val="bg1"/>
                </a:solidFill>
              </a:rPr>
              <a:t>abastecimento, além da agilização do processo.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5" name="Conector reto 4"/>
          <p:cNvCxnSpPr/>
          <p:nvPr/>
        </p:nvCxnSpPr>
        <p:spPr>
          <a:xfrm flipV="1">
            <a:off x="1743892" y="2116181"/>
            <a:ext cx="604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8375" y1="36000" x2="39500" y2="34667"/>
                        <a14:backgroundMark x1="39500" y1="34833" x2="37750" y2="37500"/>
                        <a14:backgroundMark x1="41000" y1="33333" x2="44125" y2="37667"/>
                        <a14:backgroundMark x1="34375" y1="47500" x2="51000" y2="69500"/>
                        <a14:backgroundMark x1="56125" y1="59667" x2="67000" y2="45500"/>
                        <a14:backgroundMark x1="63125" y1="38500" x2="53500" y2="52000"/>
                        <a14:backgroundMark x1="40875" y1="37667" x2="40125" y2="38500"/>
                        <a14:backgroundMark x1="44750" y1="38333" x2="48250" y2="33667"/>
                        <a14:backgroundMark x1="54625" y1="36500" x2="57125" y2="41167"/>
                        <a14:backgroundMark x1="62000" y1="42167" x2="63750" y2="44333"/>
                        <a14:backgroundMark x1="43750" y1="43833" x2="43875" y2="44500"/>
                        <a14:backgroundMark x1="56250" y1="43833" x2="56000" y2="4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461" y="-645250"/>
            <a:ext cx="2950390" cy="221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9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4734" y="184147"/>
            <a:ext cx="839941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bg1"/>
                </a:solidFill>
              </a:rPr>
              <a:t>PRODUTO</a:t>
            </a:r>
            <a:endParaRPr lang="pt-BR" sz="2800" b="1" dirty="0" smtClean="0">
              <a:solidFill>
                <a:schemeClr val="bg1"/>
              </a:solidFill>
            </a:endParaRPr>
          </a:p>
          <a:p>
            <a:pPr algn="ctr"/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Um sistema integrado de gerenciamento (ERP) que estará ligado a todas as atividades do </a:t>
            </a:r>
            <a:r>
              <a:rPr lang="pt-BR" dirty="0" smtClean="0">
                <a:solidFill>
                  <a:schemeClr val="bg1"/>
                </a:solidFill>
              </a:rPr>
              <a:t>posto.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Juntamente </a:t>
            </a:r>
            <a:r>
              <a:rPr lang="pt-BR" dirty="0" smtClean="0">
                <a:solidFill>
                  <a:schemeClr val="bg1"/>
                </a:solidFill>
              </a:rPr>
              <a:t>a </a:t>
            </a:r>
            <a:r>
              <a:rPr lang="pt-BR" dirty="0" smtClean="0">
                <a:solidFill>
                  <a:schemeClr val="bg1"/>
                </a:solidFill>
              </a:rPr>
              <a:t>instalação </a:t>
            </a:r>
            <a:r>
              <a:rPr lang="pt-BR" dirty="0" smtClean="0">
                <a:solidFill>
                  <a:schemeClr val="bg1"/>
                </a:solidFill>
              </a:rPr>
              <a:t>de um </a:t>
            </a:r>
            <a:r>
              <a:rPr lang="pt-BR" dirty="0" smtClean="0">
                <a:solidFill>
                  <a:schemeClr val="bg1"/>
                </a:solidFill>
              </a:rPr>
              <a:t>serviço de abastecimento autômato responsável pela liberação da bomba junto da quantidade determinada de gasolina em seu </a:t>
            </a:r>
            <a:r>
              <a:rPr lang="pt-BR" dirty="0" smtClean="0">
                <a:solidFill>
                  <a:schemeClr val="bg1"/>
                </a:solidFill>
              </a:rPr>
              <a:t>plano.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Controle e manutenção das assinaturas, planos e movimentação de </a:t>
            </a:r>
            <a:r>
              <a:rPr lang="pt-BR" dirty="0" smtClean="0">
                <a:solidFill>
                  <a:schemeClr val="bg1"/>
                </a:solidFill>
              </a:rPr>
              <a:t>clientes.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Organizando tudo em um aplicativo acessível ao publico com design interativo para suporte ao cliente, disponibilizando um sistema </a:t>
            </a:r>
            <a:r>
              <a:rPr lang="pt-BR" dirty="0" smtClean="0">
                <a:solidFill>
                  <a:schemeClr val="bg1"/>
                </a:solidFill>
              </a:rPr>
              <a:t>de segurança para </a:t>
            </a:r>
            <a:r>
              <a:rPr lang="pt-BR" dirty="0" smtClean="0">
                <a:solidFill>
                  <a:schemeClr val="bg1"/>
                </a:solidFill>
              </a:rPr>
              <a:t>que não ocorra utilização indevida da bomba de combustível.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8312" y1="38395" x2="49872" y2="54447"/>
                        <a14:foregroundMark x1="64962" y1="49892" x2="63171" y2="63341"/>
                        <a14:foregroundMark x1="30946" y1="16920" x2="35806" y2="24078"/>
                        <a14:foregroundMark x1="14066" y1="30152" x2="6394" y2="42516"/>
                        <a14:foregroundMark x1="81330" y1="31236" x2="90026" y2="42082"/>
                        <a14:foregroundMark x1="90026" y1="47722" x2="90026" y2="64642"/>
                        <a14:foregroundMark x1="87724" y1="69848" x2="77238" y2="81779"/>
                        <a14:foregroundMark x1="76471" y1="81779" x2="64450" y2="89371"/>
                        <a14:foregroundMark x1="62148" y1="19523" x2="85678" y2="32755"/>
                        <a14:foregroundMark x1="43990" y1="9544" x2="54220" y2="21909"/>
                        <a14:foregroundMark x1="58568" y1="33839" x2="63171" y2="41215"/>
                        <a14:foregroundMark x1="39130" y1="27549" x2="26343" y2="19957"/>
                        <a14:foregroundMark x1="30946" y1="9544" x2="26087" y2="24078"/>
                        <a14:foregroundMark x1="26343" y1="26247" x2="34015" y2="28633"/>
                        <a14:foregroundMark x1="26854" y1="26030" x2="32225" y2="30152"/>
                        <a14:foregroundMark x1="28133" y1="27549" x2="24297" y2="18872"/>
                        <a14:foregroundMark x1="26343" y1="16486" x2="30435" y2="10195"/>
                        <a14:backgroundMark x1="72890" y1="3037" x2="91304" y2="18872"/>
                        <a14:backgroundMark x1="7417" y1="18438" x2="17903" y2="7592"/>
                        <a14:backgroundMark x1="19693" y1="70499" x2="17903" y2="52278"/>
                        <a14:backgroundMark x1="7417" y1="84816" x2="17647" y2="97180"/>
                        <a14:backgroundMark x1="80818" y1="93709" x2="99744" y2="843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300" y="4394321"/>
            <a:ext cx="1989323" cy="23454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8375" y1="36000" x2="39500" y2="34667"/>
                        <a14:backgroundMark x1="39500" y1="34833" x2="37750" y2="37500"/>
                        <a14:backgroundMark x1="41000" y1="33333" x2="44125" y2="37667"/>
                        <a14:backgroundMark x1="34375" y1="47500" x2="51000" y2="69500"/>
                        <a14:backgroundMark x1="56125" y1="59667" x2="67000" y2="45500"/>
                        <a14:backgroundMark x1="63125" y1="38500" x2="53500" y2="52000"/>
                        <a14:backgroundMark x1="40875" y1="37667" x2="40125" y2="38500"/>
                        <a14:backgroundMark x1="44750" y1="38333" x2="48250" y2="33667"/>
                        <a14:backgroundMark x1="54625" y1="36500" x2="57125" y2="41167"/>
                        <a14:backgroundMark x1="62000" y1="42167" x2="63750" y2="44333"/>
                        <a14:backgroundMark x1="43750" y1="43833" x2="43875" y2="44500"/>
                        <a14:backgroundMark x1="56250" y1="43833" x2="56000" y2="4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461" y="-645250"/>
            <a:ext cx="2950390" cy="2212793"/>
          </a:xfrm>
          <a:prstGeom prst="rect">
            <a:avLst/>
          </a:prstGeom>
        </p:spPr>
      </p:pic>
      <p:cxnSp>
        <p:nvCxnSpPr>
          <p:cNvPr id="8" name="Conector angulado 7"/>
          <p:cNvCxnSpPr/>
          <p:nvPr/>
        </p:nvCxnSpPr>
        <p:spPr>
          <a:xfrm flipV="1">
            <a:off x="668019" y="4352555"/>
            <a:ext cx="8072846" cy="248194"/>
          </a:xfrm>
          <a:prstGeom prst="bentConnector3">
            <a:avLst>
              <a:gd name="adj1" fmla="val 49676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156442" y="694867"/>
            <a:ext cx="3096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68019" y="4765964"/>
            <a:ext cx="44720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Design inicial da logo para o aplicativo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que será disponibilizado pelo contrato</a:t>
            </a:r>
            <a:r>
              <a:rPr lang="pt-BR" dirty="0" smtClean="0">
                <a:solidFill>
                  <a:schemeClr val="bg1"/>
                </a:solidFill>
              </a:rPr>
              <a:t>: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sz="1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(sujeito à alterações)</a:t>
            </a:r>
            <a:endParaRPr lang="pt-BR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270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8375" y1="36000" x2="39500" y2="34667"/>
                        <a14:backgroundMark x1="39500" y1="34833" x2="37750" y2="37500"/>
                        <a14:backgroundMark x1="41000" y1="33333" x2="44125" y2="37667"/>
                        <a14:backgroundMark x1="34375" y1="47500" x2="51000" y2="69500"/>
                        <a14:backgroundMark x1="56125" y1="59667" x2="67000" y2="45500"/>
                        <a14:backgroundMark x1="63125" y1="38500" x2="53500" y2="52000"/>
                        <a14:backgroundMark x1="40875" y1="37667" x2="40125" y2="38500"/>
                        <a14:backgroundMark x1="44750" y1="38333" x2="48250" y2="33667"/>
                        <a14:backgroundMark x1="54625" y1="36500" x2="57125" y2="41167"/>
                        <a14:backgroundMark x1="62000" y1="42167" x2="63750" y2="44333"/>
                        <a14:backgroundMark x1="43750" y1="43833" x2="43875" y2="44500"/>
                        <a14:backgroundMark x1="56250" y1="43833" x2="56000" y2="4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461" y="-645250"/>
            <a:ext cx="2950390" cy="221279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5794" y="786502"/>
            <a:ext cx="891198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bg1"/>
                </a:solidFill>
              </a:rPr>
              <a:t>EXCLUSÕES </a:t>
            </a:r>
            <a:r>
              <a:rPr lang="pt-BR" sz="2800" b="1" dirty="0" smtClean="0">
                <a:solidFill>
                  <a:schemeClr val="bg1"/>
                </a:solidFill>
              </a:rPr>
              <a:t>E</a:t>
            </a:r>
            <a:r>
              <a:rPr lang="pt-BR" sz="2800" b="1" dirty="0" smtClean="0">
                <a:solidFill>
                  <a:schemeClr val="bg1"/>
                </a:solidFill>
              </a:rPr>
              <a:t>SPECÍFICAS E RESTRIÇÕES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As expectativas do cliente devem estar de acordo com o orçamento disponibilizado para a implantação do </a:t>
            </a:r>
            <a:r>
              <a:rPr lang="pt-BR" dirty="0" smtClean="0">
                <a:solidFill>
                  <a:schemeClr val="bg1"/>
                </a:solidFill>
              </a:rPr>
              <a:t>projeto</a:t>
            </a:r>
            <a:r>
              <a:rPr lang="pt-BR" dirty="0">
                <a:solidFill>
                  <a:schemeClr val="bg1"/>
                </a:solidFill>
              </a:rPr>
              <a:t>;</a:t>
            </a:r>
            <a:endParaRPr lang="pt-B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A disponibilidade das bombas de combustível é de responsabilidade do </a:t>
            </a:r>
            <a:r>
              <a:rPr lang="pt-BR" dirty="0" smtClean="0">
                <a:solidFill>
                  <a:schemeClr val="bg1"/>
                </a:solidFill>
              </a:rPr>
              <a:t>contratante</a:t>
            </a:r>
            <a:r>
              <a:rPr lang="pt-BR" dirty="0">
                <a:solidFill>
                  <a:schemeClr val="bg1"/>
                </a:solidFill>
              </a:rPr>
              <a:t>;</a:t>
            </a:r>
            <a:endParaRPr lang="pt-B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É necessário uma iluminação adequada para que haja o manuseio e leitura correta da placa do veiculo para a liberação da </a:t>
            </a:r>
            <a:r>
              <a:rPr lang="pt-BR" dirty="0" smtClean="0">
                <a:solidFill>
                  <a:schemeClr val="bg1"/>
                </a:solidFill>
              </a:rPr>
              <a:t>bomba</a:t>
            </a:r>
            <a:r>
              <a:rPr lang="pt-BR" dirty="0">
                <a:solidFill>
                  <a:schemeClr val="bg1"/>
                </a:solidFill>
              </a:rPr>
              <a:t>;</a:t>
            </a:r>
            <a:endParaRPr lang="pt-B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Após a implementação, teste e validação do funcionamento do projeto, quaisquer serviços de manutenção serão fornecidos de forma adicional, não contemplados no orçamento </a:t>
            </a:r>
            <a:r>
              <a:rPr lang="pt-BR" dirty="0" smtClean="0">
                <a:solidFill>
                  <a:schemeClr val="bg1"/>
                </a:solidFill>
              </a:rPr>
              <a:t>inicial</a:t>
            </a:r>
            <a:r>
              <a:rPr lang="pt-BR" dirty="0">
                <a:solidFill>
                  <a:schemeClr val="bg1"/>
                </a:solidFill>
              </a:rPr>
              <a:t>;</a:t>
            </a:r>
            <a:endParaRPr lang="pt-B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O </a:t>
            </a:r>
            <a:r>
              <a:rPr lang="pt-BR" dirty="0" smtClean="0">
                <a:solidFill>
                  <a:schemeClr val="bg1"/>
                </a:solidFill>
              </a:rPr>
              <a:t>contratante deverá disponibilizar de uma conexão de internet estável que permita o pleno funcionamento dos sistemas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2035347" y="1318766"/>
            <a:ext cx="586753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7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8375" y1="36000" x2="39500" y2="34667"/>
                        <a14:backgroundMark x1="39500" y1="34833" x2="37750" y2="37500"/>
                        <a14:backgroundMark x1="41000" y1="33333" x2="44125" y2="37667"/>
                        <a14:backgroundMark x1="34375" y1="47500" x2="51000" y2="69500"/>
                        <a14:backgroundMark x1="56125" y1="59667" x2="67000" y2="45500"/>
                        <a14:backgroundMark x1="63125" y1="38500" x2="53500" y2="52000"/>
                        <a14:backgroundMark x1="40875" y1="37667" x2="40125" y2="38500"/>
                        <a14:backgroundMark x1="44750" y1="38333" x2="48250" y2="33667"/>
                        <a14:backgroundMark x1="54625" y1="36500" x2="57125" y2="41167"/>
                        <a14:backgroundMark x1="62000" y1="42167" x2="63750" y2="44333"/>
                        <a14:backgroundMark x1="43750" y1="43833" x2="43875" y2="44500"/>
                        <a14:backgroundMark x1="56250" y1="43833" x2="56000" y2="4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461" y="-645250"/>
            <a:ext cx="2950390" cy="221279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71501" y="314012"/>
            <a:ext cx="910883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OBJETIVOS DO PROJETO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Elevar a segurança dos processos e atividades do </a:t>
            </a:r>
            <a:r>
              <a:rPr lang="pt-BR" dirty="0" smtClean="0">
                <a:solidFill>
                  <a:schemeClr val="bg1"/>
                </a:solidFill>
              </a:rPr>
              <a:t>posto;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Eliminar burocracias, agilizar o atendimento e fidelizar o </a:t>
            </a:r>
            <a:r>
              <a:rPr lang="pt-BR" dirty="0" smtClean="0">
                <a:solidFill>
                  <a:schemeClr val="bg1"/>
                </a:solidFill>
              </a:rPr>
              <a:t>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Ter </a:t>
            </a:r>
            <a:r>
              <a:rPr lang="pt-BR" dirty="0" smtClean="0">
                <a:solidFill>
                  <a:schemeClr val="bg1"/>
                </a:solidFill>
              </a:rPr>
              <a:t>um sistema intuitivo e de fácil manuseio que </a:t>
            </a:r>
            <a:r>
              <a:rPr lang="pt-BR" dirty="0" smtClean="0">
                <a:solidFill>
                  <a:schemeClr val="bg1"/>
                </a:solidFill>
              </a:rPr>
              <a:t>facilitará </a:t>
            </a:r>
            <a:r>
              <a:rPr lang="pt-BR" dirty="0" smtClean="0">
                <a:solidFill>
                  <a:schemeClr val="bg1"/>
                </a:solidFill>
              </a:rPr>
              <a:t>processos </a:t>
            </a:r>
            <a:r>
              <a:rPr lang="pt-BR" dirty="0" smtClean="0">
                <a:solidFill>
                  <a:schemeClr val="bg1"/>
                </a:solidFill>
              </a:rPr>
              <a:t>gerenciais;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Aumentar a popularidade do posto de gasolina, consequentemente aumentando a quantidade de </a:t>
            </a:r>
            <a:r>
              <a:rPr lang="pt-BR" dirty="0" smtClean="0">
                <a:solidFill>
                  <a:schemeClr val="bg1"/>
                </a:solidFill>
              </a:rPr>
              <a:t>clientes;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Tornar o sistema uma vantagem </a:t>
            </a:r>
            <a:r>
              <a:rPr lang="pt-BR" dirty="0" smtClean="0">
                <a:solidFill>
                  <a:schemeClr val="bg1"/>
                </a:solidFill>
              </a:rPr>
              <a:t>competitiva;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Adotar um </a:t>
            </a:r>
            <a:r>
              <a:rPr lang="pt-BR" dirty="0" smtClean="0">
                <a:solidFill>
                  <a:schemeClr val="bg1"/>
                </a:solidFill>
              </a:rPr>
              <a:t>ERP que </a:t>
            </a:r>
            <a:r>
              <a:rPr lang="pt-BR" dirty="0" smtClean="0">
                <a:solidFill>
                  <a:schemeClr val="bg1"/>
                </a:solidFill>
              </a:rPr>
              <a:t>tornará </a:t>
            </a:r>
            <a:r>
              <a:rPr lang="pt-BR" dirty="0" smtClean="0">
                <a:solidFill>
                  <a:schemeClr val="bg1"/>
                </a:solidFill>
              </a:rPr>
              <a:t>as ações financeiras mais </a:t>
            </a:r>
            <a:r>
              <a:rPr lang="pt-BR" dirty="0" smtClean="0">
                <a:solidFill>
                  <a:schemeClr val="bg1"/>
                </a:solidFill>
              </a:rPr>
              <a:t>seguras, </a:t>
            </a:r>
            <a:r>
              <a:rPr lang="pt-BR" dirty="0" smtClean="0">
                <a:solidFill>
                  <a:schemeClr val="bg1"/>
                </a:solidFill>
              </a:rPr>
              <a:t>dificultando ou até impedindo erros humanos e atividades </a:t>
            </a:r>
            <a:r>
              <a:rPr lang="pt-BR" dirty="0" smtClean="0">
                <a:solidFill>
                  <a:schemeClr val="bg1"/>
                </a:solidFill>
              </a:rPr>
              <a:t>maliciosas.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71501" y="4093174"/>
            <a:ext cx="91088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FATORES DE SUCESSO</a:t>
            </a:r>
            <a:endParaRPr lang="pt-BR" sz="2400" b="1" dirty="0" smtClean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Disponibilização </a:t>
            </a:r>
            <a:r>
              <a:rPr lang="pt-BR" dirty="0">
                <a:solidFill>
                  <a:schemeClr val="bg1"/>
                </a:solidFill>
              </a:rPr>
              <a:t>de um período de treinamento aos funcionários para acomodação aos novos </a:t>
            </a:r>
            <a:r>
              <a:rPr lang="pt-BR" dirty="0" smtClean="0">
                <a:solidFill>
                  <a:schemeClr val="bg1"/>
                </a:solidFill>
              </a:rPr>
              <a:t>sistemas</a:t>
            </a:r>
            <a:r>
              <a:rPr lang="pt-BR" dirty="0">
                <a:solidFill>
                  <a:schemeClr val="bg1"/>
                </a:solidFill>
              </a:rPr>
              <a:t>;</a:t>
            </a:r>
            <a:endParaRPr lang="pt-B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Possibilidade </a:t>
            </a:r>
            <a:r>
              <a:rPr lang="pt-BR" dirty="0">
                <a:solidFill>
                  <a:schemeClr val="bg1"/>
                </a:solidFill>
              </a:rPr>
              <a:t>mudanças no modelo de negócio que permitam a implantação do serviço de abastecimento por assinatura e automatizado.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3699164" y="804516"/>
            <a:ext cx="2854036" cy="138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V="1">
            <a:off x="2964873" y="4576906"/>
            <a:ext cx="4322618" cy="196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8375" y1="36000" x2="39500" y2="34667"/>
                        <a14:backgroundMark x1="39500" y1="34833" x2="37750" y2="37500"/>
                        <a14:backgroundMark x1="41000" y1="33333" x2="44125" y2="37667"/>
                        <a14:backgroundMark x1="34375" y1="47500" x2="51000" y2="69500"/>
                        <a14:backgroundMark x1="56125" y1="59667" x2="67000" y2="45500"/>
                        <a14:backgroundMark x1="63125" y1="38500" x2="53500" y2="52000"/>
                        <a14:backgroundMark x1="40875" y1="37667" x2="40125" y2="38500"/>
                        <a14:backgroundMark x1="44750" y1="38333" x2="48250" y2="33667"/>
                        <a14:backgroundMark x1="54625" y1="36500" x2="57125" y2="41167"/>
                        <a14:backgroundMark x1="62000" y1="42167" x2="63750" y2="44333"/>
                        <a14:backgroundMark x1="43750" y1="43833" x2="43875" y2="44500"/>
                        <a14:backgroundMark x1="56250" y1="43833" x2="56000" y2="4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461" y="-645250"/>
            <a:ext cx="2950390" cy="221279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55607" y="665605"/>
            <a:ext cx="907498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</a:rPr>
              <a:t>ORÇAMENTO</a:t>
            </a:r>
            <a:endParaRPr lang="pt-BR" sz="2800" b="1" dirty="0" smtClean="0">
              <a:solidFill>
                <a:schemeClr val="bg1"/>
              </a:solidFill>
            </a:endParaRPr>
          </a:p>
          <a:p>
            <a:pPr algn="ctr"/>
            <a:endParaRPr lang="pt-BR" dirty="0" smtClean="0">
              <a:solidFill>
                <a:schemeClr val="bg1"/>
              </a:solidFill>
            </a:endParaRP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</a:rPr>
              <a:t>Desenvolvimento </a:t>
            </a:r>
            <a:r>
              <a:rPr lang="pt-BR" b="1" dirty="0" smtClean="0">
                <a:solidFill>
                  <a:schemeClr val="bg1"/>
                </a:solidFill>
              </a:rPr>
              <a:t>dos Sistemas: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Analista de Sistemas Sênior - R$ 13.639,00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Dois Analistas de Sistema Pleno – R$ 15.960,00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Dois Analistas de Sistemas Júnior – R$ 9.692,00</a:t>
            </a:r>
          </a:p>
          <a:p>
            <a:pPr lvl="1">
              <a:spcBef>
                <a:spcPts val="300"/>
              </a:spcBef>
            </a:pPr>
            <a:r>
              <a:rPr lang="pt-BR" b="1" dirty="0" smtClean="0">
                <a:solidFill>
                  <a:schemeClr val="bg1"/>
                </a:solidFill>
              </a:rPr>
              <a:t>Tempo Estimado: </a:t>
            </a:r>
            <a:r>
              <a:rPr lang="pt-BR" dirty="0" smtClean="0">
                <a:solidFill>
                  <a:schemeClr val="bg1"/>
                </a:solidFill>
              </a:rPr>
              <a:t>2 meses para cada desenvolvedor</a:t>
            </a:r>
          </a:p>
          <a:p>
            <a:pPr lvl="1">
              <a:spcBef>
                <a:spcPts val="300"/>
              </a:spcBef>
            </a:pPr>
            <a:r>
              <a:rPr lang="pt-BR" b="1" dirty="0" smtClean="0">
                <a:solidFill>
                  <a:schemeClr val="bg1"/>
                </a:solidFill>
              </a:rPr>
              <a:t>Investimento Subtotal:</a:t>
            </a:r>
            <a:r>
              <a:rPr lang="pt-BR" dirty="0" smtClean="0">
                <a:solidFill>
                  <a:schemeClr val="bg1"/>
                </a:solidFill>
              </a:rPr>
              <a:t> R$ 39.291,00</a:t>
            </a:r>
          </a:p>
          <a:p>
            <a:pPr lvl="1">
              <a:spcBef>
                <a:spcPts val="300"/>
              </a:spcBef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</a:rPr>
              <a:t>Aquisição e Instalação dos equipamentos de automatização: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Câmera com recurso de leitura de placas - R$ 3.890,00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Aparelho de automação da bomba de combustível - R$ 4.166,00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Instalação dos equipamentos - R$ 1.500,00</a:t>
            </a:r>
          </a:p>
          <a:p>
            <a:pPr lvl="1">
              <a:spcBef>
                <a:spcPts val="300"/>
              </a:spcBef>
            </a:pPr>
            <a:r>
              <a:rPr lang="pt-BR" b="1" dirty="0" smtClean="0">
                <a:solidFill>
                  <a:schemeClr val="bg1"/>
                </a:solidFill>
              </a:rPr>
              <a:t>Investimento Subtotal: </a:t>
            </a:r>
            <a:r>
              <a:rPr lang="pt-BR" dirty="0" smtClean="0">
                <a:solidFill>
                  <a:schemeClr val="bg1"/>
                </a:solidFill>
              </a:rPr>
              <a:t>R$ 9.556,00</a:t>
            </a:r>
            <a:endParaRPr lang="pt-BR" dirty="0">
              <a:solidFill>
                <a:schemeClr val="bg1"/>
              </a:solidFill>
            </a:endParaRPr>
          </a:p>
          <a:p>
            <a:endParaRPr lang="pt-BR" sz="1100" dirty="0" smtClean="0">
              <a:solidFill>
                <a:schemeClr val="bg1"/>
              </a:solidFill>
            </a:endParaRPr>
          </a:p>
          <a:p>
            <a:pPr algn="ctr"/>
            <a:endParaRPr lang="pt-BR" b="1" dirty="0" smtClean="0">
              <a:solidFill>
                <a:schemeClr val="bg1"/>
              </a:solidFill>
            </a:endParaRPr>
          </a:p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Orçamento </a:t>
            </a:r>
            <a:r>
              <a:rPr lang="pt-BR" sz="2400" b="1" dirty="0" smtClean="0">
                <a:solidFill>
                  <a:schemeClr val="bg1"/>
                </a:solidFill>
              </a:rPr>
              <a:t>total </a:t>
            </a:r>
            <a:r>
              <a:rPr lang="pt-BR" sz="2400" b="1" dirty="0" smtClean="0">
                <a:solidFill>
                  <a:schemeClr val="bg1"/>
                </a:solidFill>
              </a:rPr>
              <a:t>do projeto: R$ 48.847,00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285924" y="1306286"/>
            <a:ext cx="3814354" cy="130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flipV="1">
            <a:off x="2745211" y="6197819"/>
            <a:ext cx="4895779" cy="87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7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8375" y1="36000" x2="39500" y2="34667"/>
                        <a14:backgroundMark x1="39500" y1="34833" x2="37750" y2="37500"/>
                        <a14:backgroundMark x1="41000" y1="33333" x2="44125" y2="37667"/>
                        <a14:backgroundMark x1="34375" y1="47500" x2="51000" y2="69500"/>
                        <a14:backgroundMark x1="56125" y1="59667" x2="67000" y2="45500"/>
                        <a14:backgroundMark x1="63125" y1="38500" x2="53500" y2="52000"/>
                        <a14:backgroundMark x1="40875" y1="37667" x2="40125" y2="38500"/>
                        <a14:backgroundMark x1="44750" y1="38333" x2="48250" y2="33667"/>
                        <a14:backgroundMark x1="54625" y1="36500" x2="57125" y2="41167"/>
                        <a14:backgroundMark x1="62000" y1="42167" x2="63750" y2="44333"/>
                        <a14:backgroundMark x1="43750" y1="43833" x2="43875" y2="44500"/>
                        <a14:backgroundMark x1="56250" y1="43833" x2="56000" y2="4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461" y="-645250"/>
            <a:ext cx="2950390" cy="2212793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548640" y="744583"/>
            <a:ext cx="8830491" cy="480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pt-BR" sz="3200" b="1" dirty="0" smtClean="0">
                <a:solidFill>
                  <a:schemeClr val="bg1"/>
                </a:solidFill>
              </a:rPr>
              <a:t>OBSERVAÇÕES</a:t>
            </a:r>
          </a:p>
          <a:p>
            <a:pPr algn="ctr">
              <a:spcAft>
                <a:spcPts val="300"/>
              </a:spcAft>
            </a:pPr>
            <a:endParaRPr lang="pt-BR" dirty="0">
              <a:solidFill>
                <a:schemeClr val="bg1"/>
              </a:solidFill>
            </a:endParaRPr>
          </a:p>
          <a:p>
            <a:pPr>
              <a:spcAft>
                <a:spcPts val="300"/>
              </a:spcAft>
            </a:pPr>
            <a:r>
              <a:rPr lang="pt-BR" dirty="0" smtClean="0">
                <a:solidFill>
                  <a:schemeClr val="bg1"/>
                </a:solidFill>
              </a:rPr>
              <a:t>O </a:t>
            </a:r>
            <a:r>
              <a:rPr lang="pt-BR" dirty="0" smtClean="0">
                <a:solidFill>
                  <a:schemeClr val="bg1"/>
                </a:solidFill>
              </a:rPr>
              <a:t>Analista </a:t>
            </a:r>
            <a:r>
              <a:rPr lang="pt-BR" dirty="0" smtClean="0">
                <a:solidFill>
                  <a:schemeClr val="bg1"/>
                </a:solidFill>
              </a:rPr>
              <a:t>de Sistemas Sênior será responsável por coordenar todo o projeto, tendo à sua disposição um Analista de Sistemas Pleno e um Analista de Sistemas Júnior para cada área de </a:t>
            </a:r>
            <a:r>
              <a:rPr lang="pt-BR" dirty="0">
                <a:solidFill>
                  <a:schemeClr val="bg1"/>
                </a:solidFill>
              </a:rPr>
              <a:t>a</a:t>
            </a:r>
            <a:r>
              <a:rPr lang="pt-BR" dirty="0" smtClean="0">
                <a:solidFill>
                  <a:schemeClr val="bg1"/>
                </a:solidFill>
              </a:rPr>
              <a:t>tuação.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spcAft>
                <a:spcPts val="300"/>
              </a:spcAft>
            </a:pPr>
            <a:endParaRPr lang="pt-BR" dirty="0">
              <a:solidFill>
                <a:schemeClr val="bg1"/>
              </a:solidFill>
            </a:endParaRPr>
          </a:p>
          <a:p>
            <a:pPr>
              <a:spcAft>
                <a:spcPts val="300"/>
              </a:spcAft>
            </a:pPr>
            <a:r>
              <a:rPr lang="pt-BR" dirty="0" smtClean="0">
                <a:solidFill>
                  <a:schemeClr val="bg1"/>
                </a:solidFill>
              </a:rPr>
              <a:t>O investimento </a:t>
            </a:r>
            <a:r>
              <a:rPr lang="pt-BR" dirty="0" smtClean="0">
                <a:solidFill>
                  <a:schemeClr val="bg1"/>
                </a:solidFill>
              </a:rPr>
              <a:t>informado </a:t>
            </a:r>
            <a:r>
              <a:rPr lang="pt-BR" dirty="0" smtClean="0">
                <a:solidFill>
                  <a:schemeClr val="bg1"/>
                </a:solidFill>
              </a:rPr>
              <a:t>tem por base </a:t>
            </a:r>
            <a:r>
              <a:rPr lang="pt-BR" dirty="0" smtClean="0">
                <a:solidFill>
                  <a:schemeClr val="bg1"/>
                </a:solidFill>
              </a:rPr>
              <a:t>dois </a:t>
            </a:r>
            <a:r>
              <a:rPr lang="pt-BR" dirty="0" smtClean="0">
                <a:solidFill>
                  <a:schemeClr val="bg1"/>
                </a:solidFill>
              </a:rPr>
              <a:t>meses de remuneração baseados em uma </a:t>
            </a:r>
            <a:r>
              <a:rPr lang="pt-BR" dirty="0" smtClean="0">
                <a:solidFill>
                  <a:schemeClr val="bg1"/>
                </a:solidFill>
              </a:rPr>
              <a:t>média </a:t>
            </a:r>
            <a:r>
              <a:rPr lang="pt-BR" dirty="0" smtClean="0">
                <a:solidFill>
                  <a:schemeClr val="bg1"/>
                </a:solidFill>
              </a:rPr>
              <a:t>salarial para cada </a:t>
            </a:r>
            <a:r>
              <a:rPr lang="pt-BR" dirty="0" smtClean="0">
                <a:solidFill>
                  <a:schemeClr val="bg1"/>
                </a:solidFill>
              </a:rPr>
              <a:t>cargo.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spcAft>
                <a:spcPts val="300"/>
              </a:spcAft>
            </a:pPr>
            <a:endParaRPr lang="pt-BR" dirty="0">
              <a:solidFill>
                <a:schemeClr val="bg1"/>
              </a:solidFill>
            </a:endParaRPr>
          </a:p>
          <a:p>
            <a:pPr>
              <a:spcAft>
                <a:spcPts val="300"/>
              </a:spcAft>
            </a:pPr>
            <a:r>
              <a:rPr lang="pt-BR" dirty="0" smtClean="0">
                <a:solidFill>
                  <a:schemeClr val="bg1"/>
                </a:solidFill>
              </a:rPr>
              <a:t>Os desenvolvedores de uma </a:t>
            </a:r>
            <a:r>
              <a:rPr lang="pt-BR" dirty="0" smtClean="0">
                <a:solidFill>
                  <a:schemeClr val="bg1"/>
                </a:solidFill>
              </a:rPr>
              <a:t>frente </a:t>
            </a:r>
            <a:r>
              <a:rPr lang="pt-BR" dirty="0" smtClean="0">
                <a:solidFill>
                  <a:schemeClr val="bg1"/>
                </a:solidFill>
              </a:rPr>
              <a:t>poderão ser realocados no caso de finalizarem suas atividades anteriormente ao </a:t>
            </a:r>
            <a:r>
              <a:rPr lang="pt-BR" dirty="0" smtClean="0">
                <a:solidFill>
                  <a:schemeClr val="bg1"/>
                </a:solidFill>
              </a:rPr>
              <a:t>planejado.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spcAft>
                <a:spcPts val="300"/>
              </a:spcAft>
            </a:pPr>
            <a:endParaRPr lang="pt-BR" dirty="0" smtClean="0">
              <a:solidFill>
                <a:schemeClr val="bg1"/>
              </a:solidFill>
            </a:endParaRPr>
          </a:p>
          <a:p>
            <a:pPr>
              <a:spcAft>
                <a:spcPts val="300"/>
              </a:spcAft>
            </a:pPr>
            <a:r>
              <a:rPr lang="pt-BR" dirty="0" smtClean="0">
                <a:solidFill>
                  <a:schemeClr val="bg1"/>
                </a:solidFill>
              </a:rPr>
              <a:t>Em relação a </a:t>
            </a:r>
            <a:r>
              <a:rPr lang="pt-BR" dirty="0" smtClean="0">
                <a:solidFill>
                  <a:schemeClr val="bg1"/>
                </a:solidFill>
              </a:rPr>
              <a:t>“</a:t>
            </a:r>
            <a:r>
              <a:rPr lang="pt-BR" b="1" dirty="0">
                <a:solidFill>
                  <a:schemeClr val="bg1"/>
                </a:solidFill>
              </a:rPr>
              <a:t>a</a:t>
            </a:r>
            <a:r>
              <a:rPr lang="pt-BR" b="1" dirty="0" smtClean="0">
                <a:solidFill>
                  <a:schemeClr val="bg1"/>
                </a:solidFill>
              </a:rPr>
              <a:t>quisição </a:t>
            </a:r>
            <a:r>
              <a:rPr lang="pt-BR" b="1" dirty="0" smtClean="0">
                <a:solidFill>
                  <a:schemeClr val="bg1"/>
                </a:solidFill>
              </a:rPr>
              <a:t>e </a:t>
            </a:r>
            <a:r>
              <a:rPr lang="pt-BR" b="1" dirty="0" smtClean="0">
                <a:solidFill>
                  <a:schemeClr val="bg1"/>
                </a:solidFill>
              </a:rPr>
              <a:t>instalação </a:t>
            </a:r>
            <a:r>
              <a:rPr lang="pt-BR" b="1" dirty="0" smtClean="0">
                <a:solidFill>
                  <a:schemeClr val="bg1"/>
                </a:solidFill>
              </a:rPr>
              <a:t>dos equipamentos de automatização”</a:t>
            </a:r>
            <a:r>
              <a:rPr lang="pt-BR" dirty="0" smtClean="0">
                <a:solidFill>
                  <a:schemeClr val="bg1"/>
                </a:solidFill>
              </a:rPr>
              <a:t>, o orçamento foi feito levando em consideração apenas uma </a:t>
            </a:r>
            <a:r>
              <a:rPr lang="pt-BR" dirty="0" smtClean="0">
                <a:solidFill>
                  <a:schemeClr val="bg1"/>
                </a:solidFill>
              </a:rPr>
              <a:t>bomba automatizada.</a:t>
            </a:r>
          </a:p>
          <a:p>
            <a:pPr>
              <a:spcAft>
                <a:spcPts val="300"/>
              </a:spcAft>
            </a:pPr>
            <a:r>
              <a:rPr lang="pt-BR" dirty="0" smtClean="0">
                <a:solidFill>
                  <a:schemeClr val="bg1"/>
                </a:solidFill>
              </a:rPr>
              <a:t>O processo pode ser integrado à outras bombas de acordo com </a:t>
            </a:r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dirty="0" err="1">
                <a:solidFill>
                  <a:schemeClr val="bg1"/>
                </a:solidFill>
              </a:rPr>
              <a:t>sucessibilidade</a:t>
            </a:r>
            <a:r>
              <a:rPr lang="pt-BR" dirty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244362" y="1327638"/>
            <a:ext cx="3429000" cy="87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8375" y1="36000" x2="39500" y2="34667"/>
                        <a14:backgroundMark x1="39500" y1="34833" x2="37750" y2="37500"/>
                        <a14:backgroundMark x1="41000" y1="33333" x2="44125" y2="37667"/>
                        <a14:backgroundMark x1="34375" y1="47500" x2="51000" y2="69500"/>
                        <a14:backgroundMark x1="56125" y1="59667" x2="67000" y2="45500"/>
                        <a14:backgroundMark x1="63125" y1="38500" x2="53500" y2="52000"/>
                        <a14:backgroundMark x1="40875" y1="37667" x2="40125" y2="38500"/>
                        <a14:backgroundMark x1="44750" y1="38333" x2="48250" y2="33667"/>
                        <a14:backgroundMark x1="54625" y1="36500" x2="57125" y2="41167"/>
                        <a14:backgroundMark x1="62000" y1="42167" x2="63750" y2="44333"/>
                        <a14:backgroundMark x1="43750" y1="43833" x2="43875" y2="44500"/>
                        <a14:backgroundMark x1="56250" y1="43833" x2="56000" y2="4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461" y="-645250"/>
            <a:ext cx="2950390" cy="2212793"/>
          </a:xfrm>
          <a:prstGeom prst="rect">
            <a:avLst/>
          </a:prstGeom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39431"/>
              </p:ext>
            </p:extLst>
          </p:nvPr>
        </p:nvGraphicFramePr>
        <p:xfrm>
          <a:off x="1031458" y="494315"/>
          <a:ext cx="10129085" cy="5836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0520">
                  <a:extLst>
                    <a:ext uri="{9D8B030D-6E8A-4147-A177-3AD203B41FA5}">
                      <a16:colId xmlns:a16="http://schemas.microsoft.com/office/drawing/2014/main" val="2895565207"/>
                    </a:ext>
                  </a:extLst>
                </a:gridCol>
                <a:gridCol w="5566156">
                  <a:extLst>
                    <a:ext uri="{9D8B030D-6E8A-4147-A177-3AD203B41FA5}">
                      <a16:colId xmlns:a16="http://schemas.microsoft.com/office/drawing/2014/main" val="2292760423"/>
                    </a:ext>
                  </a:extLst>
                </a:gridCol>
                <a:gridCol w="1482409">
                  <a:extLst>
                    <a:ext uri="{9D8B030D-6E8A-4147-A177-3AD203B41FA5}">
                      <a16:colId xmlns:a16="http://schemas.microsoft.com/office/drawing/2014/main" val="4155854188"/>
                    </a:ext>
                  </a:extLst>
                </a:gridCol>
              </a:tblGrid>
              <a:tr h="512623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900">
                          <a:effectLst/>
                        </a:rPr>
                        <a:t>Etapa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900">
                          <a:effectLst/>
                        </a:rPr>
                        <a:t>Descrição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Data de entrega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/>
                </a:tc>
                <a:extLst>
                  <a:ext uri="{0D108BD9-81ED-4DB2-BD59-A6C34878D82A}">
                    <a16:rowId xmlns:a16="http://schemas.microsoft.com/office/drawing/2014/main" val="3873887537"/>
                  </a:ext>
                </a:extLst>
              </a:tr>
              <a:tr h="439071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Início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Aquisição do valor orçado e início das atividades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01/10/2022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extLst>
                  <a:ext uri="{0D108BD9-81ED-4DB2-BD59-A6C34878D82A}">
                    <a16:rowId xmlns:a16="http://schemas.microsoft.com/office/drawing/2014/main" val="3811759304"/>
                  </a:ext>
                </a:extLst>
              </a:tr>
              <a:tr h="256312">
                <a:tc rowSpan="8">
                  <a:txBody>
                    <a:bodyPr/>
                    <a:lstStyle/>
                    <a:p>
                      <a:pPr algn="ctr" hangingPunc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Desenvolvimento dos Sistemas</a:t>
                      </a:r>
                      <a:endParaRPr lang="pt-BR" sz="1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Contratar desenvolvedores</a:t>
                      </a:r>
                      <a:endParaRPr lang="pt-BR" sz="1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05/10/2022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extLst>
                  <a:ext uri="{0D108BD9-81ED-4DB2-BD59-A6C34878D82A}">
                    <a16:rowId xmlns:a16="http://schemas.microsoft.com/office/drawing/2014/main" val="275265256"/>
                  </a:ext>
                </a:extLst>
              </a:tr>
              <a:tr h="2563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Traçar plano de desenvolvimento</a:t>
                      </a:r>
                      <a:endParaRPr lang="pt-BR" sz="1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08/10/2022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extLst>
                  <a:ext uri="{0D108BD9-81ED-4DB2-BD59-A6C34878D82A}">
                    <a16:rowId xmlns:a16="http://schemas.microsoft.com/office/drawing/2014/main" val="4115507280"/>
                  </a:ext>
                </a:extLst>
              </a:tr>
              <a:tr h="4390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Início do desenvolvimento do ERP e aplicativo</a:t>
                      </a:r>
                      <a:endParaRPr lang="pt-BR" sz="1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09/10/2022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extLst>
                  <a:ext uri="{0D108BD9-81ED-4DB2-BD59-A6C34878D82A}">
                    <a16:rowId xmlns:a16="http://schemas.microsoft.com/office/drawing/2014/main" val="1313816329"/>
                  </a:ext>
                </a:extLst>
              </a:tr>
              <a:tr h="658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Desenvolvimento das funções principais do ERP necessárias para a integração do aplicativo</a:t>
                      </a:r>
                      <a:endParaRPr lang="pt-BR" sz="1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01/11/2022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extLst>
                  <a:ext uri="{0D108BD9-81ED-4DB2-BD59-A6C34878D82A}">
                    <a16:rowId xmlns:a16="http://schemas.microsoft.com/office/drawing/2014/main" val="2945239789"/>
                  </a:ext>
                </a:extLst>
              </a:tr>
              <a:tr h="4390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Desenvolvimento do aplicativo integrado ao ERP</a:t>
                      </a:r>
                      <a:endParaRPr lang="pt-BR" sz="1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10/11/2022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extLst>
                  <a:ext uri="{0D108BD9-81ED-4DB2-BD59-A6C34878D82A}">
                    <a16:rowId xmlns:a16="http://schemas.microsoft.com/office/drawing/2014/main" val="350804797"/>
                  </a:ext>
                </a:extLst>
              </a:tr>
              <a:tr h="2563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Testes e correções do aplicativo</a:t>
                      </a:r>
                      <a:endParaRPr lang="pt-BR" sz="1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15/11/2022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extLst>
                  <a:ext uri="{0D108BD9-81ED-4DB2-BD59-A6C34878D82A}">
                    <a16:rowId xmlns:a16="http://schemas.microsoft.com/office/drawing/2014/main" val="2083986076"/>
                  </a:ext>
                </a:extLst>
              </a:tr>
              <a:tr h="4390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Desenvolvimento das demais funcionalidades do ERP</a:t>
                      </a:r>
                      <a:endParaRPr lang="pt-BR" sz="1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10/12/2022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extLst>
                  <a:ext uri="{0D108BD9-81ED-4DB2-BD59-A6C34878D82A}">
                    <a16:rowId xmlns:a16="http://schemas.microsoft.com/office/drawing/2014/main" val="2652551049"/>
                  </a:ext>
                </a:extLst>
              </a:tr>
              <a:tr h="2563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Testes e correções do sistema ERP</a:t>
                      </a:r>
                      <a:endParaRPr lang="pt-BR" sz="1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15/12/2022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extLst>
                  <a:ext uri="{0D108BD9-81ED-4DB2-BD59-A6C34878D82A}">
                    <a16:rowId xmlns:a16="http://schemas.microsoft.com/office/drawing/2014/main" val="694421595"/>
                  </a:ext>
                </a:extLst>
              </a:tr>
              <a:tr h="256312">
                <a:tc rowSpan="4">
                  <a:txBody>
                    <a:bodyPr/>
                    <a:lstStyle/>
                    <a:p>
                      <a:pPr algn="ctr" hangingPunc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Instalação do Sistema de Automatização da Bomba de Combustível</a:t>
                      </a:r>
                      <a:endParaRPr lang="pt-BR" sz="1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Aquisição dos equipamentos</a:t>
                      </a:r>
                      <a:endParaRPr lang="pt-BR" sz="1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10/10/2022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extLst>
                  <a:ext uri="{0D108BD9-81ED-4DB2-BD59-A6C34878D82A}">
                    <a16:rowId xmlns:a16="http://schemas.microsoft.com/office/drawing/2014/main" val="2227812553"/>
                  </a:ext>
                </a:extLst>
              </a:tr>
              <a:tr h="2563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Instalação dos equipamentos</a:t>
                      </a:r>
                      <a:endParaRPr lang="pt-BR" sz="1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15/10/2022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extLst>
                  <a:ext uri="{0D108BD9-81ED-4DB2-BD59-A6C34878D82A}">
                    <a16:rowId xmlns:a16="http://schemas.microsoft.com/office/drawing/2014/main" val="2399706011"/>
                  </a:ext>
                </a:extLst>
              </a:tr>
              <a:tr h="2563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Integração ao sistema</a:t>
                      </a:r>
                      <a:endParaRPr lang="pt-BR" sz="1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10/11/2022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extLst>
                  <a:ext uri="{0D108BD9-81ED-4DB2-BD59-A6C34878D82A}">
                    <a16:rowId xmlns:a16="http://schemas.microsoft.com/office/drawing/2014/main" val="2542230073"/>
                  </a:ext>
                </a:extLst>
              </a:tr>
              <a:tr h="2563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Testes de funcionalidade e correções</a:t>
                      </a:r>
                      <a:endParaRPr lang="pt-BR" sz="1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15/11/2022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extLst>
                  <a:ext uri="{0D108BD9-81ED-4DB2-BD59-A6C34878D82A}">
                    <a16:rowId xmlns:a16="http://schemas.microsoft.com/office/drawing/2014/main" val="912534733"/>
                  </a:ext>
                </a:extLst>
              </a:tr>
              <a:tr h="256312">
                <a:tc rowSpan="2">
                  <a:txBody>
                    <a:bodyPr/>
                    <a:lstStyle/>
                    <a:p>
                      <a:pPr algn="ctr" hangingPunc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Finalização</a:t>
                      </a:r>
                      <a:endParaRPr lang="pt-BR" sz="1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Validação das funcionalidades</a:t>
                      </a:r>
                      <a:endParaRPr lang="pt-BR" sz="1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20/12/2022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extLst>
                  <a:ext uri="{0D108BD9-81ED-4DB2-BD59-A6C34878D82A}">
                    <a16:rowId xmlns:a16="http://schemas.microsoft.com/office/drawing/2014/main" val="4117223207"/>
                  </a:ext>
                </a:extLst>
              </a:tr>
              <a:tr h="2563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Treinamento dos funcionários</a:t>
                      </a:r>
                      <a:endParaRPr lang="pt-BR" sz="1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25/12/2022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extLst>
                  <a:ext uri="{0D108BD9-81ED-4DB2-BD59-A6C34878D82A}">
                    <a16:rowId xmlns:a16="http://schemas.microsoft.com/office/drawing/2014/main" val="2698033333"/>
                  </a:ext>
                </a:extLst>
              </a:tr>
              <a:tr h="312299">
                <a:tc gridSpan="2">
                  <a:txBody>
                    <a:bodyPr/>
                    <a:lstStyle/>
                    <a:p>
                      <a:pPr algn="ctr" hangingPunc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Entrega total do projeto</a:t>
                      </a:r>
                      <a:endParaRPr lang="pt-BR" sz="1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01/01/2023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52" marR="107152" marT="0" marB="0" anchor="ctr"/>
                </a:tc>
                <a:extLst>
                  <a:ext uri="{0D108BD9-81ED-4DB2-BD59-A6C34878D82A}">
                    <a16:rowId xmlns:a16="http://schemas.microsoft.com/office/drawing/2014/main" val="2340454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2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8375" y1="36000" x2="39500" y2="34667"/>
                        <a14:backgroundMark x1="39500" y1="34833" x2="37750" y2="37500"/>
                        <a14:backgroundMark x1="41000" y1="33333" x2="44125" y2="37667"/>
                        <a14:backgroundMark x1="34375" y1="47500" x2="51000" y2="69500"/>
                        <a14:backgroundMark x1="56125" y1="59667" x2="67000" y2="45500"/>
                        <a14:backgroundMark x1="63125" y1="38500" x2="53500" y2="52000"/>
                        <a14:backgroundMark x1="40875" y1="37667" x2="40125" y2="38500"/>
                        <a14:backgroundMark x1="44750" y1="38333" x2="48250" y2="33667"/>
                        <a14:backgroundMark x1="54625" y1="36500" x2="57125" y2="41167"/>
                        <a14:backgroundMark x1="62000" y1="42167" x2="63750" y2="44333"/>
                        <a14:backgroundMark x1="43750" y1="43833" x2="43875" y2="44500"/>
                        <a14:backgroundMark x1="56250" y1="43833" x2="56000" y2="4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91" y="-301005"/>
            <a:ext cx="6365421" cy="47740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679113" y="3824471"/>
            <a:ext cx="68459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/>
              <a:t>Time do Projeto 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 smtClean="0"/>
              <a:t>Caio Felipe </a:t>
            </a:r>
            <a:r>
              <a:rPr lang="pt-BR" sz="2400" dirty="0" smtClean="0"/>
              <a:t>| </a:t>
            </a:r>
            <a:r>
              <a:rPr lang="pt-BR" sz="2400" dirty="0" smtClean="0"/>
              <a:t>Gabriel Nunes </a:t>
            </a:r>
            <a:r>
              <a:rPr lang="pt-BR" sz="2400" dirty="0" smtClean="0"/>
              <a:t>| </a:t>
            </a:r>
            <a:r>
              <a:rPr lang="pt-BR" sz="2400" dirty="0" smtClean="0"/>
              <a:t>Glabson Firmino</a:t>
            </a:r>
          </a:p>
          <a:p>
            <a:pPr algn="ctr"/>
            <a:r>
              <a:rPr lang="pt-BR" sz="2400" dirty="0" smtClean="0"/>
              <a:t>Guilherme Thomé </a:t>
            </a:r>
            <a:r>
              <a:rPr lang="pt-BR" sz="2400" dirty="0" smtClean="0"/>
              <a:t>| </a:t>
            </a:r>
            <a:r>
              <a:rPr lang="pt-BR" sz="2400" dirty="0" smtClean="0"/>
              <a:t>Gustavo Prado </a:t>
            </a:r>
            <a:r>
              <a:rPr lang="pt-BR" sz="2400" dirty="0" smtClean="0"/>
              <a:t>| </a:t>
            </a:r>
            <a:r>
              <a:rPr lang="pt-BR" sz="2400" dirty="0" smtClean="0"/>
              <a:t>Igor Nunes 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384335" y="2581290"/>
            <a:ext cx="3435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err="1" smtClean="0">
                <a:solidFill>
                  <a:srgbClr val="8A238E"/>
                </a:solidFill>
                <a:latin typeface="Copperplate Gothic Light" panose="020E0507020206020404" pitchFamily="34" charset="0"/>
              </a:rPr>
              <a:t>Octagrama</a:t>
            </a:r>
            <a:endParaRPr lang="pt-BR" sz="4000" dirty="0">
              <a:solidFill>
                <a:srgbClr val="8A238E"/>
              </a:solidFill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5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4">
      <a:dk1>
        <a:sysClr val="windowText" lastClr="000000"/>
      </a:dk1>
      <a:lt1>
        <a:sysClr val="window" lastClr="FFFFFF"/>
      </a:lt1>
      <a:dk2>
        <a:srgbClr val="F2F2F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</TotalTime>
  <Words>750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Copperplate Gothic Light</vt:lpstr>
      <vt:lpstr>Times New Roman</vt:lpstr>
      <vt:lpstr>Trebuchet MS</vt:lpstr>
      <vt:lpstr>Wingdings 3</vt:lpstr>
      <vt:lpstr>Facetado</vt:lpstr>
      <vt:lpstr>SMART GAS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Automação de Abastecimento</dc:title>
  <dc:creator>hiderokenkts69@gmail.com</dc:creator>
  <cp:lastModifiedBy>Gustavo Prado</cp:lastModifiedBy>
  <cp:revision>49</cp:revision>
  <dcterms:created xsi:type="dcterms:W3CDTF">2022-09-19T18:33:34Z</dcterms:created>
  <dcterms:modified xsi:type="dcterms:W3CDTF">2022-09-21T19:00:46Z</dcterms:modified>
</cp:coreProperties>
</file>