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6" r:id="rId2"/>
  </p:sldMasterIdLst>
  <p:notesMasterIdLst>
    <p:notesMasterId r:id="rId20"/>
  </p:notesMasterIdLst>
  <p:sldIdLst>
    <p:sldId id="266" r:id="rId3"/>
    <p:sldId id="257" r:id="rId4"/>
    <p:sldId id="268" r:id="rId5"/>
    <p:sldId id="269" r:id="rId6"/>
    <p:sldId id="271" r:id="rId7"/>
    <p:sldId id="270" r:id="rId8"/>
    <p:sldId id="259" r:id="rId9"/>
    <p:sldId id="258" r:id="rId10"/>
    <p:sldId id="264" r:id="rId11"/>
    <p:sldId id="260" r:id="rId12"/>
    <p:sldId id="273" r:id="rId13"/>
    <p:sldId id="274" r:id="rId14"/>
    <p:sldId id="275" r:id="rId15"/>
    <p:sldId id="263" r:id="rId16"/>
    <p:sldId id="265" r:id="rId17"/>
    <p:sldId id="272" r:id="rId18"/>
    <p:sldId id="27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C2A083-1C2E-46CB-9D27-702F4BBD7E9A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7C03D-7338-4DCF-A4FD-FC46E693F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660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Highest Total Property Value:</a:t>
            </a:r>
          </a:p>
          <a:p>
            <a:pPr lvl="1"/>
            <a:r>
              <a:rPr lang="en-US" dirty="0"/>
              <a:t>Lekki leads with a total property value of ₦6,371,792,500.00, followed by Ikoyi with ₦6,133,482,000.00</a:t>
            </a:r>
          </a:p>
          <a:p>
            <a:pPr marL="514350" indent="-514350">
              <a:buAutoNum type="arabicPeriod"/>
            </a:pPr>
            <a:r>
              <a:rPr lang="en-US" dirty="0"/>
              <a:t>Average Property Price: </a:t>
            </a:r>
          </a:p>
          <a:p>
            <a:pPr lvl="1"/>
            <a:r>
              <a:rPr lang="en-US" dirty="0"/>
              <a:t>Ikoyi also has the highest average price per property at ₦11,131,546.28, which suggests a premium real estate market.</a:t>
            </a:r>
          </a:p>
          <a:p>
            <a:pPr lvl="1"/>
            <a:r>
              <a:rPr lang="en-US" dirty="0"/>
              <a:t>Alimosho has the lowest average price per property at ₦579,870.69.</a:t>
            </a:r>
          </a:p>
          <a:p>
            <a:pPr marL="514350" indent="-514350">
              <a:buAutoNum type="arabicPeriod" startAt="3"/>
            </a:pPr>
            <a:r>
              <a:rPr lang="en-US" dirty="0"/>
              <a:t>Most Listings:</a:t>
            </a:r>
          </a:p>
          <a:p>
            <a:pPr lvl="1"/>
            <a:r>
              <a:rPr lang="en-US" dirty="0"/>
              <a:t>Lekki has the most listings with 1,714 properties, indicating a highly active real estate market in that area.</a:t>
            </a:r>
          </a:p>
          <a:p>
            <a:pPr lvl="1"/>
            <a:r>
              <a:rPr lang="en-US" dirty="0" err="1"/>
              <a:t>Epe</a:t>
            </a:r>
            <a:r>
              <a:rPr lang="en-US" dirty="0"/>
              <a:t> and Ijora have only 1 listing each, showing low property activity.</a:t>
            </a:r>
          </a:p>
          <a:p>
            <a:pPr marL="0" indent="0">
              <a:buNone/>
            </a:pPr>
            <a:r>
              <a:rPr lang="en-US" dirty="0"/>
              <a:t>4. Market Distribution:</a:t>
            </a:r>
          </a:p>
          <a:p>
            <a:pPr lvl="1"/>
            <a:r>
              <a:rPr lang="en-US" dirty="0"/>
              <a:t>Areas like Ikeja (794 listings) and Yaba (1,130 listings) show a well-distributed property market, while other areas like Badagry and </a:t>
            </a:r>
            <a:r>
              <a:rPr lang="en-US" dirty="0" err="1"/>
              <a:t>Obalende</a:t>
            </a:r>
            <a:r>
              <a:rPr lang="en-US" dirty="0"/>
              <a:t> have limited listings, indicating either less activity or fewer available properties.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A7C03D-7338-4DCF-A4FD-FC46E693FA5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482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7BBC554-8CFE-4541-A22C-C863E506256A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09BAC157-8D49-48F9-82A8-219BE7D2700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4042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BC554-8CFE-4541-A22C-C863E506256A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AC157-8D49-48F9-82A8-219BE7D27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92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BC554-8CFE-4541-A22C-C863E506256A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AC157-8D49-48F9-82A8-219BE7D2700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86349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BC554-8CFE-4541-A22C-C863E506256A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AC157-8D49-48F9-82A8-219BE7D2700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00447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BC554-8CFE-4541-A22C-C863E506256A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AC157-8D49-48F9-82A8-219BE7D27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5399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BC554-8CFE-4541-A22C-C863E506256A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AC157-8D49-48F9-82A8-219BE7D2700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27529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BC554-8CFE-4541-A22C-C863E506256A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AC157-8D49-48F9-82A8-219BE7D2700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41538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BC554-8CFE-4541-A22C-C863E506256A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AC157-8D49-48F9-82A8-219BE7D27000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44271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BC554-8CFE-4541-A22C-C863E506256A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AC157-8D49-48F9-82A8-219BE7D27000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73533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1A2C7-E97A-8E3F-4273-99CACF497A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AD6965-3EA8-EF97-887D-F9759A856C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B4D8B-8934-9067-181E-8A5F83F3F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BC554-8CFE-4541-A22C-C863E506256A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BCEA1D-BB7F-4C43-0873-BC544961A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9C7EB-01CE-37FA-5A35-2ABA6BD2D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AC157-8D49-48F9-82A8-219BE7D27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688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57C73-5301-A4E6-89CA-AF07925F6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51B96-5E90-8244-AEE1-70C544C3B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89B93-8712-EFFB-C256-1C15C1229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BC554-8CFE-4541-A22C-C863E506256A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EBDA3-D515-B70B-4810-FC3A4D455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C11070-061C-3EE6-03C2-F52E3F6AA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AC157-8D49-48F9-82A8-219BE7D27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775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BC554-8CFE-4541-A22C-C863E506256A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AC157-8D49-48F9-82A8-219BE7D27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025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4DF07-82D6-C6CA-F37B-22E337049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C4F58-5D96-7F94-1D84-0942659A2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92B4C-9C8D-3CB1-DE89-2B8941D26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BC554-8CFE-4541-A22C-C863E506256A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B1C5C0-0CF4-871C-B772-B2B775DE4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2B1E7D-8459-C1B5-202A-DCEB2762E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AC157-8D49-48F9-82A8-219BE7D27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2552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A895C-2F5A-AC43-85D9-0320F424F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EED3A-AA79-B942-B4DA-671AAF08B5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D6FE44-E4AD-7259-175C-3BE6672A2B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D88981-50B6-7E3D-3B2F-279DBA8B9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BC554-8CFE-4541-A22C-C863E506256A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F2C3F6-EE1A-93E6-A24C-8D892F0FA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71F5B2-CE9F-4366-2C0D-652B15B33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AC157-8D49-48F9-82A8-219BE7D27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1021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B10AC-6845-B3A9-5D16-D06668DB8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1CB43B-D788-CC89-E11C-89201F66D4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510ED0-A33C-C7E2-A77D-37073DCAE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6E9040-9C0D-EDF8-3DFE-CB29140DE3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25F4AC-32C5-0725-CEE4-185160A360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F30E4D-F327-7AB1-1A43-1D7DE1700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BC554-8CFE-4541-A22C-C863E506256A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0B68EC-B8AA-DE74-29E8-25ACC2753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202A0D-5E0A-807E-A710-42934371F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AC157-8D49-48F9-82A8-219BE7D27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4404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8DA45-D0C7-1EED-A2AD-27CF528E5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A524F6-A8AF-AC9C-1865-89FE48DF9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BC554-8CFE-4541-A22C-C863E506256A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98F042-B084-59F0-C294-69F0C358E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6F05E9-A485-76F4-746D-289A8AA3F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AC157-8D49-48F9-82A8-219BE7D27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1064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638E6D-F214-C575-EFB8-6763C3D83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BC554-8CFE-4541-A22C-C863E506256A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AAF2E2-E5C9-FC69-48EE-1A6352716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75116-2429-C42F-EDA6-B3D9D4931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AC157-8D49-48F9-82A8-219BE7D27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52825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F711D-421F-608E-38D2-DD8AC028A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F9D77-1DDA-C2AC-39CA-A3ADB9CB1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2EAA5D-C3D7-75CB-2407-D414703B31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B931B8-5843-7BF6-C51A-22E711346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BC554-8CFE-4541-A22C-C863E506256A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55BB2A-4B93-BF2E-3A65-3DCD95638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15A11E-C5D7-9747-F2EB-3D42046FF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AC157-8D49-48F9-82A8-219BE7D27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20879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F59C7-E70C-7FB8-7D00-46E248D88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58A814-47E8-64CA-CFE1-58A8E9FAA2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D835A2-CF2B-5F01-6F1B-BB16336E53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4C2461-9D5B-A528-334D-653CF1611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BC554-8CFE-4541-A22C-C863E506256A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E8FA34-11C1-015A-3709-57E5E16FD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AA02EE-17D5-837C-27E4-159D3E5EF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AC157-8D49-48F9-82A8-219BE7D27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1073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91483-77D2-1089-DA25-99BF631EE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BCDF55-E145-8570-7FD2-5D9A9A8E9E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2DD09E-A3BC-F6C6-6599-D417B85D7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BC554-8CFE-4541-A22C-C863E506256A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7148F-0578-CAB2-C36D-83B5ED281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E02565-8CF4-ACE4-45AC-89443F0C7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AC157-8D49-48F9-82A8-219BE7D27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45494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192A64-0D26-E9F5-7687-EA1B730F52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54EED0-B311-9AC1-A177-B5E6E14764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55930-E77F-1EA4-D2E8-91A12A387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BC554-8CFE-4541-A22C-C863E506256A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FA724-EFBC-E3AA-6317-21B225DEC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04187-945C-4658-8D8F-7CE462A80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AC157-8D49-48F9-82A8-219BE7D27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669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BC554-8CFE-4541-A22C-C863E506256A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AC157-8D49-48F9-82A8-219BE7D27000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4306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BC554-8CFE-4541-A22C-C863E506256A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AC157-8D49-48F9-82A8-219BE7D27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703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BC554-8CFE-4541-A22C-C863E506256A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AC157-8D49-48F9-82A8-219BE7D27000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6727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BC554-8CFE-4541-A22C-C863E506256A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AC157-8D49-48F9-82A8-219BE7D27000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5481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BC554-8CFE-4541-A22C-C863E506256A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AC157-8D49-48F9-82A8-219BE7D27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962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BC554-8CFE-4541-A22C-C863E506256A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AC157-8D49-48F9-82A8-219BE7D27000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4078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BC554-8CFE-4541-A22C-C863E506256A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AC157-8D49-48F9-82A8-219BE7D27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608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7BBC554-8CFE-4541-A22C-C863E506256A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9BAC157-8D49-48F9-82A8-219BE7D27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509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50AAC3-62AE-EACD-AA9A-01B11313D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CDE53B-CA04-038F-BDBF-0C8BED16C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6644F4-77AC-EF23-0FFD-A401E3998A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BBC554-8CFE-4541-A22C-C863E506256A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E8B62D-8F09-D19D-0174-0E2C29674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EBD40-6C7A-FA6A-A963-E7A46DC70F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AC157-8D49-48F9-82A8-219BE7D27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042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theafricanvestor.com/blogs/news/lagos-nigeria-price-forecasts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C7223E-91F1-81A9-8459-E0D6E0903F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CDA46EA-6B40-FDC2-A4FF-86217CC924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6564" y="0"/>
            <a:ext cx="6435436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540E2F-E735-DB9A-5E91-A9B1F716F7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8408" y="686263"/>
            <a:ext cx="9144000" cy="2387600"/>
          </a:xfrm>
        </p:spPr>
        <p:txBody>
          <a:bodyPr>
            <a:normAutofit/>
          </a:bodyPr>
          <a:lstStyle/>
          <a:p>
            <a:r>
              <a:rPr lang="en-US" b="1" dirty="0">
                <a:latin typeface="Garamond" panose="02020404030301010803" pitchFamily="18" charset="0"/>
              </a:rPr>
              <a:t>ANALYSIS OF HOUSING PRICES IN LAGOS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B8AAF6-DCF1-98E6-8E37-BD53CD7F84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3500" b="1" dirty="0">
                <a:latin typeface="Garamond" panose="02020404030301010803" pitchFamily="18" charset="0"/>
              </a:rPr>
              <a:t>GROUP 4</a:t>
            </a:r>
            <a:br>
              <a:rPr lang="en-US" sz="3500" b="1" dirty="0">
                <a:latin typeface="Garamond" panose="02020404030301010803" pitchFamily="18" charset="0"/>
              </a:rPr>
            </a:br>
            <a:br>
              <a:rPr lang="en-US" sz="3500" b="1" dirty="0">
                <a:latin typeface="Garamond" panose="02020404030301010803" pitchFamily="18" charset="0"/>
              </a:rPr>
            </a:br>
            <a:br>
              <a:rPr lang="en-US" sz="3500" b="1" dirty="0">
                <a:latin typeface="Garamond" panose="02020404030301010803" pitchFamily="18" charset="0"/>
              </a:rPr>
            </a:br>
            <a:br>
              <a:rPr lang="en-US" sz="3500" b="1" dirty="0">
                <a:latin typeface="Garamond" panose="02020404030301010803" pitchFamily="18" charset="0"/>
              </a:rPr>
            </a:br>
            <a:r>
              <a:rPr lang="en-US" sz="3500" b="1" dirty="0">
                <a:latin typeface="Garamond" panose="02020404030301010803" pitchFamily="18" charset="0"/>
              </a:rPr>
              <a:t>NOVEMBER, 2024</a:t>
            </a:r>
          </a:p>
        </p:txBody>
      </p:sp>
    </p:spTree>
    <p:extLst>
      <p:ext uri="{BB962C8B-B14F-4D97-AF65-F5344CB8AC3E}">
        <p14:creationId xmlns:p14="http://schemas.microsoft.com/office/powerpoint/2010/main" val="3336736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D98E1-E21B-F6A5-D585-8A5D71E0108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96191" y="327423"/>
            <a:ext cx="10889673" cy="1412590"/>
          </a:xfrm>
        </p:spPr>
        <p:txBody>
          <a:bodyPr>
            <a:normAutofit/>
          </a:bodyPr>
          <a:lstStyle/>
          <a:p>
            <a:r>
              <a:rPr lang="en-US" sz="3600" b="1" dirty="0"/>
              <a:t> What are the most expensive areas in Lagos?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81CDC9-9FFA-42CE-927F-6A0F12DD6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191" y="1446273"/>
            <a:ext cx="10799617" cy="48138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120744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D98E1-E21B-F6A5-D585-8A5D71E0108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96191" y="327423"/>
            <a:ext cx="10889673" cy="1412590"/>
          </a:xfrm>
        </p:spPr>
        <p:txBody>
          <a:bodyPr>
            <a:normAutofit/>
          </a:bodyPr>
          <a:lstStyle/>
          <a:p>
            <a:r>
              <a:rPr lang="en-US" sz="3600" b="1" dirty="0"/>
              <a:t> What are the most affordable areas in Lagos?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D98B64-EDFE-4113-A6C4-5629FAF4FA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191" y="1434905"/>
            <a:ext cx="10799618" cy="479576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1114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D98E1-E21B-F6A5-D585-8A5D71E0108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96191" y="327423"/>
            <a:ext cx="10889673" cy="1412590"/>
          </a:xfrm>
        </p:spPr>
        <p:txBody>
          <a:bodyPr>
            <a:normAutofit/>
          </a:bodyPr>
          <a:lstStyle/>
          <a:p>
            <a:r>
              <a:rPr lang="en-US" sz="3600" b="1" dirty="0"/>
              <a:t>Key Development Trends Shaping Affordable Areas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6F213A-9FDC-4B1A-AC5C-EDF21891B8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191" y="1474408"/>
            <a:ext cx="10799618" cy="474351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99438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D98E1-E21B-F6A5-D585-8A5D71E0108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39919" y="327423"/>
            <a:ext cx="10889673" cy="1412590"/>
          </a:xfrm>
        </p:spPr>
        <p:txBody>
          <a:bodyPr>
            <a:normAutofit/>
          </a:bodyPr>
          <a:lstStyle/>
          <a:p>
            <a:r>
              <a:rPr lang="en-US" sz="3300" b="1" dirty="0"/>
              <a:t>How Do Property Prices Vary By Type In Affordable Areas?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3884B0-80D5-4A54-8187-D09C9181C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408" y="1294228"/>
            <a:ext cx="10867183" cy="496589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353768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AC884-6676-811F-829E-6569488F0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7EE9F-458B-5829-C079-84EC75C8A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Increased Housing Supply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Infrastructural Development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Affordable Housing Schemes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Streamline Land Use Regulations</a:t>
            </a:r>
            <a:br>
              <a:rPr lang="en-US" sz="2800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809942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C205B-E4FE-FDB5-493E-5283B661D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8A0B53A-5D43-4D28-6CEA-DBDB17CE74D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83210" y="1533956"/>
            <a:ext cx="11027442" cy="5376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Analyzed Lagos housing prices to gain insights into the real estate market. 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Used Excel for data preprocessing and Power BI for advanced visualizations. 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Identified regional pricing variations and areas with highest/lowest average costs</a:t>
            </a:r>
            <a:r>
              <a:rPr lang="en-US" altLang="en-US" sz="2500" dirty="0">
                <a:solidFill>
                  <a:schemeClr val="tx1"/>
                </a:solidFill>
              </a:rPr>
              <a:t>.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Highlighted the value of data-driven approaches </a:t>
            </a:r>
            <a:r>
              <a:rPr lang="en-US" altLang="en-US" sz="2500" dirty="0">
                <a:solidFill>
                  <a:schemeClr val="tx1"/>
                </a:solidFill>
              </a:rPr>
              <a:t>in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understanding market dynamics.  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Showcased the power of analytical tools to transform data into actionable insights. 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852037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C37B3-B0C6-4029-9A42-023C2BD2F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References</a:t>
            </a:r>
            <a:endParaRPr lang="en-GB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1BAD3-1417-426B-8A14-D54E01481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374047"/>
            <a:ext cx="9601196" cy="3318936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GB" sz="26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https://theafricanvestor.com/blogs/news/lagos-nigeria-price-forecasts</a:t>
            </a:r>
            <a:r>
              <a:rPr lang="en-GB" sz="2600" dirty="0"/>
              <a:t>. Accessed on 28/11/2024.</a:t>
            </a:r>
          </a:p>
          <a:p>
            <a:pPr>
              <a:lnSpc>
                <a:spcPct val="120000"/>
              </a:lnSpc>
            </a:pPr>
            <a:r>
              <a:rPr lang="en-GB" sz="2600" dirty="0"/>
              <a:t>Ramos Real Estate (2024). </a:t>
            </a:r>
            <a:r>
              <a:rPr lang="en-US" sz="2600" dirty="0"/>
              <a:t>Factors Affecting Home Prices in Lagos, Nigeria in 2024: Rental and Sales Properties.</a:t>
            </a:r>
          </a:p>
          <a:p>
            <a:pPr>
              <a:lnSpc>
                <a:spcPct val="120000"/>
              </a:lnSpc>
            </a:pPr>
            <a:r>
              <a:rPr lang="en-US" sz="2600" dirty="0"/>
              <a:t>27</a:t>
            </a:r>
            <a:r>
              <a:rPr lang="en-US" sz="2600" baseline="30000" dirty="0"/>
              <a:t>th</a:t>
            </a:r>
            <a:r>
              <a:rPr lang="en-US" sz="2600" dirty="0"/>
              <a:t> Development Group</a:t>
            </a:r>
          </a:p>
          <a:p>
            <a:pPr>
              <a:lnSpc>
                <a:spcPct val="120000"/>
              </a:lnSpc>
            </a:pPr>
            <a:r>
              <a:rPr lang="en-US" sz="2600" dirty="0"/>
              <a:t>Nigeria Property Centre (2024). Average Prices of Houses For Sale in Lagos.</a:t>
            </a:r>
            <a:endParaRPr lang="en-GB" sz="2600" dirty="0"/>
          </a:p>
          <a:p>
            <a:pPr>
              <a:lnSpc>
                <a:spcPct val="120000"/>
              </a:lnSpc>
            </a:pPr>
            <a:endParaRPr lang="en-GB" sz="2600" dirty="0"/>
          </a:p>
        </p:txBody>
      </p:sp>
    </p:spTree>
    <p:extLst>
      <p:ext uri="{BB962C8B-B14F-4D97-AF65-F5344CB8AC3E}">
        <p14:creationId xmlns:p14="http://schemas.microsoft.com/office/powerpoint/2010/main" val="28464477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87E03E9-8FB9-43FF-A41A-218D0425E8E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28468" y="2689530"/>
            <a:ext cx="9601200" cy="1478940"/>
          </a:xfrm>
        </p:spPr>
        <p:txBody>
          <a:bodyPr/>
          <a:lstStyle/>
          <a:p>
            <a:r>
              <a:rPr lang="en-US" b="1" i="1" u="sng" dirty="0">
                <a:latin typeface="Bookman Old Style" panose="02050604050505020204" pitchFamily="18" charset="0"/>
              </a:rPr>
              <a:t>THANK YOU!</a:t>
            </a:r>
            <a:endParaRPr lang="en-GB" b="1" i="1" u="sng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6676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EE73935-3172-7465-E16C-82D8CC6D45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0"/>
            <a:ext cx="12001500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23E24-33E5-7B93-A2B5-F3E560042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5920"/>
            <a:ext cx="10515600" cy="4531043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b="1" dirty="0">
                <a:solidFill>
                  <a:schemeClr val="tx1"/>
                </a:solidFill>
                <a:latin typeface="+mj-lt"/>
              </a:rPr>
              <a:t>GROUP MEMBERS</a:t>
            </a:r>
          </a:p>
          <a:p>
            <a:pPr marL="0" indent="0">
              <a:buNone/>
            </a:pPr>
            <a:br>
              <a:rPr lang="en-US" b="1" dirty="0">
                <a:solidFill>
                  <a:schemeClr val="tx1"/>
                </a:solidFill>
                <a:latin typeface="+mj-lt"/>
              </a:rPr>
            </a:br>
            <a:r>
              <a:rPr lang="en-US" sz="2400" b="1" dirty="0">
                <a:solidFill>
                  <a:schemeClr val="tx1"/>
                </a:solidFill>
                <a:latin typeface="+mj-lt"/>
              </a:rPr>
              <a:t>1. Ayomide ADU - 	GROUP LEADER</a:t>
            </a:r>
          </a:p>
          <a:p>
            <a:pPr marL="0" indent="0">
              <a:buNone/>
            </a:pPr>
            <a:br>
              <a:rPr lang="en-US" sz="2400" b="1" dirty="0">
                <a:solidFill>
                  <a:schemeClr val="tx1"/>
                </a:solidFill>
                <a:latin typeface="+mj-lt"/>
              </a:rPr>
            </a:br>
            <a:r>
              <a:rPr lang="en-US" sz="2400" b="1" dirty="0">
                <a:solidFill>
                  <a:schemeClr val="tx1"/>
                </a:solidFill>
                <a:latin typeface="+mj-lt"/>
              </a:rPr>
              <a:t>2. Quareeb KAKO</a:t>
            </a:r>
          </a:p>
          <a:p>
            <a:pPr marL="0" indent="0">
              <a:buNone/>
            </a:pPr>
            <a:br>
              <a:rPr lang="en-US" sz="2400" b="1" dirty="0">
                <a:solidFill>
                  <a:schemeClr val="tx1"/>
                </a:solidFill>
                <a:latin typeface="+mj-lt"/>
              </a:rPr>
            </a:br>
            <a:r>
              <a:rPr lang="en-US" sz="2400" b="1" dirty="0">
                <a:solidFill>
                  <a:schemeClr val="tx1"/>
                </a:solidFill>
                <a:latin typeface="+mj-lt"/>
              </a:rPr>
              <a:t>3. </a:t>
            </a:r>
            <a:r>
              <a:rPr lang="en-US" sz="2400" b="1" dirty="0" err="1">
                <a:solidFill>
                  <a:schemeClr val="tx1"/>
                </a:solidFill>
                <a:latin typeface="+mj-lt"/>
              </a:rPr>
              <a:t>Omowonuola</a:t>
            </a:r>
            <a:r>
              <a:rPr lang="en-US" sz="2400" b="1" dirty="0">
                <a:solidFill>
                  <a:schemeClr val="tx1"/>
                </a:solidFill>
                <a:latin typeface="+mj-lt"/>
              </a:rPr>
              <a:t> FAGBEMI</a:t>
            </a:r>
          </a:p>
          <a:p>
            <a:pPr marL="0" indent="0">
              <a:buNone/>
            </a:pPr>
            <a:br>
              <a:rPr lang="en-US" sz="2400" b="1" dirty="0">
                <a:solidFill>
                  <a:schemeClr val="tx1"/>
                </a:solidFill>
                <a:latin typeface="+mj-lt"/>
              </a:rPr>
            </a:br>
            <a:r>
              <a:rPr lang="en-US" sz="2400" b="1" dirty="0">
                <a:solidFill>
                  <a:schemeClr val="tx1"/>
                </a:solidFill>
                <a:latin typeface="+mj-lt"/>
              </a:rPr>
              <a:t>4. Barakat KAMALDEEN</a:t>
            </a:r>
          </a:p>
          <a:p>
            <a:pPr marL="0" indent="0">
              <a:buNone/>
            </a:pPr>
            <a:br>
              <a:rPr lang="en-US" sz="2400" b="1" dirty="0">
                <a:solidFill>
                  <a:schemeClr val="tx1"/>
                </a:solidFill>
                <a:latin typeface="+mj-lt"/>
              </a:rPr>
            </a:br>
            <a:r>
              <a:rPr lang="en-US" sz="2400" b="1" dirty="0">
                <a:solidFill>
                  <a:schemeClr val="tx1"/>
                </a:solidFill>
                <a:latin typeface="+mj-lt"/>
              </a:rPr>
              <a:t>5. Rosemary </a:t>
            </a:r>
            <a:r>
              <a:rPr lang="en-US" sz="2400" b="1" dirty="0" err="1">
                <a:solidFill>
                  <a:schemeClr val="tx1"/>
                </a:solidFill>
                <a:latin typeface="+mj-lt"/>
              </a:rPr>
              <a:t>Akuchi</a:t>
            </a:r>
            <a:r>
              <a:rPr lang="en-US" sz="2400" b="1" dirty="0">
                <a:solidFill>
                  <a:schemeClr val="tx1"/>
                </a:solidFill>
                <a:latin typeface="+mj-lt"/>
              </a:rPr>
              <a:t> OSUJI</a:t>
            </a:r>
          </a:p>
          <a:p>
            <a:pPr marL="0" indent="0">
              <a:buNone/>
            </a:pPr>
            <a:endParaRPr lang="en-US" sz="2400" b="1" dirty="0">
              <a:solidFill>
                <a:schemeClr val="tx1"/>
              </a:solidFill>
              <a:latin typeface="+mj-lt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  <a:latin typeface="+mj-lt"/>
              </a:rPr>
              <a:t>6. Daniel ALONGE</a:t>
            </a:r>
          </a:p>
          <a:p>
            <a:pPr marL="0" indent="0" algn="ctr">
              <a:buNone/>
            </a:pP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43187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C117B-0706-4460-8DA3-3F35D1DA4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What’s The Problem?</a:t>
            </a:r>
            <a:endParaRPr lang="en-GB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D9291-4474-40AE-A9C0-58246FD1E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99136"/>
            <a:ext cx="9601196" cy="3318936"/>
          </a:xfrm>
        </p:spPr>
        <p:txBody>
          <a:bodyPr>
            <a:normAutofit/>
          </a:bodyPr>
          <a:lstStyle/>
          <a:p>
            <a:r>
              <a:rPr lang="en-US" sz="2800" dirty="0"/>
              <a:t>Housing in Lagos is really, really, really, really, really expensive.</a:t>
            </a:r>
            <a:endParaRPr lang="en-GB" sz="2800" dirty="0"/>
          </a:p>
          <a:p>
            <a:endParaRPr lang="en-GB" sz="2800" dirty="0"/>
          </a:p>
          <a:p>
            <a:r>
              <a:rPr lang="en-GB" sz="2800" dirty="0"/>
              <a:t>This analysis aims to find mitigation points around the expensive housing in Lagos.</a:t>
            </a:r>
          </a:p>
          <a:p>
            <a:endParaRPr lang="en-GB" sz="2800" dirty="0"/>
          </a:p>
          <a:p>
            <a:r>
              <a:rPr lang="en-GB" sz="2800" dirty="0"/>
              <a:t>Here’s what we mean.......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8752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050CC-C771-4C2D-A8BF-EE3092693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447557"/>
            <a:ext cx="9601196" cy="130386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Living in Lagos: Between Smiles and Tears</a:t>
            </a:r>
            <a:endParaRPr lang="en-GB" b="1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85EB051-F007-4AA6-A732-ABEB961922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1" y="1849901"/>
            <a:ext cx="4547381" cy="4325819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A7794BC-501F-4AF5-99D7-62D62C7EFC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219" y="1849901"/>
            <a:ext cx="4609514" cy="4356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851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D3443-FAC3-4471-9BFD-9187CC37E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From Bad to Worse: The Story Continues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C97A3-E5C8-4FFD-B84C-F73A56189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41"/>
            <a:ext cx="9601196" cy="3318936"/>
          </a:xfrm>
        </p:spPr>
        <p:txBody>
          <a:bodyPr>
            <a:noAutofit/>
          </a:bodyPr>
          <a:lstStyle/>
          <a:p>
            <a:r>
              <a:rPr lang="en-US" sz="2800" dirty="0"/>
              <a:t>Property prices in Lagos are expected to rise by about 5-10% in 2025.</a:t>
            </a:r>
          </a:p>
          <a:p>
            <a:r>
              <a:rPr lang="en-US" sz="2800" dirty="0"/>
              <a:t>Areas with a vibrant culture and modern amenities such as Victoria Island, Ikoyi and </a:t>
            </a:r>
            <a:r>
              <a:rPr lang="en-US" sz="2800" dirty="0" err="1"/>
              <a:t>Eko</a:t>
            </a:r>
            <a:r>
              <a:rPr lang="en-US" sz="2800" dirty="0"/>
              <a:t> Atlantic would particularly be affected (The African Investor, 2024).</a:t>
            </a:r>
          </a:p>
          <a:p>
            <a:r>
              <a:rPr lang="en-US" sz="2800" dirty="0"/>
              <a:t>Lagos possesses a housing deficit of 3 million units (The African Investor, 2024).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336795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BF8BD-5176-47F5-9E6C-B99F6D3B6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Why Are Lagos Homes Worth a Fortune?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12F7A-7A6C-4700-8EF5-4AEEDBAF4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800" dirty="0"/>
              <a:t>Population Growth and Urbanization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Economic Conditions and Inflation </a:t>
            </a:r>
          </a:p>
          <a:p>
            <a:pPr>
              <a:lnSpc>
                <a:spcPct val="150000"/>
              </a:lnSpc>
            </a:pPr>
            <a:r>
              <a:rPr lang="en-GB" sz="2800" dirty="0"/>
              <a:t>Infrastructural Development</a:t>
            </a:r>
          </a:p>
          <a:p>
            <a:pPr>
              <a:lnSpc>
                <a:spcPct val="150000"/>
              </a:lnSpc>
            </a:pPr>
            <a:r>
              <a:rPr lang="en-GB" sz="2800" dirty="0"/>
              <a:t>Supply and Demand Imbalance (Ramos Real Estate, 2024).</a:t>
            </a:r>
          </a:p>
          <a:p>
            <a:pPr>
              <a:lnSpc>
                <a:spcPct val="150000"/>
              </a:lnSpc>
            </a:pPr>
            <a:endParaRPr lang="en-GB" sz="2800" dirty="0"/>
          </a:p>
          <a:p>
            <a:pPr>
              <a:lnSpc>
                <a:spcPct val="150000"/>
              </a:lnSpc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5455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7A9EF-1834-EF6E-673B-502368C35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Housing Analysis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808CF-92FD-281B-B8FC-A176EFFA2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1572191"/>
            <a:ext cx="9601196" cy="3318936"/>
          </a:xfrm>
        </p:spPr>
        <p:txBody>
          <a:bodyPr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Sz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Used Excel for data cleaning and metrics calculation. 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Created a Power BI dashboard for interactive visualizations. 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Revealed regional trends, price ranges, and outliers. 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Supported informed decision-making in real estate. 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algn="just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377149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033DE-7671-6E8C-CD83-A3E53C8FE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Summary of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5725D-3E64-5CE4-B7F9-EACCAB7B3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Most Expensive Areas in Lagos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Most Affordable Areas in Lagos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Development Trends in Affordable Areas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Property Type Price Trends in Affordable Areas</a:t>
            </a:r>
          </a:p>
          <a:p>
            <a:pPr marL="514350" indent="-514350">
              <a:buAutoNum type="arabicPeriod" startAt="3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756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6827A7C-140C-A789-321E-E6E45BF833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16" y="491614"/>
            <a:ext cx="11257935" cy="5869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3582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1202</TotalTime>
  <Words>571</Words>
  <Application>Microsoft Office PowerPoint</Application>
  <PresentationFormat>Widescreen</PresentationFormat>
  <Paragraphs>73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Bookman Old Style</vt:lpstr>
      <vt:lpstr>Calibri</vt:lpstr>
      <vt:lpstr>Calibri Light</vt:lpstr>
      <vt:lpstr>Garamond</vt:lpstr>
      <vt:lpstr>Organic</vt:lpstr>
      <vt:lpstr>Office Theme</vt:lpstr>
      <vt:lpstr>ANALYSIS OF HOUSING PRICES IN LAGOS</vt:lpstr>
      <vt:lpstr>PowerPoint Presentation</vt:lpstr>
      <vt:lpstr>What’s The Problem?</vt:lpstr>
      <vt:lpstr>Living in Lagos: Between Smiles and Tears</vt:lpstr>
      <vt:lpstr>From Bad to Worse: The Story Continues</vt:lpstr>
      <vt:lpstr>Why Are Lagos Homes Worth a Fortune?</vt:lpstr>
      <vt:lpstr>Housing Analysis Overview</vt:lpstr>
      <vt:lpstr>Summary of Analysis</vt:lpstr>
      <vt:lpstr>PowerPoint Presentation</vt:lpstr>
      <vt:lpstr> What are the most expensive areas in Lagos? </vt:lpstr>
      <vt:lpstr> What are the most affordable areas in Lagos? </vt:lpstr>
      <vt:lpstr>Key Development Trends Shaping Affordable Areas</vt:lpstr>
      <vt:lpstr>How Do Property Prices Vary By Type In Affordable Areas?</vt:lpstr>
      <vt:lpstr>Recommendations</vt:lpstr>
      <vt:lpstr>Conclusion</vt:lpstr>
      <vt:lpstr>References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HOUSING PRICES IN LAGOS</dc:title>
  <dc:creator>Kako Quareeb</dc:creator>
  <cp:lastModifiedBy>HP</cp:lastModifiedBy>
  <cp:revision>85</cp:revision>
  <dcterms:created xsi:type="dcterms:W3CDTF">2024-11-22T11:39:58Z</dcterms:created>
  <dcterms:modified xsi:type="dcterms:W3CDTF">2024-12-04T08:17:59Z</dcterms:modified>
</cp:coreProperties>
</file>