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2" r:id="rId7"/>
    <p:sldId id="260" r:id="rId8"/>
    <p:sldId id="263" r:id="rId9"/>
    <p:sldId id="261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FA43-9B39-2D81-3E43-60BF35B79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074AF-DCBB-B414-A119-8A2167380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A436-7492-E6B0-9A7B-EB2C5939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AC14-C4D2-4E6D-B285-CD95AC70313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362F2-0AFF-6961-EC88-7FD43346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A410-4633-A118-6013-A1386A72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E0FE-1EBA-4764-BE43-D78E91CB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1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6013-8CDD-03FB-BA17-FA7A834D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A633B-9803-6C37-43EB-12F5A6A1F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78D7-0D23-53CE-4536-F436E7E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AC14-C4D2-4E6D-B285-CD95AC70313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F93E-2CD6-F6CC-F03B-50179483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228C-83CC-8CDF-B2E7-6E0FA7D3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E0FE-1EBA-4764-BE43-D78E91CB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6ED04-FAC4-AD60-348D-F1E725883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A82F4-0F50-7039-E589-81B455BE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CBEC4-A06A-F045-F9B2-53B457F3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AC14-C4D2-4E6D-B285-CD95AC70313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36668-BEB6-D5DC-157F-1E91D1EF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A8BC-EB52-7A29-A2E3-2880D3FC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E0FE-1EBA-4764-BE43-D78E91CB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4E73-F434-6E60-F9BC-4A2D3172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733D-FCD3-50D6-C282-9C29B0B8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2189-E94F-3A23-CAAD-CBFAE9FB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AC14-C4D2-4E6D-B285-CD95AC70313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19617-E5A2-C70E-3ACC-963A9966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17B4-2247-46A0-58C2-19E58F60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E0FE-1EBA-4764-BE43-D78E91CB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6A94-6DBD-BE9B-11A6-79FCB694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DE40-4B93-C86A-2D3A-4A3BEB264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BBAE-41F2-42EF-2E07-4291C265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AC14-C4D2-4E6D-B285-CD95AC70313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FA91-82D9-055F-9529-78DEF7C1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18EA-470A-9BD2-A2AA-8FEBFE46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E0FE-1EBA-4764-BE43-D78E91CB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5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A16E-7E65-529F-946C-C9A0AE19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FCEA-2523-4A49-0216-FE62F9A2C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8A3C3-5000-09DB-CFFB-B1988BFCB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F67D8-CDC2-6567-C178-EED3DD3F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AC14-C4D2-4E6D-B285-CD95AC70313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FB736-C19B-25BE-CED6-F303406C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FE652-CE8F-5841-ABAF-C0A6E7A8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E0FE-1EBA-4764-BE43-D78E91CB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EC39-39D4-DF39-B3CC-E9D9CA3A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CDE9-4AC1-D957-13C1-04DE67B1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C4385-A5A0-32F4-36E0-CF3FA170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9EBD-1A0E-7058-6D3A-1432BFAE4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BA193-7F34-F1E1-109A-9F55B1FCE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E03C3-8F30-627E-E107-365A08F7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AC14-C4D2-4E6D-B285-CD95AC70313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2A5C7-BA52-64CC-7188-746B2FE6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2AEC9-1A89-F736-0A99-E0DF13A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E0FE-1EBA-4764-BE43-D78E91CB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6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A643-559C-9DD8-37F4-731A835E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75497-405B-0717-70C2-7606DE41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AC14-C4D2-4E6D-B285-CD95AC70313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BA08A-DD06-2749-2D4D-9AC4BAA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0D324-29E5-A63B-15EC-E15B6D3E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E0FE-1EBA-4764-BE43-D78E91CB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36966-E14C-B2A8-3DB5-FFEB7008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AC14-C4D2-4E6D-B285-CD95AC70313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ED1A1-EAA9-FB75-F63E-F0BEC5BB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D196-1063-18C9-82E1-0ECBF279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E0FE-1EBA-4764-BE43-D78E91CB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C27D-7E88-2E00-365A-CDA2FE2D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0236-522A-AFCE-177C-A809AA7CE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CD37F-7980-86CA-1807-2D056E980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28DB7-ADC4-B9E5-3690-B910F9C5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AC14-C4D2-4E6D-B285-CD95AC70313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6A0DF-9C0E-A12C-27F3-17277335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1F714-091C-C7C0-E1E0-590223DA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E0FE-1EBA-4764-BE43-D78E91CB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79DA-48D2-D0DC-4F17-B7972EC0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C5446-F784-BE9A-2F02-EF13DB888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65E2D-FBB3-A617-B7D7-147F6C8AB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D1834-EF66-980D-8F65-DA42548B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AC14-C4D2-4E6D-B285-CD95AC70313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A5943-1761-B3C0-94FF-64834B3E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BF678-227D-1B91-812A-CE67D07B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E0FE-1EBA-4764-BE43-D78E91CB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1D540-0588-0584-AED7-667CE660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B096-6AA8-4586-07A6-B3BF099B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058C0-4D23-5F0D-E1D9-B8F480038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AC14-C4D2-4E6D-B285-CD95AC70313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E63B-9A24-30B7-B565-1A698F01F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2EA7A-ECDD-8AB4-0D33-EEACE1E02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E0FE-1EBA-4764-BE43-D78E91CB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9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B6AE-C11E-A191-3333-E2933D19C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9169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INTERNATIONAL UNIVERSITY – BANGLADESH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Link Detection Using Web Analytics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Dr. Md.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Sohidul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A3FAD-24D7-D6C2-3B88-55651FD1F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5434"/>
            <a:ext cx="9144000" cy="3952874"/>
          </a:xfrm>
        </p:spPr>
        <p:txBody>
          <a:bodyPr>
            <a:normAutofit/>
          </a:bodyPr>
          <a:lstStyle/>
          <a:p>
            <a:pPr marL="0" marR="0" indent="22860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Science and Information Technology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American International University – Bangladesh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May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2022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4C97A-6915-F9E2-EC38-4A21641AD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94" y="258763"/>
            <a:ext cx="1543050" cy="154305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87BFAF5-ED9C-E201-2FED-68071B53E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94935"/>
              </p:ext>
            </p:extLst>
          </p:nvPr>
        </p:nvGraphicFramePr>
        <p:xfrm>
          <a:off x="2017485" y="3666769"/>
          <a:ext cx="8157030" cy="147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515">
                  <a:extLst>
                    <a:ext uri="{9D8B030D-6E8A-4147-A177-3AD203B41FA5}">
                      <a16:colId xmlns:a16="http://schemas.microsoft.com/office/drawing/2014/main" val="2432548200"/>
                    </a:ext>
                  </a:extLst>
                </a:gridCol>
                <a:gridCol w="4078515">
                  <a:extLst>
                    <a:ext uri="{9D8B030D-6E8A-4147-A177-3AD203B41FA5}">
                      <a16:colId xmlns:a16="http://schemas.microsoft.com/office/drawing/2014/main" val="1839752053"/>
                    </a:ext>
                  </a:extLst>
                </a:gridCol>
              </a:tblGrid>
              <a:tr h="229533"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885910"/>
                  </a:ext>
                </a:extLst>
              </a:tr>
              <a:tr h="229533"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Islam, Nuhan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18-37898-2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695212"/>
                  </a:ext>
                </a:extLst>
              </a:tr>
              <a:tr h="229533"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Fahim, Abu Talha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18-38125-2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5313035"/>
                  </a:ext>
                </a:extLst>
              </a:tr>
              <a:tr h="229533"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Faahim, Mohammad Zaahirul Islam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18-38163-2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759849"/>
                  </a:ext>
                </a:extLst>
              </a:tr>
              <a:tr h="229533"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Mazumder, Mohammad Sakib Islam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19-39290-1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263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44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4A35-9C14-5FAC-17CC-62162691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Malicious Link Detection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E27006-6FBF-BEB6-F11F-4A18CECE8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38254"/>
            <a:ext cx="999744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9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6DE4-68D8-099D-CF32-CE13155D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Analytics: Bounce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B750-41A6-748C-AE29-7EC7672E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of visits that have just a single site visit</a:t>
            </a:r>
          </a:p>
          <a:p>
            <a:r>
              <a:rPr lang="en-US" dirty="0">
                <a:effectLst/>
                <a:ea typeface="Calibri" panose="020F0502020204030204" pitchFamily="34" charset="0"/>
              </a:rPr>
              <a:t>Bounce sessions are generally viewed as disappointments by advertisers and web examiners</a:t>
            </a:r>
            <a:endParaRPr lang="en-US" dirty="0"/>
          </a:p>
          <a:p>
            <a:r>
              <a:rPr lang="en-US" dirty="0">
                <a:effectLst/>
                <a:ea typeface="Calibri" panose="020F0502020204030204" pitchFamily="34" charset="0"/>
              </a:rPr>
              <a:t>Appropriate range is greater than or equal to 0.15 and less than or equal to 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6ACE-6C77-2C6A-E0EC-B00CA6B8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Analytics: Page Per Visit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98C7-A3DA-717B-3CFB-D7F0D193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Pages per visit is an expansive proportion of how convincing visitors observe the substance on a site and how well it is sorted out for route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Pages Per Visit by a user is taken ranging from greater than or equal to 1 and less than or equal to 15 for a valid website</a:t>
            </a:r>
          </a:p>
          <a:p>
            <a:r>
              <a:rPr lang="en-US" dirty="0">
                <a:effectLst/>
                <a:ea typeface="Calibri" panose="020F0502020204030204" pitchFamily="34" charset="0"/>
              </a:rPr>
              <a:t>A low number of pages per visit might propose that either the content is missing or the capacity to explore effectively between content is hampered by the site's general plan/association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2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6255-2854-8146-E20F-FB8DC19F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Analytics: Time On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E3705-5703-3F1E-DFEB-584510DC8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It is the report that gives information on how much time (in minutes or seconds) visitors have spent on a site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Ideally time spent surfing on the website is taken greater than or equal to 30 and less than or equal to 800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6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2678-4761-A816-8CC2-107CB5DA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Analytics: Total Visits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C64A-DE33-1F93-65F1-66B7448D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It is an estimation of site traffic and site </a:t>
            </a:r>
            <a:r>
              <a:rPr lang="en-US" dirty="0">
                <a:ea typeface="Calibri" panose="020F0502020204030204" pitchFamily="34" charset="0"/>
              </a:rPr>
              <a:t>visitor</a:t>
            </a:r>
            <a:r>
              <a:rPr lang="en-US" dirty="0">
                <a:effectLst/>
                <a:ea typeface="Calibri" panose="020F0502020204030204" pitchFamily="34" charset="0"/>
              </a:rPr>
              <a:t>s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a website to be deemed safe, Total Visits has to be greater than or equal to 999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Less traffic on a website usually signifies that the site is invalid or contains malicious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9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418B-8262-2F0E-96A3-B972795C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Output: Secure Link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6677D7-674A-69CA-22F2-3D9C045B5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2" y="1690688"/>
            <a:ext cx="731315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0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D770-2216-3891-F99E-88798F4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Output: Malicious Link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917A68-9F13-F153-3AA9-F9D2DC01A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02135"/>
            <a:ext cx="7315200" cy="45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994F-C94E-2B11-E2D5-6467BD4C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E7B9-8632-D036-E3A9-31410383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</a:rPr>
              <a:t>W</a:t>
            </a:r>
            <a:r>
              <a:rPr lang="en-US" dirty="0">
                <a:effectLst/>
                <a:ea typeface="Calibri" panose="020F0502020204030204" pitchFamily="34" charset="0"/>
              </a:rPr>
              <a:t>ide scopes of development</a:t>
            </a:r>
          </a:p>
          <a:p>
            <a:r>
              <a:rPr lang="en-US" dirty="0">
                <a:effectLst/>
                <a:ea typeface="Calibri" panose="020F0502020204030204" pitchFamily="34" charset="0"/>
              </a:rPr>
              <a:t>Primary stages of internet security can be achieved</a:t>
            </a:r>
          </a:p>
          <a:p>
            <a:r>
              <a:rPr lang="en-US" dirty="0">
                <a:ea typeface="Calibri" panose="020F0502020204030204" pitchFamily="34" charset="0"/>
              </a:rPr>
              <a:t>B</a:t>
            </a:r>
            <a:r>
              <a:rPr lang="en-US" dirty="0">
                <a:effectLst/>
                <a:ea typeface="Calibri" panose="020F0502020204030204" pitchFamily="34" charset="0"/>
              </a:rPr>
              <a:t>eneficial to both inexperienced and experienced users</a:t>
            </a:r>
          </a:p>
          <a:p>
            <a:r>
              <a:rPr lang="en-US" dirty="0">
                <a:effectLst/>
                <a:ea typeface="Calibri" panose="020F0502020204030204" pitchFamily="34" charset="0"/>
              </a:rPr>
              <a:t>Analytical tests are overlooked towards complex solutions but we tried to prove that this is not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6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E629-80D4-02FD-AEC6-5231BD3C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4031-E584-F5F5-67BB-B6126094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stages of development</a:t>
            </a:r>
          </a:p>
          <a:p>
            <a:r>
              <a:rPr lang="en-US" dirty="0"/>
              <a:t>Unintegrated and independent platform</a:t>
            </a:r>
          </a:p>
          <a:p>
            <a:r>
              <a:rPr lang="en-US" dirty="0"/>
              <a:t>Machine learning and AI can provide 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40281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9BEA-381F-9C4E-198B-C18FF35E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F799-247A-F5EF-091F-DB4C4A6A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research and development</a:t>
            </a:r>
          </a:p>
          <a:p>
            <a:r>
              <a:rPr lang="en-US" dirty="0"/>
              <a:t>Integrating Machine Learning</a:t>
            </a:r>
          </a:p>
          <a:p>
            <a:r>
              <a:rPr lang="en-US" dirty="0"/>
              <a:t>Implementing advanced solutions such as Firewall, Firmware Security and Network Security</a:t>
            </a:r>
          </a:p>
          <a:p>
            <a:r>
              <a:rPr lang="en-US" dirty="0"/>
              <a:t>Pseudo Malware 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399134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C258-184C-B072-7A4F-75CF5157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136B-56BC-2CFE-78B3-78D40361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4824024"/>
          </a:xfrm>
        </p:spPr>
        <p:txBody>
          <a:bodyPr>
            <a:normAutofit fontScale="32500" lnSpcReduction="20000"/>
          </a:bodyPr>
          <a:lstStyle/>
          <a:p>
            <a:r>
              <a:rPr lang="en-US" sz="3700" dirty="0"/>
              <a:t>Terms Used</a:t>
            </a:r>
          </a:p>
          <a:p>
            <a:r>
              <a:rPr lang="en-US" sz="3700" dirty="0"/>
              <a:t>Introduction</a:t>
            </a:r>
          </a:p>
          <a:p>
            <a:r>
              <a:rPr lang="en-US" sz="3700" dirty="0"/>
              <a:t>Problem Statement</a:t>
            </a:r>
          </a:p>
          <a:p>
            <a:r>
              <a:rPr lang="en-US" sz="3700" dirty="0"/>
              <a:t>Objective</a:t>
            </a:r>
          </a:p>
          <a:p>
            <a:r>
              <a:rPr lang="en-US" sz="3700" dirty="0"/>
              <a:t>Proposed Solution</a:t>
            </a:r>
          </a:p>
          <a:p>
            <a:r>
              <a:rPr lang="en-US" sz="3700" dirty="0"/>
              <a:t>Literature Review</a:t>
            </a:r>
          </a:p>
          <a:p>
            <a:r>
              <a:rPr lang="en-US" sz="3700" dirty="0"/>
              <a:t>Background Study</a:t>
            </a:r>
          </a:p>
          <a:p>
            <a:r>
              <a:rPr lang="en-US" sz="3700" dirty="0"/>
              <a:t>Malicious Link Detection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700" dirty="0"/>
              <a:t>Web Analytics:</a:t>
            </a: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Bounce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Per Visit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On 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Visits</a:t>
            </a:r>
            <a:endParaRPr lang="en-US" sz="3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700" dirty="0"/>
              <a:t>Sample Output:</a:t>
            </a: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Link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Link</a:t>
            </a:r>
            <a:endParaRPr lang="en-US" sz="3700" dirty="0"/>
          </a:p>
          <a:p>
            <a:r>
              <a:rPr lang="en-US" sz="3700" dirty="0"/>
              <a:t>Result &amp; Discussion</a:t>
            </a:r>
          </a:p>
          <a:p>
            <a:r>
              <a:rPr lang="en-US" sz="3700" dirty="0"/>
              <a:t>Limitations of the System</a:t>
            </a:r>
          </a:p>
          <a:p>
            <a:r>
              <a:rPr lang="en-US" sz="3700" dirty="0"/>
              <a:t>Future Works</a:t>
            </a:r>
          </a:p>
          <a:p>
            <a:r>
              <a:rPr lang="en-US" sz="3700" dirty="0"/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3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4123-87C6-81DE-1C0B-0E11ABA6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0A77-4CCC-72FD-EA62-4F44B4EA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22860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Bilge, L.,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Kirda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E.,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Kruegel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C. and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Balduzzi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M., 2011, February. Exposure: Finding malicious domains using passive DNS analysis. In </a:t>
            </a:r>
            <a:r>
              <a:rPr lang="en-US" sz="180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Ndss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(pp. 1-17).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Crocker, Steve, David Dagon, Dan Kaminsky, DKH Danny McPherson, and Paul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Vixie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"Security and other technical concerns raised by the DNS filtering requirements in the PROTECT IP Bill." 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White Paper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6 (2011): 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Dolmans, Ralph. "Preventing DNS Amplification Attacks using white-and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greylisting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." 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Unpublished dissertation in partial fulfillment of the requirements for the degree of Master of System and Network Engineering, University of Amsterdam, Amsterdam, Netherlands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(2013).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[4]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Khonji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Mahmoud, Youssef Iraqi, and Andrew Jones. "Phishing detection: a literature survey." 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IEEE Communications Surveys &amp; Tutorials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15, no. 4 (2013): 2091-2121.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[5] Dhamija, Rachna, J. Doug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Tygar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and Marti Hearst. "Why phishing works." In 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Proceedings of the SIGCHI conference on Human Factors in computing systems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pp. 581-590. 2006.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1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375A-0082-3794-3B25-E294923B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300B-B394-1D6D-73F3-4BB05805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22860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[6]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Tandale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Kiran D., and Sunil N. Pawar. "Different types of phishing attacks and detection techniques: A review." In 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2020 International Conference on Smart Innovations in Design, Environment, Management, Planning and Computing (ICSIDEMPC)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pp. 295-299. IEEE, 2020.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[7]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Chiew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Kang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Leng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Kelvin Sheng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Chek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Yong, and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Choon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Lin Tan. "A survey of phishing attacks: Their types, vectors and technical approaches." 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Expert Systems with Applications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106 (2018): 1-20.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[8] Gupta, Surbhi, Abhishek Singhal, and Akanksha Kapoor. "A literature survey on social engineering attacks: Phishing attack." In 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2016 international conference on computing, communication and automation (ICCCA)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pp. 537-540. IEEE, 2016.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[9]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Ofoeda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Joshua, Richard Boateng, and John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"Application programming interface (API) research: A review of the past to inform the future." International Journal of Enterprise Information Systems (IJEIS) 15, no. 3 (2019): 76-95.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[10]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Kamerer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D., 2020. Reconsidering bounce rate in web analytics. Journal of Digital &amp; Social Media Marketing, 8(1), pp.58-67.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B54F95-60DF-4960-BD2B-9110E602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3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for your kind attention</a:t>
            </a:r>
          </a:p>
        </p:txBody>
      </p:sp>
    </p:spTree>
    <p:extLst>
      <p:ext uri="{BB962C8B-B14F-4D97-AF65-F5344CB8AC3E}">
        <p14:creationId xmlns:p14="http://schemas.microsoft.com/office/powerpoint/2010/main" val="400241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5B26-7A8D-0185-8F78-8CB84E90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18A6-2C16-C8CF-E21F-DF364206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Universal Resource Link</a:t>
            </a:r>
          </a:p>
          <a:p>
            <a:r>
              <a:rPr lang="en-US" dirty="0"/>
              <a:t>HTTPS: Hyper Text Transfer Protocol Secured</a:t>
            </a:r>
          </a:p>
          <a:p>
            <a:r>
              <a:rPr lang="en-US" dirty="0"/>
              <a:t>DNS: Domain Name System</a:t>
            </a:r>
          </a:p>
          <a:p>
            <a:r>
              <a:rPr lang="en-US" dirty="0"/>
              <a:t>API: 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74240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82B7-F4DF-5860-6348-A7ADC7B0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4CA3-F89D-8C72-F6E6-A9AB58AC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browsing is the most widespread use of technology</a:t>
            </a:r>
          </a:p>
          <a:p>
            <a:r>
              <a:rPr lang="en-US" dirty="0"/>
              <a:t>Advancement in both good and bad use of technology</a:t>
            </a:r>
          </a:p>
          <a:p>
            <a:r>
              <a:rPr lang="en-US" dirty="0"/>
              <a:t>Exploitation mechanisms are easy to access</a:t>
            </a:r>
          </a:p>
          <a:p>
            <a:r>
              <a:rPr lang="en-US" dirty="0"/>
              <a:t>Long history of victimized users</a:t>
            </a:r>
          </a:p>
          <a:p>
            <a:r>
              <a:rPr lang="en-US" dirty="0"/>
              <a:t>Top priority of safe browsing</a:t>
            </a:r>
          </a:p>
        </p:txBody>
      </p:sp>
    </p:spTree>
    <p:extLst>
      <p:ext uri="{BB962C8B-B14F-4D97-AF65-F5344CB8AC3E}">
        <p14:creationId xmlns:p14="http://schemas.microsoft.com/office/powerpoint/2010/main" val="198505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4452-D2FF-A8D9-E8D4-10C631CB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6C05-7DE3-6BFF-650E-793D4589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Inexperienced netizens are usually victims</a:t>
            </a:r>
          </a:p>
          <a:p>
            <a:r>
              <a:rPr lang="en-US" dirty="0"/>
              <a:t>Online scams</a:t>
            </a:r>
          </a:p>
          <a:p>
            <a:r>
              <a:rPr lang="en-US" dirty="0"/>
              <a:t>Theft of bank accounts and user accounts</a:t>
            </a:r>
          </a:p>
          <a:p>
            <a:r>
              <a:rPr lang="en-US" dirty="0"/>
              <a:t>Malware attack and botnets</a:t>
            </a:r>
          </a:p>
          <a:p>
            <a:r>
              <a:rPr lang="en-US" dirty="0"/>
              <a:t>Stealing user data via inputting credentials</a:t>
            </a:r>
          </a:p>
        </p:txBody>
      </p:sp>
    </p:spTree>
    <p:extLst>
      <p:ext uri="{BB962C8B-B14F-4D97-AF65-F5344CB8AC3E}">
        <p14:creationId xmlns:p14="http://schemas.microsoft.com/office/powerpoint/2010/main" val="17705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51E9-307C-CCA7-C7BE-7709CAF2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20DE-6765-B1D4-F990-1A4E6B031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malicious links before accessing</a:t>
            </a:r>
          </a:p>
          <a:p>
            <a:r>
              <a:rPr lang="en-US" dirty="0"/>
              <a:t>Easy to use interface</a:t>
            </a:r>
          </a:p>
          <a:p>
            <a:r>
              <a:rPr lang="en-US" dirty="0"/>
              <a:t>Accessibility across platforms</a:t>
            </a:r>
          </a:p>
          <a:p>
            <a:r>
              <a:rPr lang="en-US" dirty="0"/>
              <a:t>Provide a validation for links</a:t>
            </a:r>
          </a:p>
        </p:txBody>
      </p:sp>
    </p:spTree>
    <p:extLst>
      <p:ext uri="{BB962C8B-B14F-4D97-AF65-F5344CB8AC3E}">
        <p14:creationId xmlns:p14="http://schemas.microsoft.com/office/powerpoint/2010/main" val="114901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B352-DFBA-9DBC-BEDE-574E2CF5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74A2-9A00-CB9D-3DDB-A1660A0B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based application</a:t>
            </a:r>
          </a:p>
          <a:p>
            <a:r>
              <a:rPr lang="en-US" dirty="0"/>
              <a:t>Backend analytics check via Application Programming Interface (API)</a:t>
            </a:r>
          </a:p>
          <a:p>
            <a:r>
              <a:rPr lang="en-US" dirty="0"/>
              <a:t>Fast response</a:t>
            </a:r>
          </a:p>
        </p:txBody>
      </p:sp>
    </p:spTree>
    <p:extLst>
      <p:ext uri="{BB962C8B-B14F-4D97-AF65-F5344CB8AC3E}">
        <p14:creationId xmlns:p14="http://schemas.microsoft.com/office/powerpoint/2010/main" val="251915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42EA-BC28-0B0C-D0FD-D4DC4BCC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52C0-A477-3879-01C0-ACB8724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derived from phishing links</a:t>
            </a:r>
          </a:p>
          <a:p>
            <a:r>
              <a:rPr lang="en-US" dirty="0"/>
              <a:t>Malicious links have certain patterns for recognition</a:t>
            </a:r>
          </a:p>
          <a:p>
            <a:r>
              <a:rPr lang="en-US" dirty="0"/>
              <a:t>Malware injection, device tampering and data compromising are common issues</a:t>
            </a:r>
          </a:p>
          <a:p>
            <a:r>
              <a:rPr lang="en-US" dirty="0"/>
              <a:t>Cybercrime has spiked up with the advent of modern technology</a:t>
            </a:r>
          </a:p>
          <a:p>
            <a:r>
              <a:rPr lang="en-US" dirty="0"/>
              <a:t>Target audience are usually inexperienced</a:t>
            </a:r>
          </a:p>
        </p:txBody>
      </p:sp>
    </p:spTree>
    <p:extLst>
      <p:ext uri="{BB962C8B-B14F-4D97-AF65-F5344CB8AC3E}">
        <p14:creationId xmlns:p14="http://schemas.microsoft.com/office/powerpoint/2010/main" val="2481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737-F4DA-7B5B-1A53-1333FF25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75D3-7345-9B70-2A50-7732F5E5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based applications are feasible for cross platform use</a:t>
            </a:r>
          </a:p>
          <a:p>
            <a:r>
              <a:rPr lang="en-US" dirty="0"/>
              <a:t>Users can check for safety of a website prior to visiting</a:t>
            </a:r>
          </a:p>
          <a:p>
            <a:r>
              <a:rPr lang="en-US" dirty="0"/>
              <a:t>Real time analysis helps to get accurate data</a:t>
            </a:r>
          </a:p>
          <a:p>
            <a:r>
              <a:rPr lang="en-US" dirty="0"/>
              <a:t>Margin of error is very low</a:t>
            </a:r>
          </a:p>
          <a:p>
            <a:r>
              <a:rPr lang="en-US" dirty="0"/>
              <a:t>Independent of updates or devices</a:t>
            </a:r>
          </a:p>
        </p:txBody>
      </p:sp>
    </p:spTree>
    <p:extLst>
      <p:ext uri="{BB962C8B-B14F-4D97-AF65-F5344CB8AC3E}">
        <p14:creationId xmlns:p14="http://schemas.microsoft.com/office/powerpoint/2010/main" val="18271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1098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AMERICAN INTERNATIONAL UNIVERSITY – BANGLADESH Malicious Link Detection Using Web Analytics  Supervised by: Dr. Md. Sohidul Islam Presented by:</vt:lpstr>
      <vt:lpstr>Table of Contents</vt:lpstr>
      <vt:lpstr>Terms Used</vt:lpstr>
      <vt:lpstr>Introduction</vt:lpstr>
      <vt:lpstr>Problem Statement</vt:lpstr>
      <vt:lpstr>Objective</vt:lpstr>
      <vt:lpstr>Proposed Solution</vt:lpstr>
      <vt:lpstr>Literature Review</vt:lpstr>
      <vt:lpstr>Background Study</vt:lpstr>
      <vt:lpstr>Malicious Link Detection Model</vt:lpstr>
      <vt:lpstr>Web Analytics: Bounce Rate</vt:lpstr>
      <vt:lpstr>Web Analytics: Page Per Visit</vt:lpstr>
      <vt:lpstr>Web Analytics: Time On Site</vt:lpstr>
      <vt:lpstr>Web Analytics: Total Visits</vt:lpstr>
      <vt:lpstr>Sample Output: Secure Link</vt:lpstr>
      <vt:lpstr>Sample Output: Malicious Link</vt:lpstr>
      <vt:lpstr>Result &amp; Discussion</vt:lpstr>
      <vt:lpstr>Limitations of the System</vt:lpstr>
      <vt:lpstr>Future Work</vt:lpstr>
      <vt:lpstr>References</vt:lpstr>
      <vt:lpstr>References</vt:lpstr>
      <vt:lpstr>Thank you for your kind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INTERNATIONAL UNIVERSITY – BANGLADESH Malicious Link Detection Using Web Analytics</dc:title>
  <dc:creator>Sakib Islam</dc:creator>
  <cp:lastModifiedBy>Sakib Islam</cp:lastModifiedBy>
  <cp:revision>2</cp:revision>
  <dcterms:created xsi:type="dcterms:W3CDTF">2022-05-16T08:52:32Z</dcterms:created>
  <dcterms:modified xsi:type="dcterms:W3CDTF">2022-05-16T12:27:28Z</dcterms:modified>
</cp:coreProperties>
</file>