
<file path=[Content_Types].xml><?xml version="1.0" encoding="utf-8"?>
<Types xmlns="http://schemas.openxmlformats.org/package/2006/content-types">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6" r:id="rId2"/>
  </p:sldMasterIdLst>
  <p:notesMasterIdLst>
    <p:notesMasterId r:id="rId25"/>
  </p:notesMasterIdLst>
  <p:handoutMasterIdLst>
    <p:handoutMasterId r:id="rId26"/>
  </p:handoutMasterIdLst>
  <p:sldIdLst>
    <p:sldId id="256" r:id="rId3"/>
    <p:sldId id="405" r:id="rId4"/>
    <p:sldId id="393" r:id="rId5"/>
    <p:sldId id="394" r:id="rId6"/>
    <p:sldId id="395" r:id="rId7"/>
    <p:sldId id="396" r:id="rId8"/>
    <p:sldId id="397" r:id="rId9"/>
    <p:sldId id="300" r:id="rId10"/>
    <p:sldId id="375" r:id="rId11"/>
    <p:sldId id="362" r:id="rId12"/>
    <p:sldId id="379" r:id="rId13"/>
    <p:sldId id="380" r:id="rId14"/>
    <p:sldId id="383" r:id="rId15"/>
    <p:sldId id="377" r:id="rId16"/>
    <p:sldId id="398" r:id="rId17"/>
    <p:sldId id="402" r:id="rId18"/>
    <p:sldId id="399" r:id="rId19"/>
    <p:sldId id="400" r:id="rId20"/>
    <p:sldId id="401" r:id="rId21"/>
    <p:sldId id="384" r:id="rId22"/>
    <p:sldId id="403" r:id="rId23"/>
    <p:sldId id="3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65667" autoAdjust="0"/>
  </p:normalViewPr>
  <p:slideViewPr>
    <p:cSldViewPr>
      <p:cViewPr varScale="1">
        <p:scale>
          <a:sx n="50" d="100"/>
          <a:sy n="50" d="100"/>
        </p:scale>
        <p:origin x="-11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631A57-5ED0-4475-B97B-B38194EAC0DA}" type="datetimeFigureOut">
              <a:rPr lang="en-GB" smtClean="0"/>
              <a:pPr/>
              <a:t>17/08/2012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C6A96D-996D-45C3-8576-E261681A0430}" type="slidenum">
              <a:rPr lang="en-GB" smtClean="0"/>
              <a:pPr/>
              <a:t>‹#›</a:t>
            </a:fld>
            <a:endParaRPr lang="en-GB"/>
          </a:p>
        </p:txBody>
      </p:sp>
    </p:spTree>
    <p:extLst>
      <p:ext uri="{BB962C8B-B14F-4D97-AF65-F5344CB8AC3E}">
        <p14:creationId xmlns:p14="http://schemas.microsoft.com/office/powerpoint/2010/main" xmlns="" val="756831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2DDF2-7F92-4851-9295-0C070BE95E1F}" type="datetimeFigureOut">
              <a:rPr lang="en-GB" smtClean="0"/>
              <a:pPr/>
              <a:t>17/08/2012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870397-9720-4D88-B6CA-880DBEA64215}" type="slidenum">
              <a:rPr lang="en-GB" smtClean="0"/>
              <a:pPr/>
              <a:t>‹#›</a:t>
            </a:fld>
            <a:endParaRPr lang="en-GB"/>
          </a:p>
        </p:txBody>
      </p:sp>
    </p:spTree>
    <p:extLst>
      <p:ext uri="{BB962C8B-B14F-4D97-AF65-F5344CB8AC3E}">
        <p14:creationId xmlns:p14="http://schemas.microsoft.com/office/powerpoint/2010/main" xmlns="" val="36638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3000" y="685800"/>
            <a:ext cx="4573588" cy="3429000"/>
          </a:xfrm>
          <a:ln/>
        </p:spPr>
      </p:sp>
      <p:sp>
        <p:nvSpPr>
          <p:cNvPr id="35843" name="Rectangle 3"/>
          <p:cNvSpPr>
            <a:spLocks noGrp="1" noChangeArrowheads="1"/>
          </p:cNvSpPr>
          <p:nvPr>
            <p:ph type="body" idx="1"/>
          </p:nvPr>
        </p:nvSpPr>
        <p:spPr>
          <a:noFill/>
          <a:ln/>
        </p:spPr>
        <p:txBody>
          <a:bodyPr/>
          <a:lstStyle/>
          <a:p>
            <a:pPr>
              <a:lnSpc>
                <a:spcPct val="90000"/>
              </a:lnSpc>
            </a:pPr>
            <a:r>
              <a:rPr lang="en-GB" b="1" smtClean="0">
                <a:ea typeface="ＭＳ Ｐゴシック" pitchFamily="34" charset="-128"/>
              </a:rPr>
              <a:t>OASIS:</a:t>
            </a:r>
            <a:endParaRPr lang="en-GB" smtClean="0">
              <a:ea typeface="ＭＳ Ｐゴシック" pitchFamily="34" charset="-128"/>
            </a:endParaRPr>
          </a:p>
          <a:p>
            <a:pPr>
              <a:lnSpc>
                <a:spcPct val="90000"/>
              </a:lnSpc>
            </a:pPr>
            <a:r>
              <a:rPr lang="en-GB" smtClean="0">
                <a:ea typeface="ＭＳ Ｐゴシック" pitchFamily="34" charset="-128"/>
              </a:rPr>
              <a:t>Although the acronym – OASIS – which is somehow formed from the full title ‘Online AccesS to the Index of Archaeological investigations’ is really bad, the overall aim of the OASIS project is actually really good and is something that yourselves may well encounter when working in the field.</a:t>
            </a:r>
          </a:p>
          <a:p>
            <a:pPr>
              <a:lnSpc>
                <a:spcPct val="90000"/>
              </a:lnSpc>
            </a:pPr>
            <a:endParaRPr lang="en-GB" smtClean="0">
              <a:ea typeface="ＭＳ Ｐゴシック" pitchFamily="34" charset="-128"/>
            </a:endParaRPr>
          </a:p>
          <a:p>
            <a:pPr>
              <a:lnSpc>
                <a:spcPct val="90000"/>
              </a:lnSpc>
            </a:pPr>
            <a:r>
              <a:rPr lang="en-GB" smtClean="0">
                <a:ea typeface="ＭＳ Ｐゴシック" pitchFamily="34" charset="-128"/>
              </a:rPr>
              <a:t>The project brings together ourselves, the ADS,the, the Archaeological Investigations Project (AIP) of Bournemouth University, the Archaeology Commissions Section of English Heritage, and the National Monuments Record of English Heritage.</a:t>
            </a:r>
          </a:p>
          <a:p>
            <a:pPr>
              <a:lnSpc>
                <a:spcPct val="90000"/>
              </a:lnSpc>
            </a:pPr>
            <a:endParaRPr lang="en-GB" smtClean="0">
              <a:ea typeface="ＭＳ Ｐゴシック" pitchFamily="34" charset="-128"/>
            </a:endParaRPr>
          </a:p>
          <a:p>
            <a:pPr>
              <a:lnSpc>
                <a:spcPct val="90000"/>
              </a:lnSpc>
            </a:pPr>
            <a:r>
              <a:rPr lang="en-GB" smtClean="0">
                <a:ea typeface="ＭＳ Ｐゴシック" pitchFamily="34" charset="-128"/>
              </a:rPr>
              <a:t>The aim of OASIS is to provide an online index to the mass of archaeological grey literature that has been produced as a result of the advent of large-scale developer funded fieldwork. </a:t>
            </a:r>
          </a:p>
          <a:p>
            <a:pPr>
              <a:lnSpc>
                <a:spcPct val="90000"/>
              </a:lnSpc>
            </a:pPr>
            <a:endParaRPr lang="en-GB" smtClean="0">
              <a:ea typeface="ＭＳ Ｐゴシック" pitchFamily="34" charset="-128"/>
            </a:endParaRPr>
          </a:p>
          <a:p>
            <a:pPr>
              <a:lnSpc>
                <a:spcPct val="90000"/>
              </a:lnSpc>
            </a:pPr>
            <a:r>
              <a:rPr lang="en-GB" smtClean="0">
                <a:ea typeface="ＭＳ Ｐゴシック" pitchFamily="34" charset="-128"/>
              </a:rPr>
              <a:t>As part of this overall vision, the OASIS data capture form has been designed to help in the flow of information from data producers, such as contracting units, through to local and national data managers, such as SMRs and NMRs.</a:t>
            </a:r>
          </a:p>
          <a:p>
            <a:pPr>
              <a:lnSpc>
                <a:spcPct val="90000"/>
              </a:lnSpc>
            </a:pPr>
            <a:endParaRPr lang="en-GB" smtClean="0">
              <a:ea typeface="ＭＳ Ｐゴシック" pitchFamily="34" charset="-128"/>
            </a:endParaRPr>
          </a:p>
          <a:p>
            <a:pPr>
              <a:lnSpc>
                <a:spcPct val="90000"/>
              </a:lnSpc>
            </a:pPr>
            <a:r>
              <a:rPr lang="en-GB" smtClean="0">
                <a:ea typeface="ＭＳ Ｐゴシック" pitchFamily="34" charset="-128"/>
              </a:rPr>
              <a:t>The map you can see highlights in which areas of the country the OASIS form is currently being used.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A5CEDCA-4021-45D0-8189-7555EC7BFCBF}" type="slidenum">
              <a:rPr lang="en-GB" smtClean="0"/>
              <a:pPr>
                <a:defRPr/>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A5CEDCA-4021-45D0-8189-7555EC7BFCBF}" type="slidenum">
              <a:rPr lang="en-GB" smtClean="0"/>
              <a:pPr>
                <a:defRPr/>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A5CEDCA-4021-45D0-8189-7555EC7BFCBF}" type="slidenum">
              <a:rPr lang="en-GB" smtClean="0"/>
              <a:pPr>
                <a:defRPr/>
              </a:pPr>
              <a:t>22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Not the paper I intended to give. Based on listening to conversations at the workshop – giving an external reaction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May also not be what NECTAR</a:t>
            </a:r>
            <a:r>
              <a:rPr lang="en-GB" baseline="0" dirty="0" smtClean="0"/>
              <a:t> might want to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 can say it as I don’t live here – I’m leaving tomorrow </a:t>
            </a:r>
            <a:r>
              <a:rPr lang="en-GB" baseline="0" dirty="0" err="1" smtClean="0"/>
              <a:t>aftternoon</a:t>
            </a:r>
            <a:endParaRPr lang="en-GB" dirty="0" smtClean="0"/>
          </a:p>
          <a:p>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sz="1200" dirty="0" smtClean="0"/>
              <a:t>There  aren’t enough research archaeologists</a:t>
            </a:r>
          </a:p>
          <a:p>
            <a:pPr>
              <a:buFont typeface="Arial" pitchFamily="34" charset="0"/>
              <a:buChar char="•"/>
            </a:pPr>
            <a:r>
              <a:rPr lang="en-GB" sz="1200" dirty="0" smtClean="0"/>
              <a:t>What we need isn’t sexy i.e. The Large </a:t>
            </a:r>
            <a:r>
              <a:rPr lang="en-GB" sz="1200" dirty="0" err="1" smtClean="0"/>
              <a:t>Hadron</a:t>
            </a:r>
            <a:r>
              <a:rPr lang="en-GB" sz="1200" dirty="0" smtClean="0"/>
              <a:t> Collider</a:t>
            </a:r>
          </a:p>
          <a:p>
            <a:pPr>
              <a:buFont typeface="Arial" pitchFamily="34" charset="0"/>
              <a:buChar char="•"/>
            </a:pPr>
            <a:r>
              <a:rPr lang="en-GB" sz="1200" dirty="0" smtClean="0"/>
              <a:t>But it costs a lot of money</a:t>
            </a:r>
          </a:p>
          <a:p>
            <a:pPr>
              <a:buFont typeface="Arial" pitchFamily="34" charset="0"/>
              <a:buChar char="•"/>
            </a:pPr>
            <a:r>
              <a:rPr lang="en-GB" sz="1200" dirty="0" smtClean="0"/>
              <a:t>We can never agree what we want</a:t>
            </a:r>
          </a:p>
          <a:p>
            <a:pPr>
              <a:buFont typeface="Arial" pitchFamily="34" charset="0"/>
              <a:buChar char="•"/>
            </a:pPr>
            <a:r>
              <a:rPr lang="en-GB" sz="1200" dirty="0" smtClean="0"/>
              <a:t>We always try to build something grand – and forget we need to fill it with STUFF</a:t>
            </a:r>
          </a:p>
          <a:p>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All based on contract archaeology</a:t>
            </a:r>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A870397-9720-4D88-B6CA-880DBEA6421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10" name="Rectangle 9"/>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3212976"/>
            <a:ext cx="9144000" cy="16561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0" y="6525343"/>
            <a:ext cx="2590800" cy="332657"/>
          </a:xfrm>
        </p:spPr>
        <p:txBody>
          <a:bodyPr anchor="ctr"/>
          <a:lstStyle>
            <a:lvl1pPr>
              <a:defRPr>
                <a:solidFill>
                  <a:schemeClr val="bg1"/>
                </a:solidFill>
              </a:defRPr>
            </a:lvl1pPr>
          </a:lstStyle>
          <a:p>
            <a:endParaRPr lang="en-GB" dirty="0"/>
          </a:p>
        </p:txBody>
      </p:sp>
      <p:sp>
        <p:nvSpPr>
          <p:cNvPr id="5" name="Footer Placeholder 4"/>
          <p:cNvSpPr>
            <a:spLocks noGrp="1"/>
          </p:cNvSpPr>
          <p:nvPr>
            <p:ph type="ftr" sz="quarter" idx="11"/>
          </p:nvPr>
        </p:nvSpPr>
        <p:spPr>
          <a:xfrm>
            <a:off x="3124200" y="6525344"/>
            <a:ext cx="2895600" cy="332656"/>
          </a:xfrm>
        </p:spPr>
        <p:txBody>
          <a:bodyPr anchor="ctr"/>
          <a:lstStyle>
            <a:lvl1pPr>
              <a:defRPr>
                <a:solidFill>
                  <a:schemeClr val="bg1"/>
                </a:solidFill>
              </a:defRPr>
            </a:lvl1p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6553200" y="6525344"/>
            <a:ext cx="2483296" cy="332656"/>
          </a:xfrm>
        </p:spPr>
        <p:txBody>
          <a:bodyPr anchor="ctr"/>
          <a:lstStyle>
            <a:lvl1pPr>
              <a:defRPr>
                <a:solidFill>
                  <a:schemeClr val="bg1"/>
                </a:solidFill>
              </a:defRPr>
            </a:lvl1pPr>
          </a:lstStyle>
          <a:p>
            <a:fld id="{D8093C14-5739-486C-939D-A24E5679AEC3}" type="slidenum">
              <a:rPr lang="en-GB" smtClean="0"/>
              <a:pPr/>
              <a:t>‹#›</a:t>
            </a:fld>
            <a:endParaRPr lang="en-GB" dirty="0"/>
          </a:p>
        </p:txBody>
      </p:sp>
      <p:pic>
        <p:nvPicPr>
          <p:cNvPr id="8" name="Picture 7" descr="ADS_logo_white.png"/>
          <p:cNvPicPr>
            <a:picLocks noChangeAspect="1"/>
          </p:cNvPicPr>
          <p:nvPr userDrawn="1"/>
        </p:nvPicPr>
        <p:blipFill>
          <a:blip r:embed="rId2" cstate="print"/>
          <a:stretch>
            <a:fillRect/>
          </a:stretch>
        </p:blipFill>
        <p:spPr>
          <a:xfrm>
            <a:off x="179512" y="3429000"/>
            <a:ext cx="2209428" cy="736476"/>
          </a:xfrm>
          <a:prstGeom prst="rect">
            <a:avLst/>
          </a:prstGeom>
        </p:spPr>
      </p:pic>
      <p:sp>
        <p:nvSpPr>
          <p:cNvPr id="11" name="TextBox 10"/>
          <p:cNvSpPr txBox="1"/>
          <p:nvPr userDrawn="1"/>
        </p:nvSpPr>
        <p:spPr>
          <a:xfrm>
            <a:off x="4211960" y="5013176"/>
            <a:ext cx="4752528" cy="646331"/>
          </a:xfrm>
          <a:prstGeom prst="rect">
            <a:avLst/>
          </a:prstGeom>
          <a:noFill/>
        </p:spPr>
        <p:txBody>
          <a:bodyPr wrap="square" rtlCol="0">
            <a:spAutoFit/>
          </a:bodyPr>
          <a:lstStyle/>
          <a:p>
            <a:pPr algn="r"/>
            <a:r>
              <a:rPr lang="en-GB" dirty="0" smtClean="0"/>
              <a:t>Julian Richards, Director</a:t>
            </a:r>
          </a:p>
          <a:p>
            <a:pPr algn="r"/>
            <a:r>
              <a:rPr lang="en-GB" dirty="0" smtClean="0"/>
              <a:t>Archaeology Data</a:t>
            </a:r>
            <a:r>
              <a:rPr lang="en-GB" baseline="0" dirty="0" smtClean="0"/>
              <a:t> Service</a:t>
            </a:r>
            <a:endParaRPr lang="en-GB" dirty="0"/>
          </a:p>
        </p:txBody>
      </p:sp>
      <p:sp>
        <p:nvSpPr>
          <p:cNvPr id="13" name="Rectangle 12"/>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9" name="Rectangle 8"/>
          <p:cNvSpPr/>
          <p:nvPr userDrawn="1"/>
        </p:nvSpPr>
        <p:spPr>
          <a:xfrm>
            <a:off x="0" y="3212976"/>
            <a:ext cx="9144000" cy="16561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8" name="Picture 7" descr="ADS_logo_white.png"/>
          <p:cNvPicPr>
            <a:picLocks noChangeAspect="1"/>
          </p:cNvPicPr>
          <p:nvPr userDrawn="1"/>
        </p:nvPicPr>
        <p:blipFill>
          <a:blip r:embed="rId2" cstate="print"/>
          <a:stretch>
            <a:fillRect/>
          </a:stretch>
        </p:blipFill>
        <p:spPr>
          <a:xfrm>
            <a:off x="179512" y="3429000"/>
            <a:ext cx="2209428" cy="736476"/>
          </a:xfrm>
          <a:prstGeom prst="rect">
            <a:avLst/>
          </a:prstGeom>
        </p:spPr>
      </p:pic>
      <p:sp>
        <p:nvSpPr>
          <p:cNvPr id="11" name="TextBox 10"/>
          <p:cNvSpPr txBox="1"/>
          <p:nvPr userDrawn="1"/>
        </p:nvSpPr>
        <p:spPr>
          <a:xfrm>
            <a:off x="4211960" y="5013176"/>
            <a:ext cx="4752528" cy="369332"/>
          </a:xfrm>
          <a:prstGeom prst="rect">
            <a:avLst/>
          </a:prstGeom>
          <a:noFill/>
        </p:spPr>
        <p:txBody>
          <a:bodyPr wrap="square" rtlCol="0">
            <a:spAutoFit/>
          </a:bodyPr>
          <a:lstStyle/>
          <a:p>
            <a:pPr algn="r"/>
            <a:r>
              <a:rPr lang="en-GB" dirty="0" smtClean="0"/>
              <a:t>Your Name</a:t>
            </a:r>
            <a:endParaRPr lang="en-GB" dirty="0"/>
          </a:p>
        </p:txBody>
      </p:sp>
      <p:sp>
        <p:nvSpPr>
          <p:cNvPr id="35"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36"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37"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38" name="Rectangle 37"/>
          <p:cNvSpPr/>
          <p:nvPr userDrawn="1"/>
        </p:nvSpPr>
        <p:spPr>
          <a:xfrm>
            <a:off x="0" y="6525344"/>
            <a:ext cx="9144000" cy="33265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39" name="Rectangle 38"/>
          <p:cNvSpPr/>
          <p:nvPr userDrawn="1"/>
        </p:nvSpPr>
        <p:spPr>
          <a:xfrm>
            <a:off x="0" y="6381328"/>
            <a:ext cx="9144000" cy="1886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41"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42"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43" name="Rectangle 42"/>
          <p:cNvSpPr/>
          <p:nvPr userDrawn="1"/>
        </p:nvSpPr>
        <p:spPr>
          <a:xfrm>
            <a:off x="0" y="6309320"/>
            <a:ext cx="9144000" cy="7200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userDrawn="1"/>
        </p:nvSpPr>
        <p:spPr>
          <a:xfrm>
            <a:off x="0" y="6237312"/>
            <a:ext cx="9144000" cy="720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2" name="Title 1"/>
          <p:cNvSpPr>
            <a:spLocks noGrp="1"/>
          </p:cNvSpPr>
          <p:nvPr>
            <p:ph type="title"/>
          </p:nvPr>
        </p:nvSpPr>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56792"/>
            <a:ext cx="7571184" cy="45693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3590528" y="6448251"/>
            <a:ext cx="2133600" cy="365125"/>
          </a:xfrm>
        </p:spPr>
        <p:txBody>
          <a:bodyPr/>
          <a:lstStyle>
            <a:lvl1pPr algn="r">
              <a:defRPr/>
            </a:lvl1pPr>
          </a:lstStyle>
          <a:p>
            <a:fld id="{3CB3272B-A173-437F-8B1E-D7D9A0B93C0B}" type="datetime1">
              <a:rPr lang="en-GB" smtClean="0"/>
              <a:pPr/>
              <a:t>17/08/2012</a:t>
            </a:fld>
            <a:endParaRPr lang="en-GB" dirty="0"/>
          </a:p>
        </p:txBody>
      </p:sp>
      <p:sp>
        <p:nvSpPr>
          <p:cNvPr id="5" name="Footer Placeholder 4"/>
          <p:cNvSpPr>
            <a:spLocks noGrp="1"/>
          </p:cNvSpPr>
          <p:nvPr>
            <p:ph type="ftr" sz="quarter" idx="11"/>
          </p:nvPr>
        </p:nvSpPr>
        <p:spPr>
          <a:xfrm>
            <a:off x="5750768" y="6448251"/>
            <a:ext cx="2607568" cy="365125"/>
          </a:xfrm>
        </p:spPr>
        <p:txBody>
          <a:body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8415064" y="6448251"/>
            <a:ext cx="621432" cy="365125"/>
          </a:xfrm>
        </p:spPr>
        <p:txBody>
          <a:bodyPr/>
          <a:lstStyle/>
          <a:p>
            <a:fld id="{D8093C14-5739-486C-939D-A24E5679AEC3}" type="slidenum">
              <a:rPr lang="en-GB" smtClean="0"/>
              <a:pPr/>
              <a:t>‹#›</a:t>
            </a:fld>
            <a:endParaRPr lang="en-GB" dirty="0"/>
          </a:p>
        </p:txBody>
      </p:sp>
      <p:sp>
        <p:nvSpPr>
          <p:cNvPr id="7" name="Rectangle 6"/>
          <p:cNvSpPr/>
          <p:nvPr userDrawn="1"/>
        </p:nvSpPr>
        <p:spPr>
          <a:xfrm>
            <a:off x="0" y="0"/>
            <a:ext cx="46754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467544" y="0"/>
            <a:ext cx="72008"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539552" y="0"/>
            <a:ext cx="72008"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11560" y="0"/>
            <a:ext cx="45719"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252536" y="428667"/>
            <a:ext cx="1008112" cy="336037"/>
          </a:xfrm>
          <a:prstGeom prst="rect">
            <a:avLst/>
          </a:prstGeom>
          <a:scene3d>
            <a:camera prst="orthographicFront">
              <a:rot lat="0" lon="0" rev="5400000"/>
            </a:camera>
            <a:lightRig rig="threePt" dir="t"/>
          </a:scene3d>
        </p:spPr>
      </p:pic>
      <p:sp>
        <p:nvSpPr>
          <p:cNvPr id="2" name="Title 1"/>
          <p:cNvSpPr>
            <a:spLocks noGrp="1"/>
          </p:cNvSpPr>
          <p:nvPr>
            <p:ph type="title"/>
          </p:nvPr>
        </p:nvSpPr>
        <p:spPr>
          <a:xfrm>
            <a:off x="1115616" y="274638"/>
            <a:ext cx="7571184" cy="1143000"/>
          </a:xfrm>
        </p:spPr>
        <p:txBody>
          <a:bodyPr anchor="b">
            <a:normAutofit/>
          </a:bodyPr>
          <a:lstStyle>
            <a:lvl1pPr algn="r">
              <a:defRPr sz="4000">
                <a:solidFill>
                  <a:schemeClr val="tx1"/>
                </a:solidFill>
              </a:defRPr>
            </a:lvl1pPr>
          </a:lstStyle>
          <a:p>
            <a:r>
              <a:rPr lang="en-US" dirty="0"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9" name="Rectangle 8"/>
          <p:cNvSpPr/>
          <p:nvPr userDrawn="1"/>
        </p:nvSpPr>
        <p:spPr>
          <a:xfrm>
            <a:off x="0" y="3212976"/>
            <a:ext cx="9144000" cy="16561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8" name="Picture 7" descr="ADS_logo_white.png"/>
          <p:cNvPicPr>
            <a:picLocks noChangeAspect="1"/>
          </p:cNvPicPr>
          <p:nvPr userDrawn="1"/>
        </p:nvPicPr>
        <p:blipFill>
          <a:blip r:embed="rId2" cstate="print"/>
          <a:stretch>
            <a:fillRect/>
          </a:stretch>
        </p:blipFill>
        <p:spPr>
          <a:xfrm>
            <a:off x="179512" y="3429000"/>
            <a:ext cx="2209428" cy="736476"/>
          </a:xfrm>
          <a:prstGeom prst="rect">
            <a:avLst/>
          </a:prstGeom>
        </p:spPr>
      </p:pic>
      <p:sp>
        <p:nvSpPr>
          <p:cNvPr id="11" name="TextBox 10"/>
          <p:cNvSpPr txBox="1"/>
          <p:nvPr userDrawn="1"/>
        </p:nvSpPr>
        <p:spPr>
          <a:xfrm>
            <a:off x="4211960" y="5013176"/>
            <a:ext cx="4752528" cy="369332"/>
          </a:xfrm>
          <a:prstGeom prst="rect">
            <a:avLst/>
          </a:prstGeom>
          <a:noFill/>
        </p:spPr>
        <p:txBody>
          <a:bodyPr wrap="square" rtlCol="0">
            <a:spAutoFit/>
          </a:bodyPr>
          <a:lstStyle/>
          <a:p>
            <a:pPr algn="r"/>
            <a:r>
              <a:rPr lang="en-GB" dirty="0" smtClean="0"/>
              <a:t>Your Name</a:t>
            </a:r>
            <a:endParaRPr lang="en-GB" dirty="0"/>
          </a:p>
        </p:txBody>
      </p:sp>
      <p:sp>
        <p:nvSpPr>
          <p:cNvPr id="17"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18"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19"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20" name="Rectangle 19"/>
          <p:cNvSpPr/>
          <p:nvPr userDrawn="1"/>
        </p:nvSpPr>
        <p:spPr>
          <a:xfrm>
            <a:off x="0" y="6525344"/>
            <a:ext cx="9144000" cy="3326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21" name="Rectangle 20"/>
          <p:cNvSpPr/>
          <p:nvPr userDrawn="1"/>
        </p:nvSpPr>
        <p:spPr>
          <a:xfrm>
            <a:off x="0" y="6381328"/>
            <a:ext cx="9144000" cy="18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3"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4"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5" name="Rectangle 24"/>
          <p:cNvSpPr/>
          <p:nvPr userDrawn="1"/>
        </p:nvSpPr>
        <p:spPr>
          <a:xfrm>
            <a:off x="0" y="6309320"/>
            <a:ext cx="9144000" cy="7200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userDrawn="1"/>
        </p:nvSpPr>
        <p:spPr>
          <a:xfrm>
            <a:off x="0" y="6237312"/>
            <a:ext cx="9144000" cy="7200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2" name="Title 1"/>
          <p:cNvSpPr>
            <a:spLocks noGrp="1"/>
          </p:cNvSpPr>
          <p:nvPr>
            <p:ph type="title"/>
          </p:nvPr>
        </p:nvSpPr>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56792"/>
            <a:ext cx="7571184" cy="45693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3590528" y="6448251"/>
            <a:ext cx="2133600" cy="365125"/>
          </a:xfrm>
        </p:spPr>
        <p:txBody>
          <a:bodyPr/>
          <a:lstStyle>
            <a:lvl1pPr algn="r">
              <a:defRPr/>
            </a:lvl1pPr>
          </a:lstStyle>
          <a:p>
            <a:fld id="{3CB3272B-A173-437F-8B1E-D7D9A0B93C0B}" type="datetime1">
              <a:rPr lang="en-GB" smtClean="0"/>
              <a:pPr/>
              <a:t>17/08/2012</a:t>
            </a:fld>
            <a:endParaRPr lang="en-GB" dirty="0"/>
          </a:p>
        </p:txBody>
      </p:sp>
      <p:sp>
        <p:nvSpPr>
          <p:cNvPr id="5" name="Footer Placeholder 4"/>
          <p:cNvSpPr>
            <a:spLocks noGrp="1"/>
          </p:cNvSpPr>
          <p:nvPr>
            <p:ph type="ftr" sz="quarter" idx="11"/>
          </p:nvPr>
        </p:nvSpPr>
        <p:spPr>
          <a:xfrm>
            <a:off x="5750768" y="6448251"/>
            <a:ext cx="2607568" cy="365125"/>
          </a:xfrm>
        </p:spPr>
        <p:txBody>
          <a:body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8415064" y="6448251"/>
            <a:ext cx="621432" cy="365125"/>
          </a:xfrm>
        </p:spPr>
        <p:txBody>
          <a:bodyPr/>
          <a:lstStyle/>
          <a:p>
            <a:fld id="{D8093C14-5739-486C-939D-A24E5679AEC3}" type="slidenum">
              <a:rPr lang="en-GB" smtClean="0"/>
              <a:pPr/>
              <a:t>‹#›</a:t>
            </a:fld>
            <a:endParaRPr lang="en-GB" dirty="0"/>
          </a:p>
        </p:txBody>
      </p:sp>
      <p:sp>
        <p:nvSpPr>
          <p:cNvPr id="7" name="Rectangle 6"/>
          <p:cNvSpPr/>
          <p:nvPr userDrawn="1"/>
        </p:nvSpPr>
        <p:spPr>
          <a:xfrm>
            <a:off x="0" y="0"/>
            <a:ext cx="467544"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467544" y="0"/>
            <a:ext cx="7200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539552" y="0"/>
            <a:ext cx="72008"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11560" y="0"/>
            <a:ext cx="45719"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252536" y="428667"/>
            <a:ext cx="1008112" cy="336037"/>
          </a:xfrm>
          <a:prstGeom prst="rect">
            <a:avLst/>
          </a:prstGeom>
          <a:scene3d>
            <a:camera prst="orthographicFront">
              <a:rot lat="0" lon="0" rev="5400000"/>
            </a:camera>
            <a:lightRig rig="threePt" dir="t"/>
          </a:scene3d>
        </p:spPr>
      </p:pic>
      <p:sp>
        <p:nvSpPr>
          <p:cNvPr id="2" name="Title 1"/>
          <p:cNvSpPr>
            <a:spLocks noGrp="1"/>
          </p:cNvSpPr>
          <p:nvPr>
            <p:ph type="title"/>
          </p:nvPr>
        </p:nvSpPr>
        <p:spPr>
          <a:xfrm>
            <a:off x="1115616" y="274638"/>
            <a:ext cx="7571184" cy="1143000"/>
          </a:xfrm>
        </p:spPr>
        <p:txBody>
          <a:bodyPr anchor="b">
            <a:normAutofit/>
          </a:bodyPr>
          <a:lstStyle>
            <a:lvl1pPr algn="r">
              <a:defRPr sz="4000">
                <a:solidFill>
                  <a:schemeClr val="tx1"/>
                </a:solidFill>
              </a:defRPr>
            </a:lvl1pPr>
          </a:lstStyle>
          <a:p>
            <a:r>
              <a:rPr lang="en-US" dirty="0"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9" name="Rectangle 8"/>
          <p:cNvSpPr/>
          <p:nvPr userDrawn="1"/>
        </p:nvSpPr>
        <p:spPr>
          <a:xfrm>
            <a:off x="0" y="3212976"/>
            <a:ext cx="9144000" cy="165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8" name="Picture 7" descr="ADS_logo_white.png"/>
          <p:cNvPicPr>
            <a:picLocks noChangeAspect="1"/>
          </p:cNvPicPr>
          <p:nvPr userDrawn="1"/>
        </p:nvPicPr>
        <p:blipFill>
          <a:blip r:embed="rId2" cstate="print"/>
          <a:stretch>
            <a:fillRect/>
          </a:stretch>
        </p:blipFill>
        <p:spPr>
          <a:xfrm>
            <a:off x="179512" y="3429000"/>
            <a:ext cx="2209428" cy="736476"/>
          </a:xfrm>
          <a:prstGeom prst="rect">
            <a:avLst/>
          </a:prstGeom>
        </p:spPr>
      </p:pic>
      <p:sp>
        <p:nvSpPr>
          <p:cNvPr id="11" name="TextBox 10"/>
          <p:cNvSpPr txBox="1"/>
          <p:nvPr userDrawn="1"/>
        </p:nvSpPr>
        <p:spPr>
          <a:xfrm>
            <a:off x="4211960" y="5013176"/>
            <a:ext cx="4752528" cy="369332"/>
          </a:xfrm>
          <a:prstGeom prst="rect">
            <a:avLst/>
          </a:prstGeom>
          <a:noFill/>
        </p:spPr>
        <p:txBody>
          <a:bodyPr wrap="square" rtlCol="0">
            <a:spAutoFit/>
          </a:bodyPr>
          <a:lstStyle/>
          <a:p>
            <a:pPr algn="r"/>
            <a:r>
              <a:rPr lang="en-GB" dirty="0" smtClean="0"/>
              <a:t>Your Name</a:t>
            </a:r>
            <a:endParaRPr lang="en-GB" dirty="0"/>
          </a:p>
        </p:txBody>
      </p:sp>
      <p:sp>
        <p:nvSpPr>
          <p:cNvPr id="37"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38"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39"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40" name="Rectangle 39"/>
          <p:cNvSpPr/>
          <p:nvPr userDrawn="1"/>
        </p:nvSpPr>
        <p:spPr>
          <a:xfrm>
            <a:off x="0" y="6525344"/>
            <a:ext cx="9144000" cy="3326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41" name="Rectangle 40"/>
          <p:cNvSpPr/>
          <p:nvPr userDrawn="1"/>
        </p:nvSpPr>
        <p:spPr>
          <a:xfrm>
            <a:off x="0" y="6381328"/>
            <a:ext cx="9144000" cy="18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43"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44"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45" name="Rectangle 44"/>
          <p:cNvSpPr/>
          <p:nvPr userDrawn="1"/>
        </p:nvSpPr>
        <p:spPr>
          <a:xfrm>
            <a:off x="0" y="6309320"/>
            <a:ext cx="9144000" cy="72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userDrawn="1"/>
        </p:nvSpPr>
        <p:spPr>
          <a:xfrm>
            <a:off x="0" y="6237312"/>
            <a:ext cx="9144000" cy="720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2" name="Title 1"/>
          <p:cNvSpPr>
            <a:spLocks noGrp="1"/>
          </p:cNvSpPr>
          <p:nvPr>
            <p:ph type="title"/>
          </p:nvPr>
        </p:nvSpPr>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56792"/>
            <a:ext cx="7571184" cy="45693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3590528" y="6448251"/>
            <a:ext cx="2133600" cy="365125"/>
          </a:xfrm>
        </p:spPr>
        <p:txBody>
          <a:bodyPr/>
          <a:lstStyle>
            <a:lvl1pPr algn="r">
              <a:defRPr/>
            </a:lvl1pPr>
          </a:lstStyle>
          <a:p>
            <a:fld id="{3CB3272B-A173-437F-8B1E-D7D9A0B93C0B}" type="datetime1">
              <a:rPr lang="en-GB" smtClean="0"/>
              <a:pPr/>
              <a:t>17/08/2012</a:t>
            </a:fld>
            <a:endParaRPr lang="en-GB" dirty="0"/>
          </a:p>
        </p:txBody>
      </p:sp>
      <p:sp>
        <p:nvSpPr>
          <p:cNvPr id="5" name="Footer Placeholder 4"/>
          <p:cNvSpPr>
            <a:spLocks noGrp="1"/>
          </p:cNvSpPr>
          <p:nvPr>
            <p:ph type="ftr" sz="quarter" idx="11"/>
          </p:nvPr>
        </p:nvSpPr>
        <p:spPr>
          <a:xfrm>
            <a:off x="5750768" y="6448251"/>
            <a:ext cx="2607568" cy="365125"/>
          </a:xfrm>
        </p:spPr>
        <p:txBody>
          <a:body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8415064" y="6448251"/>
            <a:ext cx="621432" cy="365125"/>
          </a:xfrm>
        </p:spPr>
        <p:txBody>
          <a:bodyPr/>
          <a:lstStyle/>
          <a:p>
            <a:fld id="{D8093C14-5739-486C-939D-A24E5679AEC3}" type="slidenum">
              <a:rPr lang="en-GB" smtClean="0"/>
              <a:pPr/>
              <a:t>‹#›</a:t>
            </a:fld>
            <a:endParaRPr lang="en-GB" dirty="0"/>
          </a:p>
        </p:txBody>
      </p:sp>
      <p:sp>
        <p:nvSpPr>
          <p:cNvPr id="7" name="Rectangle 6"/>
          <p:cNvSpPr/>
          <p:nvPr userDrawn="1"/>
        </p:nvSpPr>
        <p:spPr>
          <a:xfrm>
            <a:off x="0" y="0"/>
            <a:ext cx="46754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467544" y="0"/>
            <a:ext cx="72008"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539552" y="0"/>
            <a:ext cx="72008"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11560" y="0"/>
            <a:ext cx="45719"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252536" y="428667"/>
            <a:ext cx="1008112" cy="336037"/>
          </a:xfrm>
          <a:prstGeom prst="rect">
            <a:avLst/>
          </a:prstGeom>
          <a:scene3d>
            <a:camera prst="orthographicFront">
              <a:rot lat="0" lon="0" rev="5400000"/>
            </a:camera>
            <a:lightRig rig="threePt" dir="t"/>
          </a:scene3d>
        </p:spPr>
      </p:pic>
      <p:sp>
        <p:nvSpPr>
          <p:cNvPr id="2" name="Title 1"/>
          <p:cNvSpPr>
            <a:spLocks noGrp="1"/>
          </p:cNvSpPr>
          <p:nvPr>
            <p:ph type="title"/>
          </p:nvPr>
        </p:nvSpPr>
        <p:spPr>
          <a:xfrm>
            <a:off x="1115616" y="274638"/>
            <a:ext cx="7571184" cy="1143000"/>
          </a:xfrm>
        </p:spPr>
        <p:txBody>
          <a:bodyPr anchor="b">
            <a:normAutofit/>
          </a:bodyPr>
          <a:lstStyle>
            <a:lvl1pPr algn="r">
              <a:defRPr sz="4000">
                <a:solidFill>
                  <a:schemeClr val="tx1"/>
                </a:solidFill>
              </a:defRPr>
            </a:lvl1pPr>
          </a:lstStyle>
          <a:p>
            <a:r>
              <a:rPr lang="en-US" dirty="0" smtClean="0"/>
              <a:t>Click to edit Master 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sp>
        <p:nvSpPr>
          <p:cNvPr id="9" name="Rectangle 8"/>
          <p:cNvSpPr/>
          <p:nvPr userDrawn="1"/>
        </p:nvSpPr>
        <p:spPr>
          <a:xfrm>
            <a:off x="0" y="3212976"/>
            <a:ext cx="9144000" cy="16561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8" name="Picture 7" descr="ADS_logo_white.png"/>
          <p:cNvPicPr>
            <a:picLocks noChangeAspect="1"/>
          </p:cNvPicPr>
          <p:nvPr userDrawn="1"/>
        </p:nvPicPr>
        <p:blipFill>
          <a:blip r:embed="rId2" cstate="print"/>
          <a:stretch>
            <a:fillRect/>
          </a:stretch>
        </p:blipFill>
        <p:spPr>
          <a:xfrm>
            <a:off x="179512" y="3429000"/>
            <a:ext cx="2209428" cy="736476"/>
          </a:xfrm>
          <a:prstGeom prst="rect">
            <a:avLst/>
          </a:prstGeom>
        </p:spPr>
      </p:pic>
      <p:sp>
        <p:nvSpPr>
          <p:cNvPr id="17" name="Date Placeholder 3"/>
          <p:cNvSpPr>
            <a:spLocks noGrp="1"/>
          </p:cNvSpPr>
          <p:nvPr>
            <p:ph type="dt" sz="half" idx="10"/>
          </p:nvPr>
        </p:nvSpPr>
        <p:spPr>
          <a:xfrm>
            <a:off x="457200" y="6383734"/>
            <a:ext cx="2133600" cy="365125"/>
          </a:xfrm>
        </p:spPr>
        <p:txBody>
          <a:bodyPr/>
          <a:lstStyle/>
          <a:p>
            <a:fld id="{3CB3272B-A173-437F-8B1E-D7D9A0B93C0B}" type="datetime1">
              <a:rPr lang="en-GB" smtClean="0"/>
              <a:pPr/>
              <a:t>17/08/2012</a:t>
            </a:fld>
            <a:endParaRPr lang="en-GB"/>
          </a:p>
        </p:txBody>
      </p:sp>
      <p:sp>
        <p:nvSpPr>
          <p:cNvPr id="18" name="Footer Placeholder 4"/>
          <p:cNvSpPr>
            <a:spLocks noGrp="1"/>
          </p:cNvSpPr>
          <p:nvPr>
            <p:ph type="ftr" sz="quarter" idx="11"/>
          </p:nvPr>
        </p:nvSpPr>
        <p:spPr>
          <a:xfrm>
            <a:off x="3124200" y="6383734"/>
            <a:ext cx="2895600" cy="365125"/>
          </a:xfrm>
        </p:spPr>
        <p:txBody>
          <a:bodyPr/>
          <a:lstStyle/>
          <a:p>
            <a:r>
              <a:rPr lang="en-GB" smtClean="0"/>
              <a:t>http://archaeologydataservice.ac.uk</a:t>
            </a:r>
            <a:endParaRPr lang="en-GB"/>
          </a:p>
        </p:txBody>
      </p:sp>
      <p:sp>
        <p:nvSpPr>
          <p:cNvPr id="19" name="Slide Number Placeholder 5"/>
          <p:cNvSpPr>
            <a:spLocks noGrp="1"/>
          </p:cNvSpPr>
          <p:nvPr>
            <p:ph type="sldNum" sz="quarter" idx="12"/>
          </p:nvPr>
        </p:nvSpPr>
        <p:spPr>
          <a:xfrm>
            <a:off x="6553200" y="6383734"/>
            <a:ext cx="2133600" cy="365125"/>
          </a:xfrm>
        </p:spPr>
        <p:txBody>
          <a:bodyPr/>
          <a:lstStyle/>
          <a:p>
            <a:fld id="{D8093C14-5739-486C-939D-A24E5679AEC3}" type="slidenum">
              <a:rPr lang="en-GB" smtClean="0"/>
              <a:pPr/>
              <a:t>‹#›</a:t>
            </a:fld>
            <a:endParaRPr lang="en-GB"/>
          </a:p>
        </p:txBody>
      </p:sp>
      <p:sp>
        <p:nvSpPr>
          <p:cNvPr id="20" name="Rectangle 19"/>
          <p:cNvSpPr/>
          <p:nvPr userDrawn="1"/>
        </p:nvSpPr>
        <p:spPr>
          <a:xfrm>
            <a:off x="0" y="6552728"/>
            <a:ext cx="9144000" cy="33265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21" name="Rectangle 20"/>
          <p:cNvSpPr/>
          <p:nvPr userDrawn="1"/>
        </p:nvSpPr>
        <p:spPr>
          <a:xfrm>
            <a:off x="0" y="6408712"/>
            <a:ext cx="9144000" cy="18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Date Placeholder 3"/>
          <p:cNvSpPr txBox="1">
            <a:spLocks/>
          </p:cNvSpPr>
          <p:nvPr userDrawn="1"/>
        </p:nvSpPr>
        <p:spPr>
          <a:xfrm>
            <a:off x="0" y="6552727"/>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3" name="Footer Placeholder 4"/>
          <p:cNvSpPr txBox="1">
            <a:spLocks/>
          </p:cNvSpPr>
          <p:nvPr userDrawn="1"/>
        </p:nvSpPr>
        <p:spPr>
          <a:xfrm>
            <a:off x="3124200" y="6552728"/>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4" name="Slide Number Placeholder 5"/>
          <p:cNvSpPr txBox="1">
            <a:spLocks/>
          </p:cNvSpPr>
          <p:nvPr userDrawn="1"/>
        </p:nvSpPr>
        <p:spPr>
          <a:xfrm>
            <a:off x="6553200" y="6552728"/>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5" name="Rectangle 24"/>
          <p:cNvSpPr/>
          <p:nvPr userDrawn="1"/>
        </p:nvSpPr>
        <p:spPr>
          <a:xfrm>
            <a:off x="0" y="6336704"/>
            <a:ext cx="9144000" cy="7200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userDrawn="1"/>
        </p:nvSpPr>
        <p:spPr>
          <a:xfrm>
            <a:off x="0" y="6264696"/>
            <a:ext cx="9144000" cy="7200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6926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2" name="Title 1"/>
          <p:cNvSpPr>
            <a:spLocks noGrp="1"/>
          </p:cNvSpPr>
          <p:nvPr>
            <p:ph type="title"/>
          </p:nvPr>
        </p:nvSpPr>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56792"/>
            <a:ext cx="7571184" cy="45693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3590528" y="6448251"/>
            <a:ext cx="2133600" cy="365125"/>
          </a:xfrm>
        </p:spPr>
        <p:txBody>
          <a:bodyPr/>
          <a:lstStyle>
            <a:lvl1pPr algn="r">
              <a:defRPr/>
            </a:lvl1pPr>
          </a:lstStyle>
          <a:p>
            <a:fld id="{3CB3272B-A173-437F-8B1E-D7D9A0B93C0B}" type="datetime1">
              <a:rPr lang="en-GB" smtClean="0"/>
              <a:pPr/>
              <a:t>17/08/2012</a:t>
            </a:fld>
            <a:endParaRPr lang="en-GB" dirty="0"/>
          </a:p>
        </p:txBody>
      </p:sp>
      <p:sp>
        <p:nvSpPr>
          <p:cNvPr id="5" name="Footer Placeholder 4"/>
          <p:cNvSpPr>
            <a:spLocks noGrp="1"/>
          </p:cNvSpPr>
          <p:nvPr>
            <p:ph type="ftr" sz="quarter" idx="11"/>
          </p:nvPr>
        </p:nvSpPr>
        <p:spPr>
          <a:xfrm>
            <a:off x="5750768" y="6448251"/>
            <a:ext cx="2607568" cy="365125"/>
          </a:xfrm>
        </p:spPr>
        <p:txBody>
          <a:body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8415064" y="6448251"/>
            <a:ext cx="621432" cy="365125"/>
          </a:xfrm>
        </p:spPr>
        <p:txBody>
          <a:bodyPr/>
          <a:lstStyle/>
          <a:p>
            <a:fld id="{D8093C14-5739-486C-939D-A24E5679AEC3}" type="slidenum">
              <a:rPr lang="en-GB" smtClean="0"/>
              <a:pPr/>
              <a:t>‹#›</a:t>
            </a:fld>
            <a:endParaRPr lang="en-GB" dirty="0"/>
          </a:p>
        </p:txBody>
      </p:sp>
      <p:sp>
        <p:nvSpPr>
          <p:cNvPr id="7" name="Rectangle 6"/>
          <p:cNvSpPr/>
          <p:nvPr userDrawn="1"/>
        </p:nvSpPr>
        <p:spPr>
          <a:xfrm>
            <a:off x="0" y="0"/>
            <a:ext cx="46754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467544" y="0"/>
            <a:ext cx="72008"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539552" y="0"/>
            <a:ext cx="7200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11560" y="0"/>
            <a:ext cx="4571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252536" y="428667"/>
            <a:ext cx="1008112" cy="336037"/>
          </a:xfrm>
          <a:prstGeom prst="rect">
            <a:avLst/>
          </a:prstGeom>
          <a:scene3d>
            <a:camera prst="orthographicFront">
              <a:rot lat="0" lon="0" rev="5400000"/>
            </a:camera>
            <a:lightRig rig="threePt" dir="t"/>
          </a:scene3d>
        </p:spPr>
      </p:pic>
      <p:sp>
        <p:nvSpPr>
          <p:cNvPr id="2" name="Title 1"/>
          <p:cNvSpPr>
            <a:spLocks noGrp="1"/>
          </p:cNvSpPr>
          <p:nvPr>
            <p:ph type="title"/>
          </p:nvPr>
        </p:nvSpPr>
        <p:spPr>
          <a:xfrm>
            <a:off x="1115616" y="274638"/>
            <a:ext cx="7571184" cy="1143000"/>
          </a:xfrm>
        </p:spPr>
        <p:txBody>
          <a:bodyPr anchor="b">
            <a:normAutofit/>
          </a:bodyPr>
          <a:lstStyle>
            <a:lvl1pPr algn="r">
              <a:defRPr sz="4000">
                <a:solidFill>
                  <a:schemeClr val="tx1"/>
                </a:solidFill>
              </a:defRPr>
            </a:lvl1pPr>
          </a:lstStyle>
          <a:p>
            <a:r>
              <a:rPr lang="en-US" dirty="0" smtClean="0"/>
              <a:t>Click to edit Master title style</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9"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10"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11" name="Rectangle 10"/>
          <p:cNvSpPr/>
          <p:nvPr userDrawn="1"/>
        </p:nvSpPr>
        <p:spPr>
          <a:xfrm>
            <a:off x="0" y="6525344"/>
            <a:ext cx="9144000" cy="3326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12" name="Rectangle 11"/>
          <p:cNvSpPr/>
          <p:nvPr userDrawn="1"/>
        </p:nvSpPr>
        <p:spPr>
          <a:xfrm>
            <a:off x="0" y="6381328"/>
            <a:ext cx="9144000" cy="18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4"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5"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6" name="Rectangle 15"/>
          <p:cNvSpPr/>
          <p:nvPr userDrawn="1"/>
        </p:nvSpPr>
        <p:spPr>
          <a:xfrm>
            <a:off x="0" y="6309320"/>
            <a:ext cx="9144000" cy="7200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0" y="6237312"/>
            <a:ext cx="9144000" cy="720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userDrawn="1"/>
        </p:nvSpPr>
        <p:spPr>
          <a:xfrm>
            <a:off x="0" y="0"/>
            <a:ext cx="9144000" cy="141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20" name="Title 1"/>
          <p:cNvSpPr>
            <a:spLocks noGrp="1"/>
          </p:cNvSpPr>
          <p:nvPr>
            <p:ph type="title"/>
          </p:nvPr>
        </p:nvSpPr>
        <p:spPr>
          <a:xfrm>
            <a:off x="457200" y="274638"/>
            <a:ext cx="8229600" cy="1143000"/>
          </a:xfrm>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 name="Rectangle 9"/>
          <p:cNvSpPr/>
          <p:nvPr userDrawn="1"/>
        </p:nvSpPr>
        <p:spPr>
          <a:xfrm>
            <a:off x="0" y="0"/>
            <a:ext cx="9144000" cy="141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12" name="Title 1"/>
          <p:cNvSpPr>
            <a:spLocks noGrp="1"/>
          </p:cNvSpPr>
          <p:nvPr>
            <p:ph type="title"/>
          </p:nvPr>
        </p:nvSpPr>
        <p:spPr>
          <a:xfrm>
            <a:off x="457200" y="274638"/>
            <a:ext cx="8229600" cy="1143000"/>
          </a:xfrm>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
        <p:nvSpPr>
          <p:cNvPr id="13"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14"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15"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16" name="Rectangle 15"/>
          <p:cNvSpPr/>
          <p:nvPr userDrawn="1"/>
        </p:nvSpPr>
        <p:spPr>
          <a:xfrm>
            <a:off x="0" y="6525344"/>
            <a:ext cx="9144000" cy="3326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17" name="Rectangle 16"/>
          <p:cNvSpPr/>
          <p:nvPr userDrawn="1"/>
        </p:nvSpPr>
        <p:spPr>
          <a:xfrm>
            <a:off x="0" y="6381328"/>
            <a:ext cx="9144000" cy="18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9"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0"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1" name="Rectangle 20"/>
          <p:cNvSpPr/>
          <p:nvPr userDrawn="1"/>
        </p:nvSpPr>
        <p:spPr>
          <a:xfrm>
            <a:off x="0" y="6309320"/>
            <a:ext cx="9144000" cy="7200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userDrawn="1"/>
        </p:nvSpPr>
        <p:spPr>
          <a:xfrm>
            <a:off x="0" y="6237312"/>
            <a:ext cx="9144000" cy="720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9"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10"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11" name="Rectangle 10"/>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12" name="Rectangle 11"/>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4"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5"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6" name="Rectangle 15"/>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9"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10"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11" name="Rectangle 10"/>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12" name="Rectangle 11"/>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4"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5"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6" name="Rectangle 15"/>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56792"/>
            <a:ext cx="7571184" cy="45693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3590528" y="6448251"/>
            <a:ext cx="2133600" cy="365125"/>
          </a:xfrm>
        </p:spPr>
        <p:txBody>
          <a:bodyPr/>
          <a:lstStyle>
            <a:lvl1pPr algn="r">
              <a:defRPr/>
            </a:lvl1pPr>
          </a:lstStyle>
          <a:p>
            <a:fld id="{3CB3272B-A173-437F-8B1E-D7D9A0B93C0B}" type="datetime1">
              <a:rPr lang="en-GB" smtClean="0"/>
              <a:pPr/>
              <a:t>17/08/2012</a:t>
            </a:fld>
            <a:endParaRPr lang="en-GB" dirty="0"/>
          </a:p>
        </p:txBody>
      </p:sp>
      <p:sp>
        <p:nvSpPr>
          <p:cNvPr id="5" name="Footer Placeholder 4"/>
          <p:cNvSpPr>
            <a:spLocks noGrp="1"/>
          </p:cNvSpPr>
          <p:nvPr>
            <p:ph type="ftr" sz="quarter" idx="11"/>
          </p:nvPr>
        </p:nvSpPr>
        <p:spPr>
          <a:xfrm>
            <a:off x="5750768" y="6448251"/>
            <a:ext cx="2607568" cy="365125"/>
          </a:xfrm>
        </p:spPr>
        <p:txBody>
          <a:body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8415064" y="6448251"/>
            <a:ext cx="621432" cy="365125"/>
          </a:xfrm>
        </p:spPr>
        <p:txBody>
          <a:bodyPr/>
          <a:lstStyle/>
          <a:p>
            <a:fld id="{D8093C14-5739-486C-939D-A24E5679AEC3}" type="slidenum">
              <a:rPr lang="en-GB" smtClean="0"/>
              <a:pPr/>
              <a:t>‹#›</a:t>
            </a:fld>
            <a:endParaRPr lang="en-GB" dirty="0"/>
          </a:p>
        </p:txBody>
      </p:sp>
      <p:sp>
        <p:nvSpPr>
          <p:cNvPr id="7" name="Rectangle 6"/>
          <p:cNvSpPr/>
          <p:nvPr userDrawn="1"/>
        </p:nvSpPr>
        <p:spPr>
          <a:xfrm>
            <a:off x="0" y="0"/>
            <a:ext cx="467544"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467544" y="0"/>
            <a:ext cx="72008"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539552" y="0"/>
            <a:ext cx="72008"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11560" y="0"/>
            <a:ext cx="4571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252536" y="428667"/>
            <a:ext cx="1008112" cy="336037"/>
          </a:xfrm>
          <a:prstGeom prst="rect">
            <a:avLst/>
          </a:prstGeom>
          <a:scene3d>
            <a:camera prst="orthographicFront">
              <a:rot lat="0" lon="0" rev="5400000"/>
            </a:camera>
            <a:lightRig rig="threePt" dir="t"/>
          </a:scene3d>
        </p:spPr>
      </p:pic>
      <p:sp>
        <p:nvSpPr>
          <p:cNvPr id="2" name="Title 1"/>
          <p:cNvSpPr>
            <a:spLocks noGrp="1"/>
          </p:cNvSpPr>
          <p:nvPr>
            <p:ph type="title"/>
          </p:nvPr>
        </p:nvSpPr>
        <p:spPr>
          <a:xfrm>
            <a:off x="1115616" y="274638"/>
            <a:ext cx="7571184" cy="1143000"/>
          </a:xfrm>
        </p:spPr>
        <p:txBody>
          <a:bodyPr anchor="b">
            <a:normAutofit/>
          </a:bodyPr>
          <a:lstStyle>
            <a:lvl1pPr algn="r">
              <a:defRPr sz="4000">
                <a:solidFill>
                  <a:schemeClr val="tx2"/>
                </a:solidFill>
              </a:defRPr>
            </a:lvl1pPr>
          </a:lstStyle>
          <a:p>
            <a:r>
              <a:rPr lang="en-US" dirty="0" smtClean="0"/>
              <a:t>Click to edit Master title style</a:t>
            </a:r>
            <a:endParaRPr lang="en-GB"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9" name="Rectangle 8"/>
          <p:cNvSpPr/>
          <p:nvPr userDrawn="1"/>
        </p:nvSpPr>
        <p:spPr>
          <a:xfrm>
            <a:off x="0" y="3212976"/>
            <a:ext cx="9144000" cy="16561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8" name="Picture 7" descr="ADS_logo_white.png"/>
          <p:cNvPicPr>
            <a:picLocks noChangeAspect="1"/>
          </p:cNvPicPr>
          <p:nvPr userDrawn="1"/>
        </p:nvPicPr>
        <p:blipFill>
          <a:blip r:embed="rId2" cstate="print"/>
          <a:stretch>
            <a:fillRect/>
          </a:stretch>
        </p:blipFill>
        <p:spPr>
          <a:xfrm>
            <a:off x="179512" y="3429000"/>
            <a:ext cx="2209428" cy="736476"/>
          </a:xfrm>
          <a:prstGeom prst="rect">
            <a:avLst/>
          </a:prstGeom>
        </p:spPr>
      </p:pic>
      <p:sp>
        <p:nvSpPr>
          <p:cNvPr id="11" name="TextBox 10"/>
          <p:cNvSpPr txBox="1"/>
          <p:nvPr userDrawn="1"/>
        </p:nvSpPr>
        <p:spPr>
          <a:xfrm>
            <a:off x="4211960" y="5013176"/>
            <a:ext cx="4752528" cy="369332"/>
          </a:xfrm>
          <a:prstGeom prst="rect">
            <a:avLst/>
          </a:prstGeom>
          <a:noFill/>
        </p:spPr>
        <p:txBody>
          <a:bodyPr wrap="square" rtlCol="0">
            <a:spAutoFit/>
          </a:bodyPr>
          <a:lstStyle/>
          <a:p>
            <a:pPr algn="r"/>
            <a:r>
              <a:rPr lang="en-GB" dirty="0" smtClean="0"/>
              <a:t>Your Name</a:t>
            </a:r>
            <a:endParaRPr lang="en-GB" dirty="0"/>
          </a:p>
        </p:txBody>
      </p:sp>
      <p:sp>
        <p:nvSpPr>
          <p:cNvPr id="15"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16"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17"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18" name="Rectangle 17"/>
          <p:cNvSpPr/>
          <p:nvPr userDrawn="1"/>
        </p:nvSpPr>
        <p:spPr>
          <a:xfrm>
            <a:off x="0" y="6525344"/>
            <a:ext cx="9144000" cy="3326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19" name="Rectangle 18"/>
          <p:cNvSpPr/>
          <p:nvPr userDrawn="1"/>
        </p:nvSpPr>
        <p:spPr>
          <a:xfrm>
            <a:off x="0" y="6381328"/>
            <a:ext cx="9144000" cy="18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1"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2"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3" name="Rectangle 22"/>
          <p:cNvSpPr/>
          <p:nvPr userDrawn="1"/>
        </p:nvSpPr>
        <p:spPr>
          <a:xfrm>
            <a:off x="0" y="6309320"/>
            <a:ext cx="9144000" cy="7200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userDrawn="1"/>
        </p:nvSpPr>
        <p:spPr>
          <a:xfrm>
            <a:off x="0" y="6237312"/>
            <a:ext cx="9144000" cy="720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CAB15-2A2B-47B6-964D-401E64032D7D}" type="datetimeFigureOut">
              <a:rPr lang="en-GB" smtClean="0"/>
              <a:pPr/>
              <a:t>17/08/2012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5AB5FE-99E8-45F4-9BE3-798CD42D9EF5}" type="slidenum">
              <a:rPr lang="en-GB" smtClean="0"/>
              <a:pPr/>
              <a:t>‹#›</a:t>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524625"/>
            <a:ext cx="9144000" cy="3333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a:solidFill>
                <a:prstClr val="white"/>
              </a:solidFill>
            </a:endParaRPr>
          </a:p>
        </p:txBody>
      </p:sp>
      <p:sp>
        <p:nvSpPr>
          <p:cNvPr id="5" name="Rectangle 4"/>
          <p:cNvSpPr/>
          <p:nvPr userDrawn="1"/>
        </p:nvSpPr>
        <p:spPr>
          <a:xfrm>
            <a:off x="0" y="6381750"/>
            <a:ext cx="9144000" cy="1889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6" name="Footer Placeholder 4"/>
          <p:cNvSpPr txBox="1">
            <a:spLocks/>
          </p:cNvSpPr>
          <p:nvPr userDrawn="1"/>
        </p:nvSpPr>
        <p:spPr>
          <a:xfrm>
            <a:off x="3124200" y="6524625"/>
            <a:ext cx="2895600" cy="333375"/>
          </a:xfrm>
          <a:prstGeom prst="rect">
            <a:avLst/>
          </a:prstGeom>
        </p:spPr>
        <p:txBody>
          <a:bodyPr anchor="ctr"/>
          <a:lstStyle>
            <a:lvl1pPr>
              <a:defRPr>
                <a:solidFill>
                  <a:schemeClr val="bg1"/>
                </a:solidFill>
              </a:defRPr>
            </a:lvl1pPr>
          </a:lstStyle>
          <a:p>
            <a:pPr algn="ctr">
              <a:defRPr/>
            </a:pPr>
            <a:r>
              <a:rPr lang="en-GB" sz="1200" smtClean="0">
                <a:solidFill>
                  <a:prstClr val="white"/>
                </a:solidFill>
                <a:latin typeface="Arial" charset="0"/>
                <a:cs typeface="Arial" charset="0"/>
              </a:rPr>
              <a:t>http://archaeologydataservice.ac.uk</a:t>
            </a:r>
            <a:endParaRPr lang="en-GB" sz="1200" dirty="0" smtClean="0">
              <a:solidFill>
                <a:prstClr val="white"/>
              </a:solidFill>
              <a:latin typeface="Arial" charset="0"/>
              <a:cs typeface="Arial" charset="0"/>
            </a:endParaRPr>
          </a:p>
        </p:txBody>
      </p:sp>
      <p:sp>
        <p:nvSpPr>
          <p:cNvPr id="7" name="Rectangle 6"/>
          <p:cNvSpPr/>
          <p:nvPr userDrawn="1"/>
        </p:nvSpPr>
        <p:spPr>
          <a:xfrm>
            <a:off x="0" y="6308725"/>
            <a:ext cx="9144000" cy="730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8" name="Rectangle 7"/>
          <p:cNvSpPr/>
          <p:nvPr userDrawn="1"/>
        </p:nvSpPr>
        <p:spPr>
          <a:xfrm>
            <a:off x="0" y="6237288"/>
            <a:ext cx="9144000" cy="714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9" name="Rectangle 8"/>
          <p:cNvSpPr/>
          <p:nvPr userDrawn="1"/>
        </p:nvSpPr>
        <p:spPr>
          <a:xfrm>
            <a:off x="0" y="0"/>
            <a:ext cx="9144000" cy="1412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pic>
        <p:nvPicPr>
          <p:cNvPr id="10" name="Picture 12" descr="ADS_logo_white.png"/>
          <p:cNvPicPr>
            <a:picLocks noChangeAspect="1"/>
          </p:cNvPicPr>
          <p:nvPr userDrawn="1"/>
        </p:nvPicPr>
        <p:blipFill>
          <a:blip r:embed="rId2" cstate="print"/>
          <a:srcRect/>
          <a:stretch>
            <a:fillRect/>
          </a:stretch>
        </p:blipFill>
        <p:spPr bwMode="auto">
          <a:xfrm>
            <a:off x="107950" y="115888"/>
            <a:ext cx="1223963" cy="409575"/>
          </a:xfrm>
          <a:prstGeom prst="rect">
            <a:avLst/>
          </a:prstGeom>
          <a:noFill/>
          <a:ln w="9525">
            <a:noFill/>
            <a:miter lim="800000"/>
            <a:headEnd/>
            <a:tailEnd/>
          </a:ln>
        </p:spPr>
      </p:pic>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
        <p:nvSpPr>
          <p:cNvPr id="11" name="Date Placeholder 3"/>
          <p:cNvSpPr>
            <a:spLocks noGrp="1"/>
          </p:cNvSpPr>
          <p:nvPr>
            <p:ph type="dt" sz="half" idx="10"/>
          </p:nvPr>
        </p:nvSpPr>
        <p:spPr/>
        <p:txBody>
          <a:bodyPr/>
          <a:lstStyle>
            <a:lvl1pPr>
              <a:defRPr/>
            </a:lvl1pPr>
          </a:lstStyle>
          <a:p>
            <a:pPr>
              <a:defRPr/>
            </a:pPr>
            <a:endParaRPr lang="en-GB" dirty="0">
              <a:solidFill>
                <a:prstClr val="black">
                  <a:tint val="75000"/>
                </a:prstClr>
              </a:solidFill>
            </a:endParaRPr>
          </a:p>
        </p:txBody>
      </p:sp>
      <p:sp>
        <p:nvSpPr>
          <p:cNvPr id="12" name="Footer Placeholder 4"/>
          <p:cNvSpPr>
            <a:spLocks noGrp="1"/>
          </p:cNvSpPr>
          <p:nvPr>
            <p:ph type="ftr" sz="quarter" idx="11"/>
          </p:nvPr>
        </p:nvSpPr>
        <p:spPr/>
        <p:txBody>
          <a:bodyPr/>
          <a:lstStyle>
            <a:lvl1pPr>
              <a:defRPr/>
            </a:lvl1pPr>
          </a:lstStyle>
          <a:p>
            <a:pPr>
              <a:defRPr/>
            </a:pPr>
            <a:r>
              <a:rPr lang="en-GB">
                <a:solidFill>
                  <a:prstClr val="black">
                    <a:tint val="75000"/>
                  </a:prstClr>
                </a:solidFill>
              </a:rPr>
              <a:t>http://archaeologydataservice.ac.uk</a:t>
            </a:r>
          </a:p>
        </p:txBody>
      </p:sp>
      <p:sp>
        <p:nvSpPr>
          <p:cNvPr id="13" name="Slide Number Placeholder 5"/>
          <p:cNvSpPr>
            <a:spLocks noGrp="1"/>
          </p:cNvSpPr>
          <p:nvPr>
            <p:ph type="sldNum" sz="quarter" idx="12"/>
          </p:nvPr>
        </p:nvSpPr>
        <p:spPr/>
        <p:txBody>
          <a:bodyPr/>
          <a:lstStyle>
            <a:lvl1pPr>
              <a:defRPr/>
            </a:lvl1pPr>
          </a:lstStyle>
          <a:p>
            <a:pPr>
              <a:defRPr/>
            </a:pPr>
            <a:endParaRPr lang="en-GB" dirty="0">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3"/>
          <p:cNvSpPr/>
          <p:nvPr userDrawn="1"/>
        </p:nvSpPr>
        <p:spPr>
          <a:xfrm>
            <a:off x="0" y="6524625"/>
            <a:ext cx="9144000" cy="3333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GB">
              <a:solidFill>
                <a:prstClr val="white"/>
              </a:solidFill>
            </a:endParaRPr>
          </a:p>
        </p:txBody>
      </p:sp>
      <p:sp>
        <p:nvSpPr>
          <p:cNvPr id="5" name="Rectangle 4"/>
          <p:cNvSpPr/>
          <p:nvPr userDrawn="1"/>
        </p:nvSpPr>
        <p:spPr>
          <a:xfrm>
            <a:off x="0" y="6381750"/>
            <a:ext cx="9144000" cy="1889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6" name="Rectangle 5"/>
          <p:cNvSpPr/>
          <p:nvPr userDrawn="1"/>
        </p:nvSpPr>
        <p:spPr>
          <a:xfrm>
            <a:off x="0" y="3213100"/>
            <a:ext cx="9144000" cy="1655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pic>
        <p:nvPicPr>
          <p:cNvPr id="7" name="Picture 9" descr="ADS_logo_white.png"/>
          <p:cNvPicPr>
            <a:picLocks noChangeAspect="1"/>
          </p:cNvPicPr>
          <p:nvPr userDrawn="1"/>
        </p:nvPicPr>
        <p:blipFill>
          <a:blip r:embed="rId2" cstate="print"/>
          <a:srcRect/>
          <a:stretch>
            <a:fillRect/>
          </a:stretch>
        </p:blipFill>
        <p:spPr bwMode="auto">
          <a:xfrm>
            <a:off x="179388" y="3429000"/>
            <a:ext cx="2209800" cy="736600"/>
          </a:xfrm>
          <a:prstGeom prst="rect">
            <a:avLst/>
          </a:prstGeom>
          <a:noFill/>
          <a:ln w="9525">
            <a:noFill/>
            <a:miter lim="800000"/>
            <a:headEnd/>
            <a:tailEnd/>
          </a:ln>
        </p:spPr>
      </p:pic>
      <p:sp>
        <p:nvSpPr>
          <p:cNvPr id="8" name="TextBox 7"/>
          <p:cNvSpPr txBox="1">
            <a:spLocks noChangeArrowheads="1"/>
          </p:cNvSpPr>
          <p:nvPr userDrawn="1"/>
        </p:nvSpPr>
        <p:spPr bwMode="auto">
          <a:xfrm>
            <a:off x="4211638" y="5013325"/>
            <a:ext cx="4752975" cy="369888"/>
          </a:xfrm>
          <a:prstGeom prst="rect">
            <a:avLst/>
          </a:prstGeom>
          <a:noFill/>
          <a:ln w="9525">
            <a:noFill/>
            <a:miter lim="800000"/>
            <a:headEnd/>
            <a:tailEnd/>
          </a:ln>
        </p:spPr>
        <p:txBody>
          <a:bodyPr>
            <a:spAutoFit/>
          </a:bodyPr>
          <a:lstStyle/>
          <a:p>
            <a:pPr algn="r" fontAlgn="base">
              <a:spcBef>
                <a:spcPct val="0"/>
              </a:spcBef>
              <a:spcAft>
                <a:spcPct val="0"/>
              </a:spcAft>
              <a:defRPr/>
            </a:pPr>
            <a:r>
              <a:rPr lang="en-GB">
                <a:solidFill>
                  <a:prstClr val="black"/>
                </a:solidFill>
                <a:latin typeface="Arial" charset="0"/>
                <a:cs typeface="Arial" charset="0"/>
              </a:rPr>
              <a:t>Your Name</a:t>
            </a:r>
          </a:p>
        </p:txBody>
      </p:sp>
      <p:sp>
        <p:nvSpPr>
          <p:cNvPr id="9" name="Rectangle 8"/>
          <p:cNvSpPr/>
          <p:nvPr userDrawn="1"/>
        </p:nvSpPr>
        <p:spPr>
          <a:xfrm>
            <a:off x="0" y="6308725"/>
            <a:ext cx="9144000" cy="730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10" name="Rectangle 9"/>
          <p:cNvSpPr/>
          <p:nvPr userDrawn="1"/>
        </p:nvSpPr>
        <p:spPr>
          <a:xfrm>
            <a:off x="0" y="6237288"/>
            <a:ext cx="9144000" cy="714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prstClr val="white"/>
              </a:solidFill>
            </a:endParaRPr>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Date Placeholder 3"/>
          <p:cNvSpPr>
            <a:spLocks noGrp="1"/>
          </p:cNvSpPr>
          <p:nvPr>
            <p:ph type="dt" sz="half" idx="10"/>
          </p:nvPr>
        </p:nvSpPr>
        <p:spPr>
          <a:xfrm>
            <a:off x="0" y="6524625"/>
            <a:ext cx="2590800" cy="333375"/>
          </a:xfrm>
        </p:spPr>
        <p:txBody>
          <a:bodyPr/>
          <a:lstStyle>
            <a:lvl1pPr>
              <a:defRPr>
                <a:solidFill>
                  <a:schemeClr val="bg1"/>
                </a:solidFill>
              </a:defRPr>
            </a:lvl1pPr>
          </a:lstStyle>
          <a:p>
            <a:pPr>
              <a:defRPr/>
            </a:pPr>
            <a:fld id="{CC9DC605-0C91-42B1-ADC1-10B4BF1C4F44}" type="datetime1">
              <a:rPr lang="en-GB">
                <a:solidFill>
                  <a:prstClr val="white"/>
                </a:solidFill>
              </a:rPr>
              <a:pPr>
                <a:defRPr/>
              </a:pPr>
              <a:t>17/08/2012</a:t>
            </a:fld>
            <a:endParaRPr lang="en-GB" dirty="0">
              <a:solidFill>
                <a:prstClr val="white"/>
              </a:solidFill>
            </a:endParaRPr>
          </a:p>
        </p:txBody>
      </p:sp>
      <p:sp>
        <p:nvSpPr>
          <p:cNvPr id="12" name="Footer Placeholder 4"/>
          <p:cNvSpPr>
            <a:spLocks noGrp="1"/>
          </p:cNvSpPr>
          <p:nvPr>
            <p:ph type="ftr" sz="quarter" idx="11"/>
          </p:nvPr>
        </p:nvSpPr>
        <p:spPr>
          <a:xfrm>
            <a:off x="3124200" y="6524625"/>
            <a:ext cx="2895600" cy="333375"/>
          </a:xfrm>
        </p:spPr>
        <p:txBody>
          <a:bodyPr/>
          <a:lstStyle>
            <a:lvl1pPr>
              <a:defRPr>
                <a:solidFill>
                  <a:schemeClr val="bg1"/>
                </a:solidFill>
              </a:defRPr>
            </a:lvl1pPr>
          </a:lstStyle>
          <a:p>
            <a:pPr>
              <a:defRPr/>
            </a:pPr>
            <a:r>
              <a:rPr lang="en-GB">
                <a:solidFill>
                  <a:prstClr val="white"/>
                </a:solidFill>
              </a:rPr>
              <a:t>http://archaeologydataservice.ac.uk</a:t>
            </a:r>
          </a:p>
        </p:txBody>
      </p:sp>
      <p:sp>
        <p:nvSpPr>
          <p:cNvPr id="13" name="Slide Number Placeholder 5"/>
          <p:cNvSpPr>
            <a:spLocks noGrp="1"/>
          </p:cNvSpPr>
          <p:nvPr>
            <p:ph type="sldNum" sz="quarter" idx="12"/>
          </p:nvPr>
        </p:nvSpPr>
        <p:spPr>
          <a:xfrm>
            <a:off x="6553200" y="6524625"/>
            <a:ext cx="2482850" cy="333375"/>
          </a:xfrm>
        </p:spPr>
        <p:txBody>
          <a:bodyPr/>
          <a:lstStyle>
            <a:lvl1pPr>
              <a:defRPr>
                <a:solidFill>
                  <a:schemeClr val="bg1"/>
                </a:solidFill>
              </a:defRPr>
            </a:lvl1pPr>
          </a:lstStyle>
          <a:p>
            <a:pPr>
              <a:defRPr/>
            </a:pPr>
            <a:fld id="{1E78FF75-9200-4F80-BB22-38D61F2AC863}" type="slidenum">
              <a:rPr lang="en-GB">
                <a:solidFill>
                  <a:prstClr val="white"/>
                </a:solidFill>
              </a:rPr>
              <a:pPr>
                <a:defRPr/>
              </a:pPr>
              <a:t>‹#›</a:t>
            </a:fld>
            <a:endParaRPr lang="en-GB" dirty="0">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2" name="Title 1"/>
          <p:cNvSpPr>
            <a:spLocks noGrp="1"/>
          </p:cNvSpPr>
          <p:nvPr>
            <p:ph type="title"/>
          </p:nvPr>
        </p:nvSpPr>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56792"/>
            <a:ext cx="7571184" cy="45693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3590528" y="6448251"/>
            <a:ext cx="2133600" cy="365125"/>
          </a:xfrm>
        </p:spPr>
        <p:txBody>
          <a:bodyPr/>
          <a:lstStyle>
            <a:lvl1pPr algn="r">
              <a:defRPr/>
            </a:lvl1pPr>
          </a:lstStyle>
          <a:p>
            <a:fld id="{3CB3272B-A173-437F-8B1E-D7D9A0B93C0B}" type="datetime1">
              <a:rPr lang="en-GB" smtClean="0"/>
              <a:pPr/>
              <a:t>17/08/2012</a:t>
            </a:fld>
            <a:endParaRPr lang="en-GB" dirty="0"/>
          </a:p>
        </p:txBody>
      </p:sp>
      <p:sp>
        <p:nvSpPr>
          <p:cNvPr id="5" name="Footer Placeholder 4"/>
          <p:cNvSpPr>
            <a:spLocks noGrp="1"/>
          </p:cNvSpPr>
          <p:nvPr>
            <p:ph type="ftr" sz="quarter" idx="11"/>
          </p:nvPr>
        </p:nvSpPr>
        <p:spPr>
          <a:xfrm>
            <a:off x="5750768" y="6448251"/>
            <a:ext cx="2607568" cy="365125"/>
          </a:xfrm>
        </p:spPr>
        <p:txBody>
          <a:body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8415064" y="6448251"/>
            <a:ext cx="621432" cy="365125"/>
          </a:xfrm>
        </p:spPr>
        <p:txBody>
          <a:bodyPr/>
          <a:lstStyle/>
          <a:p>
            <a:fld id="{D8093C14-5739-486C-939D-A24E5679AEC3}" type="slidenum">
              <a:rPr lang="en-GB" smtClean="0"/>
              <a:pPr/>
              <a:t>‹#›</a:t>
            </a:fld>
            <a:endParaRPr lang="en-GB" dirty="0"/>
          </a:p>
        </p:txBody>
      </p:sp>
      <p:sp>
        <p:nvSpPr>
          <p:cNvPr id="7" name="Rectangle 6"/>
          <p:cNvSpPr/>
          <p:nvPr userDrawn="1"/>
        </p:nvSpPr>
        <p:spPr>
          <a:xfrm>
            <a:off x="0" y="0"/>
            <a:ext cx="46754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467544" y="0"/>
            <a:ext cx="72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539552" y="0"/>
            <a:ext cx="72008"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11560" y="0"/>
            <a:ext cx="45719"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252536" y="428667"/>
            <a:ext cx="1008112" cy="336037"/>
          </a:xfrm>
          <a:prstGeom prst="rect">
            <a:avLst/>
          </a:prstGeom>
          <a:scene3d>
            <a:camera prst="orthographicFront">
              <a:rot lat="0" lon="0" rev="5400000"/>
            </a:camera>
            <a:lightRig rig="threePt" dir="t"/>
          </a:scene3d>
        </p:spPr>
      </p:pic>
      <p:sp>
        <p:nvSpPr>
          <p:cNvPr id="2" name="Title 1"/>
          <p:cNvSpPr>
            <a:spLocks noGrp="1"/>
          </p:cNvSpPr>
          <p:nvPr>
            <p:ph type="title"/>
          </p:nvPr>
        </p:nvSpPr>
        <p:spPr>
          <a:xfrm>
            <a:off x="1115616" y="274638"/>
            <a:ext cx="7571184" cy="1143000"/>
          </a:xfrm>
        </p:spPr>
        <p:txBody>
          <a:bodyPr anchor="b">
            <a:normAutofit/>
          </a:bodyPr>
          <a:lstStyle>
            <a:lvl1pPr algn="r">
              <a:defRPr sz="4000">
                <a:solidFill>
                  <a:schemeClr val="tx1"/>
                </a:solidFill>
              </a:defRPr>
            </a:lvl1pPr>
          </a:lstStyle>
          <a:p>
            <a:r>
              <a:rPr lang="en-US" dirty="0"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9" name="Rectangle 8"/>
          <p:cNvSpPr/>
          <p:nvPr userDrawn="1"/>
        </p:nvSpPr>
        <p:spPr>
          <a:xfrm>
            <a:off x="0" y="3212976"/>
            <a:ext cx="9144000" cy="16561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8" name="Picture 7" descr="ADS_logo_white.png"/>
          <p:cNvPicPr>
            <a:picLocks noChangeAspect="1"/>
          </p:cNvPicPr>
          <p:nvPr userDrawn="1"/>
        </p:nvPicPr>
        <p:blipFill>
          <a:blip r:embed="rId2" cstate="print"/>
          <a:stretch>
            <a:fillRect/>
          </a:stretch>
        </p:blipFill>
        <p:spPr>
          <a:xfrm>
            <a:off x="179512" y="3429000"/>
            <a:ext cx="2209428" cy="736476"/>
          </a:xfrm>
          <a:prstGeom prst="rect">
            <a:avLst/>
          </a:prstGeom>
        </p:spPr>
      </p:pic>
      <p:sp>
        <p:nvSpPr>
          <p:cNvPr id="11" name="TextBox 10"/>
          <p:cNvSpPr txBox="1"/>
          <p:nvPr userDrawn="1"/>
        </p:nvSpPr>
        <p:spPr>
          <a:xfrm>
            <a:off x="4211960" y="5013176"/>
            <a:ext cx="4752528" cy="369332"/>
          </a:xfrm>
          <a:prstGeom prst="rect">
            <a:avLst/>
          </a:prstGeom>
          <a:noFill/>
        </p:spPr>
        <p:txBody>
          <a:bodyPr wrap="square" rtlCol="0">
            <a:spAutoFit/>
          </a:bodyPr>
          <a:lstStyle/>
          <a:p>
            <a:pPr algn="r"/>
            <a:r>
              <a:rPr lang="en-GB" dirty="0" smtClean="0"/>
              <a:t>Your Name</a:t>
            </a:r>
            <a:endParaRPr lang="en-GB" dirty="0"/>
          </a:p>
        </p:txBody>
      </p:sp>
      <p:sp>
        <p:nvSpPr>
          <p:cNvPr id="15"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pPr/>
              <a:t>17/08/2012</a:t>
            </a:fld>
            <a:endParaRPr lang="en-GB"/>
          </a:p>
        </p:txBody>
      </p:sp>
      <p:sp>
        <p:nvSpPr>
          <p:cNvPr id="16"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17"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pPr/>
              <a:t>‹#›</a:t>
            </a:fld>
            <a:endParaRPr lang="en-GB"/>
          </a:p>
        </p:txBody>
      </p:sp>
      <p:sp>
        <p:nvSpPr>
          <p:cNvPr id="18" name="Rectangle 17"/>
          <p:cNvSpPr/>
          <p:nvPr userDrawn="1"/>
        </p:nvSpPr>
        <p:spPr>
          <a:xfrm>
            <a:off x="0" y="6525344"/>
            <a:ext cx="9144000" cy="3326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19" name="Rectangle 18"/>
          <p:cNvSpPr/>
          <p:nvPr userDrawn="1"/>
        </p:nvSpPr>
        <p:spPr>
          <a:xfrm>
            <a:off x="0" y="6381328"/>
            <a:ext cx="9144000" cy="18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1"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2"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3" name="Rectangle 22"/>
          <p:cNvSpPr/>
          <p:nvPr userDrawn="1"/>
        </p:nvSpPr>
        <p:spPr>
          <a:xfrm>
            <a:off x="0" y="6309320"/>
            <a:ext cx="9144000" cy="7200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userDrawn="1"/>
        </p:nvSpPr>
        <p:spPr>
          <a:xfrm>
            <a:off x="0" y="6237312"/>
            <a:ext cx="9144000" cy="7200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3CB3272B-A173-437F-8B1E-D7D9A0B93C0B}" type="datetime1">
              <a:rPr lang="en-GB" smtClean="0"/>
              <a:pPr/>
              <a:t>17/08/2012</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pPr/>
              <a:t>‹#›</a:t>
            </a:fld>
            <a:endParaRPr lang="en-GB"/>
          </a:p>
        </p:txBody>
      </p:sp>
      <p:sp>
        <p:nvSpPr>
          <p:cNvPr id="7" name="Rectangle 6"/>
          <p:cNvSpPr/>
          <p:nvPr userDrawn="1"/>
        </p:nvSpPr>
        <p:spPr>
          <a:xfrm>
            <a:off x="0" y="6525344"/>
            <a:ext cx="9144000" cy="3326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17/08/2012</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2" name="Title 1"/>
          <p:cNvSpPr>
            <a:spLocks noGrp="1"/>
          </p:cNvSpPr>
          <p:nvPr>
            <p:ph type="title"/>
          </p:nvPr>
        </p:nvSpPr>
        <p:spPr/>
        <p:txBody>
          <a:bodyPr anchor="b">
            <a:normAutofit/>
          </a:bodyPr>
          <a:lstStyle>
            <a:lvl1pPr algn="r">
              <a:defRPr sz="4000">
                <a:solidFill>
                  <a:schemeClr val="bg1"/>
                </a:solidFill>
              </a:defRPr>
            </a:lvl1pPr>
          </a:lstStyle>
          <a:p>
            <a:r>
              <a:rPr lang="en-US" dirty="0"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56792"/>
            <a:ext cx="7571184" cy="45693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3590528" y="6448251"/>
            <a:ext cx="2133600" cy="365125"/>
          </a:xfrm>
        </p:spPr>
        <p:txBody>
          <a:bodyPr/>
          <a:lstStyle>
            <a:lvl1pPr algn="r">
              <a:defRPr/>
            </a:lvl1pPr>
          </a:lstStyle>
          <a:p>
            <a:fld id="{3CB3272B-A173-437F-8B1E-D7D9A0B93C0B}" type="datetime1">
              <a:rPr lang="en-GB" smtClean="0"/>
              <a:pPr/>
              <a:t>17/08/2012</a:t>
            </a:fld>
            <a:endParaRPr lang="en-GB" dirty="0"/>
          </a:p>
        </p:txBody>
      </p:sp>
      <p:sp>
        <p:nvSpPr>
          <p:cNvPr id="5" name="Footer Placeholder 4"/>
          <p:cNvSpPr>
            <a:spLocks noGrp="1"/>
          </p:cNvSpPr>
          <p:nvPr>
            <p:ph type="ftr" sz="quarter" idx="11"/>
          </p:nvPr>
        </p:nvSpPr>
        <p:spPr>
          <a:xfrm>
            <a:off x="5750768" y="6448251"/>
            <a:ext cx="2607568" cy="365125"/>
          </a:xfrm>
        </p:spPr>
        <p:txBody>
          <a:body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8415064" y="6448251"/>
            <a:ext cx="621432" cy="365125"/>
          </a:xfrm>
        </p:spPr>
        <p:txBody>
          <a:bodyPr/>
          <a:lstStyle/>
          <a:p>
            <a:fld id="{D8093C14-5739-486C-939D-A24E5679AEC3}" type="slidenum">
              <a:rPr lang="en-GB" smtClean="0"/>
              <a:pPr/>
              <a:t>‹#›</a:t>
            </a:fld>
            <a:endParaRPr lang="en-GB" dirty="0"/>
          </a:p>
        </p:txBody>
      </p:sp>
      <p:sp>
        <p:nvSpPr>
          <p:cNvPr id="7" name="Rectangle 6"/>
          <p:cNvSpPr/>
          <p:nvPr userDrawn="1"/>
        </p:nvSpPr>
        <p:spPr>
          <a:xfrm>
            <a:off x="0" y="0"/>
            <a:ext cx="46754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467544" y="0"/>
            <a:ext cx="72008"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539552" y="0"/>
            <a:ext cx="72008"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11560" y="0"/>
            <a:ext cx="45719"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252536" y="428667"/>
            <a:ext cx="1008112" cy="336037"/>
          </a:xfrm>
          <a:prstGeom prst="rect">
            <a:avLst/>
          </a:prstGeom>
          <a:scene3d>
            <a:camera prst="orthographicFront">
              <a:rot lat="0" lon="0" rev="5400000"/>
            </a:camera>
            <a:lightRig rig="threePt" dir="t"/>
          </a:scene3d>
        </p:spPr>
      </p:pic>
      <p:sp>
        <p:nvSpPr>
          <p:cNvPr id="2" name="Title 1"/>
          <p:cNvSpPr>
            <a:spLocks noGrp="1"/>
          </p:cNvSpPr>
          <p:nvPr>
            <p:ph type="title"/>
          </p:nvPr>
        </p:nvSpPr>
        <p:spPr>
          <a:xfrm>
            <a:off x="1115616" y="274638"/>
            <a:ext cx="7571184" cy="1143000"/>
          </a:xfrm>
        </p:spPr>
        <p:txBody>
          <a:bodyPr anchor="b">
            <a:normAutofit/>
          </a:bodyPr>
          <a:lstStyle>
            <a:lvl1pPr algn="r">
              <a:defRPr sz="4000">
                <a:solidFill>
                  <a:schemeClr val="tx1"/>
                </a:solidFill>
              </a:defRPr>
            </a:lvl1pPr>
          </a:lstStyle>
          <a:p>
            <a:r>
              <a:rPr lang="en-US" dirty="0" smtClean="0"/>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01E48-304F-4773-8573-507E3D7492CD}" type="datetime1">
              <a:rPr lang="en-GB" smtClean="0"/>
              <a:pPr/>
              <a:t>17/08/2012</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http://archaeologydataservice.ac.uk</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93C14-5739-486C-939D-A24E5679AEC3}"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64" r:id="rId5"/>
    <p:sldLayoutId id="2147483666" r:id="rId6"/>
    <p:sldLayoutId id="2147483674" r:id="rId7"/>
    <p:sldLayoutId id="2147483660" r:id="rId8"/>
    <p:sldLayoutId id="2147483667" r:id="rId9"/>
    <p:sldLayoutId id="2147483675" r:id="rId10"/>
    <p:sldLayoutId id="2147483661" r:id="rId11"/>
    <p:sldLayoutId id="2147483668" r:id="rId12"/>
    <p:sldLayoutId id="2147483676" r:id="rId13"/>
    <p:sldLayoutId id="2147483662" r:id="rId14"/>
    <p:sldLayoutId id="2147483669" r:id="rId15"/>
    <p:sldLayoutId id="2147483677" r:id="rId16"/>
    <p:sldLayoutId id="2147483663" r:id="rId17"/>
    <p:sldLayoutId id="2147483670" r:id="rId18"/>
    <p:sldLayoutId id="2147483678" r:id="rId19"/>
    <p:sldLayoutId id="2147483665" r:id="rId20"/>
    <p:sldLayoutId id="2147483671" r:id="rId21"/>
    <p:sldLayoutId id="2147483652" r:id="rId22"/>
    <p:sldLayoutId id="2147483653" r:id="rId23"/>
    <p:sldLayoutId id="2147483656" r:id="rId24"/>
    <p:sldLayoutId id="2147483657" r:id="rId25"/>
    <p:sldLayoutId id="2147483680"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 id="2147483692" r:id="rId36"/>
    <p:sldLayoutId id="2147483693" r:id="rId37"/>
    <p:sldLayoutId id="2147483694" r:id="rId38"/>
    <p:sldLayoutId id="2147483695" r:id="rId39"/>
    <p:sldLayoutId id="2147483696" r:id="rId40"/>
    <p:sldLayoutId id="2147483697" r:id="rId41"/>
    <p:sldLayoutId id="2147483698" r:id="rId42"/>
    <p:sldLayoutId id="2147483700" r:id="rId43"/>
    <p:sldLayoutId id="2147483704" r:id="rId44"/>
    <p:sldLayoutId id="2147483705" r:id="rId45"/>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2">
            <a:lumMod val="75000"/>
          </a:schemeClr>
        </a:buClr>
        <a:buSzPct val="12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5"/>
        </a:buClr>
        <a:buSzPct val="12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6"/>
        </a:buClr>
        <a:buSzPct val="12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4"/>
        </a:buClr>
        <a:buSzPct val="125000"/>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0070C0"/>
        </a:buClr>
        <a:buSzPct val="125000"/>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fld id="{0F15AA5F-D792-4291-BD86-29E7DC45B795}" type="datetime1">
              <a:rPr lang="en-GB">
                <a:solidFill>
                  <a:prstClr val="black">
                    <a:tint val="75000"/>
                  </a:prstClr>
                </a:solidFill>
              </a:rPr>
              <a:pPr>
                <a:defRPr/>
              </a:pPr>
              <a:t>17/08/2012</a:t>
            </a:fld>
            <a:endParaRPr lang="en-GB">
              <a:solidFill>
                <a:prstClr val="black">
                  <a:tint val="75000"/>
                </a:prstClr>
              </a:solidFill>
            </a:endParaRPr>
          </a:p>
        </p:txBody>
      </p:sp>
      <p:sp>
        <p:nvSpPr>
          <p:cNvPr id="1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GB">
                <a:solidFill>
                  <a:prstClr val="black">
                    <a:tint val="75000"/>
                  </a:prstClr>
                </a:solidFill>
              </a:rPr>
              <a:t>http://archaeologydataservice.ac.uk</a:t>
            </a:r>
          </a:p>
        </p:txBody>
      </p:sp>
      <p:sp>
        <p:nvSpPr>
          <p:cNvPr id="1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6332641-342D-40D2-9350-894A85F6E599}" type="slidenum">
              <a:rPr lang="en-GB">
                <a:solidFill>
                  <a:prstClr val="black">
                    <a:tint val="75000"/>
                  </a:prstClr>
                </a:solidFill>
              </a:rPr>
              <a:pPr>
                <a:defRPr/>
              </a:pPr>
              <a:t>‹#›</a:t>
            </a:fld>
            <a:endParaRPr lang="en-GB">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Lst>
  <p:hf sldNum="0" hd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0F0F75"/>
        </a:buClr>
        <a:buSzPct val="125000"/>
        <a:buFont typeface="Arial"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Clr>
          <a:srgbClr val="3399CC"/>
        </a:buClr>
        <a:buSzPct val="125000"/>
        <a:buFont typeface="Arial"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Clr>
          <a:srgbClr val="E06A9F"/>
        </a:buClr>
        <a:buSzPct val="125000"/>
        <a:buFont typeface="Arial"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Clr>
          <a:srgbClr val="848BA8"/>
        </a:buClr>
        <a:buSzPct val="125000"/>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Clr>
          <a:srgbClr val="0070C0"/>
        </a:buClr>
        <a:buSzPct val="125000"/>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04664"/>
            <a:ext cx="8316416" cy="2592288"/>
          </a:xfrm>
        </p:spPr>
        <p:txBody>
          <a:bodyPr>
            <a:normAutofit fontScale="90000"/>
          </a:bodyPr>
          <a:lstStyle/>
          <a:p>
            <a:r>
              <a:rPr lang="en-GB" dirty="0" smtClean="0"/>
              <a:t/>
            </a:r>
            <a:br>
              <a:rPr lang="en-GB" dirty="0" smtClean="0"/>
            </a:br>
            <a:r>
              <a:rPr lang="en-GB" dirty="0" smtClean="0"/>
              <a:t/>
            </a:r>
            <a:br>
              <a:rPr lang="en-GB" dirty="0" smtClean="0"/>
            </a:br>
            <a:r>
              <a:rPr lang="en-GB" dirty="0" smtClean="0"/>
              <a:t/>
            </a:r>
            <a:br>
              <a:rPr lang="en-GB" dirty="0" smtClean="0"/>
            </a:br>
            <a:r>
              <a:rPr lang="en-GB" dirty="0" smtClean="0"/>
              <a:t>Sustainability: the ADS business model</a:t>
            </a:r>
            <a:br>
              <a:rPr lang="en-GB" dirty="0" smtClean="0"/>
            </a:br>
            <a:r>
              <a:rPr lang="en-GB" sz="2200" dirty="0" smtClean="0"/>
              <a:t>FAIMS workshop, Sydney , Australia, </a:t>
            </a:r>
            <a:r>
              <a:rPr lang="en-GB" sz="2200" dirty="0" smtClean="0"/>
              <a:t>18 </a:t>
            </a:r>
            <a:r>
              <a:rPr lang="en-GB" sz="2200" dirty="0" smtClean="0"/>
              <a:t>August 2012</a:t>
            </a:r>
            <a:br>
              <a:rPr lang="en-GB" sz="2200" dirty="0" smtClean="0"/>
            </a:br>
            <a:r>
              <a:rPr lang="en-GB" dirty="0" smtClean="0"/>
              <a:t/>
            </a:r>
            <a:br>
              <a:rPr lang="en-GB" dirty="0" smtClean="0"/>
            </a:br>
            <a:endParaRPr lang="en-GB" sz="3600" dirty="0"/>
          </a:p>
        </p:txBody>
      </p:sp>
      <p:sp>
        <p:nvSpPr>
          <p:cNvPr id="4" name="Footer Placeholder 3"/>
          <p:cNvSpPr>
            <a:spLocks noGrp="1"/>
          </p:cNvSpPr>
          <p:nvPr>
            <p:ph type="ftr" sz="quarter" idx="11"/>
          </p:nvPr>
        </p:nvSpPr>
        <p:spPr/>
        <p:txBody>
          <a:bodyPr/>
          <a:lstStyle/>
          <a:p>
            <a:r>
              <a:rPr lang="en-GB" smtClean="0"/>
              <a:t>http://archaeologydataservice.ac.uk</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Rectangle 2"/>
          <p:cNvSpPr/>
          <p:nvPr/>
        </p:nvSpPr>
        <p:spPr>
          <a:xfrm>
            <a:off x="395536" y="1628800"/>
            <a:ext cx="7272808" cy="523220"/>
          </a:xfrm>
          <a:prstGeom prst="rect">
            <a:avLst/>
          </a:prstGeom>
        </p:spPr>
        <p:txBody>
          <a:bodyPr wrap="square">
            <a:spAutoFit/>
          </a:bodyPr>
          <a:lstStyle/>
          <a:p>
            <a:pPr>
              <a:buFontTx/>
              <a:buNone/>
            </a:pPr>
            <a:endParaRPr lang="en-GB" sz="2800" dirty="0" smtClean="0"/>
          </a:p>
        </p:txBody>
      </p:sp>
      <p:sp>
        <p:nvSpPr>
          <p:cNvPr id="6" name="Rectangle 6"/>
          <p:cNvSpPr txBox="1">
            <a:spLocks noChangeArrowheads="1"/>
          </p:cNvSpPr>
          <p:nvPr/>
        </p:nvSpPr>
        <p:spPr>
          <a:xfrm>
            <a:off x="3815408" y="108000"/>
            <a:ext cx="5328592" cy="1143000"/>
          </a:xfrm>
          <a:prstGeom prst="rect">
            <a:avLst/>
          </a:prstGeom>
        </p:spPr>
        <p:txBody>
          <a:bodyPr vert="horz" lIns="91440" tIns="45720" rIns="91440" bIns="45720" rtlCol="0" anchor="ctr">
            <a:normAutofit/>
          </a:bodyPr>
          <a:lstStyle/>
          <a:p>
            <a:pPr algn="r">
              <a:defRPr/>
            </a:pPr>
            <a:endParaRPr lang="en-GB" sz="3200" b="1" dirty="0">
              <a:solidFill>
                <a:schemeClr val="bg1"/>
              </a:solidFill>
              <a:latin typeface="+mj-lt"/>
            </a:endParaRPr>
          </a:p>
        </p:txBody>
      </p:sp>
      <p:sp>
        <p:nvSpPr>
          <p:cNvPr id="7" name="Rectangle 6"/>
          <p:cNvSpPr/>
          <p:nvPr/>
        </p:nvSpPr>
        <p:spPr>
          <a:xfrm>
            <a:off x="5508104" y="332656"/>
            <a:ext cx="3384376" cy="584775"/>
          </a:xfrm>
          <a:prstGeom prst="rect">
            <a:avLst/>
          </a:prstGeom>
        </p:spPr>
        <p:txBody>
          <a:bodyPr wrap="square">
            <a:spAutoFit/>
          </a:bodyPr>
          <a:lstStyle/>
          <a:p>
            <a:pPr>
              <a:buFontTx/>
              <a:buNone/>
            </a:pPr>
            <a:r>
              <a:rPr lang="en-GB" sz="3200" dirty="0" smtClean="0">
                <a:solidFill>
                  <a:schemeClr val="bg1"/>
                </a:solidFill>
              </a:rPr>
              <a:t>Business model</a:t>
            </a:r>
          </a:p>
        </p:txBody>
      </p:sp>
      <p:sp>
        <p:nvSpPr>
          <p:cNvPr id="8" name="TextBox 7"/>
          <p:cNvSpPr txBox="1"/>
          <p:nvPr/>
        </p:nvSpPr>
        <p:spPr>
          <a:xfrm>
            <a:off x="467544" y="1988840"/>
            <a:ext cx="7920880" cy="3970318"/>
          </a:xfrm>
          <a:prstGeom prst="rect">
            <a:avLst/>
          </a:prstGeom>
          <a:noFill/>
        </p:spPr>
        <p:txBody>
          <a:bodyPr wrap="square" rtlCol="0">
            <a:spAutoFit/>
          </a:bodyPr>
          <a:lstStyle/>
          <a:p>
            <a:r>
              <a:rPr lang="en-GB" sz="2800" dirty="0" smtClean="0"/>
              <a:t>ADS one-off deposit charge levied at point of deposit</a:t>
            </a:r>
          </a:p>
          <a:p>
            <a:pPr marL="514350" indent="-514350">
              <a:buFont typeface="Arial" pitchFamily="34" charset="0"/>
              <a:buChar char="•"/>
            </a:pPr>
            <a:r>
              <a:rPr lang="en-GB" sz="2800" dirty="0" smtClean="0"/>
              <a:t>Included in project costing – to research council, or developer</a:t>
            </a:r>
          </a:p>
          <a:p>
            <a:pPr marL="514350" indent="-514350">
              <a:buFont typeface="Arial" pitchFamily="34" charset="0"/>
              <a:buChar char="•"/>
            </a:pPr>
            <a:r>
              <a:rPr lang="en-GB" sz="2800" dirty="0" smtClean="0"/>
              <a:t>Starts at c. £250</a:t>
            </a:r>
          </a:p>
          <a:p>
            <a:pPr marL="514350" indent="-514350">
              <a:buFont typeface="Arial" pitchFamily="34" charset="0"/>
              <a:buChar char="•"/>
            </a:pPr>
            <a:r>
              <a:rPr lang="en-GB" sz="2800" dirty="0" smtClean="0"/>
              <a:t>Generally &lt; 1-10% of project costs</a:t>
            </a:r>
          </a:p>
          <a:p>
            <a:pPr marL="514350" indent="-514350">
              <a:buFont typeface="Arial" pitchFamily="34" charset="0"/>
              <a:buChar char="•"/>
            </a:pPr>
            <a:r>
              <a:rPr lang="en-GB" sz="2800" dirty="0" smtClean="0"/>
              <a:t>Costing based on:</a:t>
            </a:r>
          </a:p>
          <a:p>
            <a:pPr marL="971550" lvl="1" indent="-514350">
              <a:buFont typeface="Arial" pitchFamily="34" charset="0"/>
              <a:buChar char="•"/>
            </a:pPr>
            <a:r>
              <a:rPr lang="en-GB" sz="2800" dirty="0" smtClean="0"/>
              <a:t>Number of files</a:t>
            </a:r>
          </a:p>
          <a:p>
            <a:pPr marL="971550" lvl="1" indent="-514350">
              <a:buFont typeface="Arial" pitchFamily="34" charset="0"/>
              <a:buChar char="•"/>
            </a:pPr>
            <a:r>
              <a:rPr lang="en-GB" sz="2800" dirty="0" smtClean="0"/>
              <a:t>Complexity</a:t>
            </a:r>
          </a:p>
          <a:p>
            <a:pPr marL="971550" lvl="1" indent="-514350">
              <a:buFont typeface="Arial" pitchFamily="34" charset="0"/>
              <a:buChar char="•"/>
            </a:pPr>
            <a:r>
              <a:rPr lang="en-GB" sz="2800" dirty="0" smtClean="0"/>
              <a:t>Size</a:t>
            </a:r>
            <a:endParaRPr lang="en-GB"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Rectangle 2"/>
          <p:cNvSpPr/>
          <p:nvPr/>
        </p:nvSpPr>
        <p:spPr>
          <a:xfrm>
            <a:off x="395536" y="1628800"/>
            <a:ext cx="7272808" cy="3539430"/>
          </a:xfrm>
          <a:prstGeom prst="rect">
            <a:avLst/>
          </a:prstGeom>
        </p:spPr>
        <p:txBody>
          <a:bodyPr wrap="square">
            <a:spAutoFit/>
          </a:bodyPr>
          <a:lstStyle/>
          <a:p>
            <a:pPr>
              <a:buFontTx/>
              <a:buNone/>
            </a:pPr>
            <a:endParaRPr lang="en-GB" sz="2800" dirty="0" smtClean="0"/>
          </a:p>
          <a:p>
            <a:pPr>
              <a:buFontTx/>
              <a:buNone/>
            </a:pPr>
            <a:r>
              <a:rPr lang="en-GB" sz="2800" dirty="0" smtClean="0">
                <a:solidFill>
                  <a:srgbClr val="FF0000"/>
                </a:solidFill>
              </a:rPr>
              <a:t>C</a:t>
            </a:r>
            <a:r>
              <a:rPr lang="en-GB" sz="2800" dirty="0" smtClean="0"/>
              <a:t> = </a:t>
            </a:r>
            <a:r>
              <a:rPr lang="en-GB" sz="2800" dirty="0" smtClean="0">
                <a:solidFill>
                  <a:srgbClr val="9900CC"/>
                </a:solidFill>
              </a:rPr>
              <a:t>A</a:t>
            </a:r>
            <a:r>
              <a:rPr lang="en-GB" sz="2800" dirty="0" smtClean="0"/>
              <a:t> + </a:t>
            </a:r>
            <a:r>
              <a:rPr lang="en-GB" sz="2800" dirty="0" smtClean="0">
                <a:solidFill>
                  <a:srgbClr val="0000FF"/>
                </a:solidFill>
              </a:rPr>
              <a:t>I</a:t>
            </a:r>
            <a:r>
              <a:rPr lang="en-GB" sz="2800" dirty="0" smtClean="0"/>
              <a:t> + </a:t>
            </a:r>
            <a:r>
              <a:rPr lang="en-GB" sz="2800" dirty="0" smtClean="0">
                <a:solidFill>
                  <a:srgbClr val="008080"/>
                </a:solidFill>
              </a:rPr>
              <a:t>D</a:t>
            </a:r>
            <a:r>
              <a:rPr lang="en-GB" sz="2800" dirty="0" smtClean="0"/>
              <a:t> + </a:t>
            </a:r>
            <a:r>
              <a:rPr lang="en-GB" sz="2800" dirty="0" smtClean="0">
                <a:solidFill>
                  <a:srgbClr val="008000"/>
                </a:solidFill>
              </a:rPr>
              <a:t>R</a:t>
            </a:r>
          </a:p>
          <a:p>
            <a:pPr>
              <a:buFontTx/>
              <a:buNone/>
            </a:pPr>
            <a:endParaRPr lang="en-GB" sz="2800" dirty="0" smtClean="0"/>
          </a:p>
          <a:p>
            <a:pPr>
              <a:buFontTx/>
              <a:buNone/>
            </a:pPr>
            <a:r>
              <a:rPr lang="en-GB" sz="2800" dirty="0" smtClean="0">
                <a:solidFill>
                  <a:srgbClr val="FF0000"/>
                </a:solidFill>
              </a:rPr>
              <a:t>C  (Cost of preservation) =</a:t>
            </a:r>
          </a:p>
          <a:p>
            <a:pPr>
              <a:buFontTx/>
              <a:buNone/>
            </a:pPr>
            <a:r>
              <a:rPr lang="en-GB" sz="2800" dirty="0" smtClean="0">
                <a:solidFill>
                  <a:srgbClr val="9900CC"/>
                </a:solidFill>
              </a:rPr>
              <a:t>	A   (Management and Administration)</a:t>
            </a:r>
          </a:p>
          <a:p>
            <a:pPr>
              <a:buFontTx/>
              <a:buNone/>
            </a:pPr>
            <a:r>
              <a:rPr lang="en-GB" sz="2800" dirty="0" smtClean="0">
                <a:solidFill>
                  <a:srgbClr val="0000FF"/>
                </a:solidFill>
              </a:rPr>
              <a:t>	I    (Ingest costs)</a:t>
            </a:r>
          </a:p>
          <a:p>
            <a:pPr>
              <a:buFontTx/>
              <a:buNone/>
            </a:pPr>
            <a:r>
              <a:rPr lang="en-GB" sz="2800" dirty="0" smtClean="0">
                <a:solidFill>
                  <a:srgbClr val="008080"/>
                </a:solidFill>
              </a:rPr>
              <a:t>	D  (Dissemination costs)</a:t>
            </a:r>
          </a:p>
          <a:p>
            <a:pPr>
              <a:buFontTx/>
              <a:buNone/>
            </a:pPr>
            <a:r>
              <a:rPr lang="en-GB" sz="2800" dirty="0" smtClean="0">
                <a:solidFill>
                  <a:srgbClr val="008000"/>
                </a:solidFill>
              </a:rPr>
              <a:t>	R  (Refreshment costs)</a:t>
            </a:r>
            <a:endParaRPr lang="en-GB" sz="2800" dirty="0">
              <a:solidFill>
                <a:srgbClr val="008000"/>
              </a:solidFill>
            </a:endParaRPr>
          </a:p>
        </p:txBody>
      </p:sp>
      <p:sp>
        <p:nvSpPr>
          <p:cNvPr id="6" name="Rectangle 6"/>
          <p:cNvSpPr txBox="1">
            <a:spLocks noChangeArrowheads="1"/>
          </p:cNvSpPr>
          <p:nvPr/>
        </p:nvSpPr>
        <p:spPr>
          <a:xfrm>
            <a:off x="3815408" y="108000"/>
            <a:ext cx="5328592" cy="1143000"/>
          </a:xfrm>
          <a:prstGeom prst="rect">
            <a:avLst/>
          </a:prstGeom>
        </p:spPr>
        <p:txBody>
          <a:bodyPr vert="horz" lIns="91440" tIns="45720" rIns="91440" bIns="45720" rtlCol="0" anchor="ctr">
            <a:normAutofit/>
          </a:bodyPr>
          <a:lstStyle/>
          <a:p>
            <a:pPr algn="r">
              <a:defRPr/>
            </a:pPr>
            <a:endParaRPr lang="en-GB" sz="3200" b="1" dirty="0">
              <a:solidFill>
                <a:schemeClr val="bg1"/>
              </a:solidFill>
              <a:latin typeface="+mj-lt"/>
            </a:endParaRPr>
          </a:p>
        </p:txBody>
      </p:sp>
      <p:sp>
        <p:nvSpPr>
          <p:cNvPr id="7" name="Rectangle 6"/>
          <p:cNvSpPr/>
          <p:nvPr/>
        </p:nvSpPr>
        <p:spPr>
          <a:xfrm>
            <a:off x="3923928" y="476672"/>
            <a:ext cx="4896544" cy="584775"/>
          </a:xfrm>
          <a:prstGeom prst="rect">
            <a:avLst/>
          </a:prstGeom>
        </p:spPr>
        <p:txBody>
          <a:bodyPr wrap="square">
            <a:spAutoFit/>
          </a:bodyPr>
          <a:lstStyle/>
          <a:p>
            <a:pPr>
              <a:buFontTx/>
              <a:buNone/>
            </a:pPr>
            <a:r>
              <a:rPr lang="en-GB" sz="3200" dirty="0" smtClean="0">
                <a:solidFill>
                  <a:schemeClr val="bg1"/>
                </a:solidFill>
              </a:rPr>
              <a:t>Costs of digital preservation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graphicFrame>
        <p:nvGraphicFramePr>
          <p:cNvPr id="3" name="Group 144"/>
          <p:cNvGraphicFramePr>
            <a:graphicFrameLocks/>
          </p:cNvGraphicFramePr>
          <p:nvPr/>
        </p:nvGraphicFramePr>
        <p:xfrm>
          <a:off x="611560" y="1844824"/>
          <a:ext cx="3600400" cy="3878583"/>
        </p:xfrm>
        <a:graphic>
          <a:graphicData uri="http://schemas.openxmlformats.org/drawingml/2006/table">
            <a:tbl>
              <a:tblPr/>
              <a:tblGrid>
                <a:gridCol w="1107476"/>
                <a:gridCol w="1694306"/>
                <a:gridCol w="798618"/>
              </a:tblGrid>
              <a:tr h="10324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dirty="0" smtClean="0">
                          <a:ln>
                            <a:noFill/>
                          </a:ln>
                          <a:solidFill>
                            <a:schemeClr val="tx1"/>
                          </a:solidFill>
                          <a:effectLst/>
                          <a:latin typeface="Arial Unicode MS" pitchFamily="34" charset="-128"/>
                          <a:ea typeface="SimSun" pitchFamily="2" charset="-122"/>
                          <a:cs typeface="Arial" charset="0"/>
                        </a:rPr>
                        <a:t>Retention period</a:t>
                      </a:r>
                      <a:endParaRPr kumimoji="0" lang="en-GB" altLang="zh-CN" sz="1600" b="0" i="0" u="none" strike="noStrike" cap="none" normalizeH="0" baseline="0" dirty="0" smtClean="0">
                        <a:ln>
                          <a:noFill/>
                        </a:ln>
                        <a:solidFill>
                          <a:schemeClr val="tx1"/>
                        </a:solidFill>
                        <a:effectLst/>
                        <a:latin typeface="Arial Unicode MS" pitchFamily="34" charset="-128"/>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dirty="0" smtClean="0">
                          <a:ln>
                            <a:noFill/>
                          </a:ln>
                          <a:solidFill>
                            <a:schemeClr val="tx1"/>
                          </a:solidFill>
                          <a:effectLst/>
                          <a:latin typeface="Arial Unicode MS" pitchFamily="34" charset="-128"/>
                          <a:ea typeface="SimSun" pitchFamily="2" charset="-122"/>
                          <a:cs typeface="Arial" charset="0"/>
                        </a:rPr>
                        <a:t>Cost  for  refreshment</a:t>
                      </a:r>
                      <a:endParaRPr kumimoji="0" lang="en-GB" altLang="zh-CN" sz="1600" b="0" i="0" u="none" strike="noStrike" cap="none" normalizeH="0" baseline="0" dirty="0" smtClean="0">
                        <a:ln>
                          <a:noFill/>
                        </a:ln>
                        <a:solidFill>
                          <a:schemeClr val="tx1"/>
                        </a:solidFill>
                        <a:effectLst/>
                        <a:latin typeface="Arial Unicode MS" pitchFamily="34" charset="-128"/>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dirty="0" smtClean="0">
                          <a:ln>
                            <a:noFill/>
                          </a:ln>
                          <a:solidFill>
                            <a:schemeClr val="tx1"/>
                          </a:solidFill>
                          <a:effectLst/>
                          <a:latin typeface="Arial Unicode MS" pitchFamily="34" charset="-128"/>
                          <a:ea typeface="SimSun" pitchFamily="2" charset="-122"/>
                          <a:cs typeface="Arial" charset="0"/>
                        </a:rPr>
                        <a:t>Cumulative total (pence)</a:t>
                      </a:r>
                      <a:endParaRPr kumimoji="0" lang="en-GB" altLang="zh-CN" sz="1600" b="0" i="0" u="none" strike="noStrike" cap="none" normalizeH="0" baseline="0" dirty="0" smtClean="0">
                        <a:ln>
                          <a:noFill/>
                        </a:ln>
                        <a:solidFill>
                          <a:schemeClr val="tx1"/>
                        </a:solidFill>
                        <a:effectLst/>
                        <a:latin typeface="Arial Unicode MS" pitchFamily="34" charset="-128"/>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8981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5 years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dirty="0" smtClean="0">
                          <a:ln>
                            <a:noFill/>
                          </a:ln>
                          <a:solidFill>
                            <a:schemeClr val="tx1"/>
                          </a:solidFill>
                          <a:effectLst/>
                          <a:latin typeface="Arial Unicode MS" pitchFamily="34" charset="-128"/>
                          <a:ea typeface="SimSun" pitchFamily="2" charset="-122"/>
                          <a:cs typeface="Arial" charset="0"/>
                        </a:rPr>
                        <a:t>9 + 4 = 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21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 10 years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dirty="0" smtClean="0">
                          <a:ln>
                            <a:noFill/>
                          </a:ln>
                          <a:solidFill>
                            <a:schemeClr val="tx1"/>
                          </a:solidFill>
                          <a:effectLst/>
                          <a:latin typeface="Arial Unicode MS" pitchFamily="34" charset="-128"/>
                          <a:ea typeface="SimSun" pitchFamily="2" charset="-122"/>
                          <a:cs typeface="Arial" charset="0"/>
                        </a:rPr>
                        <a:t>9 - 3 + 4 </a:t>
                      </a:r>
                      <a:r>
                        <a:rPr kumimoji="0" lang="en-GB" altLang="zh-CN" sz="1600" b="0" i="0" u="none" strike="noStrike" cap="none" normalizeH="0" baseline="0" dirty="0" smtClean="0">
                          <a:ln>
                            <a:noFill/>
                          </a:ln>
                          <a:solidFill>
                            <a:schemeClr val="tx1"/>
                          </a:solidFill>
                          <a:effectLst/>
                          <a:latin typeface="Arial"/>
                          <a:ea typeface="SimSun" pitchFamily="2" charset="-122"/>
                          <a:cs typeface="Arial" charset="0"/>
                        </a:rPr>
                        <a:t>–</a:t>
                      </a:r>
                      <a:r>
                        <a:rPr kumimoji="0" lang="en-GB" altLang="zh-CN" sz="1600" b="0" i="0" u="none" strike="noStrike" cap="none" normalizeH="0" baseline="0" dirty="0" smtClean="0">
                          <a:ln>
                            <a:noFill/>
                          </a:ln>
                          <a:solidFill>
                            <a:schemeClr val="tx1"/>
                          </a:solidFill>
                          <a:effectLst/>
                          <a:latin typeface="Arial Unicode MS" pitchFamily="34" charset="-128"/>
                          <a:ea typeface="SimSun" pitchFamily="2" charset="-122"/>
                          <a:cs typeface="Arial" charset="0"/>
                        </a:rPr>
                        <a:t> 1 = 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7866">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15 years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9 </a:t>
                      </a:r>
                      <a:r>
                        <a:rPr kumimoji="0" lang="en-GB" altLang="zh-CN" sz="1600" b="0" i="0" u="none" strike="noStrike" cap="none" normalizeH="0" baseline="0" smtClean="0">
                          <a:ln>
                            <a:noFill/>
                          </a:ln>
                          <a:solidFill>
                            <a:schemeClr val="tx1"/>
                          </a:solidFill>
                          <a:effectLst/>
                          <a:latin typeface="Arial"/>
                          <a:ea typeface="SimSun" pitchFamily="2" charset="-122"/>
                          <a:cs typeface="Arial" charset="0"/>
                        </a:rPr>
                        <a:t>–</a:t>
                      </a: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 6  + 4 </a:t>
                      </a:r>
                      <a:r>
                        <a:rPr kumimoji="0" lang="en-GB" altLang="zh-CN" sz="1600" b="0" i="0" u="none" strike="noStrike" cap="none" normalizeH="0" baseline="0" smtClean="0">
                          <a:ln>
                            <a:noFill/>
                          </a:ln>
                          <a:solidFill>
                            <a:schemeClr val="tx1"/>
                          </a:solidFill>
                          <a:effectLst/>
                          <a:latin typeface="Arial"/>
                          <a:ea typeface="SimSun" pitchFamily="2" charset="-122"/>
                          <a:cs typeface="Arial" charset="0"/>
                        </a:rPr>
                        <a:t>–</a:t>
                      </a: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 2 =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27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101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20 years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9 </a:t>
                      </a:r>
                      <a:r>
                        <a:rPr kumimoji="0" lang="en-GB" altLang="zh-CN" sz="1600" b="0" i="0" u="none" strike="noStrike" cap="none" normalizeH="0" baseline="0" smtClean="0">
                          <a:ln>
                            <a:noFill/>
                          </a:ln>
                          <a:solidFill>
                            <a:schemeClr val="tx1"/>
                          </a:solidFill>
                          <a:effectLst/>
                          <a:latin typeface="Arial"/>
                          <a:ea typeface="SimSun" pitchFamily="2" charset="-122"/>
                          <a:cs typeface="Arial" charset="0"/>
                        </a:rPr>
                        <a:t>–</a:t>
                      </a: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 9 + 4 </a:t>
                      </a:r>
                      <a:r>
                        <a:rPr kumimoji="0" lang="en-GB" altLang="zh-CN" sz="1600" b="0" i="0" u="none" strike="noStrike" cap="none" normalizeH="0" baseline="0" smtClean="0">
                          <a:ln>
                            <a:noFill/>
                          </a:ln>
                          <a:solidFill>
                            <a:schemeClr val="tx1"/>
                          </a:solidFill>
                          <a:effectLst/>
                          <a:latin typeface="Arial"/>
                          <a:ea typeface="SimSun" pitchFamily="2" charset="-122"/>
                          <a:cs typeface="Arial" charset="0"/>
                        </a:rPr>
                        <a:t>–</a:t>
                      </a: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 3 =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702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Arial Unicode MS" pitchFamily="34" charset="-128"/>
                          <a:ea typeface="SimSun" pitchFamily="2" charset="-122"/>
                          <a:cs typeface="Arial" charset="0"/>
                        </a:rPr>
                        <a:t>ongoing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dirty="0" smtClean="0">
                          <a:ln>
                            <a:noFill/>
                          </a:ln>
                          <a:solidFill>
                            <a:schemeClr val="tx1"/>
                          </a:solidFill>
                          <a:effectLst/>
                          <a:latin typeface="Arial Unicode MS" pitchFamily="34" charset="-128"/>
                          <a:ea typeface="SimSun" pitchFamily="2" charset="-122"/>
                          <a:cs typeface="Arial" charset="0"/>
                        </a:rPr>
                        <a:t>28.1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6258" name="Object 2"/>
          <p:cNvGraphicFramePr>
            <a:graphicFrameLocks noChangeAspect="1"/>
          </p:cNvGraphicFramePr>
          <p:nvPr/>
        </p:nvGraphicFramePr>
        <p:xfrm>
          <a:off x="5436096" y="1700808"/>
          <a:ext cx="3384376" cy="4330010"/>
        </p:xfrm>
        <a:graphic>
          <a:graphicData uri="http://schemas.openxmlformats.org/presentationml/2006/ole">
            <p:oleObj spid="_x0000_s1026" name="Chart" r:id="rId4" imgW="3886335" imgH="5257800" progId="MSGraph.Chart.8">
              <p:embed followColorScheme="full"/>
            </p:oleObj>
          </a:graphicData>
        </a:graphic>
      </p:graphicFrame>
      <p:sp>
        <p:nvSpPr>
          <p:cNvPr id="5" name="TextBox 4"/>
          <p:cNvSpPr txBox="1"/>
          <p:nvPr/>
        </p:nvSpPr>
        <p:spPr>
          <a:xfrm>
            <a:off x="4932040" y="404664"/>
            <a:ext cx="3816424" cy="646331"/>
          </a:xfrm>
          <a:prstGeom prst="rect">
            <a:avLst/>
          </a:prstGeom>
          <a:noFill/>
        </p:spPr>
        <p:txBody>
          <a:bodyPr wrap="square" rtlCol="0">
            <a:spAutoFit/>
          </a:bodyPr>
          <a:lstStyle/>
          <a:p>
            <a:r>
              <a:rPr lang="en-GB" sz="3600" dirty="0" smtClean="0">
                <a:solidFill>
                  <a:schemeClr val="bg1"/>
                </a:solidFill>
              </a:rPr>
              <a:t>Refreshment costs</a:t>
            </a:r>
            <a:endParaRPr lang="en-GB" sz="36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0" y="6356350"/>
            <a:ext cx="2895600" cy="365125"/>
          </a:xfrm>
        </p:spPr>
        <p:txBody>
          <a:bodyPr/>
          <a:lstStyle/>
          <a:p>
            <a:r>
              <a:rPr lang="en-GB" smtClean="0"/>
              <a:t>http://archaeologydataservice.ac.uk</a:t>
            </a:r>
            <a:endParaRPr lang="en-GB"/>
          </a:p>
        </p:txBody>
      </p:sp>
      <p:pic>
        <p:nvPicPr>
          <p:cNvPr id="2050" name="Picture 2"/>
          <p:cNvPicPr>
            <a:picLocks noChangeAspect="1" noChangeArrowheads="1"/>
          </p:cNvPicPr>
          <p:nvPr/>
        </p:nvPicPr>
        <p:blipFill>
          <a:blip r:embed="rId3" cstate="print"/>
          <a:srcRect/>
          <a:stretch>
            <a:fillRect/>
          </a:stretch>
        </p:blipFill>
        <p:spPr bwMode="auto">
          <a:xfrm>
            <a:off x="1" y="829601"/>
            <a:ext cx="9144000" cy="5466423"/>
          </a:xfrm>
          <a:prstGeom prst="rect">
            <a:avLst/>
          </a:prstGeom>
          <a:noFill/>
          <a:ln w="9525">
            <a:noFill/>
            <a:miter lim="800000"/>
            <a:headEnd/>
            <a:tailEnd/>
          </a:ln>
        </p:spPr>
      </p:pic>
      <p:sp>
        <p:nvSpPr>
          <p:cNvPr id="4" name="TextBox 3"/>
          <p:cNvSpPr txBox="1"/>
          <p:nvPr/>
        </p:nvSpPr>
        <p:spPr>
          <a:xfrm>
            <a:off x="251520" y="0"/>
            <a:ext cx="7056784" cy="707886"/>
          </a:xfrm>
          <a:prstGeom prst="rect">
            <a:avLst/>
          </a:prstGeom>
          <a:noFill/>
        </p:spPr>
        <p:txBody>
          <a:bodyPr wrap="square" rtlCol="0">
            <a:spAutoFit/>
          </a:bodyPr>
          <a:lstStyle/>
          <a:p>
            <a:r>
              <a:rPr lang="en-GB" sz="4000" dirty="0" smtClean="0"/>
              <a:t>Keeping Research Data Safe</a:t>
            </a:r>
            <a:endParaRPr lang="en-GB"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Rectangle 2"/>
          <p:cNvSpPr/>
          <p:nvPr/>
        </p:nvSpPr>
        <p:spPr>
          <a:xfrm>
            <a:off x="395536" y="1628800"/>
            <a:ext cx="7272808" cy="523220"/>
          </a:xfrm>
          <a:prstGeom prst="rect">
            <a:avLst/>
          </a:prstGeom>
        </p:spPr>
        <p:txBody>
          <a:bodyPr wrap="square">
            <a:spAutoFit/>
          </a:bodyPr>
          <a:lstStyle/>
          <a:p>
            <a:pPr>
              <a:buFontTx/>
              <a:buNone/>
            </a:pPr>
            <a:endParaRPr lang="en-GB" sz="2800" dirty="0" smtClean="0"/>
          </a:p>
        </p:txBody>
      </p:sp>
      <p:sp>
        <p:nvSpPr>
          <p:cNvPr id="6" name="Rectangle 6"/>
          <p:cNvSpPr txBox="1">
            <a:spLocks noChangeArrowheads="1"/>
          </p:cNvSpPr>
          <p:nvPr/>
        </p:nvSpPr>
        <p:spPr>
          <a:xfrm>
            <a:off x="3815408" y="108000"/>
            <a:ext cx="5328592" cy="1143000"/>
          </a:xfrm>
          <a:prstGeom prst="rect">
            <a:avLst/>
          </a:prstGeom>
        </p:spPr>
        <p:txBody>
          <a:bodyPr vert="horz" lIns="91440" tIns="45720" rIns="91440" bIns="45720" rtlCol="0" anchor="ctr">
            <a:normAutofit/>
          </a:bodyPr>
          <a:lstStyle/>
          <a:p>
            <a:pPr algn="r">
              <a:defRPr/>
            </a:pPr>
            <a:endParaRPr lang="en-GB" sz="3200" b="1" dirty="0">
              <a:solidFill>
                <a:schemeClr val="bg1"/>
              </a:solidFill>
              <a:latin typeface="+mj-lt"/>
            </a:endParaRPr>
          </a:p>
        </p:txBody>
      </p:sp>
      <p:sp>
        <p:nvSpPr>
          <p:cNvPr id="7" name="Rectangle 6"/>
          <p:cNvSpPr/>
          <p:nvPr/>
        </p:nvSpPr>
        <p:spPr>
          <a:xfrm>
            <a:off x="5508104" y="332656"/>
            <a:ext cx="3384376" cy="1077218"/>
          </a:xfrm>
          <a:prstGeom prst="rect">
            <a:avLst/>
          </a:prstGeom>
        </p:spPr>
        <p:txBody>
          <a:bodyPr wrap="square">
            <a:spAutoFit/>
          </a:bodyPr>
          <a:lstStyle/>
          <a:p>
            <a:pPr>
              <a:buFontTx/>
              <a:buNone/>
            </a:pPr>
            <a:r>
              <a:rPr lang="en-GB" sz="3200" dirty="0" smtClean="0">
                <a:solidFill>
                  <a:schemeClr val="bg1"/>
                </a:solidFill>
              </a:rPr>
              <a:t>Project Funding </a:t>
            </a:r>
            <a:r>
              <a:rPr lang="en-GB" sz="3200" dirty="0" smtClean="0">
                <a:solidFill>
                  <a:schemeClr val="bg1"/>
                </a:solidFill>
              </a:rPr>
              <a:t>model</a:t>
            </a:r>
            <a:endParaRPr lang="en-GB" sz="3200" dirty="0" smtClean="0">
              <a:solidFill>
                <a:schemeClr val="bg1"/>
              </a:solidFill>
            </a:endParaRPr>
          </a:p>
        </p:txBody>
      </p:sp>
      <p:sp>
        <p:nvSpPr>
          <p:cNvPr id="8" name="TextBox 7"/>
          <p:cNvSpPr txBox="1"/>
          <p:nvPr/>
        </p:nvSpPr>
        <p:spPr>
          <a:xfrm>
            <a:off x="467544" y="1988840"/>
            <a:ext cx="7920880" cy="3108543"/>
          </a:xfrm>
          <a:prstGeom prst="rect">
            <a:avLst/>
          </a:prstGeom>
          <a:noFill/>
        </p:spPr>
        <p:txBody>
          <a:bodyPr wrap="square" rtlCol="0">
            <a:spAutoFit/>
          </a:bodyPr>
          <a:lstStyle/>
          <a:p>
            <a:r>
              <a:rPr lang="en-GB" sz="2800" dirty="0" smtClean="0"/>
              <a:t>English Heritage model – outline budget figure, followed by Digital Data Storage grant at point of deposit – </a:t>
            </a:r>
          </a:p>
          <a:p>
            <a:pPr>
              <a:buFont typeface="Arial" pitchFamily="34" charset="0"/>
              <a:buChar char="•"/>
            </a:pPr>
            <a:r>
              <a:rPr lang="en-GB" sz="2800" dirty="0" smtClean="0"/>
              <a:t> At that stage you know what your archive will be </a:t>
            </a:r>
          </a:p>
          <a:p>
            <a:pPr>
              <a:buFont typeface="Arial" pitchFamily="34" charset="0"/>
              <a:buChar char="•"/>
            </a:pPr>
            <a:r>
              <a:rPr lang="en-GB" sz="2800" dirty="0" smtClean="0"/>
              <a:t>Applied </a:t>
            </a:r>
            <a:r>
              <a:rPr lang="en-GB" sz="2800" dirty="0" smtClean="0"/>
              <a:t>for by, and paid direct to, ADS</a:t>
            </a:r>
          </a:p>
          <a:p>
            <a:pPr>
              <a:buFont typeface="Arial" pitchFamily="34" charset="0"/>
              <a:buChar char="•"/>
            </a:pPr>
            <a:r>
              <a:rPr lang="en-GB" sz="2800" dirty="0" smtClean="0"/>
              <a:t> Greater level of policing e.g. Aggregates Levy Sustainability Fund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pic>
        <p:nvPicPr>
          <p:cNvPr id="64514" name="Picture 2"/>
          <p:cNvPicPr>
            <a:picLocks noChangeAspect="1" noChangeArrowheads="1"/>
          </p:cNvPicPr>
          <p:nvPr/>
        </p:nvPicPr>
        <p:blipFill>
          <a:blip r:embed="rId3" cstate="print"/>
          <a:srcRect/>
          <a:stretch>
            <a:fillRect/>
          </a:stretch>
        </p:blipFill>
        <p:spPr bwMode="auto">
          <a:xfrm>
            <a:off x="611560" y="1412776"/>
            <a:ext cx="5235899" cy="4814739"/>
          </a:xfrm>
          <a:prstGeom prst="rect">
            <a:avLst/>
          </a:prstGeom>
          <a:noFill/>
          <a:ln w="9525">
            <a:noFill/>
            <a:miter lim="800000"/>
            <a:headEnd/>
            <a:tailEnd/>
          </a:ln>
        </p:spPr>
      </p:pic>
      <p:sp>
        <p:nvSpPr>
          <p:cNvPr id="4" name="Rectangle 3"/>
          <p:cNvSpPr/>
          <p:nvPr/>
        </p:nvSpPr>
        <p:spPr>
          <a:xfrm>
            <a:off x="5508104" y="332656"/>
            <a:ext cx="3384376" cy="1015663"/>
          </a:xfrm>
          <a:prstGeom prst="rect">
            <a:avLst/>
          </a:prstGeom>
        </p:spPr>
        <p:txBody>
          <a:bodyPr wrap="square">
            <a:spAutoFit/>
          </a:bodyPr>
          <a:lstStyle/>
          <a:p>
            <a:pPr>
              <a:buFontTx/>
              <a:buNone/>
            </a:pPr>
            <a:r>
              <a:rPr lang="en-GB" sz="6000" dirty="0" smtClean="0">
                <a:solidFill>
                  <a:schemeClr val="bg1"/>
                </a:solidFill>
              </a:rPr>
              <a:t>OASIS</a:t>
            </a:r>
            <a:endParaRPr lang="en-GB" sz="6000" dirty="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195736" y="4149080"/>
            <a:ext cx="3097212" cy="2303463"/>
            <a:chOff x="825" y="828"/>
            <a:chExt cx="4033" cy="2888"/>
          </a:xfrm>
        </p:grpSpPr>
        <p:pic>
          <p:nvPicPr>
            <p:cNvPr id="6154" name="Picture 5" descr="12"/>
            <p:cNvPicPr>
              <a:picLocks noChangeAspect="1" noChangeArrowheads="1"/>
            </p:cNvPicPr>
            <p:nvPr/>
          </p:nvPicPr>
          <p:blipFill>
            <a:blip r:embed="rId3" cstate="print"/>
            <a:srcRect/>
            <a:stretch>
              <a:fillRect/>
            </a:stretch>
          </p:blipFill>
          <p:spPr bwMode="auto">
            <a:xfrm>
              <a:off x="825" y="828"/>
              <a:ext cx="4033" cy="2888"/>
            </a:xfrm>
            <a:prstGeom prst="rect">
              <a:avLst/>
            </a:prstGeom>
            <a:noFill/>
            <a:ln w="9525">
              <a:noFill/>
              <a:miter lim="800000"/>
              <a:headEnd/>
              <a:tailEnd/>
            </a:ln>
          </p:spPr>
        </p:pic>
        <p:sp>
          <p:nvSpPr>
            <p:cNvPr id="233478" name="Oval 6"/>
            <p:cNvSpPr>
              <a:spLocks noChangeArrowheads="1"/>
            </p:cNvSpPr>
            <p:nvPr/>
          </p:nvSpPr>
          <p:spPr bwMode="auto">
            <a:xfrm>
              <a:off x="2506" y="2796"/>
              <a:ext cx="903" cy="368"/>
            </a:xfrm>
            <a:prstGeom prst="ellipse">
              <a:avLst/>
            </a:prstGeom>
            <a:noFill/>
            <a:ln w="76200">
              <a:solidFill>
                <a:schemeClr val="tx1"/>
              </a:solidFill>
              <a:round/>
              <a:headEnd/>
              <a:tailEnd/>
            </a:ln>
            <a:effectLst>
              <a:outerShdw blurRad="63500" dist="63500" dir="2212194" algn="ctr" rotWithShape="0">
                <a:schemeClr val="bg2">
                  <a:alpha val="74998"/>
                </a:schemeClr>
              </a:outerShdw>
            </a:effectLst>
          </p:spPr>
          <p:txBody>
            <a:bodyPr wrap="none" anchor="ctr"/>
            <a:lstStyle/>
            <a:p>
              <a:pPr>
                <a:defRPr/>
              </a:pPr>
              <a:endParaRPr lang="en-US">
                <a:latin typeface="Times New Roman" charset="0"/>
                <a:ea typeface="+mn-ea"/>
              </a:endParaRPr>
            </a:p>
          </p:txBody>
        </p:sp>
      </p:grpSp>
      <p:pic>
        <p:nvPicPr>
          <p:cNvPr id="6149" name="Picture 7"/>
          <p:cNvPicPr>
            <a:picLocks noChangeAspect="1" noChangeArrowheads="1"/>
          </p:cNvPicPr>
          <p:nvPr/>
        </p:nvPicPr>
        <p:blipFill>
          <a:blip r:embed="rId4" cstate="print"/>
          <a:srcRect/>
          <a:stretch>
            <a:fillRect/>
          </a:stretch>
        </p:blipFill>
        <p:spPr bwMode="auto">
          <a:xfrm>
            <a:off x="611560" y="1700808"/>
            <a:ext cx="4303712" cy="2406650"/>
          </a:xfrm>
          <a:prstGeom prst="rect">
            <a:avLst/>
          </a:prstGeom>
          <a:noFill/>
          <a:ln w="9525">
            <a:noFill/>
            <a:miter lim="800000"/>
            <a:headEnd/>
            <a:tailEnd/>
          </a:ln>
        </p:spPr>
      </p:pic>
      <p:sp>
        <p:nvSpPr>
          <p:cNvPr id="12" name="Rectangle 8"/>
          <p:cNvSpPr>
            <a:spLocks noChangeArrowheads="1"/>
          </p:cNvSpPr>
          <p:nvPr/>
        </p:nvSpPr>
        <p:spPr bwMode="auto">
          <a:xfrm>
            <a:off x="251520" y="908720"/>
            <a:ext cx="1871662" cy="576262"/>
          </a:xfrm>
          <a:prstGeom prst="rect">
            <a:avLst/>
          </a:prstGeom>
          <a:noFill/>
          <a:ln w="9525">
            <a:noFill/>
            <a:miter lim="800000"/>
            <a:headEnd/>
            <a:tailEnd/>
          </a:ln>
          <a:effectLst/>
        </p:spPr>
        <p:txBody>
          <a:bodyPr anchor="ctr"/>
          <a:lstStyle/>
          <a:p>
            <a:pPr algn="ctr">
              <a:defRPr/>
            </a:pPr>
            <a:r>
              <a:rPr lang="en-GB" sz="3600" b="1" dirty="0">
                <a:solidFill>
                  <a:srgbClr val="9966FF"/>
                </a:solidFill>
                <a:effectLst>
                  <a:outerShdw blurRad="38100" dist="38100" dir="2700000" algn="tl">
                    <a:srgbClr val="C0C0C0"/>
                  </a:outerShdw>
                </a:effectLst>
                <a:latin typeface="Arial" charset="0"/>
                <a:cs typeface="Arial" charset="0"/>
              </a:rPr>
              <a:t>OASIS:</a:t>
            </a:r>
            <a:endParaRPr lang="en-GB" sz="3200" b="1" dirty="0">
              <a:effectLst>
                <a:outerShdw blurRad="38100" dist="38100" dir="2700000" algn="tl">
                  <a:srgbClr val="C0C0C0"/>
                </a:outerShdw>
              </a:effectLst>
              <a:latin typeface="Arial" charset="0"/>
            </a:endParaRPr>
          </a:p>
        </p:txBody>
      </p:sp>
      <p:sp>
        <p:nvSpPr>
          <p:cNvPr id="13" name="Rectangle 9"/>
          <p:cNvSpPr>
            <a:spLocks noChangeArrowheads="1"/>
          </p:cNvSpPr>
          <p:nvPr/>
        </p:nvSpPr>
        <p:spPr bwMode="auto">
          <a:xfrm>
            <a:off x="2123728" y="1052736"/>
            <a:ext cx="6815137" cy="396875"/>
          </a:xfrm>
          <a:prstGeom prst="rect">
            <a:avLst/>
          </a:prstGeom>
          <a:noFill/>
          <a:ln w="9525">
            <a:noFill/>
            <a:miter lim="800000"/>
            <a:headEnd/>
            <a:tailEnd/>
          </a:ln>
          <a:effectLst/>
        </p:spPr>
        <p:txBody>
          <a:bodyPr wrap="none" anchor="ctr">
            <a:spAutoFit/>
          </a:bodyPr>
          <a:lstStyle/>
          <a:p>
            <a:pPr>
              <a:defRPr/>
            </a:pPr>
            <a:r>
              <a:rPr lang="en-GB" sz="2000" dirty="0">
                <a:solidFill>
                  <a:srgbClr val="9966FF"/>
                </a:solidFill>
                <a:effectLst>
                  <a:outerShdw blurRad="38100" dist="38100" dir="2700000" algn="tl">
                    <a:srgbClr val="C0C0C0"/>
                  </a:outerShdw>
                </a:effectLst>
                <a:latin typeface="Tahoma" pitchFamily="34" charset="0"/>
              </a:rPr>
              <a:t>Online </a:t>
            </a:r>
            <a:r>
              <a:rPr lang="en-GB" sz="2000" dirty="0" err="1">
                <a:solidFill>
                  <a:srgbClr val="9966FF"/>
                </a:solidFill>
                <a:effectLst>
                  <a:outerShdw blurRad="38100" dist="38100" dir="2700000" algn="tl">
                    <a:srgbClr val="C0C0C0"/>
                  </a:outerShdw>
                </a:effectLst>
                <a:latin typeface="Tahoma" pitchFamily="34" charset="0"/>
              </a:rPr>
              <a:t>AccesS</a:t>
            </a:r>
            <a:r>
              <a:rPr lang="en-GB" sz="2000" dirty="0">
                <a:solidFill>
                  <a:srgbClr val="9966FF"/>
                </a:solidFill>
                <a:effectLst>
                  <a:outerShdw blurRad="38100" dist="38100" dir="2700000" algn="tl">
                    <a:srgbClr val="C0C0C0"/>
                  </a:outerShdw>
                </a:effectLst>
                <a:latin typeface="Tahoma" pitchFamily="34" charset="0"/>
              </a:rPr>
              <a:t> to the Index of archaeological </a:t>
            </a:r>
            <a:r>
              <a:rPr lang="en-GB" sz="2000" dirty="0" err="1">
                <a:solidFill>
                  <a:srgbClr val="9966FF"/>
                </a:solidFill>
                <a:effectLst>
                  <a:outerShdw blurRad="38100" dist="38100" dir="2700000" algn="tl">
                    <a:srgbClr val="C0C0C0"/>
                  </a:outerShdw>
                </a:effectLst>
                <a:latin typeface="Tahoma" pitchFamily="34" charset="0"/>
              </a:rPr>
              <a:t>investigationS</a:t>
            </a:r>
            <a:endParaRPr lang="en-GB" sz="2000" i="1" dirty="0">
              <a:latin typeface="Tahoma" pitchFamily="34" charset="0"/>
            </a:endParaRPr>
          </a:p>
        </p:txBody>
      </p:sp>
      <p:pic>
        <p:nvPicPr>
          <p:cNvPr id="83970" name="Picture 2"/>
          <p:cNvPicPr>
            <a:picLocks noChangeAspect="1" noChangeArrowheads="1"/>
          </p:cNvPicPr>
          <p:nvPr/>
        </p:nvPicPr>
        <p:blipFill>
          <a:blip r:embed="rId5" cstate="print"/>
          <a:srcRect/>
          <a:stretch>
            <a:fillRect/>
          </a:stretch>
        </p:blipFill>
        <p:spPr bwMode="auto">
          <a:xfrm>
            <a:off x="5580112" y="2492896"/>
            <a:ext cx="3057525" cy="3686175"/>
          </a:xfrm>
          <a:prstGeom prst="rect">
            <a:avLst/>
          </a:prstGeom>
          <a:noFill/>
          <a:ln w="9525">
            <a:noFill/>
            <a:miter lim="800000"/>
            <a:headEnd/>
            <a:tailEnd/>
          </a:ln>
        </p:spPr>
      </p:pic>
      <p:sp>
        <p:nvSpPr>
          <p:cNvPr id="14" name="Rectangle 13"/>
          <p:cNvSpPr/>
          <p:nvPr/>
        </p:nvSpPr>
        <p:spPr>
          <a:xfrm>
            <a:off x="5220072" y="1556792"/>
            <a:ext cx="3450175" cy="461665"/>
          </a:xfrm>
          <a:prstGeom prst="rect">
            <a:avLst/>
          </a:prstGeom>
        </p:spPr>
        <p:txBody>
          <a:bodyPr wrap="none">
            <a:spAutoFit/>
          </a:bodyPr>
          <a:lstStyle/>
          <a:p>
            <a:r>
              <a:rPr lang="en-GB" dirty="0" smtClean="0"/>
              <a:t>http://www.oasis.ac.uk/</a:t>
            </a:r>
            <a:endParaRPr lang="en-GB"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6537325" y="6448425"/>
            <a:ext cx="2606675" cy="365125"/>
          </a:xfrm>
        </p:spPr>
        <p:txBody>
          <a:bodyPr/>
          <a:lstStyle/>
          <a:p>
            <a:r>
              <a:rPr lang="en-GB" smtClean="0"/>
              <a:t>http://archaeologydataservice.ac.uk</a:t>
            </a:r>
            <a:endParaRPr lang="en-GB" dirty="0"/>
          </a:p>
        </p:txBody>
      </p:sp>
      <p:pic>
        <p:nvPicPr>
          <p:cNvPr id="67586" name="Picture 2"/>
          <p:cNvPicPr>
            <a:picLocks noChangeAspect="1" noChangeArrowheads="1"/>
          </p:cNvPicPr>
          <p:nvPr/>
        </p:nvPicPr>
        <p:blipFill>
          <a:blip r:embed="rId3" cstate="print"/>
          <a:srcRect/>
          <a:stretch>
            <a:fillRect/>
          </a:stretch>
        </p:blipFill>
        <p:spPr bwMode="auto">
          <a:xfrm>
            <a:off x="539552" y="0"/>
            <a:ext cx="7758415" cy="649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GB"/>
              <a:t>http://archaeologydataservice.ac.uk</a:t>
            </a:r>
          </a:p>
        </p:txBody>
      </p:sp>
      <p:pic>
        <p:nvPicPr>
          <p:cNvPr id="55299" name="Picture 2"/>
          <p:cNvPicPr>
            <a:picLocks noChangeAspect="1" noChangeArrowheads="1"/>
          </p:cNvPicPr>
          <p:nvPr/>
        </p:nvPicPr>
        <p:blipFill>
          <a:blip r:embed="rId3" cstate="print"/>
          <a:srcRect/>
          <a:stretch>
            <a:fillRect/>
          </a:stretch>
        </p:blipFill>
        <p:spPr bwMode="auto">
          <a:xfrm>
            <a:off x="1476375" y="1484313"/>
            <a:ext cx="6696075" cy="4619625"/>
          </a:xfrm>
          <a:prstGeom prst="rect">
            <a:avLst/>
          </a:prstGeom>
          <a:noFill/>
          <a:ln w="9525">
            <a:noFill/>
            <a:miter lim="800000"/>
            <a:headEnd/>
            <a:tailEnd/>
          </a:ln>
        </p:spPr>
      </p:pic>
      <p:sp>
        <p:nvSpPr>
          <p:cNvPr id="4" name="Rectangle 2"/>
          <p:cNvSpPr txBox="1">
            <a:spLocks/>
          </p:cNvSpPr>
          <p:nvPr/>
        </p:nvSpPr>
        <p:spPr>
          <a:xfrm>
            <a:off x="4716463" y="0"/>
            <a:ext cx="4392612" cy="836713"/>
          </a:xfrm>
          <a:prstGeom prst="rect">
            <a:avLst/>
          </a:prstGeom>
        </p:spPr>
        <p:txBody>
          <a:bodyPr anchor="ctr">
            <a:normAutofit/>
          </a:bodyPr>
          <a:lstStyle/>
          <a:p>
            <a:pPr algn="r" fontAlgn="auto">
              <a:spcAft>
                <a:spcPts val="0"/>
              </a:spcAft>
              <a:defRPr/>
            </a:pPr>
            <a:r>
              <a:rPr lang="en-US" sz="2800" b="1" dirty="0">
                <a:solidFill>
                  <a:schemeClr val="bg1"/>
                </a:solidFill>
                <a:latin typeface="+mj-lt"/>
                <a:ea typeface="ＭＳ Ｐゴシック" pitchFamily="34" charset="-128"/>
                <a:cs typeface="+mj-cs"/>
              </a:rPr>
              <a:t>Grey Literature Library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descr="http://archaeologydataservice.ac.uk/attach/annualReport2010/constituency_detail.jpg"/>
          <p:cNvPicPr>
            <a:picLocks noChangeAspect="1" noChangeArrowheads="1"/>
          </p:cNvPicPr>
          <p:nvPr/>
        </p:nvPicPr>
        <p:blipFill>
          <a:blip r:embed="rId3" cstate="print"/>
          <a:srcRect l="14520" t="1680" b="2560"/>
          <a:stretch>
            <a:fillRect/>
          </a:stretch>
        </p:blipFill>
        <p:spPr bwMode="auto">
          <a:xfrm>
            <a:off x="4284663" y="1484313"/>
            <a:ext cx="4889500" cy="4608512"/>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GB"/>
              <a:t>http://archaeologydataservice.ac.uk</a:t>
            </a:r>
          </a:p>
        </p:txBody>
      </p:sp>
      <p:pic>
        <p:nvPicPr>
          <p:cNvPr id="60420" name="Picture 2" descr="http://archaeologydataservice.ac.uk/attach/annualReport2010/constituency.jpg"/>
          <p:cNvPicPr>
            <a:picLocks noChangeAspect="1" noChangeArrowheads="1"/>
          </p:cNvPicPr>
          <p:nvPr/>
        </p:nvPicPr>
        <p:blipFill>
          <a:blip r:embed="rId4" cstate="print"/>
          <a:srcRect l="19028" t="1680" r="13747" b="7600"/>
          <a:stretch>
            <a:fillRect/>
          </a:stretch>
        </p:blipFill>
        <p:spPr bwMode="auto">
          <a:xfrm>
            <a:off x="0" y="1412875"/>
            <a:ext cx="4500563" cy="4584700"/>
          </a:xfrm>
          <a:prstGeom prst="rect">
            <a:avLst/>
          </a:prstGeom>
          <a:noFill/>
          <a:ln w="9525">
            <a:noFill/>
            <a:miter lim="800000"/>
            <a:headEnd/>
            <a:tailEnd/>
          </a:ln>
        </p:spPr>
      </p:pic>
      <p:sp>
        <p:nvSpPr>
          <p:cNvPr id="4" name="Rectangle 2"/>
          <p:cNvSpPr txBox="1">
            <a:spLocks/>
          </p:cNvSpPr>
          <p:nvPr/>
        </p:nvSpPr>
        <p:spPr>
          <a:xfrm>
            <a:off x="4751388" y="0"/>
            <a:ext cx="4392612" cy="890587"/>
          </a:xfrm>
          <a:prstGeom prst="rect">
            <a:avLst/>
          </a:prstGeom>
        </p:spPr>
        <p:txBody>
          <a:bodyPr anchor="ctr">
            <a:normAutofit/>
          </a:bodyPr>
          <a:lstStyle/>
          <a:p>
            <a:pPr algn="r" fontAlgn="auto">
              <a:spcAft>
                <a:spcPts val="0"/>
              </a:spcAft>
              <a:defRPr/>
            </a:pPr>
            <a:r>
              <a:rPr lang="en-US" sz="2800" b="1" dirty="0">
                <a:solidFill>
                  <a:schemeClr val="bg1"/>
                </a:solidFill>
                <a:latin typeface="+mj-lt"/>
                <a:ea typeface="ＭＳ Ｐゴシック" pitchFamily="34" charset="-128"/>
                <a:cs typeface="+mj-cs"/>
              </a:rPr>
              <a:t>Who is using the ADS?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3" cstate="print"/>
          <a:srcRect/>
          <a:stretch>
            <a:fillRect/>
          </a:stretch>
        </p:blipFill>
        <p:spPr bwMode="auto">
          <a:xfrm>
            <a:off x="8217503" y="116632"/>
            <a:ext cx="779823" cy="648072"/>
          </a:xfrm>
          <a:prstGeom prst="rect">
            <a:avLst/>
          </a:prstGeom>
          <a:noFill/>
          <a:ln w="9525">
            <a:noFill/>
            <a:miter lim="800000"/>
            <a:headEnd/>
            <a:tailEnd/>
          </a:ln>
        </p:spPr>
      </p:pic>
      <p:sp>
        <p:nvSpPr>
          <p:cNvPr id="10" name="Title 2"/>
          <p:cNvSpPr>
            <a:spLocks noGrp="1"/>
          </p:cNvSpPr>
          <p:nvPr>
            <p:ph type="title"/>
          </p:nvPr>
        </p:nvSpPr>
        <p:spPr>
          <a:xfrm>
            <a:off x="457200" y="274638"/>
            <a:ext cx="8229600" cy="1143000"/>
          </a:xfrm>
        </p:spPr>
        <p:txBody>
          <a:bodyPr/>
          <a:lstStyle/>
          <a:p>
            <a:pPr algn="ctr"/>
            <a:r>
              <a:rPr lang="en-GB" sz="2400" b="1" dirty="0" smtClean="0"/>
              <a:t>Sustainability &amp; </a:t>
            </a:r>
            <a:r>
              <a:rPr lang="en-GB" sz="2400" b="1" dirty="0" smtClean="0"/>
              <a:t>Automation                       </a:t>
            </a:r>
            <a:r>
              <a:rPr lang="en-GB" sz="2400" b="1" dirty="0" smtClean="0"/>
              <a:t/>
            </a:r>
            <a:br>
              <a:rPr lang="en-GB" sz="2400" b="1" dirty="0" smtClean="0"/>
            </a:br>
            <a:r>
              <a:rPr lang="en-GB" sz="2400" b="1" dirty="0" smtClean="0"/>
              <a:t>Managing deposits: SWORDARM workflow</a:t>
            </a:r>
            <a:endParaRPr lang="en-GB" sz="2400" b="1" dirty="0"/>
          </a:p>
        </p:txBody>
      </p:sp>
      <p:cxnSp>
        <p:nvCxnSpPr>
          <p:cNvPr id="8" name="Straight Connector 7"/>
          <p:cNvCxnSpPr/>
          <p:nvPr/>
        </p:nvCxnSpPr>
        <p:spPr>
          <a:xfrm>
            <a:off x="4572000" y="2420888"/>
            <a:ext cx="0" cy="3744416"/>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15" name="Picture 2" descr="C:\Documents and Settings\rhm103\Desktop\sq1.png"/>
          <p:cNvPicPr>
            <a:picLocks noChangeAspect="1" noChangeArrowheads="1"/>
          </p:cNvPicPr>
          <p:nvPr/>
        </p:nvPicPr>
        <p:blipFill>
          <a:blip r:embed="rId4" cstate="print">
            <a:duotone>
              <a:schemeClr val="accent5">
                <a:shade val="45000"/>
                <a:satMod val="135000"/>
              </a:schemeClr>
              <a:prstClr val="white"/>
            </a:duotone>
          </a:blip>
          <a:srcRect/>
          <a:stretch>
            <a:fillRect/>
          </a:stretch>
        </p:blipFill>
        <p:spPr bwMode="auto">
          <a:xfrm>
            <a:off x="2483768" y="2708920"/>
            <a:ext cx="1803331" cy="1152128"/>
          </a:xfrm>
          <a:prstGeom prst="rect">
            <a:avLst/>
          </a:prstGeom>
          <a:noFill/>
          <a:ln>
            <a:noFill/>
          </a:ln>
          <a:effectLst>
            <a:outerShdw blurRad="50800" dist="50800" dir="5400000" algn="ctr" rotWithShape="0">
              <a:srgbClr val="000000">
                <a:alpha val="50000"/>
              </a:srgbClr>
            </a:outerShdw>
          </a:effectLst>
        </p:spPr>
      </p:pic>
      <p:sp>
        <p:nvSpPr>
          <p:cNvPr id="16" name="TextBox 15"/>
          <p:cNvSpPr txBox="1"/>
          <p:nvPr/>
        </p:nvSpPr>
        <p:spPr>
          <a:xfrm>
            <a:off x="2987824" y="3284984"/>
            <a:ext cx="851515" cy="369332"/>
          </a:xfrm>
          <a:prstGeom prst="rect">
            <a:avLst/>
          </a:prstGeom>
          <a:noFill/>
        </p:spPr>
        <p:txBody>
          <a:bodyPr wrap="none" rtlCol="0">
            <a:spAutoFit/>
          </a:bodyPr>
          <a:lstStyle/>
          <a:p>
            <a:r>
              <a:rPr lang="en-GB" dirty="0" smtClean="0">
                <a:solidFill>
                  <a:prstClr val="black"/>
                </a:solidFill>
              </a:rPr>
              <a:t>PCMS</a:t>
            </a:r>
            <a:endParaRPr lang="en-GB" dirty="0">
              <a:solidFill>
                <a:prstClr val="black"/>
              </a:solidFill>
            </a:endParaRPr>
          </a:p>
        </p:txBody>
      </p:sp>
      <p:pic>
        <p:nvPicPr>
          <p:cNvPr id="18" name="Picture 2" descr="C:\Documents and Settings\rhm103\Desktop\sq1.png"/>
          <p:cNvPicPr>
            <a:picLocks noChangeAspect="1" noChangeArrowheads="1"/>
          </p:cNvPicPr>
          <p:nvPr/>
        </p:nvPicPr>
        <p:blipFill>
          <a:blip r:embed="rId4" cstate="print">
            <a:duotone>
              <a:prstClr val="black"/>
              <a:schemeClr val="accent1">
                <a:lumMod val="40000"/>
                <a:lumOff val="60000"/>
                <a:tint val="45000"/>
                <a:satMod val="400000"/>
              </a:schemeClr>
            </a:duotone>
          </a:blip>
          <a:srcRect/>
          <a:stretch>
            <a:fillRect/>
          </a:stretch>
        </p:blipFill>
        <p:spPr bwMode="auto">
          <a:xfrm>
            <a:off x="395536" y="2492896"/>
            <a:ext cx="1803331" cy="1152128"/>
          </a:xfrm>
          <a:prstGeom prst="rect">
            <a:avLst/>
          </a:prstGeom>
          <a:noFill/>
          <a:ln>
            <a:noFill/>
          </a:ln>
          <a:effectLst>
            <a:outerShdw blurRad="50800" dist="50800" dir="5400000" algn="ctr" rotWithShape="0">
              <a:srgbClr val="000000">
                <a:alpha val="50000"/>
              </a:srgbClr>
            </a:outerShdw>
          </a:effectLst>
        </p:spPr>
      </p:pic>
      <p:sp>
        <p:nvSpPr>
          <p:cNvPr id="19" name="TextBox 18"/>
          <p:cNvSpPr txBox="1"/>
          <p:nvPr/>
        </p:nvSpPr>
        <p:spPr>
          <a:xfrm>
            <a:off x="611560" y="3284984"/>
            <a:ext cx="1338828" cy="369332"/>
          </a:xfrm>
          <a:prstGeom prst="rect">
            <a:avLst/>
          </a:prstGeom>
          <a:noFill/>
        </p:spPr>
        <p:txBody>
          <a:bodyPr wrap="none" rtlCol="0">
            <a:spAutoFit/>
          </a:bodyPr>
          <a:lstStyle/>
          <a:p>
            <a:r>
              <a:rPr lang="en-GB" dirty="0" smtClean="0">
                <a:solidFill>
                  <a:prstClr val="black"/>
                </a:solidFill>
              </a:rPr>
              <a:t>Sword-Arm</a:t>
            </a:r>
            <a:endParaRPr lang="en-GB" dirty="0">
              <a:solidFill>
                <a:prstClr val="black"/>
              </a:solidFill>
            </a:endParaRPr>
          </a:p>
        </p:txBody>
      </p:sp>
      <p:cxnSp>
        <p:nvCxnSpPr>
          <p:cNvPr id="35" name="Straight Arrow Connector 34"/>
          <p:cNvCxnSpPr>
            <a:stCxn id="15" idx="3"/>
          </p:cNvCxnSpPr>
          <p:nvPr/>
        </p:nvCxnSpPr>
        <p:spPr>
          <a:xfrm>
            <a:off x="4287099" y="3284984"/>
            <a:ext cx="500925" cy="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5" idx="1"/>
          </p:cNvCxnSpPr>
          <p:nvPr/>
        </p:nvCxnSpPr>
        <p:spPr>
          <a:xfrm>
            <a:off x="2267744" y="3284984"/>
            <a:ext cx="21602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83768" y="1484784"/>
            <a:ext cx="1872208" cy="1077218"/>
          </a:xfrm>
          <a:prstGeom prst="rect">
            <a:avLst/>
          </a:prstGeom>
          <a:noFill/>
          <a:ln>
            <a:solidFill>
              <a:schemeClr val="tx1"/>
            </a:solidFill>
          </a:ln>
        </p:spPr>
        <p:txBody>
          <a:bodyPr wrap="square" rtlCol="0">
            <a:spAutoFit/>
          </a:bodyPr>
          <a:lstStyle/>
          <a:p>
            <a:pPr algn="ctr"/>
            <a:r>
              <a:rPr lang="en-GB" sz="1600" dirty="0" smtClean="0">
                <a:solidFill>
                  <a:prstClr val="black"/>
                </a:solidFill>
              </a:rPr>
              <a:t>‘Clearing House’ for</a:t>
            </a:r>
          </a:p>
          <a:p>
            <a:pPr algn="ctr"/>
            <a:r>
              <a:rPr lang="en-GB" sz="1600" dirty="0" smtClean="0">
                <a:solidFill>
                  <a:prstClr val="black"/>
                </a:solidFill>
              </a:rPr>
              <a:t>data and metadata</a:t>
            </a:r>
            <a:endParaRPr lang="en-GB" sz="1600" dirty="0">
              <a:solidFill>
                <a:prstClr val="black"/>
              </a:solidFill>
            </a:endParaRPr>
          </a:p>
        </p:txBody>
      </p:sp>
      <p:sp>
        <p:nvSpPr>
          <p:cNvPr id="41" name="TextBox 40"/>
          <p:cNvSpPr txBox="1"/>
          <p:nvPr/>
        </p:nvSpPr>
        <p:spPr>
          <a:xfrm>
            <a:off x="2555776" y="3861048"/>
            <a:ext cx="1944216" cy="2308324"/>
          </a:xfrm>
          <a:prstGeom prst="rect">
            <a:avLst/>
          </a:prstGeom>
          <a:noFill/>
        </p:spPr>
        <p:txBody>
          <a:bodyPr wrap="square" rtlCol="0">
            <a:spAutoFit/>
          </a:bodyPr>
          <a:lstStyle/>
          <a:p>
            <a:pPr>
              <a:buFont typeface="Arial" pitchFamily="34" charset="0"/>
              <a:buChar char="•"/>
            </a:pPr>
            <a:r>
              <a:rPr lang="en-GB" sz="1200" dirty="0" smtClean="0">
                <a:solidFill>
                  <a:prstClr val="black"/>
                </a:solidFill>
              </a:rPr>
              <a:t>  </a:t>
            </a:r>
            <a:r>
              <a:rPr lang="en-GB" sz="1600" dirty="0" smtClean="0">
                <a:solidFill>
                  <a:prstClr val="black"/>
                </a:solidFill>
              </a:rPr>
              <a:t>Virus check</a:t>
            </a:r>
          </a:p>
          <a:p>
            <a:pPr>
              <a:buFont typeface="Arial" pitchFamily="34" charset="0"/>
              <a:buChar char="•"/>
            </a:pPr>
            <a:r>
              <a:rPr lang="en-GB" sz="1600" dirty="0" smtClean="0">
                <a:solidFill>
                  <a:prstClr val="black"/>
                </a:solidFill>
              </a:rPr>
              <a:t>  Checksum</a:t>
            </a:r>
          </a:p>
          <a:p>
            <a:pPr>
              <a:buFont typeface="Arial" pitchFamily="34" charset="0"/>
              <a:buChar char="•"/>
            </a:pPr>
            <a:r>
              <a:rPr lang="en-GB" sz="1600" dirty="0" smtClean="0">
                <a:solidFill>
                  <a:prstClr val="black"/>
                </a:solidFill>
              </a:rPr>
              <a:t>  Creation of file level metadata (DROID)</a:t>
            </a:r>
          </a:p>
          <a:p>
            <a:pPr>
              <a:buFont typeface="Arial" pitchFamily="34" charset="0"/>
              <a:buChar char="•"/>
            </a:pPr>
            <a:r>
              <a:rPr lang="en-GB" sz="1600" dirty="0">
                <a:solidFill>
                  <a:prstClr val="black"/>
                </a:solidFill>
              </a:rPr>
              <a:t> </a:t>
            </a:r>
            <a:r>
              <a:rPr lang="en-GB" sz="1600" dirty="0" smtClean="0">
                <a:solidFill>
                  <a:prstClr val="black"/>
                </a:solidFill>
              </a:rPr>
              <a:t> Allocation of DOI</a:t>
            </a:r>
          </a:p>
          <a:p>
            <a:pPr>
              <a:buFont typeface="Arial" pitchFamily="34" charset="0"/>
              <a:buChar char="•"/>
            </a:pPr>
            <a:r>
              <a:rPr lang="en-GB" sz="1600" dirty="0" smtClean="0">
                <a:solidFill>
                  <a:prstClr val="black"/>
                </a:solidFill>
              </a:rPr>
              <a:t>  Simple automated conversions</a:t>
            </a:r>
            <a:endParaRPr lang="en-GB" sz="1600" dirty="0">
              <a:solidFill>
                <a:prstClr val="black"/>
              </a:solidFill>
            </a:endParaRPr>
          </a:p>
        </p:txBody>
      </p:sp>
      <p:sp>
        <p:nvSpPr>
          <p:cNvPr id="42" name="TextBox 41"/>
          <p:cNvSpPr txBox="1"/>
          <p:nvPr/>
        </p:nvSpPr>
        <p:spPr>
          <a:xfrm>
            <a:off x="395536" y="3789040"/>
            <a:ext cx="1944216" cy="2554545"/>
          </a:xfrm>
          <a:prstGeom prst="rect">
            <a:avLst/>
          </a:prstGeom>
          <a:noFill/>
        </p:spPr>
        <p:txBody>
          <a:bodyPr wrap="square" rtlCol="0">
            <a:spAutoFit/>
          </a:bodyPr>
          <a:lstStyle/>
          <a:p>
            <a:pPr>
              <a:buFont typeface="Arial" pitchFamily="34" charset="0"/>
              <a:buChar char="•"/>
            </a:pPr>
            <a:r>
              <a:rPr lang="en-GB" sz="1600" dirty="0" smtClean="0">
                <a:solidFill>
                  <a:prstClr val="black"/>
                </a:solidFill>
              </a:rPr>
              <a:t>  Account Management</a:t>
            </a:r>
          </a:p>
          <a:p>
            <a:pPr>
              <a:buFont typeface="Arial" pitchFamily="34" charset="0"/>
              <a:buChar char="•"/>
            </a:pPr>
            <a:r>
              <a:rPr lang="en-GB" sz="1600" dirty="0" smtClean="0">
                <a:solidFill>
                  <a:prstClr val="black"/>
                </a:solidFill>
              </a:rPr>
              <a:t>  Upload data </a:t>
            </a:r>
          </a:p>
          <a:p>
            <a:pPr>
              <a:buFont typeface="Arial" pitchFamily="34" charset="0"/>
              <a:buChar char="•"/>
            </a:pPr>
            <a:r>
              <a:rPr lang="en-GB" sz="1600" dirty="0" smtClean="0">
                <a:solidFill>
                  <a:prstClr val="black"/>
                </a:solidFill>
              </a:rPr>
              <a:t>  Management of the deposit</a:t>
            </a:r>
          </a:p>
          <a:p>
            <a:pPr>
              <a:buFont typeface="Arial" pitchFamily="34" charset="0"/>
              <a:buChar char="•"/>
            </a:pPr>
            <a:r>
              <a:rPr lang="en-GB" sz="1600" dirty="0" smtClean="0">
                <a:solidFill>
                  <a:prstClr val="black"/>
                </a:solidFill>
              </a:rPr>
              <a:t>  Creation of collection and file level metadata</a:t>
            </a:r>
          </a:p>
          <a:p>
            <a:pPr>
              <a:buFont typeface="Arial" pitchFamily="34" charset="0"/>
              <a:buChar char="•"/>
            </a:pPr>
            <a:r>
              <a:rPr lang="en-GB" sz="1600" dirty="0" smtClean="0">
                <a:solidFill>
                  <a:prstClr val="black"/>
                </a:solidFill>
              </a:rPr>
              <a:t>  Costing module</a:t>
            </a:r>
          </a:p>
          <a:p>
            <a:pPr>
              <a:buFont typeface="Arial" pitchFamily="34" charset="0"/>
              <a:buChar char="•"/>
            </a:pPr>
            <a:r>
              <a:rPr lang="en-GB" sz="1600" dirty="0" smtClean="0">
                <a:solidFill>
                  <a:prstClr val="black"/>
                </a:solidFill>
              </a:rPr>
              <a:t>  Licensing </a:t>
            </a:r>
          </a:p>
        </p:txBody>
      </p:sp>
      <p:sp>
        <p:nvSpPr>
          <p:cNvPr id="47" name="TextBox 46"/>
          <p:cNvSpPr txBox="1"/>
          <p:nvPr/>
        </p:nvSpPr>
        <p:spPr>
          <a:xfrm>
            <a:off x="323528" y="1700808"/>
            <a:ext cx="1872208" cy="584775"/>
          </a:xfrm>
          <a:prstGeom prst="rect">
            <a:avLst/>
          </a:prstGeom>
          <a:noFill/>
          <a:ln>
            <a:solidFill>
              <a:schemeClr val="tx1"/>
            </a:solidFill>
          </a:ln>
        </p:spPr>
        <p:txBody>
          <a:bodyPr wrap="square" rtlCol="0">
            <a:spAutoFit/>
          </a:bodyPr>
          <a:lstStyle/>
          <a:p>
            <a:pPr algn="ctr"/>
            <a:r>
              <a:rPr lang="en-GB" sz="1600" dirty="0" smtClean="0">
                <a:solidFill>
                  <a:prstClr val="black"/>
                </a:solidFill>
              </a:rPr>
              <a:t>Sword-Arm System</a:t>
            </a:r>
            <a:endParaRPr lang="en-GB" sz="1600" dirty="0">
              <a:solidFill>
                <a:prstClr val="black"/>
              </a:solidFill>
            </a:endParaRPr>
          </a:p>
        </p:txBody>
      </p:sp>
      <p:sp>
        <p:nvSpPr>
          <p:cNvPr id="49" name="TextBox 48"/>
          <p:cNvSpPr txBox="1"/>
          <p:nvPr/>
        </p:nvSpPr>
        <p:spPr>
          <a:xfrm rot="20434609">
            <a:off x="4573240" y="4374542"/>
            <a:ext cx="2787944" cy="1077218"/>
          </a:xfrm>
          <a:prstGeom prst="rect">
            <a:avLst/>
          </a:prstGeom>
          <a:noFill/>
        </p:spPr>
        <p:txBody>
          <a:bodyPr wrap="square" rtlCol="0">
            <a:spAutoFit/>
          </a:bodyPr>
          <a:lstStyle/>
          <a:p>
            <a:pPr algn="ctr"/>
            <a:r>
              <a:rPr lang="en-GB" sz="1600" dirty="0" smtClean="0">
                <a:solidFill>
                  <a:srgbClr val="C00000"/>
                </a:solidFill>
              </a:rPr>
              <a:t>Once submitted the archive is passed </a:t>
            </a:r>
          </a:p>
          <a:p>
            <a:pPr algn="ctr"/>
            <a:r>
              <a:rPr lang="en-GB" sz="1600" dirty="0" smtClean="0">
                <a:solidFill>
                  <a:srgbClr val="C00000"/>
                </a:solidFill>
              </a:rPr>
              <a:t>to the archivist for </a:t>
            </a:r>
          </a:p>
          <a:p>
            <a:pPr algn="ctr"/>
            <a:r>
              <a:rPr lang="en-GB" sz="1600" dirty="0" smtClean="0">
                <a:solidFill>
                  <a:srgbClr val="C00000"/>
                </a:solidFill>
              </a:rPr>
              <a:t>validation</a:t>
            </a:r>
            <a:endParaRPr lang="en-GB" sz="1600" dirty="0">
              <a:solidFill>
                <a:srgbClr val="C00000"/>
              </a:solidFill>
            </a:endParaRPr>
          </a:p>
        </p:txBody>
      </p:sp>
      <p:pic>
        <p:nvPicPr>
          <p:cNvPr id="51" name="Picture 2" descr="C:\Documents and Settings\rhm103\Desktop\sq1.png"/>
          <p:cNvPicPr>
            <a:picLocks noChangeAspect="1" noChangeArrowheads="1"/>
          </p:cNvPicPr>
          <p:nvPr/>
        </p:nvPicPr>
        <p:blipFill>
          <a:blip r:embed="rId4" cstate="print"/>
          <a:srcRect/>
          <a:stretch>
            <a:fillRect/>
          </a:stretch>
        </p:blipFill>
        <p:spPr bwMode="auto">
          <a:xfrm>
            <a:off x="4788024" y="2492896"/>
            <a:ext cx="1803331" cy="1152128"/>
          </a:xfrm>
          <a:prstGeom prst="rect">
            <a:avLst/>
          </a:prstGeom>
          <a:noFill/>
          <a:ln>
            <a:noFill/>
          </a:ln>
          <a:effectLst>
            <a:outerShdw blurRad="50800" dist="50800" dir="5400000" algn="ctr" rotWithShape="0">
              <a:srgbClr val="000000">
                <a:alpha val="50000"/>
              </a:srgbClr>
            </a:outerShdw>
          </a:effectLst>
        </p:spPr>
      </p:pic>
      <p:sp>
        <p:nvSpPr>
          <p:cNvPr id="52" name="TextBox 51"/>
          <p:cNvSpPr txBox="1"/>
          <p:nvPr/>
        </p:nvSpPr>
        <p:spPr>
          <a:xfrm>
            <a:off x="4932040" y="2636912"/>
            <a:ext cx="1531188" cy="923330"/>
          </a:xfrm>
          <a:prstGeom prst="rect">
            <a:avLst/>
          </a:prstGeom>
          <a:noFill/>
        </p:spPr>
        <p:txBody>
          <a:bodyPr wrap="none" rtlCol="0">
            <a:spAutoFit/>
          </a:bodyPr>
          <a:lstStyle/>
          <a:p>
            <a:pPr algn="ctr"/>
            <a:r>
              <a:rPr lang="en-GB" dirty="0" smtClean="0">
                <a:solidFill>
                  <a:prstClr val="black"/>
                </a:solidFill>
              </a:rPr>
              <a:t>Collection</a:t>
            </a:r>
          </a:p>
          <a:p>
            <a:pPr algn="ctr"/>
            <a:r>
              <a:rPr lang="en-GB" dirty="0" smtClean="0">
                <a:solidFill>
                  <a:prstClr val="black"/>
                </a:solidFill>
              </a:rPr>
              <a:t>Management</a:t>
            </a:r>
          </a:p>
          <a:p>
            <a:pPr algn="ctr"/>
            <a:r>
              <a:rPr lang="en-GB" dirty="0" smtClean="0">
                <a:solidFill>
                  <a:prstClr val="black"/>
                </a:solidFill>
              </a:rPr>
              <a:t>System</a:t>
            </a:r>
            <a:endParaRPr lang="en-GB" dirty="0">
              <a:solidFill>
                <a:prstClr val="black"/>
              </a:solidFill>
            </a:endParaRPr>
          </a:p>
        </p:txBody>
      </p:sp>
      <p:cxnSp>
        <p:nvCxnSpPr>
          <p:cNvPr id="55" name="Straight Arrow Connector 54"/>
          <p:cNvCxnSpPr>
            <a:stCxn id="51" idx="3"/>
          </p:cNvCxnSpPr>
          <p:nvPr/>
        </p:nvCxnSpPr>
        <p:spPr>
          <a:xfrm>
            <a:off x="6591355" y="3068960"/>
            <a:ext cx="572933" cy="7920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3"/>
          </p:cNvCxnSpPr>
          <p:nvPr/>
        </p:nvCxnSpPr>
        <p:spPr>
          <a:xfrm flipV="1">
            <a:off x="6591355" y="2348880"/>
            <a:ext cx="500925"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9" name="Picture 2" descr="C:\Documents and Settings\rhm103\Desktop\sq1.png"/>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7164288" y="3933056"/>
            <a:ext cx="1803331" cy="1152128"/>
          </a:xfrm>
          <a:prstGeom prst="rect">
            <a:avLst/>
          </a:prstGeom>
          <a:noFill/>
          <a:ln>
            <a:noFill/>
          </a:ln>
          <a:effectLst>
            <a:outerShdw blurRad="50800" dist="50800" dir="5400000" algn="ctr" rotWithShape="0">
              <a:srgbClr val="000000">
                <a:alpha val="50000"/>
              </a:srgbClr>
            </a:outerShdw>
          </a:effectLst>
        </p:spPr>
      </p:pic>
      <p:pic>
        <p:nvPicPr>
          <p:cNvPr id="60" name="Picture 2" descr="C:\Documents and Settings\rhm103\Desktop\sq1.png"/>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7164288" y="1772816"/>
            <a:ext cx="1803331" cy="1152128"/>
          </a:xfrm>
          <a:prstGeom prst="rect">
            <a:avLst/>
          </a:prstGeom>
          <a:noFill/>
          <a:ln>
            <a:noFill/>
          </a:ln>
          <a:effectLst>
            <a:outerShdw blurRad="50800" dist="50800" dir="5400000" algn="ctr" rotWithShape="0">
              <a:srgbClr val="000000">
                <a:alpha val="50000"/>
              </a:srgbClr>
            </a:outerShdw>
          </a:effectLst>
          <a:scene3d>
            <a:camera prst="orthographicFront"/>
            <a:lightRig rig="threePt" dir="t"/>
          </a:scene3d>
          <a:sp3d prstMaterial="matte"/>
        </p:spPr>
      </p:pic>
      <p:sp>
        <p:nvSpPr>
          <p:cNvPr id="61" name="TextBox 60"/>
          <p:cNvSpPr txBox="1"/>
          <p:nvPr/>
        </p:nvSpPr>
        <p:spPr>
          <a:xfrm>
            <a:off x="7524328" y="4653136"/>
            <a:ext cx="1133644" cy="369332"/>
          </a:xfrm>
          <a:prstGeom prst="rect">
            <a:avLst/>
          </a:prstGeom>
          <a:noFill/>
        </p:spPr>
        <p:txBody>
          <a:bodyPr wrap="none" rtlCol="0">
            <a:spAutoFit/>
          </a:bodyPr>
          <a:lstStyle/>
          <a:p>
            <a:r>
              <a:rPr lang="en-GB" dirty="0" smtClean="0">
                <a:solidFill>
                  <a:prstClr val="black"/>
                </a:solidFill>
              </a:rPr>
              <a:t>Archiving</a:t>
            </a:r>
            <a:endParaRPr lang="en-GB" dirty="0">
              <a:solidFill>
                <a:prstClr val="black"/>
              </a:solidFill>
            </a:endParaRPr>
          </a:p>
        </p:txBody>
      </p:sp>
      <p:sp>
        <p:nvSpPr>
          <p:cNvPr id="62" name="TextBox 61"/>
          <p:cNvSpPr txBox="1"/>
          <p:nvPr/>
        </p:nvSpPr>
        <p:spPr>
          <a:xfrm>
            <a:off x="7236296" y="2204864"/>
            <a:ext cx="1633781" cy="369332"/>
          </a:xfrm>
          <a:prstGeom prst="rect">
            <a:avLst/>
          </a:prstGeom>
          <a:noFill/>
        </p:spPr>
        <p:txBody>
          <a:bodyPr wrap="none" rtlCol="0">
            <a:spAutoFit/>
          </a:bodyPr>
          <a:lstStyle/>
          <a:p>
            <a:r>
              <a:rPr lang="en-GB" dirty="0" smtClean="0">
                <a:solidFill>
                  <a:prstClr val="black"/>
                </a:solidFill>
              </a:rPr>
              <a:t>Dissemination</a:t>
            </a:r>
            <a:endParaRPr lang="en-GB" dirty="0">
              <a:solidFill>
                <a:prstClr val="black"/>
              </a:solidFill>
            </a:endParaRPr>
          </a:p>
        </p:txBody>
      </p:sp>
      <p:cxnSp>
        <p:nvCxnSpPr>
          <p:cNvPr id="25" name="Straight Connector 24"/>
          <p:cNvCxnSpPr/>
          <p:nvPr/>
        </p:nvCxnSpPr>
        <p:spPr>
          <a:xfrm>
            <a:off x="683568" y="692696"/>
            <a:ext cx="7848872" cy="496855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83568" y="548680"/>
            <a:ext cx="8064896" cy="511256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amond(in)">
                                      <p:cBhvr>
                                        <p:cTn id="7" dur="2000"/>
                                        <p:tgtEl>
                                          <p:spTgt spid="27"/>
                                        </p:tgtEl>
                                      </p:cBhvr>
                                    </p:animEffect>
                                  </p:childTnLst>
                                </p:cTn>
                              </p:par>
                              <p:par>
                                <p:cTn id="8" presetID="8" presetClass="entr" presetSubtype="16"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amond(in)">
                                      <p:cBhvr>
                                        <p:cTn id="10"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Rectangle 2"/>
          <p:cNvSpPr/>
          <p:nvPr/>
        </p:nvSpPr>
        <p:spPr>
          <a:xfrm>
            <a:off x="395536" y="1628800"/>
            <a:ext cx="7272808" cy="523220"/>
          </a:xfrm>
          <a:prstGeom prst="rect">
            <a:avLst/>
          </a:prstGeom>
        </p:spPr>
        <p:txBody>
          <a:bodyPr wrap="square">
            <a:spAutoFit/>
          </a:bodyPr>
          <a:lstStyle/>
          <a:p>
            <a:pPr>
              <a:buFontTx/>
              <a:buNone/>
            </a:pPr>
            <a:endParaRPr lang="en-GB" sz="2800" dirty="0" smtClean="0"/>
          </a:p>
        </p:txBody>
      </p:sp>
      <p:sp>
        <p:nvSpPr>
          <p:cNvPr id="6" name="Rectangle 6"/>
          <p:cNvSpPr txBox="1">
            <a:spLocks noChangeArrowheads="1"/>
          </p:cNvSpPr>
          <p:nvPr/>
        </p:nvSpPr>
        <p:spPr>
          <a:xfrm>
            <a:off x="3815408" y="108000"/>
            <a:ext cx="5328592" cy="1143000"/>
          </a:xfrm>
          <a:prstGeom prst="rect">
            <a:avLst/>
          </a:prstGeom>
        </p:spPr>
        <p:txBody>
          <a:bodyPr vert="horz" lIns="91440" tIns="45720" rIns="91440" bIns="45720" rtlCol="0" anchor="ctr">
            <a:normAutofit/>
          </a:bodyPr>
          <a:lstStyle/>
          <a:p>
            <a:pPr algn="r">
              <a:defRPr/>
            </a:pPr>
            <a:endParaRPr lang="en-GB" sz="3200" b="1" dirty="0">
              <a:solidFill>
                <a:schemeClr val="bg1"/>
              </a:solidFill>
              <a:latin typeface="+mj-lt"/>
            </a:endParaRPr>
          </a:p>
        </p:txBody>
      </p:sp>
      <p:sp>
        <p:nvSpPr>
          <p:cNvPr id="7" name="Rectangle 6"/>
          <p:cNvSpPr/>
          <p:nvPr/>
        </p:nvSpPr>
        <p:spPr>
          <a:xfrm>
            <a:off x="4427984" y="332656"/>
            <a:ext cx="4464496" cy="1077218"/>
          </a:xfrm>
          <a:prstGeom prst="rect">
            <a:avLst/>
          </a:prstGeom>
        </p:spPr>
        <p:txBody>
          <a:bodyPr wrap="square">
            <a:spAutoFit/>
          </a:bodyPr>
          <a:lstStyle/>
          <a:p>
            <a:pPr>
              <a:buFontTx/>
              <a:buNone/>
            </a:pPr>
            <a:r>
              <a:rPr lang="en-GB" sz="3200" dirty="0" smtClean="0">
                <a:solidFill>
                  <a:schemeClr val="bg1"/>
                </a:solidFill>
              </a:rPr>
              <a:t>Economic Impact Study 2012-13</a:t>
            </a:r>
          </a:p>
        </p:txBody>
      </p:sp>
      <p:pic>
        <p:nvPicPr>
          <p:cNvPr id="60418" name="Picture 2"/>
          <p:cNvPicPr>
            <a:picLocks noChangeAspect="1" noChangeArrowheads="1"/>
          </p:cNvPicPr>
          <p:nvPr/>
        </p:nvPicPr>
        <p:blipFill>
          <a:blip r:embed="rId3" cstate="print"/>
          <a:srcRect/>
          <a:stretch>
            <a:fillRect/>
          </a:stretch>
        </p:blipFill>
        <p:spPr bwMode="auto">
          <a:xfrm>
            <a:off x="395536" y="1700808"/>
            <a:ext cx="8388424" cy="4414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TextBox 2"/>
          <p:cNvSpPr txBox="1"/>
          <p:nvPr/>
        </p:nvSpPr>
        <p:spPr>
          <a:xfrm>
            <a:off x="539552" y="1988840"/>
            <a:ext cx="7200800" cy="3046988"/>
          </a:xfrm>
          <a:prstGeom prst="rect">
            <a:avLst/>
          </a:prstGeom>
          <a:noFill/>
        </p:spPr>
        <p:txBody>
          <a:bodyPr wrap="square" rtlCol="0">
            <a:spAutoFit/>
          </a:bodyPr>
          <a:lstStyle/>
          <a:p>
            <a:pPr>
              <a:buFont typeface="Arial" pitchFamily="34" charset="0"/>
              <a:buChar char="•"/>
            </a:pPr>
            <a:r>
              <a:rPr lang="en-GB" sz="3200" dirty="0" smtClean="0"/>
              <a:t>Sustainable model</a:t>
            </a:r>
          </a:p>
          <a:p>
            <a:pPr>
              <a:buFont typeface="Arial" pitchFamily="34" charset="0"/>
              <a:buChar char="•"/>
            </a:pPr>
            <a:r>
              <a:rPr lang="en-GB" sz="3200" dirty="0" smtClean="0"/>
              <a:t>Integrates twin cultures</a:t>
            </a:r>
          </a:p>
          <a:p>
            <a:pPr>
              <a:buFont typeface="Arial" pitchFamily="34" charset="0"/>
              <a:buChar char="•"/>
            </a:pPr>
            <a:r>
              <a:rPr lang="en-GB" sz="3200" dirty="0" smtClean="0"/>
              <a:t>You can do some fun stuff</a:t>
            </a:r>
          </a:p>
          <a:p>
            <a:pPr>
              <a:buFont typeface="Arial" pitchFamily="34" charset="0"/>
              <a:buChar char="•"/>
            </a:pPr>
            <a:r>
              <a:rPr lang="en-GB" sz="3200" dirty="0" smtClean="0"/>
              <a:t>You can even do some leading edge research</a:t>
            </a:r>
          </a:p>
          <a:p>
            <a:pPr>
              <a:buFont typeface="Arial" pitchFamily="34" charset="0"/>
              <a:buChar char="•"/>
            </a:pPr>
            <a:r>
              <a:rPr lang="en-GB" sz="3200" dirty="0" smtClean="0"/>
              <a:t>You can be useful to the taxpayer</a:t>
            </a:r>
            <a:endParaRPr lang="en-GB" sz="3200" dirty="0"/>
          </a:p>
        </p:txBody>
      </p:sp>
      <p:sp>
        <p:nvSpPr>
          <p:cNvPr id="4" name="Rectangle 3"/>
          <p:cNvSpPr/>
          <p:nvPr/>
        </p:nvSpPr>
        <p:spPr>
          <a:xfrm>
            <a:off x="4427984" y="332656"/>
            <a:ext cx="4464496" cy="769441"/>
          </a:xfrm>
          <a:prstGeom prst="rect">
            <a:avLst/>
          </a:prstGeom>
        </p:spPr>
        <p:txBody>
          <a:bodyPr wrap="square">
            <a:spAutoFit/>
          </a:bodyPr>
          <a:lstStyle/>
          <a:p>
            <a:pPr algn="r">
              <a:buFontTx/>
              <a:buNone/>
            </a:pPr>
            <a:r>
              <a:rPr lang="en-GB" sz="4400" dirty="0" smtClean="0">
                <a:solidFill>
                  <a:schemeClr val="bg1"/>
                </a:solidFill>
              </a:rPr>
              <a:t>Conclusions</a:t>
            </a:r>
            <a:endParaRPr lang="en-GB" sz="44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7"/>
          <p:cNvSpPr txBox="1">
            <a:spLocks noChangeArrowheads="1"/>
          </p:cNvSpPr>
          <p:nvPr/>
        </p:nvSpPr>
        <p:spPr bwMode="auto">
          <a:xfrm>
            <a:off x="611188" y="1989138"/>
            <a:ext cx="8137525" cy="708025"/>
          </a:xfrm>
          <a:prstGeom prst="rect">
            <a:avLst/>
          </a:prstGeom>
          <a:noFill/>
          <a:ln w="9525">
            <a:noFill/>
            <a:miter lim="800000"/>
            <a:headEnd/>
            <a:tailEnd/>
          </a:ln>
        </p:spPr>
        <p:txBody>
          <a:bodyPr>
            <a:spAutoFit/>
          </a:bodyPr>
          <a:lstStyle/>
          <a:p>
            <a:pPr algn="ctr"/>
            <a:r>
              <a:rPr lang="en-GB" sz="4000">
                <a:solidFill>
                  <a:srgbClr val="C00000"/>
                </a:solidFill>
              </a:rPr>
              <a:t>http://archaeologydataservice.ac.uk/</a:t>
            </a:r>
            <a:endParaRPr lang="en-GB" sz="2000">
              <a:solidFill>
                <a:srgbClr val="C00000"/>
              </a:solidFill>
            </a:endParaRPr>
          </a:p>
        </p:txBody>
      </p:sp>
      <p:grpSp>
        <p:nvGrpSpPr>
          <p:cNvPr id="2" name="Group 11"/>
          <p:cNvGrpSpPr>
            <a:grpSpLocks/>
          </p:cNvGrpSpPr>
          <p:nvPr/>
        </p:nvGrpSpPr>
        <p:grpSpPr bwMode="auto">
          <a:xfrm>
            <a:off x="1692275" y="3357563"/>
            <a:ext cx="6696075" cy="1943100"/>
            <a:chOff x="179512" y="1556792"/>
            <a:chExt cx="6696744" cy="1944216"/>
          </a:xfrm>
        </p:grpSpPr>
        <p:pic>
          <p:nvPicPr>
            <p:cNvPr id="65541" name="Picture 2"/>
            <p:cNvPicPr>
              <a:picLocks noChangeAspect="1" noChangeArrowheads="1"/>
            </p:cNvPicPr>
            <p:nvPr/>
          </p:nvPicPr>
          <p:blipFill>
            <a:blip r:embed="rId3" cstate="print"/>
            <a:srcRect/>
            <a:stretch>
              <a:fillRect/>
            </a:stretch>
          </p:blipFill>
          <p:spPr bwMode="auto">
            <a:xfrm>
              <a:off x="179512" y="2564904"/>
              <a:ext cx="936104" cy="936104"/>
            </a:xfrm>
            <a:prstGeom prst="rect">
              <a:avLst/>
            </a:prstGeom>
            <a:noFill/>
            <a:ln w="9525">
              <a:noFill/>
              <a:miter lim="800000"/>
              <a:headEnd/>
              <a:tailEnd/>
            </a:ln>
          </p:spPr>
        </p:pic>
        <p:pic>
          <p:nvPicPr>
            <p:cNvPr id="65542" name="Picture 3"/>
            <p:cNvPicPr>
              <a:picLocks noChangeAspect="1" noChangeArrowheads="1"/>
            </p:cNvPicPr>
            <p:nvPr/>
          </p:nvPicPr>
          <p:blipFill>
            <a:blip r:embed="rId4" cstate="print"/>
            <a:srcRect/>
            <a:stretch>
              <a:fillRect/>
            </a:stretch>
          </p:blipFill>
          <p:spPr bwMode="auto">
            <a:xfrm>
              <a:off x="179512" y="1556792"/>
              <a:ext cx="936104" cy="936104"/>
            </a:xfrm>
            <a:prstGeom prst="rect">
              <a:avLst/>
            </a:prstGeom>
            <a:noFill/>
            <a:ln w="9525">
              <a:noFill/>
              <a:miter lim="800000"/>
              <a:headEnd/>
              <a:tailEnd/>
            </a:ln>
          </p:spPr>
        </p:pic>
        <p:sp>
          <p:nvSpPr>
            <p:cNvPr id="65543" name="TextBox 8"/>
            <p:cNvSpPr txBox="1">
              <a:spLocks noChangeArrowheads="1"/>
            </p:cNvSpPr>
            <p:nvPr/>
          </p:nvSpPr>
          <p:spPr bwMode="auto">
            <a:xfrm>
              <a:off x="1115616" y="1628800"/>
              <a:ext cx="4248472" cy="707886"/>
            </a:xfrm>
            <a:prstGeom prst="rect">
              <a:avLst/>
            </a:prstGeom>
            <a:noFill/>
            <a:ln w="9525">
              <a:noFill/>
              <a:miter lim="800000"/>
              <a:headEnd/>
              <a:tailEnd/>
            </a:ln>
          </p:spPr>
          <p:txBody>
            <a:bodyPr>
              <a:spAutoFit/>
            </a:bodyPr>
            <a:lstStyle/>
            <a:p>
              <a:r>
                <a:rPr lang="en-GB" sz="2000"/>
                <a:t>Follow us on Twitter:</a:t>
              </a:r>
            </a:p>
            <a:p>
              <a:r>
                <a:rPr lang="en-GB" sz="2000" b="1"/>
                <a:t>@ADS_Update</a:t>
              </a:r>
            </a:p>
          </p:txBody>
        </p:sp>
        <p:sp>
          <p:nvSpPr>
            <p:cNvPr id="65544" name="TextBox 9"/>
            <p:cNvSpPr txBox="1">
              <a:spLocks noChangeArrowheads="1"/>
            </p:cNvSpPr>
            <p:nvPr/>
          </p:nvSpPr>
          <p:spPr bwMode="auto">
            <a:xfrm>
              <a:off x="1115616" y="2564904"/>
              <a:ext cx="5760640" cy="707886"/>
            </a:xfrm>
            <a:prstGeom prst="rect">
              <a:avLst/>
            </a:prstGeom>
            <a:noFill/>
            <a:ln w="9525">
              <a:noFill/>
              <a:miter lim="800000"/>
              <a:headEnd/>
              <a:tailEnd/>
            </a:ln>
          </p:spPr>
          <p:txBody>
            <a:bodyPr>
              <a:spAutoFit/>
            </a:bodyPr>
            <a:lstStyle/>
            <a:p>
              <a:r>
                <a:rPr lang="en-GB" sz="2000"/>
                <a:t>Befriend us on Facebook:</a:t>
              </a:r>
            </a:p>
            <a:p>
              <a:r>
                <a:rPr lang="en-GB" sz="2000" b="1"/>
                <a:t>http://www.facebook.com/archaeology.data.service</a:t>
              </a:r>
            </a:p>
          </p:txBody>
        </p:sp>
      </p:grpSp>
      <p:sp>
        <p:nvSpPr>
          <p:cNvPr id="65540" name="TextBox 12"/>
          <p:cNvSpPr txBox="1">
            <a:spLocks noChangeArrowheads="1"/>
          </p:cNvSpPr>
          <p:nvPr/>
        </p:nvSpPr>
        <p:spPr bwMode="auto">
          <a:xfrm>
            <a:off x="1222375" y="1"/>
            <a:ext cx="7921625" cy="1508105"/>
          </a:xfrm>
          <a:prstGeom prst="rect">
            <a:avLst/>
          </a:prstGeom>
          <a:noFill/>
          <a:ln w="9525">
            <a:noFill/>
            <a:miter lim="800000"/>
            <a:headEnd/>
            <a:tailEnd/>
          </a:ln>
        </p:spPr>
        <p:txBody>
          <a:bodyPr wrap="square">
            <a:spAutoFit/>
          </a:bodyPr>
          <a:lstStyle/>
          <a:p>
            <a:pPr algn="r"/>
            <a:r>
              <a:rPr lang="en-GB" sz="3200" dirty="0" smtClean="0">
                <a:solidFill>
                  <a:schemeClr val="bg1"/>
                </a:solidFill>
              </a:rPr>
              <a:t>julian.richards@york.ac.uk</a:t>
            </a:r>
            <a:endParaRPr lang="en-GB" sz="3200" dirty="0">
              <a:solidFill>
                <a:schemeClr val="bg1"/>
              </a:solidFill>
            </a:endParaRPr>
          </a:p>
          <a:p>
            <a:pPr algn="ctr"/>
            <a:endParaRPr lang="en-GB" sz="2000" dirty="0">
              <a:solidFill>
                <a:schemeClr val="bg1"/>
              </a:solidFill>
            </a:endParaRPr>
          </a:p>
          <a:p>
            <a:pPr algn="ctr"/>
            <a:endParaRPr lang="en-GB" sz="2000" dirty="0">
              <a:solidFill>
                <a:schemeClr val="bg1"/>
              </a:solidFill>
            </a:endParaRPr>
          </a:p>
          <a:p>
            <a:pPr algn="ctr"/>
            <a:endParaRPr lang="en-GB" sz="20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TextBox 2"/>
          <p:cNvSpPr txBox="1"/>
          <p:nvPr/>
        </p:nvSpPr>
        <p:spPr>
          <a:xfrm>
            <a:off x="539552" y="1196752"/>
            <a:ext cx="7632848" cy="4154984"/>
          </a:xfrm>
          <a:prstGeom prst="rect">
            <a:avLst/>
          </a:prstGeom>
          <a:noFill/>
        </p:spPr>
        <p:txBody>
          <a:bodyPr wrap="square" rtlCol="0">
            <a:spAutoFit/>
          </a:bodyPr>
          <a:lstStyle/>
          <a:p>
            <a:r>
              <a:rPr lang="en-GB" sz="4400" dirty="0" smtClean="0"/>
              <a:t>You can’t fund a digital research infrastructure in Archaeology off the back of “pure” archaeological RESEARCH. It HAS to be underpinned by HERITAGE MANAGEMENT applications</a:t>
            </a:r>
            <a:endParaRPr lang="en-GB"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TextBox 2"/>
          <p:cNvSpPr txBox="1"/>
          <p:nvPr/>
        </p:nvSpPr>
        <p:spPr>
          <a:xfrm>
            <a:off x="539552" y="764704"/>
            <a:ext cx="8064896" cy="5632311"/>
          </a:xfrm>
          <a:prstGeom prst="rect">
            <a:avLst/>
          </a:prstGeom>
          <a:noFill/>
        </p:spPr>
        <p:txBody>
          <a:bodyPr wrap="square" rtlCol="0">
            <a:spAutoFit/>
          </a:bodyPr>
          <a:lstStyle/>
          <a:p>
            <a:pPr>
              <a:buFont typeface="Arial" pitchFamily="34" charset="0"/>
              <a:buChar char="•"/>
            </a:pPr>
            <a:r>
              <a:rPr lang="en-GB" sz="3600" dirty="0" smtClean="0"/>
              <a:t>There  aren’t enough research archaeologists</a:t>
            </a:r>
          </a:p>
          <a:p>
            <a:pPr>
              <a:buFont typeface="Arial" pitchFamily="34" charset="0"/>
              <a:buChar char="•"/>
            </a:pPr>
            <a:r>
              <a:rPr lang="en-GB" sz="3600" dirty="0" smtClean="0"/>
              <a:t>What we need isn’t sexy</a:t>
            </a:r>
          </a:p>
          <a:p>
            <a:r>
              <a:rPr lang="en-GB" sz="3600" dirty="0" smtClean="0"/>
              <a:t> </a:t>
            </a:r>
            <a:r>
              <a:rPr lang="en-GB" sz="3600" dirty="0" smtClean="0"/>
              <a:t>(e.g. The Large </a:t>
            </a:r>
            <a:r>
              <a:rPr lang="en-GB" sz="3600" dirty="0" err="1" smtClean="0"/>
              <a:t>Hadron</a:t>
            </a:r>
            <a:r>
              <a:rPr lang="en-GB" sz="3600" dirty="0" smtClean="0"/>
              <a:t> Collider)</a:t>
            </a:r>
          </a:p>
          <a:p>
            <a:pPr>
              <a:buFont typeface="Arial" pitchFamily="34" charset="0"/>
              <a:buChar char="•"/>
            </a:pPr>
            <a:r>
              <a:rPr lang="en-GB" sz="3600" dirty="0" smtClean="0"/>
              <a:t>But it still costs a lot of money</a:t>
            </a:r>
          </a:p>
          <a:p>
            <a:pPr>
              <a:buFont typeface="Arial" pitchFamily="34" charset="0"/>
              <a:buChar char="•"/>
            </a:pPr>
            <a:r>
              <a:rPr lang="en-GB" sz="3600" dirty="0" smtClean="0"/>
              <a:t>We can never agree what we want</a:t>
            </a:r>
          </a:p>
          <a:p>
            <a:pPr>
              <a:buFont typeface="Arial" pitchFamily="34" charset="0"/>
              <a:buChar char="•"/>
            </a:pPr>
            <a:r>
              <a:rPr lang="en-GB" sz="3600" dirty="0" smtClean="0"/>
              <a:t>W</a:t>
            </a:r>
            <a:r>
              <a:rPr lang="en-GB" sz="3600" dirty="0" smtClean="0"/>
              <a:t>e always try to build something grand – and forget we need to fill it with STUFF</a:t>
            </a:r>
          </a:p>
          <a:p>
            <a:pPr>
              <a:buFont typeface="Arial" pitchFamily="34" charset="0"/>
              <a:buChar char="•"/>
            </a:pPr>
            <a:r>
              <a:rPr lang="en-GB" sz="3600" dirty="0" smtClean="0"/>
              <a:t>There </a:t>
            </a:r>
            <a:r>
              <a:rPr lang="en-GB" sz="3600" b="1" dirty="0" smtClean="0"/>
              <a:t>isn’t</a:t>
            </a:r>
            <a:r>
              <a:rPr lang="en-GB" sz="3600" dirty="0" smtClean="0"/>
              <a:t> a sustainable business model </a:t>
            </a:r>
            <a:r>
              <a:rPr lang="en-GB" sz="3600" smtClean="0"/>
              <a:t>for research archiving</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7" name="Title 6"/>
          <p:cNvSpPr>
            <a:spLocks noGrp="1"/>
          </p:cNvSpPr>
          <p:nvPr>
            <p:ph type="title"/>
          </p:nvPr>
        </p:nvSpPr>
        <p:spPr/>
        <p:txBody>
          <a:bodyPr/>
          <a:lstStyle/>
          <a:p>
            <a:r>
              <a:rPr lang="en-GB" dirty="0" smtClean="0"/>
              <a:t>Experience shows....</a:t>
            </a:r>
            <a:endParaRPr lang="en-GB" dirty="0"/>
          </a:p>
        </p:txBody>
      </p:sp>
      <p:pic>
        <p:nvPicPr>
          <p:cNvPr id="11" name="Picture 2"/>
          <p:cNvPicPr>
            <a:picLocks noGrp="1" noChangeAspect="1" noChangeArrowheads="1"/>
          </p:cNvPicPr>
          <p:nvPr>
            <p:ph sz="half" idx="1"/>
          </p:nvPr>
        </p:nvPicPr>
        <p:blipFill>
          <a:blip r:embed="rId3" cstate="print"/>
          <a:srcRect/>
          <a:stretch>
            <a:fillRect/>
          </a:stretch>
        </p:blipFill>
        <p:spPr bwMode="auto">
          <a:xfrm>
            <a:off x="467544" y="1844824"/>
            <a:ext cx="2818656" cy="1685036"/>
          </a:xfrm>
          <a:prstGeom prst="rect">
            <a:avLst/>
          </a:prstGeom>
          <a:noFill/>
          <a:ln w="9525">
            <a:noFill/>
            <a:miter lim="800000"/>
            <a:headEnd/>
            <a:tailEnd/>
          </a:ln>
        </p:spPr>
      </p:pic>
      <p:pic>
        <p:nvPicPr>
          <p:cNvPr id="12" name="Picture 1"/>
          <p:cNvPicPr>
            <a:picLocks noChangeAspect="1" noChangeArrowheads="1"/>
          </p:cNvPicPr>
          <p:nvPr/>
        </p:nvPicPr>
        <p:blipFill>
          <a:blip r:embed="rId4" cstate="print"/>
          <a:srcRect/>
          <a:stretch>
            <a:fillRect/>
          </a:stretch>
        </p:blipFill>
        <p:spPr bwMode="auto">
          <a:xfrm>
            <a:off x="6228184" y="1916832"/>
            <a:ext cx="2592288" cy="2337223"/>
          </a:xfrm>
          <a:prstGeom prst="rect">
            <a:avLst/>
          </a:prstGeom>
          <a:noFill/>
          <a:ln w="9525">
            <a:noFill/>
            <a:miter lim="800000"/>
            <a:headEnd/>
            <a:tailEnd/>
          </a:ln>
        </p:spPr>
      </p:pic>
      <p:pic>
        <p:nvPicPr>
          <p:cNvPr id="63491" name="Picture 3"/>
          <p:cNvPicPr>
            <a:picLocks noChangeAspect="1" noChangeArrowheads="1"/>
          </p:cNvPicPr>
          <p:nvPr/>
        </p:nvPicPr>
        <p:blipFill>
          <a:blip r:embed="rId5" cstate="print"/>
          <a:srcRect/>
          <a:stretch>
            <a:fillRect/>
          </a:stretch>
        </p:blipFill>
        <p:spPr bwMode="auto">
          <a:xfrm>
            <a:off x="827584" y="3933056"/>
            <a:ext cx="2736304" cy="1440160"/>
          </a:xfrm>
          <a:prstGeom prst="rect">
            <a:avLst/>
          </a:prstGeom>
          <a:noFill/>
          <a:ln w="9525">
            <a:noFill/>
            <a:miter lim="800000"/>
            <a:headEnd/>
            <a:tailEnd/>
          </a:ln>
        </p:spPr>
      </p:pic>
      <p:pic>
        <p:nvPicPr>
          <p:cNvPr id="14" name="Picture 2"/>
          <p:cNvPicPr>
            <a:picLocks noChangeAspect="1" noChangeArrowheads="1"/>
          </p:cNvPicPr>
          <p:nvPr/>
        </p:nvPicPr>
        <p:blipFill>
          <a:blip r:embed="rId6" cstate="print"/>
          <a:stretch>
            <a:fillRect/>
          </a:stretch>
        </p:blipFill>
        <p:spPr bwMode="auto">
          <a:xfrm>
            <a:off x="3923928" y="3212976"/>
            <a:ext cx="2016224" cy="26829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1"/>
                                        </p:tgtEl>
                                        <p:attrNameLst>
                                          <p:attrName>style.visibility</p:attrName>
                                        </p:attrNameLst>
                                      </p:cBhvr>
                                      <p:to>
                                        <p:strVal val="visible"/>
                                      </p:to>
                                    </p:set>
                                    <p:anim calcmode="lin" valueType="num">
                                      <p:cBhvr additive="base">
                                        <p:cTn id="19" dur="500" fill="hold"/>
                                        <p:tgtEl>
                                          <p:spTgt spid="63491"/>
                                        </p:tgtEl>
                                        <p:attrNameLst>
                                          <p:attrName>ppt_x</p:attrName>
                                        </p:attrNameLst>
                                      </p:cBhvr>
                                      <p:tavLst>
                                        <p:tav tm="0">
                                          <p:val>
                                            <p:strVal val="#ppt_x"/>
                                          </p:val>
                                        </p:tav>
                                        <p:tav tm="100000">
                                          <p:val>
                                            <p:strVal val="#ppt_x"/>
                                          </p:val>
                                        </p:tav>
                                      </p:tavLst>
                                    </p:anim>
                                    <p:anim calcmode="lin" valueType="num">
                                      <p:cBhvr additive="base">
                                        <p:cTn id="20" dur="500" fill="hold"/>
                                        <p:tgtEl>
                                          <p:spTgt spid="634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http://archaeologydataservice.ac.uk</a:t>
            </a:r>
            <a:endParaRPr lang="en-GB"/>
          </a:p>
        </p:txBody>
      </p:sp>
      <p:sp>
        <p:nvSpPr>
          <p:cNvPr id="6" name="TextBox 5"/>
          <p:cNvSpPr txBox="1"/>
          <p:nvPr/>
        </p:nvSpPr>
        <p:spPr>
          <a:xfrm>
            <a:off x="251520" y="1268760"/>
            <a:ext cx="8064896" cy="3416320"/>
          </a:xfrm>
          <a:prstGeom prst="rect">
            <a:avLst/>
          </a:prstGeom>
          <a:noFill/>
        </p:spPr>
        <p:txBody>
          <a:bodyPr wrap="square" rtlCol="0">
            <a:spAutoFit/>
          </a:bodyPr>
          <a:lstStyle/>
          <a:p>
            <a:r>
              <a:rPr lang="en-GB" sz="5400" dirty="0" smtClean="0"/>
              <a:t>You CAN fund digital research infrastructure in Archaeology off the back of contract archaeology</a:t>
            </a:r>
            <a:endParaRPr lang="en-GB" sz="5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TextBox 2"/>
          <p:cNvSpPr txBox="1"/>
          <p:nvPr/>
        </p:nvSpPr>
        <p:spPr>
          <a:xfrm>
            <a:off x="395536" y="1124744"/>
            <a:ext cx="8064896" cy="5078313"/>
          </a:xfrm>
          <a:prstGeom prst="rect">
            <a:avLst/>
          </a:prstGeom>
          <a:noFill/>
        </p:spPr>
        <p:txBody>
          <a:bodyPr wrap="square" rtlCol="0">
            <a:spAutoFit/>
          </a:bodyPr>
          <a:lstStyle/>
          <a:p>
            <a:pPr>
              <a:buFont typeface="Arial" pitchFamily="34" charset="0"/>
              <a:buChar char="•"/>
            </a:pPr>
            <a:r>
              <a:rPr lang="en-GB" sz="3600" dirty="0" smtClean="0"/>
              <a:t>They have something to gain</a:t>
            </a:r>
          </a:p>
          <a:p>
            <a:pPr>
              <a:buFont typeface="Arial" pitchFamily="34" charset="0"/>
              <a:buChar char="•"/>
            </a:pPr>
            <a:r>
              <a:rPr lang="en-GB" sz="3600" dirty="0" smtClean="0"/>
              <a:t> </a:t>
            </a:r>
            <a:r>
              <a:rPr lang="en-GB" sz="3600" dirty="0" smtClean="0"/>
              <a:t>They are data creators... </a:t>
            </a:r>
            <a:r>
              <a:rPr lang="en-GB" sz="3600" dirty="0" smtClean="0"/>
              <a:t>a</a:t>
            </a:r>
            <a:r>
              <a:rPr lang="en-GB" sz="3600" dirty="0" smtClean="0"/>
              <a:t>nd consumers</a:t>
            </a:r>
          </a:p>
          <a:p>
            <a:pPr>
              <a:buFont typeface="Arial" pitchFamily="34" charset="0"/>
              <a:buChar char="•"/>
            </a:pPr>
            <a:r>
              <a:rPr lang="en-GB" sz="3600" dirty="0" smtClean="0"/>
              <a:t> </a:t>
            </a:r>
            <a:r>
              <a:rPr lang="en-GB" sz="3600" dirty="0" smtClean="0"/>
              <a:t>There are more of them</a:t>
            </a:r>
          </a:p>
          <a:p>
            <a:pPr>
              <a:buFont typeface="Arial" pitchFamily="34" charset="0"/>
              <a:buChar char="•"/>
            </a:pPr>
            <a:r>
              <a:rPr lang="en-GB" sz="3600" dirty="0" smtClean="0"/>
              <a:t>They have (access to) money</a:t>
            </a:r>
          </a:p>
          <a:p>
            <a:pPr>
              <a:buFont typeface="Arial" pitchFamily="34" charset="0"/>
              <a:buChar char="•"/>
            </a:pPr>
            <a:r>
              <a:rPr lang="en-GB" sz="3600" dirty="0" smtClean="0"/>
              <a:t> </a:t>
            </a:r>
            <a:r>
              <a:rPr lang="en-GB" sz="3600" dirty="0" smtClean="0"/>
              <a:t>There are legal imperatives</a:t>
            </a:r>
          </a:p>
          <a:p>
            <a:pPr>
              <a:buFont typeface="Arial" pitchFamily="34" charset="0"/>
              <a:buChar char="•"/>
            </a:pPr>
            <a:r>
              <a:rPr lang="en-GB" sz="3600" dirty="0" smtClean="0"/>
              <a:t> They have carrots</a:t>
            </a:r>
          </a:p>
          <a:p>
            <a:pPr>
              <a:buFont typeface="Arial" pitchFamily="34" charset="0"/>
              <a:buChar char="•"/>
            </a:pPr>
            <a:r>
              <a:rPr lang="en-GB" sz="3600" dirty="0" smtClean="0"/>
              <a:t> </a:t>
            </a:r>
            <a:r>
              <a:rPr lang="en-GB" sz="3600" dirty="0" smtClean="0"/>
              <a:t>They have sticks</a:t>
            </a:r>
          </a:p>
          <a:p>
            <a:pPr>
              <a:buFont typeface="Arial" pitchFamily="34" charset="0"/>
              <a:buChar char="•"/>
            </a:pPr>
            <a:r>
              <a:rPr lang="en-GB" sz="3600" dirty="0" smtClean="0"/>
              <a:t> </a:t>
            </a:r>
            <a:r>
              <a:rPr lang="en-GB" sz="3600" dirty="0" smtClean="0"/>
              <a:t>They can (more easily) agree what they want</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1271657"/>
            <a:ext cx="7921625" cy="5262979"/>
          </a:xfrm>
          <a:prstGeom prst="rect">
            <a:avLst/>
          </a:prstGeom>
        </p:spPr>
        <p:txBody>
          <a:bodyPr>
            <a:spAutoFit/>
          </a:bodyPr>
          <a:lstStyle/>
          <a:p>
            <a:pPr>
              <a:defRPr/>
            </a:pPr>
            <a:endParaRPr lang="en-GB" sz="2400" b="1" dirty="0">
              <a:latin typeface="+mj-lt"/>
            </a:endParaRPr>
          </a:p>
          <a:p>
            <a:pPr indent="457200">
              <a:buFont typeface="Arial" pitchFamily="34" charset="0"/>
              <a:buChar char="•"/>
              <a:defRPr/>
            </a:pPr>
            <a:r>
              <a:rPr lang="en-GB" sz="2400" dirty="0">
                <a:latin typeface="+mj-lt"/>
              </a:rPr>
              <a:t>S</a:t>
            </a:r>
            <a:r>
              <a:rPr lang="en-GB" sz="2400" dirty="0" smtClean="0">
                <a:latin typeface="+mj-lt"/>
              </a:rPr>
              <a:t>et </a:t>
            </a:r>
            <a:r>
              <a:rPr lang="en-GB" sz="2400" dirty="0">
                <a:latin typeface="+mj-lt"/>
              </a:rPr>
              <a:t>up in 1996 </a:t>
            </a:r>
            <a:r>
              <a:rPr lang="en-GB" sz="2400" dirty="0" smtClean="0">
                <a:latin typeface="+mj-lt"/>
              </a:rPr>
              <a:t>– 2 members of </a:t>
            </a:r>
            <a:r>
              <a:rPr lang="en-GB" sz="2400" dirty="0" smtClean="0">
                <a:latin typeface="+mj-lt"/>
              </a:rPr>
              <a:t>staff</a:t>
            </a:r>
          </a:p>
          <a:p>
            <a:pPr indent="457200">
              <a:buFont typeface="Arial" pitchFamily="34" charset="0"/>
              <a:buChar char="•"/>
              <a:defRPr/>
            </a:pPr>
            <a:r>
              <a:rPr lang="en-GB" sz="2400" dirty="0" smtClean="0">
                <a:latin typeface="+mj-lt"/>
              </a:rPr>
              <a:t>Part of AHDS – UK led the world.</a:t>
            </a:r>
          </a:p>
          <a:p>
            <a:pPr indent="457200">
              <a:buFont typeface="Arial" pitchFamily="34" charset="0"/>
              <a:buChar char="•"/>
              <a:defRPr/>
            </a:pPr>
            <a:r>
              <a:rPr lang="en-GB" sz="2400" dirty="0" smtClean="0">
                <a:latin typeface="+mj-lt"/>
              </a:rPr>
              <a:t>Annual core grant; free archiving for HE/FE</a:t>
            </a:r>
          </a:p>
          <a:p>
            <a:pPr indent="457200">
              <a:buFont typeface="Arial" pitchFamily="34" charset="0"/>
              <a:buChar char="•"/>
              <a:defRPr/>
            </a:pPr>
            <a:r>
              <a:rPr lang="en-GB" sz="2400" dirty="0" smtClean="0">
                <a:latin typeface="+mj-lt"/>
              </a:rPr>
              <a:t>2006 – AHDS funding cut</a:t>
            </a:r>
          </a:p>
          <a:p>
            <a:pPr indent="457200">
              <a:buFont typeface="Arial" pitchFamily="34" charset="0"/>
              <a:buChar char="•"/>
              <a:defRPr/>
            </a:pPr>
            <a:r>
              <a:rPr lang="en-GB" sz="2400" dirty="0" smtClean="0">
                <a:latin typeface="+mj-lt"/>
              </a:rPr>
              <a:t>AHRC got scared – how to cover all subject areas; Archaeology small – and relatively expensive</a:t>
            </a:r>
          </a:p>
          <a:p>
            <a:pPr indent="457200">
              <a:buFont typeface="Arial" pitchFamily="34" charset="0"/>
              <a:buChar char="•"/>
              <a:defRPr/>
            </a:pPr>
            <a:r>
              <a:rPr lang="en-GB" sz="2400" dirty="0" smtClean="0">
                <a:latin typeface="+mj-lt"/>
              </a:rPr>
              <a:t>AHRC got bored – research infrastructure doesn’t (didn’t) ring the right bells in Treasury – and has to be for the long term – a year is along time in politics...</a:t>
            </a:r>
          </a:p>
          <a:p>
            <a:pPr indent="457200">
              <a:buFont typeface="Arial" pitchFamily="34" charset="0"/>
              <a:buChar char="•"/>
              <a:defRPr/>
            </a:pPr>
            <a:r>
              <a:rPr lang="en-GB" sz="2400" dirty="0" smtClean="0">
                <a:latin typeface="+mj-lt"/>
              </a:rPr>
              <a:t>AHRC unable / unwilling to yield a big stick – lack of policing</a:t>
            </a:r>
          </a:p>
          <a:p>
            <a:pPr indent="457200">
              <a:buFont typeface="Arial" pitchFamily="34" charset="0"/>
              <a:buChar char="•"/>
              <a:defRPr/>
            </a:pPr>
            <a:r>
              <a:rPr lang="en-GB" sz="2400" dirty="0" smtClean="0">
                <a:latin typeface="+mj-lt"/>
              </a:rPr>
              <a:t>Volatile funding for an archive if rely on project funding</a:t>
            </a:r>
          </a:p>
          <a:p>
            <a:pPr>
              <a:defRPr/>
            </a:pPr>
            <a:endParaRPr lang="en-GB" sz="2400" dirty="0">
              <a:latin typeface="+mj-lt"/>
            </a:endParaRPr>
          </a:p>
        </p:txBody>
      </p:sp>
      <p:sp>
        <p:nvSpPr>
          <p:cNvPr id="3" name="Rectangle 6"/>
          <p:cNvSpPr txBox="1">
            <a:spLocks noChangeArrowheads="1"/>
          </p:cNvSpPr>
          <p:nvPr/>
        </p:nvSpPr>
        <p:spPr>
          <a:xfrm>
            <a:off x="3815408" y="108000"/>
            <a:ext cx="5328592" cy="1143000"/>
          </a:xfrm>
          <a:prstGeom prst="rect">
            <a:avLst/>
          </a:prstGeom>
        </p:spPr>
        <p:txBody>
          <a:bodyPr vert="horz" lIns="91440" tIns="45720" rIns="91440" bIns="45720" rtlCol="0" anchor="ctr">
            <a:normAutofit/>
          </a:bodyPr>
          <a:lstStyle/>
          <a:p>
            <a:pPr algn="r">
              <a:defRPr/>
            </a:pPr>
            <a:r>
              <a:rPr lang="en-GB" sz="3200" b="1" dirty="0" smtClean="0">
                <a:solidFill>
                  <a:schemeClr val="bg1"/>
                </a:solidFill>
                <a:latin typeface="+mj-lt"/>
              </a:rPr>
              <a:t>The Archaeology Data Service</a:t>
            </a:r>
            <a:r>
              <a:rPr lang="en-GB" sz="3200" b="1" dirty="0" smtClean="0">
                <a:solidFill>
                  <a:schemeClr val="bg1"/>
                </a:solidFill>
                <a:latin typeface="+mj-lt"/>
              </a:rPr>
              <a:t>: as it was</a:t>
            </a:r>
            <a:endParaRPr lang="en-GB" sz="3200" b="1" dirty="0">
              <a:solidFill>
                <a:schemeClr val="bg1"/>
              </a:solidFill>
              <a:latin typeface="+mj-l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http://archaeologydataservice.ac.uk</a:t>
            </a:r>
            <a:endParaRPr lang="en-GB"/>
          </a:p>
        </p:txBody>
      </p:sp>
      <p:sp>
        <p:nvSpPr>
          <p:cNvPr id="3" name="Rectangle 2"/>
          <p:cNvSpPr/>
          <p:nvPr/>
        </p:nvSpPr>
        <p:spPr>
          <a:xfrm>
            <a:off x="611560" y="1536174"/>
            <a:ext cx="7848872" cy="3970318"/>
          </a:xfrm>
          <a:prstGeom prst="rect">
            <a:avLst/>
          </a:prstGeom>
        </p:spPr>
        <p:txBody>
          <a:bodyPr wrap="square">
            <a:spAutoFit/>
          </a:bodyPr>
          <a:lstStyle/>
          <a:p>
            <a:pPr marL="452438" indent="-452438">
              <a:buFont typeface="Arial" pitchFamily="34" charset="0"/>
              <a:buChar char="•"/>
              <a:defRPr/>
            </a:pPr>
            <a:r>
              <a:rPr lang="en-GB" sz="2800" dirty="0" smtClean="0"/>
              <a:t>Annual </a:t>
            </a:r>
            <a:r>
              <a:rPr lang="en-GB" sz="2800" dirty="0" smtClean="0"/>
              <a:t>turnover c. £</a:t>
            </a:r>
            <a:r>
              <a:rPr lang="en-GB" sz="2800" dirty="0" smtClean="0"/>
              <a:t>850,000 - £1,000,000</a:t>
            </a:r>
          </a:p>
          <a:p>
            <a:pPr marL="452438" indent="-452438">
              <a:buFont typeface="Arial" pitchFamily="34" charset="0"/>
              <a:buChar char="•"/>
              <a:defRPr/>
            </a:pPr>
            <a:r>
              <a:rPr lang="en-GB" sz="2800" dirty="0" smtClean="0"/>
              <a:t>15 members of staff</a:t>
            </a:r>
            <a:endParaRPr lang="en-GB" sz="2800" dirty="0" smtClean="0"/>
          </a:p>
          <a:p>
            <a:pPr marL="452438" indent="-452438">
              <a:buFont typeface="Arial" pitchFamily="34" charset="0"/>
              <a:buChar char="•"/>
              <a:defRPr/>
            </a:pPr>
            <a:r>
              <a:rPr lang="en-GB" sz="2800" dirty="0" smtClean="0"/>
              <a:t>Five-sixths from R&amp;D and contract archaeology</a:t>
            </a:r>
            <a:endParaRPr lang="en-GB" sz="2800" dirty="0" smtClean="0"/>
          </a:p>
          <a:p>
            <a:pPr marL="452438" indent="-452438">
              <a:buFont typeface="Arial" pitchFamily="34" charset="0"/>
              <a:buChar char="•"/>
              <a:defRPr/>
            </a:pPr>
            <a:r>
              <a:rPr lang="en-GB" sz="2800" dirty="0" smtClean="0"/>
              <a:t>Charging policy: deposit fees – one-off charge</a:t>
            </a:r>
          </a:p>
          <a:p>
            <a:pPr marL="452438" indent="-452438">
              <a:buFont typeface="Arial" pitchFamily="34" charset="0"/>
              <a:buChar char="•"/>
              <a:defRPr/>
            </a:pPr>
            <a:r>
              <a:rPr lang="en-GB" sz="2800" b="1" dirty="0" smtClean="0"/>
              <a:t>Endowment fund</a:t>
            </a:r>
          </a:p>
          <a:p>
            <a:pPr marL="452438" indent="-452438">
              <a:buFont typeface="Arial" pitchFamily="34" charset="0"/>
              <a:buChar char="•"/>
              <a:defRPr/>
            </a:pPr>
            <a:r>
              <a:rPr lang="en-GB" sz="2800" dirty="0" smtClean="0"/>
              <a:t>Mandated deposit – AHRC, NERC, English Heritage, Society of Antiquaries, British Academy, </a:t>
            </a:r>
            <a:r>
              <a:rPr lang="en-GB" sz="2800" dirty="0" smtClean="0"/>
              <a:t>CBA</a:t>
            </a:r>
          </a:p>
          <a:p>
            <a:pPr marL="452438" indent="-452438">
              <a:buFont typeface="Arial" pitchFamily="34" charset="0"/>
              <a:buChar char="•"/>
              <a:defRPr/>
            </a:pPr>
            <a:r>
              <a:rPr lang="en-GB" sz="2800" dirty="0" err="1" smtClean="0"/>
              <a:t>Embeded</a:t>
            </a:r>
            <a:r>
              <a:rPr lang="en-GB" sz="2800" dirty="0" smtClean="0"/>
              <a:t> in commercial archaeology workflow</a:t>
            </a:r>
            <a:endParaRPr lang="en-GB" sz="2800" dirty="0"/>
          </a:p>
        </p:txBody>
      </p:sp>
      <p:sp>
        <p:nvSpPr>
          <p:cNvPr id="4" name="Rectangle 6"/>
          <p:cNvSpPr txBox="1">
            <a:spLocks noChangeArrowheads="1"/>
          </p:cNvSpPr>
          <p:nvPr/>
        </p:nvSpPr>
        <p:spPr>
          <a:xfrm>
            <a:off x="3815408" y="108000"/>
            <a:ext cx="5328592" cy="1143000"/>
          </a:xfrm>
          <a:prstGeom prst="rect">
            <a:avLst/>
          </a:prstGeom>
        </p:spPr>
        <p:txBody>
          <a:bodyPr vert="horz" lIns="91440" tIns="45720" rIns="91440" bIns="45720" rtlCol="0" anchor="ctr">
            <a:normAutofit/>
          </a:bodyPr>
          <a:lstStyle/>
          <a:p>
            <a:pPr algn="r">
              <a:defRPr/>
            </a:pPr>
            <a:r>
              <a:rPr lang="en-GB" sz="3200" b="1" dirty="0" smtClean="0">
                <a:solidFill>
                  <a:schemeClr val="bg1"/>
                </a:solidFill>
                <a:latin typeface="+mj-lt"/>
              </a:rPr>
              <a:t>The Archaeology Data Service</a:t>
            </a:r>
            <a:r>
              <a:rPr lang="en-GB" sz="3200" b="1" dirty="0" smtClean="0">
                <a:solidFill>
                  <a:schemeClr val="bg1"/>
                </a:solidFill>
                <a:latin typeface="+mj-lt"/>
              </a:rPr>
              <a:t>: 15 years on...</a:t>
            </a:r>
            <a:endParaRPr lang="en-GB" sz="3200" b="1" dirty="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ADS">
      <a:dk1>
        <a:sysClr val="windowText" lastClr="000000"/>
      </a:dk1>
      <a:lt1>
        <a:sysClr val="window" lastClr="FFFFFF"/>
      </a:lt1>
      <a:dk2>
        <a:srgbClr val="B40A0A"/>
      </a:dk2>
      <a:lt2>
        <a:srgbClr val="EEECE1"/>
      </a:lt2>
      <a:accent1>
        <a:srgbClr val="849415"/>
      </a:accent1>
      <a:accent2>
        <a:srgbClr val="14149C"/>
      </a:accent2>
      <a:accent3>
        <a:srgbClr val="527D51"/>
      </a:accent3>
      <a:accent4>
        <a:srgbClr val="848BA8"/>
      </a:accent4>
      <a:accent5>
        <a:srgbClr val="3399CC"/>
      </a:accent5>
      <a:accent6>
        <a:srgbClr val="E06A9F"/>
      </a:accent6>
      <a:hlink>
        <a:srgbClr val="B40A0A"/>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ADS">
      <a:dk1>
        <a:sysClr val="windowText" lastClr="000000"/>
      </a:dk1>
      <a:lt1>
        <a:sysClr val="window" lastClr="FFFFFF"/>
      </a:lt1>
      <a:dk2>
        <a:srgbClr val="B40A0A"/>
      </a:dk2>
      <a:lt2>
        <a:srgbClr val="EEECE1"/>
      </a:lt2>
      <a:accent1>
        <a:srgbClr val="849415"/>
      </a:accent1>
      <a:accent2>
        <a:srgbClr val="14149C"/>
      </a:accent2>
      <a:accent3>
        <a:srgbClr val="527D51"/>
      </a:accent3>
      <a:accent4>
        <a:srgbClr val="848BA8"/>
      </a:accent4>
      <a:accent5>
        <a:srgbClr val="3399CC"/>
      </a:accent5>
      <a:accent6>
        <a:srgbClr val="E06A9F"/>
      </a:accent6>
      <a:hlink>
        <a:srgbClr val="B40A0A"/>
      </a:hlink>
      <a:folHlink>
        <a:srgbClr val="595959"/>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2234</TotalTime>
  <Words>1023</Words>
  <Application>Microsoft Office PowerPoint</Application>
  <PresentationFormat>On-screen Show (4:3)</PresentationFormat>
  <Paragraphs>183</Paragraphs>
  <Slides>22</Slides>
  <Notes>22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5" baseType="lpstr">
      <vt:lpstr>Office Theme</vt:lpstr>
      <vt:lpstr>3_Office Theme</vt:lpstr>
      <vt:lpstr>Chart</vt:lpstr>
      <vt:lpstr>   Sustainability: the ADS business model FAIMS workshop, Sydney , Australia, 18 August 2012  </vt:lpstr>
      <vt:lpstr>Sustainability &amp; Automation                        Managing deposits: SWORDARM workflow</vt:lpstr>
      <vt:lpstr>Slide 3</vt:lpstr>
      <vt:lpstr>Slide 4</vt:lpstr>
      <vt:lpstr>Experience shows....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The University of York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Bateman</dc:creator>
  <cp:lastModifiedBy>Windows User</cp:lastModifiedBy>
  <cp:revision>236</cp:revision>
  <dcterms:created xsi:type="dcterms:W3CDTF">2011-02-23T12:53:40Z</dcterms:created>
  <dcterms:modified xsi:type="dcterms:W3CDTF">2012-08-17T13:57:28Z</dcterms:modified>
</cp:coreProperties>
</file>