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3" r:id="rId3"/>
    <p:sldId id="377" r:id="rId4"/>
    <p:sldId id="380" r:id="rId5"/>
    <p:sldId id="381" r:id="rId6"/>
    <p:sldId id="382" r:id="rId7"/>
    <p:sldId id="383" r:id="rId8"/>
    <p:sldId id="384" r:id="rId9"/>
    <p:sldId id="368" r:id="rId10"/>
    <p:sldId id="393" r:id="rId11"/>
    <p:sldId id="394" r:id="rId12"/>
    <p:sldId id="385" r:id="rId13"/>
    <p:sldId id="388" r:id="rId14"/>
    <p:sldId id="389" r:id="rId15"/>
    <p:sldId id="386" r:id="rId16"/>
    <p:sldId id="387" r:id="rId17"/>
    <p:sldId id="390" r:id="rId18"/>
    <p:sldId id="378" r:id="rId19"/>
    <p:sldId id="395" r:id="rId20"/>
    <p:sldId id="392" r:id="rId21"/>
    <p:sldId id="3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gital Antiquity" id="{335058B2-FE65-44B0-B02C-D313D573A393}">
          <p14:sldIdLst>
            <p14:sldId id="256"/>
            <p14:sldId id="303"/>
            <p14:sldId id="377"/>
            <p14:sldId id="380"/>
            <p14:sldId id="381"/>
            <p14:sldId id="382"/>
            <p14:sldId id="383"/>
            <p14:sldId id="384"/>
            <p14:sldId id="368"/>
            <p14:sldId id="393"/>
            <p14:sldId id="394"/>
            <p14:sldId id="385"/>
            <p14:sldId id="388"/>
            <p14:sldId id="389"/>
            <p14:sldId id="386"/>
            <p14:sldId id="387"/>
            <p14:sldId id="390"/>
            <p14:sldId id="378"/>
            <p14:sldId id="395"/>
            <p14:sldId id="392"/>
            <p14:sldId id="3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797"/>
    <a:srgbClr val="FFFFFF"/>
    <a:srgbClr val="CABFA7"/>
    <a:srgbClr val="E4DAC0"/>
    <a:srgbClr val="DDCE9B"/>
    <a:srgbClr val="402901"/>
    <a:srgbClr val="99B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1850" autoAdjust="0"/>
  </p:normalViewPr>
  <p:slideViewPr>
    <p:cSldViewPr>
      <p:cViewPr>
        <p:scale>
          <a:sx n="75" d="100"/>
          <a:sy n="75" d="100"/>
        </p:scale>
        <p:origin x="-4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0528"/>
    </p:cViewPr>
  </p:sorterViewPr>
  <p:notesViewPr>
    <p:cSldViewPr>
      <p:cViewPr varScale="1">
        <p:scale>
          <a:sx n="86" d="100"/>
          <a:sy n="86" d="100"/>
        </p:scale>
        <p:origin x="-26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12D64-3991-2A4A-99EE-4985BA2A788E}" type="doc">
      <dgm:prSet loTypeId="urn:microsoft.com/office/officeart/2005/8/layout/cycle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7FC2F3-BEEC-1B45-A121-E854D6D77389}">
      <dgm:prSet phldrT="[Text]"/>
      <dgm:spPr/>
      <dgm:t>
        <a:bodyPr/>
        <a:lstStyle/>
        <a:p>
          <a:r>
            <a:rPr lang="en-US" b="1" dirty="0" smtClean="0"/>
            <a:t>Technology</a:t>
          </a:r>
          <a:endParaRPr lang="en-US" b="1" dirty="0"/>
        </a:p>
      </dgm:t>
    </dgm:pt>
    <dgm:pt modelId="{96551491-6AB6-C84E-B1B5-1831067B85C5}" type="parTrans" cxnId="{1760415A-88C1-D54C-9CE7-1BA70C81367C}">
      <dgm:prSet/>
      <dgm:spPr/>
      <dgm:t>
        <a:bodyPr/>
        <a:lstStyle/>
        <a:p>
          <a:endParaRPr lang="en-US"/>
        </a:p>
      </dgm:t>
    </dgm:pt>
    <dgm:pt modelId="{8622BF06-AFBE-7D4F-BDAD-5339FF7717E9}" type="sibTrans" cxnId="{1760415A-88C1-D54C-9CE7-1BA70C81367C}">
      <dgm:prSet/>
      <dgm:spPr/>
      <dgm:t>
        <a:bodyPr/>
        <a:lstStyle/>
        <a:p>
          <a:endParaRPr lang="en-US"/>
        </a:p>
      </dgm:t>
    </dgm:pt>
    <dgm:pt modelId="{8905756E-B0F8-FC4D-A4B9-8050EBBBB70C}">
      <dgm:prSet phldrT="[Text]"/>
      <dgm:spPr/>
      <dgm:t>
        <a:bodyPr/>
        <a:lstStyle/>
        <a:p>
          <a:r>
            <a:rPr lang="en-US" b="1" dirty="0" smtClean="0"/>
            <a:t>Organizational</a:t>
          </a:r>
          <a:endParaRPr lang="en-US" b="1" dirty="0"/>
        </a:p>
      </dgm:t>
    </dgm:pt>
    <dgm:pt modelId="{17FE82DC-B791-1249-B53F-992B8F700D33}" type="parTrans" cxnId="{8C22128B-786D-B441-8B1C-09E503198276}">
      <dgm:prSet/>
      <dgm:spPr/>
      <dgm:t>
        <a:bodyPr/>
        <a:lstStyle/>
        <a:p>
          <a:endParaRPr lang="en-US"/>
        </a:p>
      </dgm:t>
    </dgm:pt>
    <dgm:pt modelId="{E61DD79F-B030-FB49-8C0C-71AE18D98DDF}" type="sibTrans" cxnId="{8C22128B-786D-B441-8B1C-09E503198276}">
      <dgm:prSet/>
      <dgm:spPr/>
      <dgm:t>
        <a:bodyPr/>
        <a:lstStyle/>
        <a:p>
          <a:endParaRPr lang="en-US"/>
        </a:p>
      </dgm:t>
    </dgm:pt>
    <dgm:pt modelId="{F6604354-06E5-0545-B22B-29F2A99BF82A}">
      <dgm:prSet phldrT="[Text]"/>
      <dgm:spPr/>
      <dgm:t>
        <a:bodyPr/>
        <a:lstStyle/>
        <a:p>
          <a:r>
            <a:rPr lang="en-US" b="1" dirty="0" smtClean="0"/>
            <a:t>Financial</a:t>
          </a:r>
          <a:endParaRPr lang="en-US" b="1" dirty="0"/>
        </a:p>
      </dgm:t>
    </dgm:pt>
    <dgm:pt modelId="{8238B71D-CC22-5B43-A423-58DD8CE022F7}" type="parTrans" cxnId="{F8818EE2-E3C4-A244-A365-C14968E6FB85}">
      <dgm:prSet/>
      <dgm:spPr/>
      <dgm:t>
        <a:bodyPr/>
        <a:lstStyle/>
        <a:p>
          <a:endParaRPr lang="en-US"/>
        </a:p>
      </dgm:t>
    </dgm:pt>
    <dgm:pt modelId="{820496B8-C676-B94D-B462-F51A66F3941A}" type="sibTrans" cxnId="{F8818EE2-E3C4-A244-A365-C14968E6FB85}">
      <dgm:prSet/>
      <dgm:spPr/>
      <dgm:t>
        <a:bodyPr/>
        <a:lstStyle/>
        <a:p>
          <a:endParaRPr lang="en-US"/>
        </a:p>
      </dgm:t>
    </dgm:pt>
    <dgm:pt modelId="{94A7E676-3BFA-6140-94A1-67F1DEB484A8}">
      <dgm:prSet phldrT="[Text]"/>
      <dgm:spPr/>
      <dgm:t>
        <a:bodyPr/>
        <a:lstStyle/>
        <a:p>
          <a:r>
            <a:rPr lang="en-US" b="1" dirty="0" smtClean="0"/>
            <a:t>Community</a:t>
          </a:r>
          <a:endParaRPr lang="en-US" b="1" dirty="0"/>
        </a:p>
      </dgm:t>
    </dgm:pt>
    <dgm:pt modelId="{F486341D-876A-F140-89BF-59E031A9BFF9}" type="parTrans" cxnId="{CAFD3546-B5DC-0144-964E-27FA8538FFAB}">
      <dgm:prSet/>
      <dgm:spPr/>
      <dgm:t>
        <a:bodyPr/>
        <a:lstStyle/>
        <a:p>
          <a:endParaRPr lang="en-US"/>
        </a:p>
      </dgm:t>
    </dgm:pt>
    <dgm:pt modelId="{836AD5AC-D554-CD41-89FB-B709DFA6A493}" type="sibTrans" cxnId="{CAFD3546-B5DC-0144-964E-27FA8538FFAB}">
      <dgm:prSet/>
      <dgm:spPr/>
      <dgm:t>
        <a:bodyPr/>
        <a:lstStyle/>
        <a:p>
          <a:endParaRPr lang="en-US"/>
        </a:p>
      </dgm:t>
    </dgm:pt>
    <dgm:pt modelId="{F42F8D49-867E-8746-A94A-6B5A427585DD}" type="pres">
      <dgm:prSet presAssocID="{2D812D64-3991-2A4A-99EE-4985BA2A788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763AA-509E-3545-810C-ACD46EBDE26F}" type="pres">
      <dgm:prSet presAssocID="{7A7FC2F3-BEEC-1B45-A121-E854D6D77389}" presName="dummy" presStyleCnt="0"/>
      <dgm:spPr/>
      <dgm:t>
        <a:bodyPr/>
        <a:lstStyle/>
        <a:p>
          <a:endParaRPr lang="en-US"/>
        </a:p>
      </dgm:t>
    </dgm:pt>
    <dgm:pt modelId="{5695AA1E-F11F-BF4B-AACD-B39CD2A53030}" type="pres">
      <dgm:prSet presAssocID="{7A7FC2F3-BEEC-1B45-A121-E854D6D77389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121B1-D3A7-2E4D-B19B-D4FD5ECE8C18}" type="pres">
      <dgm:prSet presAssocID="{8622BF06-AFBE-7D4F-BDAD-5339FF7717E9}" presName="sibTrans" presStyleLbl="node1" presStyleIdx="0" presStyleCnt="4"/>
      <dgm:spPr/>
      <dgm:t>
        <a:bodyPr/>
        <a:lstStyle/>
        <a:p>
          <a:endParaRPr lang="en-US"/>
        </a:p>
      </dgm:t>
    </dgm:pt>
    <dgm:pt modelId="{49287C06-DADB-6E42-A60D-F2FFCAE8CCD1}" type="pres">
      <dgm:prSet presAssocID="{8905756E-B0F8-FC4D-A4B9-8050EBBBB70C}" presName="dummy" presStyleCnt="0"/>
      <dgm:spPr/>
      <dgm:t>
        <a:bodyPr/>
        <a:lstStyle/>
        <a:p>
          <a:endParaRPr lang="en-US"/>
        </a:p>
      </dgm:t>
    </dgm:pt>
    <dgm:pt modelId="{00078F28-E29F-4347-9942-2F33CFCC98BB}" type="pres">
      <dgm:prSet presAssocID="{8905756E-B0F8-FC4D-A4B9-8050EBBBB70C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6F2A3-7086-6F4C-B1B5-E5CF7B4125AC}" type="pres">
      <dgm:prSet presAssocID="{E61DD79F-B030-FB49-8C0C-71AE18D98DDF}" presName="sibTrans" presStyleLbl="node1" presStyleIdx="1" presStyleCnt="4"/>
      <dgm:spPr/>
      <dgm:t>
        <a:bodyPr/>
        <a:lstStyle/>
        <a:p>
          <a:endParaRPr lang="en-US"/>
        </a:p>
      </dgm:t>
    </dgm:pt>
    <dgm:pt modelId="{28152013-9354-9D49-8036-50F1D8B790A8}" type="pres">
      <dgm:prSet presAssocID="{F6604354-06E5-0545-B22B-29F2A99BF82A}" presName="dummy" presStyleCnt="0"/>
      <dgm:spPr/>
      <dgm:t>
        <a:bodyPr/>
        <a:lstStyle/>
        <a:p>
          <a:endParaRPr lang="en-US"/>
        </a:p>
      </dgm:t>
    </dgm:pt>
    <dgm:pt modelId="{534518B4-D57C-5143-AB58-C359421E22AC}" type="pres">
      <dgm:prSet presAssocID="{F6604354-06E5-0545-B22B-29F2A99BF82A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891B1-FCFC-8E46-B91F-9A0B226E3D89}" type="pres">
      <dgm:prSet presAssocID="{820496B8-C676-B94D-B462-F51A66F3941A}" presName="sibTrans" presStyleLbl="node1" presStyleIdx="2" presStyleCnt="4"/>
      <dgm:spPr/>
      <dgm:t>
        <a:bodyPr/>
        <a:lstStyle/>
        <a:p>
          <a:endParaRPr lang="en-US"/>
        </a:p>
      </dgm:t>
    </dgm:pt>
    <dgm:pt modelId="{7A0026AA-1F3F-FC4A-A006-EC1AF57220AE}" type="pres">
      <dgm:prSet presAssocID="{94A7E676-3BFA-6140-94A1-67F1DEB484A8}" presName="dummy" presStyleCnt="0"/>
      <dgm:spPr/>
      <dgm:t>
        <a:bodyPr/>
        <a:lstStyle/>
        <a:p>
          <a:endParaRPr lang="en-US"/>
        </a:p>
      </dgm:t>
    </dgm:pt>
    <dgm:pt modelId="{A7D4ABC7-3A13-0443-A9A3-5E19BAA7F2A2}" type="pres">
      <dgm:prSet presAssocID="{94A7E676-3BFA-6140-94A1-67F1DEB484A8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C062D-5136-1345-8F0F-D4847E64ACD8}" type="pres">
      <dgm:prSet presAssocID="{836AD5AC-D554-CD41-89FB-B709DFA6A49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CAFD3546-B5DC-0144-964E-27FA8538FFAB}" srcId="{2D812D64-3991-2A4A-99EE-4985BA2A788E}" destId="{94A7E676-3BFA-6140-94A1-67F1DEB484A8}" srcOrd="3" destOrd="0" parTransId="{F486341D-876A-F140-89BF-59E031A9BFF9}" sibTransId="{836AD5AC-D554-CD41-89FB-B709DFA6A493}"/>
    <dgm:cxn modelId="{B73466DC-655E-E744-9652-7C5FD0B3D983}" type="presOf" srcId="{7A7FC2F3-BEEC-1B45-A121-E854D6D77389}" destId="{5695AA1E-F11F-BF4B-AACD-B39CD2A53030}" srcOrd="0" destOrd="0" presId="urn:microsoft.com/office/officeart/2005/8/layout/cycle1"/>
    <dgm:cxn modelId="{ED5D23B8-F90C-614E-A313-D2D94E58642C}" type="presOf" srcId="{820496B8-C676-B94D-B462-F51A66F3941A}" destId="{589891B1-FCFC-8E46-B91F-9A0B226E3D89}" srcOrd="0" destOrd="0" presId="urn:microsoft.com/office/officeart/2005/8/layout/cycle1"/>
    <dgm:cxn modelId="{84AE60B5-8511-7F46-AF96-2ED7864F3C09}" type="presOf" srcId="{8905756E-B0F8-FC4D-A4B9-8050EBBBB70C}" destId="{00078F28-E29F-4347-9942-2F33CFCC98BB}" srcOrd="0" destOrd="0" presId="urn:microsoft.com/office/officeart/2005/8/layout/cycle1"/>
    <dgm:cxn modelId="{84763339-03F0-D84E-B241-EB0DE6C924A8}" type="presOf" srcId="{8622BF06-AFBE-7D4F-BDAD-5339FF7717E9}" destId="{BDE121B1-D3A7-2E4D-B19B-D4FD5ECE8C18}" srcOrd="0" destOrd="0" presId="urn:microsoft.com/office/officeart/2005/8/layout/cycle1"/>
    <dgm:cxn modelId="{A522A193-7003-8943-A90F-840F04979D43}" type="presOf" srcId="{E61DD79F-B030-FB49-8C0C-71AE18D98DDF}" destId="{2E26F2A3-7086-6F4C-B1B5-E5CF7B4125AC}" srcOrd="0" destOrd="0" presId="urn:microsoft.com/office/officeart/2005/8/layout/cycle1"/>
    <dgm:cxn modelId="{DEE9D529-D56E-294D-BF93-434635976873}" type="presOf" srcId="{F6604354-06E5-0545-B22B-29F2A99BF82A}" destId="{534518B4-D57C-5143-AB58-C359421E22AC}" srcOrd="0" destOrd="0" presId="urn:microsoft.com/office/officeart/2005/8/layout/cycle1"/>
    <dgm:cxn modelId="{F8818EE2-E3C4-A244-A365-C14968E6FB85}" srcId="{2D812D64-3991-2A4A-99EE-4985BA2A788E}" destId="{F6604354-06E5-0545-B22B-29F2A99BF82A}" srcOrd="2" destOrd="0" parTransId="{8238B71D-CC22-5B43-A423-58DD8CE022F7}" sibTransId="{820496B8-C676-B94D-B462-F51A66F3941A}"/>
    <dgm:cxn modelId="{8C22128B-786D-B441-8B1C-09E503198276}" srcId="{2D812D64-3991-2A4A-99EE-4985BA2A788E}" destId="{8905756E-B0F8-FC4D-A4B9-8050EBBBB70C}" srcOrd="1" destOrd="0" parTransId="{17FE82DC-B791-1249-B53F-992B8F700D33}" sibTransId="{E61DD79F-B030-FB49-8C0C-71AE18D98DDF}"/>
    <dgm:cxn modelId="{3F05C8B4-D35C-B646-AAC0-7AB80E5A26B2}" type="presOf" srcId="{836AD5AC-D554-CD41-89FB-B709DFA6A493}" destId="{210C062D-5136-1345-8F0F-D4847E64ACD8}" srcOrd="0" destOrd="0" presId="urn:microsoft.com/office/officeart/2005/8/layout/cycle1"/>
    <dgm:cxn modelId="{2E3337D9-6957-214A-AFA3-61E47BBCD344}" type="presOf" srcId="{94A7E676-3BFA-6140-94A1-67F1DEB484A8}" destId="{A7D4ABC7-3A13-0443-A9A3-5E19BAA7F2A2}" srcOrd="0" destOrd="0" presId="urn:microsoft.com/office/officeart/2005/8/layout/cycle1"/>
    <dgm:cxn modelId="{1760415A-88C1-D54C-9CE7-1BA70C81367C}" srcId="{2D812D64-3991-2A4A-99EE-4985BA2A788E}" destId="{7A7FC2F3-BEEC-1B45-A121-E854D6D77389}" srcOrd="0" destOrd="0" parTransId="{96551491-6AB6-C84E-B1B5-1831067B85C5}" sibTransId="{8622BF06-AFBE-7D4F-BDAD-5339FF7717E9}"/>
    <dgm:cxn modelId="{3D942664-3573-6043-A95B-71E5406EAAF9}" type="presOf" srcId="{2D812D64-3991-2A4A-99EE-4985BA2A788E}" destId="{F42F8D49-867E-8746-A94A-6B5A427585DD}" srcOrd="0" destOrd="0" presId="urn:microsoft.com/office/officeart/2005/8/layout/cycle1"/>
    <dgm:cxn modelId="{58DE625E-C7C8-5743-9C89-A0622F2C2B83}" type="presParOf" srcId="{F42F8D49-867E-8746-A94A-6B5A427585DD}" destId="{2DF763AA-509E-3545-810C-ACD46EBDE26F}" srcOrd="0" destOrd="0" presId="urn:microsoft.com/office/officeart/2005/8/layout/cycle1"/>
    <dgm:cxn modelId="{CFAF934C-E069-D74D-8AB9-F9483399157C}" type="presParOf" srcId="{F42F8D49-867E-8746-A94A-6B5A427585DD}" destId="{5695AA1E-F11F-BF4B-AACD-B39CD2A53030}" srcOrd="1" destOrd="0" presId="urn:microsoft.com/office/officeart/2005/8/layout/cycle1"/>
    <dgm:cxn modelId="{AB03B0FB-3A98-2C46-A747-CE5A0CD23002}" type="presParOf" srcId="{F42F8D49-867E-8746-A94A-6B5A427585DD}" destId="{BDE121B1-D3A7-2E4D-B19B-D4FD5ECE8C18}" srcOrd="2" destOrd="0" presId="urn:microsoft.com/office/officeart/2005/8/layout/cycle1"/>
    <dgm:cxn modelId="{5E3C9A87-EE3C-BA42-8B0B-216E3AD52D89}" type="presParOf" srcId="{F42F8D49-867E-8746-A94A-6B5A427585DD}" destId="{49287C06-DADB-6E42-A60D-F2FFCAE8CCD1}" srcOrd="3" destOrd="0" presId="urn:microsoft.com/office/officeart/2005/8/layout/cycle1"/>
    <dgm:cxn modelId="{54F36EDB-5A80-FC4A-8D2C-95352599B60F}" type="presParOf" srcId="{F42F8D49-867E-8746-A94A-6B5A427585DD}" destId="{00078F28-E29F-4347-9942-2F33CFCC98BB}" srcOrd="4" destOrd="0" presId="urn:microsoft.com/office/officeart/2005/8/layout/cycle1"/>
    <dgm:cxn modelId="{94A0B162-AC4A-0647-B8C1-FFE63153EBF2}" type="presParOf" srcId="{F42F8D49-867E-8746-A94A-6B5A427585DD}" destId="{2E26F2A3-7086-6F4C-B1B5-E5CF7B4125AC}" srcOrd="5" destOrd="0" presId="urn:microsoft.com/office/officeart/2005/8/layout/cycle1"/>
    <dgm:cxn modelId="{AC644F08-FB3F-6A43-9BFE-1E54E1B3A6A2}" type="presParOf" srcId="{F42F8D49-867E-8746-A94A-6B5A427585DD}" destId="{28152013-9354-9D49-8036-50F1D8B790A8}" srcOrd="6" destOrd="0" presId="urn:microsoft.com/office/officeart/2005/8/layout/cycle1"/>
    <dgm:cxn modelId="{383C46AC-10FE-B340-976B-68A373D94D46}" type="presParOf" srcId="{F42F8D49-867E-8746-A94A-6B5A427585DD}" destId="{534518B4-D57C-5143-AB58-C359421E22AC}" srcOrd="7" destOrd="0" presId="urn:microsoft.com/office/officeart/2005/8/layout/cycle1"/>
    <dgm:cxn modelId="{84D251B9-EC25-D442-9912-543F2784AA22}" type="presParOf" srcId="{F42F8D49-867E-8746-A94A-6B5A427585DD}" destId="{589891B1-FCFC-8E46-B91F-9A0B226E3D89}" srcOrd="8" destOrd="0" presId="urn:microsoft.com/office/officeart/2005/8/layout/cycle1"/>
    <dgm:cxn modelId="{7AB551C9-3C90-124F-8F6F-C762A1B48592}" type="presParOf" srcId="{F42F8D49-867E-8746-A94A-6B5A427585DD}" destId="{7A0026AA-1F3F-FC4A-A006-EC1AF57220AE}" srcOrd="9" destOrd="0" presId="urn:microsoft.com/office/officeart/2005/8/layout/cycle1"/>
    <dgm:cxn modelId="{74BCC91D-81C3-3F40-9163-69C949F05522}" type="presParOf" srcId="{F42F8D49-867E-8746-A94A-6B5A427585DD}" destId="{A7D4ABC7-3A13-0443-A9A3-5E19BAA7F2A2}" srcOrd="10" destOrd="0" presId="urn:microsoft.com/office/officeart/2005/8/layout/cycle1"/>
    <dgm:cxn modelId="{94C91C13-7C0B-FC4B-83C7-6B174D1B0613}" type="presParOf" srcId="{F42F8D49-867E-8746-A94A-6B5A427585DD}" destId="{210C062D-5136-1345-8F0F-D4847E64ACD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5AA1E-F11F-BF4B-AACD-B39CD2A53030}">
      <dsp:nvSpPr>
        <dsp:cNvPr id="0" name=""/>
        <dsp:cNvSpPr/>
      </dsp:nvSpPr>
      <dsp:spPr>
        <a:xfrm>
          <a:off x="4674180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Technology</a:t>
          </a:r>
          <a:endParaRPr lang="en-US" sz="2000" b="1" kern="1200" dirty="0"/>
        </a:p>
      </dsp:txBody>
      <dsp:txXfrm>
        <a:off x="4674180" y="102284"/>
        <a:ext cx="1601316" cy="1601316"/>
      </dsp:txXfrm>
    </dsp:sp>
    <dsp:sp modelId="{BDE121B1-D3A7-2E4D-B19B-D4FD5ECE8C18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49018"/>
            <a:gd name="adj4" fmla="val 20585536"/>
            <a:gd name="adj5" fmla="val 80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78F28-E29F-4347-9942-2F33CFCC98BB}">
      <dsp:nvSpPr>
        <dsp:cNvPr id="0" name=""/>
        <dsp:cNvSpPr/>
      </dsp:nvSpPr>
      <dsp:spPr>
        <a:xfrm>
          <a:off x="4674180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Organizational</a:t>
          </a:r>
          <a:endParaRPr lang="en-US" sz="2000" b="1" kern="1200" dirty="0"/>
        </a:p>
      </dsp:txBody>
      <dsp:txXfrm>
        <a:off x="4674180" y="2822362"/>
        <a:ext cx="1601316" cy="1601316"/>
      </dsp:txXfrm>
    </dsp:sp>
    <dsp:sp modelId="{2E26F2A3-7086-6F4C-B1B5-E5CF7B4125AC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949018"/>
            <a:gd name="adj4" fmla="val 4385536"/>
            <a:gd name="adj5" fmla="val 805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4518B4-D57C-5143-AB58-C359421E22AC}">
      <dsp:nvSpPr>
        <dsp:cNvPr id="0" name=""/>
        <dsp:cNvSpPr/>
      </dsp:nvSpPr>
      <dsp:spPr>
        <a:xfrm>
          <a:off x="1954103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Financial</a:t>
          </a:r>
          <a:endParaRPr lang="en-US" sz="2000" b="1" kern="1200" dirty="0"/>
        </a:p>
      </dsp:txBody>
      <dsp:txXfrm>
        <a:off x="1954103" y="2822362"/>
        <a:ext cx="1601316" cy="1601316"/>
      </dsp:txXfrm>
    </dsp:sp>
    <dsp:sp modelId="{589891B1-FCFC-8E46-B91F-9A0B226E3D89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1349018"/>
            <a:gd name="adj4" fmla="val 9785536"/>
            <a:gd name="adj5" fmla="val 80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4ABC7-3A13-0443-A9A3-5E19BAA7F2A2}">
      <dsp:nvSpPr>
        <dsp:cNvPr id="0" name=""/>
        <dsp:cNvSpPr/>
      </dsp:nvSpPr>
      <dsp:spPr>
        <a:xfrm>
          <a:off x="1954103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Community</a:t>
          </a:r>
          <a:endParaRPr lang="en-US" sz="2000" b="1" kern="1200" dirty="0"/>
        </a:p>
      </dsp:txBody>
      <dsp:txXfrm>
        <a:off x="1954103" y="102284"/>
        <a:ext cx="1601316" cy="1601316"/>
      </dsp:txXfrm>
    </dsp:sp>
    <dsp:sp modelId="{210C062D-5136-1345-8F0F-D4847E64ACD8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6749018"/>
            <a:gd name="adj4" fmla="val 15185536"/>
            <a:gd name="adj5" fmla="val 805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A39ED-986B-4CE8-8568-8A35C757CDB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FEE9F-DE9D-413E-998B-1499BE591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5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F70E2-C399-4537-BEDD-2897F724ADD2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61B1-6947-47D7-B481-2EA8F2E6C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61B1-6947-47D7-B481-2EA8F2E6C0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61B1-6947-47D7-B481-2EA8F2E6C0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81BC-12FA-4ECB-9A24-4E216E2620CF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D280-53B2-417E-A192-39B33AD42D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6" y="0"/>
            <a:ext cx="931673" cy="5334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1079500"/>
            <a:ext cx="9144000" cy="5778500"/>
            <a:chOff x="-228600" y="1143000"/>
            <a:chExt cx="9829800" cy="5715000"/>
          </a:xfrm>
          <a:solidFill>
            <a:srgbClr val="DDCE9B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-228600" y="1143000"/>
              <a:ext cx="9829800" cy="5715000"/>
            </a:xfrm>
            <a:prstGeom prst="rect">
              <a:avLst/>
            </a:prstGeom>
            <a:gradFill flip="none" rotWithShape="1">
              <a:gsLst>
                <a:gs pos="0">
                  <a:srgbClr val="E4DAC0"/>
                </a:gs>
                <a:gs pos="100000">
                  <a:srgbClr val="CABFA7"/>
                </a:gs>
              </a:gsLst>
              <a:lin ang="504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flipH="1">
              <a:off x="-228600" y="1143000"/>
              <a:ext cx="982980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0" y="6797040"/>
            <a:ext cx="9143999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797040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39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4400" b="1" i="0" kern="1200" cap="none" spc="100" baseline="0" dirty="0" smtClean="0">
          <a:solidFill>
            <a:srgbClr val="40290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92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Four core </a:t>
            </a:r>
            <a:r>
              <a:rPr lang="en-US" dirty="0" smtClean="0">
                <a:solidFill>
                  <a:schemeClr val="tx1"/>
                </a:solidFill>
              </a:rPr>
              <a:t>tenets of </a:t>
            </a:r>
            <a:r>
              <a:rPr lang="en-US" dirty="0" smtClean="0">
                <a:solidFill>
                  <a:schemeClr val="tx1"/>
                </a:solidFill>
              </a:rPr>
              <a:t>sustainability: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lessons from the Trusted Digital Repository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Adam Brin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Digital Antiquity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takes time</a:t>
            </a:r>
          </a:p>
          <a:p>
            <a:endParaRPr lang="en-US" dirty="0"/>
          </a:p>
          <a:p>
            <a:r>
              <a:rPr lang="en-US" dirty="0" smtClean="0"/>
              <a:t>Software requires </a:t>
            </a:r>
            <a:r>
              <a:rPr lang="en-US" b="1" dirty="0" smtClean="0"/>
              <a:t>documentation</a:t>
            </a:r>
          </a:p>
          <a:p>
            <a:endParaRPr lang="en-US" dirty="0"/>
          </a:p>
          <a:p>
            <a:r>
              <a:rPr lang="en-US" dirty="0" smtClean="0"/>
              <a:t>There’s a difference between software for the </a:t>
            </a:r>
            <a:r>
              <a:rPr lang="en-US" b="1" dirty="0" smtClean="0"/>
              <a:t>field </a:t>
            </a:r>
            <a:r>
              <a:rPr lang="en-US" dirty="0" smtClean="0"/>
              <a:t>and software for the </a:t>
            </a:r>
            <a:r>
              <a:rPr lang="en-US" b="1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7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works best when it has a workflow and an </a:t>
            </a:r>
            <a:r>
              <a:rPr lang="en-US" b="1" dirty="0" smtClean="0"/>
              <a:t>opinion</a:t>
            </a:r>
          </a:p>
          <a:p>
            <a:endParaRPr lang="en-US" dirty="0"/>
          </a:p>
          <a:p>
            <a:r>
              <a:rPr lang="en-US" dirty="0" smtClean="0"/>
              <a:t>Software works best when it does </a:t>
            </a:r>
            <a:r>
              <a:rPr lang="en-US" b="1" dirty="0" smtClean="0"/>
              <a:t>only a few things</a:t>
            </a:r>
          </a:p>
          <a:p>
            <a:endParaRPr lang="en-US" dirty="0" smtClean="0"/>
          </a:p>
          <a:p>
            <a:r>
              <a:rPr lang="en-US" dirty="0" smtClean="0"/>
              <a:t>Software works best when it’s </a:t>
            </a:r>
            <a:r>
              <a:rPr lang="en-US" b="1" dirty="0" smtClean="0"/>
              <a:t>modular</a:t>
            </a:r>
          </a:p>
          <a:p>
            <a:endParaRPr lang="en-US" dirty="0"/>
          </a:p>
          <a:p>
            <a:r>
              <a:rPr lang="en-US" dirty="0" smtClean="0"/>
              <a:t>Software works best with a  strong </a:t>
            </a:r>
            <a:r>
              <a:rPr lang="en-US" b="1" dirty="0" smtClean="0"/>
              <a:t>community </a:t>
            </a:r>
            <a:r>
              <a:rPr lang="en-US" dirty="0" smtClean="0"/>
              <a:t>and </a:t>
            </a:r>
            <a:r>
              <a:rPr lang="en-US" b="1" dirty="0" smtClean="0"/>
              <a:t>vision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255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uses, bugs, or simply keeping it running requires time and work</a:t>
            </a:r>
          </a:p>
          <a:p>
            <a:endParaRPr lang="en-US" dirty="0"/>
          </a:p>
          <a:p>
            <a:r>
              <a:rPr lang="en-US" dirty="0" smtClean="0"/>
              <a:t>Sustainable software requires:</a:t>
            </a:r>
          </a:p>
          <a:p>
            <a:pPr lvl="1"/>
            <a:r>
              <a:rPr lang="en-US" dirty="0" smtClean="0"/>
              <a:t>An organization</a:t>
            </a:r>
          </a:p>
          <a:p>
            <a:pPr lvl="1"/>
            <a:r>
              <a:rPr lang="en-US" dirty="0" smtClean="0"/>
              <a:t>A community</a:t>
            </a:r>
          </a:p>
          <a:p>
            <a:pPr lvl="1"/>
            <a:r>
              <a:rPr lang="en-US" dirty="0" smtClean="0"/>
              <a:t>Care and feeding by people who understand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 your software</a:t>
            </a:r>
          </a:p>
          <a:p>
            <a:pPr lvl="1"/>
            <a:r>
              <a:rPr lang="en-US" dirty="0" smtClean="0"/>
              <a:t>Automated, human, </a:t>
            </a:r>
            <a:r>
              <a:rPr lang="en-US" dirty="0" smtClean="0"/>
              <a:t>etc.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Ruggedize your software</a:t>
            </a:r>
          </a:p>
          <a:p>
            <a:endParaRPr lang="en-US" dirty="0" smtClean="0"/>
          </a:p>
          <a:p>
            <a:r>
              <a:rPr lang="en-US" dirty="0" err="1" smtClean="0"/>
              <a:t>tDAR</a:t>
            </a:r>
            <a:r>
              <a:rPr lang="en-US" dirty="0" smtClean="0"/>
              <a:t> currently has 600+ tests that are run automatically each time the code is changed. These tests test:</a:t>
            </a:r>
          </a:p>
          <a:p>
            <a:pPr lvl="1"/>
            <a:r>
              <a:rPr lang="en-US" dirty="0" smtClean="0"/>
              <a:t>Common use cases</a:t>
            </a:r>
          </a:p>
          <a:p>
            <a:pPr lvl="1"/>
            <a:r>
              <a:rPr lang="en-US" dirty="0" smtClean="0"/>
              <a:t>Uncommon user needs</a:t>
            </a:r>
          </a:p>
          <a:p>
            <a:pPr lvl="1"/>
            <a:r>
              <a:rPr lang="en-US" dirty="0" smtClean="0"/>
              <a:t>Heavily used parts of the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6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Practices… testing</a:t>
            </a:r>
            <a:endParaRPr lang="en-US" dirty="0"/>
          </a:p>
        </p:txBody>
      </p:sp>
      <p:pic>
        <p:nvPicPr>
          <p:cNvPr id="4" name="Content Placeholder 3" descr="Screen Shot 2012-08-18 at 9.01.02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17" b="-23717"/>
          <a:stretch>
            <a:fillRect/>
          </a:stretch>
        </p:blipFill>
        <p:spPr>
          <a:xfrm>
            <a:off x="76200" y="1348758"/>
            <a:ext cx="9047620" cy="4975842"/>
          </a:xfrm>
        </p:spPr>
      </p:pic>
    </p:spTree>
    <p:extLst>
      <p:ext uri="{BB962C8B-B14F-4D97-AF65-F5344CB8AC3E}">
        <p14:creationId xmlns:p14="http://schemas.microsoft.com/office/powerpoint/2010/main" val="369839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software “</a:t>
            </a:r>
            <a:r>
              <a:rPr lang="en-US" dirty="0"/>
              <a:t>open </a:t>
            </a:r>
            <a:r>
              <a:rPr lang="en-US" dirty="0" smtClean="0"/>
              <a:t>source” does not immediately solve the sustainability problem</a:t>
            </a:r>
          </a:p>
          <a:p>
            <a:endParaRPr lang="en-US" dirty="0"/>
          </a:p>
          <a:p>
            <a:r>
              <a:rPr lang="en-US" dirty="0" smtClean="0"/>
              <a:t>Software programming is like gardening</a:t>
            </a:r>
          </a:p>
          <a:p>
            <a:endParaRPr lang="en-US" dirty="0"/>
          </a:p>
          <a:p>
            <a:r>
              <a:rPr lang="en-US" dirty="0" smtClean="0"/>
              <a:t>Writing toolkits is often ‘harder’ than application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sustainable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wherever possible</a:t>
            </a:r>
          </a:p>
          <a:p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/>
              <a:t>be the biggest </a:t>
            </a:r>
            <a:r>
              <a:rPr lang="en-US" dirty="0" smtClean="0"/>
              <a:t>customer of tools you use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/>
              <a:t>over-customize</a:t>
            </a:r>
          </a:p>
          <a:p>
            <a:endParaRPr lang="en-US" dirty="0" smtClean="0"/>
          </a:p>
          <a:p>
            <a:r>
              <a:rPr lang="en-US" dirty="0" smtClean="0"/>
              <a:t>Write as “little” code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" name="Content Placeholder 4" descr="Screen Shot 2012-08-18 at 9.39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3" b="2953"/>
          <a:stretch>
            <a:fillRect/>
          </a:stretch>
        </p:blipFill>
        <p:spPr>
          <a:xfrm>
            <a:off x="381000" y="1295400"/>
            <a:ext cx="8229600" cy="4525963"/>
          </a:xfrm>
        </p:spPr>
      </p:pic>
      <p:pic>
        <p:nvPicPr>
          <p:cNvPr id="7" name="Picture 6" descr="Screen Shot 2012-08-18 at 10.13.57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5908995" cy="4361143"/>
          </a:xfrm>
          <a:prstGeom prst="rect">
            <a:avLst/>
          </a:prstGeom>
        </p:spPr>
      </p:pic>
      <p:pic>
        <p:nvPicPr>
          <p:cNvPr id="6" name="Picture 5" descr="Screen Shot 2012-08-18 at 10.13.11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62200"/>
            <a:ext cx="6096000" cy="43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2743200"/>
            <a:ext cx="8229600" cy="2819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tDAR</a:t>
            </a:r>
            <a:r>
              <a:rPr lang="en-US" dirty="0" smtClean="0"/>
              <a:t> &amp; Digital Antiquity has been funded by a series of grants from:</a:t>
            </a:r>
            <a:endParaRPr lang="en-US" dirty="0"/>
          </a:p>
        </p:txBody>
      </p:sp>
      <p:pic>
        <p:nvPicPr>
          <p:cNvPr id="5" name="Picture 4" descr="ns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1600200" cy="166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www.mellon.org/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" y="4724400"/>
            <a:ext cx="5962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48200"/>
            <a:ext cx="1219200" cy="81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 descr="NEH Logo: Color Horizontal         GIF vers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464573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8013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But, this won’t support us forever…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58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1370" r="-41370"/>
          <a:stretch>
            <a:fillRect/>
          </a:stretch>
        </p:blipFill>
        <p:spPr>
          <a:xfrm>
            <a:off x="-152400" y="1524000"/>
            <a:ext cx="2632548" cy="1447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52800"/>
            <a:ext cx="25400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124200"/>
            <a:ext cx="2540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371600"/>
            <a:ext cx="2540000" cy="90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1828800"/>
            <a:ext cx="25400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2743200"/>
            <a:ext cx="2540000" cy="25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5486400"/>
            <a:ext cx="2540000" cy="1206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r="41778" b="50741"/>
          <a:stretch/>
        </p:blipFill>
        <p:spPr>
          <a:xfrm>
            <a:off x="4572000" y="5945926"/>
            <a:ext cx="4257040" cy="617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4419600"/>
            <a:ext cx="5120240" cy="9779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1393359" cy="19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6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426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0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Charging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Charge per access</a:t>
            </a:r>
          </a:p>
          <a:p>
            <a:endParaRPr lang="en-US" dirty="0"/>
          </a:p>
          <a:p>
            <a:r>
              <a:rPr lang="en-US" dirty="0" smtClean="0"/>
              <a:t>Charge per deposit</a:t>
            </a:r>
          </a:p>
          <a:p>
            <a:endParaRPr lang="en-US" dirty="0"/>
          </a:p>
          <a:p>
            <a:r>
              <a:rPr lang="en-US" dirty="0" smtClean="0"/>
              <a:t>Charge for add-on services</a:t>
            </a:r>
          </a:p>
          <a:p>
            <a:endParaRPr lang="en-US" dirty="0"/>
          </a:p>
          <a:p>
            <a:r>
              <a:rPr lang="en-US" dirty="0" smtClean="0"/>
              <a:t>External funding (Grants)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tDAR</a:t>
            </a:r>
            <a:r>
              <a:rPr lang="en-US" dirty="0" smtClean="0"/>
              <a:t> cannot survive without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via ingest</a:t>
            </a:r>
          </a:p>
          <a:p>
            <a:endParaRPr lang="en-US" dirty="0"/>
          </a:p>
          <a:p>
            <a:r>
              <a:rPr lang="en-US" dirty="0" smtClean="0"/>
              <a:t>Support from the community</a:t>
            </a:r>
          </a:p>
          <a:p>
            <a:endParaRPr lang="en-US" dirty="0"/>
          </a:p>
          <a:p>
            <a:r>
              <a:rPr lang="en-US" dirty="0" smtClean="0"/>
              <a:t>A strong organization</a:t>
            </a:r>
          </a:p>
          <a:p>
            <a:endParaRPr lang="en-US" dirty="0"/>
          </a:p>
          <a:p>
            <a:r>
              <a:rPr lang="en-US" dirty="0" smtClean="0"/>
              <a:t>Consistent and quality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Develop a simple mission statement and a shared interpretation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Ensure staff have a common understanding of goals and direction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Maintain realistic goals, and plan for the future (¼, ½, 1, &amp; 2 times your history)</a:t>
            </a:r>
          </a:p>
        </p:txBody>
      </p:sp>
    </p:spTree>
    <p:extLst>
      <p:ext uri="{BB962C8B-B14F-4D97-AF65-F5344CB8AC3E}">
        <p14:creationId xmlns:p14="http://schemas.microsoft.com/office/powerpoint/2010/main" val="267392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Cross</a:t>
            </a:r>
            <a:r>
              <a:rPr lang="en-US" dirty="0"/>
              <a:t>-train your organization…</a:t>
            </a:r>
          </a:p>
          <a:p>
            <a:pPr lvl="1"/>
            <a:r>
              <a:rPr lang="en-US" dirty="0"/>
              <a:t>No one person can do anything, or everything</a:t>
            </a:r>
          </a:p>
          <a:p>
            <a:endParaRPr lang="en-US" dirty="0"/>
          </a:p>
          <a:p>
            <a:r>
              <a:rPr lang="en-US" dirty="0"/>
              <a:t>Keep the staff up-to-date and in the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 smtClean="0"/>
              <a:t>Maintain a history and context for decisions</a:t>
            </a:r>
          </a:p>
          <a:p>
            <a:endParaRPr lang="en-US" dirty="0"/>
          </a:p>
          <a:p>
            <a:r>
              <a:rPr lang="en-US" dirty="0" smtClean="0"/>
              <a:t>Be consistent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6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Maintain an open (constant) dialog with community champions</a:t>
            </a:r>
          </a:p>
          <a:p>
            <a:endParaRPr lang="en-US" dirty="0" smtClean="0"/>
          </a:p>
          <a:p>
            <a:r>
              <a:rPr lang="en-US" dirty="0" smtClean="0"/>
              <a:t>Change</a:t>
            </a:r>
          </a:p>
          <a:p>
            <a:endParaRPr lang="en-US" dirty="0"/>
          </a:p>
          <a:p>
            <a:r>
              <a:rPr lang="en-US" dirty="0" smtClean="0"/>
              <a:t>Document – policies, procedures,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it.</a:t>
            </a:r>
          </a:p>
          <a:p>
            <a:endParaRPr lang="en-US" dirty="0" smtClean="0"/>
          </a:p>
          <a:p>
            <a:r>
              <a:rPr lang="en-US" dirty="0" smtClean="0"/>
              <a:t>Virtual communities</a:t>
            </a:r>
          </a:p>
          <a:p>
            <a:endParaRPr lang="en-US" dirty="0"/>
          </a:p>
          <a:p>
            <a:r>
              <a:rPr lang="en-US" dirty="0" smtClean="0"/>
              <a:t>Local communities</a:t>
            </a:r>
          </a:p>
          <a:p>
            <a:endParaRPr lang="en-US" dirty="0" smtClean="0"/>
          </a:p>
          <a:p>
            <a:r>
              <a:rPr lang="en-US" dirty="0" smtClean="0"/>
              <a:t>Focus groups</a:t>
            </a:r>
            <a:endParaRPr lang="en-US" dirty="0"/>
          </a:p>
        </p:txBody>
      </p:sp>
      <p:pic>
        <p:nvPicPr>
          <p:cNvPr id="4" name="Picture 3" descr="community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558698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9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people who want ownership (i.e. have a vision) of your tool and empower it… stake holders</a:t>
            </a:r>
          </a:p>
          <a:p>
            <a:endParaRPr lang="en-US" dirty="0"/>
          </a:p>
          <a:p>
            <a:r>
              <a:rPr lang="en-US" dirty="0" smtClean="0"/>
              <a:t>Listen</a:t>
            </a:r>
          </a:p>
          <a:p>
            <a:endParaRPr lang="en-US" dirty="0"/>
          </a:p>
          <a:p>
            <a:r>
              <a:rPr lang="en-US" dirty="0" smtClean="0"/>
              <a:t>Understand that the “stated” need may not be the “actual”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0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to what the community is using your tool to do as well as the steps before and after (and make sure you fit well into the process)</a:t>
            </a:r>
            <a:endParaRPr lang="en-US" dirty="0"/>
          </a:p>
        </p:txBody>
      </p:sp>
      <p:pic>
        <p:nvPicPr>
          <p:cNvPr id="4" name="Picture 3" descr="noun_project_3300.png"/>
          <p:cNvPicPr>
            <a:picLocks noChangeAspect="1"/>
          </p:cNvPicPr>
          <p:nvPr/>
        </p:nvPicPr>
        <p:blipFill>
          <a:blip r:embed="rId2" cstate="print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28800"/>
            <a:ext cx="2478107" cy="38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4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Sustainability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write software, you think it’s done… it’s not.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Bug Fixing</a:t>
            </a:r>
          </a:p>
          <a:p>
            <a:endParaRPr lang="en-US" dirty="0" smtClean="0"/>
          </a:p>
          <a:p>
            <a:r>
              <a:rPr lang="en-US" dirty="0" smtClean="0"/>
              <a:t>Very little software is ever ‘done’</a:t>
            </a:r>
          </a:p>
        </p:txBody>
      </p:sp>
      <p:pic>
        <p:nvPicPr>
          <p:cNvPr id="4" name="Picture 3" descr="noun_project_4066.png"/>
          <p:cNvPicPr>
            <a:picLocks noChangeAspect="1"/>
          </p:cNvPicPr>
          <p:nvPr/>
        </p:nvPicPr>
        <p:blipFill>
          <a:blip r:embed="rId2" cstate="print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3910714" cy="39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rgbClr val="3D3D3D"/>
      </a:lt1>
      <a:dk2>
        <a:srgbClr val="584D2E"/>
      </a:dk2>
      <a:lt2>
        <a:srgbClr val="EFE7C3"/>
      </a:lt2>
      <a:accent1>
        <a:srgbClr val="B66600"/>
      </a:accent1>
      <a:accent2>
        <a:srgbClr val="B66600"/>
      </a:accent2>
      <a:accent3>
        <a:srgbClr val="7A500A"/>
      </a:accent3>
      <a:accent4>
        <a:srgbClr val="B69C56"/>
      </a:accent4>
      <a:accent5>
        <a:srgbClr val="807550"/>
      </a:accent5>
      <a:accent6>
        <a:srgbClr val="B5BB83"/>
      </a:accent6>
      <a:hlink>
        <a:srgbClr val="520002"/>
      </a:hlink>
      <a:folHlink>
        <a:srgbClr val="F0A43A"/>
      </a:folHlink>
    </a:clrScheme>
    <a:fontScheme name="tDAR">
      <a:majorFont>
        <a:latin typeface="Agency FB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6266</TotalTime>
  <Words>470</Words>
  <Application>Microsoft Office PowerPoint</Application>
  <PresentationFormat>On-screen Show (4:3)</PresentationFormat>
  <Paragraphs>122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Four core tenets of sustainability: lessons from the Trusted Digital Repository Process</vt:lpstr>
      <vt:lpstr>Sustainability</vt:lpstr>
      <vt:lpstr>Organizational</vt:lpstr>
      <vt:lpstr>Organizational</vt:lpstr>
      <vt:lpstr>Organization</vt:lpstr>
      <vt:lpstr>Community</vt:lpstr>
      <vt:lpstr>Community</vt:lpstr>
      <vt:lpstr>Listen</vt:lpstr>
      <vt:lpstr>Technology Sustainability</vt:lpstr>
      <vt:lpstr>Software</vt:lpstr>
      <vt:lpstr>Software</vt:lpstr>
      <vt:lpstr>Technology</vt:lpstr>
      <vt:lpstr>Testing</vt:lpstr>
      <vt:lpstr>Best Practices… testing</vt:lpstr>
      <vt:lpstr>Technology</vt:lpstr>
      <vt:lpstr>Best practices for sustainable software</vt:lpstr>
      <vt:lpstr>Best Practices</vt:lpstr>
      <vt:lpstr>Financial</vt:lpstr>
      <vt:lpstr>Supporters</vt:lpstr>
      <vt:lpstr>Possible Charging models</vt:lpstr>
      <vt:lpstr>tDAR cannot survive without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Brin</dc:creator>
  <cp:lastModifiedBy>Brian Ballsun-Stanton</cp:lastModifiedBy>
  <cp:revision>228</cp:revision>
  <dcterms:created xsi:type="dcterms:W3CDTF">2011-02-15T14:26:03Z</dcterms:created>
  <dcterms:modified xsi:type="dcterms:W3CDTF">2012-08-18T01:05:22Z</dcterms:modified>
</cp:coreProperties>
</file>