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1063" r:id="rId4"/>
    <p:sldId id="1059" r:id="rId5"/>
    <p:sldId id="1060" r:id="rId6"/>
    <p:sldId id="1064" r:id="rId7"/>
    <p:sldId id="1065" r:id="rId8"/>
    <p:sldId id="271" r:id="rId9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4"/>
    <p:restoredTop sz="86438"/>
  </p:normalViewPr>
  <p:slideViewPr>
    <p:cSldViewPr>
      <p:cViewPr varScale="1">
        <p:scale>
          <a:sx n="109" d="100"/>
          <a:sy n="109" d="100"/>
        </p:scale>
        <p:origin x="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AE719-7FAD-493C-A80D-BFA013A611B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1AE120-A3F8-4EA5-8649-6B9AB7F2C9D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Up-to-Date Methodology</a:t>
          </a:r>
          <a:endParaRPr lang="en-US" dirty="0">
            <a:solidFill>
              <a:schemeClr val="tx1"/>
            </a:solidFill>
          </a:endParaRPr>
        </a:p>
      </dgm:t>
    </dgm:pt>
    <dgm:pt modelId="{92135ECA-D539-4F89-AAEA-54E0C6F6B1A3}" type="par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F8F484-EDAB-493B-B024-5436CE044F15}" type="sib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9E76E7-39CE-4BAA-881E-7990AD778096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25737657-213A-4997-B282-F3D4FDF32A3F}" type="par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B2A8FA-7DF0-494B-A8BB-15B81A169EC3}" type="sib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14306C-EA87-4E31-B578-0BC9982BDDC3}">
      <dgm:prSet/>
      <dgm:spPr>
        <a:solidFill>
          <a:srgbClr val="E6017D"/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ToT</a:t>
          </a:r>
          <a:r>
            <a:rPr lang="en-GB" dirty="0">
              <a:solidFill>
                <a:schemeClr val="tx1"/>
              </a:solidFill>
            </a:rPr>
            <a:t> course on Skills4EOSC LMS</a:t>
          </a:r>
          <a:endParaRPr lang="en-US" dirty="0">
            <a:solidFill>
              <a:schemeClr val="tx1"/>
            </a:solidFill>
          </a:endParaRPr>
        </a:p>
      </dgm:t>
    </dgm:pt>
    <dgm:pt modelId="{CACA2A04-2DBB-4641-BBBB-00EB73F08C98}" type="par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8C7090-F3A0-487E-BFFF-150D51C30F3D}" type="sib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F89D0E-8FA5-41F2-81BC-9C73A256F413}">
      <dgm:prSet/>
      <dgm:spPr>
        <a:ln>
          <a:solidFill>
            <a:srgbClr val="E6017D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A3382B08-F147-4869-9894-EBAC662D4341}" type="par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34951C-12F9-4CB1-AFC2-35717ABA0880}" type="sib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8B581C-D202-4F22-938A-D031BD03AA4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Training </a:t>
          </a:r>
          <a:r>
            <a:rPr lang="en-GB" dirty="0" err="1">
              <a:solidFill>
                <a:schemeClr val="tx1"/>
              </a:solidFill>
            </a:rPr>
            <a:t>GitBook</a:t>
          </a:r>
          <a:endParaRPr lang="en-US" dirty="0">
            <a:solidFill>
              <a:schemeClr val="tx1"/>
            </a:solidFill>
          </a:endParaRPr>
        </a:p>
      </dgm:t>
    </dgm:pt>
    <dgm:pt modelId="{F3A0D3F8-4D7D-474B-832A-76088126F422}" type="par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69CC28-2D60-45EE-B465-34331FB7B2F2}" type="sib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C416B4-9137-413B-8F51-4540E0215BD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dirty="0">
            <a:solidFill>
              <a:schemeClr val="tx1"/>
            </a:solidFill>
          </a:endParaRPr>
        </a:p>
      </dgm:t>
    </dgm:pt>
    <dgm:pt modelId="{8D3010CD-7D94-4C67-A1F2-7209C48E3BDC}" type="par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21CE3F-E6D9-4080-A590-8F2513F2965E}" type="sib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AABF83-D339-405C-A706-4DC82279747B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GitHub</a:t>
          </a:r>
          <a:endParaRPr lang="en-US" dirty="0">
            <a:solidFill>
              <a:schemeClr val="tx1"/>
            </a:solidFill>
          </a:endParaRPr>
        </a:p>
      </dgm:t>
    </dgm:pt>
    <dgm:pt modelId="{DE8F03FE-7816-49DC-B763-9AFD090B58FD}" type="par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BE9BB9-85D1-4172-9CC7-5B45BA3B3AEC}" type="sib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CC3256-32AA-4BA7-AC5B-E6251F88824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93FF324D-68D9-42C6-9FB0-8FCBBAB6CB88}" type="par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634EA0-60F2-49D0-9BE9-5DB79955972C}" type="sib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1810D3-796A-4E4A-AC18-CFE91ED9CE43}" type="pres">
      <dgm:prSet presAssocID="{309AE719-7FAD-493C-A80D-BFA013A611B4}" presName="linear" presStyleCnt="0">
        <dgm:presLayoutVars>
          <dgm:dir/>
          <dgm:animLvl val="lvl"/>
          <dgm:resizeHandles val="exact"/>
        </dgm:presLayoutVars>
      </dgm:prSet>
      <dgm:spPr/>
    </dgm:pt>
    <dgm:pt modelId="{3030E55F-0A0D-7E4D-BA71-7482CC4C8C44}" type="pres">
      <dgm:prSet presAssocID="{BE1AE120-A3F8-4EA5-8649-6B9AB7F2C9DA}" presName="parentLin" presStyleCnt="0"/>
      <dgm:spPr/>
    </dgm:pt>
    <dgm:pt modelId="{E2422CD8-6265-C541-B18E-3C595E34146C}" type="pres">
      <dgm:prSet presAssocID="{BE1AE120-A3F8-4EA5-8649-6B9AB7F2C9DA}" presName="parentLeftMargin" presStyleLbl="node1" presStyleIdx="0" presStyleCnt="3"/>
      <dgm:spPr/>
    </dgm:pt>
    <dgm:pt modelId="{3BC7E479-2F46-754D-B9E9-A5B90E9AE70A}" type="pres">
      <dgm:prSet presAssocID="{BE1AE120-A3F8-4EA5-8649-6B9AB7F2C9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1A347C-C171-2B4C-95CC-A0DC726642B8}" type="pres">
      <dgm:prSet presAssocID="{BE1AE120-A3F8-4EA5-8649-6B9AB7F2C9DA}" presName="negativeSpace" presStyleCnt="0"/>
      <dgm:spPr/>
    </dgm:pt>
    <dgm:pt modelId="{4A66173A-CD99-114C-B06B-0453E09FD5AB}" type="pres">
      <dgm:prSet presAssocID="{BE1AE120-A3F8-4EA5-8649-6B9AB7F2C9DA}" presName="childText" presStyleLbl="conFgAcc1" presStyleIdx="0" presStyleCnt="3">
        <dgm:presLayoutVars>
          <dgm:bulletEnabled val="1"/>
        </dgm:presLayoutVars>
      </dgm:prSet>
      <dgm:spPr/>
    </dgm:pt>
    <dgm:pt modelId="{2CE85246-33FA-C744-BC93-5D343D20A284}" type="pres">
      <dgm:prSet presAssocID="{88F8F484-EDAB-493B-B024-5436CE044F15}" presName="spaceBetweenRectangles" presStyleCnt="0"/>
      <dgm:spPr/>
    </dgm:pt>
    <dgm:pt modelId="{02939BF8-09A2-2A4C-8BD9-3F9EB3B2D95F}" type="pres">
      <dgm:prSet presAssocID="{7A14306C-EA87-4E31-B578-0BC9982BDDC3}" presName="parentLin" presStyleCnt="0"/>
      <dgm:spPr/>
    </dgm:pt>
    <dgm:pt modelId="{229F6BC7-DD66-BE40-AC40-01A048061FDC}" type="pres">
      <dgm:prSet presAssocID="{7A14306C-EA87-4E31-B578-0BC9982BDDC3}" presName="parentLeftMargin" presStyleLbl="node1" presStyleIdx="0" presStyleCnt="3"/>
      <dgm:spPr/>
    </dgm:pt>
    <dgm:pt modelId="{49F9F2C0-489A-3D40-9BE5-5FD260308A38}" type="pres">
      <dgm:prSet presAssocID="{7A14306C-EA87-4E31-B578-0BC9982BDD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749A9D-2984-3940-8241-7DC920133955}" type="pres">
      <dgm:prSet presAssocID="{7A14306C-EA87-4E31-B578-0BC9982BDDC3}" presName="negativeSpace" presStyleCnt="0"/>
      <dgm:spPr/>
    </dgm:pt>
    <dgm:pt modelId="{C13767F1-31D5-EE45-B4A0-DC670019352B}" type="pres">
      <dgm:prSet presAssocID="{7A14306C-EA87-4E31-B578-0BC9982BDDC3}" presName="childText" presStyleLbl="conFgAcc1" presStyleIdx="1" presStyleCnt="3">
        <dgm:presLayoutVars>
          <dgm:bulletEnabled val="1"/>
        </dgm:presLayoutVars>
      </dgm:prSet>
      <dgm:spPr/>
    </dgm:pt>
    <dgm:pt modelId="{4595C650-6B58-DB47-A5AD-18052B9E3A67}" type="pres">
      <dgm:prSet presAssocID="{248C7090-F3A0-487E-BFFF-150D51C30F3D}" presName="spaceBetweenRectangles" presStyleCnt="0"/>
      <dgm:spPr/>
    </dgm:pt>
    <dgm:pt modelId="{C7614578-F935-BA4A-97DB-B3D784287DAE}" type="pres">
      <dgm:prSet presAssocID="{C38B581C-D202-4F22-938A-D031BD03AA41}" presName="parentLin" presStyleCnt="0"/>
      <dgm:spPr/>
    </dgm:pt>
    <dgm:pt modelId="{BD2D3180-0045-AD45-821D-DE882C2C906B}" type="pres">
      <dgm:prSet presAssocID="{C38B581C-D202-4F22-938A-D031BD03AA41}" presName="parentLeftMargin" presStyleLbl="node1" presStyleIdx="1" presStyleCnt="3"/>
      <dgm:spPr/>
    </dgm:pt>
    <dgm:pt modelId="{2F88E871-2C14-5A42-A3BF-3BAD0BABAC1C}" type="pres">
      <dgm:prSet presAssocID="{C38B581C-D202-4F22-938A-D031BD03AA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F3869F-2585-3641-A0B5-7137FDD903EA}" type="pres">
      <dgm:prSet presAssocID="{C38B581C-D202-4F22-938A-D031BD03AA41}" presName="negativeSpace" presStyleCnt="0"/>
      <dgm:spPr/>
    </dgm:pt>
    <dgm:pt modelId="{7AA6639C-5A42-CE46-8E05-DB2A016C3CBC}" type="pres">
      <dgm:prSet presAssocID="{C38B581C-D202-4F22-938A-D031BD03AA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E5A11-C576-3D47-8977-39149A9D6143}" type="presOf" srcId="{BE1AE120-A3F8-4EA5-8649-6B9AB7F2C9DA}" destId="{3BC7E479-2F46-754D-B9E9-A5B90E9AE70A}" srcOrd="1" destOrd="0" presId="urn:microsoft.com/office/officeart/2005/8/layout/list1"/>
    <dgm:cxn modelId="{D508261A-C03E-3F47-9B0C-DC721D8CE255}" type="presOf" srcId="{EFAABF83-D339-405C-A706-4DC82279747B}" destId="{7AA6639C-5A42-CE46-8E05-DB2A016C3CBC}" srcOrd="0" destOrd="1" presId="urn:microsoft.com/office/officeart/2005/8/layout/list1"/>
    <dgm:cxn modelId="{C052B721-CFA3-45AD-9BB9-D43567067BCA}" srcId="{BE1AE120-A3F8-4EA5-8649-6B9AB7F2C9DA}" destId="{D69E76E7-39CE-4BAA-881E-7990AD778096}" srcOrd="0" destOrd="0" parTransId="{25737657-213A-4997-B282-F3D4FDF32A3F}" sibTransId="{6DB2A8FA-7DF0-494B-A8BB-15B81A169EC3}"/>
    <dgm:cxn modelId="{D3783E4A-12BA-4749-A2F4-1B4FDA567EB1}" type="presOf" srcId="{7A14306C-EA87-4E31-B578-0BC9982BDDC3}" destId="{49F9F2C0-489A-3D40-9BE5-5FD260308A38}" srcOrd="1" destOrd="0" presId="urn:microsoft.com/office/officeart/2005/8/layout/list1"/>
    <dgm:cxn modelId="{ADF5BA56-C677-024A-B573-48712DDBA8FB}" type="presOf" srcId="{309AE719-7FAD-493C-A80D-BFA013A611B4}" destId="{E01810D3-796A-4E4A-AC18-CFE91ED9CE43}" srcOrd="0" destOrd="0" presId="urn:microsoft.com/office/officeart/2005/8/layout/list1"/>
    <dgm:cxn modelId="{4E81A465-BAFD-47AE-8575-97E358977BC5}" srcId="{C38B581C-D202-4F22-938A-D031BD03AA41}" destId="{B4C416B4-9137-413B-8F51-4540E0215BD1}" srcOrd="0" destOrd="0" parTransId="{8D3010CD-7D94-4C67-A1F2-7209C48E3BDC}" sibTransId="{9921CE3F-E6D9-4080-A590-8F2513F2965E}"/>
    <dgm:cxn modelId="{B36BF066-71D9-5141-9468-2CBE0CA0978B}" type="presOf" srcId="{9AF89D0E-8FA5-41F2-81BC-9C73A256F413}" destId="{C13767F1-31D5-EE45-B4A0-DC670019352B}" srcOrd="0" destOrd="0" presId="urn:microsoft.com/office/officeart/2005/8/layout/list1"/>
    <dgm:cxn modelId="{36CE176D-5B37-FF4A-8B78-03A2A2E7C3CF}" type="presOf" srcId="{C38B581C-D202-4F22-938A-D031BD03AA41}" destId="{BD2D3180-0045-AD45-821D-DE882C2C906B}" srcOrd="0" destOrd="0" presId="urn:microsoft.com/office/officeart/2005/8/layout/list1"/>
    <dgm:cxn modelId="{0F839B74-A2F6-4742-B85B-72C9217DEC6E}" type="presOf" srcId="{C38B581C-D202-4F22-938A-D031BD03AA41}" destId="{2F88E871-2C14-5A42-A3BF-3BAD0BABAC1C}" srcOrd="1" destOrd="0" presId="urn:microsoft.com/office/officeart/2005/8/layout/list1"/>
    <dgm:cxn modelId="{BB62457C-2357-6942-9DC2-1924548BC24F}" type="presOf" srcId="{B4C416B4-9137-413B-8F51-4540E0215BD1}" destId="{7AA6639C-5A42-CE46-8E05-DB2A016C3CBC}" srcOrd="0" destOrd="0" presId="urn:microsoft.com/office/officeart/2005/8/layout/list1"/>
    <dgm:cxn modelId="{AF6D0183-C27E-364A-A0EC-8077EEC80DA0}" type="presOf" srcId="{BE1AE120-A3F8-4EA5-8649-6B9AB7F2C9DA}" destId="{E2422CD8-6265-C541-B18E-3C595E34146C}" srcOrd="0" destOrd="0" presId="urn:microsoft.com/office/officeart/2005/8/layout/list1"/>
    <dgm:cxn modelId="{E143EE93-A7CB-4598-B8CB-47E17B8679BA}" srcId="{309AE719-7FAD-493C-A80D-BFA013A611B4}" destId="{7A14306C-EA87-4E31-B578-0BC9982BDDC3}" srcOrd="1" destOrd="0" parTransId="{CACA2A04-2DBB-4641-BBBB-00EB73F08C98}" sibTransId="{248C7090-F3A0-487E-BFFF-150D51C30F3D}"/>
    <dgm:cxn modelId="{5A2A6798-BD78-404A-9844-0BEBA95A48F7}" srcId="{309AE719-7FAD-493C-A80D-BFA013A611B4}" destId="{BE1AE120-A3F8-4EA5-8649-6B9AB7F2C9DA}" srcOrd="0" destOrd="0" parTransId="{92135ECA-D539-4F89-AAEA-54E0C6F6B1A3}" sibTransId="{88F8F484-EDAB-493B-B024-5436CE044F15}"/>
    <dgm:cxn modelId="{9EDB119E-06F5-B243-8CBC-14A4B98F2421}" type="presOf" srcId="{7A14306C-EA87-4E31-B578-0BC9982BDDC3}" destId="{229F6BC7-DD66-BE40-AC40-01A048061FDC}" srcOrd="0" destOrd="0" presId="urn:microsoft.com/office/officeart/2005/8/layout/list1"/>
    <dgm:cxn modelId="{AEB7E0B9-D006-47C2-AD0E-CC8DA3AA9081}" srcId="{309AE719-7FAD-493C-A80D-BFA013A611B4}" destId="{C38B581C-D202-4F22-938A-D031BD03AA41}" srcOrd="2" destOrd="0" parTransId="{F3A0D3F8-4D7D-474B-832A-76088126F422}" sibTransId="{CF69CC28-2D60-45EE-B465-34331FB7B2F2}"/>
    <dgm:cxn modelId="{6C9284BB-9220-4FCF-885E-6B354C21B089}" srcId="{7A14306C-EA87-4E31-B578-0BC9982BDDC3}" destId="{9AF89D0E-8FA5-41F2-81BC-9C73A256F413}" srcOrd="0" destOrd="0" parTransId="{A3382B08-F147-4869-9894-EBAC662D4341}" sibTransId="{CF34951C-12F9-4CB1-AFC2-35717ABA0880}"/>
    <dgm:cxn modelId="{FC9F2BBE-8085-4641-B7DA-6EB083E86C39}" srcId="{C38B581C-D202-4F22-938A-D031BD03AA41}" destId="{EFAABF83-D339-405C-A706-4DC82279747B}" srcOrd="1" destOrd="0" parTransId="{DE8F03FE-7816-49DC-B763-9AFD090B58FD}" sibTransId="{8ABE9BB9-85D1-4172-9CC7-5B45BA3B3AEC}"/>
    <dgm:cxn modelId="{1E1762D6-C14C-4736-98DC-8F16D7441251}" srcId="{EFAABF83-D339-405C-A706-4DC82279747B}" destId="{87CC3256-32AA-4BA7-AC5B-E6251F888243}" srcOrd="0" destOrd="0" parTransId="{93FF324D-68D9-42C6-9FB0-8FCBBAB6CB88}" sibTransId="{3B634EA0-60F2-49D0-9BE9-5DB79955972C}"/>
    <dgm:cxn modelId="{C46714D9-E6D5-2A49-A5E4-146082821BC6}" type="presOf" srcId="{D69E76E7-39CE-4BAA-881E-7990AD778096}" destId="{4A66173A-CD99-114C-B06B-0453E09FD5AB}" srcOrd="0" destOrd="0" presId="urn:microsoft.com/office/officeart/2005/8/layout/list1"/>
    <dgm:cxn modelId="{66E3CCF5-92A7-6C48-80F9-134206755BF4}" type="presOf" srcId="{87CC3256-32AA-4BA7-AC5B-E6251F888243}" destId="{7AA6639C-5A42-CE46-8E05-DB2A016C3CBC}" srcOrd="0" destOrd="2" presId="urn:microsoft.com/office/officeart/2005/8/layout/list1"/>
    <dgm:cxn modelId="{29A0A66D-C75E-AC4A-BDDB-28F7E760ECC5}" type="presParOf" srcId="{E01810D3-796A-4E4A-AC18-CFE91ED9CE43}" destId="{3030E55F-0A0D-7E4D-BA71-7482CC4C8C44}" srcOrd="0" destOrd="0" presId="urn:microsoft.com/office/officeart/2005/8/layout/list1"/>
    <dgm:cxn modelId="{866FBE62-4583-4747-AEEE-0457F398512A}" type="presParOf" srcId="{3030E55F-0A0D-7E4D-BA71-7482CC4C8C44}" destId="{E2422CD8-6265-C541-B18E-3C595E34146C}" srcOrd="0" destOrd="0" presId="urn:microsoft.com/office/officeart/2005/8/layout/list1"/>
    <dgm:cxn modelId="{963E8F08-E513-2949-9798-3336E414158E}" type="presParOf" srcId="{3030E55F-0A0D-7E4D-BA71-7482CC4C8C44}" destId="{3BC7E479-2F46-754D-B9E9-A5B90E9AE70A}" srcOrd="1" destOrd="0" presId="urn:microsoft.com/office/officeart/2005/8/layout/list1"/>
    <dgm:cxn modelId="{14E9EA57-F8B7-5D40-96D6-8F2B2A3E8198}" type="presParOf" srcId="{E01810D3-796A-4E4A-AC18-CFE91ED9CE43}" destId="{641A347C-C171-2B4C-95CC-A0DC726642B8}" srcOrd="1" destOrd="0" presId="urn:microsoft.com/office/officeart/2005/8/layout/list1"/>
    <dgm:cxn modelId="{3D7C7E8D-3A5B-8042-8285-5A586F8D7265}" type="presParOf" srcId="{E01810D3-796A-4E4A-AC18-CFE91ED9CE43}" destId="{4A66173A-CD99-114C-B06B-0453E09FD5AB}" srcOrd="2" destOrd="0" presId="urn:microsoft.com/office/officeart/2005/8/layout/list1"/>
    <dgm:cxn modelId="{CCAD0A3A-208A-7549-A01D-342E14526F66}" type="presParOf" srcId="{E01810D3-796A-4E4A-AC18-CFE91ED9CE43}" destId="{2CE85246-33FA-C744-BC93-5D343D20A284}" srcOrd="3" destOrd="0" presId="urn:microsoft.com/office/officeart/2005/8/layout/list1"/>
    <dgm:cxn modelId="{B24238C7-E40C-134C-B81C-2A0A65D738DF}" type="presParOf" srcId="{E01810D3-796A-4E4A-AC18-CFE91ED9CE43}" destId="{02939BF8-09A2-2A4C-8BD9-3F9EB3B2D95F}" srcOrd="4" destOrd="0" presId="urn:microsoft.com/office/officeart/2005/8/layout/list1"/>
    <dgm:cxn modelId="{C8F4A4B4-6B0D-FD49-9753-603A7E95363D}" type="presParOf" srcId="{02939BF8-09A2-2A4C-8BD9-3F9EB3B2D95F}" destId="{229F6BC7-DD66-BE40-AC40-01A048061FDC}" srcOrd="0" destOrd="0" presId="urn:microsoft.com/office/officeart/2005/8/layout/list1"/>
    <dgm:cxn modelId="{D66FC174-AE2C-4242-9778-71E21BF363CF}" type="presParOf" srcId="{02939BF8-09A2-2A4C-8BD9-3F9EB3B2D95F}" destId="{49F9F2C0-489A-3D40-9BE5-5FD260308A38}" srcOrd="1" destOrd="0" presId="urn:microsoft.com/office/officeart/2005/8/layout/list1"/>
    <dgm:cxn modelId="{6D2413A0-7041-9041-9143-941D14E15A85}" type="presParOf" srcId="{E01810D3-796A-4E4A-AC18-CFE91ED9CE43}" destId="{9E749A9D-2984-3940-8241-7DC920133955}" srcOrd="5" destOrd="0" presId="urn:microsoft.com/office/officeart/2005/8/layout/list1"/>
    <dgm:cxn modelId="{AEC43C11-D90B-F048-B717-59EC4ABA89BE}" type="presParOf" srcId="{E01810D3-796A-4E4A-AC18-CFE91ED9CE43}" destId="{C13767F1-31D5-EE45-B4A0-DC670019352B}" srcOrd="6" destOrd="0" presId="urn:microsoft.com/office/officeart/2005/8/layout/list1"/>
    <dgm:cxn modelId="{B85B1A46-A978-594D-A973-C12D4FB88809}" type="presParOf" srcId="{E01810D3-796A-4E4A-AC18-CFE91ED9CE43}" destId="{4595C650-6B58-DB47-A5AD-18052B9E3A67}" srcOrd="7" destOrd="0" presId="urn:microsoft.com/office/officeart/2005/8/layout/list1"/>
    <dgm:cxn modelId="{B7CD5D18-3A30-0C44-8293-BED84423BB4E}" type="presParOf" srcId="{E01810D3-796A-4E4A-AC18-CFE91ED9CE43}" destId="{C7614578-F935-BA4A-97DB-B3D784287DAE}" srcOrd="8" destOrd="0" presId="urn:microsoft.com/office/officeart/2005/8/layout/list1"/>
    <dgm:cxn modelId="{8529A508-4120-2945-90AD-01E751394578}" type="presParOf" srcId="{C7614578-F935-BA4A-97DB-B3D784287DAE}" destId="{BD2D3180-0045-AD45-821D-DE882C2C906B}" srcOrd="0" destOrd="0" presId="urn:microsoft.com/office/officeart/2005/8/layout/list1"/>
    <dgm:cxn modelId="{11627D0F-EC45-B740-A053-E4DAF355D3C0}" type="presParOf" srcId="{C7614578-F935-BA4A-97DB-B3D784287DAE}" destId="{2F88E871-2C14-5A42-A3BF-3BAD0BABAC1C}" srcOrd="1" destOrd="0" presId="urn:microsoft.com/office/officeart/2005/8/layout/list1"/>
    <dgm:cxn modelId="{746C1F11-3CA6-DC43-AB1D-B82EEE9764F3}" type="presParOf" srcId="{E01810D3-796A-4E4A-AC18-CFE91ED9CE43}" destId="{98F3869F-2585-3641-A0B5-7137FDD903EA}" srcOrd="9" destOrd="0" presId="urn:microsoft.com/office/officeart/2005/8/layout/list1"/>
    <dgm:cxn modelId="{E1771F39-1407-EB4D-BEA9-77EC28FD4686}" type="presParOf" srcId="{E01810D3-796A-4E4A-AC18-CFE91ED9CE43}" destId="{7AA6639C-5A42-CE46-8E05-DB2A016C3C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6173A-CD99-114C-B06B-0453E09FD5AB}">
      <dsp:nvSpPr>
        <dsp:cNvPr id="0" name=""/>
        <dsp:cNvSpPr/>
      </dsp:nvSpPr>
      <dsp:spPr>
        <a:xfrm>
          <a:off x="0" y="313568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313568"/>
        <a:ext cx="10515600" cy="850500"/>
      </dsp:txXfrm>
    </dsp:sp>
    <dsp:sp modelId="{3BC7E479-2F46-754D-B9E9-A5B90E9AE70A}">
      <dsp:nvSpPr>
        <dsp:cNvPr id="0" name=""/>
        <dsp:cNvSpPr/>
      </dsp:nvSpPr>
      <dsp:spPr>
        <a:xfrm>
          <a:off x="525780" y="18368"/>
          <a:ext cx="7360920" cy="5903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Up-to-Date Methodology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47189"/>
        <a:ext cx="7303278" cy="532757"/>
      </dsp:txXfrm>
    </dsp:sp>
    <dsp:sp modelId="{C13767F1-31D5-EE45-B4A0-DC670019352B}">
      <dsp:nvSpPr>
        <dsp:cNvPr id="0" name=""/>
        <dsp:cNvSpPr/>
      </dsp:nvSpPr>
      <dsp:spPr>
        <a:xfrm>
          <a:off x="0" y="15672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601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567269"/>
        <a:ext cx="10515600" cy="850500"/>
      </dsp:txXfrm>
    </dsp:sp>
    <dsp:sp modelId="{49F9F2C0-489A-3D40-9BE5-5FD260308A38}">
      <dsp:nvSpPr>
        <dsp:cNvPr id="0" name=""/>
        <dsp:cNvSpPr/>
      </dsp:nvSpPr>
      <dsp:spPr>
        <a:xfrm>
          <a:off x="525780" y="1272069"/>
          <a:ext cx="7360920" cy="590399"/>
        </a:xfrm>
        <a:prstGeom prst="roundRect">
          <a:avLst/>
        </a:prstGeom>
        <a:solidFill>
          <a:srgbClr val="E601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tx1"/>
              </a:solidFill>
            </a:rPr>
            <a:t>ToT</a:t>
          </a:r>
          <a:r>
            <a:rPr lang="en-GB" sz="2000" kern="1200" dirty="0">
              <a:solidFill>
                <a:schemeClr val="tx1"/>
              </a:solidFill>
            </a:rPr>
            <a:t> course on Skills4EOSC LMS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1300890"/>
        <a:ext cx="7303278" cy="532757"/>
      </dsp:txXfrm>
    </dsp:sp>
    <dsp:sp modelId="{7AA6639C-5A42-CE46-8E05-DB2A016C3CBC}">
      <dsp:nvSpPr>
        <dsp:cNvPr id="0" name=""/>
        <dsp:cNvSpPr/>
      </dsp:nvSpPr>
      <dsp:spPr>
        <a:xfrm>
          <a:off x="0" y="2820969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</a:rPr>
            <a:t>GitHub</a:t>
          </a:r>
          <a:endParaRPr lang="en-US" sz="200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2820969"/>
        <a:ext cx="10515600" cy="1512000"/>
      </dsp:txXfrm>
    </dsp:sp>
    <dsp:sp modelId="{2F88E871-2C14-5A42-A3BF-3BAD0BABAC1C}">
      <dsp:nvSpPr>
        <dsp:cNvPr id="0" name=""/>
        <dsp:cNvSpPr/>
      </dsp:nvSpPr>
      <dsp:spPr>
        <a:xfrm>
          <a:off x="525780" y="2525769"/>
          <a:ext cx="7360920" cy="5903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Training </a:t>
          </a:r>
          <a:r>
            <a:rPr lang="en-GB" sz="2000" kern="1200" dirty="0" err="1">
              <a:solidFill>
                <a:schemeClr val="tx1"/>
              </a:solidFill>
            </a:rPr>
            <a:t>GitBook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2554590"/>
        <a:ext cx="7303278" cy="53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838-5E35-0B42-BF57-04B4EE3279D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3045-6AD4-F24E-BC87-9598170D7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43045-6AD4-F24E-BC87-9598170D76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8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ADA4AF-7D90-4E7A-A066-97EF35532DD9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565CA9-5D5E-4D5E-A470-BF3604A48A0C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69CA6D6-56EF-49B4-9E9C-935F93E7E1FB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A5501B-D190-4E44-BAFA-E2D5C68A4B9A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5C0A52-B09F-4C05-A725-B50680DED393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618764-9CEC-4BEB-91DE-43314AEEE8E0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2B61E2-01F5-453A-8700-08613B83A386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0CA275-03E7-43E9-B882-408CB45ADD87}" type="datetime1">
              <a:rPr lang="it-IT"/>
              <a:t>19/09/24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303CD2-E35A-4586-83D7-A5FCD1F408A7}" type="datetime1">
              <a:rPr lang="it-IT"/>
              <a:t>19/09/24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504A25-A789-4DA6-ABEC-FBC7E834F568}" type="datetime1">
              <a:rPr lang="it-IT"/>
              <a:t>19/09/24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FBE881-64E9-4E6F-9CA3-5B770129C485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5737A0-E424-4442-B2DE-788DA061E23E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3D14AE-B5C1-4262-85AD-4BE1C9852F43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9A7105-2218-423B-B533-DB90F52ABB90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8AF7E1-EBEC-4685-990F-DDEC650DE50D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9D9570-D2E4-45E4-B0A5-581C7E2F773E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C3C478-39EF-4188-B521-EE0397B7B097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9DB41E-F8EA-4424-851B-C9388984F801}" type="datetime1">
              <a:rPr lang="it-IT"/>
              <a:t>19/09/24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851871F-7873-4E99-ADA7-85E81CDAF5EF}" type="datetime1">
              <a:rPr lang="it-IT"/>
              <a:t>19/09/24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32A0A6-9972-4F4D-9DF7-709AC43A63CA}" type="datetime1">
              <a:rPr lang="it-IT"/>
              <a:t>19/09/24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3986E6-2E96-419C-86B0-9797F63EC2F5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39692-C8A1-4A6B-B0B7-0F3061B13436}" type="datetime1">
              <a:rPr lang="it-IT"/>
              <a:t>19/09/24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A38E2-D3B9-4616-B0C5-916D81E3ABB0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D34C2-EF52-490E-A75B-325B9F6463E2}" type="datetime1">
              <a:rPr lang="it-IT"/>
              <a:t>19/09/24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H3hGa8uEvZvD4civ5" TargetMode="External"/><Relationship Id="rId2" Type="http://schemas.openxmlformats.org/officeDocument/2006/relationships/hyperlink" Target="https://ec.europa.eu/eusurvey/runner/FAIR-by-Design_Open_Surve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github.com/FAIR-by-Design-Methodology/CLARIN-Training/blob/6a0ff66fa18c75208d2f976539355a7776b7246f/resources/Feedback/FAIR-by-Design_postmortem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ainyquote.com/quotes/edward_everett_hale_12199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 bwMode="auto">
          <a:xfrm>
            <a:off x="426720" y="2361883"/>
            <a:ext cx="5831840" cy="23876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4400" dirty="0">
                <a:solidFill>
                  <a:schemeClr val="bg1"/>
                </a:solidFill>
                <a:latin typeface="Century Gothic"/>
              </a:rPr>
              <a:t>FAIR-by-Design Methodology Training Wrap-Up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 bwMode="auto">
          <a:xfrm>
            <a:off x="426720" y="5157614"/>
            <a:ext cx="5831840" cy="165576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it-IT" sz="2800" dirty="0">
                <a:solidFill>
                  <a:srgbClr val="FF9900"/>
                </a:solidFill>
                <a:latin typeface="Century Gothic"/>
              </a:rPr>
              <a:t>Sonja Filiposka, UKIM</a:t>
            </a:r>
            <a:endParaRPr dirty="0"/>
          </a:p>
          <a:p>
            <a:pPr algn="l">
              <a:defRPr/>
            </a:pPr>
            <a:r>
              <a:rPr lang="it-IT" dirty="0" err="1">
                <a:solidFill>
                  <a:srgbClr val="92D050"/>
                </a:solidFill>
              </a:rPr>
              <a:t>orcid.org</a:t>
            </a:r>
            <a:r>
              <a:rPr lang="it-IT" dirty="0">
                <a:solidFill>
                  <a:srgbClr val="92D050"/>
                </a:solidFill>
              </a:rPr>
              <a:t>/0000-0003-0034-2855 </a:t>
            </a:r>
            <a:endParaRPr u="sng" dirty="0">
              <a:solidFill>
                <a:schemeClr val="bg1"/>
              </a:solidFill>
            </a:endParaRPr>
          </a:p>
          <a:p>
            <a:pPr algn="l">
              <a:defRPr/>
            </a:pPr>
            <a:endParaRPr lang="it-IT" sz="2800" dirty="0">
              <a:solidFill>
                <a:srgbClr val="FF9900"/>
              </a:solidFill>
              <a:latin typeface="Century Gothic"/>
            </a:endParaRPr>
          </a:p>
        </p:txBody>
      </p:sp>
      <p:pic>
        <p:nvPicPr>
          <p:cNvPr id="1026" name="Picture 2" descr="https://lh3.googleusercontent.com/kSx3a5IvG91Ji0A034AtYP1map_Ar7AKEw-zbWPascMeNmFL_bdsIrgmGuFTNF5GnA0MJAAv0AQ5EvCck9LqNSHpzAlza9G95LtsyRAz9QFgDrj77KHxpaY7tL8r1dP7UJhDSLZFMf4sE7kjjmGk1omQbb2A-hSuiySIqWJfofoUG_Oc6H-h1tFyhy0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-244421" y="5610376"/>
            <a:ext cx="1011587" cy="554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73CE-3E11-48E5-91F8-45342920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2D092-846E-E8BA-C4F9-5871E87D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63" y="365125"/>
            <a:ext cx="11649320" cy="1325563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solidFill>
                  <a:srgbClr val="0070C0"/>
                </a:solidFill>
                <a:latin typeface="Century Gothic" panose="020B0502020202020204" pitchFamily="34" charset="0"/>
              </a:rPr>
              <a:t>FAIR-by-Design Methodology Session 1 &amp;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2B0652-6EF1-C4B1-0FDF-62D748D5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9200" y="6452869"/>
            <a:ext cx="5664200" cy="4000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FAIR-by-design Methodology for Learning Materials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 descr="FAIR-by-Design Methodology workflow based on the backward instructional design process extended with FAIR principles with the stages: prepare, discover, design, produce, publish and verify">
            <a:extLst>
              <a:ext uri="{FF2B5EF4-FFF2-40B4-BE49-F238E27FC236}">
                <a16:creationId xmlns:a16="http://schemas.microsoft.com/office/drawing/2014/main" id="{F2C67F05-AAD1-546B-AC31-CCB8A6A22BEF}"/>
              </a:ext>
            </a:extLst>
          </p:cNvPr>
          <p:cNvGrpSpPr/>
          <p:nvPr/>
        </p:nvGrpSpPr>
        <p:grpSpPr>
          <a:xfrm>
            <a:off x="192664" y="1830546"/>
            <a:ext cx="12103762" cy="3057863"/>
            <a:chOff x="192664" y="1830546"/>
            <a:chExt cx="12103762" cy="3057863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74D6C302-2E14-A113-BD7C-7689E301F96B}"/>
                </a:ext>
              </a:extLst>
            </p:cNvPr>
            <p:cNvSpPr/>
            <p:nvPr/>
          </p:nvSpPr>
          <p:spPr>
            <a:xfrm>
              <a:off x="1559193" y="4322217"/>
              <a:ext cx="566192" cy="56619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사각형: 둥근 위쪽 모서리 130">
              <a:extLst>
                <a:ext uri="{FF2B5EF4-FFF2-40B4-BE49-F238E27FC236}">
                  <a16:creationId xmlns:a16="http://schemas.microsoft.com/office/drawing/2014/main" id="{36D49747-CACB-1FB4-D603-02249E3C496F}"/>
                </a:ext>
              </a:extLst>
            </p:cNvPr>
            <p:cNvSpPr/>
            <p:nvPr/>
          </p:nvSpPr>
          <p:spPr>
            <a:xfrm rot="16200000">
              <a:off x="2844279" y="2413817"/>
              <a:ext cx="874800" cy="19008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ight Arrow 6">
              <a:extLst>
                <a:ext uri="{FF2B5EF4-FFF2-40B4-BE49-F238E27FC236}">
                  <a16:creationId xmlns:a16="http://schemas.microsoft.com/office/drawing/2014/main" id="{0BB924A0-B08E-DE1D-5FD4-245C585B0C77}"/>
                </a:ext>
              </a:extLst>
            </p:cNvPr>
            <p:cNvSpPr/>
            <p:nvPr/>
          </p:nvSpPr>
          <p:spPr>
            <a:xfrm>
              <a:off x="8969318" y="2490393"/>
              <a:ext cx="2240049" cy="1745697"/>
            </a:xfrm>
            <a:prstGeom prst="rightArrow">
              <a:avLst>
                <a:gd name="adj1" fmla="val 50000"/>
                <a:gd name="adj2" fmla="val 495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D52B193-23A1-0EDA-A37B-8E528F4C9D3C}"/>
                </a:ext>
              </a:extLst>
            </p:cNvPr>
            <p:cNvSpPr/>
            <p:nvPr/>
          </p:nvSpPr>
          <p:spPr>
            <a:xfrm>
              <a:off x="7389783" y="2926817"/>
              <a:ext cx="1579534" cy="872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1DD30554-9253-CF8E-4850-451E1FAB3207}"/>
                </a:ext>
              </a:extLst>
            </p:cNvPr>
            <p:cNvSpPr/>
            <p:nvPr/>
          </p:nvSpPr>
          <p:spPr>
            <a:xfrm>
              <a:off x="5810250" y="2926817"/>
              <a:ext cx="1579534" cy="8728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2251236-C691-4E21-D9BD-FF3A78660767}"/>
                </a:ext>
              </a:extLst>
            </p:cNvPr>
            <p:cNvSpPr/>
            <p:nvPr/>
          </p:nvSpPr>
          <p:spPr>
            <a:xfrm>
              <a:off x="4230716" y="2926817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21C6F0-F589-089A-8BFC-205AC2CCBA34}"/>
                </a:ext>
              </a:extLst>
            </p:cNvPr>
            <p:cNvSpPr/>
            <p:nvPr/>
          </p:nvSpPr>
          <p:spPr>
            <a:xfrm>
              <a:off x="4747663" y="4309217"/>
              <a:ext cx="566192" cy="566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A0F4B-AA30-5737-7E6F-DB53E372BFED}"/>
                </a:ext>
              </a:extLst>
            </p:cNvPr>
            <p:cNvSpPr/>
            <p:nvPr/>
          </p:nvSpPr>
          <p:spPr>
            <a:xfrm>
              <a:off x="3175051" y="4309217"/>
              <a:ext cx="566192" cy="566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1A17BC-C53B-0196-B29C-DEFCFE08C360}"/>
                </a:ext>
              </a:extLst>
            </p:cNvPr>
            <p:cNvSpPr/>
            <p:nvPr/>
          </p:nvSpPr>
          <p:spPr>
            <a:xfrm>
              <a:off x="7892887" y="4309217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CD809B-995B-355C-7691-449BB63C6365}"/>
                </a:ext>
              </a:extLst>
            </p:cNvPr>
            <p:cNvSpPr/>
            <p:nvPr/>
          </p:nvSpPr>
          <p:spPr>
            <a:xfrm>
              <a:off x="9465498" y="4309217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A16835-8DD4-FB27-C9F6-F823C1C4D7BA}"/>
                </a:ext>
              </a:extLst>
            </p:cNvPr>
            <p:cNvSpPr/>
            <p:nvPr/>
          </p:nvSpPr>
          <p:spPr>
            <a:xfrm>
              <a:off x="6320275" y="4309217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F2D3F6-30F6-CBF4-5055-10C70834BC8E}"/>
                </a:ext>
              </a:extLst>
            </p:cNvPr>
            <p:cNvSpPr txBox="1"/>
            <p:nvPr/>
          </p:nvSpPr>
          <p:spPr>
            <a:xfrm>
              <a:off x="2906555" y="2229723"/>
              <a:ext cx="6206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focusing on both learners and peer instructors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46259BD6-7F8F-0D68-18AE-E2179A672D6C}"/>
                </a:ext>
              </a:extLst>
            </p:cNvPr>
            <p:cNvSpPr txBox="1">
              <a:spLocks/>
            </p:cNvSpPr>
            <p:nvPr/>
          </p:nvSpPr>
          <p:spPr>
            <a:xfrm>
              <a:off x="2906555" y="1830546"/>
              <a:ext cx="6206747" cy="39917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Backward Instructional Design Empowered with FAIR principles</a:t>
              </a:r>
            </a:p>
          </p:txBody>
        </p:sp>
        <p:sp>
          <p:nvSpPr>
            <p:cNvPr id="36" name="Bent Arrow 3">
              <a:extLst>
                <a:ext uri="{FF2B5EF4-FFF2-40B4-BE49-F238E27FC236}">
                  <a16:creationId xmlns:a16="http://schemas.microsoft.com/office/drawing/2014/main" id="{50D7B57B-113B-30DE-0DAD-5461047B1FC7}"/>
                </a:ext>
              </a:extLst>
            </p:cNvPr>
            <p:cNvSpPr/>
            <p:nvPr/>
          </p:nvSpPr>
          <p:spPr>
            <a:xfrm rot="5400000" flipH="1">
              <a:off x="10591938" y="3415264"/>
              <a:ext cx="1288584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Bent Arrow 35">
              <a:extLst>
                <a:ext uri="{FF2B5EF4-FFF2-40B4-BE49-F238E27FC236}">
                  <a16:creationId xmlns:a16="http://schemas.microsoft.com/office/drawing/2014/main" id="{9DD4FF06-EDAA-F9C7-43CD-3971DBAE3CC2}"/>
                </a:ext>
              </a:extLst>
            </p:cNvPr>
            <p:cNvSpPr/>
            <p:nvPr/>
          </p:nvSpPr>
          <p:spPr>
            <a:xfrm rot="16200000" flipH="1">
              <a:off x="502559" y="1890491"/>
              <a:ext cx="1288583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Bent Arrow 38">
              <a:extLst>
                <a:ext uri="{FF2B5EF4-FFF2-40B4-BE49-F238E27FC236}">
                  <a16:creationId xmlns:a16="http://schemas.microsoft.com/office/drawing/2014/main" id="{A6C1139F-C172-B3BE-EF31-902BA801B7FF}"/>
                </a:ext>
              </a:extLst>
            </p:cNvPr>
            <p:cNvSpPr/>
            <p:nvPr/>
          </p:nvSpPr>
          <p:spPr>
            <a:xfrm flipH="1">
              <a:off x="9903069" y="2118626"/>
              <a:ext cx="1938914" cy="1112590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Bent Arrow 41">
              <a:extLst>
                <a:ext uri="{FF2B5EF4-FFF2-40B4-BE49-F238E27FC236}">
                  <a16:creationId xmlns:a16="http://schemas.microsoft.com/office/drawing/2014/main" id="{0DC51E40-EEAB-1063-AD24-58CF610CD06C}"/>
                </a:ext>
              </a:extLst>
            </p:cNvPr>
            <p:cNvSpPr/>
            <p:nvPr/>
          </p:nvSpPr>
          <p:spPr>
            <a:xfrm rot="10800000" flipH="1">
              <a:off x="278949" y="3617875"/>
              <a:ext cx="1187561" cy="1112590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Connector 48">
              <a:extLst>
                <a:ext uri="{FF2B5EF4-FFF2-40B4-BE49-F238E27FC236}">
                  <a16:creationId xmlns:a16="http://schemas.microsoft.com/office/drawing/2014/main" id="{BB622AA8-EE94-5602-209A-CD3E21C6A0D9}"/>
                </a:ext>
              </a:extLst>
            </p:cNvPr>
            <p:cNvCxnSpPr/>
            <p:nvPr/>
          </p:nvCxnSpPr>
          <p:spPr>
            <a:xfrm>
              <a:off x="3458147" y="3876727"/>
              <a:ext cx="0" cy="427219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9">
              <a:extLst>
                <a:ext uri="{FF2B5EF4-FFF2-40B4-BE49-F238E27FC236}">
                  <a16:creationId xmlns:a16="http://schemas.microsoft.com/office/drawing/2014/main" id="{735CFE9E-888D-3D2C-DB61-BC4374C91CB5}"/>
                </a:ext>
              </a:extLst>
            </p:cNvPr>
            <p:cNvCxnSpPr/>
            <p:nvPr/>
          </p:nvCxnSpPr>
          <p:spPr>
            <a:xfrm>
              <a:off x="5030759" y="3876727"/>
              <a:ext cx="0" cy="427219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0">
              <a:extLst>
                <a:ext uri="{FF2B5EF4-FFF2-40B4-BE49-F238E27FC236}">
                  <a16:creationId xmlns:a16="http://schemas.microsoft.com/office/drawing/2014/main" id="{7C1EF66F-4287-4F75-1336-187FD30F3AB6}"/>
                </a:ext>
              </a:extLst>
            </p:cNvPr>
            <p:cNvCxnSpPr/>
            <p:nvPr/>
          </p:nvCxnSpPr>
          <p:spPr>
            <a:xfrm>
              <a:off x="6603371" y="3876727"/>
              <a:ext cx="0" cy="427219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1">
              <a:extLst>
                <a:ext uri="{FF2B5EF4-FFF2-40B4-BE49-F238E27FC236}">
                  <a16:creationId xmlns:a16="http://schemas.microsoft.com/office/drawing/2014/main" id="{F5D29CE7-3EE9-C85A-FA95-0EFCBAC18BE9}"/>
                </a:ext>
              </a:extLst>
            </p:cNvPr>
            <p:cNvCxnSpPr/>
            <p:nvPr/>
          </p:nvCxnSpPr>
          <p:spPr>
            <a:xfrm>
              <a:off x="8175983" y="3876727"/>
              <a:ext cx="0" cy="427219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id="{BE779D50-A793-6606-4DDB-6A89FF909E29}"/>
                </a:ext>
              </a:extLst>
            </p:cNvPr>
            <p:cNvCxnSpPr/>
            <p:nvPr/>
          </p:nvCxnSpPr>
          <p:spPr>
            <a:xfrm>
              <a:off x="9748594" y="3876727"/>
              <a:ext cx="0" cy="427219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DD01A3-0E0B-A7E6-A783-50C7AB97632F}"/>
                </a:ext>
              </a:extLst>
            </p:cNvPr>
            <p:cNvSpPr txBox="1"/>
            <p:nvPr/>
          </p:nvSpPr>
          <p:spPr>
            <a:xfrm>
              <a:off x="2851379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Discover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68CA7C-540B-A640-1E8D-B98BB7D815A8}"/>
                </a:ext>
              </a:extLst>
            </p:cNvPr>
            <p:cNvSpPr txBox="1"/>
            <p:nvPr/>
          </p:nvSpPr>
          <p:spPr>
            <a:xfrm>
              <a:off x="4397093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Design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AA36DB-578A-65AD-785E-8C1B37C40E7F}"/>
                </a:ext>
              </a:extLst>
            </p:cNvPr>
            <p:cNvSpPr txBox="1"/>
            <p:nvPr/>
          </p:nvSpPr>
          <p:spPr>
            <a:xfrm>
              <a:off x="5976625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Produce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B4CF23-94D9-59E3-A0CC-99C7CD8D9DCC}"/>
                </a:ext>
              </a:extLst>
            </p:cNvPr>
            <p:cNvSpPr txBox="1"/>
            <p:nvPr/>
          </p:nvSpPr>
          <p:spPr>
            <a:xfrm>
              <a:off x="7556159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Publish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EBD795-BD43-A1CE-0CFC-5138882B69C4}"/>
                </a:ext>
              </a:extLst>
            </p:cNvPr>
            <p:cNvSpPr txBox="1"/>
            <p:nvPr/>
          </p:nvSpPr>
          <p:spPr>
            <a:xfrm>
              <a:off x="9129302" y="3156102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Verify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F963FAC6-28AD-6CFF-3AB9-30697A42263E}"/>
                </a:ext>
              </a:extLst>
            </p:cNvPr>
            <p:cNvSpPr/>
            <p:nvPr/>
          </p:nvSpPr>
          <p:spPr>
            <a:xfrm>
              <a:off x="3328739" y="4449071"/>
              <a:ext cx="258816" cy="25881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4EDBA753-38E3-DB7D-7B30-6501B6B48ACD}"/>
                </a:ext>
              </a:extLst>
            </p:cNvPr>
            <p:cNvSpPr/>
            <p:nvPr/>
          </p:nvSpPr>
          <p:spPr>
            <a:xfrm>
              <a:off x="4925134" y="4437982"/>
              <a:ext cx="204262" cy="270318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6E53EF5F-F689-DFCB-1683-62C9AFF10098}"/>
                </a:ext>
              </a:extLst>
            </p:cNvPr>
            <p:cNvSpPr/>
            <p:nvPr/>
          </p:nvSpPr>
          <p:spPr>
            <a:xfrm flipH="1">
              <a:off x="6445978" y="4467529"/>
              <a:ext cx="314785" cy="259679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 Same Side Corner Rectangle 11">
              <a:extLst>
                <a:ext uri="{FF2B5EF4-FFF2-40B4-BE49-F238E27FC236}">
                  <a16:creationId xmlns:a16="http://schemas.microsoft.com/office/drawing/2014/main" id="{3CCDE1BA-99A5-26D8-4667-D36B5FC0AF49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9610708" y="4461302"/>
              <a:ext cx="318256" cy="270297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lock Arc 10">
              <a:extLst>
                <a:ext uri="{FF2B5EF4-FFF2-40B4-BE49-F238E27FC236}">
                  <a16:creationId xmlns:a16="http://schemas.microsoft.com/office/drawing/2014/main" id="{C49CCB61-58F4-F337-9E1B-2B526A18DC0E}"/>
                </a:ext>
              </a:extLst>
            </p:cNvPr>
            <p:cNvSpPr/>
            <p:nvPr/>
          </p:nvSpPr>
          <p:spPr>
            <a:xfrm>
              <a:off x="1668048" y="4474377"/>
              <a:ext cx="346793" cy="234899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사각형: 둥근 위쪽 모서리 130">
              <a:extLst>
                <a:ext uri="{FF2B5EF4-FFF2-40B4-BE49-F238E27FC236}">
                  <a16:creationId xmlns:a16="http://schemas.microsoft.com/office/drawing/2014/main" id="{D1ABA245-FC4D-B1F9-39AC-99A534D2B338}"/>
                </a:ext>
              </a:extLst>
            </p:cNvPr>
            <p:cNvSpPr/>
            <p:nvPr/>
          </p:nvSpPr>
          <p:spPr>
            <a:xfrm rot="16200000">
              <a:off x="1434000" y="2500021"/>
              <a:ext cx="874800" cy="1735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Connector 48">
              <a:extLst>
                <a:ext uri="{FF2B5EF4-FFF2-40B4-BE49-F238E27FC236}">
                  <a16:creationId xmlns:a16="http://schemas.microsoft.com/office/drawing/2014/main" id="{10907A73-DA41-F728-5E41-6D3129F8FA49}"/>
                </a:ext>
              </a:extLst>
            </p:cNvPr>
            <p:cNvCxnSpPr/>
            <p:nvPr/>
          </p:nvCxnSpPr>
          <p:spPr>
            <a:xfrm>
              <a:off x="1842289" y="3889727"/>
              <a:ext cx="0" cy="427219"/>
            </a:xfrm>
            <a:prstGeom prst="line">
              <a:avLst/>
            </a:prstGeom>
            <a:ln w="25400">
              <a:solidFill>
                <a:srgbClr val="7030A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97BD88E-5431-07A5-7EB2-3BA422E0CEEE}"/>
                </a:ext>
              </a:extLst>
            </p:cNvPr>
            <p:cNvSpPr txBox="1"/>
            <p:nvPr/>
          </p:nvSpPr>
          <p:spPr>
            <a:xfrm>
              <a:off x="1242683" y="315128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Prepare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A02699-BBB0-2018-3FEF-9596DDC32D94}"/>
                </a:ext>
              </a:extLst>
            </p:cNvPr>
            <p:cNvSpPr txBox="1"/>
            <p:nvPr/>
          </p:nvSpPr>
          <p:spPr>
            <a:xfrm>
              <a:off x="11097215" y="3148214"/>
              <a:ext cx="11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itchFamily="34" charset="0"/>
                </a:rPr>
                <a:t>Deliver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Google Shape;1226;p40">
              <a:extLst>
                <a:ext uri="{FF2B5EF4-FFF2-40B4-BE49-F238E27FC236}">
                  <a16:creationId xmlns:a16="http://schemas.microsoft.com/office/drawing/2014/main" id="{3E100B3A-818B-F388-C344-24FB37CC52A1}"/>
                </a:ext>
              </a:extLst>
            </p:cNvPr>
            <p:cNvSpPr/>
            <p:nvPr/>
          </p:nvSpPr>
          <p:spPr>
            <a:xfrm>
              <a:off x="8115298" y="4414534"/>
              <a:ext cx="119490" cy="8603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Google Shape;1227;p40">
              <a:extLst>
                <a:ext uri="{FF2B5EF4-FFF2-40B4-BE49-F238E27FC236}">
                  <a16:creationId xmlns:a16="http://schemas.microsoft.com/office/drawing/2014/main" id="{1BC9CFBF-027B-E02B-93E9-2BC08A8333AC}"/>
                </a:ext>
              </a:extLst>
            </p:cNvPr>
            <p:cNvSpPr/>
            <p:nvPr/>
          </p:nvSpPr>
          <p:spPr>
            <a:xfrm>
              <a:off x="7998690" y="4532082"/>
              <a:ext cx="86030" cy="119490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Google Shape;1228;p40">
              <a:extLst>
                <a:ext uri="{FF2B5EF4-FFF2-40B4-BE49-F238E27FC236}">
                  <a16:creationId xmlns:a16="http://schemas.microsoft.com/office/drawing/2014/main" id="{13A0ECCD-4948-1016-6936-FE3A4A5BC5B2}"/>
                </a:ext>
              </a:extLst>
            </p:cNvPr>
            <p:cNvSpPr/>
            <p:nvPr/>
          </p:nvSpPr>
          <p:spPr>
            <a:xfrm>
              <a:off x="8267246" y="4533023"/>
              <a:ext cx="86030" cy="63127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Google Shape;1229;p40">
              <a:extLst>
                <a:ext uri="{FF2B5EF4-FFF2-40B4-BE49-F238E27FC236}">
                  <a16:creationId xmlns:a16="http://schemas.microsoft.com/office/drawing/2014/main" id="{946F35E3-37C3-25D9-7C5B-105584B8BEEE}"/>
                </a:ext>
              </a:extLst>
            </p:cNvPr>
            <p:cNvSpPr/>
            <p:nvPr/>
          </p:nvSpPr>
          <p:spPr>
            <a:xfrm>
              <a:off x="8115298" y="4682119"/>
              <a:ext cx="105141" cy="86061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Google Shape;1230;p40">
              <a:extLst>
                <a:ext uri="{FF2B5EF4-FFF2-40B4-BE49-F238E27FC236}">
                  <a16:creationId xmlns:a16="http://schemas.microsoft.com/office/drawing/2014/main" id="{D8901369-941D-7D7D-A153-22A5404E9D80}"/>
                </a:ext>
              </a:extLst>
            </p:cNvPr>
            <p:cNvSpPr/>
            <p:nvPr/>
          </p:nvSpPr>
          <p:spPr>
            <a:xfrm>
              <a:off x="8103831" y="4518705"/>
              <a:ext cx="144334" cy="14624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Google Shape;1231;p40">
              <a:extLst>
                <a:ext uri="{FF2B5EF4-FFF2-40B4-BE49-F238E27FC236}">
                  <a16:creationId xmlns:a16="http://schemas.microsoft.com/office/drawing/2014/main" id="{3C1A555B-C77D-FB0A-1F59-C806E323E09B}"/>
                </a:ext>
              </a:extLst>
            </p:cNvPr>
            <p:cNvSpPr/>
            <p:nvPr/>
          </p:nvSpPr>
          <p:spPr>
            <a:xfrm>
              <a:off x="8005394" y="4639135"/>
              <a:ext cx="122341" cy="122341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Google Shape;1232;p40">
              <a:extLst>
                <a:ext uri="{FF2B5EF4-FFF2-40B4-BE49-F238E27FC236}">
                  <a16:creationId xmlns:a16="http://schemas.microsoft.com/office/drawing/2014/main" id="{AE16CD46-88A8-5178-7E57-14EC58FA55F6}"/>
                </a:ext>
              </a:extLst>
            </p:cNvPr>
            <p:cNvSpPr/>
            <p:nvPr/>
          </p:nvSpPr>
          <p:spPr>
            <a:xfrm>
              <a:off x="8224231" y="4423119"/>
              <a:ext cx="122371" cy="121431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Google Shape;1233;p40">
              <a:extLst>
                <a:ext uri="{FF2B5EF4-FFF2-40B4-BE49-F238E27FC236}">
                  <a16:creationId xmlns:a16="http://schemas.microsoft.com/office/drawing/2014/main" id="{3BF72E29-B42D-1F83-3494-41CA3B20D888}"/>
                </a:ext>
              </a:extLst>
            </p:cNvPr>
            <p:cNvSpPr/>
            <p:nvPr/>
          </p:nvSpPr>
          <p:spPr>
            <a:xfrm>
              <a:off x="8005394" y="4422178"/>
              <a:ext cx="122341" cy="121401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Google Shape;1234;p40">
              <a:extLst>
                <a:ext uri="{FF2B5EF4-FFF2-40B4-BE49-F238E27FC236}">
                  <a16:creationId xmlns:a16="http://schemas.microsoft.com/office/drawing/2014/main" id="{EA32DA40-C00F-FAC1-459E-403CDBA1E191}"/>
                </a:ext>
              </a:extLst>
            </p:cNvPr>
            <p:cNvSpPr/>
            <p:nvPr/>
          </p:nvSpPr>
          <p:spPr>
            <a:xfrm>
              <a:off x="8208002" y="4581771"/>
              <a:ext cx="145274" cy="18832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Google Shape;1235;p40">
              <a:extLst>
                <a:ext uri="{FF2B5EF4-FFF2-40B4-BE49-F238E27FC236}">
                  <a16:creationId xmlns:a16="http://schemas.microsoft.com/office/drawing/2014/main" id="{A0F30DF4-2FB0-8521-DA3E-2CB5BEA7C0CE}"/>
                </a:ext>
              </a:extLst>
            </p:cNvPr>
            <p:cNvSpPr/>
            <p:nvPr/>
          </p:nvSpPr>
          <p:spPr>
            <a:xfrm>
              <a:off x="8270128" y="4643897"/>
              <a:ext cx="21053" cy="22023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 descr="divider between produce and publish stage">
            <a:extLst>
              <a:ext uri="{FF2B5EF4-FFF2-40B4-BE49-F238E27FC236}">
                <a16:creationId xmlns:a16="http://schemas.microsoft.com/office/drawing/2014/main" id="{B75B3BB6-4544-A917-DAF8-E6324EE56FCF}"/>
              </a:ext>
            </a:extLst>
          </p:cNvPr>
          <p:cNvCxnSpPr>
            <a:cxnSpLocks/>
          </p:cNvCxnSpPr>
          <p:nvPr/>
        </p:nvCxnSpPr>
        <p:spPr>
          <a:xfrm>
            <a:off x="7389783" y="2490393"/>
            <a:ext cx="0" cy="36749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-right Arrow 6" descr="first part focused on stages up to produce, second part will focus on publish, verify and continuous improvement">
            <a:extLst>
              <a:ext uri="{FF2B5EF4-FFF2-40B4-BE49-F238E27FC236}">
                <a16:creationId xmlns:a16="http://schemas.microsoft.com/office/drawing/2014/main" id="{CFAEF2C3-C0FC-E307-1234-A79022314B44}"/>
              </a:ext>
            </a:extLst>
          </p:cNvPr>
          <p:cNvSpPr/>
          <p:nvPr/>
        </p:nvSpPr>
        <p:spPr>
          <a:xfrm>
            <a:off x="5529291" y="5805264"/>
            <a:ext cx="3735061" cy="360040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B5FB8-2006-F791-46EE-46C327AE3442}"/>
              </a:ext>
            </a:extLst>
          </p:cNvPr>
          <p:cNvSpPr txBox="1"/>
          <p:nvPr/>
        </p:nvSpPr>
        <p:spPr>
          <a:xfrm>
            <a:off x="6255241" y="5507940"/>
            <a:ext cx="17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K" dirty="0"/>
              <a:t>Session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54648-9D4C-FBD4-627B-41A2541A4383}"/>
              </a:ext>
            </a:extLst>
          </p:cNvPr>
          <p:cNvSpPr txBox="1"/>
          <p:nvPr/>
        </p:nvSpPr>
        <p:spPr>
          <a:xfrm>
            <a:off x="7508348" y="5507940"/>
            <a:ext cx="17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K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4455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8EC00-25C3-8441-964A-7F67D34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FAIR-by-Design Methodology Details</a:t>
            </a:r>
          </a:p>
        </p:txBody>
      </p:sp>
      <p:graphicFrame>
        <p:nvGraphicFramePr>
          <p:cNvPr id="6" name="Content Placeholder 3" descr="Up-to-Date Methodology&#13;&#10;&#9;https://fair-by-design-methodology.github.io/FAIR-by-Design_Book/ &#13;&#10;ToT course on Skills4EOSC LMS&#13;&#10;&#9;https://learning.skills4eosc.eu/course/view.php?id=19 &#13;&#10;Training GitBook&#13;&#10;&#9;https://fair-by-design-methodology.github.io/FAIR-by-Design_ToT/latest/&#13;&#10;&#9;GitHub&#13;&#10;&#9;&#9;https://github.com/FAIR-by-Design-Methodology/FAIR-by-Design_ToT &#13;&#10;">
            <a:extLst>
              <a:ext uri="{FF2B5EF4-FFF2-40B4-BE49-F238E27FC236}">
                <a16:creationId xmlns:a16="http://schemas.microsoft.com/office/drawing/2014/main" id="{AD18AC23-386D-71EC-97DB-230B0FBCBE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73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101A-794D-1243-AEBC-CDF3DD3C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Help us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02B3-0FAE-EA4B-9427-C15E26A7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We are very interested in your thoughts and ideas</a:t>
            </a:r>
          </a:p>
          <a:p>
            <a:r>
              <a:rPr lang="en-GB" sz="2200" dirty="0"/>
              <a:t>Let us co-create and make a new, improved, version of the FAIR-by-Design materials together</a:t>
            </a:r>
          </a:p>
        </p:txBody>
      </p:sp>
      <p:pic>
        <p:nvPicPr>
          <p:cNvPr id="6" name="Picture 5" descr="Person with idea concept">
            <a:extLst>
              <a:ext uri="{FF2B5EF4-FFF2-40B4-BE49-F238E27FC236}">
                <a16:creationId xmlns:a16="http://schemas.microsoft.com/office/drawing/2014/main" id="{F9362096-007E-6927-E960-80378CEBD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1" r="1261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855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DFA45-4CD2-660E-1FED-51968BD6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</a:t>
            </a:r>
            <a:r>
              <a:rPr lang="en-MK" sz="4000" dirty="0"/>
              <a:t>o-creation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5196-1504-DA59-CA14-6740F9CE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2468928"/>
            <a:ext cx="5688632" cy="4416456"/>
          </a:xfrm>
        </p:spPr>
        <p:txBody>
          <a:bodyPr anchor="ctr">
            <a:normAutofit/>
          </a:bodyPr>
          <a:lstStyle/>
          <a:p>
            <a:r>
              <a:rPr lang="en-MK" sz="1800" dirty="0">
                <a:hlinkClick r:id="rId2"/>
              </a:rPr>
              <a:t>EC Survey</a:t>
            </a:r>
            <a:r>
              <a:rPr lang="en-MK" sz="1800" dirty="0"/>
              <a:t> is always open</a:t>
            </a:r>
          </a:p>
          <a:p>
            <a:r>
              <a:rPr lang="en-MK" sz="1800" dirty="0"/>
              <a:t>GitHub Issues</a:t>
            </a:r>
          </a:p>
          <a:p>
            <a:pPr lvl="1"/>
            <a:r>
              <a:rPr lang="en-GB" sz="1800" dirty="0"/>
              <a:t>You h</a:t>
            </a:r>
            <a:r>
              <a:rPr lang="en-MK" sz="1800" dirty="0"/>
              <a:t>ave an idea for an additional feature or fix?</a:t>
            </a:r>
          </a:p>
          <a:p>
            <a:r>
              <a:rPr lang="en-MK" sz="1800" dirty="0"/>
              <a:t>GitHub Discussions</a:t>
            </a:r>
          </a:p>
          <a:p>
            <a:pPr lvl="1"/>
            <a:r>
              <a:rPr lang="en-GB" sz="1800" dirty="0"/>
              <a:t>A</a:t>
            </a:r>
            <a:r>
              <a:rPr lang="en-MK" sz="1800" dirty="0"/>
              <a:t>sk a question or comment or anything</a:t>
            </a:r>
          </a:p>
          <a:p>
            <a:r>
              <a:rPr lang="en-MK" sz="1800" dirty="0"/>
              <a:t>Pull requests</a:t>
            </a:r>
          </a:p>
          <a:p>
            <a:pPr lvl="1"/>
            <a:r>
              <a:rPr lang="en-GB" sz="1800" dirty="0"/>
              <a:t>H</a:t>
            </a:r>
            <a:r>
              <a:rPr lang="en-MK" sz="1800" dirty="0"/>
              <a:t>ave any specific suggestions to improve</a:t>
            </a:r>
          </a:p>
          <a:p>
            <a:r>
              <a:rPr lang="en-MK" sz="1800" dirty="0">
                <a:hlinkClick r:id="rId3"/>
              </a:rPr>
              <a:t>Feedback form</a:t>
            </a:r>
            <a:endParaRPr lang="en-MK" sz="1800" dirty="0"/>
          </a:p>
          <a:p>
            <a:pPr lvl="1"/>
            <a:r>
              <a:rPr lang="en-GB" sz="1800" dirty="0"/>
              <a:t>T</a:t>
            </a:r>
            <a:r>
              <a:rPr lang="en-MK" sz="1800" dirty="0"/>
              <a:t>ell us what you think about this training</a:t>
            </a:r>
          </a:p>
          <a:p>
            <a:r>
              <a:rPr lang="en-MK" sz="1800" dirty="0">
                <a:hlinkClick r:id="rId4"/>
              </a:rPr>
              <a:t>Post-mortem document</a:t>
            </a:r>
            <a:endParaRPr lang="en-MK" sz="1800" dirty="0"/>
          </a:p>
          <a:p>
            <a:pPr lvl="1"/>
            <a:r>
              <a:rPr lang="en-MK" sz="1800" dirty="0"/>
              <a:t>You used the methodology? Let us know how did it go…</a:t>
            </a:r>
          </a:p>
          <a:p>
            <a:pPr lvl="1"/>
            <a:r>
              <a:rPr lang="en-GB" sz="1800" dirty="0"/>
              <a:t>I</a:t>
            </a:r>
            <a:r>
              <a:rPr lang="en-MK" sz="1800" dirty="0"/>
              <a:t>n feedback on the GitHub repo</a:t>
            </a:r>
          </a:p>
          <a:p>
            <a:endParaRPr lang="en-MK" sz="1800" dirty="0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58C8F60B-5435-7DAD-62C2-2C4D0E5FA5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279" r="2666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ing together is a beginning; keeping together is progress; working together is success. - Edward Everett Hale">
            <a:extLst>
              <a:ext uri="{FF2B5EF4-FFF2-40B4-BE49-F238E27FC236}">
                <a16:creationId xmlns:a16="http://schemas.microsoft.com/office/drawing/2014/main" id="{7EB5B39C-C151-5775-8ED6-D815AF61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7" b="-1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755F-3CC6-8D97-8A97-9D3A0213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8" y="5925022"/>
            <a:ext cx="11741260" cy="4563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b="0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Edward Everett Hale Quotes. (n.d.). </a:t>
            </a:r>
            <a:r>
              <a:rPr lang="en-GB" sz="2000" b="0" i="0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BrainyQuote.com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. Retrieved September 13, 2024, from </a:t>
            </a:r>
            <a:r>
              <a:rPr lang="en-GB" sz="2000" b="0" i="0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  <a:hlinkClick r:id="rId4"/>
              </a:rPr>
              <a:t>BrainyQuote.com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Helvetica Neue" panose="02000503000000020004" pitchFamily="2" charset="0"/>
                <a:hlinkClick r:id="rId4"/>
              </a:rPr>
              <a:t> Web site</a:t>
            </a:r>
            <a:endParaRPr lang="en-MK" sz="2000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29E987-0564-09BA-10C6-6D186321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8729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 bwMode="auto">
          <a:xfrm>
            <a:off x="228600" y="2935605"/>
            <a:ext cx="8531696" cy="3170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dirty="0">
                <a:solidFill>
                  <a:srgbClr val="0070C0"/>
                </a:solidFill>
              </a:rPr>
              <a:t>Thank you!</a:t>
            </a:r>
            <a:br>
              <a:rPr lang="en-GB" dirty="0">
                <a:solidFill>
                  <a:srgbClr val="0070C0"/>
                </a:solidFill>
              </a:rPr>
            </a:b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Remember: support is one step away!</a:t>
            </a:r>
            <a:br>
              <a:rPr lang="en-GB" dirty="0">
                <a:solidFill>
                  <a:srgbClr val="0070C0"/>
                </a:solidFill>
              </a:rPr>
            </a:br>
            <a:endParaRPr lang="en-GB" sz="2700" dirty="0"/>
          </a:p>
        </p:txBody>
      </p:sp>
      <p:pic>
        <p:nvPicPr>
          <p:cNvPr id="1910624651" name="Immagine 5" descr="CC BY license icon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849" y="5962610"/>
            <a:ext cx="1248607" cy="4294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0070C0"/>
      </a:accent2>
      <a:accent3>
        <a:srgbClr val="92D050"/>
      </a:accent3>
      <a:accent4>
        <a:srgbClr val="FF3399"/>
      </a:accent4>
      <a:accent5>
        <a:srgbClr val="3F3F3F"/>
      </a:accent5>
      <a:accent6>
        <a:srgbClr val="A5A5A5"/>
      </a:accent6>
      <a:hlink>
        <a:srgbClr val="0563C1"/>
      </a:hlink>
      <a:folHlink>
        <a:srgbClr val="1F3864"/>
      </a:folHlink>
    </a:clrScheme>
    <a:fontScheme name="Personalizzato 1">
      <a:majorFont>
        <a:latin typeface="Century Gothic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261</Words>
  <Application>Microsoft Macintosh PowerPoint</Application>
  <PresentationFormat>Widescreen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Helvetica Neue</vt:lpstr>
      <vt:lpstr>Tema di Office</vt:lpstr>
      <vt:lpstr>1_Tema di Office</vt:lpstr>
      <vt:lpstr>FAIR-by-Design Methodology Training Wrap-Up</vt:lpstr>
      <vt:lpstr>FAIR-by-Design Methodology Session 1 &amp; 2</vt:lpstr>
      <vt:lpstr>FAIR-by-Design Methodology Details</vt:lpstr>
      <vt:lpstr>Help us improve</vt:lpstr>
      <vt:lpstr>Co-creation input</vt:lpstr>
      <vt:lpstr>Quote</vt:lpstr>
      <vt:lpstr>Thank you!  Remember: support is one step away!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FAIR-by-Design Methodology: How to Develop FAIR Materials</dc:title>
  <dc:creator>Sonja Filiposka</dc:creator>
  <cp:lastModifiedBy>Sonja Filiposka</cp:lastModifiedBy>
  <cp:revision>9</cp:revision>
  <cp:lastPrinted>2023-12-04T13:42:03Z</cp:lastPrinted>
  <dcterms:created xsi:type="dcterms:W3CDTF">2023-12-04T10:44:48Z</dcterms:created>
  <dcterms:modified xsi:type="dcterms:W3CDTF">2024-09-19T17:55:01Z</dcterms:modified>
</cp:coreProperties>
</file>