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Ubuntu"/>
      <p:regular r:id="rId20"/>
      <p:bold r:id="rId21"/>
      <p:italic r:id="rId22"/>
      <p:boldItalic r:id="rId23"/>
    </p:embeddedFon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jLIRpcZgoiXmoxLvMkChzTYSxS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49830C-33E3-4537-9E69-DD4573901155}">
  <a:tblStyle styleId="{8649830C-33E3-4537-9E69-DD457390115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Ubuntu-regular.fntdata"/><Relationship Id="rId22" Type="http://schemas.openxmlformats.org/officeDocument/2006/relationships/font" Target="fonts/Ubuntu-italic.fntdata"/><Relationship Id="rId21" Type="http://schemas.openxmlformats.org/officeDocument/2006/relationships/font" Target="fonts/Ubuntu-bold.fntdata"/><Relationship Id="rId24" Type="http://schemas.openxmlformats.org/officeDocument/2006/relationships/font" Target="fonts/Roboto-regular.fntdata"/><Relationship Id="rId23" Type="http://schemas.openxmlformats.org/officeDocument/2006/relationships/font" Target="fonts/Ubuntu-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customschemas.google.com/relationships/presentationmetadata" Target="meta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6" name="Google Shape;6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f0f1494620_0_2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f0f1494620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f0f1494620_0_2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f0f1494620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f0f1494620_0_2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f0f1494620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f0f1494620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f0f149462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f0f1494620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g1f0f1494620_0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f0f149462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1f0f1494620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f0f1494620_0_1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1f0f1494620_0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0" i="0" lang="it-IT">
                <a:solidFill>
                  <a:srgbClr val="00242E"/>
                </a:solidFill>
                <a:latin typeface="Ubuntu"/>
                <a:ea typeface="Ubuntu"/>
                <a:cs typeface="Ubuntu"/>
                <a:sym typeface="Ubuntu"/>
              </a:rPr>
              <a:t>EOSC Compliance Assessment Toolkit from FAIRCORE4EOSC</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f0f1494620_0_2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f0f1494620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9f48e6091f_1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29f48e6091f_1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f0f149462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1f0f149462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f0f1494620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1f0f1494620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6"/>
          <p:cNvSpPr txBox="1"/>
          <p:nvPr>
            <p:ph type="ctrTitle"/>
          </p:nvPr>
        </p:nvSpPr>
        <p:spPr>
          <a:xfrm>
            <a:off x="7110800" y="1983024"/>
            <a:ext cx="5012723"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71A3D8"/>
              </a:buClr>
              <a:buSzPts val="4000"/>
              <a:buFont typeface="Calibri"/>
              <a:buNone/>
              <a:defRPr sz="4000">
                <a:solidFill>
                  <a:srgbClr val="71A3D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6"/>
          <p:cNvSpPr txBox="1"/>
          <p:nvPr>
            <p:ph idx="1" type="subTitle"/>
          </p:nvPr>
        </p:nvSpPr>
        <p:spPr>
          <a:xfrm>
            <a:off x="7110800" y="4581715"/>
            <a:ext cx="4995216" cy="12259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6C707C"/>
              </a:buClr>
              <a:buSzPts val="2400"/>
              <a:buFont typeface="Calibri"/>
              <a:buNone/>
              <a:defRPr sz="2400">
                <a:solidFill>
                  <a:srgbClr val="6C707C"/>
                </a:solidFill>
              </a:defRPr>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3">
  <p:cSld name="Title and content_3">
    <p:bg>
      <p:bgPr>
        <a:blipFill>
          <a:blip r:embed="rId2">
            <a:alphaModFix/>
          </a:blip>
          <a:stretch>
            <a:fillRect/>
          </a:stretch>
        </a:blipFill>
      </p:bgPr>
    </p:bg>
    <p:spTree>
      <p:nvGrpSpPr>
        <p:cNvPr id="52" name="Shape 52"/>
        <p:cNvGrpSpPr/>
        <p:nvPr/>
      </p:nvGrpSpPr>
      <p:grpSpPr>
        <a:xfrm>
          <a:off x="0" y="0"/>
          <a:ext cx="0" cy="0"/>
          <a:chOff x="0" y="0"/>
          <a:chExt cx="0" cy="0"/>
        </a:xfrm>
      </p:grpSpPr>
      <p:sp>
        <p:nvSpPr>
          <p:cNvPr id="53" name="Google Shape;53;g1f0f1494620_0_200"/>
          <p:cNvSpPr txBox="1"/>
          <p:nvPr>
            <p:ph type="title"/>
          </p:nvPr>
        </p:nvSpPr>
        <p:spPr>
          <a:xfrm>
            <a:off x="2792627" y="681037"/>
            <a:ext cx="8674500" cy="781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rgbClr val="2D2C5A"/>
              </a:buClr>
              <a:buSzPts val="3200"/>
              <a:buFont typeface="Calibri"/>
              <a:buNone/>
              <a:defRPr b="1"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4" name="Google Shape;54;g1f0f1494620_0_20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5" name="Google Shape;55;g1f0f1494620_0_200"/>
          <p:cNvSpPr txBox="1"/>
          <p:nvPr>
            <p:ph idx="2" type="body"/>
          </p:nvPr>
        </p:nvSpPr>
        <p:spPr>
          <a:xfrm>
            <a:off x="5081827" y="6535645"/>
            <a:ext cx="2856000" cy="278400"/>
          </a:xfrm>
          <a:prstGeom prst="rect">
            <a:avLst/>
          </a:prstGeom>
          <a:noFill/>
          <a:ln>
            <a:noFill/>
          </a:ln>
        </p:spPr>
        <p:txBody>
          <a:bodyPr anchorCtr="0" anchor="t" bIns="45700" lIns="91425" spcFirstLastPara="1" rIns="91425" wrap="square" tIns="45700">
            <a:normAutofit/>
          </a:bodyPr>
          <a:lstStyle>
            <a:lvl1pPr indent="-228600" lvl="0" marL="457200" rtl="0" algn="ctr">
              <a:lnSpc>
                <a:spcPct val="90000"/>
              </a:lnSpc>
              <a:spcBef>
                <a:spcPts val="1000"/>
              </a:spcBef>
              <a:spcAft>
                <a:spcPts val="0"/>
              </a:spcAft>
              <a:buClr>
                <a:schemeClr val="lt1"/>
              </a:buClr>
              <a:buSzPts val="1200"/>
              <a:buFont typeface="Arial"/>
              <a:buNone/>
              <a:defRPr sz="1200">
                <a:solidFill>
                  <a:schemeClr val="lt1"/>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6" name="Google Shape;56;g1f0f1494620_0_200"/>
          <p:cNvSpPr txBox="1"/>
          <p:nvPr>
            <p:ph idx="3" type="body"/>
          </p:nvPr>
        </p:nvSpPr>
        <p:spPr>
          <a:xfrm>
            <a:off x="849132" y="6535645"/>
            <a:ext cx="2856000" cy="2784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lt1"/>
              </a:buClr>
              <a:buSzPts val="1200"/>
              <a:buFont typeface="Arial"/>
              <a:buNone/>
              <a:defRPr sz="1200">
                <a:solidFill>
                  <a:schemeClr val="lt1"/>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7" name="Google Shape;57;g1f0f1494620_0_200"/>
          <p:cNvSpPr txBox="1"/>
          <p:nvPr/>
        </p:nvSpPr>
        <p:spPr>
          <a:xfrm>
            <a:off x="10660675" y="6488550"/>
            <a:ext cx="689100" cy="278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it-IT" sz="1300" u="none" cap="none" strike="noStrike">
                <a:solidFill>
                  <a:srgbClr val="FFFFFF"/>
                </a:solidFill>
                <a:latin typeface="Calibri"/>
                <a:ea typeface="Calibri"/>
                <a:cs typeface="Calibri"/>
                <a:sym typeface="Calibri"/>
              </a:rPr>
              <a:t>‹#›</a:t>
            </a:fld>
            <a:endParaRPr b="0" i="0" sz="13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4">
  <p:cSld name="Title and content_4">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g1f0f1494620_0_247"/>
          <p:cNvSpPr txBox="1"/>
          <p:nvPr>
            <p:ph type="title"/>
          </p:nvPr>
        </p:nvSpPr>
        <p:spPr>
          <a:xfrm>
            <a:off x="2792627" y="681037"/>
            <a:ext cx="8674500" cy="781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rgbClr val="2D2C5A"/>
              </a:buClr>
              <a:buSzPts val="3200"/>
              <a:buFont typeface="Calibri"/>
              <a:buNone/>
              <a:defRPr b="1"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g1f0f1494620_0_24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1" name="Google Shape;61;g1f0f1494620_0_247"/>
          <p:cNvSpPr txBox="1"/>
          <p:nvPr>
            <p:ph idx="2" type="body"/>
          </p:nvPr>
        </p:nvSpPr>
        <p:spPr>
          <a:xfrm>
            <a:off x="5081827" y="6535645"/>
            <a:ext cx="2856000" cy="278400"/>
          </a:xfrm>
          <a:prstGeom prst="rect">
            <a:avLst/>
          </a:prstGeom>
          <a:noFill/>
          <a:ln>
            <a:noFill/>
          </a:ln>
        </p:spPr>
        <p:txBody>
          <a:bodyPr anchorCtr="0" anchor="t" bIns="45700" lIns="91425" spcFirstLastPara="1" rIns="91425" wrap="square" tIns="45700">
            <a:normAutofit/>
          </a:bodyPr>
          <a:lstStyle>
            <a:lvl1pPr indent="-228600" lvl="0" marL="457200" rtl="0" algn="ctr">
              <a:lnSpc>
                <a:spcPct val="90000"/>
              </a:lnSpc>
              <a:spcBef>
                <a:spcPts val="1000"/>
              </a:spcBef>
              <a:spcAft>
                <a:spcPts val="0"/>
              </a:spcAft>
              <a:buClr>
                <a:schemeClr val="lt1"/>
              </a:buClr>
              <a:buSzPts val="1200"/>
              <a:buFont typeface="Arial"/>
              <a:buNone/>
              <a:defRPr sz="1200">
                <a:solidFill>
                  <a:schemeClr val="lt1"/>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2" name="Google Shape;62;g1f0f1494620_0_247"/>
          <p:cNvSpPr txBox="1"/>
          <p:nvPr>
            <p:ph idx="3" type="body"/>
          </p:nvPr>
        </p:nvSpPr>
        <p:spPr>
          <a:xfrm>
            <a:off x="849132" y="6535645"/>
            <a:ext cx="2856000" cy="2784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lt1"/>
              </a:buClr>
              <a:buSzPts val="1200"/>
              <a:buFont typeface="Arial"/>
              <a:buNone/>
              <a:defRPr sz="1200">
                <a:solidFill>
                  <a:schemeClr val="lt1"/>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3" name="Google Shape;63;g1f0f1494620_0_247"/>
          <p:cNvSpPr txBox="1"/>
          <p:nvPr/>
        </p:nvSpPr>
        <p:spPr>
          <a:xfrm>
            <a:off x="10660675" y="6488550"/>
            <a:ext cx="689100" cy="278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it-IT" sz="1300" u="none" cap="none" strike="noStrike">
                <a:solidFill>
                  <a:srgbClr val="FFFFFF"/>
                </a:solidFill>
                <a:latin typeface="Calibri"/>
                <a:ea typeface="Calibri"/>
                <a:cs typeface="Calibri"/>
                <a:sym typeface="Calibri"/>
              </a:rPr>
              <a:t>‹#›</a:t>
            </a:fld>
            <a:endParaRPr b="0" i="0" sz="13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7"/>
          <p:cNvSpPr txBox="1"/>
          <p:nvPr>
            <p:ph type="title"/>
          </p:nvPr>
        </p:nvSpPr>
        <p:spPr>
          <a:xfrm>
            <a:off x="2792627" y="681037"/>
            <a:ext cx="8674443" cy="78126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D2C5A"/>
              </a:buClr>
              <a:buSzPts val="3200"/>
              <a:buFont typeface="Calibri"/>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 name="Google Shape;17;p7"/>
          <p:cNvSpPr txBox="1"/>
          <p:nvPr/>
        </p:nvSpPr>
        <p:spPr>
          <a:xfrm>
            <a:off x="10660675" y="6488550"/>
            <a:ext cx="689100" cy="278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it-IT" sz="1300" u="none" cap="none" strike="noStrike">
                <a:solidFill>
                  <a:srgbClr val="FFFFFF"/>
                </a:solidFill>
                <a:latin typeface="Calibri"/>
                <a:ea typeface="Calibri"/>
                <a:cs typeface="Calibri"/>
                <a:sym typeface="Calibri"/>
              </a:rPr>
              <a:t>‹#›</a:t>
            </a:fld>
            <a:endParaRPr b="0" i="0" sz="1300" u="none" cap="none" strike="noStrike">
              <a:solidFill>
                <a:srgbClr val="FFFFFF"/>
              </a:solidFill>
              <a:latin typeface="Calibri"/>
              <a:ea typeface="Calibri"/>
              <a:cs typeface="Calibri"/>
              <a:sym typeface="Calibri"/>
            </a:endParaRPr>
          </a:p>
        </p:txBody>
      </p:sp>
      <p:sp>
        <p:nvSpPr>
          <p:cNvPr id="18" name="Google Shape;18;p7"/>
          <p:cNvSpPr txBox="1"/>
          <p:nvPr/>
        </p:nvSpPr>
        <p:spPr>
          <a:xfrm>
            <a:off x="849132" y="6535645"/>
            <a:ext cx="2856000" cy="2784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1000"/>
              </a:spcBef>
              <a:spcAft>
                <a:spcPts val="0"/>
              </a:spcAft>
              <a:buClr>
                <a:srgbClr val="000000"/>
              </a:buClr>
              <a:buSzPts val="1200"/>
              <a:buFont typeface="Arial"/>
              <a:buNone/>
            </a:pPr>
            <a:r>
              <a:rPr b="0" i="0" lang="it-IT" sz="1200" u="none" cap="none" strike="noStrike">
                <a:solidFill>
                  <a:srgbClr val="FFFFFF"/>
                </a:solidFill>
                <a:latin typeface="Calibri"/>
                <a:ea typeface="Calibri"/>
                <a:cs typeface="Calibri"/>
                <a:sym typeface="Calibri"/>
              </a:rPr>
              <a:t>Synchronisation Force</a:t>
            </a:r>
            <a:endParaRPr b="0" i="0" sz="1200" u="none" cap="none" strike="noStrike">
              <a:solidFill>
                <a:srgbClr val="FFFFFF"/>
              </a:solidFill>
              <a:latin typeface="Calibri"/>
              <a:ea typeface="Calibri"/>
              <a:cs typeface="Calibri"/>
              <a:sym typeface="Calibri"/>
            </a:endParaRPr>
          </a:p>
        </p:txBody>
      </p:sp>
      <p:sp>
        <p:nvSpPr>
          <p:cNvPr id="19" name="Google Shape;19;p7"/>
          <p:cNvSpPr txBox="1"/>
          <p:nvPr/>
        </p:nvSpPr>
        <p:spPr>
          <a:xfrm>
            <a:off x="5081827" y="6535645"/>
            <a:ext cx="2856000" cy="2784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1000"/>
              </a:spcBef>
              <a:spcAft>
                <a:spcPts val="0"/>
              </a:spcAft>
              <a:buClr>
                <a:srgbClr val="000000"/>
              </a:buClr>
              <a:buSzPts val="1200"/>
              <a:buFont typeface="Arial"/>
              <a:buNone/>
            </a:pPr>
            <a:r>
              <a:t/>
            </a:r>
            <a:endParaRPr b="0" i="0" sz="12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HANKS">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p8"/>
          <p:cNvSpPr txBox="1"/>
          <p:nvPr>
            <p:ph idx="1" type="subTitle"/>
          </p:nvPr>
        </p:nvSpPr>
        <p:spPr>
          <a:xfrm>
            <a:off x="3630511" y="1057246"/>
            <a:ext cx="4930978" cy="1416007"/>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Font typeface="Calibri"/>
              <a:buNone/>
              <a:defRPr sz="2400">
                <a:solidFill>
                  <a:schemeClr val="lt1"/>
                </a:solidFill>
              </a:defRPr>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8"/>
          <p:cNvSpPr txBox="1"/>
          <p:nvPr/>
        </p:nvSpPr>
        <p:spPr>
          <a:xfrm>
            <a:off x="5455258" y="4760076"/>
            <a:ext cx="3303150" cy="36378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CCCCCC"/>
              </a:buClr>
              <a:buSzPts val="1800"/>
              <a:buFont typeface="Calibri"/>
              <a:buNone/>
            </a:pPr>
            <a:r>
              <a:rPr b="0" i="0" lang="it-IT" sz="1800" u="none" cap="none" strike="noStrike">
                <a:solidFill>
                  <a:srgbClr val="CCCCCC"/>
                </a:solidFill>
                <a:latin typeface="Calibri"/>
                <a:ea typeface="Calibri"/>
                <a:cs typeface="Calibri"/>
                <a:sym typeface="Calibri"/>
              </a:rPr>
              <a:t>/company/fair-impact-eu-project</a:t>
            </a:r>
            <a:endParaRPr b="0" i="0" sz="1800" u="none" cap="none" strike="noStrike">
              <a:solidFill>
                <a:srgbClr val="CCCCCC"/>
              </a:solidFill>
              <a:latin typeface="Calibri"/>
              <a:ea typeface="Calibri"/>
              <a:cs typeface="Calibri"/>
              <a:sym typeface="Calibri"/>
            </a:endParaRPr>
          </a:p>
        </p:txBody>
      </p:sp>
      <p:sp>
        <p:nvSpPr>
          <p:cNvPr id="23" name="Google Shape;23;p8"/>
          <p:cNvSpPr txBox="1"/>
          <p:nvPr/>
        </p:nvSpPr>
        <p:spPr>
          <a:xfrm>
            <a:off x="3818156" y="4771090"/>
            <a:ext cx="1733004" cy="36378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CCCCCC"/>
              </a:buClr>
              <a:buSzPts val="1800"/>
              <a:buFont typeface="Calibri"/>
              <a:buNone/>
            </a:pPr>
            <a:r>
              <a:rPr b="0" i="0" lang="it-IT" sz="1800" u="none" cap="none" strike="noStrike">
                <a:solidFill>
                  <a:srgbClr val="CCCCCC"/>
                </a:solidFill>
                <a:latin typeface="Calibri"/>
                <a:ea typeface="Calibri"/>
                <a:cs typeface="Calibri"/>
                <a:sym typeface="Calibri"/>
              </a:rPr>
              <a:t>@fairimpact_eu</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CCCCCC"/>
              </a:buClr>
              <a:buSzPts val="1800"/>
              <a:buFont typeface="Calibri"/>
              <a:buNone/>
            </a:pPr>
            <a:r>
              <a:t/>
            </a:r>
            <a:endParaRPr b="0" i="0" sz="1800" u="none" cap="none" strike="noStrike">
              <a:solidFill>
                <a:srgbClr val="CCCCCC"/>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D2C5A"/>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50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50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50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50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7" name="Google Shape;27;p9"/>
          <p:cNvSpPr txBox="1"/>
          <p:nvPr/>
        </p:nvSpPr>
        <p:spPr>
          <a:xfrm>
            <a:off x="10660675" y="6488550"/>
            <a:ext cx="689100" cy="278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it-IT" sz="1300" u="none" cap="none" strike="noStrike">
                <a:solidFill>
                  <a:srgbClr val="FFFFFF"/>
                </a:solidFill>
                <a:latin typeface="Calibri"/>
                <a:ea typeface="Calibri"/>
                <a:cs typeface="Calibri"/>
                <a:sym typeface="Calibri"/>
              </a:rPr>
              <a:t>‹#›</a:t>
            </a:fld>
            <a:endParaRPr b="0" i="0" sz="1300" u="none" cap="none" strike="noStrike">
              <a:solidFill>
                <a:srgbClr val="FFFFFF"/>
              </a:solidFill>
              <a:latin typeface="Calibri"/>
              <a:ea typeface="Calibri"/>
              <a:cs typeface="Calibri"/>
              <a:sym typeface="Calibri"/>
            </a:endParaRPr>
          </a:p>
        </p:txBody>
      </p:sp>
      <p:sp>
        <p:nvSpPr>
          <p:cNvPr id="28" name="Google Shape;28;p9"/>
          <p:cNvSpPr txBox="1"/>
          <p:nvPr/>
        </p:nvSpPr>
        <p:spPr>
          <a:xfrm>
            <a:off x="849132" y="6535645"/>
            <a:ext cx="2856000" cy="2784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1000"/>
              </a:spcBef>
              <a:spcAft>
                <a:spcPts val="0"/>
              </a:spcAft>
              <a:buClr>
                <a:srgbClr val="000000"/>
              </a:buClr>
              <a:buSzPts val="1200"/>
              <a:buFont typeface="Arial"/>
              <a:buNone/>
            </a:pPr>
            <a:r>
              <a:rPr b="0" i="0" lang="it-IT" sz="1200" u="none" cap="none" strike="noStrike">
                <a:solidFill>
                  <a:srgbClr val="FFFFFF"/>
                </a:solidFill>
                <a:latin typeface="Calibri"/>
                <a:ea typeface="Calibri"/>
                <a:cs typeface="Calibri"/>
                <a:sym typeface="Calibri"/>
              </a:rPr>
              <a:t>Synchronisation Force</a:t>
            </a:r>
            <a:endParaRPr b="0" i="0" sz="1200" u="none" cap="none" strike="noStrike">
              <a:solidFill>
                <a:srgbClr val="FFFFFF"/>
              </a:solidFill>
              <a:latin typeface="Calibri"/>
              <a:ea typeface="Calibri"/>
              <a:cs typeface="Calibri"/>
              <a:sym typeface="Calibri"/>
            </a:endParaRPr>
          </a:p>
        </p:txBody>
      </p:sp>
      <p:sp>
        <p:nvSpPr>
          <p:cNvPr id="29" name="Google Shape;29;p9"/>
          <p:cNvSpPr txBox="1"/>
          <p:nvPr/>
        </p:nvSpPr>
        <p:spPr>
          <a:xfrm>
            <a:off x="5081827" y="6535645"/>
            <a:ext cx="2856000" cy="2784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1000"/>
              </a:spcBef>
              <a:spcAft>
                <a:spcPts val="0"/>
              </a:spcAft>
              <a:buClr>
                <a:srgbClr val="000000"/>
              </a:buClr>
              <a:buSzPts val="1200"/>
              <a:buFont typeface="Arial"/>
              <a:buNone/>
            </a:pPr>
            <a:r>
              <a:t/>
            </a:r>
            <a:endParaRPr b="0" i="0" sz="12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blipFill>
          <a:blip r:embed="rId2">
            <a:alphaModFix/>
          </a:blip>
          <a:stretch>
            <a:fillRect/>
          </a:stretch>
        </a:blipFill>
      </p:bgPr>
    </p:bg>
    <p:spTree>
      <p:nvGrpSpPr>
        <p:cNvPr id="30" name="Shape 30"/>
        <p:cNvGrpSpPr/>
        <p:nvPr/>
      </p:nvGrpSpPr>
      <p:grpSpPr>
        <a:xfrm>
          <a:off x="0" y="0"/>
          <a:ext cx="0" cy="0"/>
          <a:chOff x="0" y="0"/>
          <a:chExt cx="0" cy="0"/>
        </a:xfrm>
      </p:grpSpPr>
      <p:sp>
        <p:nvSpPr>
          <p:cNvPr id="31" name="Google Shape;31;p10"/>
          <p:cNvSpPr txBox="1"/>
          <p:nvPr>
            <p:ph type="title"/>
          </p:nvPr>
        </p:nvSpPr>
        <p:spPr>
          <a:xfrm>
            <a:off x="2792627" y="681037"/>
            <a:ext cx="8674443" cy="78126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D2C5A"/>
              </a:buClr>
              <a:buSzPts val="3200"/>
              <a:buFont typeface="Calibri"/>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0"/>
          <p:cNvSpPr txBox="1"/>
          <p:nvPr/>
        </p:nvSpPr>
        <p:spPr>
          <a:xfrm>
            <a:off x="10660675" y="6488550"/>
            <a:ext cx="689100" cy="278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it-IT" sz="1300" u="none" cap="none" strike="noStrike">
                <a:solidFill>
                  <a:srgbClr val="FFFFFF"/>
                </a:solidFill>
                <a:latin typeface="Calibri"/>
                <a:ea typeface="Calibri"/>
                <a:cs typeface="Calibri"/>
                <a:sym typeface="Calibri"/>
              </a:rPr>
              <a:t>‹#›</a:t>
            </a:fld>
            <a:endParaRPr b="0" i="0" sz="13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bg>
      <p:bgPr>
        <a:blipFill>
          <a:blip r:embed="rId2">
            <a:alphaModFix/>
          </a:blip>
          <a:stretch>
            <a:fillRect/>
          </a:stretch>
        </a:blipFill>
      </p:bgPr>
    </p:bg>
    <p:spTree>
      <p:nvGrpSpPr>
        <p:cNvPr id="33" name="Shape 33"/>
        <p:cNvGrpSpPr/>
        <p:nvPr/>
      </p:nvGrpSpPr>
      <p:grpSpPr>
        <a:xfrm>
          <a:off x="0" y="0"/>
          <a:ext cx="0" cy="0"/>
          <a:chOff x="0" y="0"/>
          <a:chExt cx="0" cy="0"/>
        </a:xfrm>
      </p:grpSpPr>
      <p:sp>
        <p:nvSpPr>
          <p:cNvPr id="34" name="Google Shape;34;p11"/>
          <p:cNvSpPr txBox="1"/>
          <p:nvPr/>
        </p:nvSpPr>
        <p:spPr>
          <a:xfrm>
            <a:off x="10660675" y="6488550"/>
            <a:ext cx="689100" cy="278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it-IT" sz="1300" u="none" cap="none" strike="noStrike">
                <a:solidFill>
                  <a:srgbClr val="FFFFFF"/>
                </a:solidFill>
                <a:latin typeface="Calibri"/>
                <a:ea typeface="Calibri"/>
                <a:cs typeface="Calibri"/>
                <a:sym typeface="Calibri"/>
              </a:rPr>
              <a:t>‹#›</a:t>
            </a:fld>
            <a:endParaRPr b="0" i="0" sz="13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_1">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g1f0f1494620_0_70"/>
          <p:cNvSpPr txBox="1"/>
          <p:nvPr>
            <p:ph type="title"/>
          </p:nvPr>
        </p:nvSpPr>
        <p:spPr>
          <a:xfrm>
            <a:off x="2792627" y="681037"/>
            <a:ext cx="8674500" cy="781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rgbClr val="2D2C5A"/>
              </a:buClr>
              <a:buSzPts val="3200"/>
              <a:buFont typeface="Calibri"/>
              <a:buNone/>
              <a:defRPr b="1"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7" name="Google Shape;37;g1f0f1494620_0_7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8" name="Google Shape;38;g1f0f1494620_0_70"/>
          <p:cNvSpPr txBox="1"/>
          <p:nvPr>
            <p:ph idx="2" type="body"/>
          </p:nvPr>
        </p:nvSpPr>
        <p:spPr>
          <a:xfrm>
            <a:off x="8497887" y="6535645"/>
            <a:ext cx="2856000" cy="278400"/>
          </a:xfrm>
          <a:prstGeom prst="rect">
            <a:avLst/>
          </a:prstGeom>
          <a:noFill/>
          <a:ln>
            <a:noFill/>
          </a:ln>
        </p:spPr>
        <p:txBody>
          <a:bodyPr anchorCtr="0" anchor="t" bIns="45700" lIns="91425" spcFirstLastPara="1" rIns="91425" wrap="square" tIns="45700">
            <a:normAutofit/>
          </a:bodyPr>
          <a:lstStyle>
            <a:lvl1pPr indent="-228600" lvl="0" marL="457200" rtl="0" algn="r">
              <a:lnSpc>
                <a:spcPct val="90000"/>
              </a:lnSpc>
              <a:spcBef>
                <a:spcPts val="1000"/>
              </a:spcBef>
              <a:spcAft>
                <a:spcPts val="0"/>
              </a:spcAft>
              <a:buClr>
                <a:schemeClr val="lt1"/>
              </a:buClr>
              <a:buSzPts val="1200"/>
              <a:buFont typeface="Arial"/>
              <a:buNone/>
              <a:defRPr sz="1200">
                <a:solidFill>
                  <a:schemeClr val="lt1"/>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9" name="Google Shape;39;g1f0f1494620_0_70"/>
          <p:cNvSpPr txBox="1"/>
          <p:nvPr>
            <p:ph idx="3" type="body"/>
          </p:nvPr>
        </p:nvSpPr>
        <p:spPr>
          <a:xfrm>
            <a:off x="5081827" y="6535645"/>
            <a:ext cx="2856000" cy="278400"/>
          </a:xfrm>
          <a:prstGeom prst="rect">
            <a:avLst/>
          </a:prstGeom>
          <a:noFill/>
          <a:ln>
            <a:noFill/>
          </a:ln>
        </p:spPr>
        <p:txBody>
          <a:bodyPr anchorCtr="0" anchor="t" bIns="45700" lIns="91425" spcFirstLastPara="1" rIns="91425" wrap="square" tIns="45700">
            <a:normAutofit/>
          </a:bodyPr>
          <a:lstStyle>
            <a:lvl1pPr indent="-228600" lvl="0" marL="457200" rtl="0" algn="ctr">
              <a:lnSpc>
                <a:spcPct val="90000"/>
              </a:lnSpc>
              <a:spcBef>
                <a:spcPts val="1000"/>
              </a:spcBef>
              <a:spcAft>
                <a:spcPts val="0"/>
              </a:spcAft>
              <a:buClr>
                <a:schemeClr val="lt1"/>
              </a:buClr>
              <a:buSzPts val="1200"/>
              <a:buFont typeface="Arial"/>
              <a:buNone/>
              <a:defRPr sz="1200">
                <a:solidFill>
                  <a:schemeClr val="lt1"/>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0" name="Google Shape;40;g1f0f1494620_0_70"/>
          <p:cNvSpPr txBox="1"/>
          <p:nvPr>
            <p:ph idx="4" type="body"/>
          </p:nvPr>
        </p:nvSpPr>
        <p:spPr>
          <a:xfrm>
            <a:off x="849132" y="6535645"/>
            <a:ext cx="2856000" cy="2784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lt1"/>
              </a:buClr>
              <a:buSzPts val="1200"/>
              <a:buFont typeface="Arial"/>
              <a:buNone/>
              <a:defRPr sz="1200">
                <a:solidFill>
                  <a:schemeClr val="lt1"/>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Title and content_2">
    <p:bg>
      <p:bgPr>
        <a:blipFill>
          <a:blip r:embed="rId2">
            <a:alphaModFix/>
          </a:blip>
          <a:stretch>
            <a:fillRect/>
          </a:stretch>
        </a:blipFill>
      </p:bgPr>
    </p:bg>
    <p:spTree>
      <p:nvGrpSpPr>
        <p:cNvPr id="41" name="Shape 41"/>
        <p:cNvGrpSpPr/>
        <p:nvPr/>
      </p:nvGrpSpPr>
      <p:grpSpPr>
        <a:xfrm>
          <a:off x="0" y="0"/>
          <a:ext cx="0" cy="0"/>
          <a:chOff x="0" y="0"/>
          <a:chExt cx="0" cy="0"/>
        </a:xfrm>
      </p:grpSpPr>
      <p:sp>
        <p:nvSpPr>
          <p:cNvPr id="42" name="Google Shape;42;g1f0f1494620_0_148"/>
          <p:cNvSpPr txBox="1"/>
          <p:nvPr>
            <p:ph type="title"/>
          </p:nvPr>
        </p:nvSpPr>
        <p:spPr>
          <a:xfrm>
            <a:off x="2792627" y="681037"/>
            <a:ext cx="8674500" cy="781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rgbClr val="2D2C5A"/>
              </a:buClr>
              <a:buSzPts val="3200"/>
              <a:buFont typeface="Calibri"/>
              <a:buNone/>
              <a:defRPr b="1"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 name="Google Shape;43;g1f0f1494620_0_14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4" name="Google Shape;44;g1f0f1494620_0_148"/>
          <p:cNvSpPr txBox="1"/>
          <p:nvPr>
            <p:ph idx="2" type="body"/>
          </p:nvPr>
        </p:nvSpPr>
        <p:spPr>
          <a:xfrm>
            <a:off x="5081827" y="6535645"/>
            <a:ext cx="2856000" cy="278400"/>
          </a:xfrm>
          <a:prstGeom prst="rect">
            <a:avLst/>
          </a:prstGeom>
          <a:noFill/>
          <a:ln>
            <a:noFill/>
          </a:ln>
        </p:spPr>
        <p:txBody>
          <a:bodyPr anchorCtr="0" anchor="t" bIns="45700" lIns="91425" spcFirstLastPara="1" rIns="91425" wrap="square" tIns="45700">
            <a:normAutofit/>
          </a:bodyPr>
          <a:lstStyle>
            <a:lvl1pPr indent="-228600" lvl="0" marL="457200" rtl="0" algn="ctr">
              <a:lnSpc>
                <a:spcPct val="90000"/>
              </a:lnSpc>
              <a:spcBef>
                <a:spcPts val="1000"/>
              </a:spcBef>
              <a:spcAft>
                <a:spcPts val="0"/>
              </a:spcAft>
              <a:buClr>
                <a:schemeClr val="lt1"/>
              </a:buClr>
              <a:buSzPts val="1200"/>
              <a:buFont typeface="Arial"/>
              <a:buNone/>
              <a:defRPr sz="1200">
                <a:solidFill>
                  <a:schemeClr val="lt1"/>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5" name="Google Shape;45;g1f0f1494620_0_148"/>
          <p:cNvSpPr txBox="1"/>
          <p:nvPr>
            <p:ph idx="3" type="body"/>
          </p:nvPr>
        </p:nvSpPr>
        <p:spPr>
          <a:xfrm>
            <a:off x="849132" y="6535645"/>
            <a:ext cx="2856000" cy="2784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lt1"/>
              </a:buClr>
              <a:buSzPts val="1200"/>
              <a:buFont typeface="Arial"/>
              <a:buNone/>
              <a:defRPr sz="1200">
                <a:solidFill>
                  <a:schemeClr val="lt1"/>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6" name="Google Shape;46;g1f0f1494620_0_148"/>
          <p:cNvSpPr txBox="1"/>
          <p:nvPr/>
        </p:nvSpPr>
        <p:spPr>
          <a:xfrm>
            <a:off x="10660675" y="6488550"/>
            <a:ext cx="689100" cy="278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it-IT" sz="1300" u="none" cap="none" strike="noStrike">
                <a:solidFill>
                  <a:srgbClr val="FFFFFF"/>
                </a:solidFill>
                <a:latin typeface="Calibri"/>
                <a:ea typeface="Calibri"/>
                <a:cs typeface="Calibri"/>
                <a:sym typeface="Calibri"/>
              </a:rPr>
              <a:t>‹#›</a:t>
            </a:fld>
            <a:endParaRPr b="0" i="0" sz="13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 only_1">
    <p:bg>
      <p:bgPr>
        <a:blipFill>
          <a:blip r:embed="rId2">
            <a:alphaModFix/>
          </a:blip>
          <a:stretch>
            <a:fillRect/>
          </a:stretch>
        </a:blipFill>
      </p:bgPr>
    </p:bg>
    <p:spTree>
      <p:nvGrpSpPr>
        <p:cNvPr id="47" name="Shape 47"/>
        <p:cNvGrpSpPr/>
        <p:nvPr/>
      </p:nvGrpSpPr>
      <p:grpSpPr>
        <a:xfrm>
          <a:off x="0" y="0"/>
          <a:ext cx="0" cy="0"/>
          <a:chOff x="0" y="0"/>
          <a:chExt cx="0" cy="0"/>
        </a:xfrm>
      </p:grpSpPr>
      <p:sp>
        <p:nvSpPr>
          <p:cNvPr id="48" name="Google Shape;48;g1f0f1494620_0_154"/>
          <p:cNvSpPr txBox="1"/>
          <p:nvPr>
            <p:ph type="title"/>
          </p:nvPr>
        </p:nvSpPr>
        <p:spPr>
          <a:xfrm>
            <a:off x="2792627" y="681037"/>
            <a:ext cx="8674500" cy="781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rgbClr val="2D2C5A"/>
              </a:buClr>
              <a:buSzPts val="3200"/>
              <a:buFont typeface="Calibri"/>
              <a:buNone/>
              <a:defRPr b="1"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9" name="Google Shape;49;g1f0f1494620_0_154"/>
          <p:cNvSpPr txBox="1"/>
          <p:nvPr>
            <p:ph idx="1" type="body"/>
          </p:nvPr>
        </p:nvSpPr>
        <p:spPr>
          <a:xfrm>
            <a:off x="5081827" y="6535645"/>
            <a:ext cx="2856000" cy="278400"/>
          </a:xfrm>
          <a:prstGeom prst="rect">
            <a:avLst/>
          </a:prstGeom>
          <a:noFill/>
          <a:ln>
            <a:noFill/>
          </a:ln>
        </p:spPr>
        <p:txBody>
          <a:bodyPr anchorCtr="0" anchor="t" bIns="45700" lIns="91425" spcFirstLastPara="1" rIns="91425" wrap="square" tIns="45700">
            <a:normAutofit/>
          </a:bodyPr>
          <a:lstStyle>
            <a:lvl1pPr indent="-228600" lvl="0" marL="457200" rtl="0" algn="ctr">
              <a:lnSpc>
                <a:spcPct val="90000"/>
              </a:lnSpc>
              <a:spcBef>
                <a:spcPts val="1000"/>
              </a:spcBef>
              <a:spcAft>
                <a:spcPts val="0"/>
              </a:spcAft>
              <a:buClr>
                <a:schemeClr val="lt1"/>
              </a:buClr>
              <a:buSzPts val="1200"/>
              <a:buFont typeface="Arial"/>
              <a:buNone/>
              <a:defRPr sz="1200">
                <a:solidFill>
                  <a:schemeClr val="lt1"/>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0" name="Google Shape;50;g1f0f1494620_0_154"/>
          <p:cNvSpPr txBox="1"/>
          <p:nvPr>
            <p:ph idx="2" type="body"/>
          </p:nvPr>
        </p:nvSpPr>
        <p:spPr>
          <a:xfrm>
            <a:off x="849132" y="6535645"/>
            <a:ext cx="2856000" cy="2784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lt1"/>
              </a:buClr>
              <a:buSzPts val="1200"/>
              <a:buFont typeface="Arial"/>
              <a:buNone/>
              <a:defRPr sz="1200">
                <a:solidFill>
                  <a:schemeClr val="lt1"/>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1" name="Google Shape;51;g1f0f1494620_0_154"/>
          <p:cNvSpPr txBox="1"/>
          <p:nvPr/>
        </p:nvSpPr>
        <p:spPr>
          <a:xfrm>
            <a:off x="10660675" y="6488550"/>
            <a:ext cx="689100" cy="278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it-IT" sz="1300" u="none" cap="none" strike="noStrike">
                <a:solidFill>
                  <a:srgbClr val="FFFFFF"/>
                </a:solidFill>
                <a:latin typeface="Calibri"/>
                <a:ea typeface="Calibri"/>
                <a:cs typeface="Calibri"/>
                <a:sym typeface="Calibri"/>
              </a:rPr>
              <a:t>‹#›</a:t>
            </a:fld>
            <a:endParaRPr b="0" i="0" sz="1300" u="none" cap="none" strike="noStrike">
              <a:solidFill>
                <a:srgbClr val="FFFFFF"/>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5"/>
          <p:cNvSpPr txBox="1"/>
          <p:nvPr>
            <p:ph type="title"/>
          </p:nvPr>
        </p:nvSpPr>
        <p:spPr>
          <a:xfrm>
            <a:off x="2496065" y="808383"/>
            <a:ext cx="8857735" cy="72724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2D2C5A"/>
              </a:buClr>
              <a:buSzPts val="4000"/>
              <a:buFont typeface="Calibri"/>
              <a:buNone/>
              <a:defRPr b="0" i="0" sz="4000" u="none" cap="none" strike="noStrike">
                <a:solidFill>
                  <a:srgbClr val="2D2C5A"/>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5"/>
          <p:cNvSpPr txBox="1"/>
          <p:nvPr>
            <p:ph idx="12" type="sldNum"/>
          </p:nvPr>
        </p:nvSpPr>
        <p:spPr>
          <a:xfrm>
            <a:off x="8610600" y="6492274"/>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IT"/>
              <a:t>‹#›</a:t>
            </a:fld>
            <a:endParaRPr/>
          </a:p>
        </p:txBody>
      </p:sp>
      <p:sp>
        <p:nvSpPr>
          <p:cNvPr id="9" name="Google Shape;9;p5"/>
          <p:cNvSpPr txBox="1"/>
          <p:nvPr/>
        </p:nvSpPr>
        <p:spPr>
          <a:xfrm>
            <a:off x="849132" y="6535645"/>
            <a:ext cx="2856000" cy="2784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1000"/>
              </a:spcBef>
              <a:spcAft>
                <a:spcPts val="0"/>
              </a:spcAft>
              <a:buClr>
                <a:srgbClr val="000000"/>
              </a:buClr>
              <a:buSzPts val="1200"/>
              <a:buFont typeface="Arial"/>
              <a:buNone/>
            </a:pPr>
            <a:r>
              <a:rPr b="0" i="0" lang="it-IT" sz="1200" u="none" cap="none" strike="noStrike">
                <a:solidFill>
                  <a:srgbClr val="FFFFFF"/>
                </a:solidFill>
                <a:latin typeface="Calibri"/>
                <a:ea typeface="Calibri"/>
                <a:cs typeface="Calibri"/>
                <a:sym typeface="Calibri"/>
              </a:rPr>
              <a:t>Synchronisation Force</a:t>
            </a:r>
            <a:endParaRPr b="0" i="0" sz="1200" u="none" cap="none" strike="noStrike">
              <a:solidFill>
                <a:srgbClr val="FFFFFF"/>
              </a:solidFill>
              <a:latin typeface="Calibri"/>
              <a:ea typeface="Calibri"/>
              <a:cs typeface="Calibri"/>
              <a:sym typeface="Calibri"/>
            </a:endParaRPr>
          </a:p>
        </p:txBody>
      </p:sp>
      <p:sp>
        <p:nvSpPr>
          <p:cNvPr id="10" name="Google Shape;10;p5"/>
          <p:cNvSpPr txBox="1"/>
          <p:nvPr/>
        </p:nvSpPr>
        <p:spPr>
          <a:xfrm>
            <a:off x="5081827" y="6535645"/>
            <a:ext cx="2856000" cy="2784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1000"/>
              </a:spcBef>
              <a:spcAft>
                <a:spcPts val="0"/>
              </a:spcAft>
              <a:buClr>
                <a:srgbClr val="000000"/>
              </a:buClr>
              <a:buSzPts val="1200"/>
              <a:buFont typeface="Arial"/>
              <a:buNone/>
            </a:pPr>
            <a:r>
              <a:rPr b="0" i="0" lang="it-IT" sz="1200" u="none" cap="none" strike="noStrike">
                <a:solidFill>
                  <a:srgbClr val="FFFFFF"/>
                </a:solidFill>
                <a:latin typeface="Calibri"/>
                <a:ea typeface="Calibri"/>
                <a:cs typeface="Calibri"/>
                <a:sym typeface="Calibri"/>
              </a:rPr>
              <a:t>27 November - 7 December 2023</a:t>
            </a:r>
            <a:endParaRPr b="0" i="0" sz="1200" u="none" cap="none" strike="noStrike">
              <a:solidFill>
                <a:srgbClr val="FFFFFF"/>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image" Target="../media/image18.png"/><Relationship Id="rId9" Type="http://schemas.openxmlformats.org/officeDocument/2006/relationships/image" Target="../media/image37.png"/><Relationship Id="rId5" Type="http://schemas.openxmlformats.org/officeDocument/2006/relationships/image" Target="../media/image13.png"/><Relationship Id="rId6" Type="http://schemas.openxmlformats.org/officeDocument/2006/relationships/image" Target="../media/image34.png"/><Relationship Id="rId7" Type="http://schemas.openxmlformats.org/officeDocument/2006/relationships/image" Target="../media/image35.png"/><Relationship Id="rId8" Type="http://schemas.openxmlformats.org/officeDocument/2006/relationships/image" Target="../media/image3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gif"/><Relationship Id="rId4" Type="http://schemas.openxmlformats.org/officeDocument/2006/relationships/image" Target="../media/image39.png"/><Relationship Id="rId5" Type="http://schemas.openxmlformats.org/officeDocument/2006/relationships/hyperlink" Target="https://medium.com/fluree/making-data-f-a-i-r-93629e82c459" TargetMode="External"/><Relationship Id="rId6"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hyperlink" Target="https://www.nature.com/articles/s41597-022-01710-x" TargetMode="External"/><Relationship Id="rId5" Type="http://schemas.openxmlformats.org/officeDocument/2006/relationships/hyperlink" Target="https://doi.org/10.15497/RDA00068" TargetMode="External"/><Relationship Id="rId6" Type="http://schemas.openxmlformats.org/officeDocument/2006/relationships/image" Target="../media/image10.png"/><Relationship Id="rId7" Type="http://schemas.openxmlformats.org/officeDocument/2006/relationships/image" Target="../media/image15.png"/><Relationship Id="rId8"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hyperlink" Target="https://doi.org/10.15497/RDA0006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hyperlink" Target="https://fairmetrics.org/" TargetMode="External"/><Relationship Id="rId4" Type="http://schemas.openxmlformats.org/officeDocument/2006/relationships/hyperlink" Target="https://data.europa.eu/doi/10.2777/70791" TargetMode="External"/><Relationship Id="rId5" Type="http://schemas.openxmlformats.org/officeDocument/2006/relationships/hyperlink" Target="https://doi.org/10.5281/zenodo.4095092" TargetMode="External"/><Relationship Id="rId6" Type="http://schemas.openxmlformats.org/officeDocument/2006/relationships/hyperlink" Target="https://chaoss.communit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doi.org/10.15497/RDA00068" TargetMode="External"/><Relationship Id="rId4" Type="http://schemas.openxmlformats.org/officeDocument/2006/relationships/hyperlink" Target="https://doi.org/10.5281/zenodo.1004740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doi.org/10.5281/zenodo.1004740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s://doi.org/10.5281/zenodo.1004740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7" name="Shape 67"/>
        <p:cNvGrpSpPr/>
        <p:nvPr/>
      </p:nvGrpSpPr>
      <p:grpSpPr>
        <a:xfrm>
          <a:off x="0" y="0"/>
          <a:ext cx="0" cy="0"/>
          <a:chOff x="0" y="0"/>
          <a:chExt cx="0" cy="0"/>
        </a:xfrm>
      </p:grpSpPr>
      <p:sp>
        <p:nvSpPr>
          <p:cNvPr id="68" name="Google Shape;68;p1"/>
          <p:cNvSpPr txBox="1"/>
          <p:nvPr>
            <p:ph type="ctrTitle"/>
          </p:nvPr>
        </p:nvSpPr>
        <p:spPr>
          <a:xfrm>
            <a:off x="6882200" y="1983024"/>
            <a:ext cx="5012700" cy="2387700"/>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71A3D8"/>
              </a:buClr>
              <a:buSzPts val="4000"/>
              <a:buFont typeface="Calibri"/>
              <a:buNone/>
            </a:pPr>
            <a:r>
              <a:rPr lang="it-IT"/>
              <a:t>FAIR Research Software Metrics</a:t>
            </a:r>
            <a:endParaRPr/>
          </a:p>
        </p:txBody>
      </p:sp>
      <p:sp>
        <p:nvSpPr>
          <p:cNvPr id="69" name="Google Shape;69;p1"/>
          <p:cNvSpPr txBox="1"/>
          <p:nvPr>
            <p:ph idx="1" type="subTitle"/>
          </p:nvPr>
        </p:nvSpPr>
        <p:spPr>
          <a:xfrm>
            <a:off x="6882200" y="4581725"/>
            <a:ext cx="4995300" cy="1862400"/>
          </a:xfrm>
          <a:prstGeom prst="rect">
            <a:avLst/>
          </a:prstGeom>
          <a:noFill/>
          <a:ln>
            <a:noFill/>
          </a:ln>
        </p:spPr>
        <p:txBody>
          <a:bodyPr anchorCtr="0" anchor="t" bIns="45700" lIns="91425" spcFirstLastPara="1" rIns="91425" wrap="square" tIns="45700">
            <a:normAutofit/>
          </a:bodyPr>
          <a:lstStyle/>
          <a:p>
            <a:pPr indent="0" lvl="0" marL="0" rtl="0" algn="r">
              <a:lnSpc>
                <a:spcPct val="115000"/>
              </a:lnSpc>
              <a:spcBef>
                <a:spcPts val="0"/>
              </a:spcBef>
              <a:spcAft>
                <a:spcPts val="0"/>
              </a:spcAft>
              <a:buClr>
                <a:schemeClr val="dk1"/>
              </a:buClr>
              <a:buSzPts val="1100"/>
              <a:buFont typeface="Arial"/>
              <a:buNone/>
            </a:pPr>
            <a:r>
              <a:rPr lang="it-IT" sz="2900">
                <a:solidFill>
                  <a:schemeClr val="dk1"/>
                </a:solidFill>
              </a:rPr>
              <a:t>FAIR-by-Design workshop</a:t>
            </a:r>
            <a:endParaRPr sz="2900">
              <a:solidFill>
                <a:schemeClr val="dk1"/>
              </a:solidFill>
            </a:endParaRPr>
          </a:p>
          <a:p>
            <a:pPr indent="0" lvl="0" marL="0" rtl="0" algn="r">
              <a:lnSpc>
                <a:spcPct val="115000"/>
              </a:lnSpc>
              <a:spcBef>
                <a:spcPts val="0"/>
              </a:spcBef>
              <a:spcAft>
                <a:spcPts val="0"/>
              </a:spcAft>
              <a:buClr>
                <a:schemeClr val="dk1"/>
              </a:buClr>
              <a:buSzPts val="1100"/>
              <a:buFont typeface="Arial"/>
              <a:buNone/>
            </a:pPr>
            <a:r>
              <a:rPr lang="it-IT" sz="2900">
                <a:solidFill>
                  <a:schemeClr val="dk1"/>
                </a:solidFill>
              </a:rPr>
              <a:t>February 19th 2024</a:t>
            </a:r>
            <a:endParaRPr sz="2900">
              <a:solidFill>
                <a:schemeClr val="dk1"/>
              </a:solidFill>
            </a:endParaRPr>
          </a:p>
          <a:p>
            <a:pPr indent="-50800" lvl="0" marL="228600" rtl="0" algn="r">
              <a:lnSpc>
                <a:spcPct val="90000"/>
              </a:lnSpc>
              <a:spcBef>
                <a:spcPts val="0"/>
              </a:spcBef>
              <a:spcAft>
                <a:spcPts val="0"/>
              </a:spcAft>
              <a:buClr>
                <a:schemeClr val="dk1"/>
              </a:buClr>
              <a:buSzPts val="2800"/>
              <a:buFont typeface="Calibri"/>
              <a:buNone/>
            </a:pPr>
            <a:r>
              <a:rPr lang="it-IT" sz="2191">
                <a:solidFill>
                  <a:schemeClr val="dk1"/>
                </a:solidFill>
              </a:rPr>
              <a:t>Neil Chue Hong and Mario Antonioletti, University of Edinburgh</a:t>
            </a:r>
            <a:endParaRPr sz="2191">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1f0f1494620_0_253"/>
          <p:cNvSpPr txBox="1"/>
          <p:nvPr>
            <p:ph type="title"/>
          </p:nvPr>
        </p:nvSpPr>
        <p:spPr>
          <a:xfrm>
            <a:off x="2792627" y="681037"/>
            <a:ext cx="8674500" cy="781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it-IT"/>
              <a:t>From metrics to measurement (FRSM-01)</a:t>
            </a:r>
            <a:endParaRPr/>
          </a:p>
        </p:txBody>
      </p:sp>
      <p:graphicFrame>
        <p:nvGraphicFramePr>
          <p:cNvPr id="168" name="Google Shape;168;g1f0f1494620_0_253"/>
          <p:cNvGraphicFramePr/>
          <p:nvPr/>
        </p:nvGraphicFramePr>
        <p:xfrm>
          <a:off x="1137475" y="1619600"/>
          <a:ext cx="3000000" cy="3000000"/>
        </p:xfrm>
        <a:graphic>
          <a:graphicData uri="http://schemas.openxmlformats.org/drawingml/2006/table">
            <a:tbl>
              <a:tblPr>
                <a:noFill/>
                <a:tableStyleId>{8649830C-33E3-4537-9E69-DD4573901155}</a:tableStyleId>
              </a:tblPr>
              <a:tblGrid>
                <a:gridCol w="1802125"/>
                <a:gridCol w="1149725"/>
                <a:gridCol w="3312450"/>
                <a:gridCol w="4168025"/>
              </a:tblGrid>
              <a:tr h="381000">
                <a:tc>
                  <a:txBody>
                    <a:bodyPr/>
                    <a:lstStyle/>
                    <a:p>
                      <a:pPr indent="0" lvl="0" marL="0" marR="0" rtl="0" algn="ctr">
                        <a:lnSpc>
                          <a:spcPct val="100000"/>
                        </a:lnSpc>
                        <a:spcBef>
                          <a:spcPts val="0"/>
                        </a:spcBef>
                        <a:spcAft>
                          <a:spcPts val="0"/>
                        </a:spcAft>
                        <a:buClr>
                          <a:srgbClr val="000000"/>
                        </a:buClr>
                        <a:buSzPts val="1200"/>
                        <a:buFont typeface="Arial"/>
                        <a:buNone/>
                      </a:pPr>
                      <a:r>
                        <a:rPr b="1" lang="it-IT" sz="1200" u="none" cap="none" strike="noStrike">
                          <a:latin typeface="Calibri"/>
                          <a:ea typeface="Calibri"/>
                          <a:cs typeface="Calibri"/>
                          <a:sym typeface="Calibri"/>
                        </a:rPr>
                        <a:t>Field</a:t>
                      </a:r>
                      <a:endParaRPr b="1" sz="1200" u="none" cap="none" strike="noStrike">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D9F1"/>
                    </a:solidFill>
                  </a:tcPr>
                </a:tc>
                <a:tc gridSpan="2">
                  <a:txBody>
                    <a:bodyPr/>
                    <a:lstStyle/>
                    <a:p>
                      <a:pPr indent="0" lvl="0" marL="0" rtl="0" algn="ctr">
                        <a:spcBef>
                          <a:spcPts val="0"/>
                        </a:spcBef>
                        <a:spcAft>
                          <a:spcPts val="0"/>
                        </a:spcAft>
                        <a:buNone/>
                      </a:pPr>
                      <a:r>
                        <a:rPr b="1" lang="it-IT" sz="1200">
                          <a:latin typeface="Calibri"/>
                          <a:ea typeface="Calibri"/>
                          <a:cs typeface="Calibri"/>
                          <a:sym typeface="Calibri"/>
                        </a:rPr>
                        <a:t>Generic Metric</a:t>
                      </a:r>
                      <a:endParaRPr b="1" sz="1200">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D9F1"/>
                    </a:solidFill>
                  </a:tcPr>
                </a:tc>
                <a:tc hMerge="1"/>
                <a:tc>
                  <a:txBody>
                    <a:bodyPr/>
                    <a:lstStyle/>
                    <a:p>
                      <a:pPr indent="0" lvl="0" marL="0" rtl="0" algn="ctr">
                        <a:spcBef>
                          <a:spcPts val="0"/>
                        </a:spcBef>
                        <a:spcAft>
                          <a:spcPts val="0"/>
                        </a:spcAft>
                        <a:buNone/>
                      </a:pPr>
                      <a:r>
                        <a:rPr b="1" lang="it-IT" sz="1200">
                          <a:latin typeface="Calibri"/>
                          <a:ea typeface="Calibri"/>
                          <a:cs typeface="Calibri"/>
                          <a:sym typeface="Calibri"/>
                        </a:rPr>
                        <a:t>CESSDA Implementaton</a:t>
                      </a:r>
                      <a:endParaRPr b="1" sz="1200">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D9F1"/>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it-IT" sz="1200" u="none" cap="none" strike="noStrike">
                          <a:latin typeface="Calibri"/>
                          <a:ea typeface="Calibri"/>
                          <a:cs typeface="Calibri"/>
                          <a:sym typeface="Calibri"/>
                        </a:rPr>
                        <a:t>Metric Identifier</a:t>
                      </a:r>
                      <a:endParaRPr b="1" sz="1200" u="none" cap="none" strike="noStrike">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0" rtl="0" algn="l">
                        <a:spcBef>
                          <a:spcPts val="0"/>
                        </a:spcBef>
                        <a:spcAft>
                          <a:spcPts val="0"/>
                        </a:spcAft>
                        <a:buNone/>
                      </a:pPr>
                      <a:r>
                        <a:rPr lang="it-IT" sz="1100">
                          <a:solidFill>
                            <a:schemeClr val="dk1"/>
                          </a:solidFill>
                          <a:latin typeface="Calibri"/>
                          <a:ea typeface="Calibri"/>
                          <a:cs typeface="Calibri"/>
                          <a:sym typeface="Calibri"/>
                        </a:rPr>
                        <a:t>FRSM-01</a:t>
                      </a:r>
                      <a:endParaRPr sz="1200">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l">
                        <a:spcBef>
                          <a:spcPts val="0"/>
                        </a:spcBef>
                        <a:spcAft>
                          <a:spcPts val="0"/>
                        </a:spcAft>
                        <a:buClr>
                          <a:schemeClr val="dk1"/>
                        </a:buClr>
                        <a:buSzPts val="1100"/>
                        <a:buFont typeface="Arial"/>
                        <a:buNone/>
                      </a:pPr>
                      <a:r>
                        <a:rPr lang="it-IT" sz="1100">
                          <a:solidFill>
                            <a:schemeClr val="dk1"/>
                          </a:solidFill>
                          <a:latin typeface="Calibri"/>
                          <a:ea typeface="Calibri"/>
                          <a:cs typeface="Calibri"/>
                          <a:sym typeface="Calibri"/>
                        </a:rPr>
                        <a:t>FRSM-01-CESSDA</a:t>
                      </a:r>
                      <a:endParaRPr sz="1100">
                        <a:solidFill>
                          <a:schemeClr val="dk1"/>
                        </a:solidFill>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it-IT" sz="1200" u="none" cap="none" strike="noStrike">
                          <a:latin typeface="Calibri"/>
                          <a:ea typeface="Calibri"/>
                          <a:cs typeface="Calibri"/>
                          <a:sym typeface="Calibri"/>
                        </a:rPr>
                        <a:t>Metric Name</a:t>
                      </a:r>
                      <a:endParaRPr b="1" sz="1200" u="none" cap="none" strike="noStrike">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0" rtl="0" algn="just">
                        <a:spcBef>
                          <a:spcPts val="0"/>
                        </a:spcBef>
                        <a:spcAft>
                          <a:spcPts val="0"/>
                        </a:spcAft>
                        <a:buNone/>
                      </a:pPr>
                      <a:r>
                        <a:rPr lang="it-IT" sz="1100">
                          <a:solidFill>
                            <a:schemeClr val="dk1"/>
                          </a:solidFill>
                          <a:latin typeface="Calibri"/>
                          <a:ea typeface="Calibri"/>
                          <a:cs typeface="Calibri"/>
                          <a:sym typeface="Calibri"/>
                        </a:rPr>
                        <a:t>Does the software have a globally unique and persistent identifier?</a:t>
                      </a:r>
                      <a:endParaRPr sz="1200">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just">
                        <a:spcBef>
                          <a:spcPts val="0"/>
                        </a:spcBef>
                        <a:spcAft>
                          <a:spcPts val="0"/>
                        </a:spcAft>
                        <a:buClr>
                          <a:schemeClr val="dk1"/>
                        </a:buClr>
                        <a:buSzPts val="1100"/>
                        <a:buFont typeface="Arial"/>
                        <a:buNone/>
                      </a:pPr>
                      <a:r>
                        <a:rPr lang="it-IT" sz="1100">
                          <a:solidFill>
                            <a:schemeClr val="dk1"/>
                          </a:solidFill>
                          <a:latin typeface="Calibri"/>
                          <a:ea typeface="Calibri"/>
                          <a:cs typeface="Calibri"/>
                          <a:sym typeface="Calibri"/>
                        </a:rPr>
                        <a:t>Does the software have a globally unique and persistent identifier?</a:t>
                      </a:r>
                      <a:endParaRPr sz="1100">
                        <a:solidFill>
                          <a:schemeClr val="dk1"/>
                        </a:solidFill>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it-IT" sz="1200" u="none" cap="none" strike="noStrike">
                          <a:latin typeface="Calibri"/>
                          <a:ea typeface="Calibri"/>
                          <a:cs typeface="Calibri"/>
                          <a:sym typeface="Calibri"/>
                        </a:rPr>
                        <a:t>FAIR4RS Principle</a:t>
                      </a:r>
                      <a:endParaRPr b="1" sz="1200" u="none" cap="none" strike="noStrike">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0" rtl="0" algn="just">
                        <a:spcBef>
                          <a:spcPts val="0"/>
                        </a:spcBef>
                        <a:spcAft>
                          <a:spcPts val="0"/>
                        </a:spcAft>
                        <a:buNone/>
                      </a:pPr>
                      <a:r>
                        <a:rPr lang="it-IT" sz="1100">
                          <a:solidFill>
                            <a:schemeClr val="dk1"/>
                          </a:solidFill>
                          <a:latin typeface="Calibri"/>
                          <a:ea typeface="Calibri"/>
                          <a:cs typeface="Calibri"/>
                          <a:sym typeface="Calibri"/>
                        </a:rPr>
                        <a:t>F1: Software is assigned a globally unique and persistent identifier.</a:t>
                      </a:r>
                      <a:endParaRPr sz="1100">
                        <a:solidFill>
                          <a:schemeClr val="dk1"/>
                        </a:solidFill>
                        <a:latin typeface="Calibri"/>
                        <a:ea typeface="Calibri"/>
                        <a:cs typeface="Calibri"/>
                        <a:sym typeface="Calibri"/>
                      </a:endParaRPr>
                    </a:p>
                    <a:p>
                      <a:pPr indent="0" lvl="0" marL="0" rtl="0" algn="just">
                        <a:spcBef>
                          <a:spcPts val="0"/>
                        </a:spcBef>
                        <a:spcAft>
                          <a:spcPts val="0"/>
                        </a:spcAft>
                        <a:buNone/>
                      </a:pPr>
                      <a:r>
                        <a:rPr lang="it-IT" sz="1100">
                          <a:solidFill>
                            <a:schemeClr val="dk1"/>
                          </a:solidFill>
                          <a:latin typeface="Calibri"/>
                          <a:ea typeface="Calibri"/>
                          <a:cs typeface="Calibri"/>
                          <a:sym typeface="Calibri"/>
                        </a:rPr>
                        <a:t>R3: Software meets domain-relevant community standards.</a:t>
                      </a:r>
                      <a:endParaRPr sz="1200">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just">
                        <a:spcBef>
                          <a:spcPts val="0"/>
                        </a:spcBef>
                        <a:spcAft>
                          <a:spcPts val="0"/>
                        </a:spcAft>
                        <a:buNone/>
                      </a:pPr>
                      <a:r>
                        <a:rPr lang="it-IT" sz="1100">
                          <a:solidFill>
                            <a:schemeClr val="dk1"/>
                          </a:solidFill>
                          <a:latin typeface="Calibri"/>
                          <a:ea typeface="Calibri"/>
                          <a:cs typeface="Calibri"/>
                          <a:sym typeface="Calibri"/>
                        </a:rPr>
                        <a:t>F1: Software is assigned a globally unique and persistent identifier.</a:t>
                      </a:r>
                      <a:endParaRPr sz="1100">
                        <a:solidFill>
                          <a:schemeClr val="dk1"/>
                        </a:solidFill>
                        <a:latin typeface="Calibri"/>
                        <a:ea typeface="Calibri"/>
                        <a:cs typeface="Calibri"/>
                        <a:sym typeface="Calibri"/>
                      </a:endParaRPr>
                    </a:p>
                    <a:p>
                      <a:pPr indent="0" lvl="0" marL="0" rtl="0" algn="just">
                        <a:spcBef>
                          <a:spcPts val="0"/>
                        </a:spcBef>
                        <a:spcAft>
                          <a:spcPts val="0"/>
                        </a:spcAft>
                        <a:buNone/>
                      </a:pPr>
                      <a:r>
                        <a:rPr lang="it-IT" sz="1100">
                          <a:solidFill>
                            <a:schemeClr val="dk1"/>
                          </a:solidFill>
                          <a:latin typeface="Calibri"/>
                          <a:ea typeface="Calibri"/>
                          <a:cs typeface="Calibri"/>
                          <a:sym typeface="Calibri"/>
                        </a:rPr>
                        <a:t>R3: Software meets domain-relevant community standards.</a:t>
                      </a:r>
                      <a:endParaRPr sz="1200">
                        <a:solidFill>
                          <a:schemeClr val="dk1"/>
                        </a:solidFill>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it-IT" sz="1200" u="none" cap="none" strike="noStrike">
                          <a:latin typeface="Calibri"/>
                          <a:ea typeface="Calibri"/>
                          <a:cs typeface="Calibri"/>
                          <a:sym typeface="Calibri"/>
                        </a:rPr>
                        <a:t>RSMD Recommendation</a:t>
                      </a:r>
                      <a:endParaRPr b="1" sz="1200" u="none" cap="none" strike="noStrike">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0" rtl="0" algn="just">
                        <a:spcBef>
                          <a:spcPts val="0"/>
                        </a:spcBef>
                        <a:spcAft>
                          <a:spcPts val="0"/>
                        </a:spcAft>
                        <a:buNone/>
                      </a:pPr>
                      <a:r>
                        <a:rPr lang="it-IT" sz="1100">
                          <a:solidFill>
                            <a:schemeClr val="dk1"/>
                          </a:solidFill>
                          <a:latin typeface="Calibri"/>
                          <a:ea typeface="Calibri"/>
                          <a:cs typeface="Calibri"/>
                          <a:sym typeface="Calibri"/>
                        </a:rPr>
                        <a:t>RSMD-3.3</a:t>
                      </a:r>
                      <a:endParaRPr sz="1200">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hMerge="1"/>
                <a:tc>
                  <a:txBody>
                    <a:bodyPr/>
                    <a:lstStyle/>
                    <a:p>
                      <a:pPr indent="0" lvl="0" marL="0" rtl="0" algn="just">
                        <a:spcBef>
                          <a:spcPts val="0"/>
                        </a:spcBef>
                        <a:spcAft>
                          <a:spcPts val="0"/>
                        </a:spcAft>
                        <a:buNone/>
                      </a:pPr>
                      <a:r>
                        <a:rPr lang="it-IT" sz="1100">
                          <a:solidFill>
                            <a:schemeClr val="dk1"/>
                          </a:solidFill>
                          <a:latin typeface="Calibri"/>
                          <a:ea typeface="Calibri"/>
                          <a:cs typeface="Calibri"/>
                          <a:sym typeface="Calibri"/>
                        </a:rPr>
                        <a:t>RSMD-3.3</a:t>
                      </a:r>
                      <a:endParaRPr sz="1200">
                        <a:solidFill>
                          <a:schemeClr val="dk1"/>
                        </a:solidFill>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81000">
                <a:tc rowSpan="5">
                  <a:txBody>
                    <a:bodyPr/>
                    <a:lstStyle/>
                    <a:p>
                      <a:pPr indent="0" lvl="0" marL="0" rtl="0" algn="l">
                        <a:spcBef>
                          <a:spcPts val="0"/>
                        </a:spcBef>
                        <a:spcAft>
                          <a:spcPts val="0"/>
                        </a:spcAft>
                        <a:buNone/>
                      </a:pPr>
                      <a:r>
                        <a:rPr b="1" lang="it-IT" sz="1200">
                          <a:latin typeface="Calibri"/>
                          <a:ea typeface="Calibri"/>
                          <a:cs typeface="Calibri"/>
                          <a:sym typeface="Calibri"/>
                        </a:rPr>
                        <a:t>Assessment</a:t>
                      </a:r>
                      <a:endParaRPr b="1" sz="1200">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i="1" lang="it-IT" sz="1100">
                          <a:latin typeface="Calibri"/>
                          <a:ea typeface="Calibri"/>
                          <a:cs typeface="Calibri"/>
                          <a:sym typeface="Calibri"/>
                        </a:rPr>
                        <a:t>Requirements </a:t>
                      </a:r>
                      <a:endParaRPr i="1" sz="1100">
                        <a:latin typeface="Calibri"/>
                        <a:ea typeface="Calibri"/>
                        <a:cs typeface="Calibri"/>
                        <a:sym typeface="Calibri"/>
                      </a:endParaRPr>
                    </a:p>
                  </a:txBody>
                  <a:tcPr marT="0" marB="0" marR="73025" marL="730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241300" lvl="0" marL="228600" rtl="0" algn="just">
                        <a:spcBef>
                          <a:spcPts val="0"/>
                        </a:spcBef>
                        <a:spcAft>
                          <a:spcPts val="0"/>
                        </a:spcAft>
                        <a:buSzPts val="1100"/>
                        <a:buFont typeface="Calibri"/>
                        <a:buChar char="●"/>
                      </a:pPr>
                      <a:r>
                        <a:rPr lang="it-IT" sz="1100">
                          <a:latin typeface="Calibri"/>
                          <a:ea typeface="Calibri"/>
                          <a:cs typeface="Calibri"/>
                          <a:sym typeface="Calibri"/>
                        </a:rPr>
                        <a:t>Software identifier</a:t>
                      </a:r>
                      <a:endParaRPr sz="1100">
                        <a:latin typeface="Calibri"/>
                        <a:ea typeface="Calibri"/>
                        <a:cs typeface="Calibri"/>
                        <a:sym typeface="Calibri"/>
                      </a:endParaRPr>
                    </a:p>
                    <a:p>
                      <a:pPr indent="-241300" lvl="0" marL="228600" rtl="0" algn="just">
                        <a:spcBef>
                          <a:spcPts val="0"/>
                        </a:spcBef>
                        <a:spcAft>
                          <a:spcPts val="0"/>
                        </a:spcAft>
                        <a:buSzPts val="1100"/>
                        <a:buFont typeface="Calibri"/>
                        <a:buChar char="●"/>
                      </a:pPr>
                      <a:r>
                        <a:rPr lang="it-IT" sz="1100">
                          <a:latin typeface="Calibri"/>
                          <a:ea typeface="Calibri"/>
                          <a:cs typeface="Calibri"/>
                          <a:sym typeface="Calibri"/>
                        </a:rPr>
                        <a:t>List of globally unique identifier schemes</a:t>
                      </a:r>
                      <a:endParaRPr sz="1100" u="none" cap="none" strike="noStrike">
                        <a:latin typeface="Calibri"/>
                        <a:ea typeface="Calibri"/>
                        <a:cs typeface="Calibri"/>
                        <a:sym typeface="Calibri"/>
                      </a:endParaRPr>
                    </a:p>
                  </a:txBody>
                  <a:tcPr marT="0" marB="0" marR="73025" marL="730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241300" lvl="0" marL="228600" rtl="0" algn="just">
                        <a:spcBef>
                          <a:spcPts val="0"/>
                        </a:spcBef>
                        <a:spcAft>
                          <a:spcPts val="0"/>
                        </a:spcAft>
                        <a:buSzPts val="1100"/>
                        <a:buFont typeface="Calibri"/>
                        <a:buChar char="●"/>
                      </a:pPr>
                      <a:r>
                        <a:rPr lang="it-IT" sz="1100">
                          <a:latin typeface="Calibri"/>
                          <a:ea typeface="Calibri"/>
                          <a:cs typeface="Calibri"/>
                          <a:sym typeface="Calibri"/>
                        </a:rPr>
                        <a:t>Software releases of open source components to be published in Zenodo</a:t>
                      </a:r>
                      <a:endParaRPr sz="1100">
                        <a:latin typeface="Calibri"/>
                        <a:ea typeface="Calibri"/>
                        <a:cs typeface="Calibri"/>
                        <a:sym typeface="Calibri"/>
                      </a:endParaRPr>
                    </a:p>
                    <a:p>
                      <a:pPr indent="-241300" lvl="0" marL="228600" rtl="0" algn="just">
                        <a:spcBef>
                          <a:spcPts val="0"/>
                        </a:spcBef>
                        <a:spcAft>
                          <a:spcPts val="0"/>
                        </a:spcAft>
                        <a:buSzPts val="1100"/>
                        <a:buFont typeface="Calibri"/>
                        <a:buChar char="●"/>
                      </a:pPr>
                      <a:r>
                        <a:rPr lang="it-IT" sz="1100">
                          <a:latin typeface="Calibri"/>
                          <a:ea typeface="Calibri"/>
                          <a:cs typeface="Calibri"/>
                          <a:sym typeface="Calibri"/>
                        </a:rPr>
                        <a:t> DOI handle</a:t>
                      </a:r>
                      <a:endParaRPr sz="1100">
                        <a:latin typeface="Calibri"/>
                        <a:ea typeface="Calibri"/>
                        <a:cs typeface="Calibri"/>
                        <a:sym typeface="Calibri"/>
                      </a:endParaRPr>
                    </a:p>
                  </a:txBody>
                  <a:tcPr marT="0" marB="0" marR="73025" marL="730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81000">
                <a:tc vMerge="1"/>
                <a:tc>
                  <a:txBody>
                    <a:bodyPr/>
                    <a:lstStyle/>
                    <a:p>
                      <a:pPr indent="0" lvl="0" marL="0" rtl="0" algn="just">
                        <a:spcBef>
                          <a:spcPts val="0"/>
                        </a:spcBef>
                        <a:spcAft>
                          <a:spcPts val="0"/>
                        </a:spcAft>
                        <a:buNone/>
                      </a:pPr>
                      <a:r>
                        <a:rPr i="1" lang="it-IT" sz="1100">
                          <a:latin typeface="Calibri"/>
                          <a:ea typeface="Calibri"/>
                          <a:cs typeface="Calibri"/>
                          <a:sym typeface="Calibri"/>
                        </a:rPr>
                        <a:t>Method</a:t>
                      </a:r>
                      <a:endParaRPr i="1" sz="1100">
                        <a:latin typeface="Calibri"/>
                        <a:ea typeface="Calibri"/>
                        <a:cs typeface="Calibri"/>
                        <a:sym typeface="Calibri"/>
                      </a:endParaRPr>
                    </a:p>
                  </a:txBody>
                  <a:tcPr marT="0" marB="0" marR="73025" marL="730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it-IT" sz="1100">
                          <a:latin typeface="Calibri"/>
                          <a:ea typeface="Calibri"/>
                          <a:cs typeface="Calibri"/>
                          <a:sym typeface="Calibri"/>
                        </a:rPr>
                        <a:t>Check if the software identifier is based on a suitable identifier scheme, and test it can be resolved.</a:t>
                      </a:r>
                      <a:endParaRPr sz="1100" u="none" cap="none" strike="noStrike">
                        <a:latin typeface="Calibri"/>
                        <a:ea typeface="Calibri"/>
                        <a:cs typeface="Calibri"/>
                        <a:sym typeface="Calibri"/>
                      </a:endParaRPr>
                    </a:p>
                  </a:txBody>
                  <a:tcPr marT="0" marB="0" marR="73025" marL="730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Clr>
                          <a:schemeClr val="dk1"/>
                        </a:buClr>
                        <a:buSzPts val="1100"/>
                        <a:buFont typeface="Arial"/>
                        <a:buNone/>
                      </a:pPr>
                      <a:r>
                        <a:rPr lang="it-IT" sz="1100">
                          <a:solidFill>
                            <a:schemeClr val="dk1"/>
                          </a:solidFill>
                          <a:latin typeface="Calibri"/>
                          <a:ea typeface="Calibri"/>
                          <a:cs typeface="Calibri"/>
                          <a:sym typeface="Calibri"/>
                        </a:rPr>
                        <a:t>Check that an established identifier scheme from the CESSDA Software Publication polices is used to identify software.</a:t>
                      </a:r>
                      <a:endParaRPr sz="1100">
                        <a:latin typeface="Calibri"/>
                        <a:ea typeface="Calibri"/>
                        <a:cs typeface="Calibri"/>
                        <a:sym typeface="Calibri"/>
                      </a:endParaRPr>
                    </a:p>
                  </a:txBody>
                  <a:tcPr marT="0" marB="0" marR="73025" marL="730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81000">
                <a:tc vMerge="1"/>
                <a:tc>
                  <a:txBody>
                    <a:bodyPr/>
                    <a:lstStyle/>
                    <a:p>
                      <a:pPr indent="0" lvl="0" marL="0" rtl="0" algn="just">
                        <a:spcBef>
                          <a:spcPts val="0"/>
                        </a:spcBef>
                        <a:spcAft>
                          <a:spcPts val="0"/>
                        </a:spcAft>
                        <a:buNone/>
                      </a:pPr>
                      <a:r>
                        <a:rPr i="1" lang="it-IT" sz="1100">
                          <a:latin typeface="Calibri"/>
                          <a:ea typeface="Calibri"/>
                          <a:cs typeface="Calibri"/>
                          <a:sym typeface="Calibri"/>
                        </a:rPr>
                        <a:t>Essential</a:t>
                      </a:r>
                      <a:endParaRPr i="1" sz="1100" u="none" cap="none" strike="noStrike">
                        <a:latin typeface="Calibri"/>
                        <a:ea typeface="Calibri"/>
                        <a:cs typeface="Calibri"/>
                        <a:sym typeface="Calibri"/>
                      </a:endParaRPr>
                    </a:p>
                  </a:txBody>
                  <a:tcPr marT="0" marB="0" marR="73025" marL="730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it-IT" sz="1100">
                          <a:latin typeface="Calibri"/>
                          <a:ea typeface="Calibri"/>
                          <a:cs typeface="Calibri"/>
                          <a:sym typeface="Calibri"/>
                        </a:rPr>
                        <a:t>Software has a human and machine-readable unique identifier that is resolvable to a machine-readable landing page and follows a defined unique identifier syntax.</a:t>
                      </a:r>
                      <a:endParaRPr sz="1100" u="none" cap="none" strike="noStrike">
                        <a:latin typeface="Calibri"/>
                        <a:ea typeface="Calibri"/>
                        <a:cs typeface="Calibri"/>
                        <a:sym typeface="Calibri"/>
                      </a:endParaRPr>
                    </a:p>
                  </a:txBody>
                  <a:tcPr marT="0" marB="0" marR="73025" marL="730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Clr>
                          <a:schemeClr val="dk1"/>
                        </a:buClr>
                        <a:buSzPts val="1100"/>
                        <a:buFont typeface="Arial"/>
                        <a:buNone/>
                      </a:pPr>
                      <a:r>
                        <a:rPr lang="it-IT" sz="1100">
                          <a:solidFill>
                            <a:schemeClr val="dk1"/>
                          </a:solidFill>
                          <a:latin typeface="Calibri"/>
                          <a:ea typeface="Calibri"/>
                          <a:cs typeface="Calibri"/>
                          <a:sym typeface="Calibri"/>
                        </a:rPr>
                        <a:t>A version-dependent DOI must be added in the repository’s README as the recommended citation </a:t>
                      </a:r>
                      <a:endParaRPr sz="1100">
                        <a:latin typeface="Calibri"/>
                        <a:ea typeface="Calibri"/>
                        <a:cs typeface="Calibri"/>
                        <a:sym typeface="Calibri"/>
                      </a:endParaRPr>
                    </a:p>
                  </a:txBody>
                  <a:tcPr marT="0" marB="0" marR="73025" marL="730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81000">
                <a:tc vMerge="1"/>
                <a:tc>
                  <a:txBody>
                    <a:bodyPr/>
                    <a:lstStyle/>
                    <a:p>
                      <a:pPr indent="0" lvl="0" marL="0" rtl="0" algn="just">
                        <a:spcBef>
                          <a:spcPts val="0"/>
                        </a:spcBef>
                        <a:spcAft>
                          <a:spcPts val="0"/>
                        </a:spcAft>
                        <a:buNone/>
                      </a:pPr>
                      <a:r>
                        <a:rPr i="1" lang="it-IT" sz="1100">
                          <a:latin typeface="Calibri"/>
                          <a:ea typeface="Calibri"/>
                          <a:cs typeface="Calibri"/>
                          <a:sym typeface="Calibri"/>
                        </a:rPr>
                        <a:t>Important</a:t>
                      </a:r>
                      <a:endParaRPr i="1" sz="1100" u="none" cap="none" strike="noStrike">
                        <a:latin typeface="Calibri"/>
                        <a:ea typeface="Calibri"/>
                        <a:cs typeface="Calibri"/>
                        <a:sym typeface="Calibri"/>
                      </a:endParaRPr>
                    </a:p>
                  </a:txBody>
                  <a:tcPr marT="0" marB="0" marR="73025" marL="730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it-IT" sz="1100">
                          <a:latin typeface="Calibri"/>
                          <a:ea typeface="Calibri"/>
                          <a:cs typeface="Calibri"/>
                          <a:sym typeface="Calibri"/>
                        </a:rPr>
                        <a:t>Identifier uses an identifier scheme that guarantees globally uniqueness and persistence. </a:t>
                      </a:r>
                      <a:endParaRPr sz="1100" u="none" cap="none" strike="noStrike">
                        <a:latin typeface="Calibri"/>
                        <a:ea typeface="Calibri"/>
                        <a:cs typeface="Calibri"/>
                        <a:sym typeface="Calibri"/>
                      </a:endParaRPr>
                    </a:p>
                  </a:txBody>
                  <a:tcPr marT="0" marB="0" marR="73025" marL="730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Clr>
                          <a:schemeClr val="dk1"/>
                        </a:buClr>
                        <a:buSzPts val="1100"/>
                        <a:buFont typeface="Arial"/>
                        <a:buNone/>
                      </a:pPr>
                      <a:r>
                        <a:rPr lang="it-IT" sz="1100">
                          <a:solidFill>
                            <a:schemeClr val="dk1"/>
                          </a:solidFill>
                          <a:latin typeface="Calibri"/>
                          <a:ea typeface="Calibri"/>
                          <a:cs typeface="Calibri"/>
                          <a:sym typeface="Calibri"/>
                        </a:rPr>
                        <a:t>Releases use the Semantic Versioning 2.0.0 notation</a:t>
                      </a:r>
                      <a:endParaRPr sz="1100">
                        <a:latin typeface="Calibri"/>
                        <a:ea typeface="Calibri"/>
                        <a:cs typeface="Calibri"/>
                        <a:sym typeface="Calibri"/>
                      </a:endParaRPr>
                    </a:p>
                  </a:txBody>
                  <a:tcPr marT="0" marB="0" marR="73025" marL="730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81000">
                <a:tc vMerge="1"/>
                <a:tc>
                  <a:txBody>
                    <a:bodyPr/>
                    <a:lstStyle/>
                    <a:p>
                      <a:pPr indent="0" lvl="0" marL="0" rtl="0" algn="just">
                        <a:spcBef>
                          <a:spcPts val="0"/>
                        </a:spcBef>
                        <a:spcAft>
                          <a:spcPts val="0"/>
                        </a:spcAft>
                        <a:buNone/>
                      </a:pPr>
                      <a:r>
                        <a:rPr i="1" lang="it-IT" sz="1100">
                          <a:latin typeface="Calibri"/>
                          <a:ea typeface="Calibri"/>
                          <a:cs typeface="Calibri"/>
                          <a:sym typeface="Calibri"/>
                        </a:rPr>
                        <a:t>Useful</a:t>
                      </a:r>
                      <a:endParaRPr i="1" sz="1100" u="none" cap="none" strike="noStrike">
                        <a:latin typeface="Calibri"/>
                        <a:ea typeface="Calibri"/>
                        <a:cs typeface="Calibri"/>
                        <a:sym typeface="Calibri"/>
                      </a:endParaRPr>
                    </a:p>
                  </a:txBody>
                  <a:tcPr marT="0" marB="0" marR="73025" marL="730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it-IT" sz="1100">
                          <a:latin typeface="Calibri"/>
                          <a:ea typeface="Calibri"/>
                          <a:cs typeface="Calibri"/>
                          <a:sym typeface="Calibri"/>
                        </a:rPr>
                        <a:t>Identifier scheme is commonly used in the domain.</a:t>
                      </a:r>
                      <a:endParaRPr sz="1100" u="none" cap="none" strike="noStrike">
                        <a:latin typeface="Calibri"/>
                        <a:ea typeface="Calibri"/>
                        <a:cs typeface="Calibri"/>
                        <a:sym typeface="Calibri"/>
                      </a:endParaRPr>
                    </a:p>
                  </a:txBody>
                  <a:tcPr marT="0" marB="0" marR="73025" marL="730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Clr>
                          <a:schemeClr val="dk1"/>
                        </a:buClr>
                        <a:buSzPts val="1100"/>
                        <a:buFont typeface="Arial"/>
                        <a:buNone/>
                      </a:pPr>
                      <a:r>
                        <a:rPr lang="it-IT" sz="1100">
                          <a:solidFill>
                            <a:schemeClr val="dk1"/>
                          </a:solidFill>
                          <a:latin typeface="Calibri"/>
                          <a:ea typeface="Calibri"/>
                          <a:cs typeface="Calibri"/>
                          <a:sym typeface="Calibri"/>
                        </a:rPr>
                        <a:t>Only Major and Minor releases are assigned DOIs</a:t>
                      </a:r>
                      <a:endParaRPr sz="1100">
                        <a:latin typeface="Calibri"/>
                        <a:ea typeface="Calibri"/>
                        <a:cs typeface="Calibri"/>
                        <a:sym typeface="Calibri"/>
                      </a:endParaRPr>
                    </a:p>
                  </a:txBody>
                  <a:tcPr marT="0" marB="0" marR="73025" marL="730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None/>
                      </a:pPr>
                      <a:r>
                        <a:rPr b="1" lang="it-IT" sz="1200">
                          <a:latin typeface="Calibri"/>
                          <a:ea typeface="Calibri"/>
                          <a:cs typeface="Calibri"/>
                          <a:sym typeface="Calibri"/>
                        </a:rPr>
                        <a:t>Comments</a:t>
                      </a:r>
                      <a:endParaRPr b="1" sz="1200" u="none" cap="none" strike="noStrike">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0" rtl="0" algn="just">
                        <a:spcBef>
                          <a:spcPts val="0"/>
                        </a:spcBef>
                        <a:spcAft>
                          <a:spcPts val="0"/>
                        </a:spcAft>
                        <a:buNone/>
                      </a:pPr>
                      <a:r>
                        <a:rPr lang="it-IT" sz="1100">
                          <a:latin typeface="Calibri"/>
                          <a:ea typeface="Calibri"/>
                          <a:cs typeface="Calibri"/>
                          <a:sym typeface="Calibri"/>
                        </a:rPr>
                        <a:t>The type of identifier assigned will often depend on the type of repository that the software is deposited in, for example a URL for GitHub, DOI for Zenodo, or SWHID for Software Heritage. </a:t>
                      </a:r>
                      <a:endParaRPr sz="1100">
                        <a:latin typeface="Calibri"/>
                        <a:ea typeface="Calibri"/>
                        <a:cs typeface="Calibri"/>
                        <a:sym typeface="Calibri"/>
                      </a:endParaRPr>
                    </a:p>
                  </a:txBody>
                  <a:tcPr marT="0" marB="0" marR="73025" marL="730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hMerge="1"/>
                <a:tc>
                  <a:txBody>
                    <a:bodyPr/>
                    <a:lstStyle/>
                    <a:p>
                      <a:pPr indent="0" lvl="0" marL="0" rtl="0" algn="just">
                        <a:spcBef>
                          <a:spcPts val="0"/>
                        </a:spcBef>
                        <a:spcAft>
                          <a:spcPts val="0"/>
                        </a:spcAft>
                        <a:buNone/>
                      </a:pPr>
                      <a:r>
                        <a:rPr lang="it-IT" sz="1100">
                          <a:solidFill>
                            <a:schemeClr val="dk1"/>
                          </a:solidFill>
                          <a:latin typeface="Calibri"/>
                          <a:ea typeface="Calibri"/>
                          <a:cs typeface="Calibri"/>
                          <a:sym typeface="Calibri"/>
                        </a:rPr>
                        <a:t>As described in the CESSDA ERIC Persistent Identifier Policy, CESSDA tools and services accept: DOI, Handle (including ePIC-handles), URN, ARK (fulfilling principle 10 of the CESSDA Data Access Policy). </a:t>
                      </a:r>
                      <a:endParaRPr sz="1100">
                        <a:solidFill>
                          <a:schemeClr val="dk1"/>
                        </a:solidFill>
                        <a:latin typeface="Calibri"/>
                        <a:ea typeface="Calibri"/>
                        <a:cs typeface="Calibri"/>
                        <a:sym typeface="Calibri"/>
                      </a:endParaRPr>
                    </a:p>
                  </a:txBody>
                  <a:tcPr marT="0" marB="0" marR="73025" marL="730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1f0f1494620_0_260"/>
          <p:cNvSpPr txBox="1"/>
          <p:nvPr>
            <p:ph type="title"/>
          </p:nvPr>
        </p:nvSpPr>
        <p:spPr>
          <a:xfrm>
            <a:off x="2792627" y="681037"/>
            <a:ext cx="8674500" cy="781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it-IT"/>
              <a:t>From metrics to measurement (FRSM-06)</a:t>
            </a:r>
            <a:endParaRPr/>
          </a:p>
        </p:txBody>
      </p:sp>
      <p:graphicFrame>
        <p:nvGraphicFramePr>
          <p:cNvPr id="174" name="Google Shape;174;g1f0f1494620_0_260"/>
          <p:cNvGraphicFramePr/>
          <p:nvPr/>
        </p:nvGraphicFramePr>
        <p:xfrm>
          <a:off x="582175" y="1676500"/>
          <a:ext cx="3000000" cy="3000000"/>
        </p:xfrm>
        <a:graphic>
          <a:graphicData uri="http://schemas.openxmlformats.org/drawingml/2006/table">
            <a:tbl>
              <a:tblPr>
                <a:noFill/>
                <a:tableStyleId>{8649830C-33E3-4537-9E69-DD4573901155}</a:tableStyleId>
              </a:tblPr>
              <a:tblGrid>
                <a:gridCol w="1322450"/>
                <a:gridCol w="1166050"/>
                <a:gridCol w="4498225"/>
                <a:gridCol w="4187975"/>
              </a:tblGrid>
              <a:tr h="381000">
                <a:tc>
                  <a:txBody>
                    <a:bodyPr/>
                    <a:lstStyle/>
                    <a:p>
                      <a:pPr indent="0" lvl="0" marL="0" marR="0" rtl="0" algn="ctr">
                        <a:lnSpc>
                          <a:spcPct val="100000"/>
                        </a:lnSpc>
                        <a:spcBef>
                          <a:spcPts val="0"/>
                        </a:spcBef>
                        <a:spcAft>
                          <a:spcPts val="0"/>
                        </a:spcAft>
                        <a:buClr>
                          <a:srgbClr val="000000"/>
                        </a:buClr>
                        <a:buSzPts val="1200"/>
                        <a:buFont typeface="Arial"/>
                        <a:buNone/>
                      </a:pPr>
                      <a:r>
                        <a:rPr b="1" lang="it-IT" sz="1200" u="none" cap="none" strike="noStrike">
                          <a:latin typeface="Calibri"/>
                          <a:ea typeface="Calibri"/>
                          <a:cs typeface="Calibri"/>
                          <a:sym typeface="Calibri"/>
                        </a:rPr>
                        <a:t>Field</a:t>
                      </a:r>
                      <a:endParaRPr b="1" sz="1200" u="none" cap="none" strike="noStrike">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D9F1"/>
                    </a:solidFill>
                  </a:tcPr>
                </a:tc>
                <a:tc gridSpan="2">
                  <a:txBody>
                    <a:bodyPr/>
                    <a:lstStyle/>
                    <a:p>
                      <a:pPr indent="0" lvl="0" marL="0" rtl="0" algn="ctr">
                        <a:spcBef>
                          <a:spcPts val="0"/>
                        </a:spcBef>
                        <a:spcAft>
                          <a:spcPts val="0"/>
                        </a:spcAft>
                        <a:buNone/>
                      </a:pPr>
                      <a:r>
                        <a:rPr b="1" lang="it-IT" sz="1200">
                          <a:latin typeface="Calibri"/>
                          <a:ea typeface="Calibri"/>
                          <a:cs typeface="Calibri"/>
                          <a:sym typeface="Calibri"/>
                        </a:rPr>
                        <a:t>Generic Metric</a:t>
                      </a:r>
                      <a:endParaRPr b="1" sz="1200">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D9F1"/>
                    </a:solidFill>
                  </a:tcPr>
                </a:tc>
                <a:tc hMerge="1"/>
                <a:tc>
                  <a:txBody>
                    <a:bodyPr/>
                    <a:lstStyle/>
                    <a:p>
                      <a:pPr indent="0" lvl="0" marL="0" rtl="0" algn="ctr">
                        <a:spcBef>
                          <a:spcPts val="0"/>
                        </a:spcBef>
                        <a:spcAft>
                          <a:spcPts val="0"/>
                        </a:spcAft>
                        <a:buNone/>
                      </a:pPr>
                      <a:r>
                        <a:rPr b="1" lang="it-IT" sz="1200">
                          <a:latin typeface="Calibri"/>
                          <a:ea typeface="Calibri"/>
                          <a:cs typeface="Calibri"/>
                          <a:sym typeface="Calibri"/>
                        </a:rPr>
                        <a:t>CESSDA Implementaton</a:t>
                      </a:r>
                      <a:endParaRPr b="1" sz="1200">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D9F1"/>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it-IT" sz="1200" u="none" cap="none" strike="noStrike">
                          <a:latin typeface="Calibri"/>
                          <a:ea typeface="Calibri"/>
                          <a:cs typeface="Calibri"/>
                          <a:sym typeface="Calibri"/>
                        </a:rPr>
                        <a:t>Metric Identifier</a:t>
                      </a:r>
                      <a:endParaRPr b="1" sz="1200" u="none" cap="none" strike="noStrike">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0" rtl="0" algn="l">
                        <a:spcBef>
                          <a:spcPts val="0"/>
                        </a:spcBef>
                        <a:spcAft>
                          <a:spcPts val="0"/>
                        </a:spcAft>
                        <a:buNone/>
                      </a:pPr>
                      <a:r>
                        <a:rPr lang="it-IT" sz="1100">
                          <a:solidFill>
                            <a:schemeClr val="dk1"/>
                          </a:solidFill>
                          <a:latin typeface="Calibri"/>
                          <a:ea typeface="Calibri"/>
                          <a:cs typeface="Calibri"/>
                          <a:sym typeface="Calibri"/>
                        </a:rPr>
                        <a:t>FRSM-06</a:t>
                      </a:r>
                      <a:endParaRPr sz="1200">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l">
                        <a:spcBef>
                          <a:spcPts val="0"/>
                        </a:spcBef>
                        <a:spcAft>
                          <a:spcPts val="0"/>
                        </a:spcAft>
                        <a:buNone/>
                      </a:pPr>
                      <a:r>
                        <a:rPr lang="it-IT" sz="1100">
                          <a:solidFill>
                            <a:schemeClr val="dk1"/>
                          </a:solidFill>
                          <a:latin typeface="Calibri"/>
                          <a:ea typeface="Calibri"/>
                          <a:cs typeface="Calibri"/>
                          <a:sym typeface="Calibri"/>
                        </a:rPr>
                        <a:t>FRSM-06-CESSDA</a:t>
                      </a:r>
                      <a:endParaRPr sz="1100">
                        <a:solidFill>
                          <a:schemeClr val="dk1"/>
                        </a:solidFill>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it-IT" sz="1200" u="none" cap="none" strike="noStrike">
                          <a:latin typeface="Calibri"/>
                          <a:ea typeface="Calibri"/>
                          <a:cs typeface="Calibri"/>
                          <a:sym typeface="Calibri"/>
                        </a:rPr>
                        <a:t>Metric Name</a:t>
                      </a:r>
                      <a:endParaRPr b="1" sz="1200" u="none" cap="none" strike="noStrike">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0" rtl="0" algn="just">
                        <a:spcBef>
                          <a:spcPts val="0"/>
                        </a:spcBef>
                        <a:spcAft>
                          <a:spcPts val="0"/>
                        </a:spcAft>
                        <a:buNone/>
                      </a:pPr>
                      <a:r>
                        <a:rPr lang="it-IT" sz="1100">
                          <a:solidFill>
                            <a:schemeClr val="dk1"/>
                          </a:solidFill>
                          <a:latin typeface="Calibri"/>
                          <a:ea typeface="Calibri"/>
                          <a:cs typeface="Calibri"/>
                          <a:sym typeface="Calibri"/>
                        </a:rPr>
                        <a:t>Does the software have a globally unique and persistent identifier?</a:t>
                      </a:r>
                      <a:endParaRPr sz="1200">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just">
                        <a:spcBef>
                          <a:spcPts val="0"/>
                        </a:spcBef>
                        <a:spcAft>
                          <a:spcPts val="0"/>
                        </a:spcAft>
                        <a:buNone/>
                      </a:pPr>
                      <a:r>
                        <a:rPr lang="it-IT" sz="1100">
                          <a:solidFill>
                            <a:schemeClr val="dk1"/>
                          </a:solidFill>
                          <a:latin typeface="Calibri"/>
                          <a:ea typeface="Calibri"/>
                          <a:cs typeface="Calibri"/>
                          <a:sym typeface="Calibri"/>
                        </a:rPr>
                        <a:t>Does the software include metadata about the authors and their roles?</a:t>
                      </a:r>
                      <a:endParaRPr sz="1100">
                        <a:solidFill>
                          <a:schemeClr val="dk1"/>
                        </a:solidFill>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it-IT" sz="1200" u="none" cap="none" strike="noStrike">
                          <a:latin typeface="Calibri"/>
                          <a:ea typeface="Calibri"/>
                          <a:cs typeface="Calibri"/>
                          <a:sym typeface="Calibri"/>
                        </a:rPr>
                        <a:t>FAIR4RS Principle</a:t>
                      </a:r>
                      <a:endParaRPr b="1" sz="1200" u="none" cap="none" strike="noStrike">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0" rtl="0" algn="just">
                        <a:spcBef>
                          <a:spcPts val="0"/>
                        </a:spcBef>
                        <a:spcAft>
                          <a:spcPts val="0"/>
                        </a:spcAft>
                        <a:buNone/>
                      </a:pPr>
                      <a:r>
                        <a:rPr lang="it-IT" sz="1100">
                          <a:solidFill>
                            <a:schemeClr val="dk1"/>
                          </a:solidFill>
                          <a:latin typeface="Calibri"/>
                          <a:ea typeface="Calibri"/>
                          <a:cs typeface="Calibri"/>
                          <a:sym typeface="Calibri"/>
                        </a:rPr>
                        <a:t>F2: Software is described with rich metadata.</a:t>
                      </a:r>
                      <a:endParaRPr sz="1100">
                        <a:solidFill>
                          <a:schemeClr val="dk1"/>
                        </a:solidFill>
                        <a:latin typeface="Calibri"/>
                        <a:ea typeface="Calibri"/>
                        <a:cs typeface="Calibri"/>
                        <a:sym typeface="Calibri"/>
                      </a:endParaRPr>
                    </a:p>
                    <a:p>
                      <a:pPr indent="0" lvl="0" marL="0" rtl="0" algn="just">
                        <a:spcBef>
                          <a:spcPts val="0"/>
                        </a:spcBef>
                        <a:spcAft>
                          <a:spcPts val="0"/>
                        </a:spcAft>
                        <a:buNone/>
                      </a:pPr>
                      <a:r>
                        <a:rPr lang="it-IT" sz="1100">
                          <a:solidFill>
                            <a:schemeClr val="dk1"/>
                          </a:solidFill>
                          <a:latin typeface="Calibri"/>
                          <a:ea typeface="Calibri"/>
                          <a:cs typeface="Calibri"/>
                          <a:sym typeface="Calibri"/>
                        </a:rPr>
                        <a:t>R3: Software meets domain-relevant community standards.</a:t>
                      </a:r>
                      <a:endParaRPr sz="1100">
                        <a:solidFill>
                          <a:schemeClr val="dk1"/>
                        </a:solidFill>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just">
                        <a:spcBef>
                          <a:spcPts val="0"/>
                        </a:spcBef>
                        <a:spcAft>
                          <a:spcPts val="0"/>
                        </a:spcAft>
                        <a:buNone/>
                      </a:pPr>
                      <a:r>
                        <a:rPr lang="it-IT" sz="1100">
                          <a:solidFill>
                            <a:schemeClr val="dk1"/>
                          </a:solidFill>
                          <a:latin typeface="Calibri"/>
                          <a:ea typeface="Calibri"/>
                          <a:cs typeface="Calibri"/>
                          <a:sym typeface="Calibri"/>
                        </a:rPr>
                        <a:t>F1: Software is assigned a globally unique and persistent identifier.</a:t>
                      </a:r>
                      <a:endParaRPr sz="1100">
                        <a:solidFill>
                          <a:schemeClr val="dk1"/>
                        </a:solidFill>
                        <a:latin typeface="Calibri"/>
                        <a:ea typeface="Calibri"/>
                        <a:cs typeface="Calibri"/>
                        <a:sym typeface="Calibri"/>
                      </a:endParaRPr>
                    </a:p>
                    <a:p>
                      <a:pPr indent="0" lvl="0" marL="0" rtl="0" algn="just">
                        <a:spcBef>
                          <a:spcPts val="0"/>
                        </a:spcBef>
                        <a:spcAft>
                          <a:spcPts val="0"/>
                        </a:spcAft>
                        <a:buNone/>
                      </a:pPr>
                      <a:r>
                        <a:rPr lang="it-IT" sz="1100">
                          <a:solidFill>
                            <a:schemeClr val="dk1"/>
                          </a:solidFill>
                          <a:latin typeface="Calibri"/>
                          <a:ea typeface="Calibri"/>
                          <a:cs typeface="Calibri"/>
                          <a:sym typeface="Calibri"/>
                        </a:rPr>
                        <a:t>R3: Software meets domain-relevant community standards.</a:t>
                      </a:r>
                      <a:endParaRPr sz="1200">
                        <a:solidFill>
                          <a:schemeClr val="dk1"/>
                        </a:solidFill>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it-IT" sz="1200" u="none" cap="none" strike="noStrike">
                          <a:latin typeface="Calibri"/>
                          <a:ea typeface="Calibri"/>
                          <a:cs typeface="Calibri"/>
                          <a:sym typeface="Calibri"/>
                        </a:rPr>
                        <a:t>RSMD Recommendation</a:t>
                      </a:r>
                      <a:endParaRPr b="1" sz="1200" u="none" cap="none" strike="noStrike">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0" rtl="0" algn="just">
                        <a:spcBef>
                          <a:spcPts val="0"/>
                        </a:spcBef>
                        <a:spcAft>
                          <a:spcPts val="0"/>
                        </a:spcAft>
                        <a:buNone/>
                      </a:pPr>
                      <a:r>
                        <a:rPr lang="it-IT" sz="1100">
                          <a:solidFill>
                            <a:schemeClr val="dk1"/>
                          </a:solidFill>
                          <a:latin typeface="Calibri"/>
                          <a:ea typeface="Calibri"/>
                          <a:cs typeface="Calibri"/>
                          <a:sym typeface="Calibri"/>
                        </a:rPr>
                        <a:t>RSMD-5.1, RSMD-5.2, RSMD-5.3, RSMD-5.4, RSMD-5.5, RSMD-5.6. RSMD-5.7. RSMD-5.8</a:t>
                      </a:r>
                      <a:endParaRPr sz="1200">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hMerge="1"/>
                <a:tc>
                  <a:txBody>
                    <a:bodyPr/>
                    <a:lstStyle/>
                    <a:p>
                      <a:pPr indent="0" lvl="0" marL="0" rtl="0" algn="just">
                        <a:spcBef>
                          <a:spcPts val="0"/>
                        </a:spcBef>
                        <a:spcAft>
                          <a:spcPts val="0"/>
                        </a:spcAft>
                        <a:buNone/>
                      </a:pPr>
                      <a:r>
                        <a:rPr lang="it-IT" sz="1100">
                          <a:solidFill>
                            <a:schemeClr val="dk1"/>
                          </a:solidFill>
                          <a:latin typeface="Calibri"/>
                          <a:ea typeface="Calibri"/>
                          <a:cs typeface="Calibri"/>
                          <a:sym typeface="Calibri"/>
                        </a:rPr>
                        <a:t>RSMD-3.3</a:t>
                      </a:r>
                      <a:endParaRPr sz="1200">
                        <a:solidFill>
                          <a:schemeClr val="dk1"/>
                        </a:solidFill>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81000">
                <a:tc rowSpan="5">
                  <a:txBody>
                    <a:bodyPr/>
                    <a:lstStyle/>
                    <a:p>
                      <a:pPr indent="0" lvl="0" marL="0" rtl="0" algn="l">
                        <a:spcBef>
                          <a:spcPts val="0"/>
                        </a:spcBef>
                        <a:spcAft>
                          <a:spcPts val="0"/>
                        </a:spcAft>
                        <a:buNone/>
                      </a:pPr>
                      <a:r>
                        <a:rPr b="1" lang="it-IT" sz="1200">
                          <a:latin typeface="Calibri"/>
                          <a:ea typeface="Calibri"/>
                          <a:cs typeface="Calibri"/>
                          <a:sym typeface="Calibri"/>
                        </a:rPr>
                        <a:t>Assessment</a:t>
                      </a:r>
                      <a:endParaRPr b="1" sz="1200">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i="1" lang="it-IT" sz="1100">
                          <a:latin typeface="Calibri"/>
                          <a:ea typeface="Calibri"/>
                          <a:cs typeface="Calibri"/>
                          <a:sym typeface="Calibri"/>
                        </a:rPr>
                        <a:t>Requirements </a:t>
                      </a:r>
                      <a:endParaRPr i="1" sz="1100">
                        <a:latin typeface="Calibri"/>
                        <a:ea typeface="Calibri"/>
                        <a:cs typeface="Calibri"/>
                        <a:sym typeface="Calibri"/>
                      </a:endParaRPr>
                    </a:p>
                  </a:txBody>
                  <a:tcPr marT="0" marB="0" marR="73025" marL="730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298450" lvl="0" marL="457200" rtl="0" algn="just">
                        <a:spcBef>
                          <a:spcPts val="0"/>
                        </a:spcBef>
                        <a:spcAft>
                          <a:spcPts val="0"/>
                        </a:spcAft>
                        <a:buSzPts val="1100"/>
                        <a:buFont typeface="Calibri"/>
                        <a:buChar char="●"/>
                      </a:pPr>
                      <a:r>
                        <a:rPr lang="it-IT" sz="1100">
                          <a:latin typeface="Calibri"/>
                          <a:ea typeface="Calibri"/>
                          <a:cs typeface="Calibri"/>
                          <a:sym typeface="Calibri"/>
                        </a:rPr>
                        <a:t>Software source code</a:t>
                      </a:r>
                      <a:endParaRPr sz="1100">
                        <a:latin typeface="Calibri"/>
                        <a:ea typeface="Calibri"/>
                        <a:cs typeface="Calibri"/>
                        <a:sym typeface="Calibri"/>
                      </a:endParaRPr>
                    </a:p>
                    <a:p>
                      <a:pPr indent="-298450" lvl="0" marL="457200" rtl="0" algn="just">
                        <a:spcBef>
                          <a:spcPts val="0"/>
                        </a:spcBef>
                        <a:spcAft>
                          <a:spcPts val="0"/>
                        </a:spcAft>
                        <a:buSzPts val="1100"/>
                        <a:buFont typeface="Calibri"/>
                        <a:buChar char="●"/>
                      </a:pPr>
                      <a:r>
                        <a:rPr lang="it-IT" sz="1100">
                          <a:latin typeface="Calibri"/>
                          <a:ea typeface="Calibri"/>
                          <a:cs typeface="Calibri"/>
                          <a:sym typeface="Calibri"/>
                        </a:rPr>
                        <a:t>Software identifier</a:t>
                      </a:r>
                      <a:endParaRPr sz="1100">
                        <a:latin typeface="Calibri"/>
                        <a:ea typeface="Calibri"/>
                        <a:cs typeface="Calibri"/>
                        <a:sym typeface="Calibri"/>
                      </a:endParaRPr>
                    </a:p>
                  </a:txBody>
                  <a:tcPr marT="0" marB="0" marR="73025" marL="730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298450" lvl="0" marL="457200" rtl="0" algn="just">
                        <a:spcBef>
                          <a:spcPts val="0"/>
                        </a:spcBef>
                        <a:spcAft>
                          <a:spcPts val="0"/>
                        </a:spcAft>
                        <a:buSzPts val="1100"/>
                        <a:buFont typeface="Calibri"/>
                        <a:buChar char="●"/>
                      </a:pPr>
                      <a:r>
                        <a:rPr lang="it-IT" sz="1100">
                          <a:latin typeface="Calibri"/>
                          <a:ea typeface="Calibri"/>
                          <a:cs typeface="Calibri"/>
                          <a:sym typeface="Calibri"/>
                        </a:rPr>
                        <a:t>Software source code</a:t>
                      </a:r>
                      <a:endParaRPr sz="1100">
                        <a:latin typeface="Calibri"/>
                        <a:ea typeface="Calibri"/>
                        <a:cs typeface="Calibri"/>
                        <a:sym typeface="Calibri"/>
                      </a:endParaRPr>
                    </a:p>
                    <a:p>
                      <a:pPr indent="-298450" lvl="0" marL="457200" rtl="0" algn="just">
                        <a:spcBef>
                          <a:spcPts val="0"/>
                        </a:spcBef>
                        <a:spcAft>
                          <a:spcPts val="0"/>
                        </a:spcAft>
                        <a:buSzPts val="1100"/>
                        <a:buFont typeface="Calibri"/>
                        <a:buChar char="●"/>
                      </a:pPr>
                      <a:r>
                        <a:rPr lang="it-IT" sz="1100">
                          <a:latin typeface="Calibri"/>
                          <a:ea typeface="Calibri"/>
                          <a:cs typeface="Calibri"/>
                          <a:sym typeface="Calibri"/>
                        </a:rPr>
                        <a:t>Software identifier</a:t>
                      </a:r>
                      <a:endParaRPr sz="1100">
                        <a:latin typeface="Calibri"/>
                        <a:ea typeface="Calibri"/>
                        <a:cs typeface="Calibri"/>
                        <a:sym typeface="Calibri"/>
                      </a:endParaRPr>
                    </a:p>
                    <a:p>
                      <a:pPr indent="-171450" lvl="0" marL="228600" rtl="0" algn="just">
                        <a:spcBef>
                          <a:spcPts val="0"/>
                        </a:spcBef>
                        <a:spcAft>
                          <a:spcPts val="0"/>
                        </a:spcAft>
                        <a:buNone/>
                      </a:pPr>
                      <a:r>
                        <a:t/>
                      </a:r>
                      <a:endParaRPr sz="1100">
                        <a:latin typeface="Calibri"/>
                        <a:ea typeface="Calibri"/>
                        <a:cs typeface="Calibri"/>
                        <a:sym typeface="Calibri"/>
                      </a:endParaRPr>
                    </a:p>
                  </a:txBody>
                  <a:tcPr marT="0" marB="0" marR="73025" marL="730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81000">
                <a:tc vMerge="1"/>
                <a:tc>
                  <a:txBody>
                    <a:bodyPr/>
                    <a:lstStyle/>
                    <a:p>
                      <a:pPr indent="0" lvl="0" marL="0" rtl="0" algn="just">
                        <a:spcBef>
                          <a:spcPts val="0"/>
                        </a:spcBef>
                        <a:spcAft>
                          <a:spcPts val="0"/>
                        </a:spcAft>
                        <a:buNone/>
                      </a:pPr>
                      <a:r>
                        <a:rPr i="1" lang="it-IT" sz="1100">
                          <a:latin typeface="Calibri"/>
                          <a:ea typeface="Calibri"/>
                          <a:cs typeface="Calibri"/>
                          <a:sym typeface="Calibri"/>
                        </a:rPr>
                        <a:t>Method</a:t>
                      </a:r>
                      <a:endParaRPr i="1" sz="1100">
                        <a:latin typeface="Calibri"/>
                        <a:ea typeface="Calibri"/>
                        <a:cs typeface="Calibri"/>
                        <a:sym typeface="Calibri"/>
                      </a:endParaRPr>
                    </a:p>
                  </a:txBody>
                  <a:tcPr marT="0" marB="0" marR="73025" marL="730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Clr>
                          <a:schemeClr val="dk1"/>
                        </a:buClr>
                        <a:buSzPts val="1100"/>
                        <a:buFont typeface="Arial"/>
                        <a:buNone/>
                      </a:pPr>
                      <a:r>
                        <a:rPr lang="it-IT" sz="1100">
                          <a:solidFill>
                            <a:schemeClr val="dk1"/>
                          </a:solidFill>
                          <a:latin typeface="Calibri"/>
                          <a:ea typeface="Calibri"/>
                          <a:cs typeface="Calibri"/>
                          <a:sym typeface="Calibri"/>
                        </a:rPr>
                        <a:t>Check if the software and/or software identifier has machine readable descriptive metadata associated with it that include contributors and roles.</a:t>
                      </a:r>
                      <a:endParaRPr sz="1100" u="none" cap="none" strike="noStrike">
                        <a:latin typeface="Calibri"/>
                        <a:ea typeface="Calibri"/>
                        <a:cs typeface="Calibri"/>
                        <a:sym typeface="Calibri"/>
                      </a:endParaRPr>
                    </a:p>
                  </a:txBody>
                  <a:tcPr marT="0" marB="0" marR="73025" marL="730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it-IT" sz="1100">
                          <a:solidFill>
                            <a:schemeClr val="dk1"/>
                          </a:solidFill>
                          <a:latin typeface="Calibri"/>
                          <a:ea typeface="Calibri"/>
                          <a:cs typeface="Calibri"/>
                          <a:sym typeface="Calibri"/>
                        </a:rPr>
                        <a:t>Check that the </a:t>
                      </a:r>
                      <a:r>
                        <a:rPr lang="it-IT" sz="1000">
                          <a:solidFill>
                            <a:schemeClr val="dk1"/>
                          </a:solidFill>
                          <a:highlight>
                            <a:srgbClr val="FFFFFF"/>
                          </a:highlight>
                          <a:latin typeface="Roboto"/>
                          <a:ea typeface="Roboto"/>
                          <a:cs typeface="Roboto"/>
                          <a:sym typeface="Roboto"/>
                        </a:rPr>
                        <a:t>CITATION</a:t>
                      </a:r>
                      <a:r>
                        <a:rPr lang="it-IT" sz="1100">
                          <a:solidFill>
                            <a:schemeClr val="dk1"/>
                          </a:solidFill>
                          <a:latin typeface="Calibri"/>
                          <a:ea typeface="Calibri"/>
                          <a:cs typeface="Calibri"/>
                          <a:sym typeface="Calibri"/>
                        </a:rPr>
                        <a:t> and/or </a:t>
                      </a:r>
                      <a:r>
                        <a:rPr lang="it-IT" sz="1000">
                          <a:solidFill>
                            <a:schemeClr val="dk1"/>
                          </a:solidFill>
                          <a:latin typeface="Roboto"/>
                          <a:ea typeface="Roboto"/>
                          <a:cs typeface="Roboto"/>
                          <a:sym typeface="Roboto"/>
                        </a:rPr>
                        <a:t>CONTRIBUTORS</a:t>
                      </a:r>
                      <a:r>
                        <a:rPr lang="it-IT" sz="1100">
                          <a:solidFill>
                            <a:schemeClr val="dk1"/>
                          </a:solidFill>
                          <a:latin typeface="Calibri"/>
                          <a:ea typeface="Calibri"/>
                          <a:cs typeface="Calibri"/>
                          <a:sym typeface="Calibri"/>
                        </a:rPr>
                        <a:t> files exist and Zenodo metadata is present</a:t>
                      </a:r>
                      <a:endParaRPr sz="1100">
                        <a:latin typeface="Calibri"/>
                        <a:ea typeface="Calibri"/>
                        <a:cs typeface="Calibri"/>
                        <a:sym typeface="Calibri"/>
                      </a:endParaRPr>
                    </a:p>
                  </a:txBody>
                  <a:tcPr marT="0" marB="0" marR="73025" marL="730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81000">
                <a:tc vMerge="1"/>
                <a:tc>
                  <a:txBody>
                    <a:bodyPr/>
                    <a:lstStyle/>
                    <a:p>
                      <a:pPr indent="0" lvl="0" marL="0" rtl="0" algn="just">
                        <a:spcBef>
                          <a:spcPts val="0"/>
                        </a:spcBef>
                        <a:spcAft>
                          <a:spcPts val="0"/>
                        </a:spcAft>
                        <a:buNone/>
                      </a:pPr>
                      <a:r>
                        <a:rPr i="1" lang="it-IT" sz="1100">
                          <a:latin typeface="Calibri"/>
                          <a:ea typeface="Calibri"/>
                          <a:cs typeface="Calibri"/>
                          <a:sym typeface="Calibri"/>
                        </a:rPr>
                        <a:t>Essential</a:t>
                      </a:r>
                      <a:endParaRPr i="1" sz="1100" u="none" cap="none" strike="noStrike">
                        <a:latin typeface="Calibri"/>
                        <a:ea typeface="Calibri"/>
                        <a:cs typeface="Calibri"/>
                        <a:sym typeface="Calibri"/>
                      </a:endParaRPr>
                    </a:p>
                  </a:txBody>
                  <a:tcPr marT="0" marB="0" marR="73025" marL="730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it-IT" sz="1100">
                          <a:solidFill>
                            <a:schemeClr val="dk1"/>
                          </a:solidFill>
                          <a:latin typeface="Calibri"/>
                          <a:ea typeface="Calibri"/>
                          <a:cs typeface="Calibri"/>
                          <a:sym typeface="Calibri"/>
                        </a:rPr>
                        <a:t>The software includes metadata about the contributors</a:t>
                      </a:r>
                      <a:endParaRPr sz="1100" u="none" cap="none" strike="noStrike">
                        <a:latin typeface="Calibri"/>
                        <a:ea typeface="Calibri"/>
                        <a:cs typeface="Calibri"/>
                        <a:sym typeface="Calibri"/>
                      </a:endParaRPr>
                    </a:p>
                  </a:txBody>
                  <a:tcPr marT="0" marB="0" marR="73025" marL="730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it-IT" sz="1100">
                          <a:solidFill>
                            <a:schemeClr val="dk1"/>
                          </a:solidFill>
                          <a:latin typeface="Calibri"/>
                          <a:ea typeface="Calibri"/>
                          <a:cs typeface="Calibri"/>
                          <a:sym typeface="Calibri"/>
                        </a:rPr>
                        <a:t>A </a:t>
                      </a:r>
                      <a:r>
                        <a:rPr lang="it-IT" sz="1000">
                          <a:solidFill>
                            <a:schemeClr val="dk1"/>
                          </a:solidFill>
                          <a:highlight>
                            <a:srgbClr val="FFFFFF"/>
                          </a:highlight>
                          <a:latin typeface="Roboto"/>
                          <a:ea typeface="Roboto"/>
                          <a:cs typeface="Roboto"/>
                          <a:sym typeface="Roboto"/>
                        </a:rPr>
                        <a:t>CITATION</a:t>
                      </a:r>
                      <a:r>
                        <a:rPr lang="it-IT" sz="1100">
                          <a:solidFill>
                            <a:schemeClr val="dk1"/>
                          </a:solidFill>
                          <a:latin typeface="Calibri"/>
                          <a:ea typeface="Calibri"/>
                          <a:cs typeface="Calibri"/>
                          <a:sym typeface="Calibri"/>
                        </a:rPr>
                        <a:t> and/or </a:t>
                      </a:r>
                      <a:r>
                        <a:rPr lang="it-IT" sz="1000">
                          <a:solidFill>
                            <a:schemeClr val="dk1"/>
                          </a:solidFill>
                          <a:latin typeface="Roboto"/>
                          <a:ea typeface="Roboto"/>
                          <a:cs typeface="Roboto"/>
                          <a:sym typeface="Roboto"/>
                        </a:rPr>
                        <a:t>CONTRIBUTORS</a:t>
                      </a:r>
                      <a:r>
                        <a:rPr lang="it-IT" sz="1100">
                          <a:solidFill>
                            <a:schemeClr val="dk1"/>
                          </a:solidFill>
                          <a:latin typeface="Calibri"/>
                          <a:ea typeface="Calibri"/>
                          <a:cs typeface="Calibri"/>
                          <a:sym typeface="Calibri"/>
                        </a:rPr>
                        <a:t> files is present in the root of the repository.</a:t>
                      </a:r>
                      <a:endParaRPr sz="1100">
                        <a:latin typeface="Calibri"/>
                        <a:ea typeface="Calibri"/>
                        <a:cs typeface="Calibri"/>
                        <a:sym typeface="Calibri"/>
                      </a:endParaRPr>
                    </a:p>
                  </a:txBody>
                  <a:tcPr marT="0" marB="0" marR="73025" marL="730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81000">
                <a:tc vMerge="1"/>
                <a:tc>
                  <a:txBody>
                    <a:bodyPr/>
                    <a:lstStyle/>
                    <a:p>
                      <a:pPr indent="0" lvl="0" marL="0" rtl="0" algn="just">
                        <a:spcBef>
                          <a:spcPts val="0"/>
                        </a:spcBef>
                        <a:spcAft>
                          <a:spcPts val="0"/>
                        </a:spcAft>
                        <a:buNone/>
                      </a:pPr>
                      <a:r>
                        <a:rPr i="1" lang="it-IT" sz="1100">
                          <a:latin typeface="Calibri"/>
                          <a:ea typeface="Calibri"/>
                          <a:cs typeface="Calibri"/>
                          <a:sym typeface="Calibri"/>
                        </a:rPr>
                        <a:t>Important</a:t>
                      </a:r>
                      <a:endParaRPr i="1" sz="1100" u="none" cap="none" strike="noStrike">
                        <a:latin typeface="Calibri"/>
                        <a:ea typeface="Calibri"/>
                        <a:cs typeface="Calibri"/>
                        <a:sym typeface="Calibri"/>
                      </a:endParaRPr>
                    </a:p>
                  </a:txBody>
                  <a:tcPr marT="0" marB="0" marR="73025" marL="730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Clr>
                          <a:schemeClr val="dk1"/>
                        </a:buClr>
                        <a:buSzPts val="1100"/>
                        <a:buFont typeface="Arial"/>
                        <a:buNone/>
                      </a:pPr>
                      <a:r>
                        <a:rPr lang="it-IT" sz="1100">
                          <a:solidFill>
                            <a:schemeClr val="dk1"/>
                          </a:solidFill>
                          <a:latin typeface="Calibri"/>
                          <a:ea typeface="Calibri"/>
                          <a:cs typeface="Calibri"/>
                          <a:sym typeface="Calibri"/>
                        </a:rPr>
                        <a:t>The software includes citation metadata that includes all contributors and their roles. This includes ORCIDs when contributors have them.</a:t>
                      </a:r>
                      <a:endParaRPr sz="1100" u="none" cap="none" strike="noStrike">
                        <a:latin typeface="Calibri"/>
                        <a:ea typeface="Calibri"/>
                        <a:cs typeface="Calibri"/>
                        <a:sym typeface="Calibri"/>
                      </a:endParaRPr>
                    </a:p>
                  </a:txBody>
                  <a:tcPr marT="0" marB="0" marR="73025" marL="730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it-IT" sz="1100">
                          <a:solidFill>
                            <a:schemeClr val="dk1"/>
                          </a:solidFill>
                          <a:latin typeface="Calibri"/>
                          <a:ea typeface="Calibri"/>
                          <a:cs typeface="Calibri"/>
                          <a:sym typeface="Calibri"/>
                        </a:rPr>
                        <a:t>Author details (including ORCIDs) are present in the corresponding Zenodo record. ORCIDs are present for authors in the CITATION.cff file.</a:t>
                      </a:r>
                      <a:endParaRPr sz="1100">
                        <a:latin typeface="Calibri"/>
                        <a:ea typeface="Calibri"/>
                        <a:cs typeface="Calibri"/>
                        <a:sym typeface="Calibri"/>
                      </a:endParaRPr>
                    </a:p>
                  </a:txBody>
                  <a:tcPr marT="0" marB="0" marR="73025" marL="730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81000">
                <a:tc vMerge="1"/>
                <a:tc>
                  <a:txBody>
                    <a:bodyPr/>
                    <a:lstStyle/>
                    <a:p>
                      <a:pPr indent="0" lvl="0" marL="0" rtl="0" algn="just">
                        <a:spcBef>
                          <a:spcPts val="0"/>
                        </a:spcBef>
                        <a:spcAft>
                          <a:spcPts val="0"/>
                        </a:spcAft>
                        <a:buNone/>
                      </a:pPr>
                      <a:r>
                        <a:rPr i="1" lang="it-IT" sz="1100">
                          <a:latin typeface="Calibri"/>
                          <a:ea typeface="Calibri"/>
                          <a:cs typeface="Calibri"/>
                          <a:sym typeface="Calibri"/>
                        </a:rPr>
                        <a:t>Useful</a:t>
                      </a:r>
                      <a:endParaRPr i="1" sz="1100" u="none" cap="none" strike="noStrike">
                        <a:latin typeface="Calibri"/>
                        <a:ea typeface="Calibri"/>
                        <a:cs typeface="Calibri"/>
                        <a:sym typeface="Calibri"/>
                      </a:endParaRPr>
                    </a:p>
                  </a:txBody>
                  <a:tcPr marT="0" marB="0" marR="73025" marL="730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Clr>
                          <a:schemeClr val="dk1"/>
                        </a:buClr>
                        <a:buSzPts val="1100"/>
                        <a:buFont typeface="Arial"/>
                        <a:buNone/>
                      </a:pPr>
                      <a:r>
                        <a:rPr lang="it-IT" sz="1100">
                          <a:solidFill>
                            <a:schemeClr val="dk1"/>
                          </a:solidFill>
                          <a:latin typeface="Calibri"/>
                          <a:ea typeface="Calibri"/>
                          <a:cs typeface="Calibri"/>
                          <a:sym typeface="Calibri"/>
                        </a:rPr>
                        <a:t>The citation metadata includes the proportional credit attributed to each contributor</a:t>
                      </a:r>
                      <a:endParaRPr sz="1100" u="none" cap="none" strike="noStrike">
                        <a:latin typeface="Calibri"/>
                        <a:ea typeface="Calibri"/>
                        <a:cs typeface="Calibri"/>
                        <a:sym typeface="Calibri"/>
                      </a:endParaRPr>
                    </a:p>
                  </a:txBody>
                  <a:tcPr marT="0" marB="0" marR="73025" marL="730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it-IT" sz="1100">
                          <a:solidFill>
                            <a:schemeClr val="dk1"/>
                          </a:solidFill>
                          <a:latin typeface="Calibri"/>
                          <a:ea typeface="Calibri"/>
                          <a:cs typeface="Calibri"/>
                          <a:sym typeface="Calibri"/>
                        </a:rPr>
                        <a:t>N/A</a:t>
                      </a:r>
                      <a:endParaRPr sz="1100">
                        <a:latin typeface="Calibri"/>
                        <a:ea typeface="Calibri"/>
                        <a:cs typeface="Calibri"/>
                        <a:sym typeface="Calibri"/>
                      </a:endParaRPr>
                    </a:p>
                  </a:txBody>
                  <a:tcPr marT="0" marB="0" marR="73025" marL="730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b="1" lang="it-IT" sz="1200">
                          <a:latin typeface="Calibri"/>
                          <a:ea typeface="Calibri"/>
                          <a:cs typeface="Calibri"/>
                          <a:sym typeface="Calibri"/>
                        </a:rPr>
                        <a:t>Comments</a:t>
                      </a:r>
                      <a:endParaRPr b="1" sz="1200">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0" rtl="0" algn="just">
                        <a:spcBef>
                          <a:spcPts val="0"/>
                        </a:spcBef>
                        <a:spcAft>
                          <a:spcPts val="0"/>
                        </a:spcAft>
                        <a:buClr>
                          <a:schemeClr val="dk1"/>
                        </a:buClr>
                        <a:buSzPts val="1100"/>
                        <a:buFont typeface="Arial"/>
                        <a:buNone/>
                      </a:pPr>
                      <a:r>
                        <a:rPr lang="it-IT" sz="1100">
                          <a:solidFill>
                            <a:schemeClr val="dk1"/>
                          </a:solidFill>
                          <a:latin typeface="Calibri"/>
                          <a:ea typeface="Calibri"/>
                          <a:cs typeface="Calibri"/>
                          <a:sym typeface="Calibri"/>
                        </a:rPr>
                        <a:t>There are several common places for contributor metadata to be found, including README files, CodeMeta or CFF files, in the code repository metadata, or in the software identifier metadata. It may also be directly embedded in software source code files. </a:t>
                      </a:r>
                      <a:endParaRPr sz="11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it-IT" sz="1100">
                          <a:solidFill>
                            <a:schemeClr val="dk1"/>
                          </a:solidFill>
                          <a:latin typeface="Calibri"/>
                          <a:ea typeface="Calibri"/>
                          <a:cs typeface="Calibri"/>
                          <a:sym typeface="Calibri"/>
                        </a:rPr>
                        <a:t>Criteria for which roles are included is normally defined by the community.</a:t>
                      </a:r>
                      <a:endParaRPr i="1" sz="1100">
                        <a:latin typeface="Calibri"/>
                        <a:ea typeface="Calibri"/>
                        <a:cs typeface="Calibri"/>
                        <a:sym typeface="Calibri"/>
                      </a:endParaRPr>
                    </a:p>
                  </a:txBody>
                  <a:tcPr marT="0" marB="0" marR="73025" marL="730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hMerge="1"/>
                <a:tc>
                  <a:txBody>
                    <a:bodyPr/>
                    <a:lstStyle/>
                    <a:p>
                      <a:pPr indent="0" lvl="0" marL="0" rtl="0" algn="just">
                        <a:spcBef>
                          <a:spcPts val="0"/>
                        </a:spcBef>
                        <a:spcAft>
                          <a:spcPts val="0"/>
                        </a:spcAft>
                        <a:buClr>
                          <a:schemeClr val="dk1"/>
                        </a:buClr>
                        <a:buSzPts val="1100"/>
                        <a:buFont typeface="Arial"/>
                        <a:buNone/>
                      </a:pPr>
                      <a:r>
                        <a:rPr lang="it-IT" sz="1100">
                          <a:solidFill>
                            <a:schemeClr val="dk1"/>
                          </a:solidFill>
                          <a:latin typeface="Calibri"/>
                          <a:ea typeface="Calibri"/>
                          <a:cs typeface="Calibri"/>
                          <a:sym typeface="Calibri"/>
                        </a:rPr>
                        <a:t>Authorship criteria should follow the CESSDA Publication Policy &amp; Procedures (CESSDA, 2020). CESSDA uses Citation File Format for recording authorship, e.g. CDC-Searchkit citation.</a:t>
                      </a:r>
                      <a:endParaRPr sz="1100">
                        <a:solidFill>
                          <a:schemeClr val="dk1"/>
                        </a:solidFill>
                        <a:latin typeface="Calibri"/>
                        <a:ea typeface="Calibri"/>
                        <a:cs typeface="Calibri"/>
                        <a:sym typeface="Calibri"/>
                      </a:endParaRPr>
                    </a:p>
                  </a:txBody>
                  <a:tcPr marT="0" marB="0" marR="73025" marL="730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f0f1494620_0_268"/>
          <p:cNvSpPr txBox="1"/>
          <p:nvPr>
            <p:ph type="title"/>
          </p:nvPr>
        </p:nvSpPr>
        <p:spPr>
          <a:xfrm>
            <a:off x="2792627" y="681037"/>
            <a:ext cx="8674500" cy="781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it-IT"/>
              <a:t>Measuring the FAIRness of your software</a:t>
            </a:r>
            <a:endParaRPr/>
          </a:p>
        </p:txBody>
      </p:sp>
      <p:sp>
        <p:nvSpPr>
          <p:cNvPr id="180" name="Google Shape;180;g1f0f1494620_0_26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it-IT"/>
              <a:t>Tooling for assessing software FAIRness is still relatively new</a:t>
            </a:r>
            <a:endParaRPr/>
          </a:p>
          <a:p>
            <a:pPr indent="0" lvl="0" marL="0" rtl="0" algn="l">
              <a:spcBef>
                <a:spcPts val="1000"/>
              </a:spcBef>
              <a:spcAft>
                <a:spcPts val="0"/>
              </a:spcAft>
              <a:buNone/>
            </a:pPr>
            <a:r>
              <a:rPr lang="it-IT"/>
              <a:t>Paper based assessment:</a:t>
            </a:r>
            <a:endParaRPr/>
          </a:p>
          <a:p>
            <a:pPr indent="-342900" lvl="0" marL="457200" rtl="0" algn="l">
              <a:spcBef>
                <a:spcPts val="1000"/>
              </a:spcBef>
              <a:spcAft>
                <a:spcPts val="0"/>
              </a:spcAft>
              <a:buSzPts val="1800"/>
              <a:buChar char="•"/>
            </a:pPr>
            <a:r>
              <a:rPr lang="it-IT"/>
              <a:t>For each of the FAIR Research Software Metrics, consider:</a:t>
            </a:r>
            <a:endParaRPr/>
          </a:p>
          <a:p>
            <a:pPr indent="-342900" lvl="1" marL="914400" rtl="0" algn="l">
              <a:spcBef>
                <a:spcPts val="0"/>
              </a:spcBef>
              <a:spcAft>
                <a:spcPts val="0"/>
              </a:spcAft>
              <a:buSzPts val="1800"/>
              <a:buChar char="•"/>
            </a:pPr>
            <a:r>
              <a:rPr lang="it-IT"/>
              <a:t>How would you measure this, in your domain?</a:t>
            </a:r>
            <a:endParaRPr/>
          </a:p>
          <a:p>
            <a:pPr indent="-342900" lvl="1" marL="914400" rtl="0" algn="l">
              <a:spcBef>
                <a:spcPts val="0"/>
              </a:spcBef>
              <a:spcAft>
                <a:spcPts val="0"/>
              </a:spcAft>
              <a:buSzPts val="1800"/>
              <a:buChar char="•"/>
            </a:pPr>
            <a:r>
              <a:rPr lang="it-IT"/>
              <a:t>What would be considered essential/important/useful?</a:t>
            </a:r>
            <a:endParaRPr/>
          </a:p>
          <a:p>
            <a:pPr indent="-342900" lvl="1" marL="914400" rtl="0" algn="l">
              <a:spcBef>
                <a:spcPts val="0"/>
              </a:spcBef>
              <a:spcAft>
                <a:spcPts val="0"/>
              </a:spcAft>
              <a:buSzPts val="1800"/>
              <a:buChar char="•"/>
            </a:pPr>
            <a:r>
              <a:rPr lang="it-IT"/>
              <a:t>How does your current software software compare?</a:t>
            </a:r>
            <a:endParaRPr/>
          </a:p>
          <a:p>
            <a:pPr indent="-342900" lvl="0" marL="457200" rtl="0" algn="l">
              <a:spcBef>
                <a:spcPts val="0"/>
              </a:spcBef>
              <a:spcAft>
                <a:spcPts val="0"/>
              </a:spcAft>
              <a:buSzPts val="1800"/>
              <a:buChar char="•"/>
            </a:pPr>
            <a:r>
              <a:rPr lang="it-IT"/>
              <a:t>Are there any FAIR Principles for Research Software that are harder to meet?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4" name="Shape 184"/>
        <p:cNvGrpSpPr/>
        <p:nvPr/>
      </p:nvGrpSpPr>
      <p:grpSpPr>
        <a:xfrm>
          <a:off x="0" y="0"/>
          <a:ext cx="0" cy="0"/>
          <a:chOff x="0" y="0"/>
          <a:chExt cx="0" cy="0"/>
        </a:xfrm>
      </p:grpSpPr>
      <p:pic>
        <p:nvPicPr>
          <p:cNvPr id="185" name="Google Shape;185;p2"/>
          <p:cNvPicPr preferRelativeResize="0"/>
          <p:nvPr/>
        </p:nvPicPr>
        <p:blipFill rotWithShape="1">
          <a:blip r:embed="rId4">
            <a:alphaModFix/>
          </a:blip>
          <a:srcRect b="13283" l="0" r="0" t="20524"/>
          <a:stretch/>
        </p:blipFill>
        <p:spPr>
          <a:xfrm>
            <a:off x="319450" y="1381100"/>
            <a:ext cx="1387750" cy="612325"/>
          </a:xfrm>
          <a:prstGeom prst="rect">
            <a:avLst/>
          </a:prstGeom>
          <a:noFill/>
          <a:ln>
            <a:noFill/>
          </a:ln>
        </p:spPr>
      </p:pic>
      <p:pic>
        <p:nvPicPr>
          <p:cNvPr id="186" name="Google Shape;186;p2"/>
          <p:cNvPicPr preferRelativeResize="0"/>
          <p:nvPr/>
        </p:nvPicPr>
        <p:blipFill rotWithShape="1">
          <a:blip r:embed="rId5">
            <a:alphaModFix/>
          </a:blip>
          <a:srcRect b="87068" l="56817" r="30219" t="0"/>
          <a:stretch/>
        </p:blipFill>
        <p:spPr>
          <a:xfrm>
            <a:off x="5332683" y="1350738"/>
            <a:ext cx="901601" cy="661026"/>
          </a:xfrm>
          <a:prstGeom prst="rect">
            <a:avLst/>
          </a:prstGeom>
          <a:noFill/>
          <a:ln>
            <a:noFill/>
          </a:ln>
        </p:spPr>
      </p:pic>
      <p:pic>
        <p:nvPicPr>
          <p:cNvPr id="187" name="Google Shape;187;p2"/>
          <p:cNvPicPr preferRelativeResize="0"/>
          <p:nvPr/>
        </p:nvPicPr>
        <p:blipFill rotWithShape="1">
          <a:blip r:embed="rId5">
            <a:alphaModFix/>
          </a:blip>
          <a:srcRect b="87068" l="79501" r="2256" t="0"/>
          <a:stretch/>
        </p:blipFill>
        <p:spPr>
          <a:xfrm>
            <a:off x="6561250" y="1350750"/>
            <a:ext cx="1268900" cy="661026"/>
          </a:xfrm>
          <a:prstGeom prst="rect">
            <a:avLst/>
          </a:prstGeom>
          <a:noFill/>
          <a:ln>
            <a:noFill/>
          </a:ln>
        </p:spPr>
      </p:pic>
      <p:pic>
        <p:nvPicPr>
          <p:cNvPr id="188" name="Google Shape;188;p2"/>
          <p:cNvPicPr preferRelativeResize="0"/>
          <p:nvPr/>
        </p:nvPicPr>
        <p:blipFill rotWithShape="1">
          <a:blip r:embed="rId5">
            <a:alphaModFix/>
          </a:blip>
          <a:srcRect b="74136" l="102" r="81656" t="12931"/>
          <a:stretch/>
        </p:blipFill>
        <p:spPr>
          <a:xfrm>
            <a:off x="8063138" y="1409025"/>
            <a:ext cx="1268900" cy="661026"/>
          </a:xfrm>
          <a:prstGeom prst="rect">
            <a:avLst/>
          </a:prstGeom>
          <a:noFill/>
          <a:ln>
            <a:noFill/>
          </a:ln>
        </p:spPr>
      </p:pic>
      <p:pic>
        <p:nvPicPr>
          <p:cNvPr id="189" name="Google Shape;189;p2"/>
          <p:cNvPicPr preferRelativeResize="0"/>
          <p:nvPr/>
        </p:nvPicPr>
        <p:blipFill rotWithShape="1">
          <a:blip r:embed="rId5">
            <a:alphaModFix/>
          </a:blip>
          <a:srcRect b="74136" l="23445" r="51011" t="16110"/>
          <a:stretch/>
        </p:blipFill>
        <p:spPr>
          <a:xfrm>
            <a:off x="9689000" y="1571500"/>
            <a:ext cx="1776748" cy="498550"/>
          </a:xfrm>
          <a:prstGeom prst="rect">
            <a:avLst/>
          </a:prstGeom>
          <a:noFill/>
          <a:ln>
            <a:noFill/>
          </a:ln>
        </p:spPr>
      </p:pic>
      <p:pic>
        <p:nvPicPr>
          <p:cNvPr id="190" name="Google Shape;190;p2"/>
          <p:cNvPicPr preferRelativeResize="0"/>
          <p:nvPr/>
        </p:nvPicPr>
        <p:blipFill rotWithShape="1">
          <a:blip r:embed="rId5">
            <a:alphaModFix/>
          </a:blip>
          <a:srcRect b="76049" l="50388" r="24065" t="16926"/>
          <a:stretch/>
        </p:blipFill>
        <p:spPr>
          <a:xfrm>
            <a:off x="226000" y="2348338"/>
            <a:ext cx="1776748" cy="358976"/>
          </a:xfrm>
          <a:prstGeom prst="rect">
            <a:avLst/>
          </a:prstGeom>
          <a:noFill/>
          <a:ln>
            <a:noFill/>
          </a:ln>
        </p:spPr>
      </p:pic>
      <p:pic>
        <p:nvPicPr>
          <p:cNvPr id="191" name="Google Shape;191;p2"/>
          <p:cNvPicPr preferRelativeResize="0"/>
          <p:nvPr/>
        </p:nvPicPr>
        <p:blipFill rotWithShape="1">
          <a:blip r:embed="rId5">
            <a:alphaModFix/>
          </a:blip>
          <a:srcRect b="75228" l="79138" r="3816" t="13310"/>
          <a:stretch/>
        </p:blipFill>
        <p:spPr>
          <a:xfrm>
            <a:off x="2265025" y="2210775"/>
            <a:ext cx="1185398" cy="585851"/>
          </a:xfrm>
          <a:prstGeom prst="rect">
            <a:avLst/>
          </a:prstGeom>
          <a:noFill/>
          <a:ln>
            <a:noFill/>
          </a:ln>
        </p:spPr>
      </p:pic>
      <p:pic>
        <p:nvPicPr>
          <p:cNvPr id="192" name="Google Shape;192;p2"/>
          <p:cNvPicPr preferRelativeResize="0"/>
          <p:nvPr/>
        </p:nvPicPr>
        <p:blipFill rotWithShape="1">
          <a:blip r:embed="rId5">
            <a:alphaModFix/>
          </a:blip>
          <a:srcRect b="59468" l="1790" r="81708" t="29070"/>
          <a:stretch/>
        </p:blipFill>
        <p:spPr>
          <a:xfrm>
            <a:off x="3872025" y="2210775"/>
            <a:ext cx="1147848" cy="585851"/>
          </a:xfrm>
          <a:prstGeom prst="rect">
            <a:avLst/>
          </a:prstGeom>
          <a:noFill/>
          <a:ln>
            <a:noFill/>
          </a:ln>
        </p:spPr>
      </p:pic>
      <p:pic>
        <p:nvPicPr>
          <p:cNvPr id="193" name="Google Shape;193;p2"/>
          <p:cNvPicPr preferRelativeResize="0"/>
          <p:nvPr/>
        </p:nvPicPr>
        <p:blipFill rotWithShape="1">
          <a:blip r:embed="rId5">
            <a:alphaModFix/>
          </a:blip>
          <a:srcRect b="59795" l="24894" r="53263" t="28742"/>
          <a:stretch/>
        </p:blipFill>
        <p:spPr>
          <a:xfrm>
            <a:off x="5345500" y="2210775"/>
            <a:ext cx="1519375" cy="585851"/>
          </a:xfrm>
          <a:prstGeom prst="rect">
            <a:avLst/>
          </a:prstGeom>
          <a:noFill/>
          <a:ln>
            <a:noFill/>
          </a:ln>
        </p:spPr>
      </p:pic>
      <p:pic>
        <p:nvPicPr>
          <p:cNvPr id="194" name="Google Shape;194;p2"/>
          <p:cNvPicPr preferRelativeResize="0"/>
          <p:nvPr/>
        </p:nvPicPr>
        <p:blipFill rotWithShape="1">
          <a:blip r:embed="rId5">
            <a:alphaModFix/>
          </a:blip>
          <a:srcRect b="59275" l="52015" r="26140" t="28744"/>
          <a:stretch/>
        </p:blipFill>
        <p:spPr>
          <a:xfrm>
            <a:off x="7190500" y="2210775"/>
            <a:ext cx="1519375" cy="612324"/>
          </a:xfrm>
          <a:prstGeom prst="rect">
            <a:avLst/>
          </a:prstGeom>
          <a:noFill/>
          <a:ln>
            <a:noFill/>
          </a:ln>
        </p:spPr>
      </p:pic>
      <p:pic>
        <p:nvPicPr>
          <p:cNvPr id="195" name="Google Shape;195;p2"/>
          <p:cNvPicPr preferRelativeResize="0"/>
          <p:nvPr/>
        </p:nvPicPr>
        <p:blipFill rotWithShape="1">
          <a:blip r:embed="rId5">
            <a:alphaModFix/>
          </a:blip>
          <a:srcRect b="59275" l="83578" r="7778" t="28744"/>
          <a:stretch/>
        </p:blipFill>
        <p:spPr>
          <a:xfrm>
            <a:off x="9098000" y="2210775"/>
            <a:ext cx="601073" cy="612324"/>
          </a:xfrm>
          <a:prstGeom prst="rect">
            <a:avLst/>
          </a:prstGeom>
          <a:noFill/>
          <a:ln>
            <a:noFill/>
          </a:ln>
        </p:spPr>
      </p:pic>
      <p:pic>
        <p:nvPicPr>
          <p:cNvPr id="196" name="Google Shape;196;p2"/>
          <p:cNvPicPr preferRelativeResize="0"/>
          <p:nvPr/>
        </p:nvPicPr>
        <p:blipFill rotWithShape="1">
          <a:blip r:embed="rId5">
            <a:alphaModFix/>
          </a:blip>
          <a:srcRect b="45015" l="0" r="80049" t="47198"/>
          <a:stretch/>
        </p:blipFill>
        <p:spPr>
          <a:xfrm>
            <a:off x="10220825" y="2349950"/>
            <a:ext cx="1387750" cy="398024"/>
          </a:xfrm>
          <a:prstGeom prst="rect">
            <a:avLst/>
          </a:prstGeom>
          <a:noFill/>
          <a:ln>
            <a:noFill/>
          </a:ln>
        </p:spPr>
      </p:pic>
      <p:pic>
        <p:nvPicPr>
          <p:cNvPr id="197" name="Google Shape;197;p2"/>
          <p:cNvPicPr preferRelativeResize="0"/>
          <p:nvPr/>
        </p:nvPicPr>
        <p:blipFill rotWithShape="1">
          <a:blip r:embed="rId5">
            <a:alphaModFix/>
          </a:blip>
          <a:srcRect b="43542" l="25445" r="55531" t="46700"/>
          <a:stretch/>
        </p:blipFill>
        <p:spPr>
          <a:xfrm>
            <a:off x="226010" y="3253400"/>
            <a:ext cx="1323177" cy="498550"/>
          </a:xfrm>
          <a:prstGeom prst="rect">
            <a:avLst/>
          </a:prstGeom>
          <a:noFill/>
          <a:ln>
            <a:noFill/>
          </a:ln>
        </p:spPr>
      </p:pic>
      <p:pic>
        <p:nvPicPr>
          <p:cNvPr id="198" name="Google Shape;198;p2"/>
          <p:cNvPicPr preferRelativeResize="0"/>
          <p:nvPr/>
        </p:nvPicPr>
        <p:blipFill rotWithShape="1">
          <a:blip r:embed="rId5">
            <a:alphaModFix/>
          </a:blip>
          <a:srcRect b="42892" l="79861" r="5077" t="45128"/>
          <a:stretch/>
        </p:blipFill>
        <p:spPr>
          <a:xfrm>
            <a:off x="3575925" y="3196513"/>
            <a:ext cx="1047675" cy="612324"/>
          </a:xfrm>
          <a:prstGeom prst="rect">
            <a:avLst/>
          </a:prstGeom>
          <a:noFill/>
          <a:ln>
            <a:noFill/>
          </a:ln>
        </p:spPr>
      </p:pic>
      <p:pic>
        <p:nvPicPr>
          <p:cNvPr id="199" name="Google Shape;199;p2"/>
          <p:cNvPicPr preferRelativeResize="0"/>
          <p:nvPr/>
        </p:nvPicPr>
        <p:blipFill rotWithShape="1">
          <a:blip r:embed="rId5">
            <a:alphaModFix/>
          </a:blip>
          <a:srcRect b="29907" l="293" r="82423" t="61897"/>
          <a:stretch/>
        </p:blipFill>
        <p:spPr>
          <a:xfrm>
            <a:off x="4849850" y="3293225"/>
            <a:ext cx="1202176" cy="418902"/>
          </a:xfrm>
          <a:prstGeom prst="rect">
            <a:avLst/>
          </a:prstGeom>
          <a:noFill/>
          <a:ln>
            <a:noFill/>
          </a:ln>
        </p:spPr>
      </p:pic>
      <p:pic>
        <p:nvPicPr>
          <p:cNvPr id="200" name="Google Shape;200;p2"/>
          <p:cNvPicPr preferRelativeResize="0"/>
          <p:nvPr/>
        </p:nvPicPr>
        <p:blipFill rotWithShape="1">
          <a:blip r:embed="rId5">
            <a:alphaModFix/>
          </a:blip>
          <a:srcRect b="29744" l="27055" r="55900" t="62057"/>
          <a:stretch/>
        </p:blipFill>
        <p:spPr>
          <a:xfrm>
            <a:off x="6202075" y="3306463"/>
            <a:ext cx="1185398" cy="418902"/>
          </a:xfrm>
          <a:prstGeom prst="rect">
            <a:avLst/>
          </a:prstGeom>
          <a:noFill/>
          <a:ln>
            <a:noFill/>
          </a:ln>
        </p:spPr>
      </p:pic>
      <p:pic>
        <p:nvPicPr>
          <p:cNvPr id="201" name="Google Shape;201;p2"/>
          <p:cNvPicPr preferRelativeResize="0"/>
          <p:nvPr/>
        </p:nvPicPr>
        <p:blipFill rotWithShape="1">
          <a:blip r:embed="rId5">
            <a:alphaModFix/>
          </a:blip>
          <a:srcRect b="29744" l="53758" r="27638" t="62057"/>
          <a:stretch/>
        </p:blipFill>
        <p:spPr>
          <a:xfrm>
            <a:off x="7613725" y="3266800"/>
            <a:ext cx="1293926" cy="418902"/>
          </a:xfrm>
          <a:prstGeom prst="rect">
            <a:avLst/>
          </a:prstGeom>
          <a:noFill/>
          <a:ln>
            <a:noFill/>
          </a:ln>
        </p:spPr>
      </p:pic>
      <p:pic>
        <p:nvPicPr>
          <p:cNvPr id="202" name="Google Shape;202;p2"/>
          <p:cNvPicPr preferRelativeResize="0"/>
          <p:nvPr/>
        </p:nvPicPr>
        <p:blipFill rotWithShape="1">
          <a:blip r:embed="rId5">
            <a:alphaModFix/>
          </a:blip>
          <a:srcRect b="15469" l="774" r="83744" t="74777"/>
          <a:stretch/>
        </p:blipFill>
        <p:spPr>
          <a:xfrm>
            <a:off x="10356574" y="3232400"/>
            <a:ext cx="1076900" cy="498550"/>
          </a:xfrm>
          <a:prstGeom prst="rect">
            <a:avLst/>
          </a:prstGeom>
          <a:noFill/>
          <a:ln>
            <a:noFill/>
          </a:ln>
        </p:spPr>
      </p:pic>
      <p:pic>
        <p:nvPicPr>
          <p:cNvPr id="203" name="Google Shape;203;p2"/>
          <p:cNvPicPr preferRelativeResize="0"/>
          <p:nvPr/>
        </p:nvPicPr>
        <p:blipFill rotWithShape="1">
          <a:blip r:embed="rId5">
            <a:alphaModFix/>
          </a:blip>
          <a:srcRect b="13660" l="29997" r="58000" t="72155"/>
          <a:stretch/>
        </p:blipFill>
        <p:spPr>
          <a:xfrm>
            <a:off x="550975" y="4208725"/>
            <a:ext cx="834826" cy="725026"/>
          </a:xfrm>
          <a:prstGeom prst="rect">
            <a:avLst/>
          </a:prstGeom>
          <a:noFill/>
          <a:ln>
            <a:noFill/>
          </a:ln>
        </p:spPr>
      </p:pic>
      <p:pic>
        <p:nvPicPr>
          <p:cNvPr id="204" name="Google Shape;204;p2"/>
          <p:cNvPicPr preferRelativeResize="0"/>
          <p:nvPr/>
        </p:nvPicPr>
        <p:blipFill rotWithShape="1">
          <a:blip r:embed="rId5">
            <a:alphaModFix/>
          </a:blip>
          <a:srcRect b="13660" l="53520" r="26977" t="72155"/>
          <a:stretch/>
        </p:blipFill>
        <p:spPr>
          <a:xfrm>
            <a:off x="1832424" y="4208725"/>
            <a:ext cx="1356600" cy="725026"/>
          </a:xfrm>
          <a:prstGeom prst="rect">
            <a:avLst/>
          </a:prstGeom>
          <a:noFill/>
          <a:ln>
            <a:noFill/>
          </a:ln>
        </p:spPr>
      </p:pic>
      <p:pic>
        <p:nvPicPr>
          <p:cNvPr id="205" name="Google Shape;205;p2"/>
          <p:cNvPicPr preferRelativeResize="0"/>
          <p:nvPr/>
        </p:nvPicPr>
        <p:blipFill rotWithShape="1">
          <a:blip r:embed="rId5">
            <a:alphaModFix/>
          </a:blip>
          <a:srcRect b="13660" l="76681" r="486" t="72155"/>
          <a:stretch/>
        </p:blipFill>
        <p:spPr>
          <a:xfrm>
            <a:off x="3495748" y="4208725"/>
            <a:ext cx="1588275" cy="725026"/>
          </a:xfrm>
          <a:prstGeom prst="rect">
            <a:avLst/>
          </a:prstGeom>
          <a:noFill/>
          <a:ln>
            <a:noFill/>
          </a:ln>
        </p:spPr>
      </p:pic>
      <p:pic>
        <p:nvPicPr>
          <p:cNvPr id="206" name="Google Shape;206;p2"/>
          <p:cNvPicPr preferRelativeResize="0"/>
          <p:nvPr/>
        </p:nvPicPr>
        <p:blipFill rotWithShape="1">
          <a:blip r:embed="rId5">
            <a:alphaModFix/>
          </a:blip>
          <a:srcRect b="-1714" l="-1564" r="78730" t="87531"/>
          <a:stretch/>
        </p:blipFill>
        <p:spPr>
          <a:xfrm>
            <a:off x="5174848" y="4208725"/>
            <a:ext cx="1588275" cy="725026"/>
          </a:xfrm>
          <a:prstGeom prst="rect">
            <a:avLst/>
          </a:prstGeom>
          <a:noFill/>
          <a:ln>
            <a:noFill/>
          </a:ln>
        </p:spPr>
      </p:pic>
      <p:pic>
        <p:nvPicPr>
          <p:cNvPr id="207" name="Google Shape;207;p2"/>
          <p:cNvPicPr preferRelativeResize="0"/>
          <p:nvPr/>
        </p:nvPicPr>
        <p:blipFill rotWithShape="1">
          <a:blip r:embed="rId5">
            <a:alphaModFix/>
          </a:blip>
          <a:srcRect b="-1714" l="24114" r="53049" t="87531"/>
          <a:stretch/>
        </p:blipFill>
        <p:spPr>
          <a:xfrm>
            <a:off x="6919598" y="4208725"/>
            <a:ext cx="1588275" cy="725026"/>
          </a:xfrm>
          <a:prstGeom prst="rect">
            <a:avLst/>
          </a:prstGeom>
          <a:noFill/>
          <a:ln>
            <a:noFill/>
          </a:ln>
        </p:spPr>
      </p:pic>
      <p:pic>
        <p:nvPicPr>
          <p:cNvPr id="208" name="Google Shape;208;p2"/>
          <p:cNvPicPr preferRelativeResize="0"/>
          <p:nvPr/>
        </p:nvPicPr>
        <p:blipFill rotWithShape="1">
          <a:blip r:embed="rId5">
            <a:alphaModFix/>
          </a:blip>
          <a:srcRect b="-1714" l="51479" r="25685" t="87531"/>
          <a:stretch/>
        </p:blipFill>
        <p:spPr>
          <a:xfrm>
            <a:off x="8593398" y="4208725"/>
            <a:ext cx="1588275" cy="725026"/>
          </a:xfrm>
          <a:prstGeom prst="rect">
            <a:avLst/>
          </a:prstGeom>
          <a:noFill/>
          <a:ln>
            <a:noFill/>
          </a:ln>
        </p:spPr>
      </p:pic>
      <p:pic>
        <p:nvPicPr>
          <p:cNvPr id="209" name="Google Shape;209;p2"/>
          <p:cNvPicPr preferRelativeResize="0"/>
          <p:nvPr/>
        </p:nvPicPr>
        <p:blipFill rotWithShape="1">
          <a:blip r:embed="rId5">
            <a:alphaModFix/>
          </a:blip>
          <a:srcRect b="-1714" l="80084" r="3122" t="87531"/>
          <a:stretch/>
        </p:blipFill>
        <p:spPr>
          <a:xfrm>
            <a:off x="10311124" y="4208725"/>
            <a:ext cx="1167800" cy="725026"/>
          </a:xfrm>
          <a:prstGeom prst="rect">
            <a:avLst/>
          </a:prstGeom>
          <a:noFill/>
          <a:ln>
            <a:noFill/>
          </a:ln>
        </p:spPr>
      </p:pic>
      <p:sp>
        <p:nvSpPr>
          <p:cNvPr id="210" name="Google Shape;210;p2"/>
          <p:cNvSpPr txBox="1"/>
          <p:nvPr>
            <p:ph type="title"/>
          </p:nvPr>
        </p:nvSpPr>
        <p:spPr>
          <a:xfrm>
            <a:off x="4450700" y="240350"/>
            <a:ext cx="7566300" cy="418800"/>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rgbClr val="2D2C5A"/>
              </a:buClr>
              <a:buSzPct val="125000"/>
              <a:buFont typeface="Calibri"/>
              <a:buNone/>
            </a:pPr>
            <a:r>
              <a:rPr lang="it-IT">
                <a:solidFill>
                  <a:schemeClr val="lt1"/>
                </a:solidFill>
              </a:rPr>
              <a:t>The Consortium </a:t>
            </a:r>
            <a:endParaRPr>
              <a:solidFill>
                <a:schemeClr val="lt1"/>
              </a:solidFill>
            </a:endParaRPr>
          </a:p>
        </p:txBody>
      </p:sp>
      <p:pic>
        <p:nvPicPr>
          <p:cNvPr id="211" name="Google Shape;211;p2"/>
          <p:cNvPicPr preferRelativeResize="0"/>
          <p:nvPr/>
        </p:nvPicPr>
        <p:blipFill rotWithShape="1">
          <a:blip r:embed="rId6">
            <a:alphaModFix/>
          </a:blip>
          <a:srcRect b="0" l="0" r="0" t="0"/>
          <a:stretch/>
        </p:blipFill>
        <p:spPr>
          <a:xfrm>
            <a:off x="1703838" y="3306474"/>
            <a:ext cx="1717415" cy="418900"/>
          </a:xfrm>
          <a:prstGeom prst="rect">
            <a:avLst/>
          </a:prstGeom>
          <a:noFill/>
          <a:ln>
            <a:noFill/>
          </a:ln>
        </p:spPr>
      </p:pic>
      <p:pic>
        <p:nvPicPr>
          <p:cNvPr id="212" name="Google Shape;212;p2"/>
          <p:cNvPicPr preferRelativeResize="0"/>
          <p:nvPr/>
        </p:nvPicPr>
        <p:blipFill rotWithShape="1">
          <a:blip r:embed="rId7">
            <a:alphaModFix/>
          </a:blip>
          <a:srcRect b="0" l="0" r="0" t="0"/>
          <a:stretch/>
        </p:blipFill>
        <p:spPr>
          <a:xfrm>
            <a:off x="2221675" y="1404962"/>
            <a:ext cx="1129250" cy="564600"/>
          </a:xfrm>
          <a:prstGeom prst="rect">
            <a:avLst/>
          </a:prstGeom>
          <a:noFill/>
          <a:ln>
            <a:noFill/>
          </a:ln>
        </p:spPr>
      </p:pic>
      <p:pic>
        <p:nvPicPr>
          <p:cNvPr id="213" name="Google Shape;213;p2"/>
          <p:cNvPicPr preferRelativeResize="0"/>
          <p:nvPr/>
        </p:nvPicPr>
        <p:blipFill rotWithShape="1">
          <a:blip r:embed="rId8">
            <a:alphaModFix/>
          </a:blip>
          <a:srcRect b="0" l="0" r="0" t="0"/>
          <a:stretch/>
        </p:blipFill>
        <p:spPr>
          <a:xfrm>
            <a:off x="8908950" y="3154875"/>
            <a:ext cx="1268900" cy="634438"/>
          </a:xfrm>
          <a:prstGeom prst="rect">
            <a:avLst/>
          </a:prstGeom>
          <a:noFill/>
          <a:ln>
            <a:noFill/>
          </a:ln>
        </p:spPr>
      </p:pic>
      <p:pic>
        <p:nvPicPr>
          <p:cNvPr id="214" name="Google Shape;214;p2"/>
          <p:cNvPicPr preferRelativeResize="0"/>
          <p:nvPr/>
        </p:nvPicPr>
        <p:blipFill rotWithShape="1">
          <a:blip r:embed="rId9">
            <a:alphaModFix/>
          </a:blip>
          <a:srcRect b="0" l="0" r="0" t="0"/>
          <a:stretch/>
        </p:blipFill>
        <p:spPr>
          <a:xfrm>
            <a:off x="3692969" y="1318750"/>
            <a:ext cx="1450050" cy="725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8" name="Shape 218"/>
        <p:cNvGrpSpPr/>
        <p:nvPr/>
      </p:nvGrpSpPr>
      <p:grpSpPr>
        <a:xfrm>
          <a:off x="0" y="0"/>
          <a:ext cx="0" cy="0"/>
          <a:chOff x="0" y="0"/>
          <a:chExt cx="0" cy="0"/>
        </a:xfrm>
      </p:grpSpPr>
      <p:sp>
        <p:nvSpPr>
          <p:cNvPr id="219" name="Google Shape;219;p4"/>
          <p:cNvSpPr txBox="1"/>
          <p:nvPr>
            <p:ph idx="1" type="subTitle"/>
          </p:nvPr>
        </p:nvSpPr>
        <p:spPr>
          <a:xfrm>
            <a:off x="3630511" y="1057246"/>
            <a:ext cx="4930978" cy="1416007"/>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Font typeface="Calibri"/>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1f0f1494620_0_14"/>
          <p:cNvSpPr/>
          <p:nvPr/>
        </p:nvSpPr>
        <p:spPr>
          <a:xfrm>
            <a:off x="5081825" y="1442225"/>
            <a:ext cx="1718100" cy="492300"/>
          </a:xfrm>
          <a:prstGeom prst="round2DiagRect">
            <a:avLst>
              <a:gd fmla="val 50000" name="adj1"/>
              <a:gd fmla="val 9" name="adj2"/>
            </a:avLst>
          </a:prstGeom>
          <a:solidFill>
            <a:srgbClr val="DEEBF7"/>
          </a:solidFill>
          <a:ln cap="flat" cmpd="sng" w="25400">
            <a:solidFill>
              <a:srgbClr val="DDEAF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pic>
        <p:nvPicPr>
          <p:cNvPr descr="Objectives | karenestefanydotcom" id="75" name="Google Shape;75;g1f0f1494620_0_14"/>
          <p:cNvPicPr preferRelativeResize="0"/>
          <p:nvPr/>
        </p:nvPicPr>
        <p:blipFill rotWithShape="1">
          <a:blip r:embed="rId3">
            <a:alphaModFix/>
          </a:blip>
          <a:srcRect b="0" l="0" r="0" t="0"/>
          <a:stretch/>
        </p:blipFill>
        <p:spPr>
          <a:xfrm>
            <a:off x="107687" y="1072338"/>
            <a:ext cx="1445824" cy="1106800"/>
          </a:xfrm>
          <a:prstGeom prst="rect">
            <a:avLst/>
          </a:prstGeom>
          <a:noFill/>
          <a:ln>
            <a:noFill/>
          </a:ln>
        </p:spPr>
      </p:pic>
      <p:sp>
        <p:nvSpPr>
          <p:cNvPr id="76" name="Google Shape;76;g1f0f1494620_0_14"/>
          <p:cNvSpPr txBox="1"/>
          <p:nvPr>
            <p:ph type="title"/>
          </p:nvPr>
        </p:nvSpPr>
        <p:spPr>
          <a:xfrm>
            <a:off x="2792627" y="681037"/>
            <a:ext cx="8674500" cy="781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it-IT"/>
              <a:t>FAIR IMPACT Objectives</a:t>
            </a:r>
            <a:endParaRPr/>
          </a:p>
        </p:txBody>
      </p:sp>
      <p:sp>
        <p:nvSpPr>
          <p:cNvPr id="77" name="Google Shape;77;g1f0f1494620_0_14"/>
          <p:cNvSpPr txBox="1"/>
          <p:nvPr/>
        </p:nvSpPr>
        <p:spPr>
          <a:xfrm>
            <a:off x="1632750" y="1438688"/>
            <a:ext cx="10292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IT" sz="2100">
                <a:solidFill>
                  <a:schemeClr val="dk1"/>
                </a:solidFill>
                <a:latin typeface="Calibri"/>
                <a:ea typeface="Calibri"/>
                <a:cs typeface="Calibri"/>
                <a:sym typeface="Calibri"/>
              </a:rPr>
              <a:t>Support the </a:t>
            </a:r>
            <a:r>
              <a:rPr b="1" lang="it-IT" sz="2100">
                <a:solidFill>
                  <a:schemeClr val="dk1"/>
                </a:solidFill>
                <a:latin typeface="Calibri"/>
                <a:ea typeface="Calibri"/>
                <a:cs typeface="Calibri"/>
                <a:sym typeface="Calibri"/>
              </a:rPr>
              <a:t>implementation of FAIR-enabling practices, tools and services</a:t>
            </a:r>
            <a:r>
              <a:rPr lang="it-IT" sz="2100">
                <a:solidFill>
                  <a:schemeClr val="dk1"/>
                </a:solidFill>
                <a:latin typeface="Calibri"/>
                <a:ea typeface="Calibri"/>
                <a:cs typeface="Calibri"/>
                <a:sym typeface="Calibri"/>
              </a:rPr>
              <a:t> across scientific communities</a:t>
            </a:r>
            <a:endParaRPr/>
          </a:p>
        </p:txBody>
      </p:sp>
      <p:pic>
        <p:nvPicPr>
          <p:cNvPr id="78" name="Google Shape;78;g1f0f1494620_0_14"/>
          <p:cNvPicPr preferRelativeResize="0"/>
          <p:nvPr/>
        </p:nvPicPr>
        <p:blipFill>
          <a:blip r:embed="rId4">
            <a:alphaModFix/>
          </a:blip>
          <a:stretch>
            <a:fillRect/>
          </a:stretch>
        </p:blipFill>
        <p:spPr>
          <a:xfrm>
            <a:off x="2737063" y="2391888"/>
            <a:ext cx="6717872" cy="3214100"/>
          </a:xfrm>
          <a:prstGeom prst="rect">
            <a:avLst/>
          </a:prstGeom>
          <a:noFill/>
          <a:ln>
            <a:noFill/>
          </a:ln>
        </p:spPr>
      </p:pic>
      <p:sp>
        <p:nvSpPr>
          <p:cNvPr id="79" name="Google Shape;79;g1f0f1494620_0_14"/>
          <p:cNvSpPr txBox="1"/>
          <p:nvPr/>
        </p:nvSpPr>
        <p:spPr>
          <a:xfrm>
            <a:off x="0" y="6121925"/>
            <a:ext cx="6153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IT" sz="1100">
                <a:latin typeface="Calibri"/>
                <a:ea typeface="Calibri"/>
                <a:cs typeface="Calibri"/>
                <a:sym typeface="Calibri"/>
              </a:rPr>
              <a:t>From ‘</a:t>
            </a:r>
            <a:r>
              <a:rPr lang="it-IT" sz="1100" u="sng">
                <a:solidFill>
                  <a:schemeClr val="hlink"/>
                </a:solidFill>
                <a:latin typeface="Calibri"/>
                <a:ea typeface="Calibri"/>
                <a:cs typeface="Calibri"/>
                <a:sym typeface="Calibri"/>
                <a:hlinkClick r:id="rId5"/>
              </a:rPr>
              <a:t>Making data FAIR</a:t>
            </a:r>
            <a:r>
              <a:rPr lang="it-IT" sz="1100">
                <a:latin typeface="Calibri"/>
                <a:ea typeface="Calibri"/>
                <a:cs typeface="Calibri"/>
                <a:sym typeface="Calibri"/>
              </a:rPr>
              <a:t>’ blog</a:t>
            </a:r>
            <a:endParaRPr sz="1100">
              <a:latin typeface="Calibri"/>
              <a:ea typeface="Calibri"/>
              <a:cs typeface="Calibri"/>
              <a:sym typeface="Calibri"/>
            </a:endParaRPr>
          </a:p>
        </p:txBody>
      </p:sp>
      <p:pic>
        <p:nvPicPr>
          <p:cNvPr id="80" name="Google Shape;80;g1f0f1494620_0_14"/>
          <p:cNvPicPr preferRelativeResize="0"/>
          <p:nvPr/>
        </p:nvPicPr>
        <p:blipFill>
          <a:blip r:embed="rId6">
            <a:alphaModFix/>
          </a:blip>
          <a:stretch>
            <a:fillRect/>
          </a:stretch>
        </p:blipFill>
        <p:spPr>
          <a:xfrm>
            <a:off x="9779984" y="711125"/>
            <a:ext cx="2488214" cy="781200"/>
          </a:xfrm>
          <a:prstGeom prst="rect">
            <a:avLst/>
          </a:prstGeom>
          <a:noFill/>
          <a:ln>
            <a:noFill/>
          </a:ln>
        </p:spPr>
      </p:pic>
      <p:sp>
        <p:nvSpPr>
          <p:cNvPr id="81" name="Google Shape;81;g1f0f1494620_0_14"/>
          <p:cNvSpPr txBox="1"/>
          <p:nvPr>
            <p:ph idx="4294967295" type="body"/>
          </p:nvPr>
        </p:nvSpPr>
        <p:spPr>
          <a:xfrm>
            <a:off x="8497887" y="6535645"/>
            <a:ext cx="2856000" cy="27840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ctr">
              <a:spcBef>
                <a:spcPts val="0"/>
              </a:spcBef>
              <a:spcAft>
                <a:spcPts val="0"/>
              </a:spcAft>
              <a:buClr>
                <a:schemeClr val="lt1"/>
              </a:buClr>
              <a:buSzPct val="42857"/>
              <a:buFont typeface="Arial"/>
              <a:buNone/>
            </a:pPr>
            <a:r>
              <a:rPr lang="it-IT"/>
              <a:t>2 October 2023</a:t>
            </a:r>
            <a:endParaRPr/>
          </a:p>
        </p:txBody>
      </p:sp>
      <p:sp>
        <p:nvSpPr>
          <p:cNvPr id="82" name="Google Shape;82;g1f0f1494620_0_14"/>
          <p:cNvSpPr txBox="1"/>
          <p:nvPr>
            <p:ph idx="4294967295" type="body"/>
          </p:nvPr>
        </p:nvSpPr>
        <p:spPr>
          <a:xfrm>
            <a:off x="5081827" y="6535645"/>
            <a:ext cx="2856000" cy="27840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ctr">
              <a:lnSpc>
                <a:spcPct val="90000"/>
              </a:lnSpc>
              <a:spcBef>
                <a:spcPts val="0"/>
              </a:spcBef>
              <a:spcAft>
                <a:spcPts val="0"/>
              </a:spcAft>
              <a:buClr>
                <a:schemeClr val="lt1"/>
              </a:buClr>
              <a:buSzPct val="42857"/>
              <a:buFont typeface="Arial"/>
              <a:buNone/>
            </a:pPr>
            <a:r>
              <a:rPr lang="it-IT"/>
              <a:t>1st meeting</a:t>
            </a:r>
            <a:endParaRPr/>
          </a:p>
        </p:txBody>
      </p:sp>
      <p:sp>
        <p:nvSpPr>
          <p:cNvPr id="83" name="Google Shape;83;g1f0f1494620_0_14"/>
          <p:cNvSpPr txBox="1"/>
          <p:nvPr>
            <p:ph idx="4294967295" type="body"/>
          </p:nvPr>
        </p:nvSpPr>
        <p:spPr>
          <a:xfrm>
            <a:off x="849132" y="6535645"/>
            <a:ext cx="2856000" cy="278400"/>
          </a:xfrm>
          <a:prstGeom prst="rect">
            <a:avLst/>
          </a:prstGeom>
          <a:noFill/>
          <a:ln>
            <a:noFill/>
          </a:ln>
        </p:spPr>
        <p:txBody>
          <a:bodyPr anchorCtr="0" anchor="t" bIns="45700" lIns="91425" spcFirstLastPara="1" rIns="91425" wrap="square" tIns="45700">
            <a:normAutofit fontScale="47500"/>
          </a:bodyPr>
          <a:lstStyle/>
          <a:p>
            <a:pPr indent="0" lvl="0" marL="0" rtl="0" algn="l">
              <a:lnSpc>
                <a:spcPct val="90000"/>
              </a:lnSpc>
              <a:spcBef>
                <a:spcPts val="0"/>
              </a:spcBef>
              <a:spcAft>
                <a:spcPts val="0"/>
              </a:spcAft>
              <a:buClr>
                <a:schemeClr val="lt1"/>
              </a:buClr>
              <a:buSzPct val="42857"/>
              <a:buFont typeface="Arial"/>
              <a:buNone/>
            </a:pPr>
            <a:r>
              <a:rPr lang="it-IT"/>
              <a:t>FAIRness assessment challenge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g1f0f1494620_0_76"/>
          <p:cNvSpPr txBox="1"/>
          <p:nvPr>
            <p:ph type="title"/>
          </p:nvPr>
        </p:nvSpPr>
        <p:spPr>
          <a:xfrm>
            <a:off x="2792627" y="681037"/>
            <a:ext cx="8674500" cy="781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D2C5A"/>
              </a:buClr>
              <a:buSzPts val="3200"/>
              <a:buFont typeface="Calibri"/>
              <a:buNone/>
            </a:pPr>
            <a:r>
              <a:rPr lang="it-IT"/>
              <a:t>FAIR Principles for Research Software (FAIR4RS)</a:t>
            </a:r>
            <a:endParaRPr/>
          </a:p>
        </p:txBody>
      </p:sp>
      <p:sp>
        <p:nvSpPr>
          <p:cNvPr id="89" name="Google Shape;89;g1f0f1494620_0_7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lnSpcReduction="20000"/>
          </a:bodyPr>
          <a:lstStyle/>
          <a:p>
            <a:pPr indent="-457200" lvl="0" marL="635000" rtl="0" algn="l">
              <a:lnSpc>
                <a:spcPct val="90000"/>
              </a:lnSpc>
              <a:spcBef>
                <a:spcPts val="0"/>
              </a:spcBef>
              <a:spcAft>
                <a:spcPts val="0"/>
              </a:spcAft>
              <a:buSzPts val="2800"/>
              <a:buChar char="•"/>
            </a:pPr>
            <a:r>
              <a:rPr lang="it-IT"/>
              <a:t>A joint RDA Working Group, FORCE11 Working Group, and Research Software Alliance (ReSA) Taskforce. </a:t>
            </a:r>
            <a:endParaRPr/>
          </a:p>
          <a:p>
            <a:pPr indent="-457200" lvl="1" marL="1092200" rtl="0" algn="l">
              <a:lnSpc>
                <a:spcPct val="90000"/>
              </a:lnSpc>
              <a:spcBef>
                <a:spcPts val="0"/>
              </a:spcBef>
              <a:spcAft>
                <a:spcPts val="0"/>
              </a:spcAft>
              <a:buSzPts val="2800"/>
              <a:buChar char="•"/>
            </a:pPr>
            <a:r>
              <a:rPr lang="it-IT"/>
              <a:t>250 members, 80 active contributors.</a:t>
            </a:r>
            <a:endParaRPr/>
          </a:p>
          <a:p>
            <a:pPr indent="-457200" lvl="0" marL="635000" rtl="0" algn="l">
              <a:lnSpc>
                <a:spcPct val="90000"/>
              </a:lnSpc>
              <a:spcBef>
                <a:spcPts val="0"/>
              </a:spcBef>
              <a:spcAft>
                <a:spcPts val="0"/>
              </a:spcAft>
              <a:buSzPts val="2800"/>
              <a:buChar char="•"/>
            </a:pPr>
            <a:r>
              <a:rPr lang="it-IT"/>
              <a:t>Coordinating of a range of existing community-led discussions on:</a:t>
            </a:r>
            <a:endParaRPr/>
          </a:p>
          <a:p>
            <a:pPr indent="-457200" lvl="1" marL="1092200" rtl="0" algn="l">
              <a:lnSpc>
                <a:spcPct val="90000"/>
              </a:lnSpc>
              <a:spcBef>
                <a:spcPts val="0"/>
              </a:spcBef>
              <a:spcAft>
                <a:spcPts val="0"/>
              </a:spcAft>
              <a:buSzPts val="2800"/>
              <a:buChar char="•"/>
            </a:pPr>
            <a:r>
              <a:rPr lang="it-IT"/>
              <a:t>How to define and effectively apply FAIR principles to research software, </a:t>
            </a:r>
            <a:endParaRPr/>
          </a:p>
          <a:p>
            <a:pPr indent="-457200" lvl="1" marL="1092200" rtl="0" algn="l">
              <a:lnSpc>
                <a:spcPct val="90000"/>
              </a:lnSpc>
              <a:spcBef>
                <a:spcPts val="0"/>
              </a:spcBef>
              <a:spcAft>
                <a:spcPts val="0"/>
              </a:spcAft>
              <a:buSzPts val="2800"/>
              <a:buChar char="•"/>
            </a:pPr>
            <a:r>
              <a:rPr lang="it-IT"/>
              <a:t>How to achieve adoption of these principles.</a:t>
            </a:r>
            <a:br>
              <a:rPr lang="it-IT"/>
            </a:br>
            <a:br>
              <a:rPr lang="it-IT"/>
            </a:br>
            <a:br>
              <a:rPr lang="it-IT"/>
            </a:br>
            <a:br>
              <a:rPr lang="it-IT"/>
            </a:br>
            <a:endParaRPr/>
          </a:p>
          <a:p>
            <a:pPr indent="-457200" lvl="0" marL="635000" rtl="0" algn="l">
              <a:lnSpc>
                <a:spcPct val="90000"/>
              </a:lnSpc>
              <a:spcBef>
                <a:spcPts val="0"/>
              </a:spcBef>
              <a:spcAft>
                <a:spcPts val="0"/>
              </a:spcAft>
              <a:buSzPts val="2800"/>
              <a:buChar char="•"/>
            </a:pPr>
            <a:r>
              <a:rPr lang="it-IT" sz="2400" u="sng">
                <a:solidFill>
                  <a:schemeClr val="hlink"/>
                </a:solidFill>
                <a:hlinkClick r:id="rId4"/>
              </a:rPr>
              <a:t>Introducing the FAIR Principles for research software</a:t>
            </a:r>
            <a:r>
              <a:rPr lang="it-IT" sz="2400"/>
              <a:t> (Scientific Data)</a:t>
            </a:r>
            <a:endParaRPr/>
          </a:p>
          <a:p>
            <a:pPr indent="-457200" lvl="0" marL="635000" rtl="0" algn="l">
              <a:lnSpc>
                <a:spcPct val="90000"/>
              </a:lnSpc>
              <a:spcBef>
                <a:spcPts val="0"/>
              </a:spcBef>
              <a:spcAft>
                <a:spcPts val="0"/>
              </a:spcAft>
              <a:buSzPts val="2800"/>
              <a:buChar char="•"/>
            </a:pPr>
            <a:r>
              <a:rPr lang="it-IT" sz="2400" u="sng">
                <a:solidFill>
                  <a:schemeClr val="hlink"/>
                </a:solidFill>
                <a:hlinkClick r:id="rId5"/>
              </a:rPr>
              <a:t>FAIR Principles for Research Software</a:t>
            </a:r>
            <a:r>
              <a:rPr lang="it-IT" sz="2400"/>
              <a:t> (FAIR4RS Principles) v1.0 (RDA)</a:t>
            </a:r>
            <a:endParaRPr/>
          </a:p>
          <a:p>
            <a:pPr indent="-279400" lvl="0" marL="635000" rtl="0" algn="l">
              <a:lnSpc>
                <a:spcPct val="90000"/>
              </a:lnSpc>
              <a:spcBef>
                <a:spcPts val="0"/>
              </a:spcBef>
              <a:spcAft>
                <a:spcPts val="0"/>
              </a:spcAft>
              <a:buSzPts val="2800"/>
              <a:buNone/>
            </a:pPr>
            <a:r>
              <a:t/>
            </a:r>
            <a:endParaRPr sz="2400"/>
          </a:p>
          <a:p>
            <a:pPr indent="-279400" lvl="1" marL="1092200" rtl="0" algn="l">
              <a:lnSpc>
                <a:spcPct val="90000"/>
              </a:lnSpc>
              <a:spcBef>
                <a:spcPts val="0"/>
              </a:spcBef>
              <a:spcAft>
                <a:spcPts val="0"/>
              </a:spcAft>
              <a:buSzPts val="2800"/>
              <a:buNone/>
            </a:pPr>
            <a:r>
              <a:t/>
            </a:r>
            <a:endParaRPr/>
          </a:p>
          <a:p>
            <a:pPr indent="-50800" lvl="0" marL="228600" rtl="0" algn="l">
              <a:lnSpc>
                <a:spcPct val="90000"/>
              </a:lnSpc>
              <a:spcBef>
                <a:spcPts val="0"/>
              </a:spcBef>
              <a:spcAft>
                <a:spcPts val="0"/>
              </a:spcAft>
              <a:buClr>
                <a:schemeClr val="dk1"/>
              </a:buClr>
              <a:buSzPts val="2800"/>
              <a:buFont typeface="Calibri"/>
              <a:buNone/>
            </a:pPr>
            <a:r>
              <a:t/>
            </a:r>
            <a:endParaRPr/>
          </a:p>
        </p:txBody>
      </p:sp>
      <p:sp>
        <p:nvSpPr>
          <p:cNvPr id="90" name="Google Shape;90;g1f0f1494620_0_76"/>
          <p:cNvSpPr txBox="1"/>
          <p:nvPr>
            <p:ph idx="2" type="body"/>
          </p:nvPr>
        </p:nvSpPr>
        <p:spPr>
          <a:xfrm>
            <a:off x="5081827" y="6535645"/>
            <a:ext cx="2856000" cy="2784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1200"/>
              <a:buFont typeface="Arial"/>
              <a:buNone/>
            </a:pPr>
            <a:r>
              <a:t/>
            </a:r>
            <a:endParaRPr/>
          </a:p>
        </p:txBody>
      </p:sp>
      <p:sp>
        <p:nvSpPr>
          <p:cNvPr id="91" name="Google Shape;91;g1f0f1494620_0_76"/>
          <p:cNvSpPr txBox="1"/>
          <p:nvPr>
            <p:ph idx="3" type="body"/>
          </p:nvPr>
        </p:nvSpPr>
        <p:spPr>
          <a:xfrm>
            <a:off x="729932" y="6540295"/>
            <a:ext cx="2856000" cy="278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1200"/>
              <a:buFont typeface="Arial"/>
              <a:buNone/>
            </a:pPr>
            <a:r>
              <a:t/>
            </a:r>
            <a:endParaRPr/>
          </a:p>
        </p:txBody>
      </p:sp>
      <p:grpSp>
        <p:nvGrpSpPr>
          <p:cNvPr id="92" name="Google Shape;92;g1f0f1494620_0_76"/>
          <p:cNvGrpSpPr/>
          <p:nvPr/>
        </p:nvGrpSpPr>
        <p:grpSpPr>
          <a:xfrm>
            <a:off x="1521195" y="4295773"/>
            <a:ext cx="9334184" cy="992575"/>
            <a:chOff x="1281710" y="4448175"/>
            <a:chExt cx="9334184" cy="992575"/>
          </a:xfrm>
        </p:grpSpPr>
        <p:grpSp>
          <p:nvGrpSpPr>
            <p:cNvPr id="93" name="Google Shape;93;g1f0f1494620_0_76"/>
            <p:cNvGrpSpPr/>
            <p:nvPr/>
          </p:nvGrpSpPr>
          <p:grpSpPr>
            <a:xfrm>
              <a:off x="2311761" y="4448175"/>
              <a:ext cx="7395425" cy="992575"/>
              <a:chOff x="2311761" y="4448175"/>
              <a:chExt cx="7395425" cy="992575"/>
            </a:xfrm>
          </p:grpSpPr>
          <p:pic>
            <p:nvPicPr>
              <p:cNvPr id="94" name="Google Shape;94;g1f0f1494620_0_76"/>
              <p:cNvPicPr preferRelativeResize="0"/>
              <p:nvPr/>
            </p:nvPicPr>
            <p:blipFill rotWithShape="1">
              <a:blip r:embed="rId6">
                <a:alphaModFix/>
              </a:blip>
              <a:srcRect b="0" l="0" r="0" t="0"/>
              <a:stretch/>
            </p:blipFill>
            <p:spPr>
              <a:xfrm>
                <a:off x="8179985" y="4746988"/>
                <a:ext cx="748693" cy="473125"/>
              </a:xfrm>
              <a:prstGeom prst="rect">
                <a:avLst/>
              </a:prstGeom>
              <a:noFill/>
              <a:ln>
                <a:noFill/>
              </a:ln>
            </p:spPr>
          </p:pic>
          <p:pic>
            <p:nvPicPr>
              <p:cNvPr id="95" name="Google Shape;95;g1f0f1494620_0_76"/>
              <p:cNvPicPr preferRelativeResize="0"/>
              <p:nvPr/>
            </p:nvPicPr>
            <p:blipFill rotWithShape="1">
              <a:blip r:embed="rId7">
                <a:alphaModFix/>
              </a:blip>
              <a:srcRect b="0" l="0" r="0" t="0"/>
              <a:stretch/>
            </p:blipFill>
            <p:spPr>
              <a:xfrm>
                <a:off x="2905011" y="4707225"/>
                <a:ext cx="548700" cy="548700"/>
              </a:xfrm>
              <a:prstGeom prst="rect">
                <a:avLst/>
              </a:prstGeom>
              <a:noFill/>
              <a:ln>
                <a:noFill/>
              </a:ln>
            </p:spPr>
          </p:pic>
          <p:pic>
            <p:nvPicPr>
              <p:cNvPr id="96" name="Google Shape;96;g1f0f1494620_0_76"/>
              <p:cNvPicPr preferRelativeResize="0"/>
              <p:nvPr/>
            </p:nvPicPr>
            <p:blipFill rotWithShape="1">
              <a:blip r:embed="rId8">
                <a:alphaModFix/>
              </a:blip>
              <a:srcRect b="0" l="0" r="0" t="0"/>
              <a:stretch/>
            </p:blipFill>
            <p:spPr>
              <a:xfrm>
                <a:off x="5619447" y="4707235"/>
                <a:ext cx="548700" cy="548679"/>
              </a:xfrm>
              <a:prstGeom prst="rect">
                <a:avLst/>
              </a:prstGeom>
              <a:noFill/>
              <a:ln>
                <a:noFill/>
              </a:ln>
            </p:spPr>
          </p:pic>
          <p:grpSp>
            <p:nvGrpSpPr>
              <p:cNvPr id="97" name="Google Shape;97;g1f0f1494620_0_76"/>
              <p:cNvGrpSpPr/>
              <p:nvPr/>
            </p:nvGrpSpPr>
            <p:grpSpPr>
              <a:xfrm>
                <a:off x="2311761" y="4524375"/>
                <a:ext cx="7257225" cy="916375"/>
                <a:chOff x="624475" y="3000375"/>
                <a:chExt cx="7257225" cy="916375"/>
              </a:xfrm>
            </p:grpSpPr>
            <p:sp>
              <p:nvSpPr>
                <p:cNvPr id="98" name="Google Shape;98;g1f0f1494620_0_76"/>
                <p:cNvSpPr/>
                <p:nvPr/>
              </p:nvSpPr>
              <p:spPr>
                <a:xfrm>
                  <a:off x="1924725" y="3319875"/>
                  <a:ext cx="914400" cy="275400"/>
                </a:xfrm>
                <a:prstGeom prst="homePlat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g1f0f1494620_0_76"/>
                <p:cNvSpPr/>
                <p:nvPr/>
              </p:nvSpPr>
              <p:spPr>
                <a:xfrm>
                  <a:off x="1010325" y="3000375"/>
                  <a:ext cx="914400" cy="914400"/>
                </a:xfrm>
                <a:prstGeom prst="ellipse">
                  <a:avLst/>
                </a:prstGeom>
                <a:noFill/>
                <a:ln cap="flat" cmpd="sng" w="762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g1f0f1494620_0_76"/>
                <p:cNvSpPr/>
                <p:nvPr/>
              </p:nvSpPr>
              <p:spPr>
                <a:xfrm>
                  <a:off x="4663775" y="3319875"/>
                  <a:ext cx="914400" cy="2754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g1f0f1494620_0_76"/>
                <p:cNvSpPr/>
                <p:nvPr/>
              </p:nvSpPr>
              <p:spPr>
                <a:xfrm>
                  <a:off x="3749375" y="3000375"/>
                  <a:ext cx="914400" cy="914400"/>
                </a:xfrm>
                <a:prstGeom prst="ellipse">
                  <a:avLst/>
                </a:prstGeom>
                <a:no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g1f0f1494620_0_76"/>
                <p:cNvSpPr/>
                <p:nvPr/>
              </p:nvSpPr>
              <p:spPr>
                <a:xfrm>
                  <a:off x="2680950" y="3321850"/>
                  <a:ext cx="1068300" cy="275400"/>
                </a:xfrm>
                <a:prstGeom prst="chevron">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g1f0f1494620_0_76"/>
                <p:cNvSpPr/>
                <p:nvPr/>
              </p:nvSpPr>
              <p:spPr>
                <a:xfrm>
                  <a:off x="5372775" y="3321850"/>
                  <a:ext cx="1068300" cy="275400"/>
                </a:xfrm>
                <a:prstGeom prst="chevron">
                  <a:avLst>
                    <a:gd fmla="val 5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g1f0f1494620_0_76"/>
                <p:cNvSpPr/>
                <p:nvPr/>
              </p:nvSpPr>
              <p:spPr>
                <a:xfrm>
                  <a:off x="6441075" y="3002350"/>
                  <a:ext cx="914400" cy="914400"/>
                </a:xfrm>
                <a:prstGeom prst="ellipse">
                  <a:avLst/>
                </a:prstGeom>
                <a:noFill/>
                <a:ln cap="flat" cmpd="sng" w="762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g1f0f1494620_0_76"/>
                <p:cNvSpPr/>
                <p:nvPr/>
              </p:nvSpPr>
              <p:spPr>
                <a:xfrm>
                  <a:off x="624475" y="3321863"/>
                  <a:ext cx="390000" cy="275400"/>
                </a:xfrm>
                <a:prstGeom prst="chevron">
                  <a:avLst>
                    <a:gd fmla="val 5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g1f0f1494620_0_76"/>
                <p:cNvSpPr/>
                <p:nvPr/>
              </p:nvSpPr>
              <p:spPr>
                <a:xfrm>
                  <a:off x="7333000" y="3319875"/>
                  <a:ext cx="548700" cy="275400"/>
                </a:xfrm>
                <a:prstGeom prst="homePlat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7" name="Google Shape;107;g1f0f1494620_0_76"/>
              <p:cNvSpPr txBox="1"/>
              <p:nvPr/>
            </p:nvSpPr>
            <p:spPr>
              <a:xfrm>
                <a:off x="3611336" y="5040550"/>
                <a:ext cx="457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rgbClr val="000000"/>
                    </a:solidFill>
                    <a:latin typeface="Arial"/>
                    <a:ea typeface="Arial"/>
                    <a:cs typeface="Arial"/>
                    <a:sym typeface="Arial"/>
                  </a:rPr>
                  <a:t>M6</a:t>
                </a:r>
                <a:endParaRPr b="0" i="0" sz="1400" u="none" cap="none" strike="noStrike">
                  <a:solidFill>
                    <a:srgbClr val="000000"/>
                  </a:solidFill>
                  <a:latin typeface="Arial"/>
                  <a:ea typeface="Arial"/>
                  <a:cs typeface="Arial"/>
                  <a:sym typeface="Arial"/>
                </a:endParaRPr>
              </a:p>
            </p:txBody>
          </p:sp>
          <p:sp>
            <p:nvSpPr>
              <p:cNvPr id="108" name="Google Shape;108;g1f0f1494620_0_76"/>
              <p:cNvSpPr txBox="1"/>
              <p:nvPr/>
            </p:nvSpPr>
            <p:spPr>
              <a:xfrm>
                <a:off x="6345011" y="5040550"/>
                <a:ext cx="590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rgbClr val="000000"/>
                    </a:solidFill>
                    <a:latin typeface="Arial"/>
                    <a:ea typeface="Arial"/>
                    <a:cs typeface="Arial"/>
                    <a:sym typeface="Arial"/>
                  </a:rPr>
                  <a:t>M12</a:t>
                </a:r>
                <a:endParaRPr b="0" i="0" sz="1400" u="none" cap="none" strike="noStrike">
                  <a:solidFill>
                    <a:srgbClr val="000000"/>
                  </a:solidFill>
                  <a:latin typeface="Arial"/>
                  <a:ea typeface="Arial"/>
                  <a:cs typeface="Arial"/>
                  <a:sym typeface="Arial"/>
                </a:endParaRPr>
              </a:p>
            </p:txBody>
          </p:sp>
          <p:sp>
            <p:nvSpPr>
              <p:cNvPr id="109" name="Google Shape;109;g1f0f1494620_0_76"/>
              <p:cNvSpPr txBox="1"/>
              <p:nvPr/>
            </p:nvSpPr>
            <p:spPr>
              <a:xfrm>
                <a:off x="9021536" y="5040550"/>
                <a:ext cx="590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rgbClr val="000000"/>
                    </a:solidFill>
                    <a:latin typeface="Arial"/>
                    <a:ea typeface="Arial"/>
                    <a:cs typeface="Arial"/>
                    <a:sym typeface="Arial"/>
                  </a:rPr>
                  <a:t>M18</a:t>
                </a:r>
                <a:endParaRPr b="0" i="0" sz="1400" u="none" cap="none" strike="noStrike">
                  <a:solidFill>
                    <a:srgbClr val="000000"/>
                  </a:solidFill>
                  <a:latin typeface="Arial"/>
                  <a:ea typeface="Arial"/>
                  <a:cs typeface="Arial"/>
                  <a:sym typeface="Arial"/>
                </a:endParaRPr>
              </a:p>
            </p:txBody>
          </p:sp>
          <p:sp>
            <p:nvSpPr>
              <p:cNvPr id="110" name="Google Shape;110;g1f0f1494620_0_76"/>
              <p:cNvSpPr txBox="1"/>
              <p:nvPr/>
            </p:nvSpPr>
            <p:spPr>
              <a:xfrm>
                <a:off x="3535136" y="4473575"/>
                <a:ext cx="1209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it-IT" sz="900" u="none" cap="none" strike="noStrike">
                    <a:solidFill>
                      <a:schemeClr val="dk1"/>
                    </a:solidFill>
                    <a:latin typeface="Arial"/>
                    <a:ea typeface="Arial"/>
                    <a:cs typeface="Arial"/>
                    <a:sym typeface="Arial"/>
                  </a:rPr>
                  <a:t>FAIR principles for research software</a:t>
                </a:r>
                <a:endParaRPr b="0" i="0" sz="900" u="none" cap="none" strike="noStrike">
                  <a:solidFill>
                    <a:srgbClr val="000000"/>
                  </a:solidFill>
                  <a:latin typeface="Arial"/>
                  <a:ea typeface="Arial"/>
                  <a:cs typeface="Arial"/>
                  <a:sym typeface="Arial"/>
                </a:endParaRPr>
              </a:p>
            </p:txBody>
          </p:sp>
          <p:sp>
            <p:nvSpPr>
              <p:cNvPr id="111" name="Google Shape;111;g1f0f1494620_0_76"/>
              <p:cNvSpPr txBox="1"/>
              <p:nvPr/>
            </p:nvSpPr>
            <p:spPr>
              <a:xfrm>
                <a:off x="6287861" y="4448175"/>
                <a:ext cx="1209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it-IT" sz="900" u="none" cap="none" strike="noStrike">
                    <a:solidFill>
                      <a:schemeClr val="dk1"/>
                    </a:solidFill>
                    <a:latin typeface="Arial"/>
                    <a:ea typeface="Arial"/>
                    <a:cs typeface="Arial"/>
                    <a:sym typeface="Arial"/>
                  </a:rPr>
                  <a:t>Implementation guidelines</a:t>
                </a:r>
                <a:endParaRPr b="0" i="0" sz="900" u="none" cap="none" strike="noStrike">
                  <a:solidFill>
                    <a:srgbClr val="000000"/>
                  </a:solidFill>
                  <a:latin typeface="Arial"/>
                  <a:ea typeface="Arial"/>
                  <a:cs typeface="Arial"/>
                  <a:sym typeface="Arial"/>
                </a:endParaRPr>
              </a:p>
            </p:txBody>
          </p:sp>
          <p:sp>
            <p:nvSpPr>
              <p:cNvPr id="112" name="Google Shape;112;g1f0f1494620_0_76"/>
              <p:cNvSpPr txBox="1"/>
              <p:nvPr/>
            </p:nvSpPr>
            <p:spPr>
              <a:xfrm>
                <a:off x="9005186" y="4448175"/>
                <a:ext cx="702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it-IT" sz="900" u="none" cap="none" strike="noStrike">
                    <a:solidFill>
                      <a:schemeClr val="dk1"/>
                    </a:solidFill>
                    <a:latin typeface="Arial"/>
                    <a:ea typeface="Arial"/>
                    <a:cs typeface="Arial"/>
                    <a:sym typeface="Arial"/>
                  </a:rPr>
                  <a:t>Adoption examples</a:t>
                </a:r>
                <a:endParaRPr b="0" i="0" sz="900" u="none" cap="none" strike="noStrike">
                  <a:solidFill>
                    <a:srgbClr val="000000"/>
                  </a:solidFill>
                  <a:latin typeface="Arial"/>
                  <a:ea typeface="Arial"/>
                  <a:cs typeface="Arial"/>
                  <a:sym typeface="Arial"/>
                </a:endParaRPr>
              </a:p>
            </p:txBody>
          </p:sp>
        </p:grpSp>
        <p:sp>
          <p:nvSpPr>
            <p:cNvPr id="113" name="Google Shape;113;g1f0f1494620_0_76"/>
            <p:cNvSpPr txBox="1"/>
            <p:nvPr/>
          </p:nvSpPr>
          <p:spPr>
            <a:xfrm>
              <a:off x="1281710" y="4843875"/>
              <a:ext cx="951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it-IT" sz="1400" u="none" cap="none" strike="noStrike">
                  <a:solidFill>
                    <a:srgbClr val="000000"/>
                  </a:solidFill>
                  <a:latin typeface="Arial"/>
                  <a:ea typeface="Arial"/>
                  <a:cs typeface="Arial"/>
                  <a:sym typeface="Arial"/>
                </a:rPr>
                <a:t>Sep 2020</a:t>
              </a:r>
              <a:endParaRPr/>
            </a:p>
          </p:txBody>
        </p:sp>
        <p:sp>
          <p:nvSpPr>
            <p:cNvPr id="114" name="Google Shape;114;g1f0f1494620_0_76"/>
            <p:cNvSpPr txBox="1"/>
            <p:nvPr/>
          </p:nvSpPr>
          <p:spPr>
            <a:xfrm>
              <a:off x="9705094" y="4793487"/>
              <a:ext cx="910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it-IT" sz="1400" u="none" cap="none" strike="noStrike">
                  <a:solidFill>
                    <a:srgbClr val="000000"/>
                  </a:solidFill>
                  <a:latin typeface="Arial"/>
                  <a:ea typeface="Arial"/>
                  <a:cs typeface="Arial"/>
                  <a:sym typeface="Arial"/>
                </a:rPr>
                <a:t>Oct 2022</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1f0f1494620_0_106"/>
          <p:cNvSpPr txBox="1"/>
          <p:nvPr>
            <p:ph type="title"/>
          </p:nvPr>
        </p:nvSpPr>
        <p:spPr>
          <a:xfrm>
            <a:off x="2792627" y="681037"/>
            <a:ext cx="8674500" cy="781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D2C5A"/>
              </a:buClr>
              <a:buSzPts val="3200"/>
              <a:buFont typeface="Calibri"/>
              <a:buNone/>
            </a:pPr>
            <a:r>
              <a:rPr lang="it-IT"/>
              <a:t>FAIR4RS Principles v1.0</a:t>
            </a:r>
            <a:endParaRPr/>
          </a:p>
        </p:txBody>
      </p:sp>
      <p:sp>
        <p:nvSpPr>
          <p:cNvPr id="120" name="Google Shape;120;g1f0f1494620_0_106"/>
          <p:cNvSpPr txBox="1"/>
          <p:nvPr>
            <p:ph idx="1" type="body"/>
          </p:nvPr>
        </p:nvSpPr>
        <p:spPr>
          <a:xfrm>
            <a:off x="5081827" y="6535645"/>
            <a:ext cx="2856000" cy="278400"/>
          </a:xfrm>
          <a:prstGeom prst="rect">
            <a:avLst/>
          </a:prstGeom>
          <a:noFill/>
          <a:ln>
            <a:noFill/>
          </a:ln>
        </p:spPr>
        <p:txBody>
          <a:bodyPr anchorCtr="0" anchor="t" bIns="45700" lIns="91425" spcFirstLastPara="1" rIns="91425" wrap="square" tIns="45700">
            <a:normAutofit/>
          </a:bodyPr>
          <a:lstStyle/>
          <a:p>
            <a:pPr indent="-228600" lvl="0" marL="457200" rtl="0" algn="ctr">
              <a:lnSpc>
                <a:spcPct val="90000"/>
              </a:lnSpc>
              <a:spcBef>
                <a:spcPts val="1000"/>
              </a:spcBef>
              <a:spcAft>
                <a:spcPts val="0"/>
              </a:spcAft>
              <a:buClr>
                <a:schemeClr val="lt1"/>
              </a:buClr>
              <a:buSzPts val="3000"/>
              <a:buFont typeface="Arial"/>
              <a:buNone/>
            </a:pPr>
            <a:r>
              <a:t/>
            </a:r>
            <a:endParaRPr/>
          </a:p>
        </p:txBody>
      </p:sp>
      <p:sp>
        <p:nvSpPr>
          <p:cNvPr id="121" name="Google Shape;121;g1f0f1494620_0_106"/>
          <p:cNvSpPr txBox="1"/>
          <p:nvPr>
            <p:ph idx="2" type="body"/>
          </p:nvPr>
        </p:nvSpPr>
        <p:spPr>
          <a:xfrm>
            <a:off x="849132" y="6535645"/>
            <a:ext cx="2856000" cy="278400"/>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lt1"/>
              </a:buClr>
              <a:buSzPts val="3000"/>
              <a:buFont typeface="Arial"/>
              <a:buNone/>
            </a:pPr>
            <a:r>
              <a:t/>
            </a:r>
            <a:endParaRPr/>
          </a:p>
        </p:txBody>
      </p:sp>
      <p:sp>
        <p:nvSpPr>
          <p:cNvPr id="122" name="Google Shape;122;g1f0f1494620_0_106"/>
          <p:cNvSpPr txBox="1"/>
          <p:nvPr/>
        </p:nvSpPr>
        <p:spPr>
          <a:xfrm>
            <a:off x="6117772" y="1605424"/>
            <a:ext cx="5479500" cy="4617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it-IT" sz="1400" u="none" cap="none" strike="noStrike">
                <a:solidFill>
                  <a:srgbClr val="000000"/>
                </a:solidFill>
                <a:latin typeface="Arial"/>
                <a:ea typeface="Arial"/>
                <a:cs typeface="Arial"/>
                <a:sym typeface="Arial"/>
              </a:rPr>
              <a:t>I: Software interoperates with other software by exchanging data and/or metadata, and/or through interaction via application programming interfaces (APIs), described through standards. </a:t>
            </a:r>
            <a:endParaRPr/>
          </a:p>
          <a:p>
            <a:pPr indent="0" lvl="0" marL="0" marR="0" rtl="0" algn="l">
              <a:lnSpc>
                <a:spcPct val="100000"/>
              </a:lnSpc>
              <a:spcBef>
                <a:spcPts val="0"/>
              </a:spcBef>
              <a:spcAft>
                <a:spcPts val="0"/>
              </a:spcAft>
              <a:buNone/>
            </a:pPr>
            <a:r>
              <a:rPr b="0" i="0" lang="it-IT" sz="1400" u="none" cap="none" strike="noStrike">
                <a:solidFill>
                  <a:srgbClr val="000000"/>
                </a:solidFill>
                <a:latin typeface="Arial"/>
                <a:ea typeface="Arial"/>
                <a:cs typeface="Arial"/>
                <a:sym typeface="Arial"/>
              </a:rPr>
              <a:t>I1. Software reads, writes and exchanges data in a way that meets domain-relevant community standards. </a:t>
            </a:r>
            <a:endParaRPr/>
          </a:p>
          <a:p>
            <a:pPr indent="0" lvl="0" marL="0" marR="0" rtl="0" algn="l">
              <a:lnSpc>
                <a:spcPct val="100000"/>
              </a:lnSpc>
              <a:spcBef>
                <a:spcPts val="0"/>
              </a:spcBef>
              <a:spcAft>
                <a:spcPts val="0"/>
              </a:spcAft>
              <a:buNone/>
            </a:pPr>
            <a:r>
              <a:rPr b="0" i="0" lang="it-IT" sz="1400" u="none" cap="none" strike="noStrike">
                <a:solidFill>
                  <a:srgbClr val="000000"/>
                </a:solidFill>
                <a:latin typeface="Arial"/>
                <a:ea typeface="Arial"/>
                <a:cs typeface="Arial"/>
                <a:sym typeface="Arial"/>
              </a:rPr>
              <a:t>I2. Software includes qualified references to other objects</a:t>
            </a:r>
            <a:br>
              <a:rPr b="0" i="0" lang="it-IT"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it-IT" sz="1400" u="none" cap="none" strike="noStrike">
                <a:solidFill>
                  <a:srgbClr val="000000"/>
                </a:solidFill>
                <a:latin typeface="Arial"/>
                <a:ea typeface="Arial"/>
                <a:cs typeface="Arial"/>
                <a:sym typeface="Arial"/>
              </a:rPr>
              <a:t>R: Software is both usable (can be executed) and reusable (can be understood, modified, built upon, or incorporated into other software). </a:t>
            </a:r>
            <a:endParaRPr/>
          </a:p>
          <a:p>
            <a:pPr indent="0" lvl="0" marL="0" marR="0" rtl="0" algn="l">
              <a:lnSpc>
                <a:spcPct val="100000"/>
              </a:lnSpc>
              <a:spcBef>
                <a:spcPts val="0"/>
              </a:spcBef>
              <a:spcAft>
                <a:spcPts val="0"/>
              </a:spcAft>
              <a:buNone/>
            </a:pPr>
            <a:r>
              <a:rPr b="0" i="0" lang="it-IT" sz="1400" u="none" cap="none" strike="noStrike">
                <a:solidFill>
                  <a:srgbClr val="000000"/>
                </a:solidFill>
                <a:latin typeface="Arial"/>
                <a:ea typeface="Arial"/>
                <a:cs typeface="Arial"/>
                <a:sym typeface="Arial"/>
              </a:rPr>
              <a:t>R1. Software is described with a plurality of accurate and relevant attributes. </a:t>
            </a:r>
            <a:endParaRPr/>
          </a:p>
          <a:p>
            <a:pPr indent="36513" lvl="0" marL="141287" marR="0" rtl="0" algn="l">
              <a:lnSpc>
                <a:spcPct val="100000"/>
              </a:lnSpc>
              <a:spcBef>
                <a:spcPts val="0"/>
              </a:spcBef>
              <a:spcAft>
                <a:spcPts val="0"/>
              </a:spcAft>
              <a:buNone/>
            </a:pPr>
            <a:r>
              <a:rPr b="0" i="0" lang="it-IT" sz="1400" u="none" cap="none" strike="noStrike">
                <a:solidFill>
                  <a:srgbClr val="000000"/>
                </a:solidFill>
                <a:latin typeface="Arial"/>
                <a:ea typeface="Arial"/>
                <a:cs typeface="Arial"/>
                <a:sym typeface="Arial"/>
              </a:rPr>
              <a:t>R1.1. Software is given a clear and accessible license. </a:t>
            </a:r>
            <a:endParaRPr/>
          </a:p>
          <a:p>
            <a:pPr indent="36513" lvl="0" marL="141287" marR="0" rtl="0" algn="l">
              <a:lnSpc>
                <a:spcPct val="100000"/>
              </a:lnSpc>
              <a:spcBef>
                <a:spcPts val="0"/>
              </a:spcBef>
              <a:spcAft>
                <a:spcPts val="0"/>
              </a:spcAft>
              <a:buNone/>
            </a:pPr>
            <a:r>
              <a:rPr b="0" i="0" lang="it-IT" sz="1400" u="none" cap="none" strike="noStrike">
                <a:solidFill>
                  <a:srgbClr val="000000"/>
                </a:solidFill>
                <a:latin typeface="Arial"/>
                <a:ea typeface="Arial"/>
                <a:cs typeface="Arial"/>
                <a:sym typeface="Arial"/>
              </a:rPr>
              <a:t>R1.2. Software is associated with detailed provenance. </a:t>
            </a:r>
            <a:endParaRPr/>
          </a:p>
          <a:p>
            <a:pPr indent="0" lvl="0" marL="0" marR="0" rtl="0" algn="l">
              <a:lnSpc>
                <a:spcPct val="100000"/>
              </a:lnSpc>
              <a:spcBef>
                <a:spcPts val="0"/>
              </a:spcBef>
              <a:spcAft>
                <a:spcPts val="0"/>
              </a:spcAft>
              <a:buNone/>
            </a:pPr>
            <a:r>
              <a:rPr b="0" i="0" lang="it-IT" sz="1400" u="none" cap="none" strike="noStrike">
                <a:solidFill>
                  <a:srgbClr val="000000"/>
                </a:solidFill>
                <a:latin typeface="Arial"/>
                <a:ea typeface="Arial"/>
                <a:cs typeface="Arial"/>
                <a:sym typeface="Arial"/>
              </a:rPr>
              <a:t>R2. Software includes qualified references to other software. </a:t>
            </a:r>
            <a:endParaRPr/>
          </a:p>
          <a:p>
            <a:pPr indent="0" lvl="0" marL="0" marR="0" rtl="0" algn="l">
              <a:lnSpc>
                <a:spcPct val="100000"/>
              </a:lnSpc>
              <a:spcBef>
                <a:spcPts val="0"/>
              </a:spcBef>
              <a:spcAft>
                <a:spcPts val="0"/>
              </a:spcAft>
              <a:buNone/>
            </a:pPr>
            <a:r>
              <a:rPr b="0" i="0" lang="it-IT" sz="1400" u="none" cap="none" strike="noStrike">
                <a:solidFill>
                  <a:srgbClr val="000000"/>
                </a:solidFill>
                <a:latin typeface="Arial"/>
                <a:ea typeface="Arial"/>
                <a:cs typeface="Arial"/>
                <a:sym typeface="Arial"/>
              </a:rPr>
              <a:t>R3. Software meets domain-relevant community standards.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1" lang="it-IT" sz="1400" u="none" cap="none" strike="noStrike">
                <a:solidFill>
                  <a:srgbClr val="000000"/>
                </a:solidFill>
                <a:latin typeface="Arial"/>
                <a:ea typeface="Arial"/>
                <a:cs typeface="Arial"/>
                <a:sym typeface="Arial"/>
              </a:rPr>
              <a:t>Chue Hong, N. P., et al. (2022). FAIR Principles for Research Software version 1.0. (FAIR4RS Principles v1.0). Research Data Alliance. DOI: </a:t>
            </a:r>
            <a:r>
              <a:rPr b="0" i="1" lang="it-IT" sz="1400" u="sng" cap="none" strike="noStrike">
                <a:solidFill>
                  <a:srgbClr val="000000"/>
                </a:solidFill>
                <a:latin typeface="Arial"/>
                <a:ea typeface="Arial"/>
                <a:cs typeface="Arial"/>
                <a:sym typeface="Arial"/>
                <a:hlinkClick r:id="rId3">
                  <a:extLst>
                    <a:ext uri="{A12FA001-AC4F-418D-AE19-62706E023703}">
                      <ahyp:hlinkClr val="tx"/>
                    </a:ext>
                  </a:extLst>
                </a:hlinkClick>
              </a:rPr>
              <a:t>https://doi.org/10.15497/RDA00068</a:t>
            </a:r>
            <a:r>
              <a:rPr b="0" i="1" lang="it-IT" sz="1400" u="none" cap="none" strike="noStrike">
                <a:solidFill>
                  <a:srgbClr val="000000"/>
                </a:solidFill>
                <a:latin typeface="Arial"/>
                <a:ea typeface="Arial"/>
                <a:cs typeface="Arial"/>
                <a:sym typeface="Arial"/>
              </a:rPr>
              <a:t>  </a:t>
            </a:r>
            <a:endParaRPr/>
          </a:p>
        </p:txBody>
      </p:sp>
      <p:sp>
        <p:nvSpPr>
          <p:cNvPr id="123" name="Google Shape;123;g1f0f1494620_0_106"/>
          <p:cNvSpPr txBox="1"/>
          <p:nvPr/>
        </p:nvSpPr>
        <p:spPr>
          <a:xfrm>
            <a:off x="594634" y="1605424"/>
            <a:ext cx="5479500" cy="339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it-IT" sz="1400" u="none" cap="none" strike="noStrike">
                <a:solidFill>
                  <a:srgbClr val="000000"/>
                </a:solidFill>
                <a:latin typeface="Arial"/>
                <a:ea typeface="Arial"/>
                <a:cs typeface="Arial"/>
                <a:sym typeface="Arial"/>
              </a:rPr>
              <a:t>F: Software, and its associated metadata, is easy for both humans and machines to find </a:t>
            </a:r>
            <a:endParaRPr/>
          </a:p>
          <a:p>
            <a:pPr indent="0" lvl="0" marL="0" marR="0" rtl="0" algn="l">
              <a:lnSpc>
                <a:spcPct val="100000"/>
              </a:lnSpc>
              <a:spcBef>
                <a:spcPts val="0"/>
              </a:spcBef>
              <a:spcAft>
                <a:spcPts val="0"/>
              </a:spcAft>
              <a:buClr>
                <a:srgbClr val="000000"/>
              </a:buClr>
              <a:buSzPts val="3200"/>
              <a:buFont typeface="Arial"/>
              <a:buNone/>
            </a:pPr>
            <a:r>
              <a:rPr b="0" i="0" lang="it-IT" sz="1400" u="none" cap="none" strike="noStrike">
                <a:solidFill>
                  <a:srgbClr val="000000"/>
                </a:solidFill>
                <a:latin typeface="Arial"/>
                <a:ea typeface="Arial"/>
                <a:cs typeface="Arial"/>
                <a:sym typeface="Arial"/>
              </a:rPr>
              <a:t>F1. Software is assigned a globally unique and persistent identifier. </a:t>
            </a:r>
            <a:endParaRPr/>
          </a:p>
          <a:p>
            <a:pPr indent="0" lvl="0" marL="141287" marR="0" rtl="0" algn="l">
              <a:lnSpc>
                <a:spcPct val="100000"/>
              </a:lnSpc>
              <a:spcBef>
                <a:spcPts val="0"/>
              </a:spcBef>
              <a:spcAft>
                <a:spcPts val="0"/>
              </a:spcAft>
              <a:buClr>
                <a:srgbClr val="000000"/>
              </a:buClr>
              <a:buSzPts val="3200"/>
              <a:buFont typeface="Arial"/>
              <a:buNone/>
            </a:pPr>
            <a:r>
              <a:rPr b="0" i="0" lang="it-IT" sz="1400" u="none" cap="none" strike="noStrike">
                <a:solidFill>
                  <a:srgbClr val="000000"/>
                </a:solidFill>
                <a:latin typeface="Arial"/>
                <a:ea typeface="Arial"/>
                <a:cs typeface="Arial"/>
                <a:sym typeface="Arial"/>
              </a:rPr>
              <a:t>F1.1. Components of the software representing levels of granularity are assigned distinct identifiers. </a:t>
            </a:r>
            <a:endParaRPr/>
          </a:p>
          <a:p>
            <a:pPr indent="0" lvl="0" marL="141287" marR="0" rtl="0" algn="l">
              <a:lnSpc>
                <a:spcPct val="100000"/>
              </a:lnSpc>
              <a:spcBef>
                <a:spcPts val="0"/>
              </a:spcBef>
              <a:spcAft>
                <a:spcPts val="0"/>
              </a:spcAft>
              <a:buClr>
                <a:srgbClr val="000000"/>
              </a:buClr>
              <a:buSzPts val="3200"/>
              <a:buFont typeface="Arial"/>
              <a:buNone/>
            </a:pPr>
            <a:r>
              <a:rPr b="0" i="0" lang="it-IT" sz="1400" u="none" cap="none" strike="noStrike">
                <a:solidFill>
                  <a:srgbClr val="000000"/>
                </a:solidFill>
                <a:latin typeface="Arial"/>
                <a:ea typeface="Arial"/>
                <a:cs typeface="Arial"/>
                <a:sym typeface="Arial"/>
              </a:rPr>
              <a:t>F1.2. Different versions of the software are assigned distinct identifiers. </a:t>
            </a:r>
            <a:endParaRPr/>
          </a:p>
          <a:p>
            <a:pPr indent="0" lvl="0" marL="0" marR="0" rtl="0" algn="l">
              <a:lnSpc>
                <a:spcPct val="100000"/>
              </a:lnSpc>
              <a:spcBef>
                <a:spcPts val="0"/>
              </a:spcBef>
              <a:spcAft>
                <a:spcPts val="0"/>
              </a:spcAft>
              <a:buClr>
                <a:srgbClr val="000000"/>
              </a:buClr>
              <a:buSzPts val="3200"/>
              <a:buFont typeface="Arial"/>
              <a:buNone/>
            </a:pPr>
            <a:r>
              <a:rPr b="0" i="0" lang="it-IT" sz="1400" u="none" cap="none" strike="noStrike">
                <a:solidFill>
                  <a:srgbClr val="000000"/>
                </a:solidFill>
                <a:latin typeface="Arial"/>
                <a:ea typeface="Arial"/>
                <a:cs typeface="Arial"/>
                <a:sym typeface="Arial"/>
              </a:rPr>
              <a:t>F2. Software is described with rich metadata. </a:t>
            </a:r>
            <a:endParaRPr/>
          </a:p>
          <a:p>
            <a:pPr indent="0" lvl="0" marL="0" marR="0" rtl="0" algn="l">
              <a:lnSpc>
                <a:spcPct val="100000"/>
              </a:lnSpc>
              <a:spcBef>
                <a:spcPts val="0"/>
              </a:spcBef>
              <a:spcAft>
                <a:spcPts val="0"/>
              </a:spcAft>
              <a:buClr>
                <a:srgbClr val="000000"/>
              </a:buClr>
              <a:buSzPts val="3200"/>
              <a:buFont typeface="Arial"/>
              <a:buNone/>
            </a:pPr>
            <a:r>
              <a:rPr b="0" i="0" lang="it-IT" sz="1400" u="none" cap="none" strike="noStrike">
                <a:solidFill>
                  <a:srgbClr val="000000"/>
                </a:solidFill>
                <a:latin typeface="Arial"/>
                <a:ea typeface="Arial"/>
                <a:cs typeface="Arial"/>
                <a:sym typeface="Arial"/>
              </a:rPr>
              <a:t>F3. Metadata clearly and explicitly include the identifier of the software they describe. </a:t>
            </a:r>
            <a:endParaRPr/>
          </a:p>
          <a:p>
            <a:pPr indent="0" lvl="0" marL="0" marR="0" rtl="0" algn="l">
              <a:lnSpc>
                <a:spcPct val="100000"/>
              </a:lnSpc>
              <a:spcBef>
                <a:spcPts val="0"/>
              </a:spcBef>
              <a:spcAft>
                <a:spcPts val="0"/>
              </a:spcAft>
              <a:buClr>
                <a:srgbClr val="000000"/>
              </a:buClr>
              <a:buSzPts val="3200"/>
              <a:buFont typeface="Arial"/>
              <a:buNone/>
            </a:pPr>
            <a:r>
              <a:rPr b="0" i="0" lang="it-IT" sz="1400" u="none" cap="none" strike="noStrike">
                <a:solidFill>
                  <a:srgbClr val="000000"/>
                </a:solidFill>
                <a:latin typeface="Arial"/>
                <a:ea typeface="Arial"/>
                <a:cs typeface="Arial"/>
                <a:sym typeface="Arial"/>
              </a:rPr>
              <a:t>F4. Metadata are FAIR, searchable and indexable.</a:t>
            </a:r>
            <a:endParaRPr/>
          </a:p>
          <a:p>
            <a:pPr indent="0" lvl="0" marL="0" marR="0" rtl="0" algn="l">
              <a:lnSpc>
                <a:spcPct val="100000"/>
              </a:lnSpc>
              <a:spcBef>
                <a:spcPts val="0"/>
              </a:spcBef>
              <a:spcAft>
                <a:spcPts val="0"/>
              </a:spcAft>
              <a:buClr>
                <a:srgbClr val="000000"/>
              </a:buClr>
              <a:buSzPts val="3200"/>
              <a:buFont typeface="Arial"/>
              <a:buNone/>
            </a:pPr>
            <a:br>
              <a:rPr b="0" i="0" lang="it-IT" sz="1400" u="none" cap="none" strike="noStrike">
                <a:solidFill>
                  <a:srgbClr val="000000"/>
                </a:solidFill>
                <a:latin typeface="Arial"/>
                <a:ea typeface="Arial"/>
                <a:cs typeface="Arial"/>
                <a:sym typeface="Arial"/>
              </a:rPr>
            </a:br>
            <a:r>
              <a:rPr b="1" i="0" lang="it-IT" sz="1400" u="none" cap="none" strike="noStrike">
                <a:solidFill>
                  <a:srgbClr val="000000"/>
                </a:solidFill>
                <a:latin typeface="Arial"/>
                <a:ea typeface="Arial"/>
                <a:cs typeface="Arial"/>
                <a:sym typeface="Arial"/>
              </a:rPr>
              <a:t>A: Software, and its metadata, is retrievable via standardized protocols.</a:t>
            </a:r>
            <a:endParaRPr/>
          </a:p>
          <a:p>
            <a:pPr indent="0" lvl="0" marL="0" marR="0" rtl="0" algn="l">
              <a:lnSpc>
                <a:spcPct val="100000"/>
              </a:lnSpc>
              <a:spcBef>
                <a:spcPts val="0"/>
              </a:spcBef>
              <a:spcAft>
                <a:spcPts val="0"/>
              </a:spcAft>
              <a:buClr>
                <a:srgbClr val="000000"/>
              </a:buClr>
              <a:buSzPts val="3200"/>
              <a:buFont typeface="Arial"/>
              <a:buNone/>
            </a:pPr>
            <a:r>
              <a:rPr b="0" i="0" lang="it-IT" sz="1400" u="none" cap="none" strike="noStrike">
                <a:solidFill>
                  <a:srgbClr val="000000"/>
                </a:solidFill>
                <a:latin typeface="Arial"/>
                <a:ea typeface="Arial"/>
                <a:cs typeface="Arial"/>
                <a:sym typeface="Arial"/>
              </a:rPr>
              <a:t>A1. Software is retrievable by its identifier using a standardized communications protocol. </a:t>
            </a:r>
            <a:endParaRPr/>
          </a:p>
          <a:p>
            <a:pPr indent="0" lvl="0" marL="141287" marR="0" rtl="0" algn="l">
              <a:lnSpc>
                <a:spcPct val="100000"/>
              </a:lnSpc>
              <a:spcBef>
                <a:spcPts val="0"/>
              </a:spcBef>
              <a:spcAft>
                <a:spcPts val="0"/>
              </a:spcAft>
              <a:buClr>
                <a:srgbClr val="000000"/>
              </a:buClr>
              <a:buSzPts val="3200"/>
              <a:buFont typeface="Arial"/>
              <a:buNone/>
            </a:pPr>
            <a:r>
              <a:rPr b="0" i="0" lang="it-IT" sz="1400" u="none" cap="none" strike="noStrike">
                <a:solidFill>
                  <a:srgbClr val="000000"/>
                </a:solidFill>
                <a:latin typeface="Arial"/>
                <a:ea typeface="Arial"/>
                <a:cs typeface="Arial"/>
                <a:sym typeface="Arial"/>
              </a:rPr>
              <a:t>A1.1. The protocol is open, free, and universally implementable. </a:t>
            </a:r>
            <a:endParaRPr/>
          </a:p>
          <a:p>
            <a:pPr indent="0" lvl="0" marL="141287" marR="0" rtl="0" algn="l">
              <a:lnSpc>
                <a:spcPct val="100000"/>
              </a:lnSpc>
              <a:spcBef>
                <a:spcPts val="0"/>
              </a:spcBef>
              <a:spcAft>
                <a:spcPts val="0"/>
              </a:spcAft>
              <a:buClr>
                <a:srgbClr val="000000"/>
              </a:buClr>
              <a:buSzPts val="3200"/>
              <a:buFont typeface="Arial"/>
              <a:buNone/>
            </a:pPr>
            <a:r>
              <a:rPr b="0" i="0" lang="it-IT" sz="1400" u="none" cap="none" strike="noStrike">
                <a:solidFill>
                  <a:srgbClr val="000000"/>
                </a:solidFill>
                <a:latin typeface="Arial"/>
                <a:ea typeface="Arial"/>
                <a:cs typeface="Arial"/>
                <a:sym typeface="Arial"/>
              </a:rPr>
              <a:t>A1.2. The protocol allows for an authentication and authorization procedure, where necessary. </a:t>
            </a:r>
            <a:endParaRPr/>
          </a:p>
          <a:p>
            <a:pPr indent="0" lvl="0" marL="0" marR="0" rtl="0" algn="l">
              <a:lnSpc>
                <a:spcPct val="100000"/>
              </a:lnSpc>
              <a:spcBef>
                <a:spcPts val="0"/>
              </a:spcBef>
              <a:spcAft>
                <a:spcPts val="0"/>
              </a:spcAft>
              <a:buClr>
                <a:srgbClr val="000000"/>
              </a:buClr>
              <a:buSzPts val="3200"/>
              <a:buFont typeface="Arial"/>
              <a:buNone/>
            </a:pPr>
            <a:r>
              <a:rPr b="0" i="0" lang="it-IT" sz="1400" u="none" cap="none" strike="noStrike">
                <a:solidFill>
                  <a:srgbClr val="000000"/>
                </a:solidFill>
                <a:latin typeface="Arial"/>
                <a:ea typeface="Arial"/>
                <a:cs typeface="Arial"/>
                <a:sym typeface="Arial"/>
              </a:rPr>
              <a:t>A2. Metadata are accessible, even when the software is no longer available.</a:t>
            </a:r>
            <a:br>
              <a:rPr b="0" i="0" lang="it-IT" sz="1100" u="none" cap="none" strike="noStrike">
                <a:solidFill>
                  <a:srgbClr val="000000"/>
                </a:solidFill>
                <a:latin typeface="Arial"/>
                <a:ea typeface="Arial"/>
                <a:cs typeface="Arial"/>
                <a:sym typeface="Arial"/>
              </a:rPr>
            </a:b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br>
              <a:rPr b="0" i="0" lang="it-IT" sz="1100" u="none" cap="none" strike="noStrike">
                <a:solidFill>
                  <a:srgbClr val="000000"/>
                </a:solidFill>
                <a:latin typeface="Arial"/>
                <a:ea typeface="Arial"/>
                <a:cs typeface="Arial"/>
                <a:sym typeface="Arial"/>
              </a:rPr>
            </a:br>
            <a:br>
              <a:rPr b="0" i="0" lang="it-IT" sz="1100" u="none" cap="none" strike="noStrike">
                <a:solidFill>
                  <a:srgbClr val="000000"/>
                </a:solidFill>
                <a:latin typeface="Arial"/>
                <a:ea typeface="Arial"/>
                <a:cs typeface="Arial"/>
                <a:sym typeface="Arial"/>
              </a:rPr>
            </a:br>
            <a:br>
              <a:rPr b="0" i="0" lang="it-IT" sz="1100" u="none" cap="none" strike="noStrike">
                <a:solidFill>
                  <a:srgbClr val="000000"/>
                </a:solidFill>
                <a:latin typeface="Arial"/>
                <a:ea typeface="Arial"/>
                <a:cs typeface="Arial"/>
                <a:sym typeface="Arial"/>
              </a:rPr>
            </a:br>
            <a:br>
              <a:rPr b="0" i="0" lang="it-IT" sz="1100" u="none" cap="none" strike="noStrike">
                <a:solidFill>
                  <a:srgbClr val="000000"/>
                </a:solidFill>
                <a:latin typeface="Arial"/>
                <a:ea typeface="Arial"/>
                <a:cs typeface="Arial"/>
                <a:sym typeface="Arial"/>
              </a:rPr>
            </a:br>
            <a:br>
              <a:rPr b="0" i="0" lang="it-IT" sz="1100" u="none" cap="none" strike="noStrike">
                <a:solidFill>
                  <a:srgbClr val="000000"/>
                </a:solidFill>
                <a:latin typeface="Arial"/>
                <a:ea typeface="Arial"/>
                <a:cs typeface="Arial"/>
                <a:sym typeface="Arial"/>
              </a:rPr>
            </a:br>
            <a:br>
              <a:rPr b="0" i="0" lang="it-IT" sz="1100" u="none" cap="none" strike="noStrike">
                <a:solidFill>
                  <a:srgbClr val="000000"/>
                </a:solidFill>
                <a:latin typeface="Arial"/>
                <a:ea typeface="Arial"/>
                <a:cs typeface="Arial"/>
                <a:sym typeface="Arial"/>
              </a:rPr>
            </a:b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1f0f1494620_0_159"/>
          <p:cNvSpPr txBox="1"/>
          <p:nvPr>
            <p:ph type="title"/>
          </p:nvPr>
        </p:nvSpPr>
        <p:spPr>
          <a:xfrm>
            <a:off x="2792627" y="681037"/>
            <a:ext cx="8674500" cy="781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D2C5A"/>
              </a:buClr>
              <a:buSzPts val="3200"/>
              <a:buFont typeface="Calibri"/>
              <a:buNone/>
            </a:pPr>
            <a:r>
              <a:rPr lang="it-IT"/>
              <a:t>FAIR metrics for software</a:t>
            </a:r>
            <a:endParaRPr/>
          </a:p>
        </p:txBody>
      </p:sp>
      <p:sp>
        <p:nvSpPr>
          <p:cNvPr id="129" name="Google Shape;129;g1f0f1494620_0_15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lnSpcReduction="10000"/>
          </a:bodyPr>
          <a:lstStyle/>
          <a:p>
            <a:pPr indent="-342900" lvl="0" marL="457200" rtl="0" algn="l">
              <a:lnSpc>
                <a:spcPct val="90000"/>
              </a:lnSpc>
              <a:spcBef>
                <a:spcPts val="1000"/>
              </a:spcBef>
              <a:spcAft>
                <a:spcPts val="0"/>
              </a:spcAft>
              <a:buClr>
                <a:schemeClr val="dk1"/>
              </a:buClr>
              <a:buSzPts val="1800"/>
              <a:buChar char="•"/>
            </a:pPr>
            <a:r>
              <a:rPr lang="it-IT"/>
              <a:t>Assessing FAIRness of software principally for self-improvement, not comparison</a:t>
            </a:r>
            <a:endParaRPr/>
          </a:p>
          <a:p>
            <a:pPr indent="-342900" lvl="0" marL="457200" rtl="0" algn="l">
              <a:lnSpc>
                <a:spcPct val="90000"/>
              </a:lnSpc>
              <a:spcBef>
                <a:spcPts val="1000"/>
              </a:spcBef>
              <a:spcAft>
                <a:spcPts val="0"/>
              </a:spcAft>
              <a:buClr>
                <a:schemeClr val="dk1"/>
              </a:buClr>
              <a:buSzPts val="1800"/>
              <a:buChar char="•"/>
            </a:pPr>
            <a:r>
              <a:rPr lang="it-IT"/>
              <a:t>Existing related work on FAIR metrics for data, and software metrics</a:t>
            </a:r>
            <a:endParaRPr/>
          </a:p>
          <a:p>
            <a:pPr indent="-342900" lvl="1" marL="914400" rtl="0" algn="l">
              <a:lnSpc>
                <a:spcPct val="90000"/>
              </a:lnSpc>
              <a:spcBef>
                <a:spcPts val="500"/>
              </a:spcBef>
              <a:spcAft>
                <a:spcPts val="0"/>
              </a:spcAft>
              <a:buSzPts val="1800"/>
              <a:buChar char="•"/>
            </a:pPr>
            <a:r>
              <a:rPr lang="it-IT" u="sng">
                <a:solidFill>
                  <a:schemeClr val="hlink"/>
                </a:solidFill>
                <a:hlinkClick r:id="rId3"/>
              </a:rPr>
              <a:t>FAIRMetrics.org</a:t>
            </a:r>
            <a:r>
              <a:rPr lang="it-IT"/>
              <a:t>, </a:t>
            </a:r>
            <a:r>
              <a:rPr lang="it-IT" u="sng">
                <a:solidFill>
                  <a:schemeClr val="hlink"/>
                </a:solidFill>
                <a:hlinkClick r:id="rId4"/>
              </a:rPr>
              <a:t>FAIR Metrics for EOSC</a:t>
            </a:r>
            <a:r>
              <a:rPr lang="it-IT"/>
              <a:t>, </a:t>
            </a:r>
            <a:r>
              <a:rPr lang="it-IT" u="sng">
                <a:solidFill>
                  <a:schemeClr val="hlink"/>
                </a:solidFill>
                <a:hlinkClick r:id="rId5"/>
              </a:rPr>
              <a:t>FAIRsFAIR FAIRness of software</a:t>
            </a:r>
            <a:r>
              <a:rPr lang="it-IT"/>
              <a:t>, FAIR Metrics for FAIR Software (NL), </a:t>
            </a:r>
            <a:r>
              <a:rPr lang="it-IT" u="sng">
                <a:solidFill>
                  <a:schemeClr val="hlink"/>
                </a:solidFill>
                <a:hlinkClick r:id="rId6"/>
              </a:rPr>
              <a:t>CHAOSS</a:t>
            </a:r>
            <a:endParaRPr/>
          </a:p>
          <a:p>
            <a:pPr indent="-342900" lvl="0" marL="457200" rtl="0" algn="l">
              <a:lnSpc>
                <a:spcPct val="90000"/>
              </a:lnSpc>
              <a:spcBef>
                <a:spcPts val="1000"/>
              </a:spcBef>
              <a:spcAft>
                <a:spcPts val="0"/>
              </a:spcAft>
              <a:buClr>
                <a:schemeClr val="dk1"/>
              </a:buClr>
              <a:buSzPts val="1800"/>
              <a:buChar char="•"/>
            </a:pPr>
            <a:r>
              <a:rPr lang="it-IT"/>
              <a:t>In FAIR-Impact, we are investigating:	</a:t>
            </a:r>
            <a:endParaRPr/>
          </a:p>
          <a:p>
            <a:pPr indent="-342900" lvl="1" marL="914400" rtl="0" algn="l">
              <a:lnSpc>
                <a:spcPct val="90000"/>
              </a:lnSpc>
              <a:spcBef>
                <a:spcPts val="500"/>
              </a:spcBef>
              <a:spcAft>
                <a:spcPts val="0"/>
              </a:spcAft>
              <a:buSzPts val="1800"/>
              <a:buChar char="•"/>
            </a:pPr>
            <a:r>
              <a:rPr lang="it-IT"/>
              <a:t>How suitable are existing tools for assessing FAIRness, when applied to software? E.g. howfairis, FAIR enough metrics, F-UJI, Somef</a:t>
            </a:r>
            <a:endParaRPr/>
          </a:p>
          <a:p>
            <a:pPr indent="-342900" lvl="1" marL="914400" rtl="0" algn="l">
              <a:lnSpc>
                <a:spcPct val="90000"/>
              </a:lnSpc>
              <a:spcBef>
                <a:spcPts val="500"/>
              </a:spcBef>
              <a:spcAft>
                <a:spcPts val="0"/>
              </a:spcAft>
              <a:buSzPts val="1800"/>
              <a:buChar char="•"/>
            </a:pPr>
            <a:r>
              <a:rPr lang="it-IT"/>
              <a:t>What are suitable metrics to help improve the findability, accessibility, interoperability and reusability of software?</a:t>
            </a:r>
            <a:endParaRPr/>
          </a:p>
          <a:p>
            <a:pPr indent="-342900" lvl="0" marL="457200" rtl="0" algn="l">
              <a:lnSpc>
                <a:spcPct val="90000"/>
              </a:lnSpc>
              <a:spcBef>
                <a:spcPts val="1000"/>
              </a:spcBef>
              <a:spcAft>
                <a:spcPts val="0"/>
              </a:spcAft>
              <a:buClr>
                <a:schemeClr val="dk1"/>
              </a:buClr>
              <a:buSzPts val="1800"/>
              <a:buChar char="•"/>
            </a:pPr>
            <a:r>
              <a:rPr lang="it-IT"/>
              <a:t>Metrics often related to metadata </a:t>
            </a:r>
            <a:endParaRPr/>
          </a:p>
        </p:txBody>
      </p:sp>
      <p:sp>
        <p:nvSpPr>
          <p:cNvPr id="130" name="Google Shape;130;g1f0f1494620_0_159"/>
          <p:cNvSpPr txBox="1"/>
          <p:nvPr>
            <p:ph idx="2" type="body"/>
          </p:nvPr>
        </p:nvSpPr>
        <p:spPr>
          <a:xfrm>
            <a:off x="5081827" y="6535645"/>
            <a:ext cx="2856000" cy="278400"/>
          </a:xfrm>
          <a:prstGeom prst="rect">
            <a:avLst/>
          </a:prstGeom>
          <a:noFill/>
          <a:ln>
            <a:noFill/>
          </a:ln>
        </p:spPr>
        <p:txBody>
          <a:bodyPr anchorCtr="0" anchor="t" bIns="45700" lIns="91425" spcFirstLastPara="1" rIns="91425" wrap="square" tIns="45700">
            <a:normAutofit/>
          </a:bodyPr>
          <a:lstStyle/>
          <a:p>
            <a:pPr indent="-228600" lvl="0" marL="457200" rtl="0" algn="ctr">
              <a:lnSpc>
                <a:spcPct val="90000"/>
              </a:lnSpc>
              <a:spcBef>
                <a:spcPts val="1000"/>
              </a:spcBef>
              <a:spcAft>
                <a:spcPts val="0"/>
              </a:spcAft>
              <a:buClr>
                <a:schemeClr val="lt1"/>
              </a:buClr>
              <a:buSzPts val="3000"/>
              <a:buFont typeface="Arial"/>
              <a:buNone/>
            </a:pPr>
            <a:r>
              <a:t/>
            </a:r>
            <a:endParaRPr/>
          </a:p>
        </p:txBody>
      </p:sp>
      <p:sp>
        <p:nvSpPr>
          <p:cNvPr id="131" name="Google Shape;131;g1f0f1494620_0_159"/>
          <p:cNvSpPr txBox="1"/>
          <p:nvPr>
            <p:ph idx="3" type="body"/>
          </p:nvPr>
        </p:nvSpPr>
        <p:spPr>
          <a:xfrm>
            <a:off x="849132" y="6535645"/>
            <a:ext cx="2856000" cy="278400"/>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lt1"/>
              </a:buClr>
              <a:buSzPts val="3000"/>
              <a:buFont typeface="Arial"/>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1f0f1494620_0_206"/>
          <p:cNvSpPr txBox="1"/>
          <p:nvPr>
            <p:ph type="title"/>
          </p:nvPr>
        </p:nvSpPr>
        <p:spPr>
          <a:xfrm>
            <a:off x="2792627" y="681037"/>
            <a:ext cx="8674500" cy="781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it-IT"/>
              <a:t>FAIR metrics</a:t>
            </a:r>
            <a:endParaRPr/>
          </a:p>
        </p:txBody>
      </p:sp>
      <p:sp>
        <p:nvSpPr>
          <p:cNvPr id="137" name="Google Shape;137;g1f0f1494620_0_20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it-IT"/>
              <a:t>A good metric (from fairmetrics.org) should be:</a:t>
            </a:r>
            <a:endParaRPr/>
          </a:p>
          <a:p>
            <a:pPr indent="-342900" lvl="0" marL="457200" rtl="0" algn="l">
              <a:spcBef>
                <a:spcPts val="1000"/>
              </a:spcBef>
              <a:spcAft>
                <a:spcPts val="0"/>
              </a:spcAft>
              <a:buSzPts val="1800"/>
              <a:buChar char="•"/>
            </a:pPr>
            <a:r>
              <a:rPr lang="it-IT"/>
              <a:t>Clear: anyone can understand the purpose of the metric</a:t>
            </a:r>
            <a:endParaRPr/>
          </a:p>
          <a:p>
            <a:pPr indent="-342900" lvl="0" marL="457200" rtl="0" algn="l">
              <a:spcBef>
                <a:spcPts val="0"/>
              </a:spcBef>
              <a:spcAft>
                <a:spcPts val="0"/>
              </a:spcAft>
              <a:buSzPts val="1800"/>
              <a:buChar char="•"/>
            </a:pPr>
            <a:r>
              <a:rPr lang="it-IT"/>
              <a:t>Realistic: it should not be unduly complicated for a resource to comply with the metric</a:t>
            </a:r>
            <a:endParaRPr/>
          </a:p>
          <a:p>
            <a:pPr indent="-342900" lvl="0" marL="457200" rtl="0" algn="l">
              <a:spcBef>
                <a:spcPts val="0"/>
              </a:spcBef>
              <a:spcAft>
                <a:spcPts val="0"/>
              </a:spcAft>
              <a:buSzPts val="1800"/>
              <a:buChar char="•"/>
            </a:pPr>
            <a:r>
              <a:rPr lang="it-IT"/>
              <a:t>Discriminating: the metric should measure something important for FAIRness; distinguish the degree to which that resource meets that objective; and be able to provide instruction as to what would maximize that value</a:t>
            </a:r>
            <a:endParaRPr/>
          </a:p>
          <a:p>
            <a:pPr indent="-342900" lvl="0" marL="457200" rtl="0" algn="l">
              <a:spcBef>
                <a:spcPts val="0"/>
              </a:spcBef>
              <a:spcAft>
                <a:spcPts val="0"/>
              </a:spcAft>
              <a:buSzPts val="1800"/>
              <a:buChar char="•"/>
            </a:pPr>
            <a:r>
              <a:rPr lang="it-IT"/>
              <a:t>Measurable: the assessment can be made in an objective, quantitative, machine-interpretable, scalable and reproducible manner, ensuring transparency of what is being measured, and how.</a:t>
            </a:r>
            <a:endParaRPr/>
          </a:p>
          <a:p>
            <a:pPr indent="-342900" lvl="0" marL="457200" rtl="0" algn="l">
              <a:spcBef>
                <a:spcPts val="0"/>
              </a:spcBef>
              <a:spcAft>
                <a:spcPts val="0"/>
              </a:spcAft>
              <a:buSzPts val="1800"/>
              <a:buChar char="•"/>
            </a:pPr>
            <a:r>
              <a:rPr i="1" lang="it-IT"/>
              <a:t>Universal: The metric should be applicable to all digital resources.</a:t>
            </a:r>
            <a:endParaRPr i="1"/>
          </a:p>
        </p:txBody>
      </p:sp>
      <p:sp>
        <p:nvSpPr>
          <p:cNvPr id="138" name="Google Shape;138;g1f0f1494620_0_206"/>
          <p:cNvSpPr txBox="1"/>
          <p:nvPr>
            <p:ph idx="2" type="body"/>
          </p:nvPr>
        </p:nvSpPr>
        <p:spPr>
          <a:xfrm>
            <a:off x="5081827" y="6535645"/>
            <a:ext cx="2856000" cy="2784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t/>
            </a:r>
            <a:endParaRPr/>
          </a:p>
        </p:txBody>
      </p:sp>
      <p:sp>
        <p:nvSpPr>
          <p:cNvPr id="139" name="Google Shape;139;g1f0f1494620_0_206"/>
          <p:cNvSpPr txBox="1"/>
          <p:nvPr>
            <p:ph idx="3" type="body"/>
          </p:nvPr>
        </p:nvSpPr>
        <p:spPr>
          <a:xfrm>
            <a:off x="849132" y="6535645"/>
            <a:ext cx="2856000" cy="278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29f48e6091f_11_0"/>
          <p:cNvSpPr txBox="1"/>
          <p:nvPr>
            <p:ph type="title"/>
          </p:nvPr>
        </p:nvSpPr>
        <p:spPr>
          <a:xfrm>
            <a:off x="2792627" y="681037"/>
            <a:ext cx="8674500" cy="781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it-IT"/>
              <a:t>Metrics for FAIR software assessment</a:t>
            </a:r>
            <a:endParaRPr/>
          </a:p>
        </p:txBody>
      </p:sp>
      <p:sp>
        <p:nvSpPr>
          <p:cNvPr id="145" name="Google Shape;145;g29f48e6091f_11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1000"/>
              </a:spcBef>
              <a:spcAft>
                <a:spcPts val="0"/>
              </a:spcAft>
              <a:buSzPts val="1800"/>
              <a:buNone/>
            </a:pPr>
            <a:r>
              <a:rPr lang="it-IT"/>
              <a:t>How do we measure the “FAIR-ness” of software?</a:t>
            </a:r>
            <a:endParaRPr/>
          </a:p>
          <a:p>
            <a:pPr indent="-342900" lvl="0" marL="457200" rtl="0" algn="l">
              <a:lnSpc>
                <a:spcPct val="90000"/>
              </a:lnSpc>
              <a:spcBef>
                <a:spcPts val="1000"/>
              </a:spcBef>
              <a:spcAft>
                <a:spcPts val="0"/>
              </a:spcAft>
              <a:buSzPts val="1800"/>
              <a:buChar char="•"/>
            </a:pPr>
            <a:r>
              <a:rPr lang="it-IT"/>
              <a:t>Some principles are “precise” (e.g. “clear and accessible license)</a:t>
            </a:r>
            <a:endParaRPr/>
          </a:p>
          <a:p>
            <a:pPr indent="-342900" lvl="0" marL="457200" rtl="0" algn="l">
              <a:lnSpc>
                <a:spcPct val="90000"/>
              </a:lnSpc>
              <a:spcBef>
                <a:spcPts val="0"/>
              </a:spcBef>
              <a:spcAft>
                <a:spcPts val="0"/>
              </a:spcAft>
              <a:buSzPts val="1800"/>
              <a:buChar char="•"/>
            </a:pPr>
            <a:r>
              <a:rPr lang="it-IT"/>
              <a:t>Some principles are “open” (e.g. “meets domain-relevant community standards)</a:t>
            </a:r>
            <a:endParaRPr/>
          </a:p>
          <a:p>
            <a:pPr indent="-342900" lvl="0" marL="457200" rtl="0" algn="l">
              <a:lnSpc>
                <a:spcPct val="90000"/>
              </a:lnSpc>
              <a:spcBef>
                <a:spcPts val="0"/>
              </a:spcBef>
              <a:spcAft>
                <a:spcPts val="0"/>
              </a:spcAft>
              <a:buSzPts val="1800"/>
              <a:buChar char="•"/>
            </a:pPr>
            <a:r>
              <a:rPr lang="it-IT"/>
              <a:t>Some principles are easy to measure but hard to meet </a:t>
            </a:r>
            <a:br>
              <a:rPr lang="it-IT"/>
            </a:br>
            <a:r>
              <a:rPr lang="it-IT"/>
              <a:t>(e.g. “software includes qualified references to other objects”)</a:t>
            </a:r>
            <a:endParaRPr/>
          </a:p>
          <a:p>
            <a:pPr indent="-342900" lvl="0" marL="457200" rtl="0" algn="l">
              <a:lnSpc>
                <a:spcPct val="90000"/>
              </a:lnSpc>
              <a:spcBef>
                <a:spcPts val="0"/>
              </a:spcBef>
              <a:spcAft>
                <a:spcPts val="0"/>
              </a:spcAft>
              <a:buSzPts val="1800"/>
              <a:buChar char="•"/>
            </a:pPr>
            <a:r>
              <a:rPr lang="it-IT"/>
              <a:t>Some principles are hard to measure but easy to “meet” </a:t>
            </a:r>
            <a:br>
              <a:rPr lang="it-IT"/>
            </a:br>
            <a:r>
              <a:rPr lang="it-IT"/>
              <a:t>(e.g. “software is described with rich metadata”)</a:t>
            </a:r>
            <a:endParaRPr/>
          </a:p>
          <a:p>
            <a:pPr indent="0" lvl="0" marL="0" rtl="0" algn="l">
              <a:lnSpc>
                <a:spcPct val="90000"/>
              </a:lnSpc>
              <a:spcBef>
                <a:spcPts val="1000"/>
              </a:spcBef>
              <a:spcAft>
                <a:spcPts val="0"/>
              </a:spcAft>
              <a:buSzPts val="1800"/>
              <a:buNone/>
            </a:pPr>
            <a:r>
              <a:rPr lang="it-IT"/>
              <a:t>FAIR is not binary, it is an indicator of progression</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i="1"/>
          </a:p>
        </p:txBody>
      </p:sp>
      <p:sp>
        <p:nvSpPr>
          <p:cNvPr id="146" name="Google Shape;146;g29f48e6091f_11_0"/>
          <p:cNvSpPr txBox="1"/>
          <p:nvPr/>
        </p:nvSpPr>
        <p:spPr>
          <a:xfrm>
            <a:off x="730175" y="5001725"/>
            <a:ext cx="10737000" cy="15147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1000"/>
              </a:spcBef>
              <a:spcAft>
                <a:spcPts val="0"/>
              </a:spcAft>
              <a:buClr>
                <a:srgbClr val="000000"/>
              </a:buClr>
              <a:buSzPts val="1600"/>
              <a:buFont typeface="Arial"/>
              <a:buNone/>
            </a:pPr>
            <a:r>
              <a:rPr b="0" i="1" lang="it-IT" sz="1600" u="none" cap="none" strike="noStrike">
                <a:solidFill>
                  <a:schemeClr val="dk1"/>
                </a:solidFill>
                <a:latin typeface="Calibri"/>
                <a:ea typeface="Calibri"/>
                <a:cs typeface="Calibri"/>
                <a:sym typeface="Calibri"/>
              </a:rPr>
              <a:t>RDA FAIR4RS WG. (2022). </a:t>
            </a:r>
            <a:r>
              <a:rPr b="1" i="1" lang="it-IT" sz="1600" u="none" cap="none" strike="noStrike">
                <a:solidFill>
                  <a:schemeClr val="dk1"/>
                </a:solidFill>
                <a:latin typeface="Calibri"/>
                <a:ea typeface="Calibri"/>
                <a:cs typeface="Calibri"/>
                <a:sym typeface="Calibri"/>
              </a:rPr>
              <a:t>FAIR Principles for Research Software (FAIR4RS Principles) (1.0)</a:t>
            </a:r>
            <a:r>
              <a:rPr b="0" i="1" lang="it-IT" sz="1600" u="none" cap="none" strike="noStrike">
                <a:solidFill>
                  <a:schemeClr val="dk1"/>
                </a:solidFill>
                <a:latin typeface="Calibri"/>
                <a:ea typeface="Calibri"/>
                <a:cs typeface="Calibri"/>
                <a:sym typeface="Calibri"/>
              </a:rPr>
              <a:t>. Zenodo. </a:t>
            </a:r>
            <a:r>
              <a:rPr b="0" i="1" lang="it-IT" sz="1600" u="sng" cap="none" strike="noStrike">
                <a:solidFill>
                  <a:schemeClr val="hlink"/>
                </a:solidFill>
                <a:latin typeface="Calibri"/>
                <a:ea typeface="Calibri"/>
                <a:cs typeface="Calibri"/>
                <a:sym typeface="Calibri"/>
                <a:hlinkClick r:id="rId3"/>
              </a:rPr>
              <a:t>https://doi.org/10.15497/RDA00068</a:t>
            </a:r>
            <a:br>
              <a:rPr b="0" i="1" lang="it-IT" sz="1600" u="none" cap="none" strike="noStrike">
                <a:solidFill>
                  <a:schemeClr val="dk1"/>
                </a:solidFill>
                <a:latin typeface="Calibri"/>
                <a:ea typeface="Calibri"/>
                <a:cs typeface="Calibri"/>
                <a:sym typeface="Calibri"/>
              </a:rPr>
            </a:br>
            <a:r>
              <a:rPr b="0" i="1" lang="it-IT" sz="1600" u="none" cap="none" strike="noStrike">
                <a:solidFill>
                  <a:schemeClr val="dk1"/>
                </a:solidFill>
                <a:latin typeface="Calibri"/>
                <a:ea typeface="Calibri"/>
                <a:cs typeface="Calibri"/>
                <a:sym typeface="Calibri"/>
              </a:rPr>
              <a:t>Chue Hong, N., Breitmoser, E., Antonioletti, M., Davidson, J., Garijo, D., Gonzalez-Beltran, A., Gruenpeter, M., Huber, R., Jonquet, C., Priddy, M., Shepherdson, J., Verburg, M., &amp; Wood, C. (2023). </a:t>
            </a:r>
            <a:r>
              <a:rPr b="1" i="1" lang="it-IT" sz="1600" u="none" cap="none" strike="noStrike">
                <a:solidFill>
                  <a:schemeClr val="dk1"/>
                </a:solidFill>
                <a:latin typeface="Calibri"/>
                <a:ea typeface="Calibri"/>
                <a:cs typeface="Calibri"/>
                <a:sym typeface="Calibri"/>
              </a:rPr>
              <a:t>D5.2 - Metrics for automated FAIR software assessment in a disciplinary context (1.0 - DRAFT not yet approved by the European Commission)</a:t>
            </a:r>
            <a:r>
              <a:rPr b="0" i="1" lang="it-IT" sz="1600" u="none" cap="none" strike="noStrike">
                <a:solidFill>
                  <a:schemeClr val="dk1"/>
                </a:solidFill>
                <a:latin typeface="Calibri"/>
                <a:ea typeface="Calibri"/>
                <a:cs typeface="Calibri"/>
                <a:sym typeface="Calibri"/>
              </a:rPr>
              <a:t>. Zenodo. </a:t>
            </a:r>
            <a:r>
              <a:rPr b="0" i="1" lang="it-IT" sz="1600" u="sng" cap="none" strike="noStrike">
                <a:solidFill>
                  <a:schemeClr val="hlink"/>
                </a:solidFill>
                <a:latin typeface="Calibri"/>
                <a:ea typeface="Calibri"/>
                <a:cs typeface="Calibri"/>
                <a:sym typeface="Calibri"/>
                <a:hlinkClick r:id="rId4"/>
              </a:rPr>
              <a:t>https://doi.org/10.5281/zenodo.10047401</a:t>
            </a:r>
            <a:r>
              <a:rPr b="0" i="1" lang="it-IT" sz="1600" u="none" cap="none" strike="noStrike">
                <a:solidFill>
                  <a:schemeClr val="dk1"/>
                </a:solidFill>
                <a:latin typeface="Calibri"/>
                <a:ea typeface="Calibri"/>
                <a:cs typeface="Calibri"/>
                <a:sym typeface="Calibri"/>
              </a:rPr>
              <a:t> </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1f0f1494620_0_0"/>
          <p:cNvSpPr txBox="1"/>
          <p:nvPr>
            <p:ph type="title"/>
          </p:nvPr>
        </p:nvSpPr>
        <p:spPr>
          <a:xfrm>
            <a:off x="2792627" y="681037"/>
            <a:ext cx="8674500" cy="781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it-IT"/>
              <a:t>Automated FAIR software assessment</a:t>
            </a:r>
            <a:endParaRPr/>
          </a:p>
        </p:txBody>
      </p:sp>
      <p:sp>
        <p:nvSpPr>
          <p:cNvPr id="152" name="Google Shape;152;g1f0f1494620_0_0"/>
          <p:cNvSpPr txBox="1"/>
          <p:nvPr>
            <p:ph idx="1" type="body"/>
          </p:nvPr>
        </p:nvSpPr>
        <p:spPr>
          <a:xfrm>
            <a:off x="838200" y="1825625"/>
            <a:ext cx="5245800" cy="43512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1000"/>
              </a:spcBef>
              <a:spcAft>
                <a:spcPts val="0"/>
              </a:spcAft>
              <a:buSzPts val="1800"/>
              <a:buNone/>
            </a:pPr>
            <a:r>
              <a:rPr lang="it-IT"/>
              <a:t>Software metrics can be applied at three main levels: source </a:t>
            </a:r>
            <a:r>
              <a:rPr i="1" lang="it-IT"/>
              <a:t>code</a:t>
            </a:r>
            <a:r>
              <a:rPr lang="it-IT"/>
              <a:t>, software </a:t>
            </a:r>
            <a:r>
              <a:rPr i="1" lang="it-IT"/>
              <a:t>project</a:t>
            </a:r>
            <a:r>
              <a:rPr lang="it-IT"/>
              <a:t>, and </a:t>
            </a:r>
            <a:r>
              <a:rPr i="1" lang="it-IT"/>
              <a:t>repository</a:t>
            </a:r>
            <a:endParaRPr i="1"/>
          </a:p>
          <a:p>
            <a:pPr indent="0" lvl="0" marL="0" rtl="0" algn="l">
              <a:lnSpc>
                <a:spcPct val="90000"/>
              </a:lnSpc>
              <a:spcBef>
                <a:spcPts val="1000"/>
              </a:spcBef>
              <a:spcAft>
                <a:spcPts val="0"/>
              </a:spcAft>
              <a:buSzPts val="1800"/>
              <a:buNone/>
            </a:pPr>
            <a:r>
              <a:rPr lang="it-IT"/>
              <a:t>The </a:t>
            </a:r>
            <a:r>
              <a:rPr i="1" lang="it-IT"/>
              <a:t>same metric will have different implementations</a:t>
            </a:r>
            <a:r>
              <a:rPr lang="it-IT"/>
              <a:t> depending on the type of software and the field</a:t>
            </a:r>
            <a:endParaRPr/>
          </a:p>
          <a:p>
            <a:pPr indent="0" lvl="0" marL="0" rtl="0" algn="l">
              <a:lnSpc>
                <a:spcPct val="90000"/>
              </a:lnSpc>
              <a:spcBef>
                <a:spcPts val="1000"/>
              </a:spcBef>
              <a:spcAft>
                <a:spcPts val="0"/>
              </a:spcAft>
              <a:buSzPts val="1800"/>
              <a:buNone/>
            </a:pPr>
            <a:r>
              <a:rPr lang="it-IT"/>
              <a:t>While metrics and assessment methods are expected to remain the same, the </a:t>
            </a:r>
            <a:r>
              <a:rPr i="1" lang="it-IT"/>
              <a:t>criteria for compliance levels</a:t>
            </a:r>
            <a:r>
              <a:rPr lang="it-IT"/>
              <a:t> will change as adoption of FAIR principles increases, and infrastructure, tools and guidance improve</a:t>
            </a:r>
            <a:endParaRPr/>
          </a:p>
        </p:txBody>
      </p:sp>
      <p:graphicFrame>
        <p:nvGraphicFramePr>
          <p:cNvPr id="153" name="Google Shape;153;g1f0f1494620_0_0"/>
          <p:cNvGraphicFramePr/>
          <p:nvPr/>
        </p:nvGraphicFramePr>
        <p:xfrm>
          <a:off x="6084000" y="1905000"/>
          <a:ext cx="3000000" cy="3000000"/>
        </p:xfrm>
        <a:graphic>
          <a:graphicData uri="http://schemas.openxmlformats.org/drawingml/2006/table">
            <a:tbl>
              <a:tblPr>
                <a:noFill/>
                <a:tableStyleId>{8649830C-33E3-4537-9E69-DD4573901155}</a:tableStyleId>
              </a:tblPr>
              <a:tblGrid>
                <a:gridCol w="1532050"/>
                <a:gridCol w="3623450"/>
              </a:tblGrid>
              <a:tr h="381000">
                <a:tc>
                  <a:txBody>
                    <a:bodyPr/>
                    <a:lstStyle/>
                    <a:p>
                      <a:pPr indent="0" lvl="0" marL="0" marR="0" rtl="0" algn="ctr">
                        <a:lnSpc>
                          <a:spcPct val="100000"/>
                        </a:lnSpc>
                        <a:spcBef>
                          <a:spcPts val="0"/>
                        </a:spcBef>
                        <a:spcAft>
                          <a:spcPts val="0"/>
                        </a:spcAft>
                        <a:buClr>
                          <a:srgbClr val="000000"/>
                        </a:buClr>
                        <a:buSzPts val="1200"/>
                        <a:buFont typeface="Arial"/>
                        <a:buNone/>
                      </a:pPr>
                      <a:r>
                        <a:rPr b="1" lang="it-IT" sz="1200" u="none" cap="none" strike="noStrike">
                          <a:latin typeface="Calibri"/>
                          <a:ea typeface="Calibri"/>
                          <a:cs typeface="Calibri"/>
                          <a:sym typeface="Calibri"/>
                        </a:rPr>
                        <a:t>Field</a:t>
                      </a:r>
                      <a:endParaRPr b="1" sz="1200" u="none" cap="none" strike="noStrike">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D9F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it-IT" sz="1200" u="none" cap="none" strike="noStrike">
                          <a:latin typeface="Calibri"/>
                          <a:ea typeface="Calibri"/>
                          <a:cs typeface="Calibri"/>
                          <a:sym typeface="Calibri"/>
                        </a:rPr>
                        <a:t>Description</a:t>
                      </a:r>
                      <a:endParaRPr b="1" sz="1200" u="none" cap="none" strike="noStrike">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D9F1"/>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it-IT" sz="1200" u="none" cap="none" strike="noStrike">
                          <a:latin typeface="Calibri"/>
                          <a:ea typeface="Calibri"/>
                          <a:cs typeface="Calibri"/>
                          <a:sym typeface="Calibri"/>
                        </a:rPr>
                        <a:t>Metric Identifier</a:t>
                      </a:r>
                      <a:endParaRPr b="1" sz="1200" u="none" cap="none" strike="noStrike">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it-IT" sz="1200" u="none" cap="none" strike="noStrike">
                          <a:latin typeface="Calibri"/>
                          <a:ea typeface="Calibri"/>
                          <a:cs typeface="Calibri"/>
                          <a:sym typeface="Calibri"/>
                        </a:rPr>
                        <a:t>The local identifier of the metric (FRSM-XX)</a:t>
                      </a:r>
                      <a:endParaRPr sz="12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lang="it-IT" sz="1200" u="none" cap="none" strike="noStrike">
                          <a:latin typeface="Calibri"/>
                          <a:ea typeface="Calibri"/>
                          <a:cs typeface="Calibri"/>
                          <a:sym typeface="Calibri"/>
                        </a:rPr>
                        <a:t>FRSM: FAIR Research Software Metric.</a:t>
                      </a:r>
                      <a:endParaRPr sz="1200" u="none" cap="none" strike="noStrike">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it-IT" sz="1200" u="none" cap="none" strike="noStrike">
                          <a:latin typeface="Calibri"/>
                          <a:ea typeface="Calibri"/>
                          <a:cs typeface="Calibri"/>
                          <a:sym typeface="Calibri"/>
                        </a:rPr>
                        <a:t>Metric Name</a:t>
                      </a:r>
                      <a:endParaRPr b="1" sz="1200" u="none" cap="none" strike="noStrike">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it-IT" sz="1200" u="none" cap="none" strike="noStrike">
                          <a:latin typeface="Calibri"/>
                          <a:ea typeface="Calibri"/>
                          <a:cs typeface="Calibri"/>
                          <a:sym typeface="Calibri"/>
                        </a:rPr>
                        <a:t>Metric name in a human readable form.</a:t>
                      </a:r>
                      <a:endParaRPr sz="1200" u="none" cap="none" strike="noStrike">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it-IT" sz="1200" u="none" cap="none" strike="noStrike">
                          <a:latin typeface="Calibri"/>
                          <a:ea typeface="Calibri"/>
                          <a:cs typeface="Calibri"/>
                          <a:sym typeface="Calibri"/>
                        </a:rPr>
                        <a:t>Description</a:t>
                      </a:r>
                      <a:endParaRPr b="1" sz="1200" u="none" cap="none" strike="noStrike">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it-IT" sz="1200" u="none" cap="none" strike="noStrike">
                          <a:latin typeface="Calibri"/>
                          <a:ea typeface="Calibri"/>
                          <a:cs typeface="Calibri"/>
                          <a:sym typeface="Calibri"/>
                        </a:rPr>
                        <a:t>The definition of the metric, including examples.</a:t>
                      </a:r>
                      <a:endParaRPr sz="1200" u="none" cap="none" strike="noStrike">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it-IT" sz="1200" u="none" cap="none" strike="noStrike">
                          <a:latin typeface="Calibri"/>
                          <a:ea typeface="Calibri"/>
                          <a:cs typeface="Calibri"/>
                          <a:sym typeface="Calibri"/>
                        </a:rPr>
                        <a:t>FAIR4RS Principle</a:t>
                      </a:r>
                      <a:endParaRPr b="1" sz="1200" u="none" cap="none" strike="noStrike">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it-IT" sz="1200" u="none" cap="none" strike="noStrike">
                          <a:latin typeface="Calibri"/>
                          <a:ea typeface="Calibri"/>
                          <a:cs typeface="Calibri"/>
                          <a:sym typeface="Calibri"/>
                        </a:rPr>
                        <a:t>The FAIR4RS principle(s) most related to the metric.</a:t>
                      </a:r>
                      <a:endParaRPr sz="1200" u="none" cap="none" strike="noStrike">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it-IT" sz="1200" u="none" cap="none" strike="noStrike">
                          <a:latin typeface="Calibri"/>
                          <a:ea typeface="Calibri"/>
                          <a:cs typeface="Calibri"/>
                          <a:sym typeface="Calibri"/>
                        </a:rPr>
                        <a:t>RSMD Recommendation</a:t>
                      </a:r>
                      <a:endParaRPr b="1" sz="1200" u="none" cap="none" strike="noStrike">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it-IT" sz="1200" u="none" cap="none" strike="noStrike">
                          <a:latin typeface="Calibri"/>
                          <a:ea typeface="Calibri"/>
                          <a:cs typeface="Calibri"/>
                          <a:sym typeface="Calibri"/>
                        </a:rPr>
                        <a:t>The FAIR-IMPACT RSMD recommendation(s) most related to the metric</a:t>
                      </a:r>
                      <a:endParaRPr sz="1200" u="none" cap="none" strike="noStrike">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it-IT" sz="1200" u="none" cap="none" strike="noStrike">
                          <a:latin typeface="Calibri"/>
                          <a:ea typeface="Calibri"/>
                          <a:cs typeface="Calibri"/>
                          <a:sym typeface="Calibri"/>
                        </a:rPr>
                        <a:t>Assessment</a:t>
                      </a:r>
                      <a:endParaRPr b="1" sz="1200" u="none" cap="none" strike="noStrike">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it-IT" sz="1200" u="none" cap="none" strike="noStrike">
                          <a:latin typeface="Calibri"/>
                          <a:ea typeface="Calibri"/>
                          <a:cs typeface="Calibri"/>
                          <a:sym typeface="Calibri"/>
                        </a:rPr>
                        <a:t>Requirements and methods to perform the assessment against the metric. This includes a suggested compliance level (essential / important / useful), based on the concepts introduced by the FAIR Data Maturity Model Working Group (2020). Criteria at each level will change as adoption of FAIR increases.</a:t>
                      </a:r>
                      <a:endParaRPr sz="1200" u="none" cap="none" strike="noStrike">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it-IT" sz="1200" u="none" cap="none" strike="noStrike">
                          <a:latin typeface="Calibri"/>
                          <a:ea typeface="Calibri"/>
                          <a:cs typeface="Calibri"/>
                          <a:sym typeface="Calibri"/>
                        </a:rPr>
                        <a:t>Comments</a:t>
                      </a:r>
                      <a:endParaRPr b="1" sz="1200" u="none" cap="none" strike="noStrike">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it-IT" sz="1200" u="none" cap="none" strike="noStrike">
                          <a:latin typeface="Calibri"/>
                          <a:ea typeface="Calibri"/>
                          <a:cs typeface="Calibri"/>
                          <a:sym typeface="Calibri"/>
                        </a:rPr>
                        <a:t>Further notes associated with the implementation of the metric, which may include related resources, constraints and limitations.</a:t>
                      </a:r>
                      <a:endParaRPr sz="1200" u="none" cap="none" strike="noStrike">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54" name="Google Shape;154;g1f0f1494620_0_0"/>
          <p:cNvSpPr txBox="1"/>
          <p:nvPr/>
        </p:nvSpPr>
        <p:spPr>
          <a:xfrm>
            <a:off x="952500" y="6107900"/>
            <a:ext cx="10344300" cy="477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1000"/>
              </a:spcBef>
              <a:spcAft>
                <a:spcPts val="0"/>
              </a:spcAft>
              <a:buClr>
                <a:srgbClr val="000000"/>
              </a:buClr>
              <a:buSzPts val="1000"/>
              <a:buFont typeface="Arial"/>
              <a:buNone/>
            </a:pPr>
            <a:r>
              <a:rPr b="1" i="1" lang="it-IT" sz="1000" u="none" cap="none" strike="noStrike">
                <a:solidFill>
                  <a:schemeClr val="dk1"/>
                </a:solidFill>
                <a:latin typeface="Calibri"/>
                <a:ea typeface="Calibri"/>
                <a:cs typeface="Calibri"/>
                <a:sym typeface="Calibri"/>
              </a:rPr>
              <a:t>D5.2 - Metrics for automated FAIR software assessment in a disciplinary context (1.0 - DRAFT not yet approved by the European Commission)</a:t>
            </a:r>
            <a:r>
              <a:rPr b="0" i="1" lang="it-IT" sz="1000" u="none" cap="none" strike="noStrike">
                <a:solidFill>
                  <a:schemeClr val="dk1"/>
                </a:solidFill>
                <a:latin typeface="Calibri"/>
                <a:ea typeface="Calibri"/>
                <a:cs typeface="Calibri"/>
                <a:sym typeface="Calibri"/>
              </a:rPr>
              <a:t>. Zenodo. </a:t>
            </a:r>
            <a:r>
              <a:rPr b="0" i="1" lang="it-IT" sz="1000" u="sng" cap="none" strike="noStrike">
                <a:solidFill>
                  <a:schemeClr val="hlink"/>
                </a:solidFill>
                <a:latin typeface="Calibri"/>
                <a:ea typeface="Calibri"/>
                <a:cs typeface="Calibri"/>
                <a:sym typeface="Calibri"/>
                <a:hlinkClick r:id="rId3"/>
              </a:rPr>
              <a:t>https://doi.org/10.5281/zenodo.10047401</a:t>
            </a:r>
            <a:r>
              <a:rPr b="0" i="1" lang="it-IT" sz="1000" u="none" cap="none" strike="noStrike">
                <a:solidFill>
                  <a:schemeClr val="dk1"/>
                </a:solidFill>
                <a:latin typeface="Calibri"/>
                <a:ea typeface="Calibri"/>
                <a:cs typeface="Calibri"/>
                <a:sym typeface="Calibri"/>
              </a:rPr>
              <a:t> </a:t>
            </a:r>
            <a:endParaRPr b="0"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1f0f1494620_0_7"/>
          <p:cNvSpPr txBox="1"/>
          <p:nvPr>
            <p:ph type="title"/>
          </p:nvPr>
        </p:nvSpPr>
        <p:spPr>
          <a:xfrm>
            <a:off x="2792627" y="681037"/>
            <a:ext cx="8674500" cy="781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it-IT"/>
              <a:t>FAIR Research Software Metrics</a:t>
            </a:r>
            <a:endParaRPr/>
          </a:p>
        </p:txBody>
      </p:sp>
      <p:graphicFrame>
        <p:nvGraphicFramePr>
          <p:cNvPr id="160" name="Google Shape;160;g1f0f1494620_0_7"/>
          <p:cNvGraphicFramePr/>
          <p:nvPr/>
        </p:nvGraphicFramePr>
        <p:xfrm>
          <a:off x="952500" y="1714500"/>
          <a:ext cx="3000000" cy="3000000"/>
        </p:xfrm>
        <a:graphic>
          <a:graphicData uri="http://schemas.openxmlformats.org/drawingml/2006/table">
            <a:tbl>
              <a:tblPr>
                <a:noFill/>
                <a:tableStyleId>{8649830C-33E3-4537-9E69-DD4573901155}</a:tableStyleId>
              </a:tblPr>
              <a:tblGrid>
                <a:gridCol w="990375"/>
                <a:gridCol w="39848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it-IT" sz="1400" u="none" cap="none" strike="noStrike"/>
                        <a:t>Identifier</a:t>
                      </a:r>
                      <a:endParaRPr b="1" sz="1400" u="none" cap="none" strike="noStrike"/>
                    </a:p>
                  </a:txBody>
                  <a:tcPr marT="91425" marB="91425" marR="91425" marL="91425">
                    <a:lnB cap="flat" cmpd="sng" w="9525">
                      <a:solidFill>
                        <a:srgbClr val="000000"/>
                      </a:solidFill>
                      <a:prstDash val="solid"/>
                      <a:round/>
                      <a:headEnd len="sm" w="sm" type="none"/>
                      <a:tailEnd len="sm" w="sm" type="none"/>
                    </a:lnB>
                    <a:solidFill>
                      <a:srgbClr val="C6D9F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it-IT" sz="1400" u="none" cap="none" strike="noStrike"/>
                        <a:t>Name</a:t>
                      </a:r>
                      <a:endParaRPr b="1" sz="1400" u="none" cap="none" strike="noStrike"/>
                    </a:p>
                  </a:txBody>
                  <a:tcPr marT="91425" marB="91425" marR="91425" marL="91425">
                    <a:lnB cap="flat" cmpd="sng" w="9525">
                      <a:solidFill>
                        <a:srgbClr val="000000"/>
                      </a:solidFill>
                      <a:prstDash val="solid"/>
                      <a:round/>
                      <a:headEnd len="sm" w="sm" type="none"/>
                      <a:tailEnd len="sm" w="sm" type="none"/>
                    </a:lnB>
                    <a:solidFill>
                      <a:srgbClr val="C6D9F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it-IT" sz="1400" u="none" cap="none" strike="noStrike">
                          <a:latin typeface="Calibri"/>
                          <a:ea typeface="Calibri"/>
                          <a:cs typeface="Calibri"/>
                          <a:sym typeface="Calibri"/>
                        </a:rPr>
                        <a:t>FRSM-01</a:t>
                      </a:r>
                      <a:endParaRPr b="1" sz="1400" u="none" cap="none" strike="noStrike">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it-IT" sz="1400" u="none" cap="none" strike="noStrike">
                          <a:latin typeface="Calibri"/>
                          <a:ea typeface="Calibri"/>
                          <a:cs typeface="Calibri"/>
                          <a:sym typeface="Calibri"/>
                        </a:rPr>
                        <a:t>Does the software have a globally unique and persistent identifier?</a:t>
                      </a:r>
                      <a:endParaRPr sz="1400" u="none" cap="none" strike="noStrike">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it-IT" sz="1400" u="none" cap="none" strike="noStrike">
                          <a:latin typeface="Calibri"/>
                          <a:ea typeface="Calibri"/>
                          <a:cs typeface="Calibri"/>
                          <a:sym typeface="Calibri"/>
                        </a:rPr>
                        <a:t>FRSM-02</a:t>
                      </a:r>
                      <a:endParaRPr b="1" sz="1400" u="none" cap="none" strike="noStrike">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00"/>
                        <a:buFont typeface="Arial"/>
                        <a:buNone/>
                      </a:pPr>
                      <a:r>
                        <a:rPr lang="it-IT" sz="1400" u="none" cap="none" strike="noStrike">
                          <a:latin typeface="Calibri"/>
                          <a:ea typeface="Calibri"/>
                          <a:cs typeface="Calibri"/>
                          <a:sym typeface="Calibri"/>
                        </a:rPr>
                        <a:t>Do the different components of the software have their own identifiers?</a:t>
                      </a:r>
                      <a:endParaRPr sz="1400" u="none" cap="none" strike="noStrike">
                        <a:highlight>
                          <a:srgbClr val="FFFF00"/>
                        </a:highlight>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it-IT" sz="1400" u="none" cap="none" strike="noStrike">
                          <a:latin typeface="Calibri"/>
                          <a:ea typeface="Calibri"/>
                          <a:cs typeface="Calibri"/>
                          <a:sym typeface="Calibri"/>
                        </a:rPr>
                        <a:t>FRSM-03</a:t>
                      </a:r>
                      <a:endParaRPr b="1" sz="1400" u="none" cap="none" strike="noStrike">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00"/>
                        <a:buFont typeface="Arial"/>
                        <a:buNone/>
                      </a:pPr>
                      <a:r>
                        <a:rPr lang="it-IT" sz="1400" u="none" cap="none" strike="noStrike">
                          <a:latin typeface="Calibri"/>
                          <a:ea typeface="Calibri"/>
                          <a:cs typeface="Calibri"/>
                          <a:sym typeface="Calibri"/>
                        </a:rPr>
                        <a:t>Does each version of the software have a unique identifier?</a:t>
                      </a:r>
                      <a:endParaRPr sz="1400" u="none" cap="none" strike="noStrike">
                        <a:highlight>
                          <a:srgbClr val="FFFF00"/>
                        </a:highlight>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it-IT" sz="1400" u="none" cap="none" strike="noStrike">
                          <a:latin typeface="Calibri"/>
                          <a:ea typeface="Calibri"/>
                          <a:cs typeface="Calibri"/>
                          <a:sym typeface="Calibri"/>
                        </a:rPr>
                        <a:t>FRSM-04</a:t>
                      </a:r>
                      <a:endParaRPr b="1" sz="1400" u="none" cap="none" strike="noStrike">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00"/>
                        <a:buFont typeface="Arial"/>
                        <a:buNone/>
                      </a:pPr>
                      <a:r>
                        <a:rPr lang="it-IT" sz="1400" u="none" cap="none" strike="noStrike">
                          <a:latin typeface="Calibri"/>
                          <a:ea typeface="Calibri"/>
                          <a:cs typeface="Calibri"/>
                          <a:sym typeface="Calibri"/>
                        </a:rPr>
                        <a:t>Does the software include descriptive metadata which helps define its purpose?</a:t>
                      </a:r>
                      <a:endParaRPr sz="1400" u="none" cap="none" strike="noStrike">
                        <a:highlight>
                          <a:srgbClr val="FFFF00"/>
                        </a:highlight>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it-IT" sz="1400" u="none" cap="none" strike="noStrike">
                          <a:latin typeface="Calibri"/>
                          <a:ea typeface="Calibri"/>
                          <a:cs typeface="Calibri"/>
                          <a:sym typeface="Calibri"/>
                        </a:rPr>
                        <a:t>FRSM-05</a:t>
                      </a:r>
                      <a:endParaRPr b="1" sz="1400" u="none" cap="none" strike="noStrike">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00"/>
                        <a:buFont typeface="Arial"/>
                        <a:buNone/>
                      </a:pPr>
                      <a:r>
                        <a:rPr lang="it-IT" sz="1400" u="none" cap="none" strike="noStrike">
                          <a:latin typeface="Calibri"/>
                          <a:ea typeface="Calibri"/>
                          <a:cs typeface="Calibri"/>
                          <a:sym typeface="Calibri"/>
                        </a:rPr>
                        <a:t>Does the software include development metadata which helps define its status?</a:t>
                      </a:r>
                      <a:endParaRPr sz="1400" u="none" cap="none" strike="noStrike">
                        <a:highlight>
                          <a:srgbClr val="FFFF00"/>
                        </a:highlight>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it-IT" sz="1400" u="none" cap="none" strike="noStrike">
                          <a:latin typeface="Calibri"/>
                          <a:ea typeface="Calibri"/>
                          <a:cs typeface="Calibri"/>
                          <a:sym typeface="Calibri"/>
                        </a:rPr>
                        <a:t>FRSM-06</a:t>
                      </a:r>
                      <a:endParaRPr b="1" sz="1400" u="none" cap="none" strike="noStrike">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00"/>
                        <a:buFont typeface="Arial"/>
                        <a:buNone/>
                      </a:pPr>
                      <a:r>
                        <a:rPr lang="it-IT" sz="1400" u="none" cap="none" strike="noStrike">
                          <a:latin typeface="Calibri"/>
                          <a:ea typeface="Calibri"/>
                          <a:cs typeface="Calibri"/>
                          <a:sym typeface="Calibri"/>
                        </a:rPr>
                        <a:t>Does the software include metadata about the contributors and their roles?</a:t>
                      </a:r>
                      <a:endParaRPr sz="1400" u="none" cap="none" strike="noStrike">
                        <a:highlight>
                          <a:srgbClr val="FFFF00"/>
                        </a:highlight>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it-IT" sz="1400" u="none" cap="none" strike="noStrike">
                          <a:latin typeface="Calibri"/>
                          <a:ea typeface="Calibri"/>
                          <a:cs typeface="Calibri"/>
                          <a:sym typeface="Calibri"/>
                        </a:rPr>
                        <a:t>FRSM-07</a:t>
                      </a:r>
                      <a:endParaRPr b="1" sz="1400" u="none" cap="none" strike="noStrike">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00"/>
                        <a:buFont typeface="Arial"/>
                        <a:buNone/>
                      </a:pPr>
                      <a:r>
                        <a:rPr lang="it-IT" sz="1400" u="none" cap="none" strike="noStrike">
                          <a:latin typeface="Calibri"/>
                          <a:ea typeface="Calibri"/>
                          <a:cs typeface="Calibri"/>
                          <a:sym typeface="Calibri"/>
                        </a:rPr>
                        <a:t>Does the software metadata include the identifier for the software?</a:t>
                      </a:r>
                      <a:endParaRPr sz="1400" u="none" cap="none" strike="noStrike">
                        <a:highlight>
                          <a:srgbClr val="FFFF00"/>
                        </a:highlight>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it-IT" sz="1400" u="none" cap="none" strike="noStrike">
                          <a:latin typeface="Calibri"/>
                          <a:ea typeface="Calibri"/>
                          <a:cs typeface="Calibri"/>
                          <a:sym typeface="Calibri"/>
                        </a:rPr>
                        <a:t>FRSM-08</a:t>
                      </a:r>
                      <a:endParaRPr b="1" sz="1400" u="none" cap="none" strike="noStrike">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00"/>
                        <a:buFont typeface="Arial"/>
                        <a:buNone/>
                      </a:pPr>
                      <a:r>
                        <a:rPr lang="it-IT" sz="1400" u="none" cap="none" strike="noStrike">
                          <a:latin typeface="Calibri"/>
                          <a:ea typeface="Calibri"/>
                          <a:cs typeface="Calibri"/>
                          <a:sym typeface="Calibri"/>
                        </a:rPr>
                        <a:t>Does the software have a publicly available, openly accessible and persistent metadata record?</a:t>
                      </a:r>
                      <a:endParaRPr sz="1400" u="none" cap="none" strike="noStrike">
                        <a:highlight>
                          <a:srgbClr val="FFFF00"/>
                        </a:highlight>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chemeClr val="dk1"/>
                        </a:buClr>
                        <a:buSzPts val="1100"/>
                        <a:buFont typeface="Arial"/>
                        <a:buNone/>
                      </a:pPr>
                      <a:r>
                        <a:rPr b="1" lang="it-IT" sz="1400" u="none" cap="none" strike="noStrike">
                          <a:solidFill>
                            <a:schemeClr val="dk1"/>
                          </a:solidFill>
                          <a:latin typeface="Calibri"/>
                          <a:ea typeface="Calibri"/>
                          <a:cs typeface="Calibri"/>
                          <a:sym typeface="Calibri"/>
                        </a:rPr>
                        <a:t>FRSM-09</a:t>
                      </a:r>
                      <a:endParaRPr b="1" sz="1400" u="none" cap="none" strike="noStrike">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100"/>
                        <a:buFont typeface="Arial"/>
                        <a:buNone/>
                      </a:pPr>
                      <a:r>
                        <a:rPr lang="it-IT" sz="1100" u="none" cap="none" strike="noStrike">
                          <a:latin typeface="Calibri"/>
                          <a:ea typeface="Calibri"/>
                          <a:cs typeface="Calibri"/>
                          <a:sym typeface="Calibri"/>
                        </a:rPr>
                        <a:t>Is the software developed in a code repository / forge that uses standard communications protocols?</a:t>
                      </a:r>
                      <a:endParaRPr sz="1100" u="none" cap="none" strike="noStrike">
                        <a:highlight>
                          <a:srgbClr val="FFFF00"/>
                        </a:highlight>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61" name="Google Shape;161;g1f0f1494620_0_7"/>
          <p:cNvGraphicFramePr/>
          <p:nvPr/>
        </p:nvGraphicFramePr>
        <p:xfrm>
          <a:off x="6321550" y="1714500"/>
          <a:ext cx="3000000" cy="3000000"/>
        </p:xfrm>
        <a:graphic>
          <a:graphicData uri="http://schemas.openxmlformats.org/drawingml/2006/table">
            <a:tbl>
              <a:tblPr>
                <a:noFill/>
                <a:tableStyleId>{8649830C-33E3-4537-9E69-DD4573901155}</a:tableStyleId>
              </a:tblPr>
              <a:tblGrid>
                <a:gridCol w="990375"/>
                <a:gridCol w="39848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it-IT" sz="1400" u="none" cap="none" strike="noStrike"/>
                        <a:t>Identifier</a:t>
                      </a:r>
                      <a:endParaRPr b="1" sz="1400" u="none" cap="none" strike="noStrike"/>
                    </a:p>
                  </a:txBody>
                  <a:tcPr marT="91425" marB="91425" marR="91425" marL="91425">
                    <a:lnB cap="flat" cmpd="sng" w="9525">
                      <a:solidFill>
                        <a:srgbClr val="000000"/>
                      </a:solidFill>
                      <a:prstDash val="solid"/>
                      <a:round/>
                      <a:headEnd len="sm" w="sm" type="none"/>
                      <a:tailEnd len="sm" w="sm" type="none"/>
                    </a:lnB>
                    <a:solidFill>
                      <a:srgbClr val="C6D9F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it-IT" sz="1400" u="none" cap="none" strike="noStrike"/>
                        <a:t>Name</a:t>
                      </a:r>
                      <a:endParaRPr b="1" sz="1400" u="none" cap="none" strike="noStrike"/>
                    </a:p>
                  </a:txBody>
                  <a:tcPr marT="91425" marB="91425" marR="91425" marL="91425">
                    <a:lnB cap="flat" cmpd="sng" w="9525">
                      <a:solidFill>
                        <a:srgbClr val="000000"/>
                      </a:solidFill>
                      <a:prstDash val="solid"/>
                      <a:round/>
                      <a:headEnd len="sm" w="sm" type="none"/>
                      <a:tailEnd len="sm" w="sm" type="none"/>
                    </a:lnB>
                    <a:solidFill>
                      <a:srgbClr val="C6D9F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it-IT" sz="1400" u="none" cap="none" strike="noStrike">
                          <a:latin typeface="Calibri"/>
                          <a:ea typeface="Calibri"/>
                          <a:cs typeface="Calibri"/>
                          <a:sym typeface="Calibri"/>
                        </a:rPr>
                        <a:t>FRSM-10</a:t>
                      </a:r>
                      <a:endParaRPr b="1" sz="1400" u="none" cap="none" strike="noStrike">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00"/>
                        <a:buFont typeface="Arial"/>
                        <a:buNone/>
                      </a:pPr>
                      <a:r>
                        <a:rPr lang="it-IT" sz="1400" u="none" cap="none" strike="noStrike">
                          <a:latin typeface="Calibri"/>
                          <a:ea typeface="Calibri"/>
                          <a:cs typeface="Calibri"/>
                          <a:sym typeface="Calibri"/>
                        </a:rPr>
                        <a:t>Are the formats used by the data consumed or produced by the software open and a reference provided to the format?</a:t>
                      </a:r>
                      <a:endParaRPr sz="1400" u="none" cap="none" strike="noStrike">
                        <a:highlight>
                          <a:srgbClr val="FFFF00"/>
                        </a:highlight>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it-IT" sz="1400" u="none" cap="none" strike="noStrike">
                          <a:latin typeface="Calibri"/>
                          <a:ea typeface="Calibri"/>
                          <a:cs typeface="Calibri"/>
                          <a:sym typeface="Calibri"/>
                        </a:rPr>
                        <a:t>FRSM-11</a:t>
                      </a:r>
                      <a:endParaRPr b="1" sz="1400" u="none" cap="none" strike="noStrike">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00"/>
                        <a:buFont typeface="Arial"/>
                        <a:buNone/>
                      </a:pPr>
                      <a:r>
                        <a:rPr lang="it-IT" sz="1400" u="none" cap="none" strike="noStrike">
                          <a:latin typeface="Calibri"/>
                          <a:ea typeface="Calibri"/>
                          <a:cs typeface="Calibri"/>
                          <a:sym typeface="Calibri"/>
                        </a:rPr>
                        <a:t>Does the software use open APIs that support machine-readable interface definition?</a:t>
                      </a:r>
                      <a:endParaRPr sz="1400" u="none" cap="none" strike="noStrike">
                        <a:highlight>
                          <a:srgbClr val="FFFF00"/>
                        </a:highlight>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it-IT" sz="1400" u="none" cap="none" strike="noStrike">
                          <a:latin typeface="Calibri"/>
                          <a:ea typeface="Calibri"/>
                          <a:cs typeface="Calibri"/>
                          <a:sym typeface="Calibri"/>
                        </a:rPr>
                        <a:t>FRSM-12</a:t>
                      </a:r>
                      <a:endParaRPr b="1" sz="1400" u="none" cap="none" strike="noStrike">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00"/>
                        <a:buFont typeface="Arial"/>
                        <a:buNone/>
                      </a:pPr>
                      <a:r>
                        <a:rPr lang="it-IT" sz="1400" u="none" cap="none" strike="noStrike">
                          <a:latin typeface="Calibri"/>
                          <a:ea typeface="Calibri"/>
                          <a:cs typeface="Calibri"/>
                          <a:sym typeface="Calibri"/>
                        </a:rPr>
                        <a:t>Does the software provide references to other objects that support its use?</a:t>
                      </a:r>
                      <a:endParaRPr sz="1400" u="none" cap="none" strike="noStrike">
                        <a:highlight>
                          <a:srgbClr val="FFFF00"/>
                        </a:highlight>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it-IT" sz="1400" u="none" cap="none" strike="noStrike">
                          <a:latin typeface="Calibri"/>
                          <a:ea typeface="Calibri"/>
                          <a:cs typeface="Calibri"/>
                          <a:sym typeface="Calibri"/>
                        </a:rPr>
                        <a:t>FRSM-13</a:t>
                      </a:r>
                      <a:endParaRPr b="1" sz="1400" u="none" cap="none" strike="noStrike">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00"/>
                        <a:buFont typeface="Arial"/>
                        <a:buNone/>
                      </a:pPr>
                      <a:r>
                        <a:rPr lang="it-IT" sz="1400" u="none" cap="none" strike="noStrike">
                          <a:latin typeface="Calibri"/>
                          <a:ea typeface="Calibri"/>
                          <a:cs typeface="Calibri"/>
                          <a:sym typeface="Calibri"/>
                        </a:rPr>
                        <a:t>Does the software describe what is required to use it?</a:t>
                      </a:r>
                      <a:endParaRPr sz="1400" u="none" cap="none" strike="noStrike">
                        <a:highlight>
                          <a:srgbClr val="FFFF00"/>
                        </a:highlight>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it-IT" sz="1400" u="none" cap="none" strike="noStrike">
                          <a:latin typeface="Calibri"/>
                          <a:ea typeface="Calibri"/>
                          <a:cs typeface="Calibri"/>
                          <a:sym typeface="Calibri"/>
                        </a:rPr>
                        <a:t>FRSM-14</a:t>
                      </a:r>
                      <a:endParaRPr b="1" sz="1400" u="none" cap="none" strike="noStrike">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00"/>
                        <a:buFont typeface="Arial"/>
                        <a:buNone/>
                      </a:pPr>
                      <a:r>
                        <a:rPr lang="it-IT" sz="1400" u="none" cap="none" strike="noStrike">
                          <a:latin typeface="Calibri"/>
                          <a:ea typeface="Calibri"/>
                          <a:cs typeface="Calibri"/>
                          <a:sym typeface="Calibri"/>
                        </a:rPr>
                        <a:t>Does the software come with test cases to demonstrate it is working?</a:t>
                      </a:r>
                      <a:endParaRPr sz="1400" u="none" cap="none" strike="noStrike">
                        <a:highlight>
                          <a:srgbClr val="FFFF00"/>
                        </a:highlight>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it-IT" sz="1400" u="none" cap="none" strike="noStrike">
                          <a:latin typeface="Calibri"/>
                          <a:ea typeface="Calibri"/>
                          <a:cs typeface="Calibri"/>
                          <a:sym typeface="Calibri"/>
                        </a:rPr>
                        <a:t>FRSM-15</a:t>
                      </a:r>
                      <a:endParaRPr b="1" sz="1400" u="none" cap="none" strike="noStrike">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00"/>
                        <a:buFont typeface="Arial"/>
                        <a:buNone/>
                      </a:pPr>
                      <a:r>
                        <a:rPr lang="it-IT" sz="1400" u="none" cap="none" strike="noStrike">
                          <a:latin typeface="Calibri"/>
                          <a:ea typeface="Calibri"/>
                          <a:cs typeface="Calibri"/>
                          <a:sym typeface="Calibri"/>
                        </a:rPr>
                        <a:t>Does the software source code include licensing information for the software and any bundled external software?</a:t>
                      </a:r>
                      <a:endParaRPr sz="1400" u="none" cap="none" strike="noStrike">
                        <a:highlight>
                          <a:srgbClr val="FFFF00"/>
                        </a:highlight>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it-IT" sz="1400" u="none" cap="none" strike="noStrike">
                          <a:latin typeface="Calibri"/>
                          <a:ea typeface="Calibri"/>
                          <a:cs typeface="Calibri"/>
                          <a:sym typeface="Calibri"/>
                        </a:rPr>
                        <a:t>FRSM-16</a:t>
                      </a:r>
                      <a:endParaRPr b="1" sz="1400" u="none" cap="none" strike="noStrike">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00"/>
                        <a:buFont typeface="Arial"/>
                        <a:buNone/>
                      </a:pPr>
                      <a:r>
                        <a:rPr lang="it-IT" sz="1400" u="none" cap="none" strike="noStrike">
                          <a:latin typeface="Calibri"/>
                          <a:ea typeface="Calibri"/>
                          <a:cs typeface="Calibri"/>
                          <a:sym typeface="Calibri"/>
                        </a:rPr>
                        <a:t>Does the software metadata record include licensing information?</a:t>
                      </a:r>
                      <a:endParaRPr sz="1400" u="none" cap="none" strike="noStrike">
                        <a:highlight>
                          <a:srgbClr val="FFFF00"/>
                        </a:highlight>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it-IT" sz="1400" u="none" cap="none" strike="noStrike">
                          <a:latin typeface="Calibri"/>
                          <a:ea typeface="Calibri"/>
                          <a:cs typeface="Calibri"/>
                          <a:sym typeface="Calibri"/>
                        </a:rPr>
                        <a:t>FRSM-17</a:t>
                      </a:r>
                      <a:endParaRPr b="1" sz="1400" u="none" cap="none" strike="noStrike">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00"/>
                        <a:buFont typeface="Arial"/>
                        <a:buNone/>
                      </a:pPr>
                      <a:r>
                        <a:rPr lang="it-IT" sz="1400" u="none" cap="none" strike="noStrike">
                          <a:latin typeface="Calibri"/>
                          <a:ea typeface="Calibri"/>
                          <a:cs typeface="Calibri"/>
                          <a:sym typeface="Calibri"/>
                        </a:rPr>
                        <a:t>Does the software include provenance information that describe the development of the software?</a:t>
                      </a:r>
                      <a:endParaRPr sz="1400" u="none" cap="none" strike="noStrike">
                        <a:highlight>
                          <a:srgbClr val="FFFF00"/>
                        </a:highlight>
                        <a:latin typeface="Calibri"/>
                        <a:ea typeface="Calibri"/>
                        <a:cs typeface="Calibri"/>
                        <a:sym typeface="Calibri"/>
                      </a:endParaRPr>
                    </a:p>
                  </a:txBody>
                  <a:tcPr marT="0" marB="0" marR="73025" marL="73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62" name="Google Shape;162;g1f0f1494620_0_7"/>
          <p:cNvSpPr txBox="1"/>
          <p:nvPr/>
        </p:nvSpPr>
        <p:spPr>
          <a:xfrm>
            <a:off x="952500" y="6107900"/>
            <a:ext cx="10344300" cy="477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1000"/>
              </a:spcBef>
              <a:spcAft>
                <a:spcPts val="0"/>
              </a:spcAft>
              <a:buClr>
                <a:schemeClr val="dk1"/>
              </a:buClr>
              <a:buSzPts val="1100"/>
              <a:buFont typeface="Arial"/>
              <a:buNone/>
            </a:pPr>
            <a:r>
              <a:rPr b="1" i="1" lang="it-IT" sz="1000" u="none" cap="none" strike="noStrike">
                <a:solidFill>
                  <a:schemeClr val="dk1"/>
                </a:solidFill>
                <a:latin typeface="Calibri"/>
                <a:ea typeface="Calibri"/>
                <a:cs typeface="Calibri"/>
                <a:sym typeface="Calibri"/>
              </a:rPr>
              <a:t>D5.2 - Metrics for automated FAIR software assessment in a disciplinary context (1.0 - DRAFT not yet approved by the European Commission)</a:t>
            </a:r>
            <a:r>
              <a:rPr b="0" i="1" lang="it-IT" sz="1000" u="none" cap="none" strike="noStrike">
                <a:solidFill>
                  <a:schemeClr val="dk1"/>
                </a:solidFill>
                <a:latin typeface="Calibri"/>
                <a:ea typeface="Calibri"/>
                <a:cs typeface="Calibri"/>
                <a:sym typeface="Calibri"/>
              </a:rPr>
              <a:t>. Zenodo. </a:t>
            </a:r>
            <a:r>
              <a:rPr b="0" i="1" lang="it-IT" sz="1000" u="sng" cap="none" strike="noStrike">
                <a:solidFill>
                  <a:schemeClr val="hlink"/>
                </a:solidFill>
                <a:latin typeface="Calibri"/>
                <a:ea typeface="Calibri"/>
                <a:cs typeface="Calibri"/>
                <a:sym typeface="Calibri"/>
                <a:hlinkClick r:id="rId3"/>
              </a:rPr>
              <a:t>https://doi.org/10.5281/zenodo.10047401</a:t>
            </a:r>
            <a:r>
              <a:rPr b="0" i="1" lang="it-IT" sz="1000" u="none" cap="none" strike="noStrike">
                <a:solidFill>
                  <a:schemeClr val="dk1"/>
                </a:solidFill>
                <a:latin typeface="Calibri"/>
                <a:ea typeface="Calibri"/>
                <a:cs typeface="Calibri"/>
                <a:sym typeface="Calibri"/>
              </a:rPr>
              <a:t> </a:t>
            </a:r>
            <a:endParaRPr b="0"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tandar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2022-02-17T16:07:10Z</dcterms:created>
  <dc:creator>Utente di Microsoft Office</dc:creator>
</cp:coreProperties>
</file>