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2" r:id="rId4"/>
    <p:sldId id="273" r:id="rId5"/>
    <p:sldId id="274" r:id="rId6"/>
    <p:sldId id="279" r:id="rId7"/>
    <p:sldId id="278" r:id="rId8"/>
    <p:sldId id="280" r:id="rId9"/>
    <p:sldId id="259" r:id="rId10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19">
          <p15:clr>
            <a:srgbClr val="A4A3A4"/>
          </p15:clr>
        </p15:guide>
        <p15:guide id="2" orient="horz" pos="147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3756">
          <p15:clr>
            <a:srgbClr val="A4A3A4"/>
          </p15:clr>
        </p15:guide>
        <p15:guide id="5" orient="horz" pos="4085">
          <p15:clr>
            <a:srgbClr val="A4A3A4"/>
          </p15:clr>
        </p15:guide>
        <p15:guide id="6" pos="339">
          <p15:clr>
            <a:srgbClr val="A4A3A4"/>
          </p15:clr>
        </p15:guide>
        <p15:guide id="7" pos="56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9C35"/>
    <a:srgbClr val="FFFFFF"/>
    <a:srgbClr val="34B233"/>
    <a:srgbClr val="000000"/>
    <a:srgbClr val="292929"/>
    <a:srgbClr val="D5D2CA"/>
    <a:srgbClr val="005172"/>
    <a:srgbClr val="6A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034E78-7F5D-4C2E-B375-FC64B27BC917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Stijl, donker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202B0CA-FC54-4496-8BCA-5EF66A818D29}" styleName="Stijl, donker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8603FDC-E32A-4AB5-989C-0864C3EAD2B8}" styleName="Stijl, thema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344D84-9AFB-497E-A393-DC336BA19D2E}" styleName="Stijl, gemiddeld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Stijl, gemiddeld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Stijl, gemiddeld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Stijl, gemiddeld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Stijl, gemiddeld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Stijl, gemiddeld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488" y="102"/>
      </p:cViewPr>
      <p:guideLst>
        <p:guide orient="horz" pos="1219"/>
        <p:guide orient="horz" pos="147"/>
        <p:guide orient="horz"/>
        <p:guide orient="horz" pos="3756"/>
        <p:guide orient="horz" pos="4085"/>
        <p:guide pos="339"/>
        <p:guide pos="56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EFC83C-B988-4A9E-9713-F559C31F4362}" type="datetimeFigureOut">
              <a:rPr lang="nl-NL" smtClean="0"/>
              <a:t>1-7-2022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45D2F-C69D-4D90-B22B-9B2DC58DBD5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5412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Tijdelijke aanduiding voor afbeelding 24"/>
          <p:cNvSpPr>
            <a:spLocks noGrp="1" noChangeAspect="1"/>
          </p:cNvSpPr>
          <p:nvPr>
            <p:ph type="pic" sz="quarter" idx="19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78633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3983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rectang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38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900006" y="226800"/>
            <a:ext cx="5040000" cy="57358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2" y="1840012"/>
            <a:ext cx="3276600" cy="4122638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23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7619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3418212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8"/>
          </p:nvPr>
        </p:nvSpPr>
        <p:spPr>
          <a:xfrm>
            <a:off x="6298805" y="1933314"/>
            <a:ext cx="2639660" cy="262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tekst 6"/>
          <p:cNvSpPr>
            <a:spLocks noGrp="1"/>
          </p:cNvSpPr>
          <p:nvPr>
            <p:ph type="body" sz="quarter" idx="19"/>
          </p:nvPr>
        </p:nvSpPr>
        <p:spPr>
          <a:xfrm>
            <a:off x="490538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8" name="Tijdelijke aanduiding voor tekst 6"/>
          <p:cNvSpPr>
            <a:spLocks noGrp="1"/>
          </p:cNvSpPr>
          <p:nvPr>
            <p:ph type="body" sz="quarter" idx="20"/>
          </p:nvPr>
        </p:nvSpPr>
        <p:spPr>
          <a:xfrm>
            <a:off x="3366170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9" name="Tijdelijke aanduiding voor tekst 6"/>
          <p:cNvSpPr>
            <a:spLocks noGrp="1"/>
          </p:cNvSpPr>
          <p:nvPr>
            <p:ph type="body" sz="quarter" idx="21"/>
          </p:nvPr>
        </p:nvSpPr>
        <p:spPr>
          <a:xfrm>
            <a:off x="6241802" y="4610101"/>
            <a:ext cx="2752725" cy="360000"/>
          </a:xfrm>
        </p:spPr>
        <p:txBody>
          <a:bodyPr wrap="none" lIns="36000" rIns="0"/>
          <a:lstStyle>
            <a:lvl1pPr marL="0" indent="0">
              <a:buFontTx/>
              <a:buNone/>
              <a:defRPr sz="1800">
                <a:solidFill>
                  <a:schemeClr val="tx1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22"/>
          </p:nvPr>
        </p:nvSpPr>
        <p:spPr>
          <a:xfrm>
            <a:off x="490538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23"/>
          </p:nvPr>
        </p:nvSpPr>
        <p:spPr>
          <a:xfrm>
            <a:off x="3365675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24"/>
          </p:nvPr>
        </p:nvSpPr>
        <p:spPr>
          <a:xfrm>
            <a:off x="6241802" y="4985219"/>
            <a:ext cx="2752725" cy="360000"/>
          </a:xfrm>
        </p:spPr>
        <p:txBody>
          <a:bodyPr wrap="square" lIns="36000" rIns="0"/>
          <a:lstStyle>
            <a:lvl1pPr marL="0" indent="0">
              <a:buFontTx/>
              <a:buNone/>
              <a:defRPr sz="1800">
                <a:solidFill>
                  <a:schemeClr val="bg2"/>
                </a:solidFill>
              </a:defRPr>
            </a:lvl1pPr>
            <a:lvl2pPr marL="696913" indent="0">
              <a:buFontTx/>
              <a:buNone/>
              <a:defRPr sz="1800"/>
            </a:lvl2pPr>
            <a:lvl3pPr marL="1560512" indent="0">
              <a:buFontTx/>
              <a:buNone/>
              <a:defRPr sz="1800"/>
            </a:lvl3pPr>
            <a:lvl4pPr marL="2332037" indent="0">
              <a:buFontTx/>
              <a:buNone/>
              <a:defRPr sz="1800"/>
            </a:lvl4pPr>
            <a:lvl5pPr marL="3052763" indent="0">
              <a:buFontTx/>
              <a:buNone/>
              <a:defRPr sz="1800"/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</a:t>
            </a:r>
            <a:endParaRPr lang="en-GB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103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 with 2 squar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399" y="1929600"/>
            <a:ext cx="4104000" cy="4027383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627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536400" y="1402557"/>
            <a:ext cx="8402400" cy="45529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8015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ectangula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/>
          </p:cNvSpPr>
          <p:nvPr>
            <p:ph type="pic" sz="quarter" idx="16"/>
          </p:nvPr>
        </p:nvSpPr>
        <p:spPr>
          <a:xfrm>
            <a:off x="536400" y="233362"/>
            <a:ext cx="4011352" cy="57204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afbeelding 24"/>
          <p:cNvSpPr>
            <a:spLocks noGrp="1"/>
          </p:cNvSpPr>
          <p:nvPr>
            <p:ph type="pic" sz="quarter" idx="17"/>
          </p:nvPr>
        </p:nvSpPr>
        <p:spPr>
          <a:xfrm>
            <a:off x="4827265" y="233362"/>
            <a:ext cx="4104000" cy="571955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470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beeldvu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/>
          </p:nvPr>
        </p:nvSpPr>
        <p:spPr bwMode="gray">
          <a:xfrm>
            <a:off x="0" y="0"/>
            <a:ext cx="9143999" cy="685800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491642" y="230188"/>
            <a:ext cx="8442796" cy="791650"/>
          </a:xfrm>
          <a:noFill/>
          <a:ln>
            <a:gradFill>
              <a:gsLst>
                <a:gs pos="0">
                  <a:schemeClr val="bg1"/>
                </a:gs>
                <a:gs pos="1000">
                  <a:schemeClr val="bg1">
                    <a:alpha val="0"/>
                  </a:schemeClr>
                </a:gs>
                <a:gs pos="99000">
                  <a:srgbClr val="FFFFFF">
                    <a:alpha val="0"/>
                  </a:srgbClr>
                </a:gs>
                <a:gs pos="100000">
                  <a:schemeClr val="bg1"/>
                </a:gs>
              </a:gsLst>
              <a:lin ang="5400000" scaled="0"/>
            </a:gra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62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58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37321" y="1752600"/>
            <a:ext cx="8601903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377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7"/>
            <a:ext cx="8442796" cy="79165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0"/>
          </p:nvPr>
        </p:nvSpPr>
        <p:spPr>
          <a:xfrm>
            <a:off x="538163" y="1933575"/>
            <a:ext cx="8398089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337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41274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4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8521188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3301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3200" y="230188"/>
            <a:ext cx="3276000" cy="1353086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495301" y="1835250"/>
            <a:ext cx="3276600" cy="3657600"/>
          </a:xfrm>
        </p:spPr>
        <p:txBody>
          <a:bodyPr lIns="36000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2" name="Tijdelijke aanduiding voor afbeelding 24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3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4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5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16"/>
          </p:nvPr>
        </p:nvSpPr>
        <p:spPr>
          <a:xfrm>
            <a:off x="3887699" y="224477"/>
            <a:ext cx="5040000" cy="5040000"/>
          </a:xfrm>
          <a:prstGeom prst="ellipse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11264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Tijdelijke aanduiding voor tekst 6"/>
          <p:cNvSpPr>
            <a:spLocks noGrp="1"/>
          </p:cNvSpPr>
          <p:nvPr>
            <p:ph type="body" sz="quarter" idx="11"/>
          </p:nvPr>
        </p:nvSpPr>
        <p:spPr>
          <a:xfrm>
            <a:off x="4793357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493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afbeelding 24"/>
          <p:cNvSpPr>
            <a:spLocks noGrp="1" noChangeAspect="1"/>
          </p:cNvSpPr>
          <p:nvPr>
            <p:ph type="pic" sz="quarter" idx="17"/>
          </p:nvPr>
        </p:nvSpPr>
        <p:spPr>
          <a:xfrm>
            <a:off x="4826161" y="1929600"/>
            <a:ext cx="4104000" cy="4033050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</a:t>
            </a:r>
            <a:r>
              <a:rPr lang="en-GB" noProof="0" dirty="0" err="1"/>
              <a:t>afbeelding</a:t>
            </a:r>
            <a:r>
              <a:rPr lang="en-GB" noProof="0" dirty="0"/>
              <a:t>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501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Tijdelijke aanduiding voor grafiek 5"/>
          <p:cNvSpPr>
            <a:spLocks noGrp="1"/>
          </p:cNvSpPr>
          <p:nvPr>
            <p:ph type="chart" sz="quarter" idx="17"/>
          </p:nvPr>
        </p:nvSpPr>
        <p:spPr>
          <a:xfrm>
            <a:off x="4791075" y="1752600"/>
            <a:ext cx="4140000" cy="4314825"/>
          </a:xfrm>
          <a:noFill/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540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tekst 6"/>
          <p:cNvSpPr>
            <a:spLocks noGrp="1"/>
          </p:cNvSpPr>
          <p:nvPr>
            <p:ph type="body" sz="quarter" idx="10"/>
          </p:nvPr>
        </p:nvSpPr>
        <p:spPr>
          <a:xfrm>
            <a:off x="421200" y="1835249"/>
            <a:ext cx="4140000" cy="4089600"/>
          </a:xfrm>
        </p:spPr>
        <p:txBody>
          <a:bodyPr/>
          <a:lstStyle>
            <a:lvl2pPr>
              <a:buClr>
                <a:schemeClr val="bg2"/>
              </a:buClr>
              <a:defRPr/>
            </a:lvl2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Tijdelijke aanduiding voor tabel 4"/>
          <p:cNvSpPr>
            <a:spLocks noGrp="1"/>
          </p:cNvSpPr>
          <p:nvPr>
            <p:ph type="tbl" sz="quarter" idx="11"/>
          </p:nvPr>
        </p:nvSpPr>
        <p:spPr>
          <a:xfrm>
            <a:off x="4791075" y="1933575"/>
            <a:ext cx="4140000" cy="4028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839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8" name="Tijdelijke aanduiding voor SmartArt 7"/>
          <p:cNvSpPr>
            <a:spLocks noGrp="1"/>
          </p:cNvSpPr>
          <p:nvPr>
            <p:ph type="dgm" sz="quarter" idx="10"/>
          </p:nvPr>
        </p:nvSpPr>
        <p:spPr>
          <a:xfrm>
            <a:off x="538163" y="1828800"/>
            <a:ext cx="8404225" cy="413385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075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multiple logo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044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7" name="Tijdelijke aanduiding voor afbeelding 2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76508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ijdelijke aanduiding voor afbeelding 24"/>
          <p:cNvSpPr>
            <a:spLocks noGrp="1" noChangeAspect="1"/>
          </p:cNvSpPr>
          <p:nvPr>
            <p:ph type="pic" sz="quarter" idx="20"/>
          </p:nvPr>
        </p:nvSpPr>
        <p:spPr bwMode="auto">
          <a:xfrm>
            <a:off x="6308818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jdelijke aanduiding voor afbeelding 24"/>
          <p:cNvSpPr>
            <a:spLocks noGrp="1" noChangeAspect="1"/>
          </p:cNvSpPr>
          <p:nvPr>
            <p:ph type="pic" sz="quarter" idx="21"/>
          </p:nvPr>
        </p:nvSpPr>
        <p:spPr bwMode="auto">
          <a:xfrm>
            <a:off x="4714655" y="3307559"/>
            <a:ext cx="2647950" cy="26479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ijdelijke aanduiding voor afbeelding 24"/>
          <p:cNvSpPr>
            <a:spLocks noGrp="1" noChangeAspect="1"/>
          </p:cNvSpPr>
          <p:nvPr>
            <p:ph type="pic" sz="quarter" idx="15"/>
          </p:nvPr>
        </p:nvSpPr>
        <p:spPr bwMode="auto">
          <a:xfrm>
            <a:off x="3120492" y="3307559"/>
            <a:ext cx="2647950" cy="2647950"/>
          </a:xfrm>
          <a:prstGeom prst="ellipse">
            <a:avLst/>
          </a:prstGeom>
          <a:solidFill>
            <a:srgbClr val="D5D2CA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Klik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op het pictogram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als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u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een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afbeelding</a:t>
            </a: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wilt </a:t>
            </a:r>
            <a:r>
              <a:rPr kumimoji="0" lang="en-GB" sz="8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toevoegen</a:t>
            </a:r>
            <a:endParaRPr kumimoji="0" lang="en-GB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491642" y="230187"/>
            <a:ext cx="8442796" cy="791650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85775" y="1616400"/>
            <a:ext cx="8447088" cy="371475"/>
          </a:xfrm>
          <a:prstGeom prst="rect">
            <a:avLst/>
          </a:prstGeom>
          <a:noFill/>
          <a:ln>
            <a:noFill/>
          </a:ln>
        </p:spPr>
        <p:txBody>
          <a:bodyPr lIns="36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Ondertitel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476251" y="2262386"/>
            <a:ext cx="8447087" cy="371475"/>
          </a:xfrm>
          <a:prstGeom prst="rect">
            <a:avLst/>
          </a:prstGeom>
          <a:noFill/>
          <a:ln>
            <a:noFill/>
          </a:ln>
        </p:spPr>
        <p:txBody>
          <a:bodyPr lIns="36000" rIns="90000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Datum, </a:t>
            </a:r>
            <a:r>
              <a:rPr kumimoji="0" lang="en-GB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Auteursnaam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16" name="Tijdelijke aanduiding voor afbeelding 24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591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7" name="Tijdelijke aanduiding voor afbeelding 24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6138113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  <p:sp>
        <p:nvSpPr>
          <p:cNvPr id="18" name="Tijdelijke aanduiding voor afbeelding 24"/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685112" y="6126565"/>
            <a:ext cx="1248107" cy="607609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l">
              <a:lnSpc>
                <a:spcPts val="1000"/>
              </a:lnSpc>
              <a:spcBef>
                <a:spcPts val="0"/>
              </a:spcBef>
              <a:buNone/>
              <a:defRPr sz="600"/>
            </a:lvl1pPr>
          </a:lstStyle>
          <a:p>
            <a:pPr lvl="0"/>
            <a:r>
              <a:rPr lang="en-GB" noProof="0" dirty="0" err="1"/>
              <a:t>Klik</a:t>
            </a:r>
            <a:r>
              <a:rPr lang="en-GB" noProof="0" dirty="0"/>
              <a:t> op het pictogram </a:t>
            </a:r>
            <a:r>
              <a:rPr lang="en-GB" noProof="0" dirty="0" err="1"/>
              <a:t>als</a:t>
            </a:r>
            <a:r>
              <a:rPr lang="en-GB" noProof="0" dirty="0"/>
              <a:t> u </a:t>
            </a:r>
            <a:r>
              <a:rPr lang="en-GB" noProof="0" dirty="0" err="1"/>
              <a:t>een</a:t>
            </a:r>
            <a:r>
              <a:rPr lang="en-GB" noProof="0" dirty="0"/>
              <a:t> logo wilt </a:t>
            </a:r>
            <a:r>
              <a:rPr lang="en-GB" noProof="0" dirty="0" err="1"/>
              <a:t>toevoegen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>
          <a:blip r:embed="rId2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491642" y="230188"/>
            <a:ext cx="8442796" cy="791650"/>
          </a:xfrm>
          <a:prstGeom prst="rect">
            <a:avLst/>
          </a:prstGeom>
          <a:noFill/>
          <a:ln w="0">
            <a:gradFill>
              <a:gsLst>
                <a:gs pos="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rgbClr val="005172">
                    <a:alpha val="0"/>
                  </a:srgbClr>
                </a:gs>
                <a:gs pos="100000">
                  <a:schemeClr val="tx1"/>
                </a:gs>
              </a:gsLst>
              <a:lin ang="5400000" scaled="0"/>
            </a:gradFill>
          </a:ln>
        </p:spPr>
        <p:txBody>
          <a:bodyPr vert="horz" wrap="square" lIns="18000" tIns="0" rIns="91440" bIns="3240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  <p:sp>
        <p:nvSpPr>
          <p:cNvPr id="1028" name="Tijdelijke aanduiding voor tekst 23"/>
          <p:cNvSpPr>
            <a:spLocks noGrp="1"/>
          </p:cNvSpPr>
          <p:nvPr>
            <p:ph type="body" idx="1"/>
          </p:nvPr>
        </p:nvSpPr>
        <p:spPr bwMode="auto">
          <a:xfrm>
            <a:off x="421200" y="1843200"/>
            <a:ext cx="8521188" cy="40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endParaRPr lang="en-GB" dirty="0"/>
          </a:p>
        </p:txBody>
      </p:sp>
      <p:sp>
        <p:nvSpPr>
          <p:cNvPr id="4" name="Tijdelijke aanduiding voor dianummer 1"/>
          <p:cNvSpPr>
            <a:spLocks noGrp="1"/>
          </p:cNvSpPr>
          <p:nvPr>
            <p:ph type="sldNum" sz="quarter" idx="4"/>
          </p:nvPr>
        </p:nvSpPr>
        <p:spPr>
          <a:xfrm>
            <a:off x="8520432" y="6370465"/>
            <a:ext cx="468000" cy="164250"/>
          </a:xfrm>
          <a:prstGeom prst="rect">
            <a:avLst/>
          </a:prstGeom>
          <a:noFill/>
        </p:spPr>
        <p:txBody>
          <a:bodyPr wrap="square" tIns="0" rIns="36000" bIns="0" rtlCol="0">
            <a:noAutofit/>
          </a:bodyPr>
          <a:lstStyle>
            <a:lvl1pPr>
              <a:defRPr lang="nl-NL" sz="900" smtClean="0">
                <a:latin typeface="Verdana" pitchFamily="34" charset="0"/>
              </a:defRPr>
            </a:lvl1pPr>
          </a:lstStyle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‹#›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7D18E-D8AF-4BA1-A1A7-A33B6E602A31}"/>
              </a:ext>
            </a:extLst>
          </p:cNvPr>
          <p:cNvPicPr>
            <a:picLocks/>
          </p:cNvPicPr>
          <p:nvPr userDrawn="1"/>
        </p:nvPicPr>
        <p:blipFill>
          <a:blip r:embed="rId23"/>
          <a:stretch>
            <a:fillRect/>
          </a:stretch>
        </p:blipFill>
        <p:spPr bwMode="hidden"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68" r:id="rId8"/>
    <p:sldLayoutId id="2147483664" r:id="rId9"/>
    <p:sldLayoutId id="2147483653" r:id="rId10"/>
    <p:sldLayoutId id="2147483655" r:id="rId11"/>
    <p:sldLayoutId id="2147483656" r:id="rId12"/>
    <p:sldLayoutId id="2147483657" r:id="rId13"/>
    <p:sldLayoutId id="2147483659" r:id="rId14"/>
    <p:sldLayoutId id="2147483660" r:id="rId15"/>
    <p:sldLayoutId id="2147483661" r:id="rId16"/>
    <p:sldLayoutId id="2147483663" r:id="rId17"/>
    <p:sldLayoutId id="2147483665" r:id="rId18"/>
    <p:sldLayoutId id="2147483654" r:id="rId19"/>
    <p:sldLayoutId id="2147483666" r:id="rId20"/>
  </p:sldLayoutIdLst>
  <p:hf hdr="0" ftr="0" dt="0"/>
  <p:txStyles>
    <p:titleStyle>
      <a:lvl1pPr algn="l" rtl="0" fontAlgn="base">
        <a:lnSpc>
          <a:spcPts val="4000"/>
        </a:lnSpc>
        <a:spcBef>
          <a:spcPct val="0"/>
        </a:spcBef>
        <a:spcAft>
          <a:spcPct val="0"/>
        </a:spcAft>
        <a:defRPr sz="3000" kern="1200">
          <a:solidFill>
            <a:schemeClr val="bg2"/>
          </a:solidFill>
          <a:latin typeface="Verdana" pitchFamily="34" charset="0"/>
          <a:ea typeface="+mj-ea"/>
          <a:cs typeface="+mj-cs"/>
        </a:defRPr>
      </a:lvl1pPr>
      <a:lvl2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2pPr>
      <a:lvl3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3pPr>
      <a:lvl4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4pPr>
      <a:lvl5pPr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5pPr>
      <a:lvl6pPr marL="4572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6pPr>
      <a:lvl7pPr marL="9144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7pPr>
      <a:lvl8pPr marL="13716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8pPr>
      <a:lvl9pPr marL="1828800" algn="l" rtl="0" fontAlgn="base">
        <a:lnSpc>
          <a:spcPts val="4000"/>
        </a:lnSpc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Verdana" pitchFamily="34" charset="0"/>
        </a:defRPr>
      </a:lvl9pPr>
    </p:titleStyle>
    <p:bodyStyle>
      <a:lvl1pPr marL="252413" indent="-252413" algn="l" rtl="0" fontAlgn="base">
        <a:lnSpc>
          <a:spcPts val="2500"/>
        </a:lnSpc>
        <a:spcBef>
          <a:spcPts val="1200"/>
        </a:spcBef>
        <a:spcAft>
          <a:spcPct val="0"/>
        </a:spcAft>
        <a:buClr>
          <a:schemeClr val="bg2"/>
        </a:buClr>
        <a:buSzPct val="140000"/>
        <a:buFont typeface="Wingdings" pitchFamily="2" charset="2"/>
        <a:buChar char="§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1pPr>
      <a:lvl2pPr marL="982663" indent="-285750" algn="l" rtl="0" fontAlgn="base">
        <a:lnSpc>
          <a:spcPts val="2500"/>
        </a:lnSpc>
        <a:spcBef>
          <a:spcPts val="1000"/>
        </a:spcBef>
        <a:spcAft>
          <a:spcPct val="0"/>
        </a:spcAft>
        <a:buClr>
          <a:schemeClr val="bg2"/>
        </a:buClr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2pPr>
      <a:lvl3pPr marL="1879600" indent="-319088" algn="l" rtl="0" fontAlgn="base">
        <a:lnSpc>
          <a:spcPts val="2500"/>
        </a:lnSpc>
        <a:spcBef>
          <a:spcPts val="1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3pPr>
      <a:lvl4pPr marL="2692400" indent="-360363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 baseline="0">
          <a:solidFill>
            <a:schemeClr val="bg2"/>
          </a:solidFill>
          <a:latin typeface="Verdana" pitchFamily="34" charset="0"/>
          <a:ea typeface="+mn-ea"/>
          <a:cs typeface="+mn-cs"/>
        </a:defRPr>
      </a:lvl4pPr>
      <a:lvl5pPr marL="3405188" indent="-352425" algn="l" rtl="0" fontAlgn="base">
        <a:lnSpc>
          <a:spcPts val="2500"/>
        </a:lnSpc>
        <a:spcBef>
          <a:spcPct val="20000"/>
        </a:spcBef>
        <a:spcAft>
          <a:spcPct val="0"/>
        </a:spcAft>
        <a:buSzPct val="115000"/>
        <a:buFont typeface="Verdana" pitchFamily="34" charset="0"/>
        <a:buChar char="●"/>
        <a:defRPr sz="2200" kern="1200">
          <a:solidFill>
            <a:schemeClr val="bg2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1643" y="230188"/>
            <a:ext cx="8442796" cy="791650"/>
          </a:xfrm>
        </p:spPr>
        <p:txBody>
          <a:bodyPr/>
          <a:lstStyle/>
          <a:p>
            <a:r>
              <a:rPr lang="en-GB" dirty="0"/>
              <a:t>Biodiversity and agriculture nexus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2FB127B-BCB3-42CC-B855-E401B03A5CB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>
            <a:fillRect/>
          </a:stretch>
        </p:blipFill>
        <p:spPr/>
      </p:pic>
      <p:pic>
        <p:nvPicPr>
          <p:cNvPr id="20" name="Tijdelijke aanduiding voor afbeelding 19"/>
          <p:cNvPicPr>
            <a:picLocks noGrp="1" noChangeAspect="1"/>
          </p:cNvPicPr>
          <p:nvPr>
            <p:ph type="pic" sz="quarter" idx="1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7" name="Tijdelijke aanduiding voor afbeelding 16"/>
          <p:cNvPicPr>
            <a:picLocks noGrp="1" noChangeAspect="1"/>
          </p:cNvPicPr>
          <p:nvPr>
            <p:ph type="pic" sz="quarter" idx="16"/>
          </p:nvPr>
        </p:nvPicPr>
        <p:blipFill>
          <a:blip r:embed="rId4"/>
          <a:srcRect/>
          <a:stretch/>
        </p:blipFill>
        <p:spPr>
          <a:xfrm>
            <a:off x="4714655" y="3419339"/>
            <a:ext cx="2647950" cy="2536169"/>
          </a:xfrm>
        </p:spPr>
      </p:pic>
      <p:pic>
        <p:nvPicPr>
          <p:cNvPr id="16" name="Tijdelijke aanduiding voor afbeelding 15"/>
          <p:cNvPicPr>
            <a:picLocks noGrp="1" noChangeAspect="1"/>
          </p:cNvPicPr>
          <p:nvPr>
            <p:ph type="pic" sz="quarter" idx="15"/>
          </p:nvPr>
        </p:nvPicPr>
        <p:blipFill>
          <a:blip r:embed="rId5"/>
          <a:srcRect/>
          <a:stretch/>
        </p:blipFill>
        <p:spPr>
          <a:xfrm>
            <a:off x="3120492" y="3307559"/>
            <a:ext cx="2647950" cy="2647949"/>
          </a:xfrm>
        </p:spPr>
      </p:pic>
      <p:sp>
        <p:nvSpPr>
          <p:cNvPr id="4" name="Tijdelijke aanduiding voor tekst 3"/>
          <p:cNvSpPr>
            <a:spLocks noGrp="1"/>
          </p:cNvSpPr>
          <p:nvPr>
            <p:ph type="body" sz="quarter" idx="17"/>
          </p:nvPr>
        </p:nvSpPr>
        <p:spPr>
          <a:xfrm>
            <a:off x="476507" y="1453670"/>
            <a:ext cx="8447088" cy="371475"/>
          </a:xfrm>
        </p:spPr>
        <p:txBody>
          <a:bodyPr/>
          <a:lstStyle/>
          <a:p>
            <a:r>
              <a:rPr lang="en-GB" dirty="0"/>
              <a:t>WENR use case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476508" y="2094717"/>
            <a:ext cx="8447087" cy="1156952"/>
          </a:xfrm>
        </p:spPr>
        <p:txBody>
          <a:bodyPr/>
          <a:lstStyle/>
          <a:p>
            <a:r>
              <a:rPr lang="en-GB" sz="1600" dirty="0"/>
              <a:t>Wageningen University and Research - Wageningen Environmental Research</a:t>
            </a:r>
          </a:p>
          <a:p>
            <a:r>
              <a:rPr lang="en-GB" sz="1600" dirty="0"/>
              <a:t>Marian Vittek, Rob Knapen, Rob Lokers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CF915-6FAD-49C6-B54E-03FBC795B5A3}"/>
              </a:ext>
            </a:extLst>
          </p:cNvPr>
          <p:cNvSpPr txBox="1"/>
          <p:nvPr/>
        </p:nvSpPr>
        <p:spPr>
          <a:xfrm>
            <a:off x="4133099" y="6325100"/>
            <a:ext cx="4823669" cy="30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en-GB" sz="1400" dirty="0" err="1">
                <a:latin typeface="Verdana" pitchFamily="34" charset="0"/>
              </a:rPr>
              <a:t>FAIRiCUBE</a:t>
            </a:r>
            <a:r>
              <a:rPr lang="en-GB" sz="1400" dirty="0">
                <a:latin typeface="Verdana" pitchFamily="34" charset="0"/>
              </a:rPr>
              <a:t> Project kick-off meeting 1/7/2022</a:t>
            </a:r>
          </a:p>
        </p:txBody>
      </p:sp>
    </p:spTree>
    <p:extLst>
      <p:ext uri="{BB962C8B-B14F-4D97-AF65-F5344CB8AC3E}">
        <p14:creationId xmlns:p14="http://schemas.microsoft.com/office/powerpoint/2010/main" val="1983885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1642" y="230188"/>
            <a:ext cx="8442796" cy="791650"/>
          </a:xfrm>
        </p:spPr>
        <p:txBody>
          <a:bodyPr/>
          <a:lstStyle/>
          <a:p>
            <a:r>
              <a:rPr lang="en-GB" dirty="0"/>
              <a:t>Objective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/>
          </p:nvPr>
        </p:nvSpPr>
        <p:spPr>
          <a:xfrm>
            <a:off x="491642" y="1468487"/>
            <a:ext cx="8521188" cy="4089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General:</a:t>
            </a:r>
          </a:p>
          <a:p>
            <a:pPr>
              <a:lnSpc>
                <a:spcPct val="100000"/>
              </a:lnSpc>
            </a:pPr>
            <a:r>
              <a:rPr lang="en-GB" dirty="0"/>
              <a:t>How data cube based infrastructure can improve the access </a:t>
            </a:r>
            <a:r>
              <a:rPr lang="en-US" dirty="0"/>
              <a:t>to information related to biodiversity in agriculture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Specific:</a:t>
            </a:r>
          </a:p>
          <a:p>
            <a:pPr>
              <a:lnSpc>
                <a:spcPct val="100000"/>
              </a:lnSpc>
            </a:pPr>
            <a:r>
              <a:rPr lang="en-US" dirty="0"/>
              <a:t>Explore links between: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farm interventions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specific biodiversity indicators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derived measures of biodiversity</a:t>
            </a:r>
            <a:endParaRPr lang="en-GB" dirty="0"/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701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22FE-B9D4-47D7-ACE4-86063DED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92B5-BB5E-4862-8F4E-F8EBA6FDC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3244" y="1484867"/>
            <a:ext cx="8521188" cy="4089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Can the integration and ML-based analysis of currently available biodiversity, agriculture, environmental, and remote sensing data provide comprehensive, verifiable, and actionable insights for different regions? </a:t>
            </a:r>
          </a:p>
          <a:p>
            <a:pPr>
              <a:lnSpc>
                <a:spcPct val="100000"/>
              </a:lnSpc>
            </a:pPr>
            <a:r>
              <a:rPr lang="en-US" dirty="0"/>
              <a:t>Can </a:t>
            </a:r>
            <a:r>
              <a:rPr lang="en-US" dirty="0" err="1"/>
              <a:t>datacube</a:t>
            </a:r>
            <a:r>
              <a:rPr lang="en-US" dirty="0"/>
              <a:t> functionality and ML help in finding patterns between effects of farm level measures, indicators of physical conditions and direct measures of biodiversity? </a:t>
            </a:r>
          </a:p>
          <a:p>
            <a:pPr>
              <a:lnSpc>
                <a:spcPct val="100000"/>
              </a:lnSpc>
            </a:pPr>
            <a:r>
              <a:rPr lang="en-US" dirty="0"/>
              <a:t>Can the insights obtained in the study region be extended to other regions, learned patterns reused by applying transfer learning? 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AB584-26A0-4F56-9A2A-DFE30F7CED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0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B92D-550E-4496-B0D1-5E7C765A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F67D0-16AE-4C43-97FC-4D6B58D318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404987"/>
            <a:ext cx="8521188" cy="458232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b="1" dirty="0"/>
              <a:t>Local data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Key Performance Indicators (KPI) data from farmers – on company level and parcel level: rotation index, crop diversity, annual greenness, winter greenness</a:t>
            </a:r>
          </a:p>
          <a:p>
            <a:pPr>
              <a:lnSpc>
                <a:spcPct val="100000"/>
              </a:lnSpc>
            </a:pPr>
            <a:r>
              <a:rPr lang="en-GB" sz="1600" b="1" dirty="0"/>
              <a:t>National data </a:t>
            </a:r>
            <a:r>
              <a:rPr lang="en-GB" sz="1600" dirty="0"/>
              <a:t>– mainly available through </a:t>
            </a:r>
            <a:r>
              <a:rPr lang="en-GB" sz="1600" dirty="0" err="1"/>
              <a:t>AgroDataCube</a:t>
            </a:r>
            <a:endParaRPr lang="en-GB" sz="1600" dirty="0"/>
          </a:p>
          <a:p>
            <a:pPr lvl="1">
              <a:lnSpc>
                <a:spcPct val="100000"/>
              </a:lnSpc>
            </a:pPr>
            <a:r>
              <a:rPr lang="en-GB" sz="1600" dirty="0"/>
              <a:t>National Land Use Database (LGN)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Open farm crop field data (from national farm registration), for multiple years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Open daily weather data (from KNMI, the Dutch Meteorological Institute)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Soil map and soil physical parameters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Administrative regions</a:t>
            </a:r>
          </a:p>
          <a:p>
            <a:pPr lvl="1">
              <a:lnSpc>
                <a:spcPct val="100000"/>
              </a:lnSpc>
            </a:pPr>
            <a:r>
              <a:rPr lang="en-GB" sz="1600" dirty="0"/>
              <a:t>Species occurrence data – available through NDFF</a:t>
            </a:r>
          </a:p>
          <a:p>
            <a:pPr>
              <a:lnSpc>
                <a:spcPct val="100000"/>
              </a:lnSpc>
            </a:pPr>
            <a:r>
              <a:rPr lang="en-GB" sz="1600" b="1" dirty="0"/>
              <a:t>European / Global data</a:t>
            </a:r>
            <a:r>
              <a:rPr lang="en-GB" sz="1600" dirty="0"/>
              <a:t>: Sentinel 1,2 and OpenStreetMap</a:t>
            </a:r>
          </a:p>
          <a:p>
            <a:pPr>
              <a:lnSpc>
                <a:spcPct val="100000"/>
              </a:lnSpc>
            </a:pP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7234E-7EE2-4D08-BBDA-F1F327C2A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34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9063-9169-428E-B1B1-5DBD0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DDB8-4075-4065-A951-15A69EF4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1406" y="1354669"/>
            <a:ext cx="3220468" cy="32690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600" dirty="0"/>
              <a:t>Approach used at Dutch Biodiversity Monitor (DBM)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Create a tool which </a:t>
            </a:r>
            <a:r>
              <a:rPr lang="en-US" sz="1600" dirty="0"/>
              <a:t>provide a standardized system to monitor the performance of farms for biodiversity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Use of Key Performance Indicators (KPIs) as variables used to measure the performance of farms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8866A-8A11-4FE8-A2A6-A220814E6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C8902-B66D-4F4C-904E-E92EBDAE54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43" t="28532" r="20917" b="8970"/>
          <a:stretch/>
        </p:blipFill>
        <p:spPr>
          <a:xfrm>
            <a:off x="3794961" y="1451295"/>
            <a:ext cx="4759931" cy="2392936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55E8D5-E79D-4388-AB7A-8F7384CFEB2B}"/>
              </a:ext>
            </a:extLst>
          </p:cNvPr>
          <p:cNvSpPr txBox="1">
            <a:spLocks/>
          </p:cNvSpPr>
          <p:nvPr/>
        </p:nvSpPr>
        <p:spPr bwMode="auto">
          <a:xfrm>
            <a:off x="311406" y="4486798"/>
            <a:ext cx="8521188" cy="2625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2413" indent="-252413" algn="l" rtl="0" fontAlgn="base">
              <a:lnSpc>
                <a:spcPts val="2500"/>
              </a:lnSpc>
              <a:spcBef>
                <a:spcPts val="1200"/>
              </a:spcBef>
              <a:spcAft>
                <a:spcPct val="0"/>
              </a:spcAft>
              <a:buClr>
                <a:schemeClr val="bg2"/>
              </a:buClr>
              <a:buSzPct val="140000"/>
              <a:buFont typeface="Wingdings" pitchFamily="2" charset="2"/>
              <a:buChar char="§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1pPr>
            <a:lvl2pPr marL="982663" indent="-285750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Clr>
                <a:schemeClr val="bg2"/>
              </a:buClr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2pPr>
            <a:lvl3pPr marL="1879600" indent="-319088" algn="l" rtl="0" fontAlgn="base">
              <a:lnSpc>
                <a:spcPts val="2500"/>
              </a:lnSpc>
              <a:spcBef>
                <a:spcPts val="1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3pPr>
            <a:lvl4pPr marL="2692400" indent="-360363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 baseline="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4pPr>
            <a:lvl5pPr marL="3405188" indent="-352425" algn="l" rtl="0" fontAlgn="base">
              <a:lnSpc>
                <a:spcPts val="2500"/>
              </a:lnSpc>
              <a:spcBef>
                <a:spcPct val="20000"/>
              </a:spcBef>
              <a:spcAft>
                <a:spcPct val="0"/>
              </a:spcAft>
              <a:buSzPct val="115000"/>
              <a:buFont typeface="Verdana" pitchFamily="34" charset="0"/>
              <a:buChar char="●"/>
              <a:defRPr sz="2200" kern="1200">
                <a:solidFill>
                  <a:schemeClr val="bg2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1600" dirty="0"/>
              <a:t>Investigate methods to extrapolate farm data on KPIs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Use of machine learning techniques to find relationship between species abundance and biodiversity</a:t>
            </a:r>
          </a:p>
          <a:p>
            <a:pPr>
              <a:lnSpc>
                <a:spcPct val="100000"/>
              </a:lnSpc>
            </a:pPr>
            <a:r>
              <a:rPr lang="en-GB" sz="1600" dirty="0"/>
              <a:t>Select ML algorithms </a:t>
            </a:r>
            <a:r>
              <a:rPr lang="en-US" sz="1600" dirty="0"/>
              <a:t>to extract patterns from spatial arrays of environmental features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7191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AB0B1-5268-42E2-A45A-6D55B4953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E9E98-3C65-4B39-8802-FF174AAB95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56" t="21249" r="12385" b="7446"/>
          <a:stretch/>
        </p:blipFill>
        <p:spPr>
          <a:xfrm>
            <a:off x="218583" y="417311"/>
            <a:ext cx="8706833" cy="556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2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9063-9169-428E-B1B1-5DBD0DA4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-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DDDB8-4075-4065-A951-15A69EF4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290625"/>
            <a:ext cx="8521188" cy="4089600"/>
          </a:xfrm>
        </p:spPr>
        <p:txBody>
          <a:bodyPr/>
          <a:lstStyle/>
          <a:p>
            <a:r>
              <a:rPr lang="en-US" dirty="0"/>
              <a:t>Spatial occurrence of species data</a:t>
            </a:r>
          </a:p>
          <a:p>
            <a:r>
              <a:rPr lang="en-US" dirty="0"/>
              <a:t>National Databank Flora and Fauna (NDFF, ndff.nl) </a:t>
            </a:r>
          </a:p>
          <a:p>
            <a:r>
              <a:rPr lang="en-US" dirty="0"/>
              <a:t>Crowdsourcing portals such as </a:t>
            </a:r>
            <a:r>
              <a:rPr lang="en-US" dirty="0" err="1"/>
              <a:t>Telmee</a:t>
            </a:r>
            <a:r>
              <a:rPr lang="en-US" dirty="0"/>
              <a:t> (telmee.nl) and Waarneming (waarneming.nl)</a:t>
            </a:r>
          </a:p>
          <a:p>
            <a:r>
              <a:rPr lang="en-US" dirty="0"/>
              <a:t>Deep neural networks for multi-species distribution modelling which links together species occurrence and environmental covariates</a:t>
            </a:r>
          </a:p>
          <a:p>
            <a:r>
              <a:rPr lang="en-US" dirty="0"/>
              <a:t>Estimates performed in more time steps to evaluate the effect of farmers interventions on biodiversity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8866A-8A11-4FE8-A2A6-A220814E65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7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B17D9-A7E4-40B8-A83F-64BC5DFEF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250" y="5229223"/>
            <a:ext cx="8262790" cy="14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43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8EB80-BD62-4F01-91B6-BAECEA86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EE42E-BBD7-433F-B5C8-EF757D5AE7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3250" y="1384200"/>
            <a:ext cx="8521188" cy="4089600"/>
          </a:xfrm>
        </p:spPr>
        <p:txBody>
          <a:bodyPr/>
          <a:lstStyle/>
          <a:p>
            <a:r>
              <a:rPr lang="en-GB" dirty="0"/>
              <a:t>Obtaining private data from farmers for calculation of KPI’s</a:t>
            </a:r>
          </a:p>
          <a:p>
            <a:r>
              <a:rPr lang="en-GB" dirty="0"/>
              <a:t>Scaling up from farm to landscape level and higher</a:t>
            </a:r>
          </a:p>
          <a:p>
            <a:r>
              <a:rPr lang="en-GB" dirty="0"/>
              <a:t>Computational capabilities</a:t>
            </a:r>
          </a:p>
          <a:p>
            <a:r>
              <a:rPr lang="en-GB" dirty="0"/>
              <a:t>Transfer for vector to raster based </a:t>
            </a:r>
            <a:r>
              <a:rPr lang="en-GB" dirty="0" err="1"/>
              <a:t>datacube</a:t>
            </a:r>
            <a:endParaRPr lang="en-GB" dirty="0"/>
          </a:p>
          <a:p>
            <a:r>
              <a:rPr lang="en-GB" dirty="0"/>
              <a:t>Data semantics in agriculture</a:t>
            </a:r>
          </a:p>
          <a:p>
            <a:r>
              <a:rPr lang="en-GB" dirty="0"/>
              <a:t>Data</a:t>
            </a:r>
          </a:p>
          <a:p>
            <a:pPr lvl="1"/>
            <a:r>
              <a:rPr lang="en-GB" dirty="0"/>
              <a:t>Availability - right to use</a:t>
            </a:r>
          </a:p>
          <a:p>
            <a:pPr lvl="1"/>
            <a:r>
              <a:rPr lang="en-GB" dirty="0"/>
              <a:t>Quantity - methods for extrapolation</a:t>
            </a:r>
          </a:p>
          <a:p>
            <a:pPr lvl="1"/>
            <a:r>
              <a:rPr lang="en-GB" dirty="0"/>
              <a:t>Extraction of relevant information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57F8C-5B09-4DFC-AFC6-4312EED29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263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93200" y="230188"/>
            <a:ext cx="3276000" cy="1304611"/>
          </a:xfrm>
        </p:spPr>
        <p:txBody>
          <a:bodyPr/>
          <a:lstStyle/>
          <a:p>
            <a:r>
              <a:rPr lang="en-GB" b="1" dirty="0"/>
              <a:t>Thank you for  attention!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2000" b="1" dirty="0"/>
              <a:t>marian.vittek@wur.nl</a:t>
            </a:r>
          </a:p>
          <a:p>
            <a:r>
              <a:rPr lang="en-GB" sz="2000" b="1" dirty="0"/>
              <a:t>rob.knapen@wur.nl</a:t>
            </a:r>
          </a:p>
          <a:p>
            <a:r>
              <a:rPr lang="en-GB" sz="2000" b="1" dirty="0"/>
              <a:t>rob.lokers@wur.nl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CE6FE17-BEB0-4297-A2AE-5D915DCDD8F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/>
          <a:srcRect/>
          <a:stretch>
            <a:fillRect/>
          </a:stretch>
        </p:blipFill>
        <p:spPr/>
      </p:pic>
      <p:sp>
        <p:nvSpPr>
          <p:cNvPr id="3" name="Tijdelijke aanduiding voor dianummer 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>
              <a:lnSpc>
                <a:spcPts val="1200"/>
              </a:lnSpc>
            </a:pPr>
            <a:fld id="{F25965E0-7062-474C-8671-DB3A3CE669B0}" type="slidenum">
              <a:rPr lang="en-GB" smtClean="0"/>
              <a:pPr algn="r">
                <a:lnSpc>
                  <a:spcPts val="1200"/>
                </a:lnSpc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436754"/>
      </p:ext>
    </p:extLst>
  </p:cSld>
  <p:clrMapOvr>
    <a:masterClrMapping/>
  </p:clrMapOvr>
</p:sld>
</file>

<file path=ppt/theme/theme1.xml><?xml version="1.0" encoding="utf-8"?>
<a:theme xmlns:a="http://schemas.openxmlformats.org/drawingml/2006/main" name="WUR">
  <a:themeElements>
    <a:clrScheme name="WUR 2022">
      <a:dk1>
        <a:srgbClr val="005172"/>
      </a:dk1>
      <a:lt1>
        <a:srgbClr val="FFFFFF"/>
      </a:lt1>
      <a:dk2>
        <a:srgbClr val="008A00"/>
      </a:dk2>
      <a:lt2>
        <a:srgbClr val="005172"/>
      </a:lt2>
      <a:accent1>
        <a:srgbClr val="6AADE4"/>
      </a:accent1>
      <a:accent2>
        <a:srgbClr val="D0B972"/>
      </a:accent2>
      <a:accent3>
        <a:srgbClr val="D5D2CA"/>
      </a:accent3>
      <a:accent4>
        <a:srgbClr val="FF7900"/>
      </a:accent4>
      <a:accent5>
        <a:srgbClr val="00549F"/>
      </a:accent5>
      <a:accent6>
        <a:srgbClr val="000000"/>
      </a:accent6>
      <a:hlink>
        <a:srgbClr val="00549F"/>
      </a:hlink>
      <a:folHlink>
        <a:srgbClr val="00549F"/>
      </a:folHlink>
    </a:clrScheme>
    <a:fontScheme name="Wageningen U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rot="0" spcFirstLastPara="0" vertOverflow="overflow" horzOverflow="overflow" vert="horz" wrap="square" lIns="91440" tIns="45720" rIns="91440" bIns="72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ts val="1800"/>
          </a:lnSpc>
          <a:defRPr sz="1400" dirty="0" err="1" smtClean="0">
            <a:latin typeface="Verdan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738E11B445FD4792B04D2D7CFD0F0B" ma:contentTypeVersion="10" ma:contentTypeDescription="Create a new document." ma:contentTypeScope="" ma:versionID="4449f0d6e7fdc56774020006b985dfaf">
  <xsd:schema xmlns:xsd="http://www.w3.org/2001/XMLSchema" xmlns:xs="http://www.w3.org/2001/XMLSchema" xmlns:p="http://schemas.microsoft.com/office/2006/metadata/properties" xmlns:ns2="adb556a0-ebc9-45e9-9dfb-479640b6323f" xmlns:ns3="2a8b954a-5e9e-4ccb-90a6-cdbb979418ca" targetNamespace="http://schemas.microsoft.com/office/2006/metadata/properties" ma:root="true" ma:fieldsID="3172a5f4b48e694614b3293657d53ded" ns2:_="" ns3:_="">
    <xsd:import namespace="adb556a0-ebc9-45e9-9dfb-479640b6323f"/>
    <xsd:import namespace="2a8b954a-5e9e-4ccb-90a6-cdbb97941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b556a0-ebc9-45e9-9dfb-479640b632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5ec99919-4982-4388-8a64-83a11d2ca21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8b954a-5e9e-4ccb-90a6-cdbb979418c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938c0a2-9bb5-4e04-ba39-60fe4477d5a1}" ma:internalName="TaxCatchAll" ma:showField="CatchAllData" ma:web="2a8b954a-5e9e-4ccb-90a6-cdbb979418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db556a0-ebc9-45e9-9dfb-479640b6323f">
      <Terms xmlns="http://schemas.microsoft.com/office/infopath/2007/PartnerControls"/>
    </lcf76f155ced4ddcb4097134ff3c332f>
    <TaxCatchAll xmlns="2a8b954a-5e9e-4ccb-90a6-cdbb979418ca" xsi:nil="true"/>
  </documentManagement>
</p:properties>
</file>

<file path=customXml/itemProps1.xml><?xml version="1.0" encoding="utf-8"?>
<ds:datastoreItem xmlns:ds="http://schemas.openxmlformats.org/officeDocument/2006/customXml" ds:itemID="{EC7FC870-6814-4CC2-B6CC-4023316424FE}"/>
</file>

<file path=customXml/itemProps2.xml><?xml version="1.0" encoding="utf-8"?>
<ds:datastoreItem xmlns:ds="http://schemas.openxmlformats.org/officeDocument/2006/customXml" ds:itemID="{ABB17036-E651-4D65-93A4-9600547E4A2E}"/>
</file>

<file path=customXml/itemProps3.xml><?xml version="1.0" encoding="utf-8"?>
<ds:datastoreItem xmlns:ds="http://schemas.openxmlformats.org/officeDocument/2006/customXml" ds:itemID="{19B0D2E0-F694-45D9-A06C-1BEE29344E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</TotalTime>
  <Words>464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Verdana</vt:lpstr>
      <vt:lpstr>Wingdings</vt:lpstr>
      <vt:lpstr>WUR</vt:lpstr>
      <vt:lpstr>Biodiversity and agriculture nexus </vt:lpstr>
      <vt:lpstr>Objective</vt:lpstr>
      <vt:lpstr>Research questions</vt:lpstr>
      <vt:lpstr>Input Data</vt:lpstr>
      <vt:lpstr>Methodology</vt:lpstr>
      <vt:lpstr>PowerPoint Presentation</vt:lpstr>
      <vt:lpstr>Methodology - Validation</vt:lpstr>
      <vt:lpstr>Challenges</vt:lpstr>
      <vt:lpstr>Thank you for 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Martin Brinkman</dc:creator>
  <cp:lastModifiedBy>Vittek, Marian</cp:lastModifiedBy>
  <cp:revision>316</cp:revision>
  <dcterms:created xsi:type="dcterms:W3CDTF">2011-09-29T08:30:03Z</dcterms:created>
  <dcterms:modified xsi:type="dcterms:W3CDTF">2022-07-01T08:43:44Z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_Template">
    <vt:lpwstr>WHUK.pptx</vt:lpwstr>
  </property>
  <property fmtid="{D5CDD505-2E9C-101B-9397-08002B2CF9AE}" pid="3" name="ContentTypeId">
    <vt:lpwstr>0x0101009D738E11B445FD4792B04D2D7CFD0F0B</vt:lpwstr>
  </property>
</Properties>
</file>