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D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696"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6029-EAFE-4353-AA02-E5DE307C01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9137B5-03CE-44DF-8938-422931273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8DFDB9-CC23-496A-9425-936B700C0A82}"/>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5" name="Footer Placeholder 4">
            <a:extLst>
              <a:ext uri="{FF2B5EF4-FFF2-40B4-BE49-F238E27FC236}">
                <a16:creationId xmlns:a16="http://schemas.microsoft.com/office/drawing/2014/main" id="{A70DB12B-E79D-4D93-9EF5-D67884B50C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D3093F-17D6-40D0-8C2F-DDB8A8354DF1}"/>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294276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2618-41D7-4FE7-A8AB-9BA8DE34C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86367C-D4FE-4C44-BED6-73AFA088F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2BB95B-7012-4AD2-905E-E40D96D035BA}"/>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5" name="Footer Placeholder 4">
            <a:extLst>
              <a:ext uri="{FF2B5EF4-FFF2-40B4-BE49-F238E27FC236}">
                <a16:creationId xmlns:a16="http://schemas.microsoft.com/office/drawing/2014/main" id="{2D7CCF86-5C29-4829-870E-DAEF2F58A5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BB5EA0-965B-4B75-BD4D-4EE5F079FC73}"/>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228700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29B4D1-538B-4411-A651-F16242273B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6743B09-3C1D-4CE3-B9E6-54800D6424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2C420F-1051-4DE0-AB45-91FEBC18EB48}"/>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5" name="Footer Placeholder 4">
            <a:extLst>
              <a:ext uri="{FF2B5EF4-FFF2-40B4-BE49-F238E27FC236}">
                <a16:creationId xmlns:a16="http://schemas.microsoft.com/office/drawing/2014/main" id="{88189596-EC46-461E-A49A-9D61321A09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C50A3A-3310-478C-9872-C183B11491CF}"/>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351336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605B-2204-4EA0-89EF-421F1E55D5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741C20-B957-4ABC-8BD8-0C70EA228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49B1D8-DAE9-49FC-BA44-FE8599FDDD2A}"/>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5" name="Footer Placeholder 4">
            <a:extLst>
              <a:ext uri="{FF2B5EF4-FFF2-40B4-BE49-F238E27FC236}">
                <a16:creationId xmlns:a16="http://schemas.microsoft.com/office/drawing/2014/main" id="{0564941E-D2F4-411C-A588-95026284FC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4CDD3A-2677-4A09-BD74-81EDC8F9E246}"/>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296432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3461-95D0-4AA6-8762-0AD96CE3B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04F68E-DF92-47C0-9EA9-36CF443DA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3B9D6B-DD07-453C-8C05-5479F7D17E51}"/>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5" name="Footer Placeholder 4">
            <a:extLst>
              <a:ext uri="{FF2B5EF4-FFF2-40B4-BE49-F238E27FC236}">
                <a16:creationId xmlns:a16="http://schemas.microsoft.com/office/drawing/2014/main" id="{F796D1DE-9DDB-4765-992F-F176D62117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1DB293-0762-400B-9AEB-AD276555A5A6}"/>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420908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1191-6DFD-4BE5-9658-1DFD1D8287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F8E5B3-A5B4-4C0F-B715-2AD0A6A10E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A25B5C-D1EC-4BC5-A768-46D744F702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63F71F-F946-4188-A4CE-C81682285BE5}"/>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6" name="Footer Placeholder 5">
            <a:extLst>
              <a:ext uri="{FF2B5EF4-FFF2-40B4-BE49-F238E27FC236}">
                <a16:creationId xmlns:a16="http://schemas.microsoft.com/office/drawing/2014/main" id="{9EF42C13-CE7F-4BAC-ABBC-9BCA012091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19C960-9289-4FAF-9A62-4D65F161C116}"/>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38779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2939-C897-4D27-8F7B-808E2A1A36B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E0E000-E9E9-4B9A-BD4F-1E8446A49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B458A8-F88D-4031-87FE-8548BA87C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3CDE38-33B9-4184-B077-2BF6A3843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9D419A-C864-406C-BA7E-2BC8F7C5D0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4B934F-9E4D-43C3-94BD-0EB9E300BB8C}"/>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8" name="Footer Placeholder 7">
            <a:extLst>
              <a:ext uri="{FF2B5EF4-FFF2-40B4-BE49-F238E27FC236}">
                <a16:creationId xmlns:a16="http://schemas.microsoft.com/office/drawing/2014/main" id="{8F8B2A65-C760-4AFC-9D10-AC28A9AB2D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EB07DC7-BBA2-4321-BA8B-8FCB81981658}"/>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27963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EEEC-4409-44BA-9072-75B96E5D1A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C179076-3273-44F1-B226-F6C2AD1F7566}"/>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4" name="Footer Placeholder 3">
            <a:extLst>
              <a:ext uri="{FF2B5EF4-FFF2-40B4-BE49-F238E27FC236}">
                <a16:creationId xmlns:a16="http://schemas.microsoft.com/office/drawing/2014/main" id="{8D1B5C6A-0E76-4BDF-83B0-5415473CCCD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A1518E-9850-4E44-9A84-22EC60BDD3C3}"/>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87052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82339-7F18-4091-BFAF-358D85D03E0A}"/>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3" name="Footer Placeholder 2">
            <a:extLst>
              <a:ext uri="{FF2B5EF4-FFF2-40B4-BE49-F238E27FC236}">
                <a16:creationId xmlns:a16="http://schemas.microsoft.com/office/drawing/2014/main" id="{AC444F3F-53AC-4E6E-8954-AA8058CDFB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C22CDB-0073-4064-8B84-F712786143C3}"/>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3127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EB97-E4BE-4CF8-AB25-BF1B91060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43B0788-B450-4CB1-BC18-09F1C20C1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59CDE2A-5DB7-4B71-A836-5BF4014B1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13EE0-8C16-4746-AB62-0C42B117B160}"/>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6" name="Footer Placeholder 5">
            <a:extLst>
              <a:ext uri="{FF2B5EF4-FFF2-40B4-BE49-F238E27FC236}">
                <a16:creationId xmlns:a16="http://schemas.microsoft.com/office/drawing/2014/main" id="{B0BE29EA-F537-45DD-9890-3AAB0D7952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AF4060-ECE1-401D-8914-E5AA0E09F5CC}"/>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277774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3899-5A7B-44D7-B112-F4FB0D3D9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D14683B-21D0-47F7-8666-5EEE0E79F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04DEE0E-DBBB-4FE9-8918-885C96CF4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0A801-CFCF-4A76-B281-CF98C97F025E}"/>
              </a:ext>
            </a:extLst>
          </p:cNvPr>
          <p:cNvSpPr>
            <a:spLocks noGrp="1"/>
          </p:cNvSpPr>
          <p:nvPr>
            <p:ph type="dt" sz="half" idx="10"/>
          </p:nvPr>
        </p:nvSpPr>
        <p:spPr/>
        <p:txBody>
          <a:bodyPr/>
          <a:lstStyle/>
          <a:p>
            <a:fld id="{2574030F-B6AD-45D7-91FB-26AC150921B6}" type="datetimeFigureOut">
              <a:rPr lang="en-GB" smtClean="0"/>
              <a:t>10/02/2020</a:t>
            </a:fld>
            <a:endParaRPr lang="en-GB"/>
          </a:p>
        </p:txBody>
      </p:sp>
      <p:sp>
        <p:nvSpPr>
          <p:cNvPr id="6" name="Footer Placeholder 5">
            <a:extLst>
              <a:ext uri="{FF2B5EF4-FFF2-40B4-BE49-F238E27FC236}">
                <a16:creationId xmlns:a16="http://schemas.microsoft.com/office/drawing/2014/main" id="{BDCC2FDB-602A-413F-BD47-CB36711CF0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0E0E50-D91F-4DF3-B0E5-DB2B123BD756}"/>
              </a:ext>
            </a:extLst>
          </p:cNvPr>
          <p:cNvSpPr>
            <a:spLocks noGrp="1"/>
          </p:cNvSpPr>
          <p:nvPr>
            <p:ph type="sldNum" sz="quarter" idx="12"/>
          </p:nvPr>
        </p:nvSpPr>
        <p:spPr/>
        <p:txBody>
          <a:bodyPr/>
          <a:lstStyle/>
          <a:p>
            <a:fld id="{264325D8-9E6C-49E4-B8D3-4C9E83718C5A}" type="slidenum">
              <a:rPr lang="en-GB" smtClean="0"/>
              <a:t>‹#›</a:t>
            </a:fld>
            <a:endParaRPr lang="en-GB"/>
          </a:p>
        </p:txBody>
      </p:sp>
    </p:spTree>
    <p:extLst>
      <p:ext uri="{BB962C8B-B14F-4D97-AF65-F5344CB8AC3E}">
        <p14:creationId xmlns:p14="http://schemas.microsoft.com/office/powerpoint/2010/main" val="242362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DE94FD-90EF-41CA-8068-D6C603477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93BFAA-EE7A-40E6-99A8-C8B47198E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F3F392-0882-406E-AE63-40237DF57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4030F-B6AD-45D7-91FB-26AC150921B6}" type="datetimeFigureOut">
              <a:rPr lang="en-GB" smtClean="0"/>
              <a:t>10/02/2020</a:t>
            </a:fld>
            <a:endParaRPr lang="en-GB"/>
          </a:p>
        </p:txBody>
      </p:sp>
      <p:sp>
        <p:nvSpPr>
          <p:cNvPr id="5" name="Footer Placeholder 4">
            <a:extLst>
              <a:ext uri="{FF2B5EF4-FFF2-40B4-BE49-F238E27FC236}">
                <a16:creationId xmlns:a16="http://schemas.microsoft.com/office/drawing/2014/main" id="{D03DA74C-5C19-48E2-BA99-8DCEE23C7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35A79E-4B8E-4AF3-972C-7A946F818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325D8-9E6C-49E4-B8D3-4C9E83718C5A}" type="slidenum">
              <a:rPr lang="en-GB" smtClean="0"/>
              <a:t>‹#›</a:t>
            </a:fld>
            <a:endParaRPr lang="en-GB"/>
          </a:p>
        </p:txBody>
      </p:sp>
    </p:spTree>
    <p:extLst>
      <p:ext uri="{BB962C8B-B14F-4D97-AF65-F5344CB8AC3E}">
        <p14:creationId xmlns:p14="http://schemas.microsoft.com/office/powerpoint/2010/main" val="1399442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UX/1%20ZimH1QT0zKfzzgocMfpYOA.png" TargetMode="External"/><Relationship Id="rId1" Type="http://schemas.openxmlformats.org/officeDocument/2006/relationships/slideLayout" Target="../slideLayouts/slideLayout1.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UX/1%20ZimH1QT0zKfzzgocMfpYOA.png"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UX/1%20ZimH1QT0zKfzzgocMfpYOA.png"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UX/1%20ZimH1QT0zKfzzgocMfpYOA.pn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UX/1%20ZimH1QT0zKfzzgocMfpYOA.png" TargetMode="Externa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UX/1%20ZimH1QT0zKfzzgocMfpYOA.png" TargetMode="Externa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UX/1%20ZimH1QT0zKfzzgocMfpYOA.png"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fontScale="90000"/>
          </a:bodyPr>
          <a:lstStyle/>
          <a:p>
            <a:r>
              <a:rPr lang="en-GB" b="1" dirty="0" err="1"/>
              <a:t>FAIRsharing</a:t>
            </a:r>
            <a:r>
              <a:rPr lang="en-GB" b="1" dirty="0"/>
              <a:t> Front-End Redesign </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1524000" y="1758462"/>
            <a:ext cx="9144000" cy="3497739"/>
          </a:xfrm>
        </p:spPr>
        <p:txBody>
          <a:bodyPr>
            <a:normAutofit/>
          </a:bodyPr>
          <a:lstStyle/>
          <a:p>
            <a:r>
              <a:rPr lang="en-GB" sz="3200" dirty="0">
                <a:solidFill>
                  <a:schemeClr val="accent1"/>
                </a:solidFill>
              </a:rPr>
              <a:t>Topics</a:t>
            </a:r>
            <a:endParaRPr lang="en-GB" dirty="0">
              <a:solidFill>
                <a:schemeClr val="accent1"/>
              </a:solidFill>
            </a:endParaRPr>
          </a:p>
          <a:p>
            <a:pPr algn="l"/>
            <a:endParaRPr lang="en-GB" dirty="0"/>
          </a:p>
          <a:p>
            <a:pPr marL="342900" indent="-342900" algn="l">
              <a:buFontTx/>
              <a:buChar char="-"/>
            </a:pPr>
            <a:r>
              <a:rPr lang="en-GB" dirty="0"/>
              <a:t>Why </a:t>
            </a:r>
            <a:r>
              <a:rPr lang="en-GB" dirty="0" err="1"/>
              <a:t>FairSharing</a:t>
            </a:r>
            <a:r>
              <a:rPr lang="en-GB" dirty="0"/>
              <a:t> Needs to be redesigned?</a:t>
            </a:r>
          </a:p>
          <a:p>
            <a:pPr marL="342900" indent="-342900" algn="l">
              <a:buFontTx/>
              <a:buChar char="-"/>
            </a:pPr>
            <a:r>
              <a:rPr lang="en-GB" dirty="0"/>
              <a:t>A quick scratch on UX / UI </a:t>
            </a:r>
          </a:p>
          <a:p>
            <a:pPr marL="342900" indent="-342900" algn="l">
              <a:buFontTx/>
              <a:buChar char="-"/>
            </a:pPr>
            <a:r>
              <a:rPr lang="en-GB" dirty="0"/>
              <a:t>How new designed benefits from UX and UI</a:t>
            </a:r>
          </a:p>
          <a:p>
            <a:pPr marL="342900" indent="-342900" algn="l">
              <a:buFontTx/>
              <a:buChar char="-"/>
            </a:pPr>
            <a:r>
              <a:rPr lang="en-GB" dirty="0"/>
              <a:t>New Design Mock Ups</a:t>
            </a:r>
          </a:p>
          <a:p>
            <a:pPr marL="342900" indent="-342900" algn="l">
              <a:buFontTx/>
              <a:buChar char="-"/>
            </a:pPr>
            <a:r>
              <a:rPr lang="en-GB" dirty="0"/>
              <a:t>Question &amp; Answers</a:t>
            </a:r>
          </a:p>
          <a:p>
            <a:pPr marL="342900" indent="-342900" algn="l">
              <a:buFontTx/>
              <a:buChar char="-"/>
            </a:pPr>
            <a:endParaRPr lang="en-GB" dirty="0"/>
          </a:p>
          <a:p>
            <a:pPr marL="342900" indent="-342900" algn="l">
              <a:buFontTx/>
              <a:buChar char="-"/>
            </a:pPr>
            <a:endParaRPr lang="en-GB" dirty="0"/>
          </a:p>
        </p:txBody>
      </p:sp>
    </p:spTree>
    <p:extLst>
      <p:ext uri="{BB962C8B-B14F-4D97-AF65-F5344CB8AC3E}">
        <p14:creationId xmlns:p14="http://schemas.microsoft.com/office/powerpoint/2010/main" val="119268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Explanation(7)</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824410"/>
            <a:ext cx="3695967" cy="1181363"/>
          </a:xfrm>
        </p:spPr>
        <p:txBody>
          <a:bodyPr>
            <a:normAutofit/>
          </a:bodyPr>
          <a:lstStyle/>
          <a:p>
            <a:pPr marL="285750" indent="-285750" algn="l">
              <a:buFontTx/>
              <a:buChar char="-"/>
            </a:pPr>
            <a:r>
              <a:rPr lang="en-GB" sz="1800" b="1" dirty="0">
                <a:solidFill>
                  <a:schemeClr val="accent1"/>
                </a:solidFill>
              </a:rPr>
              <a:t>Search field Best Practice </a:t>
            </a:r>
          </a:p>
          <a:p>
            <a:pPr marL="285750" indent="-285750" algn="l">
              <a:buFontTx/>
              <a:buChar char="-"/>
            </a:pPr>
            <a:r>
              <a:rPr lang="en-GB" sz="1800" dirty="0"/>
              <a:t>provide search button</a:t>
            </a:r>
          </a:p>
          <a:p>
            <a:pPr marL="285750" indent="-285750" algn="l">
              <a:buFontTx/>
              <a:buChar char="-"/>
            </a:pPr>
            <a:r>
              <a:rPr lang="en-GB" sz="1800" dirty="0"/>
              <a:t>Put your search box on every page</a:t>
            </a:r>
          </a:p>
          <a:p>
            <a:pPr marL="285750" indent="-285750" algn="l">
              <a:buFontTx/>
              <a:buChar char="-"/>
            </a:pPr>
            <a:endParaRPr lang="en-GB" sz="1800" dirty="0"/>
          </a:p>
          <a:p>
            <a:pPr marL="285750" indent="-285750" algn="l">
              <a:buFontTx/>
              <a:buChar char="-"/>
            </a:pPr>
            <a:endParaRPr lang="en-GB" sz="1800" dirty="0"/>
          </a:p>
        </p:txBody>
      </p:sp>
      <p:pic>
        <p:nvPicPr>
          <p:cNvPr id="8" name="Picture 7">
            <a:hlinkClick r:id="rId2"/>
            <a:extLst>
              <a:ext uri="{FF2B5EF4-FFF2-40B4-BE49-F238E27FC236}">
                <a16:creationId xmlns:a16="http://schemas.microsoft.com/office/drawing/2014/main" id="{62A316E0-F1AE-4F3F-B286-90CA597611E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358924" y="1607640"/>
            <a:ext cx="5346065" cy="876300"/>
          </a:xfrm>
          <a:prstGeom prst="rect">
            <a:avLst/>
          </a:prstGeom>
          <a:noFill/>
          <a:ln>
            <a:noFill/>
          </a:ln>
        </p:spPr>
      </p:pic>
      <p:pic>
        <p:nvPicPr>
          <p:cNvPr id="9" name="Picture 8">
            <a:hlinkClick r:id="rId2"/>
            <a:extLst>
              <a:ext uri="{FF2B5EF4-FFF2-40B4-BE49-F238E27FC236}">
                <a16:creationId xmlns:a16="http://schemas.microsoft.com/office/drawing/2014/main" id="{1203C82A-F494-4576-AA95-A84134767AFD}"/>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4478310" y="2634221"/>
            <a:ext cx="3704399" cy="3430196"/>
          </a:xfrm>
          <a:prstGeom prst="rect">
            <a:avLst/>
          </a:prstGeom>
          <a:noFill/>
          <a:ln>
            <a:noFill/>
          </a:ln>
        </p:spPr>
      </p:pic>
      <p:sp>
        <p:nvSpPr>
          <p:cNvPr id="4" name="Rectangle 3">
            <a:extLst>
              <a:ext uri="{FF2B5EF4-FFF2-40B4-BE49-F238E27FC236}">
                <a16:creationId xmlns:a16="http://schemas.microsoft.com/office/drawing/2014/main" id="{0F5D47FC-7391-4A25-BA5E-4C26FF139EAB}"/>
              </a:ext>
            </a:extLst>
          </p:cNvPr>
          <p:cNvSpPr/>
          <p:nvPr/>
        </p:nvSpPr>
        <p:spPr>
          <a:xfrm>
            <a:off x="460397" y="2905430"/>
            <a:ext cx="3684085" cy="646331"/>
          </a:xfrm>
          <a:prstGeom prst="rect">
            <a:avLst/>
          </a:prstGeom>
        </p:spPr>
        <p:txBody>
          <a:bodyPr wrap="none">
            <a:spAutoFit/>
          </a:bodyPr>
          <a:lstStyle/>
          <a:p>
            <a:pPr marL="285750" indent="-285750">
              <a:buFontTx/>
              <a:buChar char="-"/>
            </a:pPr>
            <a:r>
              <a:rPr lang="en-GB" dirty="0"/>
              <a:t>Put search box where user expect </a:t>
            </a:r>
          </a:p>
          <a:p>
            <a:r>
              <a:rPr lang="en-GB" dirty="0"/>
              <a:t>to find it</a:t>
            </a:r>
          </a:p>
        </p:txBody>
      </p:sp>
      <p:sp>
        <p:nvSpPr>
          <p:cNvPr id="5" name="Rectangle 4">
            <a:extLst>
              <a:ext uri="{FF2B5EF4-FFF2-40B4-BE49-F238E27FC236}">
                <a16:creationId xmlns:a16="http://schemas.microsoft.com/office/drawing/2014/main" id="{265E76AD-59EA-46D1-99A2-586FDF5AF5E3}"/>
              </a:ext>
            </a:extLst>
          </p:cNvPr>
          <p:cNvSpPr/>
          <p:nvPr/>
        </p:nvSpPr>
        <p:spPr>
          <a:xfrm>
            <a:off x="460397" y="3551761"/>
            <a:ext cx="3083088" cy="369332"/>
          </a:xfrm>
          <a:prstGeom prst="rect">
            <a:avLst/>
          </a:prstGeom>
        </p:spPr>
        <p:txBody>
          <a:bodyPr wrap="none">
            <a:spAutoFit/>
          </a:bodyPr>
          <a:lstStyle/>
          <a:p>
            <a:pPr marL="285750" indent="-285750">
              <a:buFontTx/>
              <a:buChar char="-"/>
            </a:pPr>
            <a:r>
              <a:rPr lang="en-GB" dirty="0"/>
              <a:t>use a good auto suggestion </a:t>
            </a:r>
          </a:p>
        </p:txBody>
      </p:sp>
    </p:spTree>
    <p:extLst>
      <p:ext uri="{BB962C8B-B14F-4D97-AF65-F5344CB8AC3E}">
        <p14:creationId xmlns:p14="http://schemas.microsoft.com/office/powerpoint/2010/main" val="2956869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Explanation(8)</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824411"/>
            <a:ext cx="3695967" cy="439210"/>
          </a:xfrm>
        </p:spPr>
        <p:txBody>
          <a:bodyPr>
            <a:normAutofit/>
          </a:bodyPr>
          <a:lstStyle/>
          <a:p>
            <a:pPr marL="285750" indent="-285750" algn="l">
              <a:buFontTx/>
              <a:buChar char="-"/>
            </a:pPr>
            <a:r>
              <a:rPr lang="en-GB" sz="1800" b="1" dirty="0">
                <a:solidFill>
                  <a:schemeClr val="accent1"/>
                </a:solidFill>
              </a:rPr>
              <a:t>Search field Best Practice </a:t>
            </a:r>
          </a:p>
        </p:txBody>
      </p:sp>
      <p:sp>
        <p:nvSpPr>
          <p:cNvPr id="5" name="Rectangle 4">
            <a:extLst>
              <a:ext uri="{FF2B5EF4-FFF2-40B4-BE49-F238E27FC236}">
                <a16:creationId xmlns:a16="http://schemas.microsoft.com/office/drawing/2014/main" id="{265E76AD-59EA-46D1-99A2-586FDF5AF5E3}"/>
              </a:ext>
            </a:extLst>
          </p:cNvPr>
          <p:cNvSpPr/>
          <p:nvPr/>
        </p:nvSpPr>
        <p:spPr>
          <a:xfrm>
            <a:off x="460397" y="2261341"/>
            <a:ext cx="4937057" cy="646331"/>
          </a:xfrm>
          <a:prstGeom prst="rect">
            <a:avLst/>
          </a:prstGeom>
        </p:spPr>
        <p:txBody>
          <a:bodyPr wrap="none">
            <a:spAutoFit/>
          </a:bodyPr>
          <a:lstStyle/>
          <a:p>
            <a:pPr marL="285750" indent="-285750">
              <a:buFontTx/>
              <a:buChar char="-"/>
            </a:pPr>
            <a:r>
              <a:rPr lang="en-GB" dirty="0"/>
              <a:t>Make it clear what user can search for( IMDB Is </a:t>
            </a:r>
          </a:p>
          <a:p>
            <a:pPr marL="285750" indent="-285750">
              <a:buFontTx/>
              <a:buChar char="-"/>
            </a:pPr>
            <a:r>
              <a:rPr lang="en-GB" dirty="0"/>
              <a:t>A good example )</a:t>
            </a:r>
          </a:p>
        </p:txBody>
      </p:sp>
      <p:pic>
        <p:nvPicPr>
          <p:cNvPr id="10" name="Picture 9">
            <a:hlinkClick r:id="rId2"/>
            <a:extLst>
              <a:ext uri="{FF2B5EF4-FFF2-40B4-BE49-F238E27FC236}">
                <a16:creationId xmlns:a16="http://schemas.microsoft.com/office/drawing/2014/main" id="{776C076F-3BD7-4FE2-989A-E07F179AAAD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803900" y="2263621"/>
            <a:ext cx="4864100" cy="561340"/>
          </a:xfrm>
          <a:prstGeom prst="rect">
            <a:avLst/>
          </a:prstGeom>
          <a:noFill/>
          <a:ln>
            <a:noFill/>
          </a:ln>
        </p:spPr>
      </p:pic>
      <p:sp>
        <p:nvSpPr>
          <p:cNvPr id="11" name="Subtitle 2">
            <a:extLst>
              <a:ext uri="{FF2B5EF4-FFF2-40B4-BE49-F238E27FC236}">
                <a16:creationId xmlns:a16="http://schemas.microsoft.com/office/drawing/2014/main" id="{AB64F160-D4AF-40DE-8982-42C667BBC97E}"/>
              </a:ext>
            </a:extLst>
          </p:cNvPr>
          <p:cNvSpPr txBox="1">
            <a:spLocks/>
          </p:cNvSpPr>
          <p:nvPr/>
        </p:nvSpPr>
        <p:spPr>
          <a:xfrm>
            <a:off x="460397" y="3067603"/>
            <a:ext cx="3695967" cy="4392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b="1" dirty="0">
                <a:solidFill>
                  <a:schemeClr val="accent1"/>
                </a:solidFill>
              </a:rPr>
              <a:t>Search field Result Best Practice </a:t>
            </a:r>
          </a:p>
        </p:txBody>
      </p:sp>
      <p:sp>
        <p:nvSpPr>
          <p:cNvPr id="7" name="Rectangle 6">
            <a:extLst>
              <a:ext uri="{FF2B5EF4-FFF2-40B4-BE49-F238E27FC236}">
                <a16:creationId xmlns:a16="http://schemas.microsoft.com/office/drawing/2014/main" id="{01CDAAAC-B4BD-4508-A78B-C7CCB5CCFE96}"/>
              </a:ext>
            </a:extLst>
          </p:cNvPr>
          <p:cNvSpPr/>
          <p:nvPr/>
        </p:nvSpPr>
        <p:spPr>
          <a:xfrm>
            <a:off x="460396" y="3506813"/>
            <a:ext cx="5385449" cy="369332"/>
          </a:xfrm>
          <a:prstGeom prst="rect">
            <a:avLst/>
          </a:prstGeom>
        </p:spPr>
        <p:txBody>
          <a:bodyPr wrap="none">
            <a:spAutoFit/>
          </a:bodyPr>
          <a:lstStyle/>
          <a:p>
            <a:pPr marL="285750" indent="-285750">
              <a:buFontTx/>
              <a:buChar char="-"/>
            </a:pPr>
            <a:r>
              <a:rPr lang="en-GB" dirty="0"/>
              <a:t>Don’t erase users’ query after they hit search button</a:t>
            </a:r>
          </a:p>
        </p:txBody>
      </p:sp>
      <p:sp>
        <p:nvSpPr>
          <p:cNvPr id="12" name="Rectangle 11">
            <a:extLst>
              <a:ext uri="{FF2B5EF4-FFF2-40B4-BE49-F238E27FC236}">
                <a16:creationId xmlns:a16="http://schemas.microsoft.com/office/drawing/2014/main" id="{FF8E8C91-CD93-421F-8A89-1D19623474E5}"/>
              </a:ext>
            </a:extLst>
          </p:cNvPr>
          <p:cNvSpPr/>
          <p:nvPr/>
        </p:nvSpPr>
        <p:spPr>
          <a:xfrm>
            <a:off x="460396" y="3921288"/>
            <a:ext cx="2976199" cy="369332"/>
          </a:xfrm>
          <a:prstGeom prst="rect">
            <a:avLst/>
          </a:prstGeom>
        </p:spPr>
        <p:txBody>
          <a:bodyPr wrap="none">
            <a:spAutoFit/>
          </a:bodyPr>
          <a:lstStyle/>
          <a:p>
            <a:r>
              <a:rPr lang="en-GB" dirty="0"/>
              <a:t>-    Use effective auto suggest </a:t>
            </a:r>
          </a:p>
        </p:txBody>
      </p:sp>
      <p:pic>
        <p:nvPicPr>
          <p:cNvPr id="13" name="Picture 12">
            <a:hlinkClick r:id="rId2"/>
            <a:extLst>
              <a:ext uri="{FF2B5EF4-FFF2-40B4-BE49-F238E27FC236}">
                <a16:creationId xmlns:a16="http://schemas.microsoft.com/office/drawing/2014/main" id="{B2EBB038-3E33-4C9A-BED7-2769B75CF407}"/>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409138" y="2907672"/>
            <a:ext cx="4179998" cy="3769200"/>
          </a:xfrm>
          <a:prstGeom prst="rect">
            <a:avLst/>
          </a:prstGeom>
          <a:noFill/>
          <a:ln>
            <a:noFill/>
          </a:ln>
        </p:spPr>
      </p:pic>
    </p:spTree>
    <p:extLst>
      <p:ext uri="{BB962C8B-B14F-4D97-AF65-F5344CB8AC3E}">
        <p14:creationId xmlns:p14="http://schemas.microsoft.com/office/powerpoint/2010/main" val="3792267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7"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Explanation(9)</a:t>
            </a:r>
          </a:p>
        </p:txBody>
      </p:sp>
      <p:sp>
        <p:nvSpPr>
          <p:cNvPr id="5" name="Rectangle 4">
            <a:extLst>
              <a:ext uri="{FF2B5EF4-FFF2-40B4-BE49-F238E27FC236}">
                <a16:creationId xmlns:a16="http://schemas.microsoft.com/office/drawing/2014/main" id="{265E76AD-59EA-46D1-99A2-586FDF5AF5E3}"/>
              </a:ext>
            </a:extLst>
          </p:cNvPr>
          <p:cNvSpPr/>
          <p:nvPr/>
        </p:nvSpPr>
        <p:spPr>
          <a:xfrm>
            <a:off x="7948245" y="3805964"/>
            <a:ext cx="1758174" cy="369332"/>
          </a:xfrm>
          <a:prstGeom prst="rect">
            <a:avLst/>
          </a:prstGeom>
        </p:spPr>
        <p:txBody>
          <a:bodyPr wrap="none">
            <a:spAutoFit/>
          </a:bodyPr>
          <a:lstStyle/>
          <a:p>
            <a:pPr marL="285750" indent="-285750">
              <a:buFontTx/>
              <a:buChar char="-"/>
            </a:pPr>
            <a:r>
              <a:rPr lang="en-GB" dirty="0"/>
              <a:t>Correct Typos</a:t>
            </a:r>
          </a:p>
        </p:txBody>
      </p:sp>
      <p:sp>
        <p:nvSpPr>
          <p:cNvPr id="7" name="Rectangle 6">
            <a:extLst>
              <a:ext uri="{FF2B5EF4-FFF2-40B4-BE49-F238E27FC236}">
                <a16:creationId xmlns:a16="http://schemas.microsoft.com/office/drawing/2014/main" id="{01CDAAAC-B4BD-4508-A78B-C7CCB5CCFE96}"/>
              </a:ext>
            </a:extLst>
          </p:cNvPr>
          <p:cNvSpPr/>
          <p:nvPr/>
        </p:nvSpPr>
        <p:spPr>
          <a:xfrm>
            <a:off x="373649" y="1457359"/>
            <a:ext cx="3558346" cy="369332"/>
          </a:xfrm>
          <a:prstGeom prst="rect">
            <a:avLst/>
          </a:prstGeom>
        </p:spPr>
        <p:txBody>
          <a:bodyPr wrap="none">
            <a:spAutoFit/>
          </a:bodyPr>
          <a:lstStyle/>
          <a:p>
            <a:pPr marL="285750" indent="-285750">
              <a:buFontTx/>
              <a:buChar char="-"/>
            </a:pPr>
            <a:r>
              <a:rPr lang="en-GB" dirty="0"/>
              <a:t>Keep users recent search queries</a:t>
            </a:r>
          </a:p>
        </p:txBody>
      </p:sp>
      <p:sp>
        <p:nvSpPr>
          <p:cNvPr id="12" name="Rectangle 11">
            <a:extLst>
              <a:ext uri="{FF2B5EF4-FFF2-40B4-BE49-F238E27FC236}">
                <a16:creationId xmlns:a16="http://schemas.microsoft.com/office/drawing/2014/main" id="{FF8E8C91-CD93-421F-8A89-1D19623474E5}"/>
              </a:ext>
            </a:extLst>
          </p:cNvPr>
          <p:cNvSpPr/>
          <p:nvPr/>
        </p:nvSpPr>
        <p:spPr>
          <a:xfrm>
            <a:off x="5064369" y="4800294"/>
            <a:ext cx="3323089" cy="923330"/>
          </a:xfrm>
          <a:prstGeom prst="rect">
            <a:avLst/>
          </a:prstGeom>
        </p:spPr>
        <p:txBody>
          <a:bodyPr wrap="none">
            <a:spAutoFit/>
          </a:bodyPr>
          <a:lstStyle/>
          <a:p>
            <a:pPr marL="285750" indent="-285750">
              <a:buFontTx/>
              <a:buChar char="-"/>
            </a:pPr>
            <a:r>
              <a:rPr lang="en-GB" dirty="0"/>
              <a:t>Choose proper page layout </a:t>
            </a:r>
          </a:p>
          <a:p>
            <a:pPr marL="285750" indent="-285750">
              <a:buFontTx/>
              <a:buChar char="-"/>
            </a:pPr>
            <a:endParaRPr lang="en-GB" dirty="0"/>
          </a:p>
          <a:p>
            <a:pPr marL="285750" indent="-285750">
              <a:buFontTx/>
              <a:buChar char="-"/>
            </a:pPr>
            <a:r>
              <a:rPr lang="en-GB" dirty="0"/>
              <a:t>Provide sort and filter options </a:t>
            </a:r>
          </a:p>
        </p:txBody>
      </p:sp>
      <p:pic>
        <p:nvPicPr>
          <p:cNvPr id="14" name="Picture 13">
            <a:hlinkClick r:id="rId2"/>
            <a:extLst>
              <a:ext uri="{FF2B5EF4-FFF2-40B4-BE49-F238E27FC236}">
                <a16:creationId xmlns:a16="http://schemas.microsoft.com/office/drawing/2014/main" id="{F1224C4F-23FF-42D3-A338-34C28A0F411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242298" y="1457359"/>
            <a:ext cx="5736589" cy="2348605"/>
          </a:xfrm>
          <a:prstGeom prst="rect">
            <a:avLst/>
          </a:prstGeom>
          <a:noFill/>
          <a:ln>
            <a:noFill/>
          </a:ln>
        </p:spPr>
      </p:pic>
      <p:pic>
        <p:nvPicPr>
          <p:cNvPr id="15" name="Picture 14">
            <a:hlinkClick r:id="rId2"/>
            <a:extLst>
              <a:ext uri="{FF2B5EF4-FFF2-40B4-BE49-F238E27FC236}">
                <a16:creationId xmlns:a16="http://schemas.microsoft.com/office/drawing/2014/main" id="{68DF240E-CAD6-47BB-B00B-C92DF5441D2A}"/>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73649" y="2058106"/>
            <a:ext cx="4223863" cy="3703311"/>
          </a:xfrm>
          <a:prstGeom prst="rect">
            <a:avLst/>
          </a:prstGeom>
          <a:noFill/>
          <a:ln>
            <a:noFill/>
          </a:ln>
        </p:spPr>
      </p:pic>
    </p:spTree>
    <p:extLst>
      <p:ext uri="{BB962C8B-B14F-4D97-AF65-F5344CB8AC3E}">
        <p14:creationId xmlns:p14="http://schemas.microsoft.com/office/powerpoint/2010/main" val="1577611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Explanation(10)</a:t>
            </a:r>
          </a:p>
        </p:txBody>
      </p:sp>
      <p:sp>
        <p:nvSpPr>
          <p:cNvPr id="3" name="Rectangle 2">
            <a:extLst>
              <a:ext uri="{FF2B5EF4-FFF2-40B4-BE49-F238E27FC236}">
                <a16:creationId xmlns:a16="http://schemas.microsoft.com/office/drawing/2014/main" id="{238C35EC-7F3D-4F20-9584-E304FFD4E37B}"/>
              </a:ext>
            </a:extLst>
          </p:cNvPr>
          <p:cNvSpPr/>
          <p:nvPr/>
        </p:nvSpPr>
        <p:spPr>
          <a:xfrm>
            <a:off x="481135" y="1457359"/>
            <a:ext cx="2619371" cy="369332"/>
          </a:xfrm>
          <a:prstGeom prst="rect">
            <a:avLst/>
          </a:prstGeom>
        </p:spPr>
        <p:txBody>
          <a:bodyPr wrap="none">
            <a:spAutoFit/>
          </a:bodyPr>
          <a:lstStyle/>
          <a:p>
            <a:r>
              <a:rPr lang="en-GB" dirty="0"/>
              <a:t>- Don’t return ‘No Result!’</a:t>
            </a:r>
          </a:p>
        </p:txBody>
      </p:sp>
      <p:pic>
        <p:nvPicPr>
          <p:cNvPr id="9" name="Picture 8">
            <a:hlinkClick r:id="rId2"/>
            <a:extLst>
              <a:ext uri="{FF2B5EF4-FFF2-40B4-BE49-F238E27FC236}">
                <a16:creationId xmlns:a16="http://schemas.microsoft.com/office/drawing/2014/main" id="{9611A900-D704-4304-BF6D-D9CA4B75325E}"/>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100506" y="1913472"/>
            <a:ext cx="5008245" cy="4373880"/>
          </a:xfrm>
          <a:prstGeom prst="rect">
            <a:avLst/>
          </a:prstGeom>
          <a:noFill/>
          <a:ln>
            <a:noFill/>
          </a:ln>
        </p:spPr>
      </p:pic>
    </p:spTree>
    <p:extLst>
      <p:ext uri="{BB962C8B-B14F-4D97-AF65-F5344CB8AC3E}">
        <p14:creationId xmlns:p14="http://schemas.microsoft.com/office/powerpoint/2010/main" val="2594245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Explanation(11)</a:t>
            </a:r>
          </a:p>
        </p:txBody>
      </p:sp>
      <p:sp>
        <p:nvSpPr>
          <p:cNvPr id="3" name="Rectangle 2">
            <a:extLst>
              <a:ext uri="{FF2B5EF4-FFF2-40B4-BE49-F238E27FC236}">
                <a16:creationId xmlns:a16="http://schemas.microsoft.com/office/drawing/2014/main" id="{238C35EC-7F3D-4F20-9584-E304FFD4E37B}"/>
              </a:ext>
            </a:extLst>
          </p:cNvPr>
          <p:cNvSpPr/>
          <p:nvPr/>
        </p:nvSpPr>
        <p:spPr>
          <a:xfrm>
            <a:off x="6772747" y="5950560"/>
            <a:ext cx="2818528" cy="369332"/>
          </a:xfrm>
          <a:prstGeom prst="rect">
            <a:avLst/>
          </a:prstGeom>
        </p:spPr>
        <p:txBody>
          <a:bodyPr wrap="none">
            <a:spAutoFit/>
          </a:bodyPr>
          <a:lstStyle/>
          <a:p>
            <a:r>
              <a:rPr lang="en-GB" dirty="0"/>
              <a:t>- Group Related information</a:t>
            </a:r>
          </a:p>
        </p:txBody>
      </p:sp>
      <p:sp>
        <p:nvSpPr>
          <p:cNvPr id="4" name="Rectangle 3">
            <a:extLst>
              <a:ext uri="{FF2B5EF4-FFF2-40B4-BE49-F238E27FC236}">
                <a16:creationId xmlns:a16="http://schemas.microsoft.com/office/drawing/2014/main" id="{C6CB34F8-29FD-46DB-ADBF-33777CC46E20}"/>
              </a:ext>
            </a:extLst>
          </p:cNvPr>
          <p:cNvSpPr/>
          <p:nvPr/>
        </p:nvSpPr>
        <p:spPr>
          <a:xfrm>
            <a:off x="372430" y="1710709"/>
            <a:ext cx="2074992" cy="369332"/>
          </a:xfrm>
          <a:prstGeom prst="rect">
            <a:avLst/>
          </a:prstGeom>
        </p:spPr>
        <p:txBody>
          <a:bodyPr wrap="none">
            <a:spAutoFit/>
          </a:bodyPr>
          <a:lstStyle/>
          <a:p>
            <a:pPr marL="285750" indent="-285750">
              <a:buFontTx/>
              <a:buChar char="-"/>
            </a:pPr>
            <a:r>
              <a:rPr lang="en-GB" b="1" dirty="0">
                <a:solidFill>
                  <a:schemeClr val="accent1"/>
                </a:solidFill>
              </a:rPr>
              <a:t>Forms and Fields</a:t>
            </a:r>
          </a:p>
        </p:txBody>
      </p:sp>
      <p:pic>
        <p:nvPicPr>
          <p:cNvPr id="6" name="Picture 5">
            <a:hlinkClick r:id="rId2"/>
            <a:extLst>
              <a:ext uri="{FF2B5EF4-FFF2-40B4-BE49-F238E27FC236}">
                <a16:creationId xmlns:a16="http://schemas.microsoft.com/office/drawing/2014/main" id="{490F7764-10E3-4DCE-AD9D-7633C99C48A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772747" y="1561787"/>
            <a:ext cx="5092065" cy="4284345"/>
          </a:xfrm>
          <a:prstGeom prst="rect">
            <a:avLst/>
          </a:prstGeom>
          <a:noFill/>
          <a:ln>
            <a:noFill/>
          </a:ln>
        </p:spPr>
      </p:pic>
      <p:pic>
        <p:nvPicPr>
          <p:cNvPr id="7" name="Picture 6">
            <a:hlinkClick r:id="rId2"/>
            <a:extLst>
              <a:ext uri="{FF2B5EF4-FFF2-40B4-BE49-F238E27FC236}">
                <a16:creationId xmlns:a16="http://schemas.microsoft.com/office/drawing/2014/main" id="{92A096D5-DEB5-4BD1-8C12-0B0E6B216C34}"/>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4199" y="2609948"/>
            <a:ext cx="5092065" cy="2583815"/>
          </a:xfrm>
          <a:prstGeom prst="rect">
            <a:avLst/>
          </a:prstGeom>
          <a:noFill/>
          <a:ln>
            <a:noFill/>
          </a:ln>
        </p:spPr>
      </p:pic>
      <p:sp>
        <p:nvSpPr>
          <p:cNvPr id="5" name="Rectangle 4">
            <a:extLst>
              <a:ext uri="{FF2B5EF4-FFF2-40B4-BE49-F238E27FC236}">
                <a16:creationId xmlns:a16="http://schemas.microsoft.com/office/drawing/2014/main" id="{AF8AEA95-B2E5-40F9-94C1-FBC483A54188}"/>
              </a:ext>
            </a:extLst>
          </p:cNvPr>
          <p:cNvSpPr/>
          <p:nvPr/>
        </p:nvSpPr>
        <p:spPr>
          <a:xfrm>
            <a:off x="642103" y="2334989"/>
            <a:ext cx="3436133" cy="369332"/>
          </a:xfrm>
          <a:prstGeom prst="rect">
            <a:avLst/>
          </a:prstGeom>
        </p:spPr>
        <p:txBody>
          <a:bodyPr wrap="none">
            <a:spAutoFit/>
          </a:bodyPr>
          <a:lstStyle/>
          <a:p>
            <a:r>
              <a:rPr lang="en-GB" dirty="0"/>
              <a:t>- One Column vs Multiple Columns</a:t>
            </a:r>
          </a:p>
        </p:txBody>
      </p:sp>
    </p:spTree>
    <p:extLst>
      <p:ext uri="{BB962C8B-B14F-4D97-AF65-F5344CB8AC3E}">
        <p14:creationId xmlns:p14="http://schemas.microsoft.com/office/powerpoint/2010/main" val="2597942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Explanation(12)</a:t>
            </a:r>
          </a:p>
        </p:txBody>
      </p:sp>
      <p:sp>
        <p:nvSpPr>
          <p:cNvPr id="8" name="Rectangle 7">
            <a:extLst>
              <a:ext uri="{FF2B5EF4-FFF2-40B4-BE49-F238E27FC236}">
                <a16:creationId xmlns:a16="http://schemas.microsoft.com/office/drawing/2014/main" id="{7928A76E-5894-4FB4-B7DD-27A4D617E215}"/>
              </a:ext>
            </a:extLst>
          </p:cNvPr>
          <p:cNvSpPr/>
          <p:nvPr/>
        </p:nvSpPr>
        <p:spPr>
          <a:xfrm>
            <a:off x="1623243" y="1616697"/>
            <a:ext cx="1917513" cy="369332"/>
          </a:xfrm>
          <a:prstGeom prst="rect">
            <a:avLst/>
          </a:prstGeom>
        </p:spPr>
        <p:txBody>
          <a:bodyPr wrap="none">
            <a:spAutoFit/>
          </a:bodyPr>
          <a:lstStyle/>
          <a:p>
            <a:r>
              <a:rPr lang="en-GB" dirty="0"/>
              <a:t>- Number of Fields</a:t>
            </a:r>
          </a:p>
        </p:txBody>
      </p:sp>
      <p:pic>
        <p:nvPicPr>
          <p:cNvPr id="9" name="Picture 8">
            <a:hlinkClick r:id="rId2"/>
            <a:extLst>
              <a:ext uri="{FF2B5EF4-FFF2-40B4-BE49-F238E27FC236}">
                <a16:creationId xmlns:a16="http://schemas.microsoft.com/office/drawing/2014/main" id="{9689F167-1662-4447-A852-EE2F3342FB3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12409" y="2021764"/>
            <a:ext cx="4959985" cy="2583815"/>
          </a:xfrm>
          <a:prstGeom prst="rect">
            <a:avLst/>
          </a:prstGeom>
          <a:noFill/>
          <a:ln>
            <a:noFill/>
          </a:ln>
        </p:spPr>
      </p:pic>
      <p:sp>
        <p:nvSpPr>
          <p:cNvPr id="10" name="Rectangle 9">
            <a:extLst>
              <a:ext uri="{FF2B5EF4-FFF2-40B4-BE49-F238E27FC236}">
                <a16:creationId xmlns:a16="http://schemas.microsoft.com/office/drawing/2014/main" id="{3C197C10-0492-47C3-9AB0-A1D506F61CA1}"/>
              </a:ext>
            </a:extLst>
          </p:cNvPr>
          <p:cNvSpPr/>
          <p:nvPr/>
        </p:nvSpPr>
        <p:spPr>
          <a:xfrm>
            <a:off x="9118734" y="1616697"/>
            <a:ext cx="2986780" cy="369332"/>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Primary vs Secondary Actions</a:t>
            </a:r>
            <a:endParaRPr lang="en-GB" b="1" dirty="0">
              <a:latin typeface="Times New Roman" panose="02020603050405020304" pitchFamily="18" charset="0"/>
              <a:ea typeface="Times New Roman" panose="02020603050405020304" pitchFamily="18" charset="0"/>
            </a:endParaRPr>
          </a:p>
        </p:txBody>
      </p:sp>
      <p:pic>
        <p:nvPicPr>
          <p:cNvPr id="11" name="Picture 10">
            <a:hlinkClick r:id="rId2"/>
            <a:extLst>
              <a:ext uri="{FF2B5EF4-FFF2-40B4-BE49-F238E27FC236}">
                <a16:creationId xmlns:a16="http://schemas.microsoft.com/office/drawing/2014/main" id="{2A33EA49-8E51-43B1-A4BD-739201DB7396}"/>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9217977" y="2195414"/>
            <a:ext cx="2900045" cy="2583815"/>
          </a:xfrm>
          <a:prstGeom prst="rect">
            <a:avLst/>
          </a:prstGeom>
          <a:noFill/>
          <a:ln>
            <a:noFill/>
          </a:ln>
        </p:spPr>
      </p:pic>
      <p:pic>
        <p:nvPicPr>
          <p:cNvPr id="12" name="Picture 11">
            <a:hlinkClick r:id="rId2"/>
            <a:extLst>
              <a:ext uri="{FF2B5EF4-FFF2-40B4-BE49-F238E27FC236}">
                <a16:creationId xmlns:a16="http://schemas.microsoft.com/office/drawing/2014/main" id="{EA32BBC0-94A7-485A-BD14-DB220DB1E80C}"/>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5257292" y="3429000"/>
            <a:ext cx="3735797" cy="3287714"/>
          </a:xfrm>
          <a:prstGeom prst="rect">
            <a:avLst/>
          </a:prstGeom>
          <a:noFill/>
          <a:ln>
            <a:noFill/>
          </a:ln>
        </p:spPr>
      </p:pic>
      <p:sp>
        <p:nvSpPr>
          <p:cNvPr id="13" name="Rectangle 12">
            <a:extLst>
              <a:ext uri="{FF2B5EF4-FFF2-40B4-BE49-F238E27FC236}">
                <a16:creationId xmlns:a16="http://schemas.microsoft.com/office/drawing/2014/main" id="{3FB00387-5383-4535-AEBD-918FA00ADF54}"/>
              </a:ext>
            </a:extLst>
          </p:cNvPr>
          <p:cNvSpPr/>
          <p:nvPr/>
        </p:nvSpPr>
        <p:spPr>
          <a:xfrm>
            <a:off x="6096000" y="2732766"/>
            <a:ext cx="2718693" cy="646331"/>
          </a:xfrm>
          <a:prstGeom prst="rect">
            <a:avLst/>
          </a:prstGeom>
        </p:spPr>
        <p:txBody>
          <a:bodyPr wrap="none">
            <a:spAutoFit/>
          </a:bodyPr>
          <a:lstStyle/>
          <a:p>
            <a:pPr marL="285750" indent="-285750">
              <a:buFontTx/>
              <a:buChar char="-"/>
            </a:pPr>
            <a:r>
              <a:rPr lang="en-GB" dirty="0"/>
              <a:t>Avoid Generic words</a:t>
            </a:r>
          </a:p>
          <a:p>
            <a:pPr marL="285750" indent="-285750">
              <a:buFontTx/>
              <a:buChar char="-"/>
            </a:pPr>
            <a:r>
              <a:rPr lang="en-GB" dirty="0"/>
              <a:t> like submit</a:t>
            </a:r>
            <a:r>
              <a:rPr lang="en-GB" sz="1400" dirty="0"/>
              <a:t>(be descriptive) </a:t>
            </a:r>
            <a:endParaRPr lang="en-GB" dirty="0"/>
          </a:p>
        </p:txBody>
      </p:sp>
    </p:spTree>
    <p:extLst>
      <p:ext uri="{BB962C8B-B14F-4D97-AF65-F5344CB8AC3E}">
        <p14:creationId xmlns:p14="http://schemas.microsoft.com/office/powerpoint/2010/main" val="1880807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Explanation(13)</a:t>
            </a:r>
          </a:p>
        </p:txBody>
      </p:sp>
      <p:sp>
        <p:nvSpPr>
          <p:cNvPr id="14" name="Rectangle 13">
            <a:extLst>
              <a:ext uri="{FF2B5EF4-FFF2-40B4-BE49-F238E27FC236}">
                <a16:creationId xmlns:a16="http://schemas.microsoft.com/office/drawing/2014/main" id="{6A8BF1E3-9F7C-4D21-85CC-B6163228DB93}"/>
              </a:ext>
            </a:extLst>
          </p:cNvPr>
          <p:cNvSpPr/>
          <p:nvPr/>
        </p:nvSpPr>
        <p:spPr>
          <a:xfrm>
            <a:off x="805695" y="1314539"/>
            <a:ext cx="1643783" cy="430887"/>
          </a:xfrm>
          <a:prstGeom prst="rect">
            <a:avLst/>
          </a:prstGeom>
        </p:spPr>
        <p:txBody>
          <a:bodyPr wrap="none">
            <a:spAutoFit/>
          </a:bodyPr>
          <a:lstStyle/>
          <a:p>
            <a:r>
              <a:rPr lang="en-GB" sz="2200" dirty="0">
                <a:solidFill>
                  <a:schemeClr val="accent1"/>
                </a:solidFill>
              </a:rPr>
              <a:t>Colour Pallet</a:t>
            </a:r>
          </a:p>
        </p:txBody>
      </p:sp>
      <p:sp>
        <p:nvSpPr>
          <p:cNvPr id="15" name="Rectangle 14">
            <a:extLst>
              <a:ext uri="{FF2B5EF4-FFF2-40B4-BE49-F238E27FC236}">
                <a16:creationId xmlns:a16="http://schemas.microsoft.com/office/drawing/2014/main" id="{E98D626D-8BE9-4F47-B15B-BC43B218B13A}"/>
              </a:ext>
            </a:extLst>
          </p:cNvPr>
          <p:cNvSpPr/>
          <p:nvPr/>
        </p:nvSpPr>
        <p:spPr>
          <a:xfrm>
            <a:off x="805695" y="1745426"/>
            <a:ext cx="10000815" cy="369332"/>
          </a:xfrm>
          <a:prstGeom prst="rect">
            <a:avLst/>
          </a:prstGeom>
        </p:spPr>
        <p:txBody>
          <a:bodyPr wrap="none">
            <a:spAutoFit/>
          </a:bodyPr>
          <a:lstStyle/>
          <a:p>
            <a:r>
              <a:rPr lang="en-GB" dirty="0"/>
              <a:t>Every professional website must have 3 colours: Primary(Dominant colour), Secondary and Accent colour</a:t>
            </a:r>
          </a:p>
        </p:txBody>
      </p:sp>
      <p:sp>
        <p:nvSpPr>
          <p:cNvPr id="3" name="Rectangle 2">
            <a:extLst>
              <a:ext uri="{FF2B5EF4-FFF2-40B4-BE49-F238E27FC236}">
                <a16:creationId xmlns:a16="http://schemas.microsoft.com/office/drawing/2014/main" id="{304AC16D-9CDD-4C04-BB0D-CD3AA58F934E}"/>
              </a:ext>
            </a:extLst>
          </p:cNvPr>
          <p:cNvSpPr/>
          <p:nvPr/>
        </p:nvSpPr>
        <p:spPr>
          <a:xfrm>
            <a:off x="773726" y="2545645"/>
            <a:ext cx="2327563" cy="1336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Primary Colour</a:t>
            </a:r>
          </a:p>
        </p:txBody>
      </p:sp>
      <p:sp>
        <p:nvSpPr>
          <p:cNvPr id="16" name="Rectangle 15">
            <a:extLst>
              <a:ext uri="{FF2B5EF4-FFF2-40B4-BE49-F238E27FC236}">
                <a16:creationId xmlns:a16="http://schemas.microsoft.com/office/drawing/2014/main" id="{AACCA966-FB00-4134-89BE-15E70B109FD3}"/>
              </a:ext>
            </a:extLst>
          </p:cNvPr>
          <p:cNvSpPr/>
          <p:nvPr/>
        </p:nvSpPr>
        <p:spPr>
          <a:xfrm>
            <a:off x="2018303" y="3896463"/>
            <a:ext cx="1765051" cy="592601"/>
          </a:xfrm>
          <a:prstGeom prst="rect">
            <a:avLst/>
          </a:prstGeom>
          <a:solidFill>
            <a:srgbClr val="88DEF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Primary-Light</a:t>
            </a:r>
          </a:p>
        </p:txBody>
      </p:sp>
      <p:sp>
        <p:nvSpPr>
          <p:cNvPr id="17" name="Rectangle 16">
            <a:extLst>
              <a:ext uri="{FF2B5EF4-FFF2-40B4-BE49-F238E27FC236}">
                <a16:creationId xmlns:a16="http://schemas.microsoft.com/office/drawing/2014/main" id="{E62B29B2-5A5E-4108-9841-256B025D1D30}"/>
              </a:ext>
            </a:extLst>
          </p:cNvPr>
          <p:cNvSpPr/>
          <p:nvPr/>
        </p:nvSpPr>
        <p:spPr>
          <a:xfrm>
            <a:off x="66943" y="3896463"/>
            <a:ext cx="1765051" cy="592601"/>
          </a:xfrm>
          <a:prstGeom prst="rect">
            <a:avLst/>
          </a:prstGeom>
          <a:solidFill>
            <a:schemeClr val="tx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Primary-Dark</a:t>
            </a:r>
          </a:p>
        </p:txBody>
      </p:sp>
      <p:sp>
        <p:nvSpPr>
          <p:cNvPr id="18" name="Rectangle 17">
            <a:extLst>
              <a:ext uri="{FF2B5EF4-FFF2-40B4-BE49-F238E27FC236}">
                <a16:creationId xmlns:a16="http://schemas.microsoft.com/office/drawing/2014/main" id="{DF263F09-CCCF-468E-838F-3785C7F7B466}"/>
              </a:ext>
            </a:extLst>
          </p:cNvPr>
          <p:cNvSpPr/>
          <p:nvPr/>
        </p:nvSpPr>
        <p:spPr>
          <a:xfrm>
            <a:off x="6354976" y="3882076"/>
            <a:ext cx="1765051" cy="606988"/>
          </a:xfrm>
          <a:prstGeom prst="rect">
            <a:avLst/>
          </a:prstGeom>
          <a:solidFill>
            <a:schemeClr val="accent2">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Secondary-light</a:t>
            </a:r>
          </a:p>
        </p:txBody>
      </p:sp>
      <p:sp>
        <p:nvSpPr>
          <p:cNvPr id="19" name="Rectangle 18">
            <a:extLst>
              <a:ext uri="{FF2B5EF4-FFF2-40B4-BE49-F238E27FC236}">
                <a16:creationId xmlns:a16="http://schemas.microsoft.com/office/drawing/2014/main" id="{BC17C762-158A-4C5B-8087-48AF39AF9CE0}"/>
              </a:ext>
            </a:extLst>
          </p:cNvPr>
          <p:cNvSpPr/>
          <p:nvPr/>
        </p:nvSpPr>
        <p:spPr>
          <a:xfrm>
            <a:off x="4352461" y="3882076"/>
            <a:ext cx="1765051" cy="606988"/>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Secondary-Dark</a:t>
            </a:r>
          </a:p>
        </p:txBody>
      </p:sp>
      <p:sp>
        <p:nvSpPr>
          <p:cNvPr id="20" name="Rectangle 19">
            <a:extLst>
              <a:ext uri="{FF2B5EF4-FFF2-40B4-BE49-F238E27FC236}">
                <a16:creationId xmlns:a16="http://schemas.microsoft.com/office/drawing/2014/main" id="{364DEE4D-A40E-419A-A80B-46A6432D2996}"/>
              </a:ext>
            </a:extLst>
          </p:cNvPr>
          <p:cNvSpPr/>
          <p:nvPr/>
        </p:nvSpPr>
        <p:spPr>
          <a:xfrm>
            <a:off x="4953730" y="2553638"/>
            <a:ext cx="2327563" cy="13364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Secondary Colour</a:t>
            </a:r>
          </a:p>
        </p:txBody>
      </p:sp>
      <p:sp>
        <p:nvSpPr>
          <p:cNvPr id="21" name="Rectangle 20">
            <a:extLst>
              <a:ext uri="{FF2B5EF4-FFF2-40B4-BE49-F238E27FC236}">
                <a16:creationId xmlns:a16="http://schemas.microsoft.com/office/drawing/2014/main" id="{0C87D311-EE41-4ED5-A427-4EAF226CB330}"/>
              </a:ext>
            </a:extLst>
          </p:cNvPr>
          <p:cNvSpPr/>
          <p:nvPr/>
        </p:nvSpPr>
        <p:spPr>
          <a:xfrm>
            <a:off x="10360006" y="3890068"/>
            <a:ext cx="1765051" cy="606987"/>
          </a:xfrm>
          <a:prstGeom prst="rect">
            <a:avLst/>
          </a:prstGeom>
          <a:solidFill>
            <a:schemeClr val="bg1">
              <a:lumMod val="8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Accent-light</a:t>
            </a:r>
          </a:p>
        </p:txBody>
      </p:sp>
      <p:sp>
        <p:nvSpPr>
          <p:cNvPr id="22" name="Rectangle 21">
            <a:extLst>
              <a:ext uri="{FF2B5EF4-FFF2-40B4-BE49-F238E27FC236}">
                <a16:creationId xmlns:a16="http://schemas.microsoft.com/office/drawing/2014/main" id="{28C39DCD-0053-49D9-858E-D5FFD270F8E6}"/>
              </a:ext>
            </a:extLst>
          </p:cNvPr>
          <p:cNvSpPr/>
          <p:nvPr/>
        </p:nvSpPr>
        <p:spPr>
          <a:xfrm>
            <a:off x="8357491" y="3890068"/>
            <a:ext cx="1765051" cy="606987"/>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Accent-Dark</a:t>
            </a:r>
          </a:p>
        </p:txBody>
      </p:sp>
      <p:sp>
        <p:nvSpPr>
          <p:cNvPr id="23" name="Rectangle 22">
            <a:extLst>
              <a:ext uri="{FF2B5EF4-FFF2-40B4-BE49-F238E27FC236}">
                <a16:creationId xmlns:a16="http://schemas.microsoft.com/office/drawing/2014/main" id="{8C55BFAA-7580-49CE-92A6-75D72CC4B1EE}"/>
              </a:ext>
            </a:extLst>
          </p:cNvPr>
          <p:cNvSpPr/>
          <p:nvPr/>
        </p:nvSpPr>
        <p:spPr>
          <a:xfrm>
            <a:off x="8958760" y="2545645"/>
            <a:ext cx="2327563" cy="1336431"/>
          </a:xfrm>
          <a:prstGeom prst="rect">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Accent</a:t>
            </a:r>
          </a:p>
        </p:txBody>
      </p:sp>
      <p:sp>
        <p:nvSpPr>
          <p:cNvPr id="4" name="Rectangle 3">
            <a:extLst>
              <a:ext uri="{FF2B5EF4-FFF2-40B4-BE49-F238E27FC236}">
                <a16:creationId xmlns:a16="http://schemas.microsoft.com/office/drawing/2014/main" id="{DE08D0B5-12AB-4E92-9C1C-93D7FD6B2BDF}"/>
              </a:ext>
            </a:extLst>
          </p:cNvPr>
          <p:cNvSpPr/>
          <p:nvPr/>
        </p:nvSpPr>
        <p:spPr>
          <a:xfrm>
            <a:off x="121499" y="4619224"/>
            <a:ext cx="1985095" cy="369332"/>
          </a:xfrm>
          <a:prstGeom prst="rect">
            <a:avLst/>
          </a:prstGeom>
        </p:spPr>
        <p:txBody>
          <a:bodyPr wrap="none">
            <a:spAutoFit/>
          </a:bodyPr>
          <a:lstStyle/>
          <a:p>
            <a:r>
              <a:rPr lang="en-GB" dirty="0"/>
              <a:t>- your brand colour</a:t>
            </a:r>
          </a:p>
        </p:txBody>
      </p:sp>
      <p:sp>
        <p:nvSpPr>
          <p:cNvPr id="24" name="Rectangle 23">
            <a:extLst>
              <a:ext uri="{FF2B5EF4-FFF2-40B4-BE49-F238E27FC236}">
                <a16:creationId xmlns:a16="http://schemas.microsoft.com/office/drawing/2014/main" id="{4A4B5AA5-9BF7-451C-9275-9E227F9CA322}"/>
              </a:ext>
            </a:extLst>
          </p:cNvPr>
          <p:cNvSpPr/>
          <p:nvPr/>
        </p:nvSpPr>
        <p:spPr>
          <a:xfrm>
            <a:off x="121498" y="5158747"/>
            <a:ext cx="3948132" cy="369332"/>
          </a:xfrm>
          <a:prstGeom prst="rect">
            <a:avLst/>
          </a:prstGeom>
        </p:spPr>
        <p:txBody>
          <a:bodyPr wrap="none">
            <a:spAutoFit/>
          </a:bodyPr>
          <a:lstStyle/>
          <a:p>
            <a:r>
              <a:rPr lang="en-GB" dirty="0"/>
              <a:t>- The colour user remembers you with it</a:t>
            </a:r>
          </a:p>
        </p:txBody>
      </p:sp>
      <p:sp>
        <p:nvSpPr>
          <p:cNvPr id="25" name="Rectangle 24">
            <a:extLst>
              <a:ext uri="{FF2B5EF4-FFF2-40B4-BE49-F238E27FC236}">
                <a16:creationId xmlns:a16="http://schemas.microsoft.com/office/drawing/2014/main" id="{C79CFDC6-A4E2-4436-A2EF-345B2D0170FD}"/>
              </a:ext>
            </a:extLst>
          </p:cNvPr>
          <p:cNvSpPr/>
          <p:nvPr/>
        </p:nvSpPr>
        <p:spPr>
          <a:xfrm>
            <a:off x="121498" y="5667701"/>
            <a:ext cx="3948132" cy="646331"/>
          </a:xfrm>
          <a:prstGeom prst="rect">
            <a:avLst/>
          </a:prstGeom>
        </p:spPr>
        <p:txBody>
          <a:bodyPr wrap="square">
            <a:spAutoFit/>
          </a:bodyPr>
          <a:lstStyle/>
          <a:p>
            <a:r>
              <a:rPr lang="en-GB" dirty="0"/>
              <a:t>- Make sure your logo contains at least one of your dominant colour</a:t>
            </a:r>
          </a:p>
        </p:txBody>
      </p:sp>
      <p:sp>
        <p:nvSpPr>
          <p:cNvPr id="5" name="Rectangle 4">
            <a:extLst>
              <a:ext uri="{FF2B5EF4-FFF2-40B4-BE49-F238E27FC236}">
                <a16:creationId xmlns:a16="http://schemas.microsoft.com/office/drawing/2014/main" id="{010F06A7-A4A2-456A-B46E-6413177E8297}"/>
              </a:ext>
            </a:extLst>
          </p:cNvPr>
          <p:cNvSpPr/>
          <p:nvPr/>
        </p:nvSpPr>
        <p:spPr>
          <a:xfrm>
            <a:off x="4256545" y="4558577"/>
            <a:ext cx="3795334" cy="369332"/>
          </a:xfrm>
          <a:prstGeom prst="rect">
            <a:avLst/>
          </a:prstGeom>
        </p:spPr>
        <p:txBody>
          <a:bodyPr wrap="none">
            <a:spAutoFit/>
          </a:bodyPr>
          <a:lstStyle/>
          <a:p>
            <a:pPr marL="285750" indent="-285750">
              <a:buFontTx/>
              <a:buChar char="-"/>
            </a:pPr>
            <a:r>
              <a:rPr lang="en-GB" dirty="0"/>
              <a:t>It makes your website multi colours</a:t>
            </a:r>
          </a:p>
        </p:txBody>
      </p:sp>
      <p:sp>
        <p:nvSpPr>
          <p:cNvPr id="27" name="Rectangle 26">
            <a:extLst>
              <a:ext uri="{FF2B5EF4-FFF2-40B4-BE49-F238E27FC236}">
                <a16:creationId xmlns:a16="http://schemas.microsoft.com/office/drawing/2014/main" id="{A1A064F2-3848-4339-B5C3-EBB812EB936A}"/>
              </a:ext>
            </a:extLst>
          </p:cNvPr>
          <p:cNvSpPr/>
          <p:nvPr/>
        </p:nvSpPr>
        <p:spPr>
          <a:xfrm>
            <a:off x="4256545" y="4927909"/>
            <a:ext cx="4172617" cy="923330"/>
          </a:xfrm>
          <a:prstGeom prst="rect">
            <a:avLst/>
          </a:prstGeom>
        </p:spPr>
        <p:txBody>
          <a:bodyPr wrap="none">
            <a:spAutoFit/>
          </a:bodyPr>
          <a:lstStyle/>
          <a:p>
            <a:pPr marL="285750" indent="-285750">
              <a:buFontTx/>
              <a:buChar char="-"/>
            </a:pPr>
            <a:r>
              <a:rPr lang="en-GB" dirty="0"/>
              <a:t>It highlights the second most important</a:t>
            </a:r>
          </a:p>
          <a:p>
            <a:r>
              <a:rPr lang="en-GB" dirty="0"/>
              <a:t>Items in your website such as subtitles, </a:t>
            </a:r>
          </a:p>
          <a:p>
            <a:r>
              <a:rPr lang="en-GB" dirty="0"/>
              <a:t>Background and secondary buttons. </a:t>
            </a:r>
          </a:p>
        </p:txBody>
      </p:sp>
      <p:sp>
        <p:nvSpPr>
          <p:cNvPr id="6" name="Rectangle 5">
            <a:extLst>
              <a:ext uri="{FF2B5EF4-FFF2-40B4-BE49-F238E27FC236}">
                <a16:creationId xmlns:a16="http://schemas.microsoft.com/office/drawing/2014/main" id="{7D4892CF-D487-4624-9F19-8588B2B19056}"/>
              </a:ext>
            </a:extLst>
          </p:cNvPr>
          <p:cNvSpPr/>
          <p:nvPr/>
        </p:nvSpPr>
        <p:spPr>
          <a:xfrm>
            <a:off x="8616077" y="4558577"/>
            <a:ext cx="2538131" cy="369332"/>
          </a:xfrm>
          <a:prstGeom prst="rect">
            <a:avLst/>
          </a:prstGeom>
        </p:spPr>
        <p:txBody>
          <a:bodyPr wrap="none">
            <a:spAutoFit/>
          </a:bodyPr>
          <a:lstStyle/>
          <a:p>
            <a:r>
              <a:rPr lang="en-GB" dirty="0"/>
              <a:t>- It is the optional colour </a:t>
            </a:r>
          </a:p>
        </p:txBody>
      </p:sp>
      <p:sp>
        <p:nvSpPr>
          <p:cNvPr id="30" name="Rectangle 29">
            <a:extLst>
              <a:ext uri="{FF2B5EF4-FFF2-40B4-BE49-F238E27FC236}">
                <a16:creationId xmlns:a16="http://schemas.microsoft.com/office/drawing/2014/main" id="{5742D179-4A33-4564-82F8-AB3EF0A9835C}"/>
              </a:ext>
            </a:extLst>
          </p:cNvPr>
          <p:cNvSpPr/>
          <p:nvPr/>
        </p:nvSpPr>
        <p:spPr>
          <a:xfrm>
            <a:off x="8616077" y="4870837"/>
            <a:ext cx="3067058" cy="923330"/>
          </a:xfrm>
          <a:prstGeom prst="rect">
            <a:avLst/>
          </a:prstGeom>
        </p:spPr>
        <p:txBody>
          <a:bodyPr wrap="none">
            <a:spAutoFit/>
          </a:bodyPr>
          <a:lstStyle/>
          <a:p>
            <a:pPr marL="285750" indent="-285750">
              <a:buFontTx/>
              <a:buChar char="-"/>
            </a:pPr>
            <a:r>
              <a:rPr lang="en-GB" dirty="0"/>
              <a:t>It can be used to give more </a:t>
            </a:r>
          </a:p>
          <a:p>
            <a:r>
              <a:rPr lang="en-GB" dirty="0"/>
              <a:t>Decoration. It can be used in</a:t>
            </a:r>
          </a:p>
          <a:p>
            <a:r>
              <a:rPr lang="en-GB" dirty="0"/>
              <a:t>Charts, tables, etc.  </a:t>
            </a:r>
          </a:p>
        </p:txBody>
      </p:sp>
    </p:spTree>
    <p:extLst>
      <p:ext uri="{BB962C8B-B14F-4D97-AF65-F5344CB8AC3E}">
        <p14:creationId xmlns:p14="http://schemas.microsoft.com/office/powerpoint/2010/main" val="35318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P spid="18" grpId="0" animBg="1"/>
      <p:bldP spid="19" grpId="0" animBg="1"/>
      <p:bldP spid="20" grpId="0" animBg="1"/>
      <p:bldP spid="21" grpId="0" animBg="1"/>
      <p:bldP spid="22" grpId="0" animBg="1"/>
      <p:bldP spid="23" grpId="0" animBg="1"/>
      <p:bldP spid="4" grpId="0"/>
      <p:bldP spid="24" grpId="0"/>
      <p:bldP spid="25" grpId="0"/>
      <p:bldP spid="5" grpId="0"/>
      <p:bldP spid="27" grpId="0"/>
      <p:bldP spid="6"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147136"/>
            <a:ext cx="9144000" cy="1035328"/>
          </a:xfrm>
        </p:spPr>
        <p:txBody>
          <a:bodyPr>
            <a:normAutofit/>
          </a:bodyPr>
          <a:lstStyle/>
          <a:p>
            <a:r>
              <a:rPr lang="en-GB" b="1" dirty="0"/>
              <a:t>UI/UX Explanation(14)</a:t>
            </a:r>
          </a:p>
        </p:txBody>
      </p:sp>
      <p:sp>
        <p:nvSpPr>
          <p:cNvPr id="14" name="Rectangle 13">
            <a:extLst>
              <a:ext uri="{FF2B5EF4-FFF2-40B4-BE49-F238E27FC236}">
                <a16:creationId xmlns:a16="http://schemas.microsoft.com/office/drawing/2014/main" id="{6A8BF1E3-9F7C-4D21-85CC-B6163228DB93}"/>
              </a:ext>
            </a:extLst>
          </p:cNvPr>
          <p:cNvSpPr/>
          <p:nvPr/>
        </p:nvSpPr>
        <p:spPr>
          <a:xfrm>
            <a:off x="4067455" y="3429000"/>
            <a:ext cx="3862532" cy="430887"/>
          </a:xfrm>
          <a:prstGeom prst="rect">
            <a:avLst/>
          </a:prstGeom>
        </p:spPr>
        <p:txBody>
          <a:bodyPr wrap="none">
            <a:spAutoFit/>
          </a:bodyPr>
          <a:lstStyle/>
          <a:p>
            <a:r>
              <a:rPr lang="en-GB" sz="2200" dirty="0">
                <a:solidFill>
                  <a:schemeClr val="accent1"/>
                </a:solidFill>
              </a:rPr>
              <a:t>Primary and Secondary example</a:t>
            </a:r>
          </a:p>
        </p:txBody>
      </p:sp>
      <p:pic>
        <p:nvPicPr>
          <p:cNvPr id="8" name="Picture 7" descr="A screenshot of a social media post&#10;&#10;Description automatically generated">
            <a:extLst>
              <a:ext uri="{FF2B5EF4-FFF2-40B4-BE49-F238E27FC236}">
                <a16:creationId xmlns:a16="http://schemas.microsoft.com/office/drawing/2014/main" id="{49D3B9B6-1573-4777-810D-9BCDD8681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01" y="1182464"/>
            <a:ext cx="3196185" cy="582648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F39B2941-FD73-4ECC-8786-142507DDB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2756" y="1749651"/>
            <a:ext cx="3390743" cy="5108349"/>
          </a:xfrm>
          <a:prstGeom prst="rect">
            <a:avLst/>
          </a:prstGeom>
        </p:spPr>
      </p:pic>
    </p:spTree>
    <p:extLst>
      <p:ext uri="{BB962C8B-B14F-4D97-AF65-F5344CB8AC3E}">
        <p14:creationId xmlns:p14="http://schemas.microsoft.com/office/powerpoint/2010/main" val="2673208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346287"/>
            <a:ext cx="9144000" cy="777857"/>
          </a:xfrm>
        </p:spPr>
        <p:txBody>
          <a:bodyPr>
            <a:noAutofit/>
          </a:bodyPr>
          <a:lstStyle/>
          <a:p>
            <a:r>
              <a:rPr lang="en-GB" sz="4400" b="1" dirty="0"/>
              <a:t>Improvement of new Design(UI/UX)</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933112"/>
            <a:ext cx="11731603" cy="4231095"/>
          </a:xfrm>
        </p:spPr>
        <p:txBody>
          <a:bodyPr>
            <a:normAutofit lnSpcReduction="10000"/>
          </a:bodyPr>
          <a:lstStyle/>
          <a:p>
            <a:pPr marL="342900" indent="-342900" algn="l">
              <a:buFontTx/>
              <a:buChar char="-"/>
            </a:pPr>
            <a:r>
              <a:rPr lang="en-GB" sz="2000" dirty="0"/>
              <a:t>Home Page Header seems the same but need more consideration to be compacted.</a:t>
            </a:r>
          </a:p>
          <a:p>
            <a:pPr marL="342900" indent="-342900" algn="l">
              <a:buFontTx/>
              <a:buChar char="-"/>
            </a:pPr>
            <a:r>
              <a:rPr lang="en-GB" sz="2000" dirty="0"/>
              <a:t> Size of buttons are the same and have a characteristic now (</a:t>
            </a:r>
            <a:r>
              <a:rPr lang="en-GB" sz="2000" dirty="0" err="1"/>
              <a:t>FairSharing</a:t>
            </a:r>
            <a:r>
              <a:rPr lang="en-GB" sz="2000" dirty="0"/>
              <a:t> style)</a:t>
            </a:r>
          </a:p>
          <a:p>
            <a:pPr marL="342900" indent="-342900" algn="l">
              <a:buFontTx/>
              <a:buChar char="-"/>
            </a:pPr>
            <a:r>
              <a:rPr lang="en-GB" sz="2000" dirty="0"/>
              <a:t>Home page sections are now separated, white-spaced and legible. </a:t>
            </a:r>
          </a:p>
          <a:p>
            <a:pPr marL="342900" indent="-342900" algn="l">
              <a:buFontTx/>
              <a:buChar char="-"/>
            </a:pPr>
            <a:r>
              <a:rPr lang="en-GB" sz="2000" dirty="0"/>
              <a:t>Search box now is the first object taking the user’s attentions. Advanced button has a better position</a:t>
            </a:r>
          </a:p>
          <a:p>
            <a:pPr marL="342900" indent="-342900" algn="l">
              <a:buFontTx/>
              <a:buChar char="-"/>
            </a:pPr>
            <a:r>
              <a:rPr lang="en-GB" sz="2000" dirty="0"/>
              <a:t>Slow guns are placed above the search box so the users notice what we are offering ”search and </a:t>
            </a:r>
            <a:r>
              <a:rPr lang="en-GB" sz="2000" dirty="0" err="1"/>
              <a:t>slowgun</a:t>
            </a:r>
            <a:r>
              <a:rPr lang="en-GB" sz="2000" dirty="0"/>
              <a:t> can have a full screen background-(My offer) ”</a:t>
            </a:r>
          </a:p>
          <a:p>
            <a:pPr marL="342900" indent="-342900" algn="l">
              <a:buFontTx/>
              <a:buChar char="-"/>
            </a:pPr>
            <a:r>
              <a:rPr lang="en-GB" sz="2000" dirty="0"/>
              <a:t>Whole content has an exact margin so it has given the layout more consistency and looks finer to users. </a:t>
            </a:r>
          </a:p>
          <a:p>
            <a:pPr marL="342900" indent="-342900" algn="l">
              <a:buFontTx/>
              <a:buChar char="-"/>
            </a:pPr>
            <a:r>
              <a:rPr lang="en-GB" sz="2000" dirty="0"/>
              <a:t>Communities is scrollable. </a:t>
            </a:r>
          </a:p>
          <a:p>
            <a:pPr marL="342900" indent="-342900" algn="l">
              <a:buFontTx/>
              <a:buChar char="-"/>
            </a:pPr>
            <a:r>
              <a:rPr lang="en-GB" sz="2000" dirty="0"/>
              <a:t>Record facet now is more meaningful and have a good UI/UX</a:t>
            </a:r>
          </a:p>
          <a:p>
            <a:pPr marL="342900" indent="-342900" algn="l">
              <a:buFontTx/>
              <a:buChar char="-"/>
            </a:pPr>
            <a:r>
              <a:rPr lang="en-GB" sz="2000" dirty="0"/>
              <a:t>Icons now talks more than texts!</a:t>
            </a:r>
          </a:p>
          <a:p>
            <a:pPr marL="342900" indent="-342900" algn="l">
              <a:buFontTx/>
              <a:buChar char="-"/>
            </a:pPr>
            <a:r>
              <a:rPr lang="en-GB" sz="2000" dirty="0"/>
              <a:t>Record table has turned into stack layout which gives more space to fit the content as well as grid </a:t>
            </a:r>
          </a:p>
          <a:p>
            <a:pPr marL="342900" indent="-342900" algn="l">
              <a:buFontTx/>
              <a:buChar char="-"/>
            </a:pPr>
            <a:endParaRPr lang="en-GB" sz="2000" dirty="0"/>
          </a:p>
          <a:p>
            <a:pPr marL="342900" indent="-342900" algn="l">
              <a:buFontTx/>
              <a:buChar char="-"/>
            </a:pPr>
            <a:endParaRPr lang="en-GB" sz="2000" dirty="0"/>
          </a:p>
        </p:txBody>
      </p:sp>
    </p:spTree>
    <p:extLst>
      <p:ext uri="{BB962C8B-B14F-4D97-AF65-F5344CB8AC3E}">
        <p14:creationId xmlns:p14="http://schemas.microsoft.com/office/powerpoint/2010/main" val="292292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5086015" y="3040071"/>
            <a:ext cx="9144000" cy="777857"/>
          </a:xfrm>
        </p:spPr>
        <p:txBody>
          <a:bodyPr>
            <a:noAutofit/>
          </a:bodyPr>
          <a:lstStyle/>
          <a:p>
            <a:r>
              <a:rPr lang="en-GB" sz="3200" b="1" dirty="0"/>
              <a:t>New Design Mock Ups</a:t>
            </a:r>
          </a:p>
        </p:txBody>
      </p:sp>
      <p:pic>
        <p:nvPicPr>
          <p:cNvPr id="7" name="Picture 6" descr="A screenshot of a cell phone&#10;&#10;Description automatically generated">
            <a:extLst>
              <a:ext uri="{FF2B5EF4-FFF2-40B4-BE49-F238E27FC236}">
                <a16:creationId xmlns:a16="http://schemas.microsoft.com/office/drawing/2014/main" id="{038EDA5F-47D7-4A34-A1E6-130D18831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69" y="0"/>
            <a:ext cx="6536879" cy="6858000"/>
          </a:xfrm>
          <a:prstGeom prst="rect">
            <a:avLst/>
          </a:prstGeom>
        </p:spPr>
      </p:pic>
    </p:spTree>
    <p:extLst>
      <p:ext uri="{BB962C8B-B14F-4D97-AF65-F5344CB8AC3E}">
        <p14:creationId xmlns:p14="http://schemas.microsoft.com/office/powerpoint/2010/main" val="76371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Why Redesign (1)</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933112"/>
            <a:ext cx="11731603" cy="4231095"/>
          </a:xfrm>
        </p:spPr>
        <p:txBody>
          <a:bodyPr>
            <a:normAutofit/>
          </a:bodyPr>
          <a:lstStyle/>
          <a:p>
            <a:pPr marL="342900" indent="-342900" algn="l">
              <a:buFontTx/>
              <a:buChar char="-"/>
            </a:pPr>
            <a:r>
              <a:rPr lang="en-GB" sz="2000" dirty="0"/>
              <a:t>Home Page Header gives accessibility but list presenter buttons can be compacted to one main category so the user unintentionally would not click on standard, database ,etc as the first visit before getting to know the website. </a:t>
            </a:r>
          </a:p>
          <a:p>
            <a:pPr marL="342900" indent="-342900" algn="l">
              <a:buFontTx/>
              <a:buChar char="-"/>
            </a:pPr>
            <a:r>
              <a:rPr lang="en-GB" sz="2000" dirty="0"/>
              <a:t> Size of the buttons and emphasizing level( such as colour, border) on each button is not meaningful</a:t>
            </a:r>
          </a:p>
          <a:p>
            <a:pPr marL="342900" indent="-342900" algn="l">
              <a:buFontTx/>
              <a:buChar char="-"/>
            </a:pPr>
            <a:r>
              <a:rPr lang="en-GB" sz="2000" dirty="0"/>
              <a:t>Sections are not margined properly so the user can not see and recognize what of what!</a:t>
            </a:r>
          </a:p>
          <a:p>
            <a:pPr marL="342900" indent="-342900" algn="l">
              <a:buFontTx/>
              <a:buChar char="-"/>
            </a:pPr>
            <a:r>
              <a:rPr lang="en-GB" sz="2000" dirty="0"/>
              <a:t>Search which is maybe one of the most important part of the app is not bolded.</a:t>
            </a:r>
          </a:p>
          <a:p>
            <a:pPr marL="342900" indent="-342900" algn="l">
              <a:buFontTx/>
              <a:buChar char="-"/>
            </a:pPr>
            <a:r>
              <a:rPr lang="en-GB" sz="2000" dirty="0"/>
              <a:t>Slow guns can be accompanied by a relevant full screen picture as background So they look more emphasized and clear. </a:t>
            </a:r>
          </a:p>
          <a:p>
            <a:pPr marL="342900" indent="-342900" algn="l">
              <a:buFontTx/>
              <a:buChar char="-"/>
            </a:pPr>
            <a:r>
              <a:rPr lang="en-GB" sz="2000" dirty="0"/>
              <a:t>Advanced search is out of sight on first visit</a:t>
            </a:r>
          </a:p>
          <a:p>
            <a:pPr marL="342900" indent="-342900" algn="l">
              <a:buFontTx/>
              <a:buChar char="-"/>
            </a:pPr>
            <a:r>
              <a:rPr lang="en-GB" sz="2000" dirty="0"/>
              <a:t>Website tags are not SEO friendly( No Semantic)</a:t>
            </a:r>
          </a:p>
          <a:p>
            <a:pPr marL="342900" indent="-342900" algn="l">
              <a:buFontTx/>
              <a:buChar char="-"/>
            </a:pPr>
            <a:r>
              <a:rPr lang="en-GB" sz="2000" dirty="0"/>
              <a:t>Fonts and sizes are inconsistent in different screens.</a:t>
            </a:r>
          </a:p>
          <a:p>
            <a:pPr marL="342900" indent="-342900" algn="l">
              <a:buFontTx/>
              <a:buChar char="-"/>
            </a:pPr>
            <a:endParaRPr lang="en-GB" sz="2000" dirty="0"/>
          </a:p>
          <a:p>
            <a:pPr marL="342900" indent="-342900" algn="l">
              <a:buFontTx/>
              <a:buChar char="-"/>
            </a:pPr>
            <a:endParaRPr lang="en-GB" sz="2000" dirty="0"/>
          </a:p>
          <a:p>
            <a:pPr marL="342900" indent="-342900" algn="l">
              <a:buFontTx/>
              <a:buChar char="-"/>
            </a:pPr>
            <a:endParaRPr lang="en-GB" sz="2000" dirty="0"/>
          </a:p>
        </p:txBody>
      </p:sp>
      <p:sp>
        <p:nvSpPr>
          <p:cNvPr id="4" name="Rectangle 3">
            <a:extLst>
              <a:ext uri="{FF2B5EF4-FFF2-40B4-BE49-F238E27FC236}">
                <a16:creationId xmlns:a16="http://schemas.microsoft.com/office/drawing/2014/main" id="{1346B816-9484-4D94-BD51-2438BE71DCF5}"/>
              </a:ext>
            </a:extLst>
          </p:cNvPr>
          <p:cNvSpPr/>
          <p:nvPr/>
        </p:nvSpPr>
        <p:spPr>
          <a:xfrm>
            <a:off x="805695" y="1314539"/>
            <a:ext cx="1487458" cy="430887"/>
          </a:xfrm>
          <a:prstGeom prst="rect">
            <a:avLst/>
          </a:prstGeom>
        </p:spPr>
        <p:txBody>
          <a:bodyPr wrap="none">
            <a:spAutoFit/>
          </a:bodyPr>
          <a:lstStyle/>
          <a:p>
            <a:r>
              <a:rPr lang="en-GB" sz="2200" dirty="0">
                <a:solidFill>
                  <a:schemeClr val="accent1"/>
                </a:solidFill>
              </a:rPr>
              <a:t>Home Page</a:t>
            </a:r>
          </a:p>
        </p:txBody>
      </p:sp>
    </p:spTree>
    <p:extLst>
      <p:ext uri="{BB962C8B-B14F-4D97-AF65-F5344CB8AC3E}">
        <p14:creationId xmlns:p14="http://schemas.microsoft.com/office/powerpoint/2010/main" val="354512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601BA8A4-4EB0-4D14-8E49-2A1DA2E16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235" y="0"/>
            <a:ext cx="9603320" cy="7006313"/>
          </a:xfrm>
          <a:prstGeom prst="rect">
            <a:avLst/>
          </a:prstGeom>
        </p:spPr>
      </p:pic>
    </p:spTree>
    <p:extLst>
      <p:ext uri="{BB962C8B-B14F-4D97-AF65-F5344CB8AC3E}">
        <p14:creationId xmlns:p14="http://schemas.microsoft.com/office/powerpoint/2010/main" val="374200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1BA8A4-4EB0-4D14-8E49-2A1DA2E16F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09235" y="0"/>
            <a:ext cx="9603319" cy="7006313"/>
          </a:xfrm>
          <a:prstGeom prst="rect">
            <a:avLst/>
          </a:prstGeom>
        </p:spPr>
      </p:pic>
    </p:spTree>
    <p:extLst>
      <p:ext uri="{BB962C8B-B14F-4D97-AF65-F5344CB8AC3E}">
        <p14:creationId xmlns:p14="http://schemas.microsoft.com/office/powerpoint/2010/main" val="418419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ACE7-F998-4077-9F39-1272F860E57E}"/>
              </a:ext>
            </a:extLst>
          </p:cNvPr>
          <p:cNvSpPr>
            <a:spLocks noGrp="1"/>
          </p:cNvSpPr>
          <p:nvPr>
            <p:ph type="title"/>
          </p:nvPr>
        </p:nvSpPr>
        <p:spPr/>
        <p:txBody>
          <a:bodyPr/>
          <a:lstStyle/>
          <a:p>
            <a:r>
              <a:rPr lang="en-GB" dirty="0"/>
              <a:t>Questions And Answers</a:t>
            </a:r>
          </a:p>
        </p:txBody>
      </p:sp>
      <p:sp>
        <p:nvSpPr>
          <p:cNvPr id="3" name="Content Placeholder 2">
            <a:extLst>
              <a:ext uri="{FF2B5EF4-FFF2-40B4-BE49-F238E27FC236}">
                <a16:creationId xmlns:a16="http://schemas.microsoft.com/office/drawing/2014/main" id="{A3AB8C35-C5C5-4830-A2E0-073F4866D9C3}"/>
              </a:ext>
            </a:extLst>
          </p:cNvPr>
          <p:cNvSpPr>
            <a:spLocks noGrp="1"/>
          </p:cNvSpPr>
          <p:nvPr>
            <p:ph idx="1"/>
          </p:nvPr>
        </p:nvSpPr>
        <p:spPr/>
        <p:txBody>
          <a:bodyPr/>
          <a:lstStyle/>
          <a:p>
            <a:r>
              <a:rPr lang="en-GB" dirty="0"/>
              <a:t>Please make a final decision on each part of the current design consulting deeper if its needed with me and others and let me know. </a:t>
            </a:r>
          </a:p>
          <a:p>
            <a:r>
              <a:rPr lang="en-GB" dirty="0"/>
              <a:t>Let me know what is exactly required to be shown in the grid and stack list due to its unclear I believe and needs to be discussed inclusively with Pete to prioritize and put things together in the best way. </a:t>
            </a:r>
          </a:p>
          <a:p>
            <a:r>
              <a:rPr lang="en-GB" dirty="0"/>
              <a:t>How much freedom I have in terms of matching the colour together or adding new colour to the colour pallet?</a:t>
            </a:r>
          </a:p>
          <a:p>
            <a:r>
              <a:rPr lang="en-GB"/>
              <a:t>Any questions?</a:t>
            </a:r>
            <a:endParaRPr lang="en-GB" dirty="0"/>
          </a:p>
          <a:p>
            <a:endParaRPr lang="en-GB" dirty="0"/>
          </a:p>
        </p:txBody>
      </p:sp>
    </p:spTree>
    <p:extLst>
      <p:ext uri="{BB962C8B-B14F-4D97-AF65-F5344CB8AC3E}">
        <p14:creationId xmlns:p14="http://schemas.microsoft.com/office/powerpoint/2010/main" val="170137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Why Redesign(2)</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888354"/>
            <a:ext cx="11731603" cy="5548343"/>
          </a:xfrm>
        </p:spPr>
        <p:txBody>
          <a:bodyPr>
            <a:normAutofit/>
          </a:bodyPr>
          <a:lstStyle/>
          <a:p>
            <a:pPr marL="342900" indent="-342900" algn="l">
              <a:buFontTx/>
              <a:buChar char="-"/>
            </a:pPr>
            <a:r>
              <a:rPr lang="en-GB" sz="2000" dirty="0"/>
              <a:t>Useless space waster dark blue header which delay user access to the content</a:t>
            </a:r>
          </a:p>
          <a:p>
            <a:pPr marL="342900" indent="-342900" algn="l">
              <a:buFontTx/>
              <a:buChar char="-"/>
            </a:pPr>
            <a:r>
              <a:rPr lang="en-GB" sz="2000" dirty="0"/>
              <a:t>Button colours are meaningless such as red for recommended or blue for maintainer which overlaps meaning with blue tag related to domain (More colour can mislead users )</a:t>
            </a:r>
          </a:p>
          <a:p>
            <a:pPr marL="342900" indent="-342900" algn="l">
              <a:buFontTx/>
              <a:buChar char="-"/>
            </a:pPr>
            <a:r>
              <a:rPr lang="en-GB" sz="2000" dirty="0"/>
              <a:t>Pagination is not placed right(our user see the content then wants to go to next page)</a:t>
            </a:r>
          </a:p>
          <a:p>
            <a:pPr marL="342900" indent="-342900" algn="l">
              <a:buFontTx/>
              <a:buChar char="-"/>
            </a:pPr>
            <a:r>
              <a:rPr lang="en-GB" sz="2000" dirty="0"/>
              <a:t>Table is unbelievably packed and is not legible.</a:t>
            </a:r>
          </a:p>
          <a:p>
            <a:pPr marL="342900" indent="-342900" algn="l">
              <a:buFontTx/>
              <a:buChar char="-"/>
            </a:pPr>
            <a:r>
              <a:rPr lang="en-GB" sz="2000" dirty="0"/>
              <a:t>Items numbers in the table cells are not the same number on the grid view or not exists sometimes!</a:t>
            </a:r>
          </a:p>
          <a:p>
            <a:pPr marL="342900" indent="-342900" algn="l">
              <a:buFontTx/>
              <a:buChar char="-"/>
            </a:pPr>
            <a:r>
              <a:rPr lang="en-GB" sz="2000" dirty="0"/>
              <a:t>Some cells comes sometimes with none value. What not even show them to users at all ?</a:t>
            </a:r>
          </a:p>
          <a:p>
            <a:pPr marL="342900" indent="-342900" algn="l">
              <a:buFontTx/>
              <a:buChar char="-"/>
            </a:pPr>
            <a:r>
              <a:rPr lang="en-GB" sz="2000" dirty="0"/>
              <a:t>Most of the button links leads us to an exact page which shows the content.</a:t>
            </a:r>
          </a:p>
          <a:p>
            <a:pPr marL="342900" indent="-342900" algn="l">
              <a:buFontTx/>
              <a:buChar char="-"/>
            </a:pPr>
            <a:r>
              <a:rPr lang="en-GB" sz="2000" dirty="0"/>
              <a:t>Facet buttons enable or disable status is not clear. Is the first time visiting data recommended or not recommended or both!? How should I know(UX problem)</a:t>
            </a:r>
          </a:p>
          <a:p>
            <a:pPr marL="342900" indent="-342900" algn="l">
              <a:buFontTx/>
              <a:buChar char="-"/>
            </a:pPr>
            <a:r>
              <a:rPr lang="en-GB" sz="2000" dirty="0"/>
              <a:t>Claimed and Maintainer has the same colour which causes confusion. </a:t>
            </a:r>
          </a:p>
          <a:p>
            <a:pPr marL="342900" indent="-342900" algn="l">
              <a:buFontTx/>
              <a:buChar char="-"/>
            </a:pPr>
            <a:r>
              <a:rPr lang="en-GB" sz="2000" dirty="0"/>
              <a:t>Contribute by adding standard button can be bolded on top menu instead of in an inappropriate position.</a:t>
            </a:r>
          </a:p>
          <a:p>
            <a:pPr marL="342900" indent="-342900" algn="l">
              <a:buFontTx/>
              <a:buChar char="-"/>
            </a:pPr>
            <a:r>
              <a:rPr lang="en-GB" sz="2000" dirty="0"/>
              <a:t>Any Problem please tell us also is not in the right place. (already is defined on top menu even in old </a:t>
            </a:r>
            <a:r>
              <a:rPr lang="en-GB" sz="2000" dirty="0" err="1"/>
              <a:t>ver</a:t>
            </a:r>
            <a:r>
              <a:rPr lang="en-GB" sz="2000" dirty="0"/>
              <a:t>)</a:t>
            </a:r>
          </a:p>
          <a:p>
            <a:pPr marL="342900" indent="-342900" algn="l">
              <a:buFontTx/>
              <a:buChar char="-"/>
            </a:pPr>
            <a:endParaRPr lang="en-GB" sz="2000" dirty="0"/>
          </a:p>
          <a:p>
            <a:pPr algn="l"/>
            <a:endParaRPr lang="en-GB" sz="2000" dirty="0"/>
          </a:p>
          <a:p>
            <a:pPr marL="342900" indent="-342900" algn="l">
              <a:buFontTx/>
              <a:buChar char="-"/>
            </a:pPr>
            <a:endParaRPr lang="en-GB" sz="2000" dirty="0"/>
          </a:p>
          <a:p>
            <a:pPr marL="342900" indent="-342900" algn="l">
              <a:buFontTx/>
              <a:buChar char="-"/>
            </a:pPr>
            <a:endParaRPr lang="en-GB" sz="2000" dirty="0"/>
          </a:p>
        </p:txBody>
      </p:sp>
      <p:sp>
        <p:nvSpPr>
          <p:cNvPr id="4" name="Rectangle 3">
            <a:extLst>
              <a:ext uri="{FF2B5EF4-FFF2-40B4-BE49-F238E27FC236}">
                <a16:creationId xmlns:a16="http://schemas.microsoft.com/office/drawing/2014/main" id="{1346B816-9484-4D94-BD51-2438BE71DCF5}"/>
              </a:ext>
            </a:extLst>
          </p:cNvPr>
          <p:cNvSpPr/>
          <p:nvPr/>
        </p:nvSpPr>
        <p:spPr>
          <a:xfrm>
            <a:off x="805695" y="1314539"/>
            <a:ext cx="1702325" cy="430887"/>
          </a:xfrm>
          <a:prstGeom prst="rect">
            <a:avLst/>
          </a:prstGeom>
        </p:spPr>
        <p:txBody>
          <a:bodyPr wrap="none">
            <a:spAutoFit/>
          </a:bodyPr>
          <a:lstStyle/>
          <a:p>
            <a:r>
              <a:rPr lang="en-GB" sz="2200" dirty="0">
                <a:solidFill>
                  <a:schemeClr val="accent1"/>
                </a:solidFill>
              </a:rPr>
              <a:t>Records Page</a:t>
            </a:r>
          </a:p>
        </p:txBody>
      </p:sp>
    </p:spTree>
    <p:extLst>
      <p:ext uri="{BB962C8B-B14F-4D97-AF65-F5344CB8AC3E}">
        <p14:creationId xmlns:p14="http://schemas.microsoft.com/office/powerpoint/2010/main" val="409772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Explanation(1)</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824410"/>
            <a:ext cx="11731603" cy="5548343"/>
          </a:xfrm>
        </p:spPr>
        <p:txBody>
          <a:bodyPr>
            <a:normAutofit/>
          </a:bodyPr>
          <a:lstStyle/>
          <a:p>
            <a:pPr marL="342900" indent="-342900" algn="l">
              <a:buFontTx/>
              <a:buChar char="-"/>
            </a:pPr>
            <a:r>
              <a:rPr lang="en-GB" sz="2000" dirty="0"/>
              <a:t>UI is the visual part of our application such as buttons, forms, graphics ,etc while UX focuses on the user experience such as accessibility , findability, and to put it in simple words, it is the simplification of steps for different type of users while using the website to lead to where they WANT OR MUST go! </a:t>
            </a:r>
          </a:p>
          <a:p>
            <a:pPr marL="342900" indent="-342900" algn="l">
              <a:buFontTx/>
              <a:buChar char="-"/>
            </a:pPr>
            <a:endParaRPr lang="en-GB" sz="2000" dirty="0"/>
          </a:p>
          <a:p>
            <a:pPr marL="342900" indent="-342900" algn="l">
              <a:buFontTx/>
              <a:buChar char="-"/>
            </a:pPr>
            <a:endParaRPr lang="en-GB" sz="2000" dirty="0"/>
          </a:p>
          <a:p>
            <a:pPr marL="342900" indent="-342900" algn="l">
              <a:buFontTx/>
              <a:buChar char="-"/>
            </a:pPr>
            <a:endParaRPr lang="en-GB" sz="2000" dirty="0"/>
          </a:p>
          <a:p>
            <a:pPr marL="342900" indent="-342900" algn="l">
              <a:buFontTx/>
              <a:buChar char="-"/>
            </a:pPr>
            <a:endParaRPr lang="en-GB" sz="2000" dirty="0"/>
          </a:p>
          <a:p>
            <a:pPr marL="342900" indent="-342900" algn="l">
              <a:buFontTx/>
              <a:buChar char="-"/>
            </a:pPr>
            <a:endParaRPr lang="en-GB" sz="2000" dirty="0"/>
          </a:p>
          <a:p>
            <a:pPr marL="342900" indent="-342900" algn="l">
              <a:buFontTx/>
              <a:buChar char="-"/>
            </a:pPr>
            <a:endParaRPr lang="en-GB" sz="2000" dirty="0"/>
          </a:p>
          <a:p>
            <a:pPr marL="342900" indent="-342900" algn="l">
              <a:buFontTx/>
              <a:buChar char="-"/>
            </a:pPr>
            <a:endParaRPr lang="en-GB" sz="2000" dirty="0"/>
          </a:p>
          <a:p>
            <a:pPr marL="4000500" lvl="8" indent="-342900" algn="l">
              <a:buFontTx/>
              <a:buChar char="-"/>
            </a:pPr>
            <a:r>
              <a:rPr lang="en-GB" sz="1200" dirty="0"/>
              <a:t>    A Continues cycle to get to the best UX</a:t>
            </a:r>
          </a:p>
        </p:txBody>
      </p:sp>
      <p:sp>
        <p:nvSpPr>
          <p:cNvPr id="4" name="Rectangle 3">
            <a:extLst>
              <a:ext uri="{FF2B5EF4-FFF2-40B4-BE49-F238E27FC236}">
                <a16:creationId xmlns:a16="http://schemas.microsoft.com/office/drawing/2014/main" id="{1346B816-9484-4D94-BD51-2438BE71DCF5}"/>
              </a:ext>
            </a:extLst>
          </p:cNvPr>
          <p:cNvSpPr/>
          <p:nvPr/>
        </p:nvSpPr>
        <p:spPr>
          <a:xfrm>
            <a:off x="805695" y="1314539"/>
            <a:ext cx="1424493" cy="430887"/>
          </a:xfrm>
          <a:prstGeom prst="rect">
            <a:avLst/>
          </a:prstGeom>
        </p:spPr>
        <p:txBody>
          <a:bodyPr wrap="none">
            <a:spAutoFit/>
          </a:bodyPr>
          <a:lstStyle/>
          <a:p>
            <a:r>
              <a:rPr lang="en-GB" sz="2200" dirty="0">
                <a:solidFill>
                  <a:schemeClr val="accent1"/>
                </a:solidFill>
              </a:rPr>
              <a:t>Definitions</a:t>
            </a:r>
          </a:p>
        </p:txBody>
      </p:sp>
      <p:pic>
        <p:nvPicPr>
          <p:cNvPr id="6" name="Picture 5" descr="A close up of a device&#10;&#10;Description automatically generated">
            <a:extLst>
              <a:ext uri="{FF2B5EF4-FFF2-40B4-BE49-F238E27FC236}">
                <a16:creationId xmlns:a16="http://schemas.microsoft.com/office/drawing/2014/main" id="{A9372AA8-5856-409F-BA0E-968642F98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019" y="3514825"/>
            <a:ext cx="4830582" cy="1834594"/>
          </a:xfrm>
          <a:prstGeom prst="rect">
            <a:avLst/>
          </a:prstGeom>
        </p:spPr>
      </p:pic>
    </p:spTree>
    <p:extLst>
      <p:ext uri="{BB962C8B-B14F-4D97-AF65-F5344CB8AC3E}">
        <p14:creationId xmlns:p14="http://schemas.microsoft.com/office/powerpoint/2010/main" val="336798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Explanation(2)</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824410"/>
            <a:ext cx="11731603" cy="5548343"/>
          </a:xfrm>
        </p:spPr>
        <p:txBody>
          <a:bodyPr>
            <a:normAutofit/>
          </a:bodyPr>
          <a:lstStyle/>
          <a:p>
            <a:pPr algn="l"/>
            <a:r>
              <a:rPr lang="en-GB" sz="2000" dirty="0"/>
              <a:t>- The look of a product is all about creating a product that has visual appeal and which, in particular, harmonizes with a user’s values and captures the spirit of what they expect in that product. </a:t>
            </a:r>
          </a:p>
          <a:p>
            <a:pPr algn="l"/>
            <a:r>
              <a:rPr lang="en-GB" sz="2000" dirty="0"/>
              <a:t>- Feel is about that products should provide a pleasurable experience and not just a functional one.</a:t>
            </a:r>
          </a:p>
          <a:p>
            <a:pPr algn="l"/>
            <a:r>
              <a:rPr lang="en-GB" sz="2000" dirty="0"/>
              <a:t>- Lastly, usability. UX designers want to create products which can, ideally, be tailored to meet a user’s specific needs, but which provides functionality that is predictable.</a:t>
            </a:r>
          </a:p>
          <a:p>
            <a:pPr marL="342900" indent="-342900" algn="l">
              <a:buFontTx/>
              <a:buChar char="-"/>
            </a:pPr>
            <a:endParaRPr lang="en-GB" sz="2000" dirty="0"/>
          </a:p>
        </p:txBody>
      </p:sp>
      <p:sp>
        <p:nvSpPr>
          <p:cNvPr id="4" name="Rectangle 3">
            <a:extLst>
              <a:ext uri="{FF2B5EF4-FFF2-40B4-BE49-F238E27FC236}">
                <a16:creationId xmlns:a16="http://schemas.microsoft.com/office/drawing/2014/main" id="{1346B816-9484-4D94-BD51-2438BE71DCF5}"/>
              </a:ext>
            </a:extLst>
          </p:cNvPr>
          <p:cNvSpPr/>
          <p:nvPr/>
        </p:nvSpPr>
        <p:spPr>
          <a:xfrm>
            <a:off x="805695" y="1314539"/>
            <a:ext cx="1424493" cy="430887"/>
          </a:xfrm>
          <a:prstGeom prst="rect">
            <a:avLst/>
          </a:prstGeom>
        </p:spPr>
        <p:txBody>
          <a:bodyPr wrap="none">
            <a:spAutoFit/>
          </a:bodyPr>
          <a:lstStyle/>
          <a:p>
            <a:r>
              <a:rPr lang="en-GB" sz="2200" dirty="0">
                <a:solidFill>
                  <a:schemeClr val="accent1"/>
                </a:solidFill>
              </a:rPr>
              <a:t>Definitions</a:t>
            </a:r>
          </a:p>
        </p:txBody>
      </p:sp>
      <p:pic>
        <p:nvPicPr>
          <p:cNvPr id="8" name="Picture 7" descr="A screenshot of a cell phone&#10;&#10;Description automatically generated">
            <a:extLst>
              <a:ext uri="{FF2B5EF4-FFF2-40B4-BE49-F238E27FC236}">
                <a16:creationId xmlns:a16="http://schemas.microsoft.com/office/drawing/2014/main" id="{ECBDD10F-D976-467E-8F7D-FC7445640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877" y="4175545"/>
            <a:ext cx="6110926" cy="3120473"/>
          </a:xfrm>
          <a:prstGeom prst="rect">
            <a:avLst/>
          </a:prstGeom>
        </p:spPr>
      </p:pic>
    </p:spTree>
    <p:extLst>
      <p:ext uri="{BB962C8B-B14F-4D97-AF65-F5344CB8AC3E}">
        <p14:creationId xmlns:p14="http://schemas.microsoft.com/office/powerpoint/2010/main" val="38958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Explanation(3)</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824410"/>
            <a:ext cx="4213913" cy="3233565"/>
          </a:xfrm>
        </p:spPr>
        <p:txBody>
          <a:bodyPr>
            <a:normAutofit/>
          </a:bodyPr>
          <a:lstStyle/>
          <a:p>
            <a:pPr algn="l"/>
            <a:r>
              <a:rPr lang="en-GB" sz="2000" dirty="0"/>
              <a:t>- </a:t>
            </a:r>
            <a:r>
              <a:rPr lang="en-GB" sz="2000" b="1" dirty="0"/>
              <a:t>Categorize and chunk big subjects into smaller ones</a:t>
            </a:r>
            <a:r>
              <a:rPr lang="en-GB" sz="2000" dirty="0"/>
              <a:t>. </a:t>
            </a:r>
          </a:p>
          <a:p>
            <a:pPr algn="l"/>
            <a:r>
              <a:rPr lang="en-GB" sz="1800" dirty="0"/>
              <a:t>Example: DR. Miller law is a well-known psychological theory that examined some random people and evaluate their brain memory ability. </a:t>
            </a:r>
          </a:p>
        </p:txBody>
      </p:sp>
      <p:sp>
        <p:nvSpPr>
          <p:cNvPr id="4" name="Rectangle 3">
            <a:extLst>
              <a:ext uri="{FF2B5EF4-FFF2-40B4-BE49-F238E27FC236}">
                <a16:creationId xmlns:a16="http://schemas.microsoft.com/office/drawing/2014/main" id="{1346B816-9484-4D94-BD51-2438BE71DCF5}"/>
              </a:ext>
            </a:extLst>
          </p:cNvPr>
          <p:cNvSpPr/>
          <p:nvPr/>
        </p:nvSpPr>
        <p:spPr>
          <a:xfrm>
            <a:off x="805695" y="1314539"/>
            <a:ext cx="2768578" cy="430887"/>
          </a:xfrm>
          <a:prstGeom prst="rect">
            <a:avLst/>
          </a:prstGeom>
        </p:spPr>
        <p:txBody>
          <a:bodyPr wrap="none">
            <a:spAutoFit/>
          </a:bodyPr>
          <a:lstStyle/>
          <a:p>
            <a:r>
              <a:rPr lang="en-GB" sz="2200" dirty="0">
                <a:solidFill>
                  <a:schemeClr val="accent1"/>
                </a:solidFill>
              </a:rPr>
              <a:t>Dive into UI/UX Rules: </a:t>
            </a:r>
          </a:p>
        </p:txBody>
      </p:sp>
      <p:pic>
        <p:nvPicPr>
          <p:cNvPr id="6" name="Picture 5" descr="A close up of a logo&#10;&#10;Description automatically generated">
            <a:extLst>
              <a:ext uri="{FF2B5EF4-FFF2-40B4-BE49-F238E27FC236}">
                <a16:creationId xmlns:a16="http://schemas.microsoft.com/office/drawing/2014/main" id="{0C568FF1-996D-4E01-81EA-DD6B091A3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204" y="-2155512"/>
            <a:ext cx="2873796" cy="11435973"/>
          </a:xfrm>
          <a:prstGeom prst="rect">
            <a:avLst/>
          </a:prstGeom>
        </p:spPr>
      </p:pic>
    </p:spTree>
    <p:extLst>
      <p:ext uri="{BB962C8B-B14F-4D97-AF65-F5344CB8AC3E}">
        <p14:creationId xmlns:p14="http://schemas.microsoft.com/office/powerpoint/2010/main" val="174612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Explanation(4)</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824410"/>
            <a:ext cx="3695967" cy="3233565"/>
          </a:xfrm>
        </p:spPr>
        <p:txBody>
          <a:bodyPr>
            <a:normAutofit/>
          </a:bodyPr>
          <a:lstStyle/>
          <a:p>
            <a:pPr algn="l"/>
            <a:r>
              <a:rPr lang="en-GB" sz="1800" dirty="0"/>
              <a:t>Results showed most people could remember </a:t>
            </a:r>
            <a:r>
              <a:rPr lang="en-GB" sz="1800" dirty="0">
                <a:solidFill>
                  <a:srgbClr val="FF0000"/>
                </a:solidFill>
              </a:rPr>
              <a:t>7 plus-minus 2 </a:t>
            </a:r>
            <a:r>
              <a:rPr lang="en-GB" sz="1800" dirty="0"/>
              <a:t>of the words they were given.</a:t>
            </a:r>
          </a:p>
          <a:p>
            <a:pPr algn="l"/>
            <a:endParaRPr lang="en-GB" sz="1800" dirty="0">
              <a:solidFill>
                <a:srgbClr val="FF0000"/>
              </a:solidFill>
            </a:endParaRPr>
          </a:p>
          <a:p>
            <a:pPr algn="l"/>
            <a:r>
              <a:rPr lang="en-GB" sz="1800" dirty="0">
                <a:solidFill>
                  <a:srgbClr val="FF0000"/>
                </a:solidFill>
              </a:rPr>
              <a:t>10 to 15 </a:t>
            </a:r>
            <a:r>
              <a:rPr lang="en-GB" sz="1800" dirty="0"/>
              <a:t>second brain cortex can store those data temporarily in it concluding 5 to 9 items is ideal for a human brain. </a:t>
            </a:r>
            <a:endParaRPr lang="en-GB" sz="1800" dirty="0">
              <a:solidFill>
                <a:srgbClr val="FF0000"/>
              </a:solidFill>
            </a:endParaRPr>
          </a:p>
        </p:txBody>
      </p:sp>
      <p:pic>
        <p:nvPicPr>
          <p:cNvPr id="7" name="Picture 6">
            <a:extLst>
              <a:ext uri="{FF2B5EF4-FFF2-40B4-BE49-F238E27FC236}">
                <a16:creationId xmlns:a16="http://schemas.microsoft.com/office/drawing/2014/main" id="{CCFF743B-689E-4879-989D-91E435F45F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1571" y="1899139"/>
            <a:ext cx="7290764" cy="4082828"/>
          </a:xfrm>
          <a:prstGeom prst="rect">
            <a:avLst/>
          </a:prstGeom>
          <a:noFill/>
          <a:ln>
            <a:noFill/>
          </a:ln>
        </p:spPr>
      </p:pic>
    </p:spTree>
    <p:extLst>
      <p:ext uri="{BB962C8B-B14F-4D97-AF65-F5344CB8AC3E}">
        <p14:creationId xmlns:p14="http://schemas.microsoft.com/office/powerpoint/2010/main" val="66732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Explanation(5)</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824410"/>
            <a:ext cx="3695967" cy="3233565"/>
          </a:xfrm>
        </p:spPr>
        <p:txBody>
          <a:bodyPr>
            <a:normAutofit/>
          </a:bodyPr>
          <a:lstStyle/>
          <a:p>
            <a:pPr algn="l"/>
            <a:r>
              <a:rPr lang="en-GB" sz="1800" dirty="0"/>
              <a:t>Conclusion of Miller law:</a:t>
            </a:r>
          </a:p>
          <a:p>
            <a:pPr algn="l"/>
            <a:endParaRPr lang="en-GB" sz="1800" dirty="0">
              <a:solidFill>
                <a:srgbClr val="FF0000"/>
              </a:solidFill>
            </a:endParaRPr>
          </a:p>
          <a:p>
            <a:pPr algn="l"/>
            <a:r>
              <a:rPr lang="en-GB" sz="1800" dirty="0">
                <a:solidFill>
                  <a:srgbClr val="FF0000"/>
                </a:solidFill>
              </a:rPr>
              <a:t>Always try to categorize the data more than 5 to 9 items, into smaller chunks.</a:t>
            </a:r>
          </a:p>
          <a:p>
            <a:pPr algn="l"/>
            <a:endParaRPr lang="en-GB" sz="1800" dirty="0">
              <a:solidFill>
                <a:srgbClr val="FF0000"/>
              </a:solidFill>
            </a:endParaRPr>
          </a:p>
          <a:p>
            <a:pPr algn="l"/>
            <a:r>
              <a:rPr lang="en-GB" sz="1800" dirty="0"/>
              <a:t>A good example is </a:t>
            </a:r>
            <a:r>
              <a:rPr lang="en-GB" sz="1800" dirty="0">
                <a:solidFill>
                  <a:srgbClr val="FF0000"/>
                </a:solidFill>
              </a:rPr>
              <a:t>Photoshop Tool</a:t>
            </a:r>
          </a:p>
        </p:txBody>
      </p:sp>
      <p:pic>
        <p:nvPicPr>
          <p:cNvPr id="5" name="Picture 4">
            <a:extLst>
              <a:ext uri="{FF2B5EF4-FFF2-40B4-BE49-F238E27FC236}">
                <a16:creationId xmlns:a16="http://schemas.microsoft.com/office/drawing/2014/main" id="{CA709AF4-F7EA-45BA-A068-E6F2420D20D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6668" y="1824410"/>
            <a:ext cx="7199416" cy="4031673"/>
          </a:xfrm>
          <a:prstGeom prst="rect">
            <a:avLst/>
          </a:prstGeom>
          <a:noFill/>
          <a:ln>
            <a:noFill/>
          </a:ln>
        </p:spPr>
      </p:pic>
    </p:spTree>
    <p:extLst>
      <p:ext uri="{BB962C8B-B14F-4D97-AF65-F5344CB8AC3E}">
        <p14:creationId xmlns:p14="http://schemas.microsoft.com/office/powerpoint/2010/main" val="275022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A9B-D182-4BFB-A782-4694C524B32A}"/>
              </a:ext>
            </a:extLst>
          </p:cNvPr>
          <p:cNvSpPr>
            <a:spLocks noGrp="1"/>
          </p:cNvSpPr>
          <p:nvPr>
            <p:ph type="ctrTitle"/>
          </p:nvPr>
        </p:nvSpPr>
        <p:spPr>
          <a:xfrm>
            <a:off x="1524000" y="422031"/>
            <a:ext cx="9144000" cy="1035328"/>
          </a:xfrm>
        </p:spPr>
        <p:txBody>
          <a:bodyPr>
            <a:normAutofit/>
          </a:bodyPr>
          <a:lstStyle/>
          <a:p>
            <a:r>
              <a:rPr lang="en-GB" b="1" dirty="0"/>
              <a:t>UI/UX Explanation(6)</a:t>
            </a:r>
          </a:p>
        </p:txBody>
      </p:sp>
      <p:sp>
        <p:nvSpPr>
          <p:cNvPr id="3" name="Subtitle 2">
            <a:extLst>
              <a:ext uri="{FF2B5EF4-FFF2-40B4-BE49-F238E27FC236}">
                <a16:creationId xmlns:a16="http://schemas.microsoft.com/office/drawing/2014/main" id="{E31685B1-22FF-4F74-B0CD-336AD9CD0684}"/>
              </a:ext>
            </a:extLst>
          </p:cNvPr>
          <p:cNvSpPr>
            <a:spLocks noGrp="1"/>
          </p:cNvSpPr>
          <p:nvPr>
            <p:ph type="subTitle" idx="1"/>
          </p:nvPr>
        </p:nvSpPr>
        <p:spPr>
          <a:xfrm>
            <a:off x="460397" y="1824410"/>
            <a:ext cx="3695967" cy="933451"/>
          </a:xfrm>
        </p:spPr>
        <p:txBody>
          <a:bodyPr>
            <a:normAutofit/>
          </a:bodyPr>
          <a:lstStyle/>
          <a:p>
            <a:pPr marL="285750" indent="-285750" algn="l">
              <a:buFontTx/>
              <a:buChar char="-"/>
            </a:pPr>
            <a:r>
              <a:rPr lang="en-GB" sz="1800" b="1" dirty="0">
                <a:solidFill>
                  <a:schemeClr val="accent1"/>
                </a:solidFill>
              </a:rPr>
              <a:t>Search field Best Practice </a:t>
            </a:r>
          </a:p>
          <a:p>
            <a:pPr marL="285750" indent="-285750" algn="l">
              <a:buFontTx/>
              <a:buChar char="-"/>
            </a:pPr>
            <a:endParaRPr lang="en-GB" sz="1800" b="1" dirty="0">
              <a:solidFill>
                <a:schemeClr val="accent1"/>
              </a:solidFill>
            </a:endParaRPr>
          </a:p>
          <a:p>
            <a:pPr algn="l"/>
            <a:endParaRPr lang="en-GB" sz="1800" dirty="0"/>
          </a:p>
        </p:txBody>
      </p:sp>
      <p:pic>
        <p:nvPicPr>
          <p:cNvPr id="6" name="Picture 5">
            <a:hlinkClick r:id="rId2"/>
            <a:extLst>
              <a:ext uri="{FF2B5EF4-FFF2-40B4-BE49-F238E27FC236}">
                <a16:creationId xmlns:a16="http://schemas.microsoft.com/office/drawing/2014/main" id="{C3213CB6-B043-4DA8-93C7-2128335433F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156392" y="1711587"/>
            <a:ext cx="933450" cy="933450"/>
          </a:xfrm>
          <a:prstGeom prst="rect">
            <a:avLst/>
          </a:prstGeom>
          <a:noFill/>
          <a:ln>
            <a:noFill/>
          </a:ln>
        </p:spPr>
      </p:pic>
      <p:pic>
        <p:nvPicPr>
          <p:cNvPr id="7" name="Picture 6">
            <a:hlinkClick r:id="rId2"/>
            <a:extLst>
              <a:ext uri="{FF2B5EF4-FFF2-40B4-BE49-F238E27FC236}">
                <a16:creationId xmlns:a16="http://schemas.microsoft.com/office/drawing/2014/main" id="{71CD70DD-221C-4E6D-9639-6DE5301E4B46}"/>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7702308" y="2899266"/>
            <a:ext cx="4029295" cy="3672984"/>
          </a:xfrm>
          <a:prstGeom prst="rect">
            <a:avLst/>
          </a:prstGeom>
          <a:noFill/>
          <a:ln>
            <a:noFill/>
          </a:ln>
        </p:spPr>
      </p:pic>
      <p:sp>
        <p:nvSpPr>
          <p:cNvPr id="4" name="Rectangle 3">
            <a:extLst>
              <a:ext uri="{FF2B5EF4-FFF2-40B4-BE49-F238E27FC236}">
                <a16:creationId xmlns:a16="http://schemas.microsoft.com/office/drawing/2014/main" id="{AD54FB93-C9A6-4447-9405-F68B5A9147BC}"/>
              </a:ext>
            </a:extLst>
          </p:cNvPr>
          <p:cNvSpPr/>
          <p:nvPr/>
        </p:nvSpPr>
        <p:spPr>
          <a:xfrm>
            <a:off x="460397" y="2275705"/>
            <a:ext cx="2399568" cy="369332"/>
          </a:xfrm>
          <a:prstGeom prst="rect">
            <a:avLst/>
          </a:prstGeom>
        </p:spPr>
        <p:txBody>
          <a:bodyPr wrap="none">
            <a:spAutoFit/>
          </a:bodyPr>
          <a:lstStyle/>
          <a:p>
            <a:r>
              <a:rPr lang="en-GB" dirty="0"/>
              <a:t>- using magnifying glass</a:t>
            </a:r>
          </a:p>
        </p:txBody>
      </p:sp>
      <p:sp>
        <p:nvSpPr>
          <p:cNvPr id="8" name="Rectangle 7">
            <a:extLst>
              <a:ext uri="{FF2B5EF4-FFF2-40B4-BE49-F238E27FC236}">
                <a16:creationId xmlns:a16="http://schemas.microsoft.com/office/drawing/2014/main" id="{C786C9F5-99F5-45DD-A354-9FCF763DF90D}"/>
              </a:ext>
            </a:extLst>
          </p:cNvPr>
          <p:cNvSpPr/>
          <p:nvPr/>
        </p:nvSpPr>
        <p:spPr>
          <a:xfrm>
            <a:off x="460397" y="2714600"/>
            <a:ext cx="3311419" cy="369332"/>
          </a:xfrm>
          <a:prstGeom prst="rect">
            <a:avLst/>
          </a:prstGeom>
        </p:spPr>
        <p:txBody>
          <a:bodyPr wrap="none">
            <a:spAutoFit/>
          </a:bodyPr>
          <a:lstStyle/>
          <a:p>
            <a:r>
              <a:rPr lang="en-GB" dirty="0"/>
              <a:t>- Display search field prominently</a:t>
            </a:r>
          </a:p>
        </p:txBody>
      </p:sp>
    </p:spTree>
    <p:extLst>
      <p:ext uri="{BB962C8B-B14F-4D97-AF65-F5344CB8AC3E}">
        <p14:creationId xmlns:p14="http://schemas.microsoft.com/office/powerpoint/2010/main" val="427096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1276</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FAIRsharing Front-End Redesign </vt:lpstr>
      <vt:lpstr>Why Redesign (1)</vt:lpstr>
      <vt:lpstr>Why Redesign(2)</vt:lpstr>
      <vt:lpstr>UI/UX Explanation(1)</vt:lpstr>
      <vt:lpstr>UI/UX Explanation(2)</vt:lpstr>
      <vt:lpstr>UI/UX Explanation(3)</vt:lpstr>
      <vt:lpstr>UI/UX Explanation(4)</vt:lpstr>
      <vt:lpstr>UI/UX Explanation(5)</vt:lpstr>
      <vt:lpstr>UI/UX Explanation(6)</vt:lpstr>
      <vt:lpstr>UI/UX Explanation(7)</vt:lpstr>
      <vt:lpstr>UI/UX Explanation(8)</vt:lpstr>
      <vt:lpstr>UI/UX Explanation(9)</vt:lpstr>
      <vt:lpstr>UI/UX Explanation(10)</vt:lpstr>
      <vt:lpstr>UI/UX Explanation(11)</vt:lpstr>
      <vt:lpstr>UI/UX Explanation(12)</vt:lpstr>
      <vt:lpstr>UI/UX Explanation(13)</vt:lpstr>
      <vt:lpstr>UI/UX Explanation(14)</vt:lpstr>
      <vt:lpstr>Improvement of new Design(UI/UX)</vt:lpstr>
      <vt:lpstr>New Design Mock Ups</vt:lpstr>
      <vt:lpstr>PowerPoint Presentation</vt:lpstr>
      <vt:lpstr>PowerPoint Presentation</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FairSharing Redesign</dc:title>
  <dc:creator>Hossein Mirian</dc:creator>
  <cp:lastModifiedBy>Hossein Mirian</cp:lastModifiedBy>
  <cp:revision>375</cp:revision>
  <dcterms:created xsi:type="dcterms:W3CDTF">2020-02-05T14:41:58Z</dcterms:created>
  <dcterms:modified xsi:type="dcterms:W3CDTF">2020-02-10T12:49:55Z</dcterms:modified>
</cp:coreProperties>
</file>