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367" r:id="rId5"/>
    <p:sldId id="368" r:id="rId6"/>
    <p:sldId id="369" r:id="rId7"/>
    <p:sldId id="370" r:id="rId8"/>
    <p:sldId id="372" r:id="rId9"/>
    <p:sldId id="373" r:id="rId10"/>
    <p:sldId id="379" r:id="rId11"/>
    <p:sldId id="380" r:id="rId12"/>
    <p:sldId id="375" r:id="rId13"/>
    <p:sldId id="381" r:id="rId14"/>
    <p:sldId id="382" r:id="rId15"/>
    <p:sldId id="376" r:id="rId16"/>
    <p:sldId id="377" r:id="rId17"/>
    <p:sldId id="34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106" d="100"/>
          <a:sy n="106" d="100"/>
        </p:scale>
        <p:origin x="778" y="134"/>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14</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10-11-2024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faisalahamed2311@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1954894"/>
          </a:xfrm>
          <a:prstGeom prst="rect">
            <a:avLst/>
          </a:prstGeom>
          <a:noFill/>
        </p:spPr>
        <p:txBody>
          <a:bodyPr wrap="square">
            <a:spAutoFit/>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AGRICULTURAL RAW MATERIAL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a:p>
            <a:r>
              <a:rPr lang="en-US" sz="1400" dirty="0"/>
              <a:t>Team :  </a:t>
            </a:r>
            <a:r>
              <a:rPr lang="en-US" sz="1200" dirty="0"/>
              <a:t>FAISAL AHAMED W &amp;</a:t>
            </a:r>
          </a:p>
          <a:p>
            <a:r>
              <a:rPr lang="en-US" sz="1200" dirty="0"/>
              <a:t>                </a:t>
            </a:r>
            <a:r>
              <a:rPr lang="en-US" sz="1200" dirty="0">
                <a:hlinkClick r:id="rId8"/>
              </a:rPr>
              <a:t>faisalahamed2311@gmail.com</a:t>
            </a:r>
            <a:endParaRPr lang="en-US" sz="1200" dirty="0"/>
          </a:p>
          <a:p>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78C2BCF7ABC6BFB82E848950EAA34,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t>		</a:t>
            </a:r>
            <a:endParaRPr lang="en-US" sz="1400" dirty="0"/>
          </a:p>
          <a:p>
            <a:pPr algn="ctr"/>
            <a:endParaRPr lang="en-US" dirty="0"/>
          </a:p>
          <a:p>
            <a:pPr algn="ctr"/>
            <a:endParaRPr lang="en-US" sz="1400" dirty="0"/>
          </a:p>
        </p:txBody>
      </p:sp>
      <p:sp>
        <p:nvSpPr>
          <p:cNvPr id="4" name="TextBox 3">
            <a:extLst>
              <a:ext uri="{FF2B5EF4-FFF2-40B4-BE49-F238E27FC236}">
                <a16:creationId xmlns:a16="http://schemas.microsoft.com/office/drawing/2014/main" id="{176C4227-EC07-10D6-6111-25DEC8C31673}"/>
              </a:ext>
            </a:extLst>
          </p:cNvPr>
          <p:cNvSpPr txBox="1"/>
          <p:nvPr/>
        </p:nvSpPr>
        <p:spPr>
          <a:xfrm>
            <a:off x="5126400" y="2842250"/>
            <a:ext cx="3084076" cy="523220"/>
          </a:xfrm>
          <a:prstGeom prst="rect">
            <a:avLst/>
          </a:prstGeom>
          <a:noFill/>
        </p:spPr>
        <p:txBody>
          <a:bodyPr wrap="square" rtlCol="0">
            <a:spAutoFit/>
          </a:bodyPr>
          <a:lstStyle/>
          <a:p>
            <a:pPr algn="ctr"/>
            <a:r>
              <a:rPr lang="en-IN" dirty="0"/>
              <a:t>Guide: P. Raja</a:t>
            </a:r>
          </a:p>
          <a:p>
            <a:r>
              <a:rPr lang="en-IN" dirty="0"/>
              <a:t>(Master Trainer </a:t>
            </a:r>
            <a:r>
              <a:rPr lang="en-IN" dirty="0" err="1"/>
              <a:t>Edunet</a:t>
            </a:r>
            <a:r>
              <a:rPr lang="en-IN" dirty="0"/>
              <a:t> foundation)</a:t>
            </a:r>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B2333-3B39-61EE-648C-23EBE6417D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B8615B-285F-1015-3E8E-FE25040C2A52}"/>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RESULT</a:t>
            </a:r>
            <a:endParaRPr lang="en-IN" sz="2400" b="1" dirty="0">
              <a:solidFill>
                <a:srgbClr val="00206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42208DD-1C2E-23CC-9470-B9C649E7C78E}"/>
              </a:ext>
            </a:extLst>
          </p:cNvPr>
          <p:cNvPicPr>
            <a:picLocks noChangeAspect="1"/>
          </p:cNvPicPr>
          <p:nvPr/>
        </p:nvPicPr>
        <p:blipFill>
          <a:blip r:embed="rId2"/>
          <a:stretch>
            <a:fillRect/>
          </a:stretch>
        </p:blipFill>
        <p:spPr>
          <a:xfrm>
            <a:off x="694927" y="819425"/>
            <a:ext cx="7253873" cy="4112575"/>
          </a:xfrm>
          <a:prstGeom prst="rect">
            <a:avLst/>
          </a:prstGeom>
        </p:spPr>
      </p:pic>
    </p:spTree>
    <p:extLst>
      <p:ext uri="{BB962C8B-B14F-4D97-AF65-F5344CB8AC3E}">
        <p14:creationId xmlns:p14="http://schemas.microsoft.com/office/powerpoint/2010/main" val="3784500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29FF6-9AC1-F0F9-1BD6-72B6E73698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D54DE-463F-70DC-F7FC-4723AFFAB56A}"/>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RESULT</a:t>
            </a:r>
            <a:endParaRPr lang="en-IN" sz="2400" b="1" dirty="0">
              <a:solidFill>
                <a:srgbClr val="00206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5E43AD3-CC39-1289-0087-97078BD6E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1" y="1516697"/>
            <a:ext cx="6461872" cy="2565703"/>
          </a:xfrm>
          <a:prstGeom prst="rect">
            <a:avLst/>
          </a:prstGeom>
        </p:spPr>
      </p:pic>
    </p:spTree>
    <p:extLst>
      <p:ext uri="{BB962C8B-B14F-4D97-AF65-F5344CB8AC3E}">
        <p14:creationId xmlns:p14="http://schemas.microsoft.com/office/powerpoint/2010/main" val="1186612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311700" y="445025"/>
            <a:ext cx="8520600" cy="3659143"/>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lnSpc>
                <a:spcPct val="150000"/>
              </a:lnSpc>
              <a:spcAft>
                <a:spcPts val="200"/>
              </a:spcAft>
              <a:buSzPts val="1100"/>
              <a:buFont typeface="Calibri" panose="020F0502020204030204" pitchFamily="34" charset="0"/>
              <a:buAutoNum type="arabicPeriod"/>
            </a:pPr>
            <a:r>
              <a:rPr lang="en-US" sz="2400" b="1" dirty="0">
                <a:solidFill>
                  <a:srgbClr val="002060"/>
                </a:solidFill>
                <a:latin typeface="Arial" panose="020B0604020202020204" pitchFamily="34" charset="0"/>
                <a:cs typeface="Arial" panose="020B0604020202020204" pitchFamily="34" charset="0"/>
              </a:rPr>
              <a:t>Conclusion</a:t>
            </a:r>
            <a:br>
              <a:rPr lang="en-US" sz="2400" b="1" dirty="0">
                <a:solidFill>
                  <a:srgbClr val="002060"/>
                </a:solidFill>
                <a:latin typeface="Arial" panose="020B0604020202020204" pitchFamily="34" charset="0"/>
                <a:cs typeface="Arial" panose="020B0604020202020204" pitchFamily="34" charset="0"/>
              </a:rPr>
            </a:b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project aimed to conduct an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Exploratory Data Analysis (EDA)</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of agricultural raw material prices over the years, with the goal of uncovering key insights into price trends, fluctuations, and relationships between variables. The analysis focused on four primary objectives:</a:t>
            </a:r>
            <a:br>
              <a:rPr lang="en-IN" sz="1200" dirty="0">
                <a:effectLst/>
                <a:latin typeface="Times New Roman" panose="02020603050405020304" pitchFamily="18"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Identifying the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high range and low range raw materials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based on their prices.</a:t>
            </a:r>
            <a:br>
              <a:rPr lang="en-IN" sz="1200" dirty="0">
                <a:effectLst/>
                <a:latin typeface="Times New Roman" panose="02020603050405020304" pitchFamily="18"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Analysing the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high and low percentage change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in prices for different materials. Determining the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range of price changes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over the years.</a:t>
            </a:r>
            <a:br>
              <a:rPr lang="en-IN" sz="1200" dirty="0">
                <a:effectLst/>
                <a:latin typeface="Times New Roman" panose="02020603050405020304" pitchFamily="18"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Mapping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correlations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between different variables, using a heatmap, to uncover patterns and relationships in the dataset.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Through the analysis, we identified the raw materials with the highest and lowest prices over the analyzed period. Materials with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high percentage changes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were often subject to market shocks, such as supply chain disruptions, climate events (e.g., droughts), or sudden changes in global demand.</a:t>
            </a:r>
            <a:br>
              <a:rPr lang="en-IN" sz="12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2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78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11700" y="445025"/>
            <a:ext cx="8520600" cy="30469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Future Scope</a:t>
            </a:r>
            <a:br>
              <a:rPr lang="en-US" sz="2400" b="1" dirty="0">
                <a:solidFill>
                  <a:srgbClr val="002060"/>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Agricultural Raw Material Price Analysis</a:t>
            </a:r>
            <a:r>
              <a:rPr lang="en-US" dirty="0">
                <a:latin typeface="Times New Roman" panose="02020603050405020304" pitchFamily="18" charset="0"/>
                <a:cs typeface="Times New Roman" panose="02020603050405020304" pitchFamily="18" charset="0"/>
              </a:rPr>
              <a:t> project provides a strong foundation for understanding market dynamics and making data-driven decisions. However, the field is constantly evolving, and there are numerous avenues for further exploration and enhancement. Below are potential future directions for expanding and refining this analysis: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Weather and Climate Data</a:t>
            </a:r>
            <a:r>
              <a:rPr lang="en-US" dirty="0">
                <a:latin typeface="Times New Roman" panose="02020603050405020304" pitchFamily="18" charset="0"/>
                <a:cs typeface="Times New Roman" panose="02020603050405020304" pitchFamily="18" charset="0"/>
              </a:rPr>
              <a:t>: Agricultural prices are significantly impacted by weather conditions, such as droughts, floods, and temperature fluctuations. Integrating historical and real-time climate data with the pricing dataset can enhance predictions and risk assessments. For example, predictive models could forecast price changes based on upcoming weather patterns.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Sentiment Analysis on News and Social Media</a:t>
            </a:r>
            <a:r>
              <a:rPr lang="en-US" dirty="0">
                <a:latin typeface="Times New Roman" panose="02020603050405020304" pitchFamily="18" charset="0"/>
                <a:cs typeface="Times New Roman" panose="02020603050405020304" pitchFamily="18" charset="0"/>
              </a:rPr>
              <a:t>: Machine learning models could be used to perform </a:t>
            </a:r>
            <a:r>
              <a:rPr lang="en-US" b="1" dirty="0">
                <a:latin typeface="Times New Roman" panose="02020603050405020304" pitchFamily="18" charset="0"/>
                <a:cs typeface="Times New Roman" panose="02020603050405020304" pitchFamily="18" charset="0"/>
              </a:rPr>
              <a:t>sentiment analysis</a:t>
            </a:r>
            <a:r>
              <a:rPr lang="en-US" dirty="0">
                <a:latin typeface="Times New Roman" panose="02020603050405020304" pitchFamily="18" charset="0"/>
                <a:cs typeface="Times New Roman" panose="02020603050405020304" pitchFamily="18" charset="0"/>
              </a:rPr>
              <a:t> on news articles, social media, and other sources to gauge the mood of the market. For instance, news of a crop failure or a new trade policy could significantly affect agricultural prices, and sentiment analysis could be used to predict how such events may impact future prices.</a:t>
            </a:r>
            <a:endParaRPr lang="en-IN" sz="2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114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OUTLINE</a:t>
            </a:r>
            <a:endParaRPr lang="en-US" sz="9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Problem Statement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Proposed Solution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System Architecture</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Embedded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Times New Roman" panose="02020603050405020304" pitchFamily="18" charset="0"/>
                <a:ea typeface="+mn-lt"/>
                <a:cs typeface="Times New Roman" panose="02020603050405020304" pitchFamily="18" charset="0"/>
              </a:rPr>
              <a:t>Conclusion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1200329"/>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Abstract</a:t>
            </a:r>
            <a:br>
              <a:rPr lang="en-US" sz="2400" b="1" dirty="0">
                <a:solidFill>
                  <a:srgbClr val="002060"/>
                </a:solidFill>
                <a:latin typeface="Times New Roman" panose="02020603050405020304" pitchFamily="18" charset="0"/>
                <a:cs typeface="Times New Roman" panose="02020603050405020304" pitchFamily="18" charset="0"/>
              </a:rPr>
            </a:br>
            <a:br>
              <a:rPr lang="en-US" sz="2400" b="1" dirty="0">
                <a:solidFill>
                  <a:srgbClr val="002060"/>
                </a:solidFill>
                <a:latin typeface="Times New Roman" panose="02020603050405020304" pitchFamily="18" charset="0"/>
                <a:cs typeface="Times New Roman" panose="02020603050405020304" pitchFamily="18" charset="0"/>
              </a:rPr>
            </a:b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5724B36-F5F5-8480-656E-F8D4B3BBE48F}"/>
              </a:ext>
            </a:extLst>
          </p:cNvPr>
          <p:cNvSpPr txBox="1"/>
          <p:nvPr/>
        </p:nvSpPr>
        <p:spPr>
          <a:xfrm>
            <a:off x="311700" y="1085850"/>
            <a:ext cx="8520600" cy="2800767"/>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study conducts a comprehensive analysis of agricultural raw material prices over the years, utilizing exploratory data analysis (EDA) techniques to uncover key insights. The analysis aims to identify both high-range and low-range raw materials based on their pricing trends, providing a clearer picture of market dynamics. By examining percentage changes, we pinpoint materials that have experienced significant price fluctuations, both positively and negatively. Additionally, we explore the overall range of price changes over time, highlighting volatility and stability within the sector. To visualize relationships among various raw materials, a graph is generated to illustrate correlations between price changes, enabling stakeholders to make informed decisions based on data-driven insights. This research serves as a valuable resource for farmers, traders, and policymakers in understanding the agricultural market landscape.</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pPr marL="226695">
              <a:lnSpc>
                <a:spcPct val="150000"/>
              </a:lnSpc>
              <a:spcBef>
                <a:spcPts val="600"/>
              </a:spcBef>
              <a:spcAft>
                <a:spcPts val="600"/>
              </a:spcAft>
            </a:pPr>
            <a:r>
              <a:rPr lang="en-US" sz="2400" b="1" dirty="0">
                <a:solidFill>
                  <a:srgbClr val="002060"/>
                </a:solidFill>
                <a:latin typeface="Times New Roman" panose="02020603050405020304" pitchFamily="18" charset="0"/>
                <a:cs typeface="Times New Roman" panose="02020603050405020304" pitchFamily="18" charset="0"/>
              </a:rPr>
              <a:t>Problem</a:t>
            </a:r>
            <a:r>
              <a:rPr lang="en-US" sz="1400" b="1" dirty="0">
                <a:solidFill>
                  <a:schemeClr val="accent1"/>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Statement</a:t>
            </a:r>
            <a:br>
              <a:rPr lang="en-US" sz="2400" b="1" dirty="0">
                <a:solidFill>
                  <a:srgbClr val="002060"/>
                </a:solidFill>
                <a:latin typeface="Times New Roman" panose="02020603050405020304" pitchFamily="18" charset="0"/>
                <a:cs typeface="Times New Roman" panose="02020603050405020304" pitchFamily="18" charset="0"/>
              </a:rPr>
            </a:b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61684E-F4E4-B7EC-A474-F9E4E825EB6A}"/>
              </a:ext>
            </a:extLst>
          </p:cNvPr>
          <p:cNvSpPr txBox="1"/>
          <p:nvPr/>
        </p:nvSpPr>
        <p:spPr>
          <a:xfrm>
            <a:off x="378618" y="1162319"/>
            <a:ext cx="8493919" cy="3536156"/>
          </a:xfrm>
          <a:prstGeom prst="rect">
            <a:avLst/>
          </a:prstGeom>
          <a:noFill/>
        </p:spPr>
        <p:txBody>
          <a:bodyPr wrap="square" rtlCol="0">
            <a:spAutoFit/>
          </a:bodyPr>
          <a:lstStyle/>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agricultural sector is heavily influenced by fluctuations in raw material prices, which can impact production costs, profitability, and market stability. This analysis seeks to address the following challenges within the context of agricultural raw materials:</a:t>
            </a:r>
            <a:br>
              <a:rPr lang="en-IN"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1. Price Range Identification: Determine which agricultural raw materials fall within high and low-price ranges over the years, providing insights into the market dynamics and the materials that dominate pricing.</a:t>
            </a:r>
            <a:br>
              <a:rPr lang="en-IN"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2. Percentage Change Analysis: Identify raw materials that have experienced the highest and lowest percentage changes in price. Understanding these fluctuations can help stakeholders anticipate market trends and adjust strategies accordingly.</a:t>
            </a:r>
            <a:br>
              <a:rPr lang="en-IN"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3. Price Change Range Assessment: Analyze the overall range of price changes for agricultural raw materials over the specified period. This will highlight the volatility of the market and assist in forecasting future trends.</a:t>
            </a:r>
            <a:br>
              <a:rPr lang="en-IN"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4. Correlation Mapping: Create a heatmap to visualize the correlations between the price changes of different raw materials. This will aid in understanding how the prices of various materials are interconnected, which is crucial for making informed decisions in trading and procurement.</a:t>
            </a:r>
            <a:br>
              <a:rPr lang="en-IN"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The significance of analyzing agricultural raw material prices lies in its potential to impact various stakeholders and enhance decision-making processes within the agricultural sector.</a:t>
            </a:r>
            <a:br>
              <a:rPr lang="en-IN" sz="1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311700" y="445025"/>
            <a:ext cx="8520600" cy="67710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Proposed Solution</a:t>
            </a:r>
            <a:br>
              <a:rPr lang="en-US" sz="2400" b="1" dirty="0">
                <a:solidFill>
                  <a:srgbClr val="002060"/>
                </a:solidFill>
                <a:latin typeface="Times New Roman" panose="02020603050405020304" pitchFamily="18" charset="0"/>
                <a:cs typeface="Times New Roman" panose="02020603050405020304" pitchFamily="18" charset="0"/>
              </a:rPr>
            </a:b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B517862-58BE-24A6-97AA-DC1CDE192959}"/>
              </a:ext>
            </a:extLst>
          </p:cNvPr>
          <p:cNvSpPr txBox="1"/>
          <p:nvPr/>
        </p:nvSpPr>
        <p:spPr>
          <a:xfrm>
            <a:off x="400049" y="1575643"/>
            <a:ext cx="8151019" cy="224676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proposed solution involves a comprehensive </a:t>
            </a:r>
            <a:r>
              <a:rPr lang="en-US" b="1" dirty="0">
                <a:latin typeface="Times New Roman" panose="02020603050405020304" pitchFamily="18" charset="0"/>
                <a:cs typeface="Times New Roman" panose="02020603050405020304" pitchFamily="18" charset="0"/>
              </a:rPr>
              <a:t>Exploratory Data Analysis (EDA)</a:t>
            </a:r>
            <a:r>
              <a:rPr lang="en-US" dirty="0">
                <a:latin typeface="Times New Roman" panose="02020603050405020304" pitchFamily="18" charset="0"/>
                <a:cs typeface="Times New Roman" panose="02020603050405020304" pitchFamily="18" charset="0"/>
              </a:rPr>
              <a:t> and predictive modeling approach to analyze the historical prices of agricultural raw materials. The goal is to uncover insights related to price trends, volatility, correlations, and market behavior that will enable stakeholders to make informed, data-driven decisions.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solution will involve the following key steps: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Data Collection and Preparation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Exploratory Data Analysis (EDA)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Correlation Analysis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Predictive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(Optional) Visualization and Reporting</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Times New Roman" panose="02020603050405020304" pitchFamily="18" charset="0"/>
                <a:cs typeface="Times New Roman" panose="02020603050405020304" pitchFamily="18" charset="0"/>
              </a:rPr>
              <a:t>System Architecture</a:t>
            </a:r>
          </a:p>
        </p:txBody>
      </p:sp>
      <p:sp>
        <p:nvSpPr>
          <p:cNvPr id="5" name="TextBox 4">
            <a:extLst>
              <a:ext uri="{FF2B5EF4-FFF2-40B4-BE49-F238E27FC236}">
                <a16:creationId xmlns:a16="http://schemas.microsoft.com/office/drawing/2014/main" id="{1B073213-91B9-759E-16CF-9C0DB2BE9358}"/>
              </a:ext>
            </a:extLst>
          </p:cNvPr>
          <p:cNvSpPr txBox="1"/>
          <p:nvPr/>
        </p:nvSpPr>
        <p:spPr>
          <a:xfrm>
            <a:off x="390350" y="1082388"/>
            <a:ext cx="8521700" cy="2893100"/>
          </a:xfrm>
          <a:prstGeom prst="rect">
            <a:avLst/>
          </a:prstGeom>
          <a:noFill/>
        </p:spPr>
        <p:txBody>
          <a:bodyPr wrap="square" rtlCol="0">
            <a:spAutoFit/>
          </a:bodyPr>
          <a:lstStyle/>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Hardware Requirements: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CPU :</a:t>
            </a:r>
            <a:r>
              <a:rPr lang="en-US" dirty="0">
                <a:latin typeface="Times New Roman" panose="02020603050405020304" pitchFamily="18" charset="0"/>
                <a:cs typeface="Times New Roman" panose="02020603050405020304" pitchFamily="18" charset="0"/>
              </a:rPr>
              <a:t> Minimum: Intel Core i5 (or equivalent) with at least 4 cores.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RAM</a:t>
            </a:r>
            <a:r>
              <a:rPr lang="en-US" dirty="0">
                <a:latin typeface="Times New Roman" panose="02020603050405020304" pitchFamily="18" charset="0"/>
                <a:cs typeface="Times New Roman" panose="02020603050405020304" pitchFamily="18" charset="0"/>
              </a:rPr>
              <a:t>: Minimum: 8 GB RAM. Recommended: 16 GB or more for smoother processing, especially when running advanced analytics or handling large datasets.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GPU</a:t>
            </a:r>
            <a:r>
              <a:rPr lang="en-US" dirty="0">
                <a:latin typeface="Times New Roman" panose="02020603050405020304" pitchFamily="18" charset="0"/>
                <a:cs typeface="Times New Roman" panose="02020603050405020304" pitchFamily="18" charset="0"/>
              </a:rPr>
              <a:t> (if using machine learning models that require heavy computations, such as neural networks or deep learning models): Minimum: Integrated GPU (e.g., Intel UHD, AMD Vega). Recommended: NVIDIA GeForce GTX or RTX series for deep learning (if working with large-scale models or time-series forecasting models such as LSTMs).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Recommended: 500 GB or more SSD for faster read/write speeds when working with large datasets.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1705D-2CAA-0600-8286-D8DDA4271220}"/>
            </a:ext>
          </a:extLst>
        </p:cNvPr>
        <p:cNvGrpSpPr/>
        <p:nvPr/>
      </p:nvGrpSpPr>
      <p:grpSpPr>
        <a:xfrm>
          <a:off x="0" y="0"/>
          <a:ext cx="0" cy="0"/>
          <a:chOff x="0" y="0"/>
          <a:chExt cx="0" cy="0"/>
        </a:xfrm>
      </p:grpSpPr>
      <p:sp>
        <p:nvSpPr>
          <p:cNvPr id="3" name="Title 4">
            <a:extLst>
              <a:ext uri="{FF2B5EF4-FFF2-40B4-BE49-F238E27FC236}">
                <a16:creationId xmlns:a16="http://schemas.microsoft.com/office/drawing/2014/main" id="{C05726DC-E4EE-FBFD-E7E7-5B02D38E656C}"/>
              </a:ext>
            </a:extLst>
          </p:cNvPr>
          <p:cNvSpPr>
            <a:spLocks noGrp="1"/>
          </p:cNvSpPr>
          <p:nvPr>
            <p:ph type="title"/>
          </p:nvPr>
        </p:nvSpPr>
        <p:spPr>
          <a:xfrm>
            <a:off x="311150" y="444500"/>
            <a:ext cx="85217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Times New Roman" panose="02020603050405020304" pitchFamily="18" charset="0"/>
                <a:cs typeface="Times New Roman" panose="02020603050405020304" pitchFamily="18" charset="0"/>
              </a:rPr>
              <a:t>System Architecture</a:t>
            </a:r>
          </a:p>
        </p:txBody>
      </p:sp>
      <p:sp>
        <p:nvSpPr>
          <p:cNvPr id="5" name="TextBox 4">
            <a:extLst>
              <a:ext uri="{FF2B5EF4-FFF2-40B4-BE49-F238E27FC236}">
                <a16:creationId xmlns:a16="http://schemas.microsoft.com/office/drawing/2014/main" id="{6D08F7E5-8B9E-0C3C-DFDA-B8CCB9EEA59C}"/>
              </a:ext>
            </a:extLst>
          </p:cNvPr>
          <p:cNvSpPr txBox="1"/>
          <p:nvPr/>
        </p:nvSpPr>
        <p:spPr>
          <a:xfrm>
            <a:off x="561335" y="1104690"/>
            <a:ext cx="8521700" cy="4832092"/>
          </a:xfrm>
          <a:prstGeom prst="rect">
            <a:avLst/>
          </a:prstGeom>
          <a:noFill/>
        </p:spPr>
        <p:txBody>
          <a:bodyPr wrap="square" rtlCol="0">
            <a:spAutoFit/>
          </a:bodyPr>
          <a:lstStyle/>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Software Requirements:</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Operating System: </a:t>
            </a:r>
            <a:r>
              <a:rPr lang="en-US" dirty="0">
                <a:latin typeface="Times New Roman" panose="02020603050405020304" pitchFamily="18" charset="0"/>
                <a:cs typeface="Times New Roman" panose="02020603050405020304" pitchFamily="18" charset="0"/>
              </a:rPr>
              <a:t>Windows: Windows 10 or later, 64-bit version.</a:t>
            </a:r>
          </a:p>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Programming Languages and Development Environments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Python</a:t>
            </a:r>
            <a:r>
              <a:rPr lang="en-IN" dirty="0">
                <a:latin typeface="Times New Roman" panose="02020603050405020304" pitchFamily="18" charset="0"/>
                <a:cs typeface="Times New Roman" panose="02020603050405020304" pitchFamily="18" charset="0"/>
              </a:rPr>
              <a:t> (recommended language for data analysis, machine learning, and visualization):</a:t>
            </a:r>
          </a:p>
          <a:p>
            <a:pPr marL="742950" lvl="1"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Python Version</a:t>
            </a:r>
            <a:r>
              <a:rPr lang="en-IN" dirty="0">
                <a:latin typeface="Times New Roman" panose="02020603050405020304" pitchFamily="18" charset="0"/>
                <a:cs typeface="Times New Roman" panose="02020603050405020304" pitchFamily="18" charset="0"/>
              </a:rPr>
              <a:t>: Python 3.7 or later.</a:t>
            </a:r>
          </a:p>
          <a:p>
            <a:pPr marL="742950" lvl="1"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IDEs</a:t>
            </a:r>
            <a:r>
              <a:rPr lang="en-IN" dirty="0">
                <a:latin typeface="Times New Roman" panose="02020603050405020304" pitchFamily="18" charset="0"/>
                <a:cs typeface="Times New Roman" panose="02020603050405020304" pitchFamily="18" charset="0"/>
              </a:rPr>
              <a:t>:</a:t>
            </a:r>
          </a:p>
          <a:p>
            <a:pPr marL="1200150" lvl="2" indent="-285750">
              <a:buFont typeface="Wingdings" panose="05000000000000000000" pitchFamily="2" charset="2"/>
              <a:buChar char="Ø"/>
            </a:pPr>
            <a:r>
              <a:rPr lang="en-IN" b="1" dirty="0" err="1">
                <a:latin typeface="Times New Roman" panose="02020603050405020304" pitchFamily="18" charset="0"/>
                <a:cs typeface="Times New Roman" panose="02020603050405020304" pitchFamily="18" charset="0"/>
              </a:rPr>
              <a:t>Jupyter</a:t>
            </a:r>
            <a:r>
              <a:rPr lang="en-IN" b="1" dirty="0">
                <a:latin typeface="Times New Roman" panose="02020603050405020304" pitchFamily="18" charset="0"/>
                <a:cs typeface="Times New Roman" panose="02020603050405020304" pitchFamily="18" charset="0"/>
              </a:rPr>
              <a:t> Notebooks</a:t>
            </a:r>
            <a:r>
              <a:rPr lang="en-IN" dirty="0">
                <a:latin typeface="Times New Roman" panose="02020603050405020304" pitchFamily="18" charset="0"/>
                <a:cs typeface="Times New Roman" panose="02020603050405020304" pitchFamily="18" charset="0"/>
              </a:rPr>
              <a:t> (for interactive development and visualization).</a:t>
            </a:r>
          </a:p>
          <a:p>
            <a:pPr marL="1200150" lvl="2"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VS Code</a:t>
            </a:r>
            <a:r>
              <a:rPr lang="en-IN" dirty="0">
                <a:latin typeface="Times New Roman" panose="02020603050405020304" pitchFamily="18" charset="0"/>
                <a:cs typeface="Times New Roman" panose="02020603050405020304" pitchFamily="18" charset="0"/>
              </a:rPr>
              <a:t> or </a:t>
            </a:r>
            <a:r>
              <a:rPr lang="en-IN" b="1" dirty="0">
                <a:latin typeface="Times New Roman" panose="02020603050405020304" pitchFamily="18" charset="0"/>
                <a:cs typeface="Times New Roman" panose="02020603050405020304" pitchFamily="18" charset="0"/>
              </a:rPr>
              <a:t>PyCharm</a:t>
            </a:r>
            <a:r>
              <a:rPr lang="en-IN" dirty="0">
                <a:latin typeface="Times New Roman" panose="02020603050405020304" pitchFamily="18" charset="0"/>
                <a:cs typeface="Times New Roman" panose="02020603050405020304" pitchFamily="18" charset="0"/>
              </a:rPr>
              <a:t> (for more extensive project development).</a:t>
            </a:r>
          </a:p>
          <a:p>
            <a:r>
              <a:rPr lang="en-IN" b="1" dirty="0">
                <a:latin typeface="Times New Roman" panose="02020603050405020304" pitchFamily="18" charset="0"/>
                <a:cs typeface="Times New Roman" panose="02020603050405020304" pitchFamily="18" charset="0"/>
              </a:rPr>
              <a:t>               R</a:t>
            </a:r>
            <a:r>
              <a:rPr lang="en-IN" dirty="0">
                <a:latin typeface="Times New Roman" panose="02020603050405020304" pitchFamily="18" charset="0"/>
                <a:cs typeface="Times New Roman" panose="02020603050405020304" pitchFamily="18" charset="0"/>
              </a:rPr>
              <a:t> (optional, for statistical analysis and visualization):</a:t>
            </a:r>
          </a:p>
          <a:p>
            <a:pPr marL="742950" lvl="1"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R Version</a:t>
            </a:r>
            <a:r>
              <a:rPr lang="en-IN" dirty="0">
                <a:latin typeface="Times New Roman" panose="02020603050405020304" pitchFamily="18" charset="0"/>
                <a:cs typeface="Times New Roman" panose="02020603050405020304" pitchFamily="18" charset="0"/>
              </a:rPr>
              <a:t>: R 4.0 or later.</a:t>
            </a:r>
          </a:p>
          <a:p>
            <a:pPr marL="742950" lvl="1"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IDE</a:t>
            </a:r>
            <a:r>
              <a:rPr lang="en-IN" dirty="0">
                <a:latin typeface="Times New Roman" panose="02020603050405020304" pitchFamily="18" charset="0"/>
                <a:cs typeface="Times New Roman" panose="02020603050405020304" pitchFamily="18" charset="0"/>
              </a:rPr>
              <a:t>: RStudio.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and Forecasting</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machine learning models, including regression, classification, clustering, and clustering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TensorFlow / </a:t>
            </a: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deep learning models (LSTM, neural networks) for time-series forecasting.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boosting algorithms and regression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Statsmodels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statistical modeling and time series analysis (ARIMA models).</a:t>
            </a:r>
          </a:p>
          <a:p>
            <a:pPr marL="742950" lvl="1"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51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9D304-8540-2F03-4668-1DD33C2C6586}"/>
            </a:ext>
          </a:extLst>
        </p:cNvPr>
        <p:cNvGrpSpPr/>
        <p:nvPr/>
      </p:nvGrpSpPr>
      <p:grpSpPr>
        <a:xfrm>
          <a:off x="0" y="0"/>
          <a:ext cx="0" cy="0"/>
          <a:chOff x="0" y="0"/>
          <a:chExt cx="0" cy="0"/>
        </a:xfrm>
      </p:grpSpPr>
      <p:sp>
        <p:nvSpPr>
          <p:cNvPr id="3" name="Title 4">
            <a:extLst>
              <a:ext uri="{FF2B5EF4-FFF2-40B4-BE49-F238E27FC236}">
                <a16:creationId xmlns:a16="http://schemas.microsoft.com/office/drawing/2014/main" id="{0EBC2DF0-EBD7-95E4-427C-6E9E9EB73F13}"/>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5" name="TextBox 4">
            <a:extLst>
              <a:ext uri="{FF2B5EF4-FFF2-40B4-BE49-F238E27FC236}">
                <a16:creationId xmlns:a16="http://schemas.microsoft.com/office/drawing/2014/main" id="{71C64838-9FD5-84D8-803B-1A91B53D1C9D}"/>
              </a:ext>
            </a:extLst>
          </p:cNvPr>
          <p:cNvSpPr txBox="1"/>
          <p:nvPr/>
        </p:nvSpPr>
        <p:spPr>
          <a:xfrm>
            <a:off x="561335" y="1104690"/>
            <a:ext cx="8521700" cy="2246769"/>
          </a:xfrm>
          <a:prstGeom prst="rect">
            <a:avLst/>
          </a:prstGeom>
          <a:noFill/>
        </p:spPr>
        <p:txBody>
          <a:bodyPr wrap="square" rtlCol="0">
            <a:spAutoFit/>
          </a:bodyPr>
          <a:lstStyle/>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Data Requirements: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Historical Price Data: External Factors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Real-Time Data </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Network and Security Requirements: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Internet Connection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Security</a:t>
            </a:r>
            <a:endParaRPr lang="en-IN"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37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96841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47</TotalTime>
  <Words>1248</Words>
  <Application>Microsoft Office PowerPoint</Application>
  <PresentationFormat>On-screen Show (16:9)</PresentationFormat>
  <Paragraphs>72</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Simple Light</vt:lpstr>
      <vt:lpstr>PowerPoint Presentation</vt:lpstr>
      <vt:lpstr>PowerPoint Presentation</vt:lpstr>
      <vt:lpstr>Abstract  </vt:lpstr>
      <vt:lpstr>Problem Statement </vt:lpstr>
      <vt:lpstr>Proposed Solution </vt:lpstr>
      <vt:lpstr>System Architecture</vt:lpstr>
      <vt:lpstr>System Architecture</vt:lpstr>
      <vt:lpstr>System Architecture</vt:lpstr>
      <vt:lpstr>Live Demo of Project</vt:lpstr>
      <vt:lpstr>RESULT</vt:lpstr>
      <vt:lpstr>RESULT</vt:lpstr>
      <vt:lpstr>Conclusion The project aimed to conduct an Exploratory Data Analysis (EDA) of agricultural raw material prices over the years, with the goal of uncovering key insights into price trends, fluctuations, and relationships between variables. The analysis focused on four primary objectives: Identifying the high range and low range raw materials based on their prices. Analysing the high and low percentage change in prices for different materials. Determining the range of price changes over the years. Mapping correlations between different variables, using a heatmap, to uncover patterns and relationships in the dataset. Through the analysis, we identified the raw materials with the highest and lowest prices over the analyzed period. Materials with high percentage changes were often subject to market shocks, such as supply chain disruptions, climate events (e.g., droughts), or sudden changes in global demand. </vt:lpstr>
      <vt:lpstr>Future Scope The Agricultural Raw Material Price Analysis project provides a strong foundation for understanding market dynamics and making data-driven decisions. However, the field is constantly evolving, and there are numerous avenues for further exploration and enhancement. Below are potential future directions for expanding and refining this analysis:  Weather and Climate Data: Agricultural prices are significantly impacted by weather conditions, such as droughts, floods, and temperature fluctuations. Integrating historical and real-time climate data with the pricing dataset can enhance predictions and risk assessments. For example, predictive models could forecast price changes based on upcoming weather patterns. Sentiment Analysis on News and Social Media: Machine learning models could be used to perform sentiment analysis on news articles, social media, and other sources to gauge the mood of the market. For instance, news of a crop failure or a new trade policy could significantly affect agricultural prices, and sentiment analysis could be used to predict how such events may impact future prices.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FAISAL AHAMED</cp:lastModifiedBy>
  <cp:revision>18</cp:revision>
  <dcterms:modified xsi:type="dcterms:W3CDTF">2024-11-10T06:14:31Z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