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6" d="100"/>
          <a:sy n="106" d="100"/>
        </p:scale>
        <p:origin x="778" y="13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700226"/>
          </a:xfrm>
          <a:prstGeom prst="rect">
            <a:avLst/>
          </a:prstGeom>
          <a:noFill/>
        </p:spPr>
        <p:txBody>
          <a:bodyPr wrap="square">
            <a:spAutoFit/>
          </a:bodyPr>
          <a:lstStyle/>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Stock Market Forecast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a:p>
            <a:r>
              <a:rPr lang="en-US" sz="1400" dirty="0"/>
              <a:t>Team :  SHAFIEK AHMED R</a:t>
            </a:r>
          </a:p>
          <a:p>
            <a:pP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shafiekahmedr@gmail.com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A1F65E23A0D9ED4A4FF4A03FB9BEE904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a:t>
            </a:r>
          </a:p>
          <a:p>
            <a:pPr algn="ctr"/>
            <a:endParaRPr lang="en-US" dirty="0"/>
          </a:p>
          <a:p>
            <a:pPr algn="ctr"/>
            <a:endParaRPr lang="en-US" sz="1400" dirty="0"/>
          </a:p>
          <a:p>
            <a:pPr algn="ctr"/>
            <a:endParaRPr lang="en-US" dirty="0"/>
          </a:p>
          <a:p>
            <a:pPr algn="ctr"/>
            <a:endParaRPr lang="en-US" sz="1400" dirty="0"/>
          </a:p>
        </p:txBody>
      </p:sp>
      <p:sp>
        <p:nvSpPr>
          <p:cNvPr id="4" name="TextBox 3">
            <a:extLst>
              <a:ext uri="{FF2B5EF4-FFF2-40B4-BE49-F238E27FC236}">
                <a16:creationId xmlns:a16="http://schemas.microsoft.com/office/drawing/2014/main" id="{2A96A75C-2BEA-EA4F-520A-B38EF6F1FA35}"/>
              </a:ext>
            </a:extLst>
          </p:cNvPr>
          <p:cNvSpPr txBox="1"/>
          <p:nvPr/>
        </p:nvSpPr>
        <p:spPr>
          <a:xfrm>
            <a:off x="5337963" y="2901355"/>
            <a:ext cx="3708000" cy="923330"/>
          </a:xfrm>
          <a:prstGeom prst="rect">
            <a:avLst/>
          </a:prstGeom>
          <a:noFill/>
        </p:spPr>
        <p:txBody>
          <a:bodyPr wrap="square" rtlCol="0">
            <a:spAutoFit/>
          </a:bodyPr>
          <a:lstStyle/>
          <a:p>
            <a:pPr algn="ctr"/>
            <a:r>
              <a:rPr lang="en-US" dirty="0"/>
              <a:t>GUIDE:</a:t>
            </a:r>
            <a:r>
              <a:rPr lang="en-US" b="1" dirty="0"/>
              <a:t>P</a:t>
            </a:r>
            <a:r>
              <a:rPr lang="en-US" sz="1800" b="1" dirty="0">
                <a:effectLst/>
                <a:latin typeface="Times New Roman" panose="02020603050405020304" pitchFamily="18" charset="0"/>
                <a:ea typeface="Calibri" panose="020F0502020204030204" pitchFamily="34" charset="0"/>
              </a:rPr>
              <a:t>. Raja</a:t>
            </a:r>
          </a:p>
          <a:p>
            <a:r>
              <a:rPr lang="en-US" sz="1800" b="1" dirty="0">
                <a:effectLst/>
                <a:latin typeface="Times New Roman" panose="02020603050405020304" pitchFamily="18" charset="0"/>
                <a:ea typeface="Calibri" panose="020F0502020204030204" pitchFamily="34" charset="0"/>
              </a:rPr>
              <a:t>Master Trainer, </a:t>
            </a:r>
            <a:r>
              <a:rPr lang="en-US" sz="1800" b="1" dirty="0" err="1">
                <a:effectLst/>
                <a:latin typeface="Times New Roman" panose="02020603050405020304" pitchFamily="18" charset="0"/>
                <a:ea typeface="Calibri" panose="020F0502020204030204" pitchFamily="34" charset="0"/>
              </a:rPr>
              <a:t>Edunet</a:t>
            </a:r>
            <a:r>
              <a:rPr lang="en-US" sz="1800" b="1" dirty="0">
                <a:effectLst/>
                <a:latin typeface="Times New Roman" panose="02020603050405020304" pitchFamily="18" charset="0"/>
                <a:ea typeface="Calibri" panose="020F0502020204030204" pitchFamily="34" charset="0"/>
              </a:rPr>
              <a:t> Foundation</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8EE5CEC-5048-33E5-0F4D-4AE6E557609A}"/>
              </a:ext>
            </a:extLst>
          </p:cNvPr>
          <p:cNvSpPr txBox="1"/>
          <p:nvPr/>
        </p:nvSpPr>
        <p:spPr>
          <a:xfrm>
            <a:off x="492919" y="1092994"/>
            <a:ext cx="7872412" cy="3817648"/>
          </a:xfrm>
          <a:prstGeom prst="rect">
            <a:avLst/>
          </a:prstGeom>
          <a:noFill/>
        </p:spPr>
        <p:txBody>
          <a:bodyPr wrap="square" rtlCol="0">
            <a:spAutoFit/>
          </a:bodyPr>
          <a:lstStyle/>
          <a:p>
            <a:pPr indent="182880" algn="just">
              <a:lnSpc>
                <a:spcPct val="150000"/>
              </a:lnSpc>
              <a:spcBef>
                <a:spcPts val="60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this study, we aim to forecast stock market prices by employing a linear regression model. The process involves the following key steps. Loading Historical Data: Historical stock price data will be loaded into a Pandas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This data will serve as the foundation for our predictive model. Technical Indicators as Features: To enhance the predictive power of our model, we will calculate and include several technical indicators as features. These may include moving averages, Relative Strength Index (RSI), and other commonly used financial metrics. Model Training with 10-Day EMA: We will train a simple linear regression model using the 10-day Exponential Moving Average (EMA) as the primary predictor for the closing prices. The choice of the 10-day EMA is based on its responsiveness to recent price changes, making it a valuable feature for short-term forecasting. Accuracy Analysis and Results Visualization: The accuracy of the trained model will be evaluated by comparing its predictions against actual closing prices. We will use metrics such as Mean Absolute Error (MAE) and Root Mean Squared Error (RMSE) to quantify the magnitude of our errors. Additionally, we will visualize the results through plots to better understand the model's performance and identify any patterns or anomalies.</a:t>
            </a:r>
          </a:p>
          <a:p>
            <a:pPr indent="182880" algn="just">
              <a:lnSpc>
                <a:spcPct val="150000"/>
              </a:lnSpc>
              <a:spcBef>
                <a:spcPts val="60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ultimate goal of this study is to assess the feasibility of using a linear regression approach for stock price forecasting and to gain insights into the reliability and limitations of such models in the context of financial market predictions.</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3EDE43C-F086-5AD4-33D4-B26B6A1F42B9}"/>
              </a:ext>
            </a:extLst>
          </p:cNvPr>
          <p:cNvSpPr txBox="1"/>
          <p:nvPr/>
        </p:nvSpPr>
        <p:spPr>
          <a:xfrm>
            <a:off x="585788" y="1071563"/>
            <a:ext cx="8246512" cy="4016484"/>
          </a:xfrm>
          <a:prstGeom prst="rect">
            <a:avLst/>
          </a:prstGeom>
          <a:noFill/>
        </p:spPr>
        <p:txBody>
          <a:bodyPr wrap="square" rtlCol="0">
            <a:spAutoFit/>
          </a:bodyPr>
          <a:lstStyle/>
          <a:p>
            <a:pPr marL="457200" indent="457200" algn="just">
              <a:lnSpc>
                <a:spcPct val="150000"/>
              </a:lnSpc>
              <a:spcBef>
                <a:spcPts val="600"/>
              </a:spcBef>
              <a:spcAft>
                <a:spcPts val="6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Stock market forecasting is a crucial activity for investors, financial analysts, and economists, as accurate predictions can lead to significant financial gains and better decision-making. One of the simplest yet effective methods for predicting stock prices is linear regression, a statistical approach that models the relationship between a dependent variable and one or more independent variables. In this project, we aim to forecast stock prices using a linear regression model with the following steps: Loading Historical Pricing Data: We will begin by loading historical stock price data into a Pandas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This data will include daily closing prices, which will serve as our primary target variable.</a:t>
            </a:r>
          </a:p>
          <a:p>
            <a:pPr marL="342900" lvl="0" indent="-342900" algn="just">
              <a:lnSpc>
                <a:spcPct val="150000"/>
              </a:lnSpc>
              <a:spcBef>
                <a:spcPts val="600"/>
              </a:spcBef>
              <a:spcAft>
                <a:spcPts val="600"/>
              </a:spcAft>
              <a:buFont typeface="+mj-lt"/>
              <a:buAutoNum type="arabicPeriod"/>
              <a:tabLst>
                <a:tab pos="457200" algn="l"/>
              </a:tabLs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Adding Technical Indicators: To improve the predictive accuracy of our model, we will calculate several technical indicators. These indicators, such as moving averages, Relative Strength Index (RSI), and other relevant metrics, will be added to our dataset as features.</a:t>
            </a:r>
          </a:p>
          <a:p>
            <a:pPr marL="342900" lvl="0" indent="-342900" algn="just">
              <a:lnSpc>
                <a:spcPct val="150000"/>
              </a:lnSpc>
              <a:spcBef>
                <a:spcPts val="600"/>
              </a:spcBef>
              <a:spcAft>
                <a:spcPts val="600"/>
              </a:spcAft>
              <a:buFont typeface="+mj-lt"/>
              <a:buAutoNum type="arabicPeriod"/>
              <a:tabLst>
                <a:tab pos="457200" algn="l"/>
              </a:tabLs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Training the Model: We will train a simple linear regression model using the 10-day Exponential Moving Average (EMA) as the predictor for the closing prices. The EMA is chosen for its ability to give more weight to recent prices, making it a useful feature for short-term forecasting.</a:t>
            </a:r>
          </a:p>
          <a:p>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7931508-1A3D-20BC-07B2-68E8432C395A}"/>
              </a:ext>
            </a:extLst>
          </p:cNvPr>
          <p:cNvSpPr txBox="1"/>
          <p:nvPr/>
        </p:nvSpPr>
        <p:spPr>
          <a:xfrm>
            <a:off x="564356" y="957263"/>
            <a:ext cx="8215313" cy="4185761"/>
          </a:xfrm>
          <a:prstGeom prst="rect">
            <a:avLst/>
          </a:prstGeom>
          <a:noFill/>
        </p:spPr>
        <p:txBody>
          <a:bodyPr wrap="square" rtlCol="0">
            <a:spAutoFit/>
          </a:bodyPr>
          <a:lstStyle/>
          <a:p>
            <a:r>
              <a:rPr lang="en-US" dirty="0"/>
              <a:t>The goal is to develop a model to predict the </a:t>
            </a:r>
            <a:r>
              <a:rPr lang="en-US" b="1" dirty="0"/>
              <a:t>closing price</a:t>
            </a:r>
            <a:r>
              <a:rPr lang="en-US" dirty="0"/>
              <a:t> of a stock based on historical data and technical indicators using </a:t>
            </a:r>
            <a:r>
              <a:rPr lang="en-US" b="1" dirty="0"/>
              <a:t>linear regression</a:t>
            </a:r>
            <a:r>
              <a:rPr lang="en-US" dirty="0"/>
              <a:t>. Here’s a structured approach that outlines the necessary steps and methodology to build, train, evaluate, and improve the model. </a:t>
            </a:r>
            <a:r>
              <a:rPr lang="en-US" dirty="0" err="1"/>
              <a:t>T</a:t>
            </a:r>
            <a:r>
              <a:rPr lang="en-US" b="1" dirty="0" err="1"/>
              <a:t>eature</a:t>
            </a:r>
            <a:r>
              <a:rPr lang="en-US" b="1" dirty="0"/>
              <a:t> Engineering: Add Technical Indicators</a:t>
            </a:r>
          </a:p>
          <a:p>
            <a:r>
              <a:rPr lang="en-US" b="1" dirty="0"/>
              <a:t>Objective</a:t>
            </a:r>
            <a:r>
              <a:rPr lang="en-US" dirty="0"/>
              <a:t>: Enhance the model by adding useful technical indicators (features) derived from historical stock prices. For this problem, we will calculate the </a:t>
            </a:r>
            <a:r>
              <a:rPr lang="en-US" b="1" dirty="0"/>
              <a:t>10-day Exponential Moving Average (EMA)</a:t>
            </a:r>
            <a:r>
              <a:rPr lang="en-US" dirty="0"/>
              <a:t> of the closing prices, which will be used as a predictor for the closing price.</a:t>
            </a:r>
          </a:p>
          <a:p>
            <a:r>
              <a:rPr lang="en-US" b="1" dirty="0"/>
              <a:t>Technical Indicator:</a:t>
            </a:r>
          </a:p>
          <a:p>
            <a:pPr>
              <a:buFont typeface="Arial" panose="020B0604020202020204" pitchFamily="34" charset="0"/>
              <a:buChar char="•"/>
            </a:pPr>
            <a:r>
              <a:rPr lang="en-US" b="1" dirty="0"/>
              <a:t>10-day Exponential Moving Average (EMA)</a:t>
            </a:r>
            <a:r>
              <a:rPr lang="en-US" dirty="0"/>
              <a:t>: EMA is weighted more heavily toward recent prices, which can capture short-term trends better than simple moving averages.</a:t>
            </a:r>
          </a:p>
          <a:p>
            <a:r>
              <a:rPr lang="en-US" b="1" dirty="0"/>
              <a:t>Preparing the Data for Model Training</a:t>
            </a:r>
          </a:p>
          <a:p>
            <a:r>
              <a:rPr lang="en-US" b="1" dirty="0"/>
              <a:t>Objective</a:t>
            </a:r>
            <a:r>
              <a:rPr lang="en-US" dirty="0"/>
              <a:t>: Split the data into </a:t>
            </a:r>
            <a:r>
              <a:rPr lang="en-US" b="1" dirty="0"/>
              <a:t>features</a:t>
            </a:r>
            <a:r>
              <a:rPr lang="en-US" dirty="0"/>
              <a:t> and </a:t>
            </a:r>
            <a:r>
              <a:rPr lang="en-US" b="1" dirty="0"/>
              <a:t>target</a:t>
            </a:r>
            <a:r>
              <a:rPr lang="en-US" dirty="0"/>
              <a:t> variables. The feature will be the 10-day EMA, and the target variable will be the closing price.</a:t>
            </a:r>
          </a:p>
          <a:p>
            <a:r>
              <a:rPr lang="en-US" dirty="0"/>
              <a:t>Additionally, we need to split the data into </a:t>
            </a:r>
            <a:r>
              <a:rPr lang="en-US" b="1" dirty="0"/>
              <a:t>training</a:t>
            </a:r>
            <a:r>
              <a:rPr lang="en-US" dirty="0"/>
              <a:t> and </a:t>
            </a:r>
            <a:r>
              <a:rPr lang="en-US" b="1" dirty="0"/>
              <a:t>testing</a:t>
            </a:r>
            <a:r>
              <a:rPr lang="en-US" dirty="0"/>
              <a:t> sets. This allows us to evaluate the model’s performance on unseen data.</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2" name="TextBox 1">
            <a:extLst>
              <a:ext uri="{FF2B5EF4-FFF2-40B4-BE49-F238E27FC236}">
                <a16:creationId xmlns:a16="http://schemas.microsoft.com/office/drawing/2014/main" id="{BD3EBE4F-48A3-1938-2E8F-4F851F41ABBC}"/>
              </a:ext>
            </a:extLst>
          </p:cNvPr>
          <p:cNvSpPr txBox="1"/>
          <p:nvPr/>
        </p:nvSpPr>
        <p:spPr>
          <a:xfrm>
            <a:off x="521494" y="1385888"/>
            <a:ext cx="8022431" cy="3323987"/>
          </a:xfrm>
          <a:prstGeom prst="rect">
            <a:avLst/>
          </a:prstGeom>
          <a:noFill/>
        </p:spPr>
        <p:txBody>
          <a:bodyPr wrap="square" rtlCol="0">
            <a:spAutoFit/>
          </a:bodyPr>
          <a:lstStyle/>
          <a:p>
            <a:r>
              <a:rPr lang="en-IN" b="1" dirty="0"/>
              <a:t>Data </a:t>
            </a:r>
            <a:r>
              <a:rPr lang="en-IN" b="1" dirty="0" err="1"/>
              <a:t>Source</a:t>
            </a:r>
            <a:r>
              <a:rPr lang="en-IN" dirty="0" err="1"/>
              <a:t>:External</a:t>
            </a:r>
            <a:r>
              <a:rPr lang="en-IN" dirty="0"/>
              <a:t> API (e.g., Alpha Vantage, Yahoo Finance, </a:t>
            </a:r>
            <a:r>
              <a:rPr lang="en-IN" dirty="0" err="1"/>
              <a:t>Quandl</a:t>
            </a:r>
            <a:r>
              <a:rPr lang="en-IN" dirty="0"/>
              <a:t>) or a database that stores historical stock data.</a:t>
            </a:r>
          </a:p>
          <a:p>
            <a:r>
              <a:rPr lang="en-US" b="1" dirty="0"/>
              <a:t>Data Cleaning</a:t>
            </a:r>
            <a:r>
              <a:rPr lang="en-US" dirty="0"/>
              <a:t>:</a:t>
            </a:r>
          </a:p>
          <a:p>
            <a:pPr>
              <a:buFont typeface="Arial" panose="020B0604020202020204" pitchFamily="34" charset="0"/>
              <a:buChar char="•"/>
            </a:pPr>
            <a:r>
              <a:rPr lang="en-US" dirty="0"/>
              <a:t>Handle missing data (forward fill, interpolation, or removal).</a:t>
            </a:r>
          </a:p>
          <a:p>
            <a:pPr>
              <a:buFont typeface="Arial" panose="020B0604020202020204" pitchFamily="34" charset="0"/>
              <a:buChar char="•"/>
            </a:pPr>
            <a:r>
              <a:rPr lang="en-US" dirty="0"/>
              <a:t>Remove outliers or erroneous data points that could distort predictions.</a:t>
            </a:r>
          </a:p>
          <a:p>
            <a:r>
              <a:rPr lang="en-US" b="1" dirty="0"/>
              <a:t>Data Flow:</a:t>
            </a:r>
          </a:p>
          <a:p>
            <a:pPr>
              <a:buFont typeface="Arial" panose="020B0604020202020204" pitchFamily="34" charset="0"/>
              <a:buChar char="•"/>
            </a:pPr>
            <a:r>
              <a:rPr lang="en-US" dirty="0"/>
              <a:t>Historical stock data → </a:t>
            </a:r>
            <a:r>
              <a:rPr lang="en-US" b="1" dirty="0"/>
              <a:t>Data Preprocessing</a:t>
            </a:r>
            <a:r>
              <a:rPr lang="en-US" dirty="0"/>
              <a:t> → Cleaned and engineered features (e.g., EMA).</a:t>
            </a:r>
          </a:p>
          <a:p>
            <a:r>
              <a:rPr lang="en-US" b="1" dirty="0"/>
              <a:t>Model Training</a:t>
            </a:r>
            <a:r>
              <a:rPr lang="en-US" dirty="0"/>
              <a:t>:</a:t>
            </a:r>
          </a:p>
          <a:p>
            <a:pPr>
              <a:buFont typeface="Arial" panose="020B0604020202020204" pitchFamily="34" charset="0"/>
              <a:buChar char="•"/>
            </a:pPr>
            <a:r>
              <a:rPr lang="en-US" b="1" dirty="0"/>
              <a:t>Linear Regression Model</a:t>
            </a:r>
            <a:r>
              <a:rPr lang="en-US" dirty="0"/>
              <a:t>: Trained on historical stock data (specifically, features such as EMA-10) to predict the stock’s closing price.</a:t>
            </a:r>
          </a:p>
          <a:p>
            <a:r>
              <a:rPr lang="en-IN" b="1" dirty="0"/>
              <a:t>Model Evaluation</a:t>
            </a:r>
            <a:r>
              <a:rPr lang="en-IN" dirty="0"/>
              <a:t>:</a:t>
            </a:r>
          </a:p>
          <a:p>
            <a:pPr>
              <a:buFont typeface="Arial" panose="020B0604020202020204" pitchFamily="34" charset="0"/>
              <a:buChar char="•"/>
            </a:pPr>
            <a:r>
              <a:rPr lang="en-IN" b="1" dirty="0"/>
              <a:t>Metrics Calculation</a:t>
            </a:r>
            <a:r>
              <a:rPr lang="en-IN" dirty="0"/>
              <a:t>: Evaluate the model using metrics like Mean Absolute Error (MAE), Mean Squared Error (MSE), and R-squared (R²).</a:t>
            </a:r>
          </a:p>
          <a:p>
            <a:pPr>
              <a:buFont typeface="Arial" panose="020B0604020202020204" pitchFamily="34" charset="0"/>
              <a:buChar char="•"/>
            </a:pPr>
            <a:r>
              <a:rPr lang="en-IN" b="1" dirty="0"/>
              <a:t>Visualization</a:t>
            </a:r>
            <a:r>
              <a:rPr lang="en-IN" dirty="0"/>
              <a:t>: Plot actual vs. predicted closing prices, residuals, and error distributions.</a:t>
            </a:r>
          </a:p>
          <a:p>
            <a:endParaRPr lang="en-IN" dirty="0"/>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F1BFF5D-2EFD-33B1-A04B-0D746D095C24}"/>
              </a:ext>
            </a:extLst>
          </p:cNvPr>
          <p:cNvSpPr txBox="1"/>
          <p:nvPr/>
        </p:nvSpPr>
        <p:spPr>
          <a:xfrm>
            <a:off x="628650" y="1078706"/>
            <a:ext cx="7800975" cy="2646878"/>
          </a:xfrm>
          <a:prstGeom prst="rect">
            <a:avLst/>
          </a:prstGeom>
          <a:noFill/>
        </p:spPr>
        <p:txBody>
          <a:bodyPr wrap="square" rtlCol="0">
            <a:spAutoFit/>
          </a:bodyPr>
          <a:lstStyle/>
          <a:p>
            <a:pPr marL="742950" lvl="1" indent="-285750">
              <a:lnSpc>
                <a:spcPct val="150000"/>
              </a:lnSpc>
              <a:spcAft>
                <a:spcPts val="200"/>
              </a:spcAft>
              <a:buSzPts val="1100"/>
              <a:buFont typeface="Calibri" panose="020F0502020204030204" pitchFamily="34" charset="0"/>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task of forecasting stock prices using linear regression and technical indicators, particularly the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10-day Exponential Moving Average (EMA)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yielded several important insights and outcomes. Here is a summary of the findings, implications, and considerations: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Data Loading and Feature Engineering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2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Historical Data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We successfully loaded the historical stock pricing data into a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Pandas </a:t>
            </a:r>
            <a:r>
              <a:rPr lang="en-IN" sz="1200" b="1"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ensuring that key variables such as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Date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Open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High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Low</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Close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Volume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were available for analysis.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spcAft>
                <a:spcPts val="2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Technical Indicator (EMA)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10-day Exponential Moving Average (EMA)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was calculated and added as a feature to capture recent trends in stock prices. The EMA is a widely used technical indicator that gives more weight to recent price movements, making it sensitive to short-term trends.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47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E0EAB38-E8F2-2D60-F758-1F5CFAA92AFF}"/>
              </a:ext>
            </a:extLst>
          </p:cNvPr>
          <p:cNvSpPr txBox="1"/>
          <p:nvPr/>
        </p:nvSpPr>
        <p:spPr>
          <a:xfrm>
            <a:off x="664369" y="1017725"/>
            <a:ext cx="7622381" cy="3539430"/>
          </a:xfrm>
          <a:prstGeom prst="rect">
            <a:avLst/>
          </a:prstGeom>
          <a:noFill/>
        </p:spPr>
        <p:txBody>
          <a:bodyPr wrap="square" rtlCol="0">
            <a:spAutoFit/>
          </a:bodyPr>
          <a:lstStyle/>
          <a:p>
            <a:r>
              <a:rPr lang="en-US" dirty="0"/>
              <a:t>The future scope of the stock market forecasting system can be expanded in multiple directions, both in terms of </a:t>
            </a:r>
            <a:r>
              <a:rPr lang="en-US" b="1" dirty="0"/>
              <a:t>model improvements</a:t>
            </a:r>
            <a:r>
              <a:rPr lang="en-US" dirty="0"/>
              <a:t> and </a:t>
            </a:r>
            <a:r>
              <a:rPr lang="en-US" b="1" dirty="0"/>
              <a:t>technological enhancements</a:t>
            </a:r>
            <a:r>
              <a:rPr lang="en-US" dirty="0"/>
              <a:t>. The following points outline key areas where the system can evolve to offer more accurate, sophisticated, and actionable insights for stock market predictions.</a:t>
            </a:r>
          </a:p>
          <a:p>
            <a:r>
              <a:rPr lang="en-US" b="1" dirty="0"/>
              <a:t>. Non-Linear Models</a:t>
            </a:r>
          </a:p>
          <a:p>
            <a:r>
              <a:rPr lang="en-US" dirty="0"/>
              <a:t>While linear regression serves as a good baseline, stock prices are often influenced by non-linear relationships and complex patterns. Moving forward, more advanced models can be employed to capture these complexities:</a:t>
            </a:r>
          </a:p>
          <a:p>
            <a:pPr>
              <a:buFont typeface="Arial" panose="020B0604020202020204" pitchFamily="34" charset="0"/>
              <a:buChar char="•"/>
            </a:pPr>
            <a:r>
              <a:rPr lang="en-US" b="1" dirty="0"/>
              <a:t>Random Forests</a:t>
            </a:r>
            <a:r>
              <a:rPr lang="en-US" dirty="0"/>
              <a:t> and </a:t>
            </a:r>
            <a:r>
              <a:rPr lang="en-US" b="1" dirty="0"/>
              <a:t>Gradient Boosting Machines (GBM)</a:t>
            </a:r>
            <a:r>
              <a:rPr lang="en-US" dirty="0"/>
              <a:t>: These models can better capture non-linear relationships and interactions between features (e.g., market sentiment, economic indicators).</a:t>
            </a:r>
          </a:p>
          <a:p>
            <a:pPr>
              <a:buFont typeface="Arial" panose="020B0604020202020204" pitchFamily="34" charset="0"/>
              <a:buChar char="•"/>
            </a:pPr>
            <a:r>
              <a:rPr lang="en-US" b="1" dirty="0" err="1"/>
              <a:t>XGBoost</a:t>
            </a:r>
            <a:r>
              <a:rPr lang="en-US" dirty="0"/>
              <a:t>: A powerful boosting algorithm that often outperforms other models for structured data tasks like stock prediction.</a:t>
            </a:r>
          </a:p>
          <a:p>
            <a:pPr>
              <a:buFont typeface="Arial" panose="020B0604020202020204" pitchFamily="34" charset="0"/>
              <a:buChar char="•"/>
            </a:pPr>
            <a:r>
              <a:rPr lang="en-US" b="1"/>
              <a:t>Support Vector Machines (SVM)</a:t>
            </a:r>
            <a:r>
              <a:rPr lang="en-US"/>
              <a:t>: Can be used for regression (SVR) to capture non-linear patterns with high-dimensional data.</a:t>
            </a:r>
          </a:p>
          <a:p>
            <a:endParaRPr lang="en-IN"/>
          </a:p>
        </p:txBody>
      </p:sp>
    </p:spTree>
    <p:extLst>
      <p:ext uri="{BB962C8B-B14F-4D97-AF65-F5344CB8AC3E}">
        <p14:creationId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TotalTime>
  <Words>1242</Words>
  <Application>Microsoft Office PowerPoint</Application>
  <PresentationFormat>On-screen Show (16:9)</PresentationFormat>
  <Paragraphs>66</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FAISAL AHAMED</cp:lastModifiedBy>
  <cp:revision>7</cp:revision>
  <dcterms:modified xsi:type="dcterms:W3CDTF">2024-11-10T18:06:16Z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