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3"/>
  </p:notesMasterIdLst>
  <p:sldIdLst>
    <p:sldId id="256" r:id="rId5"/>
    <p:sldId id="272" r:id="rId6"/>
    <p:sldId id="383" r:id="rId7"/>
    <p:sldId id="501" r:id="rId8"/>
    <p:sldId id="518" r:id="rId9"/>
    <p:sldId id="502" r:id="rId10"/>
    <p:sldId id="503" r:id="rId11"/>
    <p:sldId id="504" r:id="rId12"/>
    <p:sldId id="506" r:id="rId13"/>
    <p:sldId id="505" r:id="rId14"/>
    <p:sldId id="507" r:id="rId15"/>
    <p:sldId id="517" r:id="rId16"/>
    <p:sldId id="508" r:id="rId17"/>
    <p:sldId id="510" r:id="rId18"/>
    <p:sldId id="519" r:id="rId19"/>
    <p:sldId id="511" r:id="rId20"/>
    <p:sldId id="512" r:id="rId21"/>
    <p:sldId id="51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39" autoAdjust="0"/>
    <p:restoredTop sz="94660"/>
  </p:normalViewPr>
  <p:slideViewPr>
    <p:cSldViewPr snapToGrid="0">
      <p:cViewPr varScale="1">
        <p:scale>
          <a:sx n="89" d="100"/>
          <a:sy n="89"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760A2-39AF-4C46-B81C-BA861813446A}" type="datetimeFigureOut">
              <a:rPr lang="en-IN" smtClean="0"/>
              <a:t>07-06-2023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5C54E-F2AB-42B7-AA6D-F6EF816C46E8}" type="slidenum">
              <a:rPr lang="en-IN" smtClean="0"/>
              <a:t>‹#›</a:t>
            </a:fld>
            <a:endParaRPr lang="en-IN"/>
          </a:p>
        </p:txBody>
      </p:sp>
    </p:spTree>
    <p:extLst>
      <p:ext uri="{BB962C8B-B14F-4D97-AF65-F5344CB8AC3E}">
        <p14:creationId xmlns:p14="http://schemas.microsoft.com/office/powerpoint/2010/main" val="2894853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420471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346293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210065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81019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371403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422302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65946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323028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374557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67818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785CB8C-4DED-46AB-833E-A64B6AB0568D}" type="slidenum">
              <a:rPr lang="en-IN" smtClean="0"/>
              <a:pPr/>
              <a:t>‹#›</a:t>
            </a:fld>
            <a:endParaRPr lang="en-IN"/>
          </a:p>
        </p:txBody>
      </p:sp>
    </p:spTree>
    <p:extLst>
      <p:ext uri="{BB962C8B-B14F-4D97-AF65-F5344CB8AC3E}">
        <p14:creationId xmlns:p14="http://schemas.microsoft.com/office/powerpoint/2010/main" val="264960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r:embed="rId13">
            <a:extLst>
              <a:ext uri="{28A0092B-C50C-407E-A947-70E740481C1C}">
                <a14:useLocalDpi xmlns:a14="http://schemas.microsoft.com/office/drawing/2010/main" val="0"/>
              </a:ext>
            </a:extLst>
          </a:blip>
          <a:srcRect b="83365"/>
          <a:stretch>
            <a:fillRect/>
          </a:stretch>
        </p:blipFill>
        <p:spPr bwMode="auto">
          <a:xfrm>
            <a:off x="3175" y="3175"/>
            <a:ext cx="9137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6799263" y="64008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a:lvl1pPr>
          </a:lstStyle>
          <a:p>
            <a:fld id="{8785CB8C-4DED-46AB-833E-A64B6AB0568D}" type="slidenum">
              <a:rPr lang="en-IN" smtClean="0"/>
              <a:pPr/>
              <a:t>‹#›</a:t>
            </a:fld>
            <a:endParaRPr lang="en-IN"/>
          </a:p>
        </p:txBody>
      </p:sp>
      <p:sp>
        <p:nvSpPr>
          <p:cNvPr id="1028" name="Rectangle 8"/>
          <p:cNvSpPr>
            <a:spLocks noChangeArrowheads="1"/>
          </p:cNvSpPr>
          <p:nvPr/>
        </p:nvSpPr>
        <p:spPr bwMode="auto">
          <a:xfrm>
            <a:off x="6172200" y="6096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600" b="1" dirty="0">
                <a:solidFill>
                  <a:schemeClr val="accent2"/>
                </a:solidFill>
              </a:rPr>
              <a:t>ASET</a:t>
            </a:r>
          </a:p>
        </p:txBody>
      </p:sp>
      <p:sp>
        <p:nvSpPr>
          <p:cNvPr id="1029" name="Rectangle 10"/>
          <p:cNvSpPr>
            <a:spLocks noChangeArrowheads="1"/>
          </p:cNvSpPr>
          <p:nvPr/>
        </p:nvSpPr>
        <p:spPr bwMode="auto">
          <a:xfrm>
            <a:off x="2438400" y="6705600"/>
            <a:ext cx="67056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0179987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697" y="961292"/>
            <a:ext cx="8530046" cy="1728899"/>
          </a:xfrm>
        </p:spPr>
        <p:txBody>
          <a:bodyPr/>
          <a:lstStyle/>
          <a:p>
            <a:br>
              <a:rPr lang="en-US"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Thyroid Disease Detection</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17483" y="2210463"/>
            <a:ext cx="6149724" cy="3659736"/>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Submitted by: </a:t>
            </a:r>
            <a:r>
              <a:rPr lang="en-US" sz="2400" b="1" dirty="0">
                <a:latin typeface="Times New Roman" panose="02020603050405020304" pitchFamily="18" charset="0"/>
                <a:cs typeface="Times New Roman" panose="02020603050405020304" pitchFamily="18" charset="0"/>
              </a:rPr>
              <a:t>Mohammad Faiz</a:t>
            </a:r>
          </a:p>
          <a:p>
            <a:r>
              <a:rPr lang="en-US" sz="2400" dirty="0">
                <a:latin typeface="Times New Roman" panose="02020603050405020304" pitchFamily="18" charset="0"/>
                <a:cs typeface="Times New Roman" panose="02020603050405020304" pitchFamily="18" charset="0"/>
              </a:rPr>
              <a:t>(A7605219061)</a:t>
            </a:r>
          </a:p>
          <a:p>
            <a:r>
              <a:rPr lang="en-US" sz="2400" dirty="0">
                <a:latin typeface="Times New Roman" panose="02020603050405020304" pitchFamily="18" charset="0"/>
                <a:cs typeface="Times New Roman" panose="02020603050405020304" pitchFamily="18" charset="0"/>
              </a:rPr>
              <a:t>B.TECH CSE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Semester)</a:t>
            </a:r>
          </a:p>
          <a:p>
            <a:r>
              <a:rPr lang="en-US" sz="2400" dirty="0">
                <a:latin typeface="Times New Roman" panose="02020603050405020304" pitchFamily="18" charset="0"/>
                <a:cs typeface="Times New Roman" panose="02020603050405020304" pitchFamily="18" charset="0"/>
              </a:rPr>
              <a:t>Under the Guidance of : </a:t>
            </a:r>
            <a:r>
              <a:rPr lang="en-US" sz="2200" b="1" dirty="0">
                <a:solidFill>
                  <a:srgbClr val="000000"/>
                </a:solidFill>
                <a:effectLst/>
                <a:latin typeface="Times New Roman" panose="02020603050405020304" pitchFamily="18" charset="0"/>
                <a:ea typeface="Times New Roman" panose="02020603050405020304" pitchFamily="18" charset="0"/>
              </a:rPr>
              <a:t>Prof.(Dr.) Syed Wajahat 	         Abbas Rizvi</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of Computer Science &amp; Engineering</a:t>
            </a:r>
          </a:p>
          <a:p>
            <a:r>
              <a:rPr lang="en-US" sz="2400" dirty="0">
                <a:latin typeface="Times New Roman" panose="02020603050405020304" pitchFamily="18" charset="0"/>
                <a:cs typeface="Times New Roman" panose="02020603050405020304" pitchFamily="18" charset="0"/>
              </a:rPr>
              <a:t>Amity University, Lucknow Campus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23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E64B3-023D-1760-1F5A-33AEBEB13433}"/>
              </a:ext>
            </a:extLst>
          </p:cNvPr>
          <p:cNvSpPr txBox="1"/>
          <p:nvPr/>
        </p:nvSpPr>
        <p:spPr>
          <a:xfrm>
            <a:off x="457200" y="274638"/>
            <a:ext cx="8229600" cy="1143000"/>
          </a:xfrm>
          <a:prstGeom prst="rect">
            <a:avLst/>
          </a:prstGeom>
        </p:spPr>
        <p:txBody>
          <a:bodyPr rtlCol="0">
            <a:normAutofit/>
          </a:bodyPr>
          <a:lstStyle/>
          <a:p>
            <a:pPr algn="ctr" fontAlgn="base">
              <a:spcBef>
                <a:spcPct val="0"/>
              </a:spcBef>
              <a:spcAft>
                <a:spcPts val="600"/>
              </a:spcAft>
            </a:pPr>
            <a:r>
              <a:rPr lang="en-US" sz="2800" b="1" dirty="0">
                <a:solidFill>
                  <a:schemeClr val="tx2"/>
                </a:solidFill>
                <a:latin typeface="Times New Roman" panose="02020603050405020304" pitchFamily="18" charset="0"/>
                <a:ea typeface="+mj-ea"/>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8AAD99F6-3311-D6A5-0EB5-5627085523D4}"/>
              </a:ext>
            </a:extLst>
          </p:cNvPr>
          <p:cNvSpPr txBox="1"/>
          <p:nvPr/>
        </p:nvSpPr>
        <p:spPr>
          <a:xfrm>
            <a:off x="4648200" y="1600200"/>
            <a:ext cx="4038600" cy="4525963"/>
          </a:xfrm>
          <a:prstGeom prst="rect">
            <a:avLst/>
          </a:prstGeom>
        </p:spPr>
        <p:txBody>
          <a:bodyPr rtlCol="0">
            <a:normAutofit fontScale="92500" lnSpcReduction="20000"/>
          </a:bodyPr>
          <a:lstStyle/>
          <a:p>
            <a:pPr marL="457200" algn="just" fontAlgn="base">
              <a:lnSpc>
                <a:spcPct val="90000"/>
              </a:lnSpc>
              <a:spcBef>
                <a:spcPct val="20000"/>
              </a:spcBef>
              <a:spcAft>
                <a:spcPct val="0"/>
              </a:spcAft>
            </a:pPr>
            <a:r>
              <a:rPr lang="en-US" sz="1900" kern="100" dirty="0">
                <a:effectLst/>
                <a:latin typeface="Times New Roman" panose="02020603050405020304" pitchFamily="18" charset="0"/>
                <a:cs typeface="Times New Roman" panose="02020603050405020304" pitchFamily="18" charset="0"/>
              </a:rPr>
              <a:t>After the data set collection, we proceed further to gaining insights into the structure and contents of the datasets. We used functions like head(), info(), and describe() to display the metadata regarding the dataset, including name of the columns in the set, data types, &amp; statistical information. This step helps you understand the available features and the overall data distribution. The seaborn and matplotlib libraries provide a wide range of options for creating informative plots. We attempted to comprehend the distribution of numerous Thyroid groups in the datasets by utilizing a variety of graphical strategies. In order to see the frequency of each type, we therefore built a bar plot.</a:t>
            </a:r>
          </a:p>
          <a:p>
            <a:pPr marL="457200" fontAlgn="base">
              <a:lnSpc>
                <a:spcPct val="90000"/>
              </a:lnSpc>
              <a:spcBef>
                <a:spcPct val="20000"/>
              </a:spcBef>
              <a:spcAft>
                <a:spcPct val="0"/>
              </a:spcAft>
            </a:pPr>
            <a:endParaRPr lang="en-US" sz="1500" dirty="0">
              <a:effectLs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62A074EA-3807-D3CE-AE41-4C008312FD2C}"/>
              </a:ext>
            </a:extLst>
          </p:cNvPr>
          <p:cNvPicPr>
            <a:picLocks noChangeAspect="1"/>
          </p:cNvPicPr>
          <p:nvPr/>
        </p:nvPicPr>
        <p:blipFill rotWithShape="1">
          <a:blip r:embed="rId2">
            <a:extLst>
              <a:ext uri="{28A0092B-C50C-407E-A947-70E740481C1C}">
                <a14:useLocalDpi xmlns:a14="http://schemas.microsoft.com/office/drawing/2010/main" val="0"/>
              </a:ext>
            </a:extLst>
          </a:blip>
          <a:srcRect l="14623" t="38994" r="50000" b="25552"/>
          <a:stretch/>
        </p:blipFill>
        <p:spPr>
          <a:xfrm>
            <a:off x="457200" y="2203417"/>
            <a:ext cx="4356340" cy="2451166"/>
          </a:xfrm>
          <a:prstGeom prst="rect">
            <a:avLst/>
          </a:prstGeom>
        </p:spPr>
      </p:pic>
    </p:spTree>
    <p:extLst>
      <p:ext uri="{BB962C8B-B14F-4D97-AF65-F5344CB8AC3E}">
        <p14:creationId xmlns:p14="http://schemas.microsoft.com/office/powerpoint/2010/main" val="175329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425394" y="1129981"/>
            <a:ext cx="8293211" cy="2215991"/>
          </a:xfrm>
          <a:prstGeom prst="rect">
            <a:avLst/>
          </a:prstGeom>
          <a:noFill/>
        </p:spPr>
        <p:txBody>
          <a:bodyPr wrap="square" rtlCol="0">
            <a:spAutoFit/>
          </a:bodyPr>
          <a:lstStyle/>
          <a:p>
            <a:pPr marL="952500" algn="just">
              <a:spcBef>
                <a:spcPts val="1200"/>
              </a:spcBef>
              <a:spcAft>
                <a:spcPts val="600"/>
              </a:spcAft>
            </a:pP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Missing data are entries or numbers for one or more variables in a given dataset that were not collected or were not there. </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952500" algn="just">
              <a:spcBef>
                <a:spcPts val="1200"/>
              </a:spcBef>
              <a:spcAft>
                <a:spcPts val="600"/>
              </a:spcAft>
            </a:pP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Missing numbers are a common problem in many real-world datasets. </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952500" algn="just">
              <a:spcBef>
                <a:spcPts val="1200"/>
              </a:spcBef>
              <a:spcAft>
                <a:spcPts val="600"/>
              </a:spcAft>
            </a:pPr>
            <a:r>
              <a:rPr lang="en-IN" sz="1800" b="0" dirty="0">
                <a:effectLst/>
                <a:latin typeface="Times New Roman" panose="02020603050405020304" pitchFamily="18" charset="0"/>
                <a:ea typeface="SimSun" panose="02010600030101010101" pitchFamily="2" charset="-122"/>
                <a:cs typeface="Times New Roman" panose="02020603050405020304" pitchFamily="18" charset="0"/>
              </a:rPr>
              <a:t>When there are missing numbers, learning algorithms can get messed up, or the accuracy of the model can go down. To make the model work better, the average value of each attribute was used to handle missing numbers. </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75277"/>
            <a:ext cx="6384898" cy="523220"/>
          </a:xfrm>
          <a:prstGeom prst="rect">
            <a:avLst/>
          </a:prstGeom>
          <a:noFill/>
        </p:spPr>
        <p:txBody>
          <a:bodyPr wrap="square" rtlCol="0">
            <a:spAutoFit/>
          </a:bodyPr>
          <a:lstStyle/>
          <a:p>
            <a:pPr marL="457200" algn="just"/>
            <a:r>
              <a:rPr lang="en-IN" sz="2800" b="1" kern="0" dirty="0">
                <a:effectLst/>
                <a:latin typeface="Times New Roman" panose="02020603050405020304" pitchFamily="18" charset="0"/>
                <a:ea typeface="Times New Roman" panose="02020603050405020304" pitchFamily="18" charset="0"/>
              </a:rPr>
              <a:t>Handling the Missing Data</a:t>
            </a:r>
          </a:p>
        </p:txBody>
      </p:sp>
      <p:sp>
        <p:nvSpPr>
          <p:cNvPr id="9" name="TextBox 8">
            <a:extLst>
              <a:ext uri="{FF2B5EF4-FFF2-40B4-BE49-F238E27FC236}">
                <a16:creationId xmlns:a16="http://schemas.microsoft.com/office/drawing/2014/main" id="{35B9CB41-8850-9787-2B88-A01BC44C9656}"/>
              </a:ext>
            </a:extLst>
          </p:cNvPr>
          <p:cNvSpPr txBox="1"/>
          <p:nvPr/>
        </p:nvSpPr>
        <p:spPr>
          <a:xfrm>
            <a:off x="2840604" y="5317730"/>
            <a:ext cx="4997394"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Figure 7. Resultant data frame after performing Data Handling</a:t>
            </a:r>
            <a:r>
              <a:rPr lang="en-US" sz="1000" dirty="0"/>
              <a:t>.</a:t>
            </a:r>
            <a:endParaRPr lang="en-IN" sz="1000" dirty="0"/>
          </a:p>
        </p:txBody>
      </p:sp>
      <p:pic>
        <p:nvPicPr>
          <p:cNvPr id="3" name="Picture 2" descr="A picture containing graphical user interface&#10;&#10;Description automatically generated">
            <a:extLst>
              <a:ext uri="{FF2B5EF4-FFF2-40B4-BE49-F238E27FC236}">
                <a16:creationId xmlns:a16="http://schemas.microsoft.com/office/drawing/2014/main" id="{350475EC-0290-CEB5-05DA-83BE0C90C961}"/>
              </a:ext>
            </a:extLst>
          </p:cNvPr>
          <p:cNvPicPr>
            <a:picLocks noChangeAspect="1"/>
          </p:cNvPicPr>
          <p:nvPr/>
        </p:nvPicPr>
        <p:blipFill rotWithShape="1">
          <a:blip r:embed="rId2"/>
          <a:srcRect l="14034" t="27493" r="52554" b="50674"/>
          <a:stretch/>
        </p:blipFill>
        <p:spPr bwMode="auto">
          <a:xfrm>
            <a:off x="2298064" y="3447331"/>
            <a:ext cx="4547870" cy="16681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554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353832" y="1702475"/>
            <a:ext cx="8293211" cy="4185761"/>
          </a:xfrm>
          <a:prstGeom prst="rect">
            <a:avLst/>
          </a:prstGeom>
          <a:noFill/>
        </p:spPr>
        <p:txBody>
          <a:bodyPr wrap="square" rtlCol="0">
            <a:spAutoFit/>
          </a:bodyPr>
          <a:lstStyle/>
          <a:p>
            <a:pPr marL="800100" indent="-342900" algn="just">
              <a:buAutoNum type="arabicPeriod"/>
            </a:pPr>
            <a:r>
              <a:rPr lang="en-US" sz="14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SVM classifier, short for Support Vector Machine classifier, is a powerful machine learning algorithm used for binary classification. It constructs a hyperplane in a high-dimensional space to separate different classes. It aims to maximize the margin between data points of different classes, making it robust to noise and capable of handling complex datasets.</a:t>
            </a:r>
          </a:p>
          <a:p>
            <a:pPr marL="800100" indent="-342900" algn="just">
              <a:buAutoNum type="arabicPeriod"/>
            </a:pPr>
            <a:endParaRPr lang="en-US" sz="1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800100" indent="-342900" algn="just">
              <a:buAutoNum type="arabicPeriod"/>
            </a:pPr>
            <a:r>
              <a:rPr lang="en-US" sz="1400" dirty="0">
                <a:effectLst/>
                <a:latin typeface="Times New Roman" panose="02020603050405020304" pitchFamily="18" charset="0"/>
                <a:ea typeface="Tahoma" panose="020B0604030504040204" pitchFamily="34" charset="0"/>
                <a:cs typeface="Times New Roman" panose="02020603050405020304" pitchFamily="18" charset="0"/>
              </a:rPr>
              <a:t>KNN classifier, also known as K-Nearest Neighbors classifier, is a simple yet effective machine learning algorithm used for classification. It assigns a class label to a data point based on the majority class labels of its k nearest neighbors. KNN is non-parametric and can handle both binary and multi-class classification problems.</a:t>
            </a:r>
            <a:endParaRPr lang="en-US" sz="14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indent="-342900" algn="just">
              <a:buAutoNum type="arabicPeriod"/>
            </a:pPr>
            <a:endParaRPr lang="en-US" sz="1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800100" indent="-342900" algn="just">
              <a:buAutoNum type="arabicPeriod"/>
            </a:pPr>
            <a:r>
              <a:rPr lang="en-US" sz="1400" dirty="0">
                <a:effectLst/>
                <a:latin typeface="Times New Roman" panose="02020603050405020304" pitchFamily="18" charset="0"/>
                <a:ea typeface="Tahoma" panose="020B0604030504040204" pitchFamily="34" charset="0"/>
                <a:cs typeface="Times New Roman" panose="02020603050405020304" pitchFamily="18" charset="0"/>
              </a:rPr>
              <a:t>A decision tree is a popular machine learning algorithm used for classification and regression tasks. It builds a tree-like model of decisions and their possible outcomes based on features of the data. It splits the data based on attribute values to make predictions, making it interpretable and easy to visualize.</a:t>
            </a:r>
            <a:endParaRPr lang="en-US" sz="14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indent="-342900" algn="just">
              <a:buAutoNum type="arabicPeriod"/>
            </a:pPr>
            <a:endParaRPr lang="en-US" sz="1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800100" indent="-342900" algn="just">
              <a:buAutoNum type="arabicPeriod"/>
            </a:pPr>
            <a:r>
              <a:rPr lang="en-US" sz="1400" dirty="0">
                <a:effectLst/>
                <a:latin typeface="Times New Roman" panose="02020603050405020304" pitchFamily="18" charset="0"/>
                <a:ea typeface="Tahoma" panose="020B0604030504040204" pitchFamily="34" charset="0"/>
                <a:cs typeface="Times New Roman" panose="02020603050405020304" pitchFamily="18" charset="0"/>
              </a:rPr>
              <a:t>Random forest is an ensemble learning algorithm that combines multiple decision trees. It creates a "forest" of trees and makes predictions by aggregating the results of individual trees. Each tree is trained on a random subset of features, improving robustness, reducing overfitting, and providing accurate predictions for classification and regression tasks.</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algn="just"/>
            <a:r>
              <a:rPr lang="en-IN" sz="1400" dirty="0">
                <a:effectLst/>
                <a:latin typeface="Times New Roman" panose="02020603050405020304" pitchFamily="18" charset="0"/>
                <a:ea typeface="Tahoma" panose="020B0604030504040204" pitchFamily="34" charset="0"/>
                <a:cs typeface="Times New Roman" panose="02020603050405020304" pitchFamily="18" charset="0"/>
              </a:rPr>
              <a:t> </a:t>
            </a: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75277"/>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ML Model Used</a:t>
            </a:r>
          </a:p>
        </p:txBody>
      </p:sp>
    </p:spTree>
    <p:extLst>
      <p:ext uri="{BB962C8B-B14F-4D97-AF65-F5344CB8AC3E}">
        <p14:creationId xmlns:p14="http://schemas.microsoft.com/office/powerpoint/2010/main" val="238190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E64B3-023D-1760-1F5A-33AEBEB13433}"/>
              </a:ext>
            </a:extLst>
          </p:cNvPr>
          <p:cNvSpPr txBox="1"/>
          <p:nvPr/>
        </p:nvSpPr>
        <p:spPr>
          <a:xfrm>
            <a:off x="457200" y="274638"/>
            <a:ext cx="8229600" cy="1143000"/>
          </a:xfrm>
          <a:prstGeom prst="rect">
            <a:avLst/>
          </a:prstGeom>
        </p:spPr>
        <p:txBody>
          <a:bodyPr rtlCol="0">
            <a:normAutofit/>
          </a:bodyPr>
          <a:lstStyle/>
          <a:p>
            <a:pPr algn="ctr" fontAlgn="base">
              <a:spcBef>
                <a:spcPct val="0"/>
              </a:spcBef>
              <a:spcAft>
                <a:spcPts val="600"/>
              </a:spcAft>
            </a:pPr>
            <a:r>
              <a:rPr lang="en-US" sz="2800" b="1" dirty="0">
                <a:solidFill>
                  <a:schemeClr val="tx2"/>
                </a:solidFill>
                <a:latin typeface="Times New Roman" panose="02020603050405020304" pitchFamily="18" charset="0"/>
                <a:ea typeface="+mj-ea"/>
                <a:cs typeface="Times New Roman" panose="02020603050405020304" pitchFamily="18" charset="0"/>
              </a:rPr>
              <a:t>Model Evaluation</a:t>
            </a:r>
          </a:p>
        </p:txBody>
      </p:sp>
      <p:sp>
        <p:nvSpPr>
          <p:cNvPr id="4" name="TextBox 3">
            <a:extLst>
              <a:ext uri="{FF2B5EF4-FFF2-40B4-BE49-F238E27FC236}">
                <a16:creationId xmlns:a16="http://schemas.microsoft.com/office/drawing/2014/main" id="{8AAD99F6-3311-D6A5-0EB5-5627085523D4}"/>
              </a:ext>
            </a:extLst>
          </p:cNvPr>
          <p:cNvSpPr txBox="1"/>
          <p:nvPr/>
        </p:nvSpPr>
        <p:spPr>
          <a:xfrm>
            <a:off x="1345111" y="1318478"/>
            <a:ext cx="6873903" cy="1230464"/>
          </a:xfrm>
          <a:prstGeom prst="rect">
            <a:avLst/>
          </a:prstGeom>
        </p:spPr>
        <p:txBody>
          <a:bodyPr rtlCol="0">
            <a:normAutofit/>
          </a:bodyPr>
          <a:lstStyle/>
          <a:p>
            <a:pPr marL="457200" algn="just" fontAlgn="base">
              <a:lnSpc>
                <a:spcPct val="90000"/>
              </a:lnSpc>
              <a:spcBef>
                <a:spcPct val="20000"/>
              </a:spcBef>
              <a:spcAft>
                <a:spcPct val="0"/>
              </a:spcAft>
            </a:pPr>
            <a:r>
              <a:rPr lang="en-US" dirty="0">
                <a:effectLst/>
                <a:latin typeface="Times New Roman" panose="02020603050405020304" pitchFamily="18" charset="0"/>
                <a:cs typeface="Times New Roman" panose="02020603050405020304" pitchFamily="18" charset="0"/>
              </a:rPr>
              <a:t>After being done with model training we evaluate the model accuracy. Various performance metrics are employed to </a:t>
            </a:r>
            <a:r>
              <a:rPr lang="en-US" dirty="0" err="1">
                <a:effectLst/>
                <a:latin typeface="Times New Roman" panose="02020603050405020304" pitchFamily="18" charset="0"/>
                <a:cs typeface="Times New Roman" panose="02020603050405020304" pitchFamily="18" charset="0"/>
              </a:rPr>
              <a:t>analyse</a:t>
            </a:r>
            <a:r>
              <a:rPr lang="en-US" dirty="0">
                <a:effectLst/>
                <a:latin typeface="Times New Roman" panose="02020603050405020304" pitchFamily="18" charset="0"/>
                <a:cs typeface="Times New Roman" panose="02020603050405020304" pitchFamily="18" charset="0"/>
              </a:rPr>
              <a:t> the model accuracy. The model accuracy can be seen in Table 1.</a:t>
            </a:r>
          </a:p>
          <a:p>
            <a:pPr marL="457200" fontAlgn="base">
              <a:lnSpc>
                <a:spcPct val="90000"/>
              </a:lnSpc>
              <a:spcBef>
                <a:spcPct val="20000"/>
              </a:spcBef>
              <a:spcAft>
                <a:spcPct val="0"/>
              </a:spcAft>
            </a:pPr>
            <a:endParaRPr lang="en-US" sz="1500" dirty="0"/>
          </a:p>
          <a:p>
            <a:pPr marL="457200" fontAlgn="base">
              <a:lnSpc>
                <a:spcPct val="90000"/>
              </a:lnSpc>
              <a:spcBef>
                <a:spcPct val="20000"/>
              </a:spcBef>
              <a:spcAft>
                <a:spcPct val="0"/>
              </a:spcAft>
            </a:pPr>
            <a:endParaRPr lang="en-US" sz="1500" dirty="0">
              <a:effectLst/>
            </a:endParaRPr>
          </a:p>
          <a:p>
            <a:pPr marL="457200" fontAlgn="base">
              <a:lnSpc>
                <a:spcPct val="90000"/>
              </a:lnSpc>
              <a:spcBef>
                <a:spcPct val="20000"/>
              </a:spcBef>
              <a:spcAft>
                <a:spcPct val="0"/>
              </a:spcAft>
            </a:pPr>
            <a:endParaRPr lang="en-US" sz="1500" dirty="0">
              <a:effectLst/>
            </a:endParaRPr>
          </a:p>
          <a:p>
            <a:pPr marL="457200" fontAlgn="base">
              <a:lnSpc>
                <a:spcPct val="90000"/>
              </a:lnSpc>
              <a:spcBef>
                <a:spcPct val="20000"/>
              </a:spcBef>
              <a:spcAft>
                <a:spcPct val="0"/>
              </a:spcAft>
            </a:pPr>
            <a:endParaRPr lang="en-US" sz="1500" dirty="0">
              <a:effectLst/>
            </a:endParaRPr>
          </a:p>
        </p:txBody>
      </p:sp>
      <p:graphicFrame>
        <p:nvGraphicFramePr>
          <p:cNvPr id="3" name="Table 4">
            <a:extLst>
              <a:ext uri="{FF2B5EF4-FFF2-40B4-BE49-F238E27FC236}">
                <a16:creationId xmlns:a16="http://schemas.microsoft.com/office/drawing/2014/main" id="{06C6B692-CC09-8EB9-0205-9E9AFCCEDA16}"/>
              </a:ext>
            </a:extLst>
          </p:cNvPr>
          <p:cNvGraphicFramePr>
            <a:graphicFrameLocks noGrp="1"/>
          </p:cNvGraphicFramePr>
          <p:nvPr>
            <p:extLst>
              <p:ext uri="{D42A27DB-BD31-4B8C-83A1-F6EECF244321}">
                <p14:modId xmlns:p14="http://schemas.microsoft.com/office/powerpoint/2010/main" val="1964782320"/>
              </p:ext>
            </p:extLst>
          </p:nvPr>
        </p:nvGraphicFramePr>
        <p:xfrm>
          <a:off x="1734062" y="2665682"/>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66575714"/>
                    </a:ext>
                  </a:extLst>
                </a:gridCol>
                <a:gridCol w="2032000">
                  <a:extLst>
                    <a:ext uri="{9D8B030D-6E8A-4147-A177-3AD203B41FA5}">
                      <a16:colId xmlns:a16="http://schemas.microsoft.com/office/drawing/2014/main" val="1082631444"/>
                    </a:ext>
                  </a:extLst>
                </a:gridCol>
                <a:gridCol w="2032000">
                  <a:extLst>
                    <a:ext uri="{9D8B030D-6E8A-4147-A177-3AD203B41FA5}">
                      <a16:colId xmlns:a16="http://schemas.microsoft.com/office/drawing/2014/main" val="430345065"/>
                    </a:ext>
                  </a:extLst>
                </a:gridCol>
              </a:tblGrid>
              <a:tr h="370840">
                <a:tc>
                  <a:txBody>
                    <a:bodyPr/>
                    <a:lstStyle/>
                    <a:p>
                      <a:r>
                        <a:rPr lang="en-IN" dirty="0"/>
                        <a:t>Algorithm</a:t>
                      </a:r>
                    </a:p>
                  </a:txBody>
                  <a:tcPr/>
                </a:tc>
                <a:tc>
                  <a:txBody>
                    <a:bodyPr/>
                    <a:lstStyle/>
                    <a:p>
                      <a:r>
                        <a:rPr lang="en-IN" dirty="0"/>
                        <a:t>Train Score</a:t>
                      </a:r>
                    </a:p>
                  </a:txBody>
                  <a:tcPr/>
                </a:tc>
                <a:tc>
                  <a:txBody>
                    <a:bodyPr/>
                    <a:lstStyle/>
                    <a:p>
                      <a:r>
                        <a:rPr lang="en-IN" dirty="0"/>
                        <a:t>Test Score</a:t>
                      </a:r>
                    </a:p>
                  </a:txBody>
                  <a:tcPr/>
                </a:tc>
                <a:extLst>
                  <a:ext uri="{0D108BD9-81ED-4DB2-BD59-A6C34878D82A}">
                    <a16:rowId xmlns:a16="http://schemas.microsoft.com/office/drawing/2014/main" val="4252157650"/>
                  </a:ext>
                </a:extLst>
              </a:tr>
              <a:tr h="370840">
                <a:tc>
                  <a:txBody>
                    <a:bodyPr/>
                    <a:lstStyle/>
                    <a:p>
                      <a:r>
                        <a:rPr lang="en-IN" dirty="0"/>
                        <a:t>SVM</a:t>
                      </a:r>
                    </a:p>
                  </a:txBody>
                  <a:tcPr/>
                </a:tc>
                <a:tc>
                  <a:txBody>
                    <a:bodyPr/>
                    <a:lstStyle/>
                    <a:p>
                      <a:r>
                        <a:rPr lang="en-IN" dirty="0"/>
                        <a:t>61.15</a:t>
                      </a:r>
                    </a:p>
                  </a:txBody>
                  <a:tcPr/>
                </a:tc>
                <a:tc>
                  <a:txBody>
                    <a:bodyPr/>
                    <a:lstStyle/>
                    <a:p>
                      <a:r>
                        <a:rPr lang="en-IN" dirty="0"/>
                        <a:t>60.37</a:t>
                      </a:r>
                    </a:p>
                  </a:txBody>
                  <a:tcPr/>
                </a:tc>
                <a:extLst>
                  <a:ext uri="{0D108BD9-81ED-4DB2-BD59-A6C34878D82A}">
                    <a16:rowId xmlns:a16="http://schemas.microsoft.com/office/drawing/2014/main" val="3095022035"/>
                  </a:ext>
                </a:extLst>
              </a:tr>
              <a:tr h="370840">
                <a:tc>
                  <a:txBody>
                    <a:bodyPr/>
                    <a:lstStyle/>
                    <a:p>
                      <a:r>
                        <a:rPr lang="en-IN" dirty="0"/>
                        <a:t>KNN</a:t>
                      </a:r>
                    </a:p>
                  </a:txBody>
                  <a:tcPr/>
                </a:tc>
                <a:tc>
                  <a:txBody>
                    <a:bodyPr/>
                    <a:lstStyle/>
                    <a:p>
                      <a:r>
                        <a:rPr lang="en-IN" dirty="0"/>
                        <a:t>87.07</a:t>
                      </a:r>
                    </a:p>
                  </a:txBody>
                  <a:tcPr/>
                </a:tc>
                <a:tc>
                  <a:txBody>
                    <a:bodyPr/>
                    <a:lstStyle/>
                    <a:p>
                      <a:r>
                        <a:rPr lang="en-IN" dirty="0"/>
                        <a:t>83.93</a:t>
                      </a:r>
                    </a:p>
                  </a:txBody>
                  <a:tcPr/>
                </a:tc>
                <a:extLst>
                  <a:ext uri="{0D108BD9-81ED-4DB2-BD59-A6C34878D82A}">
                    <a16:rowId xmlns:a16="http://schemas.microsoft.com/office/drawing/2014/main" val="2073770062"/>
                  </a:ext>
                </a:extLst>
              </a:tr>
              <a:tr h="370840">
                <a:tc>
                  <a:txBody>
                    <a:bodyPr/>
                    <a:lstStyle/>
                    <a:p>
                      <a:r>
                        <a:rPr lang="en-IN" dirty="0"/>
                        <a:t>Decision Tree</a:t>
                      </a:r>
                    </a:p>
                  </a:txBody>
                  <a:tcPr/>
                </a:tc>
                <a:tc>
                  <a:txBody>
                    <a:bodyPr/>
                    <a:lstStyle/>
                    <a:p>
                      <a:r>
                        <a:rPr lang="en-IN" dirty="0"/>
                        <a:t>91.58</a:t>
                      </a:r>
                    </a:p>
                  </a:txBody>
                  <a:tcPr/>
                </a:tc>
                <a:tc>
                  <a:txBody>
                    <a:bodyPr/>
                    <a:lstStyle/>
                    <a:p>
                      <a:r>
                        <a:rPr lang="en-IN" dirty="0"/>
                        <a:t>89.28</a:t>
                      </a:r>
                    </a:p>
                  </a:txBody>
                  <a:tcPr/>
                </a:tc>
                <a:extLst>
                  <a:ext uri="{0D108BD9-81ED-4DB2-BD59-A6C34878D82A}">
                    <a16:rowId xmlns:a16="http://schemas.microsoft.com/office/drawing/2014/main" val="89671699"/>
                  </a:ext>
                </a:extLst>
              </a:tr>
              <a:tr h="370840">
                <a:tc>
                  <a:txBody>
                    <a:bodyPr/>
                    <a:lstStyle/>
                    <a:p>
                      <a:r>
                        <a:rPr lang="en-IN" dirty="0"/>
                        <a:t>Random Forest</a:t>
                      </a:r>
                    </a:p>
                  </a:txBody>
                  <a:tcPr/>
                </a:tc>
                <a:tc>
                  <a:txBody>
                    <a:bodyPr/>
                    <a:lstStyle/>
                    <a:p>
                      <a:r>
                        <a:rPr lang="en-IN" dirty="0"/>
                        <a:t>91.58</a:t>
                      </a:r>
                    </a:p>
                  </a:txBody>
                  <a:tcPr/>
                </a:tc>
                <a:tc>
                  <a:txBody>
                    <a:bodyPr/>
                    <a:lstStyle/>
                    <a:p>
                      <a:r>
                        <a:rPr lang="en-IN" dirty="0"/>
                        <a:t>89.83</a:t>
                      </a:r>
                    </a:p>
                  </a:txBody>
                  <a:tcPr/>
                </a:tc>
                <a:extLst>
                  <a:ext uri="{0D108BD9-81ED-4DB2-BD59-A6C34878D82A}">
                    <a16:rowId xmlns:a16="http://schemas.microsoft.com/office/drawing/2014/main" val="3593011499"/>
                  </a:ext>
                </a:extLst>
              </a:tr>
            </a:tbl>
          </a:graphicData>
        </a:graphic>
      </p:graphicFrame>
    </p:spTree>
    <p:extLst>
      <p:ext uri="{BB962C8B-B14F-4D97-AF65-F5344CB8AC3E}">
        <p14:creationId xmlns:p14="http://schemas.microsoft.com/office/powerpoint/2010/main" val="351860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425394" y="1545728"/>
            <a:ext cx="8293211" cy="3766544"/>
          </a:xfrm>
          <a:prstGeom prst="rect">
            <a:avLst/>
          </a:prstGeom>
          <a:noFill/>
        </p:spPr>
        <p:txBody>
          <a:bodyPr wrap="square" rtlCol="0">
            <a:spAutoFit/>
          </a:bodyPr>
          <a:lstStyle/>
          <a:p>
            <a:pPr algn="just">
              <a:lnSpc>
                <a:spcPct val="115000"/>
              </a:lnSpc>
              <a:spcBef>
                <a:spcPts val="360"/>
              </a:spcBef>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Now we will look at the results that we obtained using various type of machine learning algorithms. Master data pre-processing and data cleaning really moved ‘?’ As it is there as a nan value. After that we have and did missing values by using median in place of missing values after this we handled nominal data then we have balance out the data which was imbalanced earlier using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imblearn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module. </a:t>
            </a:r>
          </a:p>
          <a:p>
            <a:pPr algn="just">
              <a:lnSpc>
                <a:spcPct val="115000"/>
              </a:lnSpc>
              <a:spcBef>
                <a:spcPts val="360"/>
              </a:spcBef>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After this we have split the data into 2 parts which is testing is off 20% and the training data is 80%.</a:t>
            </a:r>
          </a:p>
          <a:p>
            <a:pPr algn="just">
              <a:lnSpc>
                <a:spcPct val="115000"/>
              </a:lnSpc>
              <a:spcBef>
                <a:spcPts val="360"/>
              </a:spcBef>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 have compared 4 type of algorithms which are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decision tree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and its accuracy is 91.5% on training data set and 89.3% on testing data set, in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algorithm the accuracy is 61.11% on training dataset and 60.3% on test data set, in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KNN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algorithm we have obtained the accuracy of 87% on training data set and 83.9% on testing dataset, now in last algorithm which is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accuracy is 91.5% on training dataset and 89.8% on testing data set.</a:t>
            </a:r>
          </a:p>
          <a:p>
            <a:pPr algn="just">
              <a:lnSpc>
                <a:spcPct val="115000"/>
              </a:lnSpc>
              <a:spcBef>
                <a:spcPts val="360"/>
              </a:spcBef>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After completing all we were developments noting that render forest algorithms accuracy was best so we will go with random forest classifier for building a web application. The F1 score for random forest classifier was 90%.</a:t>
            </a:r>
          </a:p>
          <a:p>
            <a:pPr algn="just">
              <a:lnSpc>
                <a:spcPct val="115000"/>
              </a:lnSpc>
              <a:spcBef>
                <a:spcPts val="360"/>
              </a:spcBef>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 have also done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hyper parameter tuning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with accuracy goes 90.03%, if we compare both hyper parameter tuning, and normal machine learning algorithm so best result is from random forest classifier so we will go with random forest classifier for web application.</a:t>
            </a: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59374"/>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Result and Discussion</a:t>
            </a:r>
          </a:p>
        </p:txBody>
      </p:sp>
    </p:spTree>
    <p:extLst>
      <p:ext uri="{BB962C8B-B14F-4D97-AF65-F5344CB8AC3E}">
        <p14:creationId xmlns:p14="http://schemas.microsoft.com/office/powerpoint/2010/main" val="314571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E64B3-023D-1760-1F5A-33AEBEB13433}"/>
              </a:ext>
            </a:extLst>
          </p:cNvPr>
          <p:cNvSpPr txBox="1"/>
          <p:nvPr/>
        </p:nvSpPr>
        <p:spPr>
          <a:xfrm>
            <a:off x="2146852" y="359374"/>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Result and Discussion</a:t>
            </a:r>
          </a:p>
        </p:txBody>
      </p:sp>
      <p:pic>
        <p:nvPicPr>
          <p:cNvPr id="3" name="Picture 2" descr="Text, table&#10;&#10;Description automatically generated with medium confidence">
            <a:extLst>
              <a:ext uri="{FF2B5EF4-FFF2-40B4-BE49-F238E27FC236}">
                <a16:creationId xmlns:a16="http://schemas.microsoft.com/office/drawing/2014/main" id="{8954FE89-A8DB-0D10-7FE0-F29A00DB4599}"/>
              </a:ext>
            </a:extLst>
          </p:cNvPr>
          <p:cNvPicPr>
            <a:picLocks noChangeAspect="1"/>
          </p:cNvPicPr>
          <p:nvPr/>
        </p:nvPicPr>
        <p:blipFill rotWithShape="1">
          <a:blip r:embed="rId2"/>
          <a:srcRect l="10887" t="32368" r="64122" b="10673"/>
          <a:stretch/>
        </p:blipFill>
        <p:spPr bwMode="auto">
          <a:xfrm>
            <a:off x="543727" y="1666260"/>
            <a:ext cx="3064911" cy="3921800"/>
          </a:xfrm>
          <a:prstGeom prst="rect">
            <a:avLst/>
          </a:prstGeom>
          <a:ln>
            <a:noFill/>
          </a:ln>
          <a:extLst>
            <a:ext uri="{53640926-AAD7-44D8-BBD7-CCE9431645EC}">
              <a14:shadowObscured xmlns:a14="http://schemas.microsoft.com/office/drawing/2010/main"/>
            </a:ext>
          </a:extLst>
        </p:spPr>
      </p:pic>
      <p:pic>
        <p:nvPicPr>
          <p:cNvPr id="5" name="Picture 4" descr="Graphical user interface, text&#10;&#10;Description automatically generated">
            <a:extLst>
              <a:ext uri="{FF2B5EF4-FFF2-40B4-BE49-F238E27FC236}">
                <a16:creationId xmlns:a16="http://schemas.microsoft.com/office/drawing/2014/main" id="{991F943E-281D-BC3A-9F60-18FFF8E6C868}"/>
              </a:ext>
            </a:extLst>
          </p:cNvPr>
          <p:cNvPicPr>
            <a:picLocks noChangeAspect="1"/>
          </p:cNvPicPr>
          <p:nvPr/>
        </p:nvPicPr>
        <p:blipFill rotWithShape="1">
          <a:blip r:embed="rId3"/>
          <a:srcRect l="8238" t="47681" r="35948" b="29620"/>
          <a:stretch/>
        </p:blipFill>
        <p:spPr bwMode="auto">
          <a:xfrm>
            <a:off x="3804513" y="1666260"/>
            <a:ext cx="4554220" cy="1135380"/>
          </a:xfrm>
          <a:prstGeom prst="rect">
            <a:avLst/>
          </a:prstGeom>
          <a:ln>
            <a:noFill/>
          </a:ln>
          <a:extLst>
            <a:ext uri="{53640926-AAD7-44D8-BBD7-CCE9431645EC}">
              <a14:shadowObscured xmlns:a14="http://schemas.microsoft.com/office/drawing/2010/main"/>
            </a:ext>
          </a:extLst>
        </p:spPr>
      </p:pic>
      <p:graphicFrame>
        <p:nvGraphicFramePr>
          <p:cNvPr id="6" name="Table 5">
            <a:extLst>
              <a:ext uri="{FF2B5EF4-FFF2-40B4-BE49-F238E27FC236}">
                <a16:creationId xmlns:a16="http://schemas.microsoft.com/office/drawing/2014/main" id="{DD357571-B554-492B-959E-D6565406FAF7}"/>
              </a:ext>
            </a:extLst>
          </p:cNvPr>
          <p:cNvGraphicFramePr>
            <a:graphicFrameLocks noGrp="1"/>
          </p:cNvGraphicFramePr>
          <p:nvPr>
            <p:extLst>
              <p:ext uri="{D42A27DB-BD31-4B8C-83A1-F6EECF244321}">
                <p14:modId xmlns:p14="http://schemas.microsoft.com/office/powerpoint/2010/main" val="3296359995"/>
              </p:ext>
            </p:extLst>
          </p:nvPr>
        </p:nvGraphicFramePr>
        <p:xfrm>
          <a:off x="3805200" y="3189467"/>
          <a:ext cx="4739122" cy="2398593"/>
        </p:xfrm>
        <a:graphic>
          <a:graphicData uri="http://schemas.openxmlformats.org/drawingml/2006/table">
            <a:tbl>
              <a:tblPr firstRow="1" firstCol="1" bandRow="1">
                <a:tableStyleId>{5C22544A-7EE6-4342-B048-85BDC9FD1C3A}</a:tableStyleId>
              </a:tblPr>
              <a:tblGrid>
                <a:gridCol w="1624714">
                  <a:extLst>
                    <a:ext uri="{9D8B030D-6E8A-4147-A177-3AD203B41FA5}">
                      <a16:colId xmlns:a16="http://schemas.microsoft.com/office/drawing/2014/main" val="1198199343"/>
                    </a:ext>
                  </a:extLst>
                </a:gridCol>
                <a:gridCol w="1557204">
                  <a:extLst>
                    <a:ext uri="{9D8B030D-6E8A-4147-A177-3AD203B41FA5}">
                      <a16:colId xmlns:a16="http://schemas.microsoft.com/office/drawing/2014/main" val="2304188220"/>
                    </a:ext>
                  </a:extLst>
                </a:gridCol>
                <a:gridCol w="1557204">
                  <a:extLst>
                    <a:ext uri="{9D8B030D-6E8A-4147-A177-3AD203B41FA5}">
                      <a16:colId xmlns:a16="http://schemas.microsoft.com/office/drawing/2014/main" val="1232370139"/>
                    </a:ext>
                  </a:extLst>
                </a:gridCol>
              </a:tblGrid>
              <a:tr h="521433">
                <a:tc>
                  <a:txBody>
                    <a:bodyPr/>
                    <a:lstStyle/>
                    <a:p>
                      <a:pPr marL="952500" algn="ctr">
                        <a:spcBef>
                          <a:spcPts val="1200"/>
                        </a:spcBef>
                        <a:spcAft>
                          <a:spcPts val="600"/>
                        </a:spcAft>
                      </a:pPr>
                      <a:r>
                        <a:rPr lang="en-US" sz="600" spc="15" dirty="0">
                          <a:solidFill>
                            <a:schemeClr val="tx1"/>
                          </a:solidFill>
                          <a:effectLst/>
                        </a:rPr>
                        <a:t>Algorithm</a:t>
                      </a:r>
                      <a:endParaRPr lang="en-IN" sz="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Train Score</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Test Score</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extLst>
                  <a:ext uri="{0D108BD9-81ED-4DB2-BD59-A6C34878D82A}">
                    <a16:rowId xmlns:a16="http://schemas.microsoft.com/office/drawing/2014/main" val="3655806561"/>
                  </a:ext>
                </a:extLst>
              </a:tr>
              <a:tr h="625720">
                <a:tc>
                  <a:txBody>
                    <a:bodyPr/>
                    <a:lstStyle/>
                    <a:p>
                      <a:pPr marL="952500" algn="ctr">
                        <a:spcBef>
                          <a:spcPts val="1200"/>
                        </a:spcBef>
                        <a:spcAft>
                          <a:spcPts val="600"/>
                        </a:spcAft>
                      </a:pPr>
                      <a:r>
                        <a:rPr lang="en-US" sz="600" spc="15" dirty="0">
                          <a:solidFill>
                            <a:schemeClr val="tx1"/>
                          </a:solidFill>
                          <a:effectLst/>
                        </a:rPr>
                        <a:t>Random Forest</a:t>
                      </a:r>
                      <a:endParaRPr lang="en-IN" sz="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dirty="0">
                          <a:solidFill>
                            <a:schemeClr val="tx1"/>
                          </a:solidFill>
                          <a:effectLst/>
                        </a:rPr>
                        <a:t>0.9158</a:t>
                      </a:r>
                      <a:endParaRPr lang="en-IN" sz="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dirty="0">
                          <a:solidFill>
                            <a:schemeClr val="tx1"/>
                          </a:solidFill>
                          <a:effectLst/>
                        </a:rPr>
                        <a:t>0.8983</a:t>
                      </a:r>
                      <a:endParaRPr lang="en-IN" sz="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extLst>
                  <a:ext uri="{0D108BD9-81ED-4DB2-BD59-A6C34878D82A}">
                    <a16:rowId xmlns:a16="http://schemas.microsoft.com/office/drawing/2014/main" val="1724835407"/>
                  </a:ext>
                </a:extLst>
              </a:tr>
              <a:tr h="625720">
                <a:tc>
                  <a:txBody>
                    <a:bodyPr/>
                    <a:lstStyle/>
                    <a:p>
                      <a:pPr marL="952500" algn="ctr">
                        <a:spcBef>
                          <a:spcPts val="1200"/>
                        </a:spcBef>
                        <a:spcAft>
                          <a:spcPts val="600"/>
                        </a:spcAft>
                      </a:pPr>
                      <a:r>
                        <a:rPr lang="en-US" sz="600" spc="15">
                          <a:solidFill>
                            <a:schemeClr val="tx1"/>
                          </a:solidFill>
                          <a:effectLst/>
                        </a:rPr>
                        <a:t>Decision Tree</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0.9158</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0.8928</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extLst>
                  <a:ext uri="{0D108BD9-81ED-4DB2-BD59-A6C34878D82A}">
                    <a16:rowId xmlns:a16="http://schemas.microsoft.com/office/drawing/2014/main" val="3616831419"/>
                  </a:ext>
                </a:extLst>
              </a:tr>
              <a:tr h="312860">
                <a:tc>
                  <a:txBody>
                    <a:bodyPr/>
                    <a:lstStyle/>
                    <a:p>
                      <a:pPr marL="952500" algn="ctr">
                        <a:spcBef>
                          <a:spcPts val="1200"/>
                        </a:spcBef>
                        <a:spcAft>
                          <a:spcPts val="600"/>
                        </a:spcAft>
                      </a:pPr>
                      <a:r>
                        <a:rPr lang="en-US" sz="600" spc="15">
                          <a:solidFill>
                            <a:schemeClr val="tx1"/>
                          </a:solidFill>
                          <a:effectLst/>
                        </a:rPr>
                        <a:t>SVM</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0.6115</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0.6037</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extLst>
                  <a:ext uri="{0D108BD9-81ED-4DB2-BD59-A6C34878D82A}">
                    <a16:rowId xmlns:a16="http://schemas.microsoft.com/office/drawing/2014/main" val="2367414846"/>
                  </a:ext>
                </a:extLst>
              </a:tr>
              <a:tr h="312860">
                <a:tc>
                  <a:txBody>
                    <a:bodyPr/>
                    <a:lstStyle/>
                    <a:p>
                      <a:pPr marL="952500" algn="ctr">
                        <a:spcBef>
                          <a:spcPts val="1200"/>
                        </a:spcBef>
                        <a:spcAft>
                          <a:spcPts val="600"/>
                        </a:spcAft>
                      </a:pPr>
                      <a:r>
                        <a:rPr lang="en-US" sz="600" spc="15">
                          <a:solidFill>
                            <a:schemeClr val="tx1"/>
                          </a:solidFill>
                          <a:effectLst/>
                        </a:rPr>
                        <a:t>KNN</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a:solidFill>
                            <a:schemeClr val="tx1"/>
                          </a:solidFill>
                          <a:effectLst/>
                        </a:rPr>
                        <a:t>0.8707</a:t>
                      </a:r>
                      <a:endParaRPr lang="en-IN" sz="600" b="1">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tc>
                  <a:txBody>
                    <a:bodyPr/>
                    <a:lstStyle/>
                    <a:p>
                      <a:pPr marL="952500" algn="ctr">
                        <a:spcBef>
                          <a:spcPts val="1200"/>
                        </a:spcBef>
                        <a:spcAft>
                          <a:spcPts val="600"/>
                        </a:spcAft>
                      </a:pPr>
                      <a:r>
                        <a:rPr lang="en-US" sz="600" spc="15" dirty="0">
                          <a:solidFill>
                            <a:schemeClr val="tx1"/>
                          </a:solidFill>
                          <a:effectLst/>
                        </a:rPr>
                        <a:t>0.8393</a:t>
                      </a:r>
                      <a:endParaRPr lang="en-IN" sz="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txBody>
                  <a:tcPr marL="35473" marR="35473" marT="0" marB="0"/>
                </a:tc>
                <a:extLst>
                  <a:ext uri="{0D108BD9-81ED-4DB2-BD59-A6C34878D82A}">
                    <a16:rowId xmlns:a16="http://schemas.microsoft.com/office/drawing/2014/main" val="1686924517"/>
                  </a:ext>
                </a:extLst>
              </a:tr>
            </a:tbl>
          </a:graphicData>
        </a:graphic>
      </p:graphicFrame>
    </p:spTree>
    <p:extLst>
      <p:ext uri="{BB962C8B-B14F-4D97-AF65-F5344CB8AC3E}">
        <p14:creationId xmlns:p14="http://schemas.microsoft.com/office/powerpoint/2010/main" val="380553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E64B3-023D-1760-1F5A-33AEBEB13433}"/>
              </a:ext>
            </a:extLst>
          </p:cNvPr>
          <p:cNvSpPr txBox="1"/>
          <p:nvPr/>
        </p:nvSpPr>
        <p:spPr>
          <a:xfrm>
            <a:off x="2146852" y="359374"/>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Performing Predictions</a:t>
            </a:r>
          </a:p>
        </p:txBody>
      </p:sp>
      <p:pic>
        <p:nvPicPr>
          <p:cNvPr id="6" name="Picture 5" descr="A screenshot of a computer&#10;&#10;Description automatically generated">
            <a:extLst>
              <a:ext uri="{FF2B5EF4-FFF2-40B4-BE49-F238E27FC236}">
                <a16:creationId xmlns:a16="http://schemas.microsoft.com/office/drawing/2014/main" id="{B3BFB9CA-1911-C13B-C8AE-D6A501C576BE}"/>
              </a:ext>
            </a:extLst>
          </p:cNvPr>
          <p:cNvPicPr>
            <a:picLocks noChangeAspect="1"/>
          </p:cNvPicPr>
          <p:nvPr/>
        </p:nvPicPr>
        <p:blipFill rotWithShape="1">
          <a:blip r:embed="rId2">
            <a:extLst>
              <a:ext uri="{28A0092B-C50C-407E-A947-70E740481C1C}">
                <a14:useLocalDpi xmlns:a14="http://schemas.microsoft.com/office/drawing/2010/main" val="0"/>
              </a:ext>
            </a:extLst>
          </a:blip>
          <a:srcRect l="27264" t="34626" r="7641"/>
          <a:stretch/>
        </p:blipFill>
        <p:spPr>
          <a:xfrm>
            <a:off x="923311" y="1371600"/>
            <a:ext cx="7297378" cy="4114800"/>
          </a:xfrm>
          <a:prstGeom prst="rect">
            <a:avLst/>
          </a:prstGeom>
        </p:spPr>
      </p:pic>
    </p:spTree>
    <p:extLst>
      <p:ext uri="{BB962C8B-B14F-4D97-AF65-F5344CB8AC3E}">
        <p14:creationId xmlns:p14="http://schemas.microsoft.com/office/powerpoint/2010/main" val="378093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361783" y="1575254"/>
            <a:ext cx="8293211" cy="4469750"/>
          </a:xfrm>
          <a:prstGeom prst="rect">
            <a:avLst/>
          </a:prstGeom>
          <a:noFill/>
        </p:spPr>
        <p:txBody>
          <a:bodyPr wrap="square" rtlCol="0">
            <a:spAutoFit/>
          </a:bodyPr>
          <a:lstStyle/>
          <a:p>
            <a:pPr algn="just">
              <a:lnSpc>
                <a:spcPct val="115000"/>
              </a:lnSpc>
              <a:spcAft>
                <a:spcPts val="1000"/>
              </a:spcAft>
            </a:pPr>
            <a:r>
              <a:rPr lang="en-GB" sz="1800" kern="0" dirty="0">
                <a:effectLst/>
                <a:latin typeface="Times New Roman" panose="02020603050405020304" pitchFamily="18" charset="0"/>
                <a:ea typeface="Times New Roman" panose="02020603050405020304" pitchFamily="18" charset="0"/>
              </a:rPr>
              <a:t>In conclusion, machine learning has shown promise in finding thyroid diseases.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Algorithms like KNN, SVM, Decision Tree ad Random Forest Classifier are used to correctly classify thyroid diseases from clinical data. These algorithms could be used to help doctors make decisions and diagnose conditions, making it easier and more accurate to find thyroid illnesses.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But the success of these machine learning algorithms depends on a number of things, such as the quality and amount of data, the features chosen, and how well the model works across different groups and settings. More study is needed to make these models more accurate and reliable and to find out if they could be used in clinical settings.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Overall, machine learning techniques can help find thyroid diseases early, which can have a big effect on how patients do and their health. With more work and testing, these algorithms could be used in clinical settings to find and diagnose thyroid cancer faster and more accurately.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43471"/>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83938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7D472-35BB-5BE1-B82F-DC162ADD10A7}"/>
              </a:ext>
            </a:extLst>
          </p:cNvPr>
          <p:cNvSpPr txBox="1"/>
          <p:nvPr/>
        </p:nvSpPr>
        <p:spPr>
          <a:xfrm>
            <a:off x="2608028" y="2758325"/>
            <a:ext cx="4754879" cy="1107996"/>
          </a:xfrm>
          <a:prstGeom prst="rect">
            <a:avLst/>
          </a:prstGeom>
          <a:noFill/>
        </p:spPr>
        <p:txBody>
          <a:bodyPr wrap="square" rtlCol="0">
            <a:spAutoFit/>
          </a:bodyPr>
          <a:lstStyle/>
          <a:p>
            <a:r>
              <a:rPr lang="en-IN" sz="6600" dirty="0"/>
              <a:t>Thank You!</a:t>
            </a:r>
            <a:endParaRPr lang="en-IN" sz="2400" dirty="0"/>
          </a:p>
        </p:txBody>
      </p:sp>
    </p:spTree>
    <p:extLst>
      <p:ext uri="{BB962C8B-B14F-4D97-AF65-F5344CB8AC3E}">
        <p14:creationId xmlns:p14="http://schemas.microsoft.com/office/powerpoint/2010/main" val="313602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F8F2D8-56CF-4D0B-AC53-6A1CEDB3D23A}"/>
              </a:ext>
            </a:extLst>
          </p:cNvPr>
          <p:cNvSpPr/>
          <p:nvPr/>
        </p:nvSpPr>
        <p:spPr>
          <a:xfrm>
            <a:off x="664276" y="1142538"/>
            <a:ext cx="7815448" cy="5386090"/>
          </a:xfrm>
          <a:prstGeom prst="rect">
            <a:avLst/>
          </a:prstGeom>
        </p:spPr>
        <p:txBody>
          <a:bodyPr wrap="square">
            <a:spAutoFit/>
          </a:bodyPr>
          <a:lstStyle/>
          <a:p>
            <a:r>
              <a:rPr lang="en-US" altLang="en-US" sz="2800" b="1" dirty="0">
                <a:latin typeface="Times New Roman" panose="02020603050405020304" pitchFamily="18" charset="0"/>
                <a:cs typeface="Times New Roman" panose="02020603050405020304" pitchFamily="18" charset="0"/>
              </a:rPr>
              <a:t>Table Of Content</a:t>
            </a:r>
            <a:br>
              <a:rPr lang="en-US" alt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Motivation Behind the Project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Methodology Adapted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Dataset Used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Technologies Used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Data Preprocessing</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Data Visualization</a:t>
            </a:r>
          </a:p>
          <a:p>
            <a:pPr marL="514350" indent="-514350">
              <a:buFont typeface="+mj-lt"/>
              <a:buAutoNum type="arabicPeriod"/>
            </a:pPr>
            <a:r>
              <a:rPr lang="en-IN" sz="2000" kern="0" dirty="0">
                <a:effectLst/>
                <a:latin typeface="Times New Roman" panose="02020603050405020304" pitchFamily="18" charset="0"/>
                <a:ea typeface="Times New Roman" panose="02020603050405020304" pitchFamily="18" charset="0"/>
              </a:rPr>
              <a:t>Handling the Missing Data</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ML Model Used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Model </a:t>
            </a:r>
            <a:r>
              <a:rPr lang="en-US" sz="2000" dirty="0" err="1">
                <a:latin typeface="Times New Roman" panose="02020603050405020304" pitchFamily="18" charset="0"/>
                <a:cs typeface="Times New Roman" panose="02020603050405020304" pitchFamily="18" charset="0"/>
              </a:rPr>
              <a:t>Evalution</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Result and Discussion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Performing Predictions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US" sz="26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11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437322" y="1343770"/>
            <a:ext cx="8285259" cy="3231654"/>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Thyroid disease detection using machine learning is a powerful approach that utilizes algorithms to analyze patient data and predict the likelihood of thyroid disorders. By training on historical records and diagnostic results, ML models can identify patterns and assist in early detection, accurate diagnosis, and personalized treatment plans. Benefits include early intervention, improved accuracy, personalized medicine, and efficient triage. Challenges include data quality, interpretability, and generalization. Despite these challenges, ML-based approaches have the potential to enhance thyroid disease detection, optimize healthcare resources, and improve patient outcomes. Further research and collaboration between medical experts and data scientists are essential for progress in this field.</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479019-C810-B271-AD49-67EB4461BE3E}"/>
              </a:ext>
            </a:extLst>
          </p:cNvPr>
          <p:cNvSpPr txBox="1"/>
          <p:nvPr/>
        </p:nvSpPr>
        <p:spPr>
          <a:xfrm>
            <a:off x="2083241" y="466695"/>
            <a:ext cx="6130455"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57567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429370" y="1118883"/>
            <a:ext cx="8285259" cy="5355312"/>
          </a:xfrm>
          <a:prstGeom prst="rect">
            <a:avLst/>
          </a:prstGeom>
          <a:noFill/>
        </p:spPr>
        <p:txBody>
          <a:bodyPr wrap="square" rtlCol="0">
            <a:spAutoFit/>
          </a:bodyPr>
          <a:lstStyle/>
          <a:p>
            <a:pPr algn="just"/>
            <a:r>
              <a:rPr lang="en-US" dirty="0">
                <a:effectLst/>
                <a:latin typeface="Times New Roman" panose="02020603050405020304" pitchFamily="18" charset="0"/>
                <a:ea typeface="Times New Roman" panose="02020603050405020304" pitchFamily="18" charset="0"/>
              </a:rPr>
              <a:t>The motivation behind utilizing machine learning for thyroid disease detection arises from several factors that aim to enhance patient care, improve diagnostic accuracy, and streamline healthcare processes.</a:t>
            </a:r>
          </a:p>
          <a:p>
            <a:pPr algn="just"/>
            <a:endParaRPr lang="en-US"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1. Improved Diagnostic Accuracy: Thyroid diseases can manifest in various ways, making their diagnosis challenging. Machine learning algorithms can analyze large volumes of patient data, including clinical records, laboratory test results, and imaging findings, to identify complex patterns and correlations that may not be easily recognizable to human experts. By leveraging these patterns, machine learning models can provide more accurate and reliable predictions, reducing the chances of misdiagnosis and ensuring appropriate treatment plans.</a:t>
            </a:r>
          </a:p>
          <a:p>
            <a:pPr algn="just"/>
            <a:endParaRPr lang="en-US"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2. Early Detection and Intervention: Early detection of thyroid diseases is crucial for timely intervention, as it can prevent disease progression and improve patient outcomes. Machine learning algorithms can identify subtle indicators and risk factors associated with thyroid dysfunction, allowing for early detection and intervention. By identifying high-risk individuals or detecting the early stages of thyroid disease, interventions can be initiated promptly, leading to more effective treatment strategies and improved patient prognosis.</a:t>
            </a:r>
          </a:p>
        </p:txBody>
      </p:sp>
      <p:sp>
        <p:nvSpPr>
          <p:cNvPr id="2" name="TextBox 1">
            <a:extLst>
              <a:ext uri="{FF2B5EF4-FFF2-40B4-BE49-F238E27FC236}">
                <a16:creationId xmlns:a16="http://schemas.microsoft.com/office/drawing/2014/main" id="{4C3E64B3-023D-1760-1F5A-33AEBEB13433}"/>
              </a:ext>
            </a:extLst>
          </p:cNvPr>
          <p:cNvSpPr txBox="1"/>
          <p:nvPr/>
        </p:nvSpPr>
        <p:spPr>
          <a:xfrm>
            <a:off x="2615979" y="365759"/>
            <a:ext cx="525581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Motivation Behind the Project</a:t>
            </a:r>
          </a:p>
        </p:txBody>
      </p:sp>
    </p:spTree>
    <p:extLst>
      <p:ext uri="{BB962C8B-B14F-4D97-AF65-F5344CB8AC3E}">
        <p14:creationId xmlns:p14="http://schemas.microsoft.com/office/powerpoint/2010/main" val="173808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429370" y="1118883"/>
            <a:ext cx="8285259" cy="5632311"/>
          </a:xfrm>
          <a:prstGeom prst="rect">
            <a:avLst/>
          </a:prstGeom>
          <a:noFill/>
        </p:spPr>
        <p:txBody>
          <a:bodyPr wrap="square" rtlCol="0">
            <a:spAutoFit/>
          </a:bodyPr>
          <a:lstStyle/>
          <a:p>
            <a:pPr algn="just"/>
            <a:r>
              <a:rPr lang="en-US" dirty="0">
                <a:effectLst/>
                <a:latin typeface="Times New Roman" panose="02020603050405020304" pitchFamily="18" charset="0"/>
                <a:ea typeface="Times New Roman" panose="02020603050405020304" pitchFamily="18" charset="0"/>
              </a:rPr>
              <a:t>3. Personalized Treatment Plans: Thyroid diseases exhibit significant variations in their presentation, severity, and response to treatment among different individuals. Machine learning models can analyze patient-specific data, such as demographics, medical history, genetic information, and lifestyle factors, to generate personalized treatment plans. This personalized approach considers individual characteristics and can optimize treatment outcomes by tailoring interventions to specific patient needs.</a:t>
            </a:r>
          </a:p>
          <a:p>
            <a:pPr algn="just"/>
            <a:endParaRPr lang="en-US"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4. Resource Optimization: Healthcare resources, including diagnostic tests, specialist consultations, and medical personnel, are often limited. Machine learning algorithms can assist in the efficient allocation of these resources by triaging patients based on their likelihood of having thyroid disease. This helps prioritize patients who require further evaluation, reducing unnecessary tests and streamlining healthcare processes.</a:t>
            </a:r>
          </a:p>
          <a:p>
            <a:pPr algn="just"/>
            <a:endParaRPr lang="en-US"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5. Research and Insights: Machine learning techniques can uncover hidden patterns and relationships within thyroid disease data, leading to novel insights and research opportunities. By analyzing large datasets, machine learning models can identify potential risk factors, elucidate disease mechanisms, and contribute to a deeper understanding of thyroid diseases. These insights can inform future research, facilitate the development of new diagnostic tools and treatment approaches, and advance our knowledge in the field.</a:t>
            </a:r>
          </a:p>
        </p:txBody>
      </p:sp>
      <p:sp>
        <p:nvSpPr>
          <p:cNvPr id="2" name="TextBox 1">
            <a:extLst>
              <a:ext uri="{FF2B5EF4-FFF2-40B4-BE49-F238E27FC236}">
                <a16:creationId xmlns:a16="http://schemas.microsoft.com/office/drawing/2014/main" id="{4C3E64B3-023D-1760-1F5A-33AEBEB13433}"/>
              </a:ext>
            </a:extLst>
          </p:cNvPr>
          <p:cNvSpPr txBox="1"/>
          <p:nvPr/>
        </p:nvSpPr>
        <p:spPr>
          <a:xfrm>
            <a:off x="2615979" y="365759"/>
            <a:ext cx="525581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Motivation Behind the Project</a:t>
            </a:r>
          </a:p>
        </p:txBody>
      </p:sp>
    </p:spTree>
    <p:extLst>
      <p:ext uri="{BB962C8B-B14F-4D97-AF65-F5344CB8AC3E}">
        <p14:creationId xmlns:p14="http://schemas.microsoft.com/office/powerpoint/2010/main" val="103717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166977" y="1987826"/>
            <a:ext cx="8810045" cy="3231654"/>
          </a:xfrm>
          <a:prstGeom prst="rect">
            <a:avLst/>
          </a:prstGeom>
          <a:noFill/>
        </p:spPr>
        <p:txBody>
          <a:bodyPr wrap="square" rtlCol="0">
            <a:spAutoFit/>
          </a:bodyPr>
          <a:lstStyle/>
          <a:p>
            <a:pPr marL="457200" algn="just"/>
            <a:r>
              <a:rPr lang="en-US" dirty="0">
                <a:effectLst/>
                <a:latin typeface="Times New Roman" panose="02020603050405020304" pitchFamily="18" charset="0"/>
                <a:ea typeface="Times New Roman" panose="02020603050405020304" pitchFamily="18" charset="0"/>
              </a:rPr>
              <a:t>The following operations are included in the face mask detection model that has been proposed:</a:t>
            </a:r>
            <a:endParaRPr lang="en-IN" dirty="0">
              <a:effectLst/>
              <a:latin typeface="Times New Roman" panose="02020603050405020304" pitchFamily="18" charset="0"/>
              <a:ea typeface="Times New Roman" panose="02020603050405020304" pitchFamily="18" charset="0"/>
            </a:endParaRPr>
          </a:p>
          <a:p>
            <a:pPr marL="800100" indent="-342900" algn="just">
              <a:buFont typeface="+mj-lt"/>
              <a:buAutoNum type="arabicPeriod"/>
            </a:pPr>
            <a:r>
              <a:rPr lang="en-US" dirty="0">
                <a:effectLst/>
                <a:latin typeface="Times New Roman" panose="02020603050405020304" pitchFamily="18" charset="0"/>
                <a:ea typeface="Times New Roman" panose="02020603050405020304" pitchFamily="18" charset="0"/>
              </a:rPr>
              <a:t>Data Collection</a:t>
            </a:r>
          </a:p>
          <a:p>
            <a:pPr marL="800100" indent="-342900" algn="just">
              <a:buFont typeface="+mj-lt"/>
              <a:buAutoNum type="arabicPeriod"/>
            </a:pPr>
            <a:r>
              <a:rPr lang="en-GB" sz="1800" kern="0" dirty="0">
                <a:effectLst/>
                <a:latin typeface="Times New Roman" panose="02020603050405020304" pitchFamily="18" charset="0"/>
                <a:ea typeface="Times New Roman" panose="02020603050405020304" pitchFamily="18" charset="0"/>
              </a:rPr>
              <a:t>Data Analysis &amp; Pre-processing</a:t>
            </a:r>
          </a:p>
          <a:p>
            <a:pPr marL="800100" indent="-342900" algn="just">
              <a:buFont typeface="+mj-lt"/>
              <a:buAutoNum type="arabicPeriod"/>
            </a:pPr>
            <a:r>
              <a:rPr lang="en-IN" sz="1800" kern="0" dirty="0">
                <a:effectLst/>
                <a:latin typeface="Times New Roman" panose="02020603050405020304" pitchFamily="18" charset="0"/>
                <a:ea typeface="Times New Roman" panose="02020603050405020304" pitchFamily="18" charset="0"/>
              </a:rPr>
              <a:t>Handling the Missing Data</a:t>
            </a:r>
          </a:p>
          <a:p>
            <a:pPr marL="800100" indent="-342900" algn="just">
              <a:buFont typeface="+mj-lt"/>
              <a:buAutoNum type="arabicPeriod"/>
            </a:pPr>
            <a:r>
              <a:rPr lang="en-IN" sz="1800" kern="0" dirty="0">
                <a:effectLst/>
                <a:latin typeface="Times New Roman" panose="02020603050405020304" pitchFamily="18" charset="0"/>
                <a:ea typeface="Times New Roman" panose="02020603050405020304" pitchFamily="18" charset="0"/>
              </a:rPr>
              <a:t>Outliers Removal</a:t>
            </a:r>
          </a:p>
          <a:p>
            <a:pPr marL="800100" indent="-342900" algn="just">
              <a:buFont typeface="+mj-lt"/>
              <a:buAutoNum type="arabicPeriod"/>
            </a:pPr>
            <a:r>
              <a:rPr lang="en-IN" sz="1800" kern="0" dirty="0">
                <a:effectLst/>
                <a:latin typeface="Times New Roman" panose="02020603050405020304" pitchFamily="18" charset="0"/>
                <a:ea typeface="Times New Roman" panose="02020603050405020304" pitchFamily="18" charset="0"/>
              </a:rPr>
              <a:t>Label Encoding</a:t>
            </a:r>
          </a:p>
          <a:p>
            <a:pPr marL="800100" indent="-342900" algn="just">
              <a:buFont typeface="+mj-lt"/>
              <a:buAutoNum type="arabicPeriod"/>
            </a:pPr>
            <a:r>
              <a:rPr lang="en-IN" sz="1800" kern="0" dirty="0">
                <a:effectLst/>
                <a:latin typeface="Times New Roman" panose="02020603050405020304" pitchFamily="18" charset="0"/>
                <a:ea typeface="Times New Roman" panose="02020603050405020304" pitchFamily="18" charset="0"/>
              </a:rPr>
              <a:t>Prediction Model Construction</a:t>
            </a:r>
          </a:p>
          <a:p>
            <a:pPr marL="800100" indent="-342900" algn="just">
              <a:buFont typeface="+mj-lt"/>
              <a:buAutoNum type="arabicPeriod"/>
            </a:pPr>
            <a:r>
              <a:rPr lang="en-US" dirty="0">
                <a:effectLst/>
                <a:latin typeface="Times New Roman" panose="02020603050405020304" pitchFamily="18" charset="0"/>
                <a:ea typeface="Times New Roman" panose="02020603050405020304" pitchFamily="18" charset="0"/>
              </a:rPr>
              <a:t>Model Evaluation</a:t>
            </a:r>
          </a:p>
          <a:p>
            <a:pPr marL="800100" indent="-342900" algn="just">
              <a:buFont typeface="+mj-lt"/>
              <a:buAutoNum type="arabicPeriod"/>
            </a:pPr>
            <a:r>
              <a:rPr lang="en-US" dirty="0">
                <a:effectLst/>
                <a:latin typeface="Times New Roman" panose="02020603050405020304" pitchFamily="18" charset="0"/>
                <a:ea typeface="Times New Roman" panose="02020603050405020304" pitchFamily="18" charset="0"/>
              </a:rPr>
              <a:t>Performing Predictions</a:t>
            </a:r>
          </a:p>
          <a:p>
            <a:pPr algn="just"/>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75277"/>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Methodology Adopted</a:t>
            </a:r>
          </a:p>
        </p:txBody>
      </p:sp>
    </p:spTree>
    <p:extLst>
      <p:ext uri="{BB962C8B-B14F-4D97-AF65-F5344CB8AC3E}">
        <p14:creationId xmlns:p14="http://schemas.microsoft.com/office/powerpoint/2010/main" val="24102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164395" y="1287256"/>
            <a:ext cx="5009322" cy="4523161"/>
          </a:xfrm>
          <a:prstGeom prst="rect">
            <a:avLst/>
          </a:prstGeom>
          <a:noFill/>
        </p:spPr>
        <p:txBody>
          <a:bodyPr wrap="square" rtlCol="0">
            <a:spAutoFit/>
          </a:bodyPr>
          <a:lstStyle/>
          <a:p>
            <a:pPr indent="45720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The dataset provided contains various attributes related to thyroid-related conditions. The attributes include a serial number (S.no), age, sex, whether the individual is on thyroxine medication, if there are any queries regarding thyroxine, whether the person is taking antithyroid medication, if they are sick, pregnant, or have undergone thyroid surgery or I131 treatment. Other attributes include queries about hypothyroidism and hyperthyroidism, the use of lithium, presence of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goitre</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or tumor, hypopituitarism, and psychiatric conditions. The dataset also includes measurements of TSH, T3, TT4, T4U, and FTI, along with their corresponding values. Finally, the dataset is categorized based on the information provided.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4C3E64B3-023D-1760-1F5A-33AEBEB13433}"/>
              </a:ext>
            </a:extLst>
          </p:cNvPr>
          <p:cNvSpPr txBox="1"/>
          <p:nvPr/>
        </p:nvSpPr>
        <p:spPr>
          <a:xfrm>
            <a:off x="2096821" y="350789"/>
            <a:ext cx="6384898" cy="523220"/>
          </a:xfrm>
          <a:prstGeom prst="rect">
            <a:avLst/>
          </a:prstGeom>
          <a:noFill/>
        </p:spPr>
        <p:txBody>
          <a:bodyPr wrap="square" rtlCol="0">
            <a:spAutoFit/>
          </a:bodyPr>
          <a:lstStyle/>
          <a:p>
            <a:pPr algn="ctr"/>
            <a:r>
              <a:rPr lang="en-IN" sz="2800" b="1">
                <a:latin typeface="Times New Roman" panose="02020603050405020304" pitchFamily="18" charset="0"/>
                <a:cs typeface="Times New Roman" panose="02020603050405020304" pitchFamily="18" charset="0"/>
              </a:rPr>
              <a:t>Dataset Used</a:t>
            </a:r>
            <a:endParaRPr lang="en-IN" sz="2800" b="1"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BA6B9772-1C00-8D94-2207-F80AFEE3F2AB}"/>
              </a:ext>
            </a:extLst>
          </p:cNvPr>
          <p:cNvPicPr>
            <a:picLocks noChangeAspect="1"/>
          </p:cNvPicPr>
          <p:nvPr/>
        </p:nvPicPr>
        <p:blipFill rotWithShape="1">
          <a:blip r:embed="rId2">
            <a:extLst>
              <a:ext uri="{28A0092B-C50C-407E-A947-70E740481C1C}">
                <a14:useLocalDpi xmlns:a14="http://schemas.microsoft.com/office/drawing/2010/main" val="0"/>
              </a:ext>
            </a:extLst>
          </a:blip>
          <a:srcRect l="19906" t="41347" r="34057" b="17991"/>
          <a:stretch/>
        </p:blipFill>
        <p:spPr>
          <a:xfrm>
            <a:off x="5173717" y="2385203"/>
            <a:ext cx="3866766" cy="2087593"/>
          </a:xfrm>
          <a:prstGeom prst="rect">
            <a:avLst/>
          </a:prstGeom>
        </p:spPr>
      </p:pic>
    </p:spTree>
    <p:extLst>
      <p:ext uri="{BB962C8B-B14F-4D97-AF65-F5344CB8AC3E}">
        <p14:creationId xmlns:p14="http://schemas.microsoft.com/office/powerpoint/2010/main" val="82949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166977" y="1478942"/>
            <a:ext cx="8810045" cy="923330"/>
          </a:xfrm>
          <a:prstGeom prst="rect">
            <a:avLst/>
          </a:prstGeom>
          <a:noFill/>
        </p:spPr>
        <p:txBody>
          <a:bodyPr wrap="square" rtlCol="0">
            <a:spAutoFit/>
          </a:bodyPr>
          <a:lstStyle/>
          <a:p>
            <a:pPr algn="just"/>
            <a:r>
              <a:rPr lang="en-US" sz="1800" kern="0" dirty="0">
                <a:effectLst/>
                <a:latin typeface="Times New Roman" panose="02020603050405020304" pitchFamily="18" charset="0"/>
                <a:ea typeface="Times New Roman" panose="02020603050405020304" pitchFamily="18" charset="0"/>
              </a:rPr>
              <a:t>To start with the project, it is necessary to first install and import a few python libraries that are essential for this project. The important libraries that are to be imported are listed </a:t>
            </a:r>
            <a:r>
              <a:rPr lang="en-US" kern="0" dirty="0">
                <a:latin typeface="Times New Roman" panose="02020603050405020304" pitchFamily="18" charset="0"/>
                <a:ea typeface="Times New Roman" panose="02020603050405020304" pitchFamily="18" charset="0"/>
              </a:rPr>
              <a:t>in the figure below:</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75277"/>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Technologies Used</a:t>
            </a:r>
          </a:p>
        </p:txBody>
      </p:sp>
      <p:sp>
        <p:nvSpPr>
          <p:cNvPr id="5" name="TextBox 4">
            <a:extLst>
              <a:ext uri="{FF2B5EF4-FFF2-40B4-BE49-F238E27FC236}">
                <a16:creationId xmlns:a16="http://schemas.microsoft.com/office/drawing/2014/main" id="{4680F942-58F5-EF6A-54A7-EBBDEE0E2E3B}"/>
              </a:ext>
            </a:extLst>
          </p:cNvPr>
          <p:cNvSpPr txBox="1"/>
          <p:nvPr/>
        </p:nvSpPr>
        <p:spPr>
          <a:xfrm>
            <a:off x="3139361" y="5799076"/>
            <a:ext cx="286527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Fig.4. Important Python Libraries Installed</a:t>
            </a:r>
          </a:p>
        </p:txBody>
      </p:sp>
      <p:pic>
        <p:nvPicPr>
          <p:cNvPr id="6" name="Picture 5" descr="A screenshot of a computer&#10;&#10;Description automatically generated with medium confidence">
            <a:extLst>
              <a:ext uri="{FF2B5EF4-FFF2-40B4-BE49-F238E27FC236}">
                <a16:creationId xmlns:a16="http://schemas.microsoft.com/office/drawing/2014/main" id="{F71A1F77-7A4F-AB9B-7010-6BD57DFEA989}"/>
              </a:ext>
            </a:extLst>
          </p:cNvPr>
          <p:cNvPicPr>
            <a:picLocks noChangeAspect="1"/>
          </p:cNvPicPr>
          <p:nvPr/>
        </p:nvPicPr>
        <p:blipFill rotWithShape="1">
          <a:blip r:embed="rId2">
            <a:extLst>
              <a:ext uri="{28A0092B-C50C-407E-A947-70E740481C1C}">
                <a14:useLocalDpi xmlns:a14="http://schemas.microsoft.com/office/drawing/2010/main" val="0"/>
              </a:ext>
            </a:extLst>
          </a:blip>
          <a:srcRect l="14057" t="24208" r="44246" b="43195"/>
          <a:stretch/>
        </p:blipFill>
        <p:spPr>
          <a:xfrm>
            <a:off x="1425930" y="2798643"/>
            <a:ext cx="6292135" cy="2761709"/>
          </a:xfrm>
          <a:prstGeom prst="rect">
            <a:avLst/>
          </a:prstGeom>
        </p:spPr>
      </p:pic>
    </p:spTree>
    <p:extLst>
      <p:ext uri="{BB962C8B-B14F-4D97-AF65-F5344CB8AC3E}">
        <p14:creationId xmlns:p14="http://schemas.microsoft.com/office/powerpoint/2010/main" val="70437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D99F6-3311-D6A5-0EB5-5627085523D4}"/>
              </a:ext>
            </a:extLst>
          </p:cNvPr>
          <p:cNvSpPr txBox="1"/>
          <p:nvPr/>
        </p:nvSpPr>
        <p:spPr>
          <a:xfrm>
            <a:off x="425394" y="1591157"/>
            <a:ext cx="8293211" cy="4524315"/>
          </a:xfrm>
          <a:prstGeom prst="rect">
            <a:avLst/>
          </a:prstGeom>
          <a:noFill/>
        </p:spPr>
        <p:txBody>
          <a:bodyPr wrap="square" rtlCol="0">
            <a:spAutoFit/>
          </a:bodyPr>
          <a:lstStyle/>
          <a:p>
            <a:pPr marL="457200" algn="just"/>
            <a:r>
              <a:rPr lang="en-US" sz="1200" dirty="0">
                <a:effectLst/>
                <a:latin typeface="Times New Roman" panose="02020603050405020304" pitchFamily="18" charset="0"/>
                <a:ea typeface="Calibri" panose="020F0502020204030204" pitchFamily="34" charset="0"/>
              </a:rPr>
              <a:t>Data preprocessing plays a crucial role in the thyroid disease detection using machine learning. It involves cleaning and transforming the raw dataset into a suitable format for the machine learning algorithm. </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The first step is handling missing data. Missing values can be filled using techniques like mean, median, or mode imputation, or alternatively, the rows or columns with missing values can be removed. </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Next, categorical variables like sex or medication usage need to be encoded into numerical values. This can be done using techniques such as one-hot encoding or label encoding.</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Feature scaling is another important step. It ensures that all features have similar ranges and prevents certain features from dominating others during model training. Common scaling techniques include standardization (mean=0, variance=1) or normalization (scaling to a specific range, e.g., 0 to 1).</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Feature selection or dimensionality reduction techniques may be applied to eliminate irrelevant or redundant features, reducing computational complexity and potential overfitting.</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Additionally, outlier detection and removal can help to handle extreme values that might negatively impact the model's performance.</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Finally, the dataset is split into training and testing sets to evaluate the model's performance accurately. It is essential to maintain the integrity of the data during this step, ensuring that the testing set is unseen during training.</a:t>
            </a:r>
          </a:p>
          <a:p>
            <a:pPr marL="457200" algn="just"/>
            <a:endParaRPr lang="en-US" sz="1200" dirty="0">
              <a:effectLst/>
              <a:latin typeface="Times New Roman" panose="02020603050405020304" pitchFamily="18" charset="0"/>
              <a:ea typeface="Calibri" panose="020F0502020204030204" pitchFamily="34" charset="0"/>
            </a:endParaRPr>
          </a:p>
          <a:p>
            <a:pPr marL="457200" algn="just"/>
            <a:r>
              <a:rPr lang="en-US" sz="1200" dirty="0">
                <a:effectLst/>
                <a:latin typeface="Times New Roman" panose="02020603050405020304" pitchFamily="18" charset="0"/>
                <a:ea typeface="Calibri" panose="020F0502020204030204" pitchFamily="34" charset="0"/>
              </a:rPr>
              <a:t>By effectively preprocessing the data, it becomes more suitable for machine learning algorithms, improving the accuracy and reliability of the thyroid disease detection model.</a:t>
            </a:r>
            <a:endParaRPr lang="en-IN" sz="12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4C3E64B3-023D-1760-1F5A-33AEBEB13433}"/>
              </a:ext>
            </a:extLst>
          </p:cNvPr>
          <p:cNvSpPr txBox="1"/>
          <p:nvPr/>
        </p:nvSpPr>
        <p:spPr>
          <a:xfrm>
            <a:off x="2146852" y="359375"/>
            <a:ext cx="63848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Data </a:t>
            </a:r>
            <a:r>
              <a:rPr lang="en-IN" sz="2800" b="1" dirty="0" err="1">
                <a:latin typeface="Times New Roman" panose="02020603050405020304" pitchFamily="18" charset="0"/>
                <a:cs typeface="Times New Roman" panose="02020603050405020304" pitchFamily="18" charset="0"/>
              </a:rPr>
              <a:t>Preprocessing</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814610"/>
      </p:ext>
    </p:extLst>
  </p:cSld>
  <p:clrMapOvr>
    <a:masterClrMapping/>
  </p:clrMapOvr>
</p:sld>
</file>

<file path=ppt/theme/theme1.xml><?xml version="1.0" encoding="utf-8"?>
<a:theme xmlns:a="http://schemas.openxmlformats.org/drawingml/2006/main" name="3">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FA71FB57FDC7408017AB0497B747D6" ma:contentTypeVersion="2" ma:contentTypeDescription="Create a new document." ma:contentTypeScope="" ma:versionID="d71a88db09b705ca4e7d7ab9805544ac">
  <xsd:schema xmlns:xsd="http://www.w3.org/2001/XMLSchema" xmlns:xs="http://www.w3.org/2001/XMLSchema" xmlns:p="http://schemas.microsoft.com/office/2006/metadata/properties" xmlns:ns2="54f80368-5836-4aca-9bd2-ec7c2b662e85" targetNamespace="http://schemas.microsoft.com/office/2006/metadata/properties" ma:root="true" ma:fieldsID="846daebd14712fc50a052d170740de91" ns2:_="">
    <xsd:import namespace="54f80368-5836-4aca-9bd2-ec7c2b662e8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f80368-5836-4aca-9bd2-ec7c2b662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83CCC6-45D8-4650-B360-F921A292DF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f80368-5836-4aca-9bd2-ec7c2b662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645DCB-7435-4FC7-9A97-AF4B9D0A1257}">
  <ds:schemaRefs>
    <ds:schemaRef ds:uri="http://schemas.microsoft.com/sharepoint/v3/contenttype/forms"/>
  </ds:schemaRefs>
</ds:datastoreItem>
</file>

<file path=customXml/itemProps3.xml><?xml version="1.0" encoding="utf-8"?>
<ds:datastoreItem xmlns:ds="http://schemas.openxmlformats.org/officeDocument/2006/customXml" ds:itemID="{D4D72899-38A1-4427-9129-1B00CD8BF0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16508</TotalTime>
  <Words>2105</Words>
  <Application>Microsoft Office PowerPoint</Application>
  <PresentationFormat>On-screen Show (4:3)</PresentationFormat>
  <Paragraphs>132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Times New Roman</vt:lpstr>
      <vt:lpstr>3</vt:lpstr>
      <vt:lpstr> Thyroid Disease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(CSE 401)</dc:title>
  <dc:creator>Shrishti Rana</dc:creator>
  <cp:lastModifiedBy>MOHAMMAD FAIZ .</cp:lastModifiedBy>
  <cp:revision>41</cp:revision>
  <dcterms:created xsi:type="dcterms:W3CDTF">2020-08-17T07:39:34Z</dcterms:created>
  <dcterms:modified xsi:type="dcterms:W3CDTF">2023-06-06T21:54:16Z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0x01010014FA71FB57FDC7408017AB0497B747D6</vt:lpwstr>
  </property>
</Properties>
</file>