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dec Pro ExtraBold" panose="020B0604020202020204" charset="0"/>
      <p:regular r:id="rId15"/>
    </p:embeddedFont>
    <p:embeddedFont>
      <p:font typeface="Codec Pro ExtraBold Bold" panose="020B0604020202020204" charset="0"/>
      <p:regular r:id="rId16"/>
    </p:embeddedFont>
    <p:embeddedFont>
      <p:font typeface="Montserrat" panose="00000500000000000000" pitchFamily="2" charset="-52"/>
      <p:regular r:id="rId17"/>
    </p:embeddedFont>
    <p:embeddedFont>
      <p:font typeface="Montserrat Bold" panose="00000800000000000000" charset="-52"/>
      <p:regular r:id="rId18"/>
    </p:embeddedFont>
    <p:embeddedFont>
      <p:font typeface="Montserrat Bold Italics" panose="020B0604020202020204" charset="-52"/>
      <p:regular r:id="rId19"/>
    </p:embeddedFont>
    <p:embeddedFont>
      <p:font typeface="Open Sans" panose="020B0606030504020204" pitchFamily="34" charset="0"/>
      <p:regular r:id="rId20"/>
    </p:embeddedFont>
    <p:embeddedFont>
      <p:font typeface="Open Sans Extra Bold" panose="020B0604020202020204" charset="0"/>
      <p:regular r:id="rId21"/>
    </p:embeddedFont>
    <p:embeddedFont>
      <p:font typeface="Open Sans Light" panose="020B0306030504020204" pitchFamily="34" charset="0"/>
      <p:regular r:id="rId22"/>
    </p:embeddedFont>
    <p:embeddedFont>
      <p:font typeface="Open Sans Light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23028" y="-2129742"/>
            <a:ext cx="22460076" cy="1702882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19350" y="2587116"/>
            <a:ext cx="12675967" cy="4296093"/>
            <a:chOff x="0" y="0"/>
            <a:chExt cx="16901289" cy="5728123"/>
          </a:xfrm>
        </p:grpSpPr>
        <p:sp>
          <p:nvSpPr>
            <p:cNvPr id="4" name="TextBox 4"/>
            <p:cNvSpPr txBox="1"/>
            <p:nvPr/>
          </p:nvSpPr>
          <p:spPr>
            <a:xfrm>
              <a:off x="0" y="506095"/>
              <a:ext cx="16901289" cy="3425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10"/>
                </a:lnSpc>
              </a:pPr>
              <a:r>
                <a:rPr lang="en-US" sz="8175">
                  <a:solidFill>
                    <a:srgbClr val="FFFFFF"/>
                  </a:solidFill>
                  <a:latin typeface="Codec Pro ExtraBold"/>
                </a:rPr>
                <a:t>Распознавание фейковых новостей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623223"/>
              <a:ext cx="16901289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07597" y="6563080"/>
            <a:ext cx="10899472" cy="2139950"/>
            <a:chOff x="0" y="0"/>
            <a:chExt cx="14532630" cy="2853267"/>
          </a:xfrm>
        </p:grpSpPr>
        <p:sp>
          <p:nvSpPr>
            <p:cNvPr id="7" name="TextBox 7"/>
            <p:cNvSpPr txBox="1"/>
            <p:nvPr/>
          </p:nvSpPr>
          <p:spPr>
            <a:xfrm>
              <a:off x="0" y="574252"/>
              <a:ext cx="14532630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Долженко Анастасия </a:t>
              </a:r>
            </a:p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Махмудов Михаил</a:t>
              </a:r>
            </a:p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Научный руководитель: Дубровина Марина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4532630" cy="475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2737685" y="6563080"/>
            <a:ext cx="12039296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128803">
            <a:off x="3490069" y="2236339"/>
            <a:ext cx="11103738" cy="581432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860900"/>
            <a:ext cx="12077270" cy="1831087"/>
            <a:chOff x="0" y="0"/>
            <a:chExt cx="16103026" cy="2441450"/>
          </a:xfrm>
        </p:grpSpPr>
        <p:sp>
          <p:nvSpPr>
            <p:cNvPr id="4" name="TextBox 4"/>
            <p:cNvSpPr txBox="1"/>
            <p:nvPr/>
          </p:nvSpPr>
          <p:spPr>
            <a:xfrm>
              <a:off x="0" y="-123825"/>
              <a:ext cx="16103026" cy="1848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86"/>
                </a:lnSpc>
              </a:pPr>
              <a:r>
                <a:rPr lang="en-US" sz="8488">
                  <a:solidFill>
                    <a:srgbClr val="FFFFFF"/>
                  </a:solidFill>
                  <a:latin typeface="Codec Pro ExtraBold"/>
                </a:rPr>
                <a:t>Актуальность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35493"/>
              <a:ext cx="16103026" cy="613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01"/>
                </a:lnSpc>
              </a:pPr>
              <a:r>
                <a:rPr lang="en-US" sz="2923">
                  <a:solidFill>
                    <a:srgbClr val="FFFFFF"/>
                  </a:solidFill>
                  <a:latin typeface="Montserrat"/>
                </a:rPr>
                <a:t>Глобальная проблема фейков и почему наш проект полезен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86146" y="7050255"/>
            <a:ext cx="5950380" cy="2208045"/>
            <a:chOff x="0" y="0"/>
            <a:chExt cx="7933839" cy="294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401645"/>
              <a:ext cx="7933839" cy="1542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Montserrat"/>
                </a:rPr>
                <a:t>Инструмент для защиты от обмана в интернете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2343"/>
              <a:ext cx="7933839" cy="1235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52"/>
                </a:lnSpc>
              </a:pPr>
              <a:r>
                <a:rPr lang="en-US" sz="5424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041938" y="7027395"/>
            <a:ext cx="8128063" cy="2230905"/>
            <a:chOff x="0" y="0"/>
            <a:chExt cx="10837418" cy="297454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432125"/>
              <a:ext cx="10837418" cy="1542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Montserrat"/>
                </a:rPr>
                <a:t>Продвижение в решении глобальной проблемы фейков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2343"/>
              <a:ext cx="10837418" cy="1235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52"/>
                </a:lnSpc>
              </a:pPr>
              <a:r>
                <a:rPr lang="en-US" sz="5424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11469" y="3029718"/>
            <a:ext cx="1615853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Montserrat Bold Italics"/>
              </a:rPr>
              <a:t>Раньше </a:t>
            </a:r>
            <a:r>
              <a:rPr lang="en-US" sz="3599">
                <a:solidFill>
                  <a:srgbClr val="FFFFFF"/>
                </a:solidFill>
                <a:latin typeface="Montserrat"/>
              </a:rPr>
              <a:t>-&gt; много ложной информации, вынужденная «ручная» сверка представленных в интернете фактов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547235"/>
            <a:ext cx="16141301" cy="116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Montserrat Bold Italics"/>
              </a:rPr>
              <a:t>Сейчас </a:t>
            </a:r>
            <a:r>
              <a:rPr lang="en-US" sz="3599">
                <a:solidFill>
                  <a:srgbClr val="FFFFFF"/>
                </a:solidFill>
                <a:latin typeface="Montserrat"/>
              </a:rPr>
              <a:t>-&gt; комплексный подход к решению задачи, автоматизация процесса с помощью технологий ИИ, машинного обучения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18844" y="6038497"/>
            <a:ext cx="93871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Чем полезен наш проект?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9463" y="1291428"/>
            <a:ext cx="7704144" cy="77041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2674135" y="3188173"/>
            <a:ext cx="4114800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52156" y="904875"/>
            <a:ext cx="5307144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319"/>
              </a:lnSpc>
            </a:pPr>
            <a:r>
              <a:rPr lang="en-US" sz="8599">
                <a:solidFill>
                  <a:srgbClr val="FFFFFF"/>
                </a:solidFill>
                <a:latin typeface="Codec Pro ExtraBold"/>
              </a:rPr>
              <a:t>Цель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68739" y="3810148"/>
            <a:ext cx="10192764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ontserrat"/>
              </a:rPr>
              <a:t>Цель - создание приложения, предсказывающего вероятность того, является ли новость фейковой.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8328" y="7339157"/>
            <a:ext cx="2663979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Анализ заголовка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63124" y="7583820"/>
            <a:ext cx="2667007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8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Авторитет источника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65971" y="7430008"/>
            <a:ext cx="342507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Анализ текста новости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25278" y="7572519"/>
            <a:ext cx="286360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Стиль речи</a:t>
            </a:r>
          </a:p>
        </p:txBody>
      </p:sp>
      <p:sp>
        <p:nvSpPr>
          <p:cNvPr id="6" name="AutoShape 6"/>
          <p:cNvSpPr/>
          <p:nvPr/>
        </p:nvSpPr>
        <p:spPr>
          <a:xfrm rot="5400000">
            <a:off x="2374625" y="6355145"/>
            <a:ext cx="1402612" cy="0"/>
          </a:xfrm>
          <a:prstGeom prst="line">
            <a:avLst/>
          </a:prstGeom>
          <a:ln w="9525" cap="rnd">
            <a:solidFill>
              <a:srgbClr val="272727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400000">
            <a:off x="6188904" y="6355936"/>
            <a:ext cx="1404206" cy="0"/>
          </a:xfrm>
          <a:prstGeom prst="line">
            <a:avLst/>
          </a:prstGeom>
          <a:ln w="9525" cap="rnd">
            <a:solidFill>
              <a:srgbClr val="272727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00000">
            <a:off x="9857422" y="6340979"/>
            <a:ext cx="1430719" cy="0"/>
          </a:xfrm>
          <a:prstGeom prst="line">
            <a:avLst/>
          </a:prstGeom>
          <a:ln w="9525" cap="rnd">
            <a:solidFill>
              <a:srgbClr val="272727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13651915" y="6324441"/>
            <a:ext cx="1398259" cy="0"/>
          </a:xfrm>
          <a:prstGeom prst="line">
            <a:avLst/>
          </a:prstGeom>
          <a:ln w="9525" cap="rnd">
            <a:solidFill>
              <a:srgbClr val="272727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831117" y="1022499"/>
            <a:ext cx="12077270" cy="1823332"/>
            <a:chOff x="0" y="0"/>
            <a:chExt cx="16103026" cy="243110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23825"/>
              <a:ext cx="16103026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86"/>
                </a:lnSpc>
              </a:pPr>
              <a:r>
                <a:rPr lang="en-US" sz="8488" dirty="0" err="1">
                  <a:solidFill>
                    <a:srgbClr val="272727"/>
                  </a:solidFill>
                  <a:latin typeface="Codec Pro ExtraBold"/>
                </a:rPr>
                <a:t>Идея</a:t>
              </a:r>
              <a:endParaRPr lang="en-US" sz="8488" dirty="0">
                <a:solidFill>
                  <a:srgbClr val="272727"/>
                </a:solidFill>
                <a:latin typeface="Codec Pro Extra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825033"/>
              <a:ext cx="16103026" cy="61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01"/>
                </a:lnSpc>
              </a:pPr>
              <a:r>
                <a:rPr lang="en-US" sz="2923">
                  <a:solidFill>
                    <a:srgbClr val="272727"/>
                  </a:solidFill>
                  <a:latin typeface="Montserrat"/>
                </a:rPr>
                <a:t>Как можно распознать фейк?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25533" y="3323799"/>
            <a:ext cx="2502937" cy="2570929"/>
            <a:chOff x="0" y="0"/>
            <a:chExt cx="3337249" cy="342790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477404" y="1020243"/>
              <a:ext cx="2382441" cy="1292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099575" y="3235290"/>
            <a:ext cx="2502937" cy="2570929"/>
            <a:chOff x="0" y="0"/>
            <a:chExt cx="3337249" cy="3427905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77404" y="1020243"/>
              <a:ext cx="2382441" cy="1292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4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650743" y="3288079"/>
            <a:ext cx="2491768" cy="2570929"/>
            <a:chOff x="22433" y="-47627"/>
            <a:chExt cx="3322357" cy="3427905"/>
          </a:xfrm>
        </p:grpSpPr>
        <p:grpSp>
          <p:nvGrpSpPr>
            <p:cNvPr id="22" name="Group 22"/>
            <p:cNvGrpSpPr/>
            <p:nvPr/>
          </p:nvGrpSpPr>
          <p:grpSpPr>
            <a:xfrm>
              <a:off x="22433" y="-47627"/>
              <a:ext cx="3322357" cy="3427905"/>
              <a:chOff x="42685" y="-88226"/>
              <a:chExt cx="6321664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42685" y="-88226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477404" y="1020243"/>
              <a:ext cx="2382441" cy="1292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 dirty="0">
                  <a:solidFill>
                    <a:srgbClr val="272727"/>
                  </a:solidFill>
                  <a:latin typeface="Codec Pro ExtraBold 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350220" y="3230857"/>
            <a:ext cx="2491768" cy="2570929"/>
            <a:chOff x="38544" y="-47627"/>
            <a:chExt cx="3322357" cy="3427905"/>
          </a:xfrm>
        </p:grpSpPr>
        <p:grpSp>
          <p:nvGrpSpPr>
            <p:cNvPr id="26" name="Group 26"/>
            <p:cNvGrpSpPr/>
            <p:nvPr/>
          </p:nvGrpSpPr>
          <p:grpSpPr>
            <a:xfrm>
              <a:off x="38544" y="-47627"/>
              <a:ext cx="3322357" cy="3427905"/>
              <a:chOff x="73340" y="-88226"/>
              <a:chExt cx="6321664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73340" y="-88226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77404" y="1020243"/>
              <a:ext cx="2382441" cy="1292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 dirty="0">
                  <a:solidFill>
                    <a:srgbClr val="272727"/>
                  </a:solidFill>
                  <a:latin typeface="Codec Pro ExtraBold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9703" y="-2286836"/>
            <a:ext cx="18383917" cy="78883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95350"/>
            <a:ext cx="15318839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Этапы</a:t>
            </a:r>
            <a:r>
              <a:rPr lang="en-US" sz="8250" dirty="0">
                <a:solidFill>
                  <a:srgbClr val="FFFFFF"/>
                </a:solidFill>
                <a:latin typeface="Codec Pro ExtraBold"/>
              </a:rPr>
              <a:t> </a:t>
            </a: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работы</a:t>
            </a:r>
            <a:r>
              <a:rPr lang="en-US" sz="8250" dirty="0">
                <a:solidFill>
                  <a:srgbClr val="FFFFFF"/>
                </a:solidFill>
                <a:latin typeface="Codec Pro ExtraBold"/>
              </a:rPr>
              <a:t>. </a:t>
            </a: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Сбор</a:t>
            </a:r>
            <a:r>
              <a:rPr lang="en-US" sz="8250" dirty="0">
                <a:solidFill>
                  <a:srgbClr val="FFFFFF"/>
                </a:solidFill>
                <a:latin typeface="Codec Pro ExtraBold"/>
              </a:rPr>
              <a:t> </a:t>
            </a: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данных</a:t>
            </a:r>
            <a:endParaRPr lang="en-US" sz="8250" dirty="0">
              <a:solidFill>
                <a:srgbClr val="FFFFFF"/>
              </a:solidFill>
              <a:latin typeface="Codec Pro Extra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921882" y="2585939"/>
            <a:ext cx="11532476" cy="7260659"/>
            <a:chOff x="0" y="0"/>
            <a:chExt cx="15376635" cy="9680878"/>
          </a:xfrm>
        </p:grpSpPr>
        <p:sp>
          <p:nvSpPr>
            <p:cNvPr id="5" name="TextBox 5"/>
            <p:cNvSpPr txBox="1"/>
            <p:nvPr/>
          </p:nvSpPr>
          <p:spPr>
            <a:xfrm>
              <a:off x="13531310" y="3889664"/>
              <a:ext cx="1845324" cy="954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Без ссылки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49%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00865"/>
              <a:ext cx="3635887" cy="954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Подходит для работы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33.3%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619594" y="8726154"/>
              <a:ext cx="4100518" cy="954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Непригодно для работы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17.6%</a:t>
              </a:r>
            </a:p>
          </p:txBody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3680114" y="0"/>
              <a:ext cx="9098845" cy="9098845"/>
              <a:chOff x="0" y="0"/>
              <a:chExt cx="2540000" cy="254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00" y="0"/>
                <a:ext cx="1274028" cy="2539915"/>
              </a:xfrm>
              <a:custGeom>
                <a:avLst/>
                <a:gdLst/>
                <a:ahLst/>
                <a:cxnLst/>
                <a:rect l="l" t="t" r="r" b="b"/>
                <a:pathLst>
                  <a:path w="1274028" h="2539915">
                    <a:moveTo>
                      <a:pt x="0" y="0"/>
                    </a:moveTo>
                    <a:lnTo>
                      <a:pt x="0" y="0"/>
                    </a:lnTo>
                    <a:cubicBezTo>
                      <a:pt x="698526" y="1"/>
                      <a:pt x="1265926" y="564120"/>
                      <a:pt x="1269977" y="1262634"/>
                    </a:cubicBezTo>
                    <a:cubicBezTo>
                      <a:pt x="1274028" y="1961149"/>
                      <a:pt x="713211" y="2531811"/>
                      <a:pt x="14731" y="2539915"/>
                    </a:cubicBezTo>
                    <a:lnTo>
                      <a:pt x="7366" y="1904957"/>
                    </a:lnTo>
                    <a:cubicBezTo>
                      <a:pt x="356609" y="1900910"/>
                      <a:pt x="637023" y="1615578"/>
                      <a:pt x="634997" y="1266317"/>
                    </a:cubicBezTo>
                    <a:cubicBezTo>
                      <a:pt x="632971" y="917057"/>
                      <a:pt x="349266" y="634996"/>
                      <a:pt x="0" y="635000"/>
                    </a:cubicBezTo>
                    <a:close/>
                  </a:path>
                </a:pathLst>
              </a:custGeom>
              <a:solidFill>
                <a:srgbClr val="9B2C2C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139785" y="1559618"/>
                <a:ext cx="1208397" cy="1009046"/>
              </a:xfrm>
              <a:custGeom>
                <a:avLst/>
                <a:gdLst/>
                <a:ahLst/>
                <a:cxnLst/>
                <a:rect l="l" t="t" r="r" b="b"/>
                <a:pathLst>
                  <a:path w="1208397" h="1009046">
                    <a:moveTo>
                      <a:pt x="1208397" y="977973"/>
                    </a:moveTo>
                    <a:cubicBezTo>
                      <a:pt x="704597" y="1009047"/>
                      <a:pt x="230216" y="738819"/>
                      <a:pt x="0" y="289619"/>
                    </a:cubicBezTo>
                    <a:lnTo>
                      <a:pt x="565108" y="0"/>
                    </a:lnTo>
                    <a:cubicBezTo>
                      <a:pt x="680216" y="224601"/>
                      <a:pt x="917406" y="359714"/>
                      <a:pt x="1169306" y="344178"/>
                    </a:cubicBezTo>
                    <a:close/>
                  </a:path>
                </a:pathLst>
              </a:custGeom>
              <a:solidFill>
                <a:srgbClr val="BD5A6A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-56717" y="0"/>
                <a:ext cx="1326653" cy="1905000"/>
              </a:xfrm>
              <a:custGeom>
                <a:avLst/>
                <a:gdLst/>
                <a:ahLst/>
                <a:cxnLst/>
                <a:rect l="l" t="t" r="r" b="b"/>
                <a:pathLst>
                  <a:path w="1326653" h="1905000">
                    <a:moveTo>
                      <a:pt x="226865" y="1905000"/>
                    </a:moveTo>
                    <a:cubicBezTo>
                      <a:pt x="12" y="1512080"/>
                      <a:pt x="0" y="1027986"/>
                      <a:pt x="226833" y="635055"/>
                    </a:cubicBezTo>
                    <a:cubicBezTo>
                      <a:pt x="453666" y="242124"/>
                      <a:pt x="872885" y="45"/>
                      <a:pt x="1326590" y="0"/>
                    </a:cubicBezTo>
                    <a:lnTo>
                      <a:pt x="1326654" y="635000"/>
                    </a:lnTo>
                    <a:cubicBezTo>
                      <a:pt x="1099801" y="635023"/>
                      <a:pt x="890191" y="756062"/>
                      <a:pt x="776775" y="952528"/>
                    </a:cubicBezTo>
                    <a:cubicBezTo>
                      <a:pt x="663359" y="1148993"/>
                      <a:pt x="663365" y="1391040"/>
                      <a:pt x="776791" y="1587500"/>
                    </a:cubicBezTo>
                    <a:close/>
                  </a:path>
                </a:pathLst>
              </a:custGeom>
              <a:solidFill>
                <a:srgbClr val="D68AA5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E9BCD7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782074">
            <a:off x="9774810" y="2861674"/>
            <a:ext cx="9465160" cy="956955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316254"/>
            <a:ext cx="13820662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Этапы</a:t>
            </a:r>
            <a:r>
              <a:rPr lang="en-US" sz="8250" dirty="0">
                <a:solidFill>
                  <a:srgbClr val="FFFFFF"/>
                </a:solidFill>
                <a:latin typeface="Codec Pro ExtraBold"/>
              </a:rPr>
              <a:t> </a:t>
            </a: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работы</a:t>
            </a:r>
            <a:r>
              <a:rPr lang="en-US" sz="8250" dirty="0">
                <a:solidFill>
                  <a:srgbClr val="FFFFFF"/>
                </a:solidFill>
                <a:latin typeface="Codec Pro ExtraBold"/>
              </a:rPr>
              <a:t>. </a:t>
            </a:r>
            <a:r>
              <a:rPr lang="en-US" sz="8250" dirty="0" err="1">
                <a:solidFill>
                  <a:srgbClr val="FFFFFF"/>
                </a:solidFill>
                <a:latin typeface="Codec Pro ExtraBold"/>
              </a:rPr>
              <a:t>Парсер</a:t>
            </a:r>
            <a:endParaRPr lang="en-US" sz="8250" dirty="0">
              <a:solidFill>
                <a:srgbClr val="FFFFFF"/>
              </a:solidFill>
              <a:latin typeface="Codec Pro Extra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9686" y="3184535"/>
            <a:ext cx="13478690" cy="5305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3765">
                <a:solidFill>
                  <a:srgbClr val="FFFFFF"/>
                </a:solidFill>
                <a:latin typeface="Open Sans Light Bold Italics"/>
              </a:rPr>
              <a:t>Проблемы</a:t>
            </a:r>
            <a:r>
              <a:rPr lang="en-US" sz="3765">
                <a:solidFill>
                  <a:srgbClr val="FFFFFF"/>
                </a:solidFill>
                <a:latin typeface="Open Sans Light"/>
              </a:rPr>
              <a:t>, с которыми мы столкнулись во время работы:</a:t>
            </a:r>
          </a:p>
          <a:p>
            <a:pPr marL="812923" lvl="1" indent="-406462" algn="ctr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Код большиства веб-страниц уникален, поэтому сложно создать универсальный алгоритм</a:t>
            </a:r>
          </a:p>
          <a:p>
            <a:pPr marL="812923" lvl="1" indent="-406462" algn="ctr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Вопрос оптимизации - какие библиотеки использовать?</a:t>
            </a:r>
          </a:p>
          <a:p>
            <a:pPr>
              <a:lnSpc>
                <a:spcPts val="5271"/>
              </a:lnSpc>
            </a:pPr>
            <a:r>
              <a:rPr lang="en-US" sz="3765">
                <a:solidFill>
                  <a:srgbClr val="FFFFFF"/>
                </a:solidFill>
                <a:latin typeface="Open Sans Light Bold Italics"/>
              </a:rPr>
              <a:t>Решения: </a:t>
            </a:r>
          </a:p>
          <a:p>
            <a:pPr marL="812923" lvl="1" indent="-406462" algn="ctr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Комбинация двух библиотек языка программирования Python BeautifulSoup4 и Requests</a:t>
            </a:r>
          </a:p>
          <a:p>
            <a:pPr marL="812923" lvl="1" indent="-406462" algn="ctr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Сравнение возможностей разных библиотек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728"/>
          <a:stretch>
            <a:fillRect/>
          </a:stretch>
        </p:blipFill>
        <p:spPr>
          <a:xfrm>
            <a:off x="-1261686" y="-1307480"/>
            <a:ext cx="19549686" cy="216565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62905" y="1094102"/>
            <a:ext cx="16446636" cy="1120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2"/>
              </a:lnSpc>
            </a:pPr>
            <a:r>
              <a:rPr lang="en-US" sz="6702">
                <a:solidFill>
                  <a:srgbClr val="FFFFFF"/>
                </a:solidFill>
                <a:latin typeface="Codec Pro ExtraBold"/>
              </a:rPr>
              <a:t>Этапы работы. Генерация признаков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42064" y="3011662"/>
            <a:ext cx="12367691" cy="5477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заголовка новости на предмет кликбейта 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Возраст домена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Дата публикации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тональности, субъективности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Проверка на наличие ошибок в тексте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текста новости</a:t>
            </a:r>
          </a:p>
          <a:p>
            <a:pPr marL="840981" lvl="1" indent="-420490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Другие признаки</a:t>
            </a:r>
          </a:p>
          <a:p>
            <a:pPr algn="ctr">
              <a:lnSpc>
                <a:spcPts val="5453"/>
              </a:lnSpc>
            </a:pPr>
            <a:endParaRPr lang="en-US" sz="3895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22714" y="-2306669"/>
            <a:ext cx="22460076" cy="170288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35957" y="3860995"/>
            <a:ext cx="12884576" cy="295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Реализация итоговой модели </a:t>
            </a:r>
          </a:p>
          <a:p>
            <a:pPr marL="971550" lvl="1" indent="-485775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Калибровка и оптимизация моделей, выявление ошибок </a:t>
            </a:r>
          </a:p>
          <a:p>
            <a:pPr marL="971550" lvl="1" indent="-485775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Создание приложения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200" y="1257300"/>
            <a:ext cx="17144999" cy="1219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7800" dirty="0" err="1">
                <a:latin typeface="Codec Pro ExtraBold"/>
              </a:rPr>
              <a:t>Этапы</a:t>
            </a:r>
            <a:r>
              <a:rPr lang="en-US" sz="7800" dirty="0">
                <a:latin typeface="Codec Pro ExtraBold"/>
              </a:rPr>
              <a:t> </a:t>
            </a:r>
            <a:r>
              <a:rPr lang="en-US" sz="7800" dirty="0" err="1">
                <a:latin typeface="Codec Pro ExtraBold"/>
              </a:rPr>
              <a:t>работы</a:t>
            </a:r>
            <a:r>
              <a:rPr lang="en-US" sz="7800" dirty="0">
                <a:latin typeface="Codec Pro ExtraBold"/>
              </a:rPr>
              <a:t>. </a:t>
            </a:r>
            <a:r>
              <a:rPr lang="en-US" sz="7800" dirty="0" err="1">
                <a:latin typeface="Codec Pro ExtraBold"/>
              </a:rPr>
              <a:t>Финальные</a:t>
            </a:r>
            <a:r>
              <a:rPr lang="en-US" sz="7800" dirty="0">
                <a:latin typeface="Codec Pro ExtraBold"/>
              </a:rPr>
              <a:t> </a:t>
            </a:r>
            <a:r>
              <a:rPr lang="en-US" sz="7800" dirty="0" err="1">
                <a:latin typeface="Codec Pro ExtraBold"/>
              </a:rPr>
              <a:t>шаги</a:t>
            </a:r>
            <a:endParaRPr lang="en-US" sz="7800" dirty="0">
              <a:latin typeface="Codec Pro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12510" y="4130618"/>
            <a:ext cx="10024456" cy="79284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614711" y="3609975"/>
            <a:ext cx="1380291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Произвольный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Open Sans Extra Bold</vt:lpstr>
      <vt:lpstr>Open Sans Light</vt:lpstr>
      <vt:lpstr>Codec Pro ExtraBold</vt:lpstr>
      <vt:lpstr>Codec Pro ExtraBold Bold</vt:lpstr>
      <vt:lpstr>Open Sans</vt:lpstr>
      <vt:lpstr>Calibri</vt:lpstr>
      <vt:lpstr>Open Sans Light Bold Italics</vt:lpstr>
      <vt:lpstr>Montserrat Bold</vt:lpstr>
      <vt:lpstr>Arial</vt:lpstr>
      <vt:lpstr>Montserrat</vt:lpstr>
      <vt:lpstr>Montserrat Bold Italics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Красный и Черный Тонкие ГеометрическиеЛинии Финансовые Советы Финансовая Презентация</dc:title>
  <cp:lastModifiedBy>Долженко Анастасия Тимофеевна dat001_1511</cp:lastModifiedBy>
  <cp:revision>2</cp:revision>
  <dcterms:created xsi:type="dcterms:W3CDTF">2006-08-16T00:00:00Z</dcterms:created>
  <dcterms:modified xsi:type="dcterms:W3CDTF">2022-01-20T04:09:04Z</dcterms:modified>
  <dc:identifier>DAE176RvuRQ</dc:identifier>
</cp:coreProperties>
</file>