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Light" charset="1" panose="020B0306030504020204"/>
      <p:regular r:id="rId10"/>
    </p:embeddedFont>
    <p:embeddedFont>
      <p:font typeface="Open Sans Light Bold" charset="1" panose="020B0806030504020204"/>
      <p:regular r:id="rId11"/>
    </p:embeddedFont>
    <p:embeddedFont>
      <p:font typeface="Open Sans Light Italics" charset="1" panose="020B0306030504020204"/>
      <p:regular r:id="rId12"/>
    </p:embeddedFont>
    <p:embeddedFont>
      <p:font typeface="Open Sans Light Bold Italics" charset="1" panose="020B0806030504020204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  <p:embeddedFont>
      <p:font typeface="Open Sans Extra Bold" charset="1" panose="020B0906030804020204"/>
      <p:regular r:id="rId18"/>
    </p:embeddedFont>
    <p:embeddedFont>
      <p:font typeface="Open Sans Extra Bold Italics" charset="1" panose="020B0906030804020204"/>
      <p:regular r:id="rId19"/>
    </p:embeddedFont>
    <p:embeddedFont>
      <p:font typeface="Montserrat" charset="1" panose="00000500000000000000"/>
      <p:regular r:id="rId20"/>
    </p:embeddedFont>
    <p:embeddedFont>
      <p:font typeface="Montserrat Bold" charset="1" panose="00000600000000000000"/>
      <p:regular r:id="rId21"/>
    </p:embeddedFont>
    <p:embeddedFont>
      <p:font typeface="Montserrat Italics" charset="1" panose="00000500000000000000"/>
      <p:regular r:id="rId22"/>
    </p:embeddedFont>
    <p:embeddedFont>
      <p:font typeface="Montserrat Bold Italics" charset="1" panose="00000600000000000000"/>
      <p:regular r:id="rId23"/>
    </p:embeddedFont>
    <p:embeddedFont>
      <p:font typeface="Codec Pro ExtraBold" charset="1" panose="00000700000000000000"/>
      <p:regular r:id="rId24"/>
    </p:embeddedFont>
    <p:embeddedFont>
      <p:font typeface="Codec Pro ExtraBold Bold" charset="1" panose="000009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34" Target="slides/slide9.xml" Type="http://schemas.openxmlformats.org/officeDocument/2006/relationships/slide"/><Relationship Id="rId35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7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123028" y="-2129742"/>
            <a:ext cx="22460076" cy="17028821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2419350" y="2587116"/>
            <a:ext cx="12675967" cy="4296093"/>
            <a:chOff x="0" y="0"/>
            <a:chExt cx="16901289" cy="572812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506095"/>
              <a:ext cx="16901289" cy="3425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810"/>
                </a:lnSpc>
              </a:pPr>
              <a:r>
                <a:rPr lang="en-US" sz="8175">
                  <a:solidFill>
                    <a:srgbClr val="FFFFFF"/>
                  </a:solidFill>
                  <a:latin typeface="Codec Pro ExtraBold"/>
                </a:rPr>
                <a:t>Распознавание фейковых новостей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623223"/>
              <a:ext cx="16901289" cy="11070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307597" y="6563080"/>
            <a:ext cx="10899472" cy="2139950"/>
            <a:chOff x="0" y="0"/>
            <a:chExt cx="14532630" cy="285326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574252"/>
              <a:ext cx="14532630" cy="22790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3300">
                  <a:solidFill>
                    <a:srgbClr val="FFFFFF"/>
                  </a:solidFill>
                  <a:latin typeface="Montserrat Bold"/>
                </a:rPr>
                <a:t>Долженко Анастасия </a:t>
              </a:r>
            </a:p>
            <a:p>
              <a:pPr algn="ctr">
                <a:lnSpc>
                  <a:spcPts val="4620"/>
                </a:lnSpc>
              </a:pPr>
              <a:r>
                <a:rPr lang="en-US" sz="3300">
                  <a:solidFill>
                    <a:srgbClr val="FFFFFF"/>
                  </a:solidFill>
                  <a:latin typeface="Montserrat Bold"/>
                </a:rPr>
                <a:t>Махмудов Михаил</a:t>
              </a:r>
            </a:p>
            <a:p>
              <a:pPr algn="ctr">
                <a:lnSpc>
                  <a:spcPts val="4620"/>
                </a:lnSpc>
              </a:pPr>
              <a:r>
                <a:rPr lang="en-US" sz="3300">
                  <a:solidFill>
                    <a:srgbClr val="FFFFFF"/>
                  </a:solidFill>
                  <a:latin typeface="Montserrat Bold"/>
                </a:rPr>
                <a:t>Научный руководитель: Дубровина Марина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19050"/>
              <a:ext cx="14532630" cy="4754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0">
            <a:off x="2737685" y="6563080"/>
            <a:ext cx="12039296" cy="0"/>
          </a:xfrm>
          <a:prstGeom prst="line">
            <a:avLst/>
          </a:prstGeom>
          <a:ln cap="rnd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2C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812510" y="4130618"/>
            <a:ext cx="10024456" cy="792843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242545" y="3968693"/>
            <a:ext cx="13802910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7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128803">
            <a:off x="3490069" y="2236339"/>
            <a:ext cx="11103738" cy="5814321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028700" y="860900"/>
            <a:ext cx="12077270" cy="1831087"/>
            <a:chOff x="0" y="0"/>
            <a:chExt cx="16103026" cy="244145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23825"/>
              <a:ext cx="16103026" cy="18487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186"/>
                </a:lnSpc>
              </a:pPr>
              <a:r>
                <a:rPr lang="en-US" sz="8488">
                  <a:solidFill>
                    <a:srgbClr val="FFFFFF"/>
                  </a:solidFill>
                  <a:latin typeface="Codec Pro ExtraBold"/>
                </a:rPr>
                <a:t>Актуальность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835493"/>
              <a:ext cx="16103026" cy="613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01"/>
                </a:lnSpc>
              </a:pPr>
              <a:r>
                <a:rPr lang="en-US" sz="2923">
                  <a:solidFill>
                    <a:srgbClr val="FFFFFF"/>
                  </a:solidFill>
                  <a:latin typeface="Montserrat"/>
                </a:rPr>
                <a:t>Глобальная проблема фейков и почему наш проект полезен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16955" y="7050255"/>
            <a:ext cx="5950380" cy="2208045"/>
            <a:chOff x="0" y="0"/>
            <a:chExt cx="7933839" cy="294406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401645"/>
              <a:ext cx="7933839" cy="1542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680"/>
                </a:lnSpc>
              </a:pPr>
              <a:r>
                <a:rPr lang="en-US" sz="3600">
                  <a:solidFill>
                    <a:srgbClr val="FFFFFF"/>
                  </a:solidFill>
                  <a:latin typeface="Montserrat"/>
                </a:rPr>
                <a:t>Инструмент для защиты от обмана в интернете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122343"/>
              <a:ext cx="7933839" cy="12352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052"/>
                </a:lnSpc>
              </a:pPr>
              <a:r>
                <a:rPr lang="en-US" sz="5424">
                  <a:solidFill>
                    <a:srgbClr val="FFFFFF"/>
                  </a:solidFill>
                  <a:latin typeface="Codec Pro ExtraBold"/>
                </a:rPr>
                <a:t>0</a:t>
              </a:r>
              <a:r>
                <a:rPr lang="en-US" sz="5424">
                  <a:solidFill>
                    <a:srgbClr val="FFFFFF"/>
                  </a:solidFill>
                  <a:latin typeface="Codec Pro ExtraBold"/>
                </a:rPr>
                <a:t>1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041938" y="7027395"/>
            <a:ext cx="8128063" cy="2230905"/>
            <a:chOff x="0" y="0"/>
            <a:chExt cx="10837418" cy="297454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432125"/>
              <a:ext cx="10837418" cy="1542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680"/>
                </a:lnSpc>
              </a:pPr>
              <a:r>
                <a:rPr lang="en-US" sz="3600">
                  <a:solidFill>
                    <a:srgbClr val="FFFFFF"/>
                  </a:solidFill>
                  <a:latin typeface="Montserrat"/>
                </a:rPr>
                <a:t>Продвижение в решении глобальной проблемы фейков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122343"/>
              <a:ext cx="10837418" cy="12352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7052"/>
                </a:lnSpc>
              </a:pPr>
              <a:r>
                <a:rPr lang="en-US" sz="5424">
                  <a:solidFill>
                    <a:srgbClr val="FFFFFF"/>
                  </a:solidFill>
                  <a:latin typeface="Codec Pro ExtraBold"/>
                </a:rPr>
                <a:t>02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11469" y="3029718"/>
            <a:ext cx="16158533" cy="125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FFFFFF"/>
                </a:solidFill>
                <a:latin typeface="Montserrat Bold Italics"/>
              </a:rPr>
              <a:t>Раньше </a:t>
            </a:r>
            <a:r>
              <a:rPr lang="en-US" sz="3599">
                <a:solidFill>
                  <a:srgbClr val="FFFFFF"/>
                </a:solidFill>
                <a:latin typeface="Montserrat"/>
              </a:rPr>
              <a:t>-&gt; много ложной информации, вынужденная «ручная» сверка представленных в интернете фактов 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4547235"/>
            <a:ext cx="16141301" cy="1163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79"/>
              </a:lnSpc>
              <a:spcBef>
                <a:spcPct val="0"/>
              </a:spcBef>
            </a:pPr>
            <a:r>
              <a:rPr lang="en-US" sz="3599">
                <a:solidFill>
                  <a:srgbClr val="FFFFFF"/>
                </a:solidFill>
                <a:latin typeface="Montserrat Bold Italics"/>
              </a:rPr>
              <a:t>Сейчас </a:t>
            </a:r>
            <a:r>
              <a:rPr lang="en-US" sz="3599">
                <a:solidFill>
                  <a:srgbClr val="FFFFFF"/>
                </a:solidFill>
                <a:latin typeface="Montserrat"/>
              </a:rPr>
              <a:t>-&gt; комплексный подход к решению задачи, автоматизация процесса с помощью технологий ИИ, машинного обучения 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48375" y="6140300"/>
            <a:ext cx="938712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Чем полезен наш проект?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2C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79463" y="1291428"/>
            <a:ext cx="7704144" cy="770414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2674135" y="3188173"/>
            <a:ext cx="4114800" cy="41148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1952156" y="895350"/>
            <a:ext cx="5307144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319"/>
              </a:lnSpc>
            </a:pPr>
            <a:r>
              <a:rPr lang="en-US" sz="8599">
                <a:solidFill>
                  <a:srgbClr val="FFFFFF"/>
                </a:solidFill>
                <a:latin typeface="Codec Pro ExtraBold"/>
              </a:rPr>
              <a:t>Цель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268739" y="3810148"/>
            <a:ext cx="10192764" cy="316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Montserrat"/>
              </a:rPr>
              <a:t>Цель - создание приложения, предсказывающего вероятность того, является ли новость фейковой.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D6D6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38328" y="7339157"/>
            <a:ext cx="2663979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9"/>
              </a:lnSpc>
            </a:pPr>
            <a:r>
              <a:rPr lang="en-US" sz="3099">
                <a:solidFill>
                  <a:srgbClr val="272727"/>
                </a:solidFill>
                <a:latin typeface="Montserrat Bold"/>
              </a:rPr>
              <a:t>Анализ заголовка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563124" y="7489652"/>
            <a:ext cx="2667007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89"/>
              </a:lnSpc>
              <a:spcBef>
                <a:spcPct val="0"/>
              </a:spcBef>
            </a:pPr>
            <a:r>
              <a:rPr lang="en-US" sz="3099">
                <a:solidFill>
                  <a:srgbClr val="272727"/>
                </a:solidFill>
                <a:latin typeface="Montserrat Bold"/>
              </a:rPr>
              <a:t>Авторитет источника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865971" y="7430008"/>
            <a:ext cx="3425073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9"/>
              </a:lnSpc>
              <a:spcBef>
                <a:spcPct val="0"/>
              </a:spcBef>
            </a:pPr>
            <a:r>
              <a:rPr lang="en-US" sz="3099">
                <a:solidFill>
                  <a:srgbClr val="272727"/>
                </a:solidFill>
                <a:latin typeface="Montserrat Bold"/>
              </a:rPr>
              <a:t>Анализ текста новости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571992" y="7488570"/>
            <a:ext cx="3546038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9"/>
              </a:lnSpc>
              <a:spcBef>
                <a:spcPct val="0"/>
              </a:spcBef>
            </a:pPr>
            <a:r>
              <a:rPr lang="en-US" sz="3099">
                <a:solidFill>
                  <a:srgbClr val="272727"/>
                </a:solidFill>
                <a:latin typeface="Montserrat Bold"/>
              </a:rPr>
              <a:t>Стиль, связность речи</a:t>
            </a:r>
          </a:p>
        </p:txBody>
      </p:sp>
      <p:sp>
        <p:nvSpPr>
          <p:cNvPr name="AutoShape 6" id="6"/>
          <p:cNvSpPr/>
          <p:nvPr/>
        </p:nvSpPr>
        <p:spPr>
          <a:xfrm rot="5400000">
            <a:off x="2374625" y="6355145"/>
            <a:ext cx="1402612" cy="0"/>
          </a:xfrm>
          <a:prstGeom prst="line">
            <a:avLst/>
          </a:prstGeom>
          <a:ln cap="rnd" w="9525">
            <a:solidFill>
              <a:srgbClr val="272727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5400000">
            <a:off x="6188904" y="6355936"/>
            <a:ext cx="1404206" cy="0"/>
          </a:xfrm>
          <a:prstGeom prst="line">
            <a:avLst/>
          </a:prstGeom>
          <a:ln cap="rnd" w="9525">
            <a:solidFill>
              <a:srgbClr val="272727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5400000">
            <a:off x="9857422" y="6340979"/>
            <a:ext cx="1430719" cy="0"/>
          </a:xfrm>
          <a:prstGeom prst="line">
            <a:avLst/>
          </a:prstGeom>
          <a:ln cap="rnd" w="9525">
            <a:solidFill>
              <a:srgbClr val="272727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5400000">
            <a:off x="13651915" y="6324441"/>
            <a:ext cx="1398259" cy="0"/>
          </a:xfrm>
          <a:prstGeom prst="line">
            <a:avLst/>
          </a:prstGeom>
          <a:ln cap="rnd" w="9525">
            <a:solidFill>
              <a:srgbClr val="272727"/>
            </a:solidFill>
            <a:prstDash val="solid"/>
            <a:headEnd type="oval" len="lg" w="lg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028700" y="1028700"/>
            <a:ext cx="12077270" cy="1823332"/>
            <a:chOff x="0" y="0"/>
            <a:chExt cx="16103026" cy="2431109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123825"/>
              <a:ext cx="16103026" cy="183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186"/>
                </a:lnSpc>
              </a:pPr>
              <a:r>
                <a:rPr lang="en-US" sz="8488">
                  <a:solidFill>
                    <a:srgbClr val="272727"/>
                  </a:solidFill>
                  <a:latin typeface="Codec Pro ExtraBold"/>
                </a:rPr>
                <a:t>Идея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825033"/>
              <a:ext cx="16103026" cy="6140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01"/>
                </a:lnSpc>
              </a:pPr>
              <a:r>
                <a:rPr lang="en-US" sz="2923">
                  <a:solidFill>
                    <a:srgbClr val="272727"/>
                  </a:solidFill>
                  <a:latin typeface="Montserrat"/>
                </a:rPr>
                <a:t>Как можно распознать фейк?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825533" y="3323799"/>
            <a:ext cx="2502937" cy="2570929"/>
            <a:chOff x="0" y="0"/>
            <a:chExt cx="3337249" cy="3427905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3337249" cy="3427905"/>
              <a:chOff x="0" y="0"/>
              <a:chExt cx="6350000" cy="6350000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477404" y="1020243"/>
              <a:ext cx="2382441" cy="12921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135"/>
                </a:lnSpc>
              </a:pPr>
              <a:r>
                <a:rPr lang="en-US" sz="5946">
                  <a:solidFill>
                    <a:srgbClr val="272727"/>
                  </a:solidFill>
                  <a:latin typeface="Codec Pro ExtraBold Bold"/>
                </a:rPr>
                <a:t>1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105610" y="3323799"/>
            <a:ext cx="2502937" cy="2570929"/>
            <a:chOff x="0" y="0"/>
            <a:chExt cx="3337249" cy="3427905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3337249" cy="3427905"/>
              <a:chOff x="0" y="0"/>
              <a:chExt cx="6350000" cy="6350000"/>
            </a:xfrm>
          </p:grpSpPr>
          <p:sp>
            <p:nvSpPr>
              <p:cNvPr name="Freeform 19" id="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20" id="20"/>
            <p:cNvSpPr txBox="true"/>
            <p:nvPr/>
          </p:nvSpPr>
          <p:spPr>
            <a:xfrm rot="0">
              <a:off x="477404" y="1020243"/>
              <a:ext cx="2382441" cy="12921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135"/>
                </a:lnSpc>
              </a:pPr>
              <a:r>
                <a:rPr lang="en-US" sz="5946">
                  <a:solidFill>
                    <a:srgbClr val="272727"/>
                  </a:solidFill>
                  <a:latin typeface="Codec Pro ExtraBold Bold"/>
                </a:rPr>
                <a:t>4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633918" y="3323799"/>
            <a:ext cx="2502937" cy="2570929"/>
            <a:chOff x="0" y="0"/>
            <a:chExt cx="3337249" cy="3427905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3337249" cy="3427905"/>
              <a:chOff x="0" y="0"/>
              <a:chExt cx="6350000" cy="6350000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24" id="24"/>
            <p:cNvSpPr txBox="true"/>
            <p:nvPr/>
          </p:nvSpPr>
          <p:spPr>
            <a:xfrm rot="0">
              <a:off x="477404" y="1020243"/>
              <a:ext cx="2382441" cy="12921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135"/>
                </a:lnSpc>
              </a:pPr>
              <a:r>
                <a:rPr lang="en-US" sz="5946">
                  <a:solidFill>
                    <a:srgbClr val="272727"/>
                  </a:solidFill>
                  <a:latin typeface="Codec Pro ExtraBold Bold"/>
                </a:rPr>
                <a:t>2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9332765" y="3323799"/>
            <a:ext cx="2502937" cy="2570929"/>
            <a:chOff x="0" y="0"/>
            <a:chExt cx="3337249" cy="3427905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3337249" cy="3427905"/>
              <a:chOff x="0" y="0"/>
              <a:chExt cx="6350000" cy="6350000"/>
            </a:xfrm>
          </p:grpSpPr>
          <p:sp>
            <p:nvSpPr>
              <p:cNvPr name="Freeform 27" id="2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28" id="28"/>
            <p:cNvSpPr txBox="true"/>
            <p:nvPr/>
          </p:nvSpPr>
          <p:spPr>
            <a:xfrm rot="0">
              <a:off x="477404" y="1020243"/>
              <a:ext cx="2382441" cy="12921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135"/>
                </a:lnSpc>
              </a:pPr>
              <a:r>
                <a:rPr lang="en-US" sz="5946">
                  <a:solidFill>
                    <a:srgbClr val="272727"/>
                  </a:solidFill>
                  <a:latin typeface="Codec Pro ExtraBold Bold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7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89703" y="-2286836"/>
            <a:ext cx="18383917" cy="788837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895350"/>
            <a:ext cx="15318839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900"/>
              </a:lnSpc>
            </a:pPr>
            <a:r>
              <a:rPr lang="en-US" sz="8250">
                <a:solidFill>
                  <a:srgbClr val="FFFFFF"/>
                </a:solidFill>
                <a:latin typeface="Codec Pro ExtraBold"/>
              </a:rPr>
              <a:t>Этапы работы. Сбор данных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921882" y="2585939"/>
            <a:ext cx="11532476" cy="7260659"/>
            <a:chOff x="0" y="0"/>
            <a:chExt cx="15376635" cy="968087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13531310" y="3889664"/>
              <a:ext cx="1845324" cy="954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71"/>
                </a:lnSpc>
              </a:pPr>
              <a:r>
                <a:rPr lang="en-US" sz="2122">
                  <a:solidFill>
                    <a:srgbClr val="FFFFFF"/>
                  </a:solidFill>
                  <a:latin typeface="Open Sans Light"/>
                </a:rPr>
                <a:t>Без ссылки</a:t>
              </a:r>
            </a:p>
            <a:p>
              <a:pPr algn="ctr">
                <a:lnSpc>
                  <a:spcPts val="2971"/>
                </a:lnSpc>
              </a:pPr>
              <a:r>
                <a:rPr lang="en-US" sz="2122">
                  <a:solidFill>
                    <a:srgbClr val="FFFFFF"/>
                  </a:solidFill>
                  <a:latin typeface="Open Sans Light"/>
                </a:rPr>
                <a:t>49%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400865"/>
              <a:ext cx="3635887" cy="954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71"/>
                </a:lnSpc>
              </a:pPr>
              <a:r>
                <a:rPr lang="en-US" sz="2122">
                  <a:solidFill>
                    <a:srgbClr val="FFFFFF"/>
                  </a:solidFill>
                  <a:latin typeface="Open Sans Light"/>
                </a:rPr>
                <a:t>Подходит для работы</a:t>
              </a:r>
            </a:p>
            <a:p>
              <a:pPr algn="ctr">
                <a:lnSpc>
                  <a:spcPts val="2971"/>
                </a:lnSpc>
              </a:pPr>
              <a:r>
                <a:rPr lang="en-US" sz="2122">
                  <a:solidFill>
                    <a:srgbClr val="FFFFFF"/>
                  </a:solidFill>
                  <a:latin typeface="Open Sans Light"/>
                </a:rPr>
                <a:t>33.3%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619594" y="8726154"/>
              <a:ext cx="4100518" cy="954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71"/>
                </a:lnSpc>
              </a:pPr>
              <a:r>
                <a:rPr lang="en-US" sz="2122">
                  <a:solidFill>
                    <a:srgbClr val="FFFFFF"/>
                  </a:solidFill>
                  <a:latin typeface="Open Sans Light"/>
                </a:rPr>
                <a:t>Непригодно для работы</a:t>
              </a:r>
            </a:p>
            <a:p>
              <a:pPr algn="ctr">
                <a:lnSpc>
                  <a:spcPts val="2971"/>
                </a:lnSpc>
              </a:pPr>
              <a:r>
                <a:rPr lang="en-US" sz="2122">
                  <a:solidFill>
                    <a:srgbClr val="FFFFFF"/>
                  </a:solidFill>
                  <a:latin typeface="Open Sans Light"/>
                </a:rPr>
                <a:t>17.6%</a:t>
              </a:r>
            </a:p>
          </p:txBody>
        </p:sp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3680114" y="0"/>
              <a:ext cx="9098845" cy="9098845"/>
              <a:chOff x="0" y="0"/>
              <a:chExt cx="2540000" cy="25400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270000" y="0"/>
                <a:ext cx="1274028" cy="2539915"/>
              </a:xfrm>
              <a:custGeom>
                <a:avLst/>
                <a:gdLst/>
                <a:ahLst/>
                <a:cxnLst/>
                <a:rect r="r" b="b" t="t" l="l"/>
                <a:pathLst>
                  <a:path h="2539915" w="1274028">
                    <a:moveTo>
                      <a:pt x="0" y="0"/>
                    </a:moveTo>
                    <a:lnTo>
                      <a:pt x="0" y="0"/>
                    </a:lnTo>
                    <a:cubicBezTo>
                      <a:pt x="698526" y="1"/>
                      <a:pt x="1265926" y="564120"/>
                      <a:pt x="1269977" y="1262634"/>
                    </a:cubicBezTo>
                    <a:cubicBezTo>
                      <a:pt x="1274028" y="1961149"/>
                      <a:pt x="713211" y="2531811"/>
                      <a:pt x="14731" y="2539915"/>
                    </a:cubicBezTo>
                    <a:lnTo>
                      <a:pt x="7366" y="1904957"/>
                    </a:lnTo>
                    <a:cubicBezTo>
                      <a:pt x="356609" y="1900910"/>
                      <a:pt x="637023" y="1615578"/>
                      <a:pt x="634997" y="1266317"/>
                    </a:cubicBezTo>
                    <a:cubicBezTo>
                      <a:pt x="632971" y="917057"/>
                      <a:pt x="349266" y="634996"/>
                      <a:pt x="0" y="635000"/>
                    </a:cubicBezTo>
                    <a:close/>
                  </a:path>
                </a:pathLst>
              </a:custGeom>
              <a:solidFill>
                <a:srgbClr val="9B2C2C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>
                <a:off x="139785" y="1559618"/>
                <a:ext cx="1208397" cy="1009046"/>
              </a:xfrm>
              <a:custGeom>
                <a:avLst/>
                <a:gdLst/>
                <a:ahLst/>
                <a:cxnLst/>
                <a:rect r="r" b="b" t="t" l="l"/>
                <a:pathLst>
                  <a:path h="1009046" w="1208397">
                    <a:moveTo>
                      <a:pt x="1208397" y="977973"/>
                    </a:moveTo>
                    <a:cubicBezTo>
                      <a:pt x="704597" y="1009047"/>
                      <a:pt x="230216" y="738819"/>
                      <a:pt x="0" y="289619"/>
                    </a:cubicBezTo>
                    <a:lnTo>
                      <a:pt x="565108" y="0"/>
                    </a:lnTo>
                    <a:cubicBezTo>
                      <a:pt x="680216" y="224601"/>
                      <a:pt x="917406" y="359714"/>
                      <a:pt x="1169306" y="344178"/>
                    </a:cubicBezTo>
                    <a:close/>
                  </a:path>
                </a:pathLst>
              </a:custGeom>
              <a:solidFill>
                <a:srgbClr val="BD5A6A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>
                <a:off x="-56717" y="0"/>
                <a:ext cx="1326653" cy="1905000"/>
              </a:xfrm>
              <a:custGeom>
                <a:avLst/>
                <a:gdLst/>
                <a:ahLst/>
                <a:cxnLst/>
                <a:rect r="r" b="b" t="t" l="l"/>
                <a:pathLst>
                  <a:path h="1905000" w="1326653">
                    <a:moveTo>
                      <a:pt x="226865" y="1905000"/>
                    </a:moveTo>
                    <a:cubicBezTo>
                      <a:pt x="12" y="1512080"/>
                      <a:pt x="0" y="1027986"/>
                      <a:pt x="226833" y="635055"/>
                    </a:cubicBezTo>
                    <a:cubicBezTo>
                      <a:pt x="453666" y="242124"/>
                      <a:pt x="872885" y="45"/>
                      <a:pt x="1326590" y="0"/>
                    </a:cubicBezTo>
                    <a:lnTo>
                      <a:pt x="1326654" y="635000"/>
                    </a:lnTo>
                    <a:cubicBezTo>
                      <a:pt x="1099801" y="635023"/>
                      <a:pt x="890191" y="756062"/>
                      <a:pt x="776775" y="952528"/>
                    </a:cubicBezTo>
                    <a:cubicBezTo>
                      <a:pt x="663359" y="1148993"/>
                      <a:pt x="663365" y="1391040"/>
                      <a:pt x="776791" y="1587500"/>
                    </a:cubicBezTo>
                    <a:close/>
                  </a:path>
                </a:pathLst>
              </a:custGeom>
              <a:solidFill>
                <a:srgbClr val="D68AA5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>
                <a:off x="1270000" y="0"/>
                <a:ext cx="127" cy="635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" w="127">
                    <a:moveTo>
                      <a:pt x="0" y="0"/>
                    </a:moveTo>
                    <a:cubicBezTo>
                      <a:pt x="42" y="0"/>
                      <a:pt x="85" y="0"/>
                      <a:pt x="127" y="0"/>
                    </a:cubicBezTo>
                    <a:lnTo>
                      <a:pt x="63" y="635000"/>
                    </a:lnTo>
                    <a:cubicBezTo>
                      <a:pt x="42" y="635000"/>
                      <a:pt x="21" y="635000"/>
                      <a:pt x="0" y="635000"/>
                    </a:cubicBezTo>
                    <a:close/>
                  </a:path>
                </a:pathLst>
              </a:custGeom>
              <a:solidFill>
                <a:srgbClr val="E9BCD7"/>
              </a:solidFill>
            </p:spPr>
          </p:sp>
        </p:grp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2C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782074">
            <a:off x="9774810" y="2861674"/>
            <a:ext cx="9465160" cy="956955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038225"/>
            <a:ext cx="13820662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</a:pPr>
            <a:r>
              <a:rPr lang="en-US" sz="8400">
                <a:solidFill>
                  <a:srgbClr val="FFFFFF"/>
                </a:solidFill>
                <a:latin typeface="Montserrat"/>
              </a:rPr>
              <a:t>Этапы работы. Парсер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619763"/>
            <a:ext cx="13984198" cy="6638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71"/>
              </a:lnSpc>
            </a:pPr>
            <a:r>
              <a:rPr lang="en-US" sz="3765">
                <a:solidFill>
                  <a:srgbClr val="FFFFFF"/>
                </a:solidFill>
                <a:latin typeface="Open Sans Light Bold Italics"/>
              </a:rPr>
              <a:t>Проблемы</a:t>
            </a:r>
            <a:r>
              <a:rPr lang="en-US" sz="3765">
                <a:solidFill>
                  <a:srgbClr val="FFFFFF"/>
                </a:solidFill>
                <a:latin typeface="Open Sans Light"/>
              </a:rPr>
              <a:t>, с которыми мы столкнулись во время работы:</a:t>
            </a:r>
          </a:p>
          <a:p>
            <a:pPr marL="812923" indent="-406462" lvl="1">
              <a:lnSpc>
                <a:spcPts val="5271"/>
              </a:lnSpc>
              <a:buFont typeface="Arial"/>
              <a:buChar char="•"/>
            </a:pPr>
            <a:r>
              <a:rPr lang="en-US" sz="3765">
                <a:solidFill>
                  <a:srgbClr val="FFFFFF"/>
                </a:solidFill>
                <a:latin typeface="Open Sans Light"/>
              </a:rPr>
              <a:t>Код большиства веб-страниц уникален, поэтому сложно создать универсальный алгоритм, получающий данные со всех сайтов</a:t>
            </a:r>
          </a:p>
          <a:p>
            <a:pPr marL="812923" indent="-406462" lvl="1">
              <a:lnSpc>
                <a:spcPts val="5271"/>
              </a:lnSpc>
              <a:buFont typeface="Arial"/>
              <a:buChar char="•"/>
            </a:pPr>
            <a:r>
              <a:rPr lang="en-US" sz="3765">
                <a:solidFill>
                  <a:srgbClr val="FFFFFF"/>
                </a:solidFill>
                <a:latin typeface="Open Sans Light"/>
              </a:rPr>
              <a:t>Вопрос оптимизации - какие библиотеки использовать?</a:t>
            </a:r>
          </a:p>
          <a:p>
            <a:pPr>
              <a:lnSpc>
                <a:spcPts val="5271"/>
              </a:lnSpc>
            </a:pPr>
            <a:r>
              <a:rPr lang="en-US" sz="3765">
                <a:solidFill>
                  <a:srgbClr val="FFFFFF"/>
                </a:solidFill>
                <a:latin typeface="Open Sans Light"/>
              </a:rPr>
              <a:t>   </a:t>
            </a:r>
            <a:r>
              <a:rPr lang="en-US" sz="3765">
                <a:solidFill>
                  <a:srgbClr val="FFFFFF"/>
                </a:solidFill>
                <a:latin typeface="Open Sans Light Bold Italics"/>
              </a:rPr>
              <a:t>Решения: </a:t>
            </a:r>
          </a:p>
          <a:p>
            <a:pPr marL="812923" indent="-406462" lvl="1">
              <a:lnSpc>
                <a:spcPts val="5271"/>
              </a:lnSpc>
              <a:buFont typeface="Arial"/>
              <a:buChar char="•"/>
            </a:pPr>
            <a:r>
              <a:rPr lang="en-US" sz="3765">
                <a:solidFill>
                  <a:srgbClr val="FFFFFF"/>
                </a:solidFill>
                <a:latin typeface="Open Sans Light"/>
              </a:rPr>
              <a:t>К</a:t>
            </a:r>
            <a:r>
              <a:rPr lang="en-US" sz="3765">
                <a:solidFill>
                  <a:srgbClr val="FFFFFF"/>
                </a:solidFill>
                <a:latin typeface="Open Sans Light"/>
              </a:rPr>
              <a:t>омбинация двух библиотек языка программирования Python BeautifulSoup4 и Requests</a:t>
            </a:r>
          </a:p>
          <a:p>
            <a:pPr marL="812923" indent="-406462" lvl="1">
              <a:lnSpc>
                <a:spcPts val="5271"/>
              </a:lnSpc>
              <a:buFont typeface="Arial"/>
              <a:buChar char="•"/>
            </a:pPr>
            <a:r>
              <a:rPr lang="en-US" sz="3765">
                <a:solidFill>
                  <a:srgbClr val="FFFFFF"/>
                </a:solidFill>
                <a:latin typeface="Open Sans Light"/>
              </a:rPr>
              <a:t>Сравнение вычислительных возможностей разных библиотек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7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9728" b="0"/>
          <a:stretch>
            <a:fillRect/>
          </a:stretch>
        </p:blipFill>
        <p:spPr>
          <a:xfrm flipH="false" flipV="false" rot="0">
            <a:off x="-1261686" y="-1307480"/>
            <a:ext cx="19549686" cy="2165655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62905" y="1094102"/>
            <a:ext cx="16446636" cy="1120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42"/>
              </a:lnSpc>
            </a:pPr>
            <a:r>
              <a:rPr lang="en-US" sz="6702">
                <a:solidFill>
                  <a:srgbClr val="FFFFFF"/>
                </a:solidFill>
                <a:latin typeface="Codec Pro ExtraBold"/>
              </a:rPr>
              <a:t>Этапы работы. Генерация признаков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42064" y="3011662"/>
            <a:ext cx="12367691" cy="5477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40981" indent="-420490" lvl="1">
              <a:lnSpc>
                <a:spcPts val="5453"/>
              </a:lnSpc>
              <a:buFont typeface="Arial"/>
              <a:buChar char="•"/>
            </a:pPr>
            <a:r>
              <a:rPr lang="en-US" sz="3895">
                <a:solidFill>
                  <a:srgbClr val="FFFFFF"/>
                </a:solidFill>
                <a:latin typeface="Open Sans Light"/>
              </a:rPr>
              <a:t>Анализ заголовка новости на предмет кликбейта </a:t>
            </a:r>
          </a:p>
          <a:p>
            <a:pPr marL="840981" indent="-420490" lvl="1">
              <a:lnSpc>
                <a:spcPts val="5453"/>
              </a:lnSpc>
              <a:buFont typeface="Arial"/>
              <a:buChar char="•"/>
            </a:pPr>
            <a:r>
              <a:rPr lang="en-US" sz="3895">
                <a:solidFill>
                  <a:srgbClr val="FFFFFF"/>
                </a:solidFill>
                <a:latin typeface="Open Sans Light"/>
              </a:rPr>
              <a:t>Возраст домена</a:t>
            </a:r>
          </a:p>
          <a:p>
            <a:pPr marL="840981" indent="-420490" lvl="1">
              <a:lnSpc>
                <a:spcPts val="5453"/>
              </a:lnSpc>
              <a:buFont typeface="Arial"/>
              <a:buChar char="•"/>
            </a:pPr>
            <a:r>
              <a:rPr lang="en-US" sz="3895">
                <a:solidFill>
                  <a:srgbClr val="FFFFFF"/>
                </a:solidFill>
                <a:latin typeface="Open Sans Light"/>
              </a:rPr>
              <a:t>Дата публикации</a:t>
            </a:r>
          </a:p>
          <a:p>
            <a:pPr marL="840981" indent="-420490" lvl="1">
              <a:lnSpc>
                <a:spcPts val="5453"/>
              </a:lnSpc>
              <a:buFont typeface="Arial"/>
              <a:buChar char="•"/>
            </a:pPr>
            <a:r>
              <a:rPr lang="en-US" sz="3895">
                <a:solidFill>
                  <a:srgbClr val="FFFFFF"/>
                </a:solidFill>
                <a:latin typeface="Open Sans Light"/>
              </a:rPr>
              <a:t>Анализ тональности, субъективности</a:t>
            </a:r>
          </a:p>
          <a:p>
            <a:pPr marL="840981" indent="-420490" lvl="1">
              <a:lnSpc>
                <a:spcPts val="5453"/>
              </a:lnSpc>
              <a:buFont typeface="Arial"/>
              <a:buChar char="•"/>
            </a:pPr>
            <a:r>
              <a:rPr lang="en-US" sz="3895">
                <a:solidFill>
                  <a:srgbClr val="FFFFFF"/>
                </a:solidFill>
                <a:latin typeface="Open Sans Light"/>
              </a:rPr>
              <a:t>Проверка на наличие ошибок в тексте</a:t>
            </a:r>
          </a:p>
          <a:p>
            <a:pPr marL="840981" indent="-420490" lvl="1">
              <a:lnSpc>
                <a:spcPts val="5453"/>
              </a:lnSpc>
              <a:buFont typeface="Arial"/>
              <a:buChar char="•"/>
            </a:pPr>
            <a:r>
              <a:rPr lang="en-US" sz="3895">
                <a:solidFill>
                  <a:srgbClr val="FFFFFF"/>
                </a:solidFill>
                <a:latin typeface="Open Sans Light"/>
              </a:rPr>
              <a:t>Анализ текста новости</a:t>
            </a:r>
          </a:p>
          <a:p>
            <a:pPr marL="840981" indent="-420490" lvl="1">
              <a:lnSpc>
                <a:spcPts val="5453"/>
              </a:lnSpc>
              <a:buFont typeface="Arial"/>
              <a:buChar char="•"/>
            </a:pPr>
            <a:r>
              <a:rPr lang="en-US" sz="3895">
                <a:solidFill>
                  <a:srgbClr val="FFFFFF"/>
                </a:solidFill>
                <a:latin typeface="Open Sans Light"/>
              </a:rPr>
              <a:t>Другие признаки</a:t>
            </a:r>
          </a:p>
          <a:p>
            <a:pPr algn="ctr">
              <a:lnSpc>
                <a:spcPts val="5453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6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31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122714" y="-2306669"/>
            <a:ext cx="22460076" cy="1702882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435957" y="3860995"/>
            <a:ext cx="12884576" cy="295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71550" indent="-485775" lvl="1">
              <a:lnSpc>
                <a:spcPts val="5850"/>
              </a:lnSpc>
              <a:buFont typeface="Arial"/>
              <a:buChar char="•"/>
            </a:pPr>
            <a:r>
              <a:rPr lang="en-US" sz="4500">
                <a:solidFill>
                  <a:srgbClr val="272727"/>
                </a:solidFill>
                <a:latin typeface="Montserrat"/>
              </a:rPr>
              <a:t>Реализация итоговой модели </a:t>
            </a:r>
          </a:p>
          <a:p>
            <a:pPr marL="971550" indent="-485775" lvl="1">
              <a:lnSpc>
                <a:spcPts val="5850"/>
              </a:lnSpc>
              <a:buFont typeface="Arial"/>
              <a:buChar char="•"/>
            </a:pPr>
            <a:r>
              <a:rPr lang="en-US" sz="4500">
                <a:solidFill>
                  <a:srgbClr val="272727"/>
                </a:solidFill>
                <a:latin typeface="Montserrat"/>
              </a:rPr>
              <a:t>Калибровка и оптимизация моделей, выявление ошибок </a:t>
            </a:r>
          </a:p>
          <a:p>
            <a:pPr marL="971550" indent="-485775" lvl="1">
              <a:lnSpc>
                <a:spcPts val="5850"/>
              </a:lnSpc>
              <a:buFont typeface="Arial"/>
              <a:buChar char="•"/>
            </a:pPr>
            <a:r>
              <a:rPr lang="en-US" sz="4500">
                <a:solidFill>
                  <a:srgbClr val="272727"/>
                </a:solidFill>
                <a:latin typeface="Montserrat"/>
              </a:rPr>
              <a:t>Создание приложения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35957" y="1363131"/>
            <a:ext cx="14509979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>
                <a:solidFill>
                  <a:srgbClr val="272727"/>
                </a:solidFill>
                <a:latin typeface="Codec Pro ExtraBold"/>
              </a:rPr>
              <a:t>Этапы работы. Финальные шаги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2727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856897" y="2589088"/>
            <a:ext cx="1302145" cy="1063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34"/>
              </a:lnSpc>
            </a:pPr>
            <a:r>
              <a:rPr lang="en-US" sz="6026">
                <a:solidFill>
                  <a:srgbClr val="FFFFFF"/>
                </a:solidFill>
                <a:latin typeface="Codec Pro ExtraBold"/>
              </a:rPr>
              <a:t>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856897" y="4504235"/>
            <a:ext cx="1302145" cy="1063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34"/>
              </a:lnSpc>
            </a:pPr>
            <a:r>
              <a:rPr lang="en-US" sz="6026">
                <a:solidFill>
                  <a:srgbClr val="FFFFFF"/>
                </a:solidFill>
                <a:latin typeface="Codec Pro ExtraBold"/>
              </a:rPr>
              <a:t>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938553" y="6457361"/>
            <a:ext cx="1302145" cy="1063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34"/>
              </a:lnSpc>
            </a:pPr>
            <a:r>
              <a:rPr lang="en-US" sz="6026">
                <a:solidFill>
                  <a:srgbClr val="FFFFFF"/>
                </a:solidFill>
                <a:latin typeface="Codec Pro ExtraBold"/>
              </a:rPr>
              <a:t>3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856897" y="2741488"/>
            <a:ext cx="9244291" cy="5651782"/>
            <a:chOff x="0" y="0"/>
            <a:chExt cx="12325722" cy="753571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1856597" y="-38100"/>
              <a:ext cx="10469125" cy="1376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110"/>
                </a:lnSpc>
              </a:pPr>
              <a:r>
                <a:rPr lang="en-US" sz="3162">
                  <a:solidFill>
                    <a:srgbClr val="FFFFFF"/>
                  </a:solidFill>
                  <a:latin typeface="Montserrat"/>
                </a:rPr>
                <a:t>Добавление новых признаков, характеризующих новость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856597" y="4904147"/>
              <a:ext cx="10469125" cy="20729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10"/>
                </a:lnSpc>
              </a:pPr>
              <a:r>
                <a:rPr lang="en-US" sz="3162">
                  <a:solidFill>
                    <a:srgbClr val="FFFFFF"/>
                  </a:solidFill>
                  <a:latin typeface="Montserrat"/>
                </a:rPr>
                <a:t>Добавление возможности проверки новостей альтернативных источников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856597" y="2461906"/>
              <a:ext cx="10469125" cy="1376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10"/>
                </a:lnSpc>
              </a:pPr>
              <a:r>
                <a:rPr lang="en-US" sz="3162">
                  <a:solidFill>
                    <a:srgbClr val="FFFFFF"/>
                  </a:solidFill>
                  <a:latin typeface="Montserrat"/>
                </a:rPr>
                <a:t>Расширение под рускоязычный сегмент</a:t>
              </a:r>
            </a:p>
          </p:txBody>
        </p:sp>
        <p:sp>
          <p:nvSpPr>
            <p:cNvPr name="AutoShape 9" id="9"/>
            <p:cNvSpPr/>
            <p:nvPr/>
          </p:nvSpPr>
          <p:spPr>
            <a:xfrm rot="0">
              <a:off x="0" y="1941355"/>
              <a:ext cx="12325722" cy="0"/>
            </a:xfrm>
            <a:prstGeom prst="line">
              <a:avLst/>
            </a:prstGeom>
            <a:ln cap="flat" w="13754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" id="10"/>
            <p:cNvSpPr/>
            <p:nvPr/>
          </p:nvSpPr>
          <p:spPr>
            <a:xfrm rot="0">
              <a:off x="0" y="4383595"/>
              <a:ext cx="12325722" cy="0"/>
            </a:xfrm>
            <a:prstGeom prst="line">
              <a:avLst/>
            </a:prstGeom>
            <a:ln cap="flat" w="13754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rot="0">
              <a:off x="0" y="7521956"/>
              <a:ext cx="12325722" cy="0"/>
            </a:xfrm>
            <a:prstGeom prst="line">
              <a:avLst/>
            </a:prstGeom>
            <a:ln cap="flat" w="13754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2" id="12"/>
          <p:cNvSpPr txBox="true"/>
          <p:nvPr/>
        </p:nvSpPr>
        <p:spPr>
          <a:xfrm rot="0">
            <a:off x="624294" y="3527520"/>
            <a:ext cx="7561183" cy="288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FFFFFF"/>
                </a:solidFill>
                <a:latin typeface="Codec Pro ExtraBold"/>
              </a:rPr>
              <a:t>Планы на будущее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DAE176RvuRQ</dc:identifier>
  <dcterms:modified xsi:type="dcterms:W3CDTF">2011-08-01T06:04:30Z</dcterms:modified>
  <cp:revision>1</cp:revision>
  <dc:title>Красный и Черный Тонкие ГеометрическиеЛинии Финансовые Советы Финансовая Презентация</dc:title>
</cp:coreProperties>
</file>