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08" r:id="rId3"/>
    <p:sldId id="348" r:id="rId4"/>
    <p:sldId id="325" r:id="rId5"/>
    <p:sldId id="347" r:id="rId6"/>
    <p:sldId id="290" r:id="rId7"/>
    <p:sldId id="351" r:id="rId8"/>
    <p:sldId id="295" r:id="rId9"/>
    <p:sldId id="296" r:id="rId10"/>
    <p:sldId id="291" r:id="rId11"/>
    <p:sldId id="294" r:id="rId12"/>
    <p:sldId id="281" r:id="rId13"/>
    <p:sldId id="297" r:id="rId14"/>
    <p:sldId id="298" r:id="rId15"/>
    <p:sldId id="293" r:id="rId16"/>
    <p:sldId id="349" r:id="rId17"/>
    <p:sldId id="299" r:id="rId18"/>
    <p:sldId id="352" r:id="rId19"/>
    <p:sldId id="285" r:id="rId20"/>
    <p:sldId id="286" r:id="rId21"/>
    <p:sldId id="303" r:id="rId22"/>
    <p:sldId id="302" r:id="rId23"/>
    <p:sldId id="301" r:id="rId24"/>
    <p:sldId id="300" r:id="rId25"/>
    <p:sldId id="287" r:id="rId26"/>
    <p:sldId id="323" r:id="rId27"/>
    <p:sldId id="280" r:id="rId28"/>
    <p:sldId id="350" r:id="rId29"/>
    <p:sldId id="326" r:id="rId30"/>
    <p:sldId id="327" r:id="rId31"/>
    <p:sldId id="353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278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8" autoAdjust="0"/>
    <p:restoredTop sz="76959" autoAdjust="0"/>
  </p:normalViewPr>
  <p:slideViewPr>
    <p:cSldViewPr>
      <p:cViewPr varScale="1">
        <p:scale>
          <a:sx n="68" d="100"/>
          <a:sy n="68" d="100"/>
        </p:scale>
        <p:origin x="213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53A39-A945-4EB7-92FB-1CDFE134A698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DA35BB-CAF2-464C-AF92-80496A04F81D}">
      <dgm:prSet/>
      <dgm:spPr/>
      <dgm:t>
        <a:bodyPr/>
        <a:lstStyle/>
        <a:p>
          <a:pPr rtl="0"/>
          <a:r>
            <a:rPr lang="zh-CN" b="1" dirty="0" smtClean="0"/>
            <a:t>数据传送方式</a:t>
          </a:r>
          <a:endParaRPr lang="zh-CN" dirty="0"/>
        </a:p>
      </dgm:t>
    </dgm:pt>
    <dgm:pt modelId="{F22CC0A9-B48F-4735-A643-7534D3C40482}" type="par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EC2BCE0F-C531-4B60-B13C-7F2D7A233A26}" type="sib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73EFABE9-80C9-474F-93B0-2D07D37ED188}">
      <dgm:prSet/>
      <dgm:spPr/>
      <dgm:t>
        <a:bodyPr/>
        <a:lstStyle/>
        <a:p>
          <a:pPr rtl="0"/>
          <a:r>
            <a:rPr lang="zh-CN" b="1" dirty="0" smtClean="0"/>
            <a:t>并行接口</a:t>
          </a:r>
          <a:endParaRPr lang="zh-CN" b="1" dirty="0"/>
        </a:p>
      </dgm:t>
    </dgm:pt>
    <dgm:pt modelId="{7CE782FE-254F-4CDF-9ECC-30A62C72590C}" type="par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4A7F9A21-5184-4A9B-8C88-49248B31B71C}" type="sib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27A6A286-D9B2-443B-AF63-88BCCC6444AF}">
      <dgm:prSet/>
      <dgm:spPr/>
      <dgm:t>
        <a:bodyPr/>
        <a:lstStyle/>
        <a:p>
          <a:pPr rtl="0"/>
          <a:r>
            <a:rPr lang="zh-CN" b="1" dirty="0" smtClean="0"/>
            <a:t>串行接口</a:t>
          </a:r>
          <a:endParaRPr lang="zh-CN" b="1" dirty="0"/>
        </a:p>
      </dgm:t>
    </dgm:pt>
    <dgm:pt modelId="{B4BC16E6-DFB1-4618-A73C-290FF00095FA}" type="par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F6332B0-4E7D-42B4-B841-E9BCA9C94373}" type="sib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94A8F52-D47F-4B86-8C96-645EC1E52D3A}" type="pres">
      <dgm:prSet presAssocID="{6C053A39-A945-4EB7-92FB-1CDFE134A6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F7CC07-65A6-41AA-9B45-5A9C2FDD0143}" type="pres">
      <dgm:prSet presAssocID="{A6DA35BB-CAF2-464C-AF92-80496A04F81D}" presName="root" presStyleCnt="0"/>
      <dgm:spPr/>
    </dgm:pt>
    <dgm:pt modelId="{B10CEA6F-AC01-41BD-9582-596FE03F81DA}" type="pres">
      <dgm:prSet presAssocID="{A6DA35BB-CAF2-464C-AF92-80496A04F81D}" presName="rootComposite" presStyleCnt="0"/>
      <dgm:spPr/>
    </dgm:pt>
    <dgm:pt modelId="{FAB1BE21-29B0-4F98-8765-CB04F57A9131}" type="pres">
      <dgm:prSet presAssocID="{A6DA35BB-CAF2-464C-AF92-80496A04F81D}" presName="rootText" presStyleLbl="node1" presStyleIdx="0" presStyleCnt="1" custScaleX="134051"/>
      <dgm:spPr/>
      <dgm:t>
        <a:bodyPr/>
        <a:lstStyle/>
        <a:p>
          <a:endParaRPr lang="zh-CN" altLang="en-US"/>
        </a:p>
      </dgm:t>
    </dgm:pt>
    <dgm:pt modelId="{E61D31A5-5534-4779-AA07-7DC715CA2F5C}" type="pres">
      <dgm:prSet presAssocID="{A6DA35BB-CAF2-464C-AF92-80496A04F81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E56E94D-4477-4089-9C1D-4B10ECB7974B}" type="pres">
      <dgm:prSet presAssocID="{A6DA35BB-CAF2-464C-AF92-80496A04F81D}" presName="childShape" presStyleCnt="0"/>
      <dgm:spPr/>
    </dgm:pt>
    <dgm:pt modelId="{D4FE57DC-29DC-4EFE-9EB6-CF3C75E22D5F}" type="pres">
      <dgm:prSet presAssocID="{7CE782FE-254F-4CDF-9ECC-30A62C72590C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30AFE8C-055C-4C7B-9BA0-5E8CCED5EC9A}" type="pres">
      <dgm:prSet presAssocID="{73EFABE9-80C9-474F-93B0-2D07D37ED188}" presName="childText" presStyleLbl="bgAcc1" presStyleIdx="0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5E01-46D9-4A54-A2B6-FE5F0B6FA600}" type="pres">
      <dgm:prSet presAssocID="{B4BC16E6-DFB1-4618-A73C-290FF00095F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62EE158-D14B-4034-A589-9BD258C450AA}" type="pres">
      <dgm:prSet presAssocID="{27A6A286-D9B2-443B-AF63-88BCCC6444AF}" presName="childText" presStyleLbl="bgAcc1" presStyleIdx="1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F1D6D5-D585-467C-8FF2-9E70FE4FC5A0}" type="presOf" srcId="{7CE782FE-254F-4CDF-9ECC-30A62C72590C}" destId="{D4FE57DC-29DC-4EFE-9EB6-CF3C75E22D5F}" srcOrd="0" destOrd="0" presId="urn:microsoft.com/office/officeart/2005/8/layout/hierarchy3"/>
    <dgm:cxn modelId="{255838F6-3C33-4655-89DF-52BBE209542E}" type="presOf" srcId="{B4BC16E6-DFB1-4618-A73C-290FF00095FA}" destId="{CE2E5E01-46D9-4A54-A2B6-FE5F0B6FA600}" srcOrd="0" destOrd="0" presId="urn:microsoft.com/office/officeart/2005/8/layout/hierarchy3"/>
    <dgm:cxn modelId="{63D804F6-84A7-4CA0-9C6F-CBFEBC363027}" srcId="{A6DA35BB-CAF2-464C-AF92-80496A04F81D}" destId="{27A6A286-D9B2-443B-AF63-88BCCC6444AF}" srcOrd="1" destOrd="0" parTransId="{B4BC16E6-DFB1-4618-A73C-290FF00095FA}" sibTransId="{AF6332B0-4E7D-42B4-B841-E9BCA9C94373}"/>
    <dgm:cxn modelId="{73F3E79E-8CEF-4C84-8297-5F70BAE2C81C}" type="presOf" srcId="{6C053A39-A945-4EB7-92FB-1CDFE134A698}" destId="{A94A8F52-D47F-4B86-8C96-645EC1E52D3A}" srcOrd="0" destOrd="0" presId="urn:microsoft.com/office/officeart/2005/8/layout/hierarchy3"/>
    <dgm:cxn modelId="{3F51F7E2-388C-4BC9-9256-33886F2FBFD2}" type="presOf" srcId="{A6DA35BB-CAF2-464C-AF92-80496A04F81D}" destId="{E61D31A5-5534-4779-AA07-7DC715CA2F5C}" srcOrd="1" destOrd="0" presId="urn:microsoft.com/office/officeart/2005/8/layout/hierarchy3"/>
    <dgm:cxn modelId="{4344BA16-3E97-4F18-AE79-9BC4B5538201}" srcId="{A6DA35BB-CAF2-464C-AF92-80496A04F81D}" destId="{73EFABE9-80C9-474F-93B0-2D07D37ED188}" srcOrd="0" destOrd="0" parTransId="{7CE782FE-254F-4CDF-9ECC-30A62C72590C}" sibTransId="{4A7F9A21-5184-4A9B-8C88-49248B31B71C}"/>
    <dgm:cxn modelId="{8DF79FC5-2C90-4A4A-9895-35337FDE2E68}" type="presOf" srcId="{A6DA35BB-CAF2-464C-AF92-80496A04F81D}" destId="{FAB1BE21-29B0-4F98-8765-CB04F57A9131}" srcOrd="0" destOrd="0" presId="urn:microsoft.com/office/officeart/2005/8/layout/hierarchy3"/>
    <dgm:cxn modelId="{4553BC3D-3A9C-43BB-A4FE-4FB4B39B440E}" type="presOf" srcId="{73EFABE9-80C9-474F-93B0-2D07D37ED188}" destId="{830AFE8C-055C-4C7B-9BA0-5E8CCED5EC9A}" srcOrd="0" destOrd="0" presId="urn:microsoft.com/office/officeart/2005/8/layout/hierarchy3"/>
    <dgm:cxn modelId="{ADBE18C9-521C-4E97-A663-46509A82C45F}" srcId="{6C053A39-A945-4EB7-92FB-1CDFE134A698}" destId="{A6DA35BB-CAF2-464C-AF92-80496A04F81D}" srcOrd="0" destOrd="0" parTransId="{F22CC0A9-B48F-4735-A643-7534D3C40482}" sibTransId="{EC2BCE0F-C531-4B60-B13C-7F2D7A233A26}"/>
    <dgm:cxn modelId="{5976183A-A8EF-480D-8C04-DFACABF69328}" type="presOf" srcId="{27A6A286-D9B2-443B-AF63-88BCCC6444AF}" destId="{062EE158-D14B-4034-A589-9BD258C450AA}" srcOrd="0" destOrd="0" presId="urn:microsoft.com/office/officeart/2005/8/layout/hierarchy3"/>
    <dgm:cxn modelId="{902DB436-D0DC-4B92-8177-D6219F2051CD}" type="presParOf" srcId="{A94A8F52-D47F-4B86-8C96-645EC1E52D3A}" destId="{33F7CC07-65A6-41AA-9B45-5A9C2FDD0143}" srcOrd="0" destOrd="0" presId="urn:microsoft.com/office/officeart/2005/8/layout/hierarchy3"/>
    <dgm:cxn modelId="{D6548A70-5EF8-415A-A333-BE8F8C921632}" type="presParOf" srcId="{33F7CC07-65A6-41AA-9B45-5A9C2FDD0143}" destId="{B10CEA6F-AC01-41BD-9582-596FE03F81DA}" srcOrd="0" destOrd="0" presId="urn:microsoft.com/office/officeart/2005/8/layout/hierarchy3"/>
    <dgm:cxn modelId="{A2A6FF3A-DDBF-4519-9814-D52F3BB45311}" type="presParOf" srcId="{B10CEA6F-AC01-41BD-9582-596FE03F81DA}" destId="{FAB1BE21-29B0-4F98-8765-CB04F57A9131}" srcOrd="0" destOrd="0" presId="urn:microsoft.com/office/officeart/2005/8/layout/hierarchy3"/>
    <dgm:cxn modelId="{3FA88087-AB9D-488F-B7FA-5333ACB5BB32}" type="presParOf" srcId="{B10CEA6F-AC01-41BD-9582-596FE03F81DA}" destId="{E61D31A5-5534-4779-AA07-7DC715CA2F5C}" srcOrd="1" destOrd="0" presId="urn:microsoft.com/office/officeart/2005/8/layout/hierarchy3"/>
    <dgm:cxn modelId="{677CEC0B-0E0E-4A8B-A885-986DBFBA92F0}" type="presParOf" srcId="{33F7CC07-65A6-41AA-9B45-5A9C2FDD0143}" destId="{1E56E94D-4477-4089-9C1D-4B10ECB7974B}" srcOrd="1" destOrd="0" presId="urn:microsoft.com/office/officeart/2005/8/layout/hierarchy3"/>
    <dgm:cxn modelId="{0D86B0F5-BEEB-48EA-BE08-A33072D45163}" type="presParOf" srcId="{1E56E94D-4477-4089-9C1D-4B10ECB7974B}" destId="{D4FE57DC-29DC-4EFE-9EB6-CF3C75E22D5F}" srcOrd="0" destOrd="0" presId="urn:microsoft.com/office/officeart/2005/8/layout/hierarchy3"/>
    <dgm:cxn modelId="{FCDEF773-5567-402F-92C7-FB22458D0998}" type="presParOf" srcId="{1E56E94D-4477-4089-9C1D-4B10ECB7974B}" destId="{830AFE8C-055C-4C7B-9BA0-5E8CCED5EC9A}" srcOrd="1" destOrd="0" presId="urn:microsoft.com/office/officeart/2005/8/layout/hierarchy3"/>
    <dgm:cxn modelId="{A0CC038F-4A71-4A9F-8906-BE6111B98623}" type="presParOf" srcId="{1E56E94D-4477-4089-9C1D-4B10ECB7974B}" destId="{CE2E5E01-46D9-4A54-A2B6-FE5F0B6FA600}" srcOrd="2" destOrd="0" presId="urn:microsoft.com/office/officeart/2005/8/layout/hierarchy3"/>
    <dgm:cxn modelId="{9BF5D92B-1F5B-4A55-A1B8-FDD6FD582C84}" type="presParOf" srcId="{1E56E94D-4477-4089-9C1D-4B10ECB7974B}" destId="{062EE158-D14B-4034-A589-9BD258C450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53A39-A945-4EB7-92FB-1CDFE134A698}" type="doc">
      <dgm:prSet loTypeId="urn:microsoft.com/office/officeart/2005/8/layout/hierarchy3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6DA35BB-CAF2-464C-AF92-80496A04F81D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zh-CN" altLang="en-US" sz="2800" b="1" dirty="0" smtClean="0"/>
            <a:t>通用性</a:t>
          </a:r>
          <a:endParaRPr lang="zh-CN" altLang="en-US" sz="2800" b="1" dirty="0"/>
        </a:p>
      </dgm:t>
    </dgm:pt>
    <dgm:pt modelId="{F22CC0A9-B48F-4735-A643-7534D3C40482}" type="par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EC2BCE0F-C531-4B60-B13C-7F2D7A233A26}" type="sib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73EFABE9-80C9-474F-93B0-2D07D37ED188}">
      <dgm:prSet/>
      <dgm:spPr/>
      <dgm:t>
        <a:bodyPr/>
        <a:lstStyle/>
        <a:p>
          <a:pPr rtl="0"/>
          <a:r>
            <a:rPr lang="zh-CN" altLang="en-US" b="1" dirty="0" smtClean="0"/>
            <a:t>通用</a:t>
          </a:r>
          <a:r>
            <a:rPr lang="zh-CN" b="1" dirty="0" smtClean="0"/>
            <a:t>接口</a:t>
          </a:r>
          <a:endParaRPr lang="zh-CN" b="1" dirty="0"/>
        </a:p>
      </dgm:t>
    </dgm:pt>
    <dgm:pt modelId="{7CE782FE-254F-4CDF-9ECC-30A62C72590C}" type="par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4A7F9A21-5184-4A9B-8C88-49248B31B71C}" type="sib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27A6A286-D9B2-443B-AF63-88BCCC6444AF}">
      <dgm:prSet/>
      <dgm:spPr/>
      <dgm:t>
        <a:bodyPr/>
        <a:lstStyle/>
        <a:p>
          <a:pPr rtl="0"/>
          <a:r>
            <a:rPr lang="zh-CN" altLang="en-US" b="1" dirty="0" smtClean="0"/>
            <a:t>专用</a:t>
          </a:r>
          <a:r>
            <a:rPr lang="zh-CN" b="1" dirty="0" smtClean="0"/>
            <a:t>接口</a:t>
          </a:r>
          <a:endParaRPr lang="zh-CN" b="1" dirty="0"/>
        </a:p>
      </dgm:t>
    </dgm:pt>
    <dgm:pt modelId="{B4BC16E6-DFB1-4618-A73C-290FF00095FA}" type="par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F6332B0-4E7D-42B4-B841-E9BCA9C94373}" type="sib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94A8F52-D47F-4B86-8C96-645EC1E52D3A}" type="pres">
      <dgm:prSet presAssocID="{6C053A39-A945-4EB7-92FB-1CDFE134A6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F7CC07-65A6-41AA-9B45-5A9C2FDD0143}" type="pres">
      <dgm:prSet presAssocID="{A6DA35BB-CAF2-464C-AF92-80496A04F81D}" presName="root" presStyleCnt="0"/>
      <dgm:spPr/>
    </dgm:pt>
    <dgm:pt modelId="{B10CEA6F-AC01-41BD-9582-596FE03F81DA}" type="pres">
      <dgm:prSet presAssocID="{A6DA35BB-CAF2-464C-AF92-80496A04F81D}" presName="rootComposite" presStyleCnt="0"/>
      <dgm:spPr/>
    </dgm:pt>
    <dgm:pt modelId="{FAB1BE21-29B0-4F98-8765-CB04F57A9131}" type="pres">
      <dgm:prSet presAssocID="{A6DA35BB-CAF2-464C-AF92-80496A04F81D}" presName="rootText" presStyleLbl="node1" presStyleIdx="0" presStyleCnt="1" custScaleX="134051"/>
      <dgm:spPr/>
      <dgm:t>
        <a:bodyPr/>
        <a:lstStyle/>
        <a:p>
          <a:endParaRPr lang="zh-CN" altLang="en-US"/>
        </a:p>
      </dgm:t>
    </dgm:pt>
    <dgm:pt modelId="{E61D31A5-5534-4779-AA07-7DC715CA2F5C}" type="pres">
      <dgm:prSet presAssocID="{A6DA35BB-CAF2-464C-AF92-80496A04F81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E56E94D-4477-4089-9C1D-4B10ECB7974B}" type="pres">
      <dgm:prSet presAssocID="{A6DA35BB-CAF2-464C-AF92-80496A04F81D}" presName="childShape" presStyleCnt="0"/>
      <dgm:spPr/>
    </dgm:pt>
    <dgm:pt modelId="{D4FE57DC-29DC-4EFE-9EB6-CF3C75E22D5F}" type="pres">
      <dgm:prSet presAssocID="{7CE782FE-254F-4CDF-9ECC-30A62C72590C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30AFE8C-055C-4C7B-9BA0-5E8CCED5EC9A}" type="pres">
      <dgm:prSet presAssocID="{73EFABE9-80C9-474F-93B0-2D07D37ED188}" presName="childText" presStyleLbl="bgAcc1" presStyleIdx="0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5E01-46D9-4A54-A2B6-FE5F0B6FA600}" type="pres">
      <dgm:prSet presAssocID="{B4BC16E6-DFB1-4618-A73C-290FF00095F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62EE158-D14B-4034-A589-9BD258C450AA}" type="pres">
      <dgm:prSet presAssocID="{27A6A286-D9B2-443B-AF63-88BCCC6444AF}" presName="childText" presStyleLbl="bgAcc1" presStyleIdx="1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BE18C9-521C-4E97-A663-46509A82C45F}" srcId="{6C053A39-A945-4EB7-92FB-1CDFE134A698}" destId="{A6DA35BB-CAF2-464C-AF92-80496A04F81D}" srcOrd="0" destOrd="0" parTransId="{F22CC0A9-B48F-4735-A643-7534D3C40482}" sibTransId="{EC2BCE0F-C531-4B60-B13C-7F2D7A233A26}"/>
    <dgm:cxn modelId="{C00D4853-B09F-4458-92FD-8B14CDFF4F93}" type="presOf" srcId="{A6DA35BB-CAF2-464C-AF92-80496A04F81D}" destId="{E61D31A5-5534-4779-AA07-7DC715CA2F5C}" srcOrd="1" destOrd="0" presId="urn:microsoft.com/office/officeart/2005/8/layout/hierarchy3"/>
    <dgm:cxn modelId="{243CDA8F-448A-4245-B768-58AAA0C57475}" type="presOf" srcId="{A6DA35BB-CAF2-464C-AF92-80496A04F81D}" destId="{FAB1BE21-29B0-4F98-8765-CB04F57A9131}" srcOrd="0" destOrd="0" presId="urn:microsoft.com/office/officeart/2005/8/layout/hierarchy3"/>
    <dgm:cxn modelId="{63D804F6-84A7-4CA0-9C6F-CBFEBC363027}" srcId="{A6DA35BB-CAF2-464C-AF92-80496A04F81D}" destId="{27A6A286-D9B2-443B-AF63-88BCCC6444AF}" srcOrd="1" destOrd="0" parTransId="{B4BC16E6-DFB1-4618-A73C-290FF00095FA}" sibTransId="{AF6332B0-4E7D-42B4-B841-E9BCA9C94373}"/>
    <dgm:cxn modelId="{4B951DA1-5940-4440-87F6-2E41F1FB82FB}" type="presOf" srcId="{73EFABE9-80C9-474F-93B0-2D07D37ED188}" destId="{830AFE8C-055C-4C7B-9BA0-5E8CCED5EC9A}" srcOrd="0" destOrd="0" presId="urn:microsoft.com/office/officeart/2005/8/layout/hierarchy3"/>
    <dgm:cxn modelId="{82220118-5574-477A-8E88-5FA373430227}" type="presOf" srcId="{B4BC16E6-DFB1-4618-A73C-290FF00095FA}" destId="{CE2E5E01-46D9-4A54-A2B6-FE5F0B6FA600}" srcOrd="0" destOrd="0" presId="urn:microsoft.com/office/officeart/2005/8/layout/hierarchy3"/>
    <dgm:cxn modelId="{71AE489E-4C04-4A41-AFBE-97DBF27CA07E}" type="presOf" srcId="{7CE782FE-254F-4CDF-9ECC-30A62C72590C}" destId="{D4FE57DC-29DC-4EFE-9EB6-CF3C75E22D5F}" srcOrd="0" destOrd="0" presId="urn:microsoft.com/office/officeart/2005/8/layout/hierarchy3"/>
    <dgm:cxn modelId="{DF3E4369-B6C5-4FFB-803C-D46B17ED8542}" type="presOf" srcId="{27A6A286-D9B2-443B-AF63-88BCCC6444AF}" destId="{062EE158-D14B-4034-A589-9BD258C450AA}" srcOrd="0" destOrd="0" presId="urn:microsoft.com/office/officeart/2005/8/layout/hierarchy3"/>
    <dgm:cxn modelId="{4344BA16-3E97-4F18-AE79-9BC4B5538201}" srcId="{A6DA35BB-CAF2-464C-AF92-80496A04F81D}" destId="{73EFABE9-80C9-474F-93B0-2D07D37ED188}" srcOrd="0" destOrd="0" parTransId="{7CE782FE-254F-4CDF-9ECC-30A62C72590C}" sibTransId="{4A7F9A21-5184-4A9B-8C88-49248B31B71C}"/>
    <dgm:cxn modelId="{98E5BD18-0AC4-409F-A950-EDBC208B2DA4}" type="presOf" srcId="{6C053A39-A945-4EB7-92FB-1CDFE134A698}" destId="{A94A8F52-D47F-4B86-8C96-645EC1E52D3A}" srcOrd="0" destOrd="0" presId="urn:microsoft.com/office/officeart/2005/8/layout/hierarchy3"/>
    <dgm:cxn modelId="{A47C1C3F-10FD-4535-8CF2-25D06B37EB41}" type="presParOf" srcId="{A94A8F52-D47F-4B86-8C96-645EC1E52D3A}" destId="{33F7CC07-65A6-41AA-9B45-5A9C2FDD0143}" srcOrd="0" destOrd="0" presId="urn:microsoft.com/office/officeart/2005/8/layout/hierarchy3"/>
    <dgm:cxn modelId="{A724217E-C18B-4E49-BF56-F27681316DEE}" type="presParOf" srcId="{33F7CC07-65A6-41AA-9B45-5A9C2FDD0143}" destId="{B10CEA6F-AC01-41BD-9582-596FE03F81DA}" srcOrd="0" destOrd="0" presId="urn:microsoft.com/office/officeart/2005/8/layout/hierarchy3"/>
    <dgm:cxn modelId="{93ABAF3C-8C2F-4175-94EB-4DF6583EB09B}" type="presParOf" srcId="{B10CEA6F-AC01-41BD-9582-596FE03F81DA}" destId="{FAB1BE21-29B0-4F98-8765-CB04F57A9131}" srcOrd="0" destOrd="0" presId="urn:microsoft.com/office/officeart/2005/8/layout/hierarchy3"/>
    <dgm:cxn modelId="{D5789CB0-473A-4B5E-B587-5798D609D6B0}" type="presParOf" srcId="{B10CEA6F-AC01-41BD-9582-596FE03F81DA}" destId="{E61D31A5-5534-4779-AA07-7DC715CA2F5C}" srcOrd="1" destOrd="0" presId="urn:microsoft.com/office/officeart/2005/8/layout/hierarchy3"/>
    <dgm:cxn modelId="{C4C3BD17-2D6F-47B6-BBCB-5E60DE5023CF}" type="presParOf" srcId="{33F7CC07-65A6-41AA-9B45-5A9C2FDD0143}" destId="{1E56E94D-4477-4089-9C1D-4B10ECB7974B}" srcOrd="1" destOrd="0" presId="urn:microsoft.com/office/officeart/2005/8/layout/hierarchy3"/>
    <dgm:cxn modelId="{F3D0ABC7-CCE7-4C3B-8FED-BAEED973BBE8}" type="presParOf" srcId="{1E56E94D-4477-4089-9C1D-4B10ECB7974B}" destId="{D4FE57DC-29DC-4EFE-9EB6-CF3C75E22D5F}" srcOrd="0" destOrd="0" presId="urn:microsoft.com/office/officeart/2005/8/layout/hierarchy3"/>
    <dgm:cxn modelId="{07ED066D-99C9-45A2-9FCA-A346F9287D96}" type="presParOf" srcId="{1E56E94D-4477-4089-9C1D-4B10ECB7974B}" destId="{830AFE8C-055C-4C7B-9BA0-5E8CCED5EC9A}" srcOrd="1" destOrd="0" presId="urn:microsoft.com/office/officeart/2005/8/layout/hierarchy3"/>
    <dgm:cxn modelId="{81639EAC-DC2A-4B0D-BD17-77F989CCDB92}" type="presParOf" srcId="{1E56E94D-4477-4089-9C1D-4B10ECB7974B}" destId="{CE2E5E01-46D9-4A54-A2B6-FE5F0B6FA600}" srcOrd="2" destOrd="0" presId="urn:microsoft.com/office/officeart/2005/8/layout/hierarchy3"/>
    <dgm:cxn modelId="{7A9BE279-3FEE-4AC5-BBBF-2BD6895A0B79}" type="presParOf" srcId="{1E56E94D-4477-4089-9C1D-4B10ECB7974B}" destId="{062EE158-D14B-4034-A589-9BD258C450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053A39-A945-4EB7-92FB-1CDFE134A698}" type="doc">
      <dgm:prSet loTypeId="urn:microsoft.com/office/officeart/2005/8/layout/hierarchy3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6DA35BB-CAF2-464C-AF92-80496A04F81D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zh-CN" altLang="en-US" sz="2800" b="1" dirty="0" smtClean="0"/>
            <a:t>可编程性</a:t>
          </a:r>
          <a:endParaRPr lang="zh-CN" altLang="en-US" sz="2800" b="1" dirty="0"/>
        </a:p>
      </dgm:t>
    </dgm:pt>
    <dgm:pt modelId="{F22CC0A9-B48F-4735-A643-7534D3C40482}" type="par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EC2BCE0F-C531-4B60-B13C-7F2D7A233A26}" type="sib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73EFABE9-80C9-474F-93B0-2D07D37ED188}">
      <dgm:prSet/>
      <dgm:spPr/>
      <dgm:t>
        <a:bodyPr/>
        <a:lstStyle/>
        <a:p>
          <a:pPr rtl="0"/>
          <a:r>
            <a:rPr lang="zh-CN" altLang="en-US" b="1" dirty="0" smtClean="0"/>
            <a:t>可编程</a:t>
          </a:r>
          <a:r>
            <a:rPr lang="zh-CN" b="1" dirty="0" smtClean="0"/>
            <a:t>接口</a:t>
          </a:r>
          <a:endParaRPr lang="zh-CN" b="1" dirty="0"/>
        </a:p>
      </dgm:t>
    </dgm:pt>
    <dgm:pt modelId="{7CE782FE-254F-4CDF-9ECC-30A62C72590C}" type="par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4A7F9A21-5184-4A9B-8C88-49248B31B71C}" type="sib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27A6A286-D9B2-443B-AF63-88BCCC6444AF}">
      <dgm:prSet custT="1"/>
      <dgm:spPr/>
      <dgm:t>
        <a:bodyPr/>
        <a:lstStyle/>
        <a:p>
          <a:pPr rtl="0"/>
          <a:r>
            <a:rPr lang="zh-CN" altLang="en-US" sz="2000" b="1" dirty="0" smtClean="0"/>
            <a:t>不可编程接口</a:t>
          </a:r>
          <a:endParaRPr lang="zh-CN" altLang="en-US" sz="2000" b="1" dirty="0"/>
        </a:p>
      </dgm:t>
    </dgm:pt>
    <dgm:pt modelId="{B4BC16E6-DFB1-4618-A73C-290FF00095FA}" type="par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F6332B0-4E7D-42B4-B841-E9BCA9C94373}" type="sib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94A8F52-D47F-4B86-8C96-645EC1E52D3A}" type="pres">
      <dgm:prSet presAssocID="{6C053A39-A945-4EB7-92FB-1CDFE134A6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F7CC07-65A6-41AA-9B45-5A9C2FDD0143}" type="pres">
      <dgm:prSet presAssocID="{A6DA35BB-CAF2-464C-AF92-80496A04F81D}" presName="root" presStyleCnt="0"/>
      <dgm:spPr/>
    </dgm:pt>
    <dgm:pt modelId="{B10CEA6F-AC01-41BD-9582-596FE03F81DA}" type="pres">
      <dgm:prSet presAssocID="{A6DA35BB-CAF2-464C-AF92-80496A04F81D}" presName="rootComposite" presStyleCnt="0"/>
      <dgm:spPr/>
    </dgm:pt>
    <dgm:pt modelId="{FAB1BE21-29B0-4F98-8765-CB04F57A9131}" type="pres">
      <dgm:prSet presAssocID="{A6DA35BB-CAF2-464C-AF92-80496A04F81D}" presName="rootText" presStyleLbl="node1" presStyleIdx="0" presStyleCnt="1" custScaleX="134051"/>
      <dgm:spPr/>
      <dgm:t>
        <a:bodyPr/>
        <a:lstStyle/>
        <a:p>
          <a:endParaRPr lang="zh-CN" altLang="en-US"/>
        </a:p>
      </dgm:t>
    </dgm:pt>
    <dgm:pt modelId="{E61D31A5-5534-4779-AA07-7DC715CA2F5C}" type="pres">
      <dgm:prSet presAssocID="{A6DA35BB-CAF2-464C-AF92-80496A04F81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E56E94D-4477-4089-9C1D-4B10ECB7974B}" type="pres">
      <dgm:prSet presAssocID="{A6DA35BB-CAF2-464C-AF92-80496A04F81D}" presName="childShape" presStyleCnt="0"/>
      <dgm:spPr/>
    </dgm:pt>
    <dgm:pt modelId="{D4FE57DC-29DC-4EFE-9EB6-CF3C75E22D5F}" type="pres">
      <dgm:prSet presAssocID="{7CE782FE-254F-4CDF-9ECC-30A62C72590C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30AFE8C-055C-4C7B-9BA0-5E8CCED5EC9A}" type="pres">
      <dgm:prSet presAssocID="{73EFABE9-80C9-474F-93B0-2D07D37ED188}" presName="childText" presStyleLbl="bgAcc1" presStyleIdx="0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5E01-46D9-4A54-A2B6-FE5F0B6FA600}" type="pres">
      <dgm:prSet presAssocID="{B4BC16E6-DFB1-4618-A73C-290FF00095F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62EE158-D14B-4034-A589-9BD258C450AA}" type="pres">
      <dgm:prSet presAssocID="{27A6A286-D9B2-443B-AF63-88BCCC6444AF}" presName="childText" presStyleLbl="bgAcc1" presStyleIdx="1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E3A4C8-5426-4988-A39E-E57DC1946A73}" type="presOf" srcId="{B4BC16E6-DFB1-4618-A73C-290FF00095FA}" destId="{CE2E5E01-46D9-4A54-A2B6-FE5F0B6FA600}" srcOrd="0" destOrd="0" presId="urn:microsoft.com/office/officeart/2005/8/layout/hierarchy3"/>
    <dgm:cxn modelId="{ADBE18C9-521C-4E97-A663-46509A82C45F}" srcId="{6C053A39-A945-4EB7-92FB-1CDFE134A698}" destId="{A6DA35BB-CAF2-464C-AF92-80496A04F81D}" srcOrd="0" destOrd="0" parTransId="{F22CC0A9-B48F-4735-A643-7534D3C40482}" sibTransId="{EC2BCE0F-C531-4B60-B13C-7F2D7A233A26}"/>
    <dgm:cxn modelId="{E62129F9-902A-48AF-893C-9BD689CD77AC}" type="presOf" srcId="{7CE782FE-254F-4CDF-9ECC-30A62C72590C}" destId="{D4FE57DC-29DC-4EFE-9EB6-CF3C75E22D5F}" srcOrd="0" destOrd="0" presId="urn:microsoft.com/office/officeart/2005/8/layout/hierarchy3"/>
    <dgm:cxn modelId="{63D804F6-84A7-4CA0-9C6F-CBFEBC363027}" srcId="{A6DA35BB-CAF2-464C-AF92-80496A04F81D}" destId="{27A6A286-D9B2-443B-AF63-88BCCC6444AF}" srcOrd="1" destOrd="0" parTransId="{B4BC16E6-DFB1-4618-A73C-290FF00095FA}" sibTransId="{AF6332B0-4E7D-42B4-B841-E9BCA9C94373}"/>
    <dgm:cxn modelId="{20FA1B65-3195-464A-BDF7-C9704494DD6D}" type="presOf" srcId="{73EFABE9-80C9-474F-93B0-2D07D37ED188}" destId="{830AFE8C-055C-4C7B-9BA0-5E8CCED5EC9A}" srcOrd="0" destOrd="0" presId="urn:microsoft.com/office/officeart/2005/8/layout/hierarchy3"/>
    <dgm:cxn modelId="{332DB713-9DBA-476E-B6D4-5832150582FF}" type="presOf" srcId="{27A6A286-D9B2-443B-AF63-88BCCC6444AF}" destId="{062EE158-D14B-4034-A589-9BD258C450AA}" srcOrd="0" destOrd="0" presId="urn:microsoft.com/office/officeart/2005/8/layout/hierarchy3"/>
    <dgm:cxn modelId="{0B0EB09C-33B0-4C7B-9B11-C08EC33F8B25}" type="presOf" srcId="{A6DA35BB-CAF2-464C-AF92-80496A04F81D}" destId="{E61D31A5-5534-4779-AA07-7DC715CA2F5C}" srcOrd="1" destOrd="0" presId="urn:microsoft.com/office/officeart/2005/8/layout/hierarchy3"/>
    <dgm:cxn modelId="{4344BA16-3E97-4F18-AE79-9BC4B5538201}" srcId="{A6DA35BB-CAF2-464C-AF92-80496A04F81D}" destId="{73EFABE9-80C9-474F-93B0-2D07D37ED188}" srcOrd="0" destOrd="0" parTransId="{7CE782FE-254F-4CDF-9ECC-30A62C72590C}" sibTransId="{4A7F9A21-5184-4A9B-8C88-49248B31B71C}"/>
    <dgm:cxn modelId="{8B968A31-910F-4123-9511-97FC5DDC8DB4}" type="presOf" srcId="{A6DA35BB-CAF2-464C-AF92-80496A04F81D}" destId="{FAB1BE21-29B0-4F98-8765-CB04F57A9131}" srcOrd="0" destOrd="0" presId="urn:microsoft.com/office/officeart/2005/8/layout/hierarchy3"/>
    <dgm:cxn modelId="{B8ED3546-D66F-40F9-86D0-6FE803251FCA}" type="presOf" srcId="{6C053A39-A945-4EB7-92FB-1CDFE134A698}" destId="{A94A8F52-D47F-4B86-8C96-645EC1E52D3A}" srcOrd="0" destOrd="0" presId="urn:microsoft.com/office/officeart/2005/8/layout/hierarchy3"/>
    <dgm:cxn modelId="{53473EAE-1927-4357-8B45-CF3A4A22ADA7}" type="presParOf" srcId="{A94A8F52-D47F-4B86-8C96-645EC1E52D3A}" destId="{33F7CC07-65A6-41AA-9B45-5A9C2FDD0143}" srcOrd="0" destOrd="0" presId="urn:microsoft.com/office/officeart/2005/8/layout/hierarchy3"/>
    <dgm:cxn modelId="{F3F9FF21-4D42-4359-904B-21B319A3A7A4}" type="presParOf" srcId="{33F7CC07-65A6-41AA-9B45-5A9C2FDD0143}" destId="{B10CEA6F-AC01-41BD-9582-596FE03F81DA}" srcOrd="0" destOrd="0" presId="urn:microsoft.com/office/officeart/2005/8/layout/hierarchy3"/>
    <dgm:cxn modelId="{B0A20247-4171-4C43-BA93-14EAD1641AAD}" type="presParOf" srcId="{B10CEA6F-AC01-41BD-9582-596FE03F81DA}" destId="{FAB1BE21-29B0-4F98-8765-CB04F57A9131}" srcOrd="0" destOrd="0" presId="urn:microsoft.com/office/officeart/2005/8/layout/hierarchy3"/>
    <dgm:cxn modelId="{8EEE9CF8-FFE6-48CA-8F1B-2EFA580288CC}" type="presParOf" srcId="{B10CEA6F-AC01-41BD-9582-596FE03F81DA}" destId="{E61D31A5-5534-4779-AA07-7DC715CA2F5C}" srcOrd="1" destOrd="0" presId="urn:microsoft.com/office/officeart/2005/8/layout/hierarchy3"/>
    <dgm:cxn modelId="{40B5B0FD-DE35-4BC1-949F-DD18C886C6CA}" type="presParOf" srcId="{33F7CC07-65A6-41AA-9B45-5A9C2FDD0143}" destId="{1E56E94D-4477-4089-9C1D-4B10ECB7974B}" srcOrd="1" destOrd="0" presId="urn:microsoft.com/office/officeart/2005/8/layout/hierarchy3"/>
    <dgm:cxn modelId="{C956758F-CA49-490C-A899-48A16F6DFC45}" type="presParOf" srcId="{1E56E94D-4477-4089-9C1D-4B10ECB7974B}" destId="{D4FE57DC-29DC-4EFE-9EB6-CF3C75E22D5F}" srcOrd="0" destOrd="0" presId="urn:microsoft.com/office/officeart/2005/8/layout/hierarchy3"/>
    <dgm:cxn modelId="{6830713F-61CA-4870-932C-99240C32BF05}" type="presParOf" srcId="{1E56E94D-4477-4089-9C1D-4B10ECB7974B}" destId="{830AFE8C-055C-4C7B-9BA0-5E8CCED5EC9A}" srcOrd="1" destOrd="0" presId="urn:microsoft.com/office/officeart/2005/8/layout/hierarchy3"/>
    <dgm:cxn modelId="{378C6DA8-EBEE-4D63-ABD8-08BA515CF759}" type="presParOf" srcId="{1E56E94D-4477-4089-9C1D-4B10ECB7974B}" destId="{CE2E5E01-46D9-4A54-A2B6-FE5F0B6FA600}" srcOrd="2" destOrd="0" presId="urn:microsoft.com/office/officeart/2005/8/layout/hierarchy3"/>
    <dgm:cxn modelId="{3E5AD5E6-D402-41DE-BC33-37EE2C1D54D0}" type="presParOf" srcId="{1E56E94D-4477-4089-9C1D-4B10ECB7974B}" destId="{062EE158-D14B-4034-A589-9BD258C450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053A39-A945-4EB7-92FB-1CDFE134A698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DA35BB-CAF2-464C-AF92-80496A04F81D}">
      <dgm:prSet custT="1"/>
      <dgm:spPr/>
      <dgm:t>
        <a:bodyPr/>
        <a:lstStyle/>
        <a:p>
          <a:pPr rtl="0"/>
          <a:r>
            <a:rPr lang="zh-CN" altLang="en-US" sz="2800" dirty="0" smtClean="0"/>
            <a:t>复杂性</a:t>
          </a:r>
          <a:endParaRPr lang="zh-CN" altLang="en-US" sz="2800" dirty="0"/>
        </a:p>
      </dgm:t>
    </dgm:pt>
    <dgm:pt modelId="{F22CC0A9-B48F-4735-A643-7534D3C40482}" type="par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EC2BCE0F-C531-4B60-B13C-7F2D7A233A26}" type="sibTrans" cxnId="{ADBE18C9-521C-4E97-A663-46509A82C45F}">
      <dgm:prSet/>
      <dgm:spPr/>
      <dgm:t>
        <a:bodyPr/>
        <a:lstStyle/>
        <a:p>
          <a:endParaRPr lang="zh-CN" altLang="en-US"/>
        </a:p>
      </dgm:t>
    </dgm:pt>
    <dgm:pt modelId="{73EFABE9-80C9-474F-93B0-2D07D37ED188}">
      <dgm:prSet custT="1"/>
      <dgm:spPr/>
      <dgm:t>
        <a:bodyPr/>
        <a:lstStyle/>
        <a:p>
          <a:pPr rtl="0"/>
          <a:r>
            <a:rPr lang="zh-CN" altLang="en-US" sz="2800" b="1" dirty="0" smtClean="0"/>
            <a:t>芯片式</a:t>
          </a:r>
          <a:endParaRPr lang="zh-CN" altLang="en-US" sz="2800" b="1" dirty="0"/>
        </a:p>
      </dgm:t>
    </dgm:pt>
    <dgm:pt modelId="{7CE782FE-254F-4CDF-9ECC-30A62C72590C}" type="par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4A7F9A21-5184-4A9B-8C88-49248B31B71C}" type="sibTrans" cxnId="{4344BA16-3E97-4F18-AE79-9BC4B5538201}">
      <dgm:prSet/>
      <dgm:spPr/>
      <dgm:t>
        <a:bodyPr/>
        <a:lstStyle/>
        <a:p>
          <a:endParaRPr lang="zh-CN" altLang="en-US"/>
        </a:p>
      </dgm:t>
    </dgm:pt>
    <dgm:pt modelId="{27A6A286-D9B2-443B-AF63-88BCCC6444AF}">
      <dgm:prSet custT="1"/>
      <dgm:spPr/>
      <dgm:t>
        <a:bodyPr/>
        <a:lstStyle/>
        <a:p>
          <a:pPr rtl="0"/>
          <a:r>
            <a:rPr lang="zh-CN" altLang="en-US" sz="2800" b="1" dirty="0" smtClean="0"/>
            <a:t>卡槽式</a:t>
          </a:r>
          <a:endParaRPr lang="zh-CN" altLang="en-US" sz="2800" b="1" dirty="0"/>
        </a:p>
      </dgm:t>
    </dgm:pt>
    <dgm:pt modelId="{B4BC16E6-DFB1-4618-A73C-290FF00095FA}" type="par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F6332B0-4E7D-42B4-B841-E9BCA9C94373}" type="sibTrans" cxnId="{63D804F6-84A7-4CA0-9C6F-CBFEBC363027}">
      <dgm:prSet/>
      <dgm:spPr/>
      <dgm:t>
        <a:bodyPr/>
        <a:lstStyle/>
        <a:p>
          <a:endParaRPr lang="zh-CN" altLang="en-US"/>
        </a:p>
      </dgm:t>
    </dgm:pt>
    <dgm:pt modelId="{A94A8F52-D47F-4B86-8C96-645EC1E52D3A}" type="pres">
      <dgm:prSet presAssocID="{6C053A39-A945-4EB7-92FB-1CDFE134A6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F7CC07-65A6-41AA-9B45-5A9C2FDD0143}" type="pres">
      <dgm:prSet presAssocID="{A6DA35BB-CAF2-464C-AF92-80496A04F81D}" presName="root" presStyleCnt="0"/>
      <dgm:spPr/>
    </dgm:pt>
    <dgm:pt modelId="{B10CEA6F-AC01-41BD-9582-596FE03F81DA}" type="pres">
      <dgm:prSet presAssocID="{A6DA35BB-CAF2-464C-AF92-80496A04F81D}" presName="rootComposite" presStyleCnt="0"/>
      <dgm:spPr/>
    </dgm:pt>
    <dgm:pt modelId="{FAB1BE21-29B0-4F98-8765-CB04F57A9131}" type="pres">
      <dgm:prSet presAssocID="{A6DA35BB-CAF2-464C-AF92-80496A04F81D}" presName="rootText" presStyleLbl="node1" presStyleIdx="0" presStyleCnt="1" custScaleX="134051"/>
      <dgm:spPr/>
      <dgm:t>
        <a:bodyPr/>
        <a:lstStyle/>
        <a:p>
          <a:endParaRPr lang="zh-CN" altLang="en-US"/>
        </a:p>
      </dgm:t>
    </dgm:pt>
    <dgm:pt modelId="{E61D31A5-5534-4779-AA07-7DC715CA2F5C}" type="pres">
      <dgm:prSet presAssocID="{A6DA35BB-CAF2-464C-AF92-80496A04F81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E56E94D-4477-4089-9C1D-4B10ECB7974B}" type="pres">
      <dgm:prSet presAssocID="{A6DA35BB-CAF2-464C-AF92-80496A04F81D}" presName="childShape" presStyleCnt="0"/>
      <dgm:spPr/>
    </dgm:pt>
    <dgm:pt modelId="{D4FE57DC-29DC-4EFE-9EB6-CF3C75E22D5F}" type="pres">
      <dgm:prSet presAssocID="{7CE782FE-254F-4CDF-9ECC-30A62C72590C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30AFE8C-055C-4C7B-9BA0-5E8CCED5EC9A}" type="pres">
      <dgm:prSet presAssocID="{73EFABE9-80C9-474F-93B0-2D07D37ED188}" presName="childText" presStyleLbl="bgAcc1" presStyleIdx="0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5E01-46D9-4A54-A2B6-FE5F0B6FA600}" type="pres">
      <dgm:prSet presAssocID="{B4BC16E6-DFB1-4618-A73C-290FF00095F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62EE158-D14B-4034-A589-9BD258C450AA}" type="pres">
      <dgm:prSet presAssocID="{27A6A286-D9B2-443B-AF63-88BCCC6444AF}" presName="childText" presStyleLbl="bgAcc1" presStyleIdx="1" presStyleCnt="2" custScaleX="134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BE18C9-521C-4E97-A663-46509A82C45F}" srcId="{6C053A39-A945-4EB7-92FB-1CDFE134A698}" destId="{A6DA35BB-CAF2-464C-AF92-80496A04F81D}" srcOrd="0" destOrd="0" parTransId="{F22CC0A9-B48F-4735-A643-7534D3C40482}" sibTransId="{EC2BCE0F-C531-4B60-B13C-7F2D7A233A26}"/>
    <dgm:cxn modelId="{0465CD57-918E-4CD7-BDE2-72DCDC76EFC2}" type="presOf" srcId="{73EFABE9-80C9-474F-93B0-2D07D37ED188}" destId="{830AFE8C-055C-4C7B-9BA0-5E8CCED5EC9A}" srcOrd="0" destOrd="0" presId="urn:microsoft.com/office/officeart/2005/8/layout/hierarchy3"/>
    <dgm:cxn modelId="{63D804F6-84A7-4CA0-9C6F-CBFEBC363027}" srcId="{A6DA35BB-CAF2-464C-AF92-80496A04F81D}" destId="{27A6A286-D9B2-443B-AF63-88BCCC6444AF}" srcOrd="1" destOrd="0" parTransId="{B4BC16E6-DFB1-4618-A73C-290FF00095FA}" sibTransId="{AF6332B0-4E7D-42B4-B841-E9BCA9C94373}"/>
    <dgm:cxn modelId="{10950B2C-EB18-44E7-A6E0-38FA2F533E0D}" type="presOf" srcId="{7CE782FE-254F-4CDF-9ECC-30A62C72590C}" destId="{D4FE57DC-29DC-4EFE-9EB6-CF3C75E22D5F}" srcOrd="0" destOrd="0" presId="urn:microsoft.com/office/officeart/2005/8/layout/hierarchy3"/>
    <dgm:cxn modelId="{7EADA3C5-7008-4FFE-B5FD-1661DA44DE1F}" type="presOf" srcId="{A6DA35BB-CAF2-464C-AF92-80496A04F81D}" destId="{FAB1BE21-29B0-4F98-8765-CB04F57A9131}" srcOrd="0" destOrd="0" presId="urn:microsoft.com/office/officeart/2005/8/layout/hierarchy3"/>
    <dgm:cxn modelId="{0144CE04-82E3-4493-9478-EDB02AEFCB42}" type="presOf" srcId="{B4BC16E6-DFB1-4618-A73C-290FF00095FA}" destId="{CE2E5E01-46D9-4A54-A2B6-FE5F0B6FA600}" srcOrd="0" destOrd="0" presId="urn:microsoft.com/office/officeart/2005/8/layout/hierarchy3"/>
    <dgm:cxn modelId="{4344BA16-3E97-4F18-AE79-9BC4B5538201}" srcId="{A6DA35BB-CAF2-464C-AF92-80496A04F81D}" destId="{73EFABE9-80C9-474F-93B0-2D07D37ED188}" srcOrd="0" destOrd="0" parTransId="{7CE782FE-254F-4CDF-9ECC-30A62C72590C}" sibTransId="{4A7F9A21-5184-4A9B-8C88-49248B31B71C}"/>
    <dgm:cxn modelId="{F4A521BC-FB79-4636-BDD9-B3E3B0EF923E}" type="presOf" srcId="{6C053A39-A945-4EB7-92FB-1CDFE134A698}" destId="{A94A8F52-D47F-4B86-8C96-645EC1E52D3A}" srcOrd="0" destOrd="0" presId="urn:microsoft.com/office/officeart/2005/8/layout/hierarchy3"/>
    <dgm:cxn modelId="{A84994B2-F3B0-4662-B5A4-B312C5973852}" type="presOf" srcId="{A6DA35BB-CAF2-464C-AF92-80496A04F81D}" destId="{E61D31A5-5534-4779-AA07-7DC715CA2F5C}" srcOrd="1" destOrd="0" presId="urn:microsoft.com/office/officeart/2005/8/layout/hierarchy3"/>
    <dgm:cxn modelId="{4E0B4415-11A5-471E-B920-DE72FD2F45EE}" type="presOf" srcId="{27A6A286-D9B2-443B-AF63-88BCCC6444AF}" destId="{062EE158-D14B-4034-A589-9BD258C450AA}" srcOrd="0" destOrd="0" presId="urn:microsoft.com/office/officeart/2005/8/layout/hierarchy3"/>
    <dgm:cxn modelId="{8DCE282C-0D76-4485-AD17-24C8F5DB95F0}" type="presParOf" srcId="{A94A8F52-D47F-4B86-8C96-645EC1E52D3A}" destId="{33F7CC07-65A6-41AA-9B45-5A9C2FDD0143}" srcOrd="0" destOrd="0" presId="urn:microsoft.com/office/officeart/2005/8/layout/hierarchy3"/>
    <dgm:cxn modelId="{A1E4F872-AEE4-43AC-B6B0-DC85A99989EE}" type="presParOf" srcId="{33F7CC07-65A6-41AA-9B45-5A9C2FDD0143}" destId="{B10CEA6F-AC01-41BD-9582-596FE03F81DA}" srcOrd="0" destOrd="0" presId="urn:microsoft.com/office/officeart/2005/8/layout/hierarchy3"/>
    <dgm:cxn modelId="{B16B6BA4-F1D4-4CA4-A0C1-955EA4CA3AB6}" type="presParOf" srcId="{B10CEA6F-AC01-41BD-9582-596FE03F81DA}" destId="{FAB1BE21-29B0-4F98-8765-CB04F57A9131}" srcOrd="0" destOrd="0" presId="urn:microsoft.com/office/officeart/2005/8/layout/hierarchy3"/>
    <dgm:cxn modelId="{19B82396-C819-4891-86F3-A9A0FFBD47FD}" type="presParOf" srcId="{B10CEA6F-AC01-41BD-9582-596FE03F81DA}" destId="{E61D31A5-5534-4779-AA07-7DC715CA2F5C}" srcOrd="1" destOrd="0" presId="urn:microsoft.com/office/officeart/2005/8/layout/hierarchy3"/>
    <dgm:cxn modelId="{F4F1478B-2472-46FA-A39B-0D2CA3B71474}" type="presParOf" srcId="{33F7CC07-65A6-41AA-9B45-5A9C2FDD0143}" destId="{1E56E94D-4477-4089-9C1D-4B10ECB7974B}" srcOrd="1" destOrd="0" presId="urn:microsoft.com/office/officeart/2005/8/layout/hierarchy3"/>
    <dgm:cxn modelId="{5CF46576-C833-4C58-8AF6-F89F7A496DAE}" type="presParOf" srcId="{1E56E94D-4477-4089-9C1D-4B10ECB7974B}" destId="{D4FE57DC-29DC-4EFE-9EB6-CF3C75E22D5F}" srcOrd="0" destOrd="0" presId="urn:microsoft.com/office/officeart/2005/8/layout/hierarchy3"/>
    <dgm:cxn modelId="{8194B177-F7A6-4AEF-B24D-7C067C71A188}" type="presParOf" srcId="{1E56E94D-4477-4089-9C1D-4B10ECB7974B}" destId="{830AFE8C-055C-4C7B-9BA0-5E8CCED5EC9A}" srcOrd="1" destOrd="0" presId="urn:microsoft.com/office/officeart/2005/8/layout/hierarchy3"/>
    <dgm:cxn modelId="{2EE86634-CE66-433A-9C93-2FD2B20C0217}" type="presParOf" srcId="{1E56E94D-4477-4089-9C1D-4B10ECB7974B}" destId="{CE2E5E01-46D9-4A54-A2B6-FE5F0B6FA600}" srcOrd="2" destOrd="0" presId="urn:microsoft.com/office/officeart/2005/8/layout/hierarchy3"/>
    <dgm:cxn modelId="{60DC883D-2DE2-4FA9-B4E0-5F6FD71B3C21}" type="presParOf" srcId="{1E56E94D-4477-4089-9C1D-4B10ECB7974B}" destId="{062EE158-D14B-4034-A589-9BD258C450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6E4249-AF6F-4ECD-8239-E7A05416F902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5DC4D6-50CB-40DE-8A74-8DE722D1F991}">
      <dgm:prSet/>
      <dgm:spPr/>
      <dgm:t>
        <a:bodyPr/>
        <a:lstStyle/>
        <a:p>
          <a:pPr rtl="0"/>
          <a:r>
            <a:rPr lang="en-US" altLang="zh-CN" dirty="0" smtClean="0"/>
            <a:t>1</a:t>
          </a:r>
          <a:endParaRPr lang="zh-CN" dirty="0"/>
        </a:p>
      </dgm:t>
    </dgm:pt>
    <dgm:pt modelId="{015C89BE-9197-4C7F-81F9-9BEF9F8840CC}" type="parTrans" cxnId="{02D16668-9F18-4322-8582-4F928FA96932}">
      <dgm:prSet/>
      <dgm:spPr/>
      <dgm:t>
        <a:bodyPr/>
        <a:lstStyle/>
        <a:p>
          <a:endParaRPr lang="zh-CN" altLang="en-US"/>
        </a:p>
      </dgm:t>
    </dgm:pt>
    <dgm:pt modelId="{93F282A8-300D-4203-8CE7-E6D42DC3E010}" type="sibTrans" cxnId="{02D16668-9F18-4322-8582-4F928FA96932}">
      <dgm:prSet/>
      <dgm:spPr/>
      <dgm:t>
        <a:bodyPr/>
        <a:lstStyle/>
        <a:p>
          <a:endParaRPr lang="zh-CN" altLang="en-US"/>
        </a:p>
      </dgm:t>
    </dgm:pt>
    <dgm:pt modelId="{100384C8-4E8C-4B21-AA12-67FF49B288D8}">
      <dgm:prSet/>
      <dgm:spPr/>
      <dgm:t>
        <a:bodyPr/>
        <a:lstStyle/>
        <a:p>
          <a:pPr rtl="0"/>
          <a:r>
            <a:rPr lang="en-US" altLang="zh-CN" dirty="0" smtClean="0"/>
            <a:t>2</a:t>
          </a:r>
          <a:endParaRPr lang="zh-CN" dirty="0"/>
        </a:p>
      </dgm:t>
    </dgm:pt>
    <dgm:pt modelId="{691BD383-BC60-420E-B885-DDBE3EB32A7F}" type="parTrans" cxnId="{2497CA0E-94D2-419D-9597-1EBB284B336D}">
      <dgm:prSet/>
      <dgm:spPr/>
      <dgm:t>
        <a:bodyPr/>
        <a:lstStyle/>
        <a:p>
          <a:endParaRPr lang="zh-CN" altLang="en-US"/>
        </a:p>
      </dgm:t>
    </dgm:pt>
    <dgm:pt modelId="{D8A015C3-F0F7-4381-951B-3AFCDE191A0A}" type="sibTrans" cxnId="{2497CA0E-94D2-419D-9597-1EBB284B336D}">
      <dgm:prSet/>
      <dgm:spPr/>
      <dgm:t>
        <a:bodyPr/>
        <a:lstStyle/>
        <a:p>
          <a:endParaRPr lang="zh-CN" altLang="en-US"/>
        </a:p>
      </dgm:t>
    </dgm:pt>
    <dgm:pt modelId="{F5785D61-9F5D-4DD9-97CA-C3F01ADE6EA4}">
      <dgm:prSet/>
      <dgm:spPr/>
      <dgm:t>
        <a:bodyPr/>
        <a:lstStyle/>
        <a:p>
          <a:pPr rtl="0"/>
          <a:r>
            <a:rPr lang="zh-CN" b="1" dirty="0" smtClean="0"/>
            <a:t>一个接口内通常存在若干个端口</a:t>
          </a:r>
          <a:endParaRPr lang="zh-CN" altLang="en-US" b="1" dirty="0"/>
        </a:p>
      </dgm:t>
    </dgm:pt>
    <dgm:pt modelId="{6CAC2B6C-1918-4A21-B6DF-A947695E96E9}" type="parTrans" cxnId="{9C9A09D0-A689-479B-8B57-AD95EE345D62}">
      <dgm:prSet/>
      <dgm:spPr/>
      <dgm:t>
        <a:bodyPr/>
        <a:lstStyle/>
        <a:p>
          <a:endParaRPr lang="zh-CN" altLang="en-US"/>
        </a:p>
      </dgm:t>
    </dgm:pt>
    <dgm:pt modelId="{58E19028-38C0-46D2-BDD6-0961BABE5796}" type="sibTrans" cxnId="{9C9A09D0-A689-479B-8B57-AD95EE345D62}">
      <dgm:prSet/>
      <dgm:spPr/>
      <dgm:t>
        <a:bodyPr/>
        <a:lstStyle/>
        <a:p>
          <a:endParaRPr lang="zh-CN" altLang="en-US"/>
        </a:p>
      </dgm:t>
    </dgm:pt>
    <dgm:pt modelId="{993AF423-A917-42CB-B921-12295C85F8B8}">
      <dgm:prSet/>
      <dgm:spPr/>
      <dgm:t>
        <a:bodyPr/>
        <a:lstStyle/>
        <a:p>
          <a:pPr rtl="0"/>
          <a:r>
            <a:rPr lang="en-US" altLang="zh-CN" dirty="0" smtClean="0"/>
            <a:t>3</a:t>
          </a:r>
          <a:endParaRPr lang="zh-CN" dirty="0"/>
        </a:p>
      </dgm:t>
    </dgm:pt>
    <dgm:pt modelId="{6698ABD0-B9E5-4A10-ABF7-CA8899E19A5C}" type="parTrans" cxnId="{5DE21F20-11DD-48E7-A141-64D44D1B42EA}">
      <dgm:prSet/>
      <dgm:spPr/>
      <dgm:t>
        <a:bodyPr/>
        <a:lstStyle/>
        <a:p>
          <a:endParaRPr lang="zh-CN" altLang="en-US"/>
        </a:p>
      </dgm:t>
    </dgm:pt>
    <dgm:pt modelId="{04F996FB-773B-4D2F-84C3-87DE5B77A167}" type="sibTrans" cxnId="{5DE21F20-11DD-48E7-A141-64D44D1B42EA}">
      <dgm:prSet/>
      <dgm:spPr/>
      <dgm:t>
        <a:bodyPr/>
        <a:lstStyle/>
        <a:p>
          <a:endParaRPr lang="zh-CN" altLang="en-US"/>
        </a:p>
      </dgm:t>
    </dgm:pt>
    <dgm:pt modelId="{81046668-EFB8-439B-B7FF-1EB4DDA74C53}">
      <dgm:prSet/>
      <dgm:spPr/>
      <dgm:t>
        <a:bodyPr/>
        <a:lstStyle/>
        <a:p>
          <a:pPr rtl="0"/>
          <a:r>
            <a:rPr lang="en-US" altLang="zh-CN" dirty="0" smtClean="0"/>
            <a:t>4</a:t>
          </a:r>
          <a:endParaRPr lang="zh-CN" dirty="0"/>
        </a:p>
      </dgm:t>
    </dgm:pt>
    <dgm:pt modelId="{AC68FA9C-36DF-4C10-8C63-370BD26A4DD3}" type="parTrans" cxnId="{B8CAC07A-0ABA-470D-AB7A-E474C2821B82}">
      <dgm:prSet/>
      <dgm:spPr/>
      <dgm:t>
        <a:bodyPr/>
        <a:lstStyle/>
        <a:p>
          <a:endParaRPr lang="zh-CN" altLang="en-US"/>
        </a:p>
      </dgm:t>
    </dgm:pt>
    <dgm:pt modelId="{15BB01A2-2092-47A8-A072-4D41493589BC}" type="sibTrans" cxnId="{B8CAC07A-0ABA-470D-AB7A-E474C2821B82}">
      <dgm:prSet/>
      <dgm:spPr/>
      <dgm:t>
        <a:bodyPr/>
        <a:lstStyle/>
        <a:p>
          <a:endParaRPr lang="zh-CN" altLang="en-US"/>
        </a:p>
      </dgm:t>
    </dgm:pt>
    <dgm:pt modelId="{DD819FC4-091D-4AA4-B6DB-3BEDC648A1F7}">
      <dgm:prSet/>
      <dgm:spPr/>
      <dgm:t>
        <a:bodyPr/>
        <a:lstStyle/>
        <a:p>
          <a:pPr rtl="0"/>
          <a:r>
            <a:rPr lang="zh-CN" altLang="en-US" b="1" dirty="0" smtClean="0"/>
            <a:t>端口</a:t>
          </a:r>
          <a:r>
            <a:rPr lang="en-US" altLang="zh-CN" b="1" dirty="0" smtClean="0"/>
            <a:t>=</a:t>
          </a:r>
          <a:r>
            <a:rPr lang="zh-CN" altLang="en-US" b="1" dirty="0" smtClean="0"/>
            <a:t>寄存器</a:t>
          </a:r>
          <a:endParaRPr lang="zh-CN" altLang="en-US" b="1" dirty="0"/>
        </a:p>
      </dgm:t>
    </dgm:pt>
    <dgm:pt modelId="{E14D4808-BBC2-45F3-A4A4-14B6CF071847}" type="parTrans" cxnId="{7ED4B2F2-F22F-4BDC-B691-7F50319F50CE}">
      <dgm:prSet/>
      <dgm:spPr/>
      <dgm:t>
        <a:bodyPr/>
        <a:lstStyle/>
        <a:p>
          <a:endParaRPr lang="zh-CN" altLang="en-US"/>
        </a:p>
      </dgm:t>
    </dgm:pt>
    <dgm:pt modelId="{F7E53715-81E3-4D93-8761-1E09602784B6}" type="sibTrans" cxnId="{7ED4B2F2-F22F-4BDC-B691-7F50319F50CE}">
      <dgm:prSet/>
      <dgm:spPr/>
      <dgm:t>
        <a:bodyPr/>
        <a:lstStyle/>
        <a:p>
          <a:endParaRPr lang="zh-CN" altLang="en-US"/>
        </a:p>
      </dgm:t>
    </dgm:pt>
    <dgm:pt modelId="{076386A8-88A7-4B55-83FB-27A2E9FA3E49}">
      <dgm:prSet/>
      <dgm:spPr/>
      <dgm:t>
        <a:bodyPr/>
        <a:lstStyle/>
        <a:p>
          <a:r>
            <a:rPr lang="zh-CN" altLang="en-US" b="1" dirty="0" smtClean="0"/>
            <a:t>完成输入</a:t>
          </a:r>
          <a:r>
            <a:rPr lang="en-US" altLang="zh-CN" b="1" dirty="0" smtClean="0"/>
            <a:t>/</a:t>
          </a:r>
          <a:r>
            <a:rPr lang="zh-CN" altLang="en-US" b="1" dirty="0" smtClean="0"/>
            <a:t>输出操作</a:t>
          </a:r>
          <a:endParaRPr lang="zh-CN" altLang="en-US" b="1" dirty="0"/>
        </a:p>
      </dgm:t>
    </dgm:pt>
    <dgm:pt modelId="{0AE5F002-18A8-49AA-A544-2C495017EEB8}" type="parTrans" cxnId="{24058239-24F2-4E15-8C0F-63AF2BB7FF18}">
      <dgm:prSet/>
      <dgm:spPr/>
      <dgm:t>
        <a:bodyPr/>
        <a:lstStyle/>
        <a:p>
          <a:endParaRPr lang="zh-CN" altLang="en-US"/>
        </a:p>
      </dgm:t>
    </dgm:pt>
    <dgm:pt modelId="{6619CFAE-6E31-46BB-AE5E-B090434A6D54}" type="sibTrans" cxnId="{24058239-24F2-4E15-8C0F-63AF2BB7FF18}">
      <dgm:prSet/>
      <dgm:spPr/>
      <dgm:t>
        <a:bodyPr/>
        <a:lstStyle/>
        <a:p>
          <a:endParaRPr lang="zh-CN" altLang="en-US"/>
        </a:p>
      </dgm:t>
    </dgm:pt>
    <dgm:pt modelId="{08FFD954-ACB2-4065-A6E6-F7A7EE7F009F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每个端口有自己固定的地址单元</a:t>
          </a:r>
          <a:endParaRPr lang="zh-CN" altLang="en-US" b="1" dirty="0">
            <a:solidFill>
              <a:srgbClr val="FF0000"/>
            </a:solidFill>
          </a:endParaRPr>
        </a:p>
      </dgm:t>
    </dgm:pt>
    <dgm:pt modelId="{11C149AD-12B1-4ECE-B0D0-6792D1120B0B}" type="parTrans" cxnId="{20B89C2B-4FCB-47D9-A050-076D0A0902C8}">
      <dgm:prSet/>
      <dgm:spPr/>
      <dgm:t>
        <a:bodyPr/>
        <a:lstStyle/>
        <a:p>
          <a:endParaRPr lang="zh-CN" altLang="en-US"/>
        </a:p>
      </dgm:t>
    </dgm:pt>
    <dgm:pt modelId="{17023F27-C6F7-4B8A-95E8-69EA4F39EDBC}" type="sibTrans" cxnId="{20B89C2B-4FCB-47D9-A050-076D0A0902C8}">
      <dgm:prSet/>
      <dgm:spPr/>
      <dgm:t>
        <a:bodyPr/>
        <a:lstStyle/>
        <a:p>
          <a:endParaRPr lang="zh-CN" altLang="en-US"/>
        </a:p>
      </dgm:t>
    </dgm:pt>
    <dgm:pt modelId="{3C943A0F-C042-4E45-BA7C-C3A537A951EB}" type="pres">
      <dgm:prSet presAssocID="{C56E4249-AF6F-4ECD-8239-E7A05416F9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0972A7-73F4-4954-AE48-8863CE8655DB}" type="pres">
      <dgm:prSet presAssocID="{BF5DC4D6-50CB-40DE-8A74-8DE722D1F991}" presName="composite" presStyleCnt="0"/>
      <dgm:spPr/>
    </dgm:pt>
    <dgm:pt modelId="{47298EA7-676D-4B0C-8D87-97557E24D2CB}" type="pres">
      <dgm:prSet presAssocID="{BF5DC4D6-50CB-40DE-8A74-8DE722D1F99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78976F-2B60-4B1A-8F5B-B1D77F642F52}" type="pres">
      <dgm:prSet presAssocID="{BF5DC4D6-50CB-40DE-8A74-8DE722D1F99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3AA0E-15AE-4C24-8E71-1DF50D07BDEB}" type="pres">
      <dgm:prSet presAssocID="{93F282A8-300D-4203-8CE7-E6D42DC3E010}" presName="sp" presStyleCnt="0"/>
      <dgm:spPr/>
    </dgm:pt>
    <dgm:pt modelId="{AE0DD89A-46B2-4FAA-A581-2692721A8BD1}" type="pres">
      <dgm:prSet presAssocID="{100384C8-4E8C-4B21-AA12-67FF49B288D8}" presName="composite" presStyleCnt="0"/>
      <dgm:spPr/>
    </dgm:pt>
    <dgm:pt modelId="{27B65666-126F-46A0-96CA-474982342317}" type="pres">
      <dgm:prSet presAssocID="{100384C8-4E8C-4B21-AA12-67FF49B288D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407F3-5B60-42FB-996B-E2798CB3C87D}" type="pres">
      <dgm:prSet presAssocID="{100384C8-4E8C-4B21-AA12-67FF49B288D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02AADB-6946-42AD-8A33-07AC0AB6C506}" type="pres">
      <dgm:prSet presAssocID="{D8A015C3-F0F7-4381-951B-3AFCDE191A0A}" presName="sp" presStyleCnt="0"/>
      <dgm:spPr/>
    </dgm:pt>
    <dgm:pt modelId="{8E177C8B-4225-423A-99EA-83C75016557A}" type="pres">
      <dgm:prSet presAssocID="{993AF423-A917-42CB-B921-12295C85F8B8}" presName="composite" presStyleCnt="0"/>
      <dgm:spPr/>
    </dgm:pt>
    <dgm:pt modelId="{4E567DDB-A31D-45C5-B2A3-5B828BAEAC98}" type="pres">
      <dgm:prSet presAssocID="{993AF423-A917-42CB-B921-12295C85F8B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A070F-A92B-4203-AFF4-056866008021}" type="pres">
      <dgm:prSet presAssocID="{993AF423-A917-42CB-B921-12295C85F8B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AF9CB-9150-463A-8502-06FCA1F1D006}" type="pres">
      <dgm:prSet presAssocID="{04F996FB-773B-4D2F-84C3-87DE5B77A167}" presName="sp" presStyleCnt="0"/>
      <dgm:spPr/>
    </dgm:pt>
    <dgm:pt modelId="{71959EF3-632A-4E1E-A378-C6BDE8D91C38}" type="pres">
      <dgm:prSet presAssocID="{81046668-EFB8-439B-B7FF-1EB4DDA74C53}" presName="composite" presStyleCnt="0"/>
      <dgm:spPr/>
    </dgm:pt>
    <dgm:pt modelId="{0235CD83-B987-4811-8F37-09443B6AA1C4}" type="pres">
      <dgm:prSet presAssocID="{81046668-EFB8-439B-B7FF-1EB4DDA74C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9AC05-31AF-442C-A309-622030300E6A}" type="pres">
      <dgm:prSet presAssocID="{81046668-EFB8-439B-B7FF-1EB4DDA74C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E21F20-11DD-48E7-A141-64D44D1B42EA}" srcId="{C56E4249-AF6F-4ECD-8239-E7A05416F902}" destId="{993AF423-A917-42CB-B921-12295C85F8B8}" srcOrd="2" destOrd="0" parTransId="{6698ABD0-B9E5-4A10-ABF7-CA8899E19A5C}" sibTransId="{04F996FB-773B-4D2F-84C3-87DE5B77A167}"/>
    <dgm:cxn modelId="{24058239-24F2-4E15-8C0F-63AF2BB7FF18}" srcId="{993AF423-A917-42CB-B921-12295C85F8B8}" destId="{076386A8-88A7-4B55-83FB-27A2E9FA3E49}" srcOrd="0" destOrd="0" parTransId="{0AE5F002-18A8-49AA-A544-2C495017EEB8}" sibTransId="{6619CFAE-6E31-46BB-AE5E-B090434A6D54}"/>
    <dgm:cxn modelId="{3A1A8852-EC19-4889-88E2-975B193B32D7}" type="presOf" srcId="{100384C8-4E8C-4B21-AA12-67FF49B288D8}" destId="{27B65666-126F-46A0-96CA-474982342317}" srcOrd="0" destOrd="0" presId="urn:microsoft.com/office/officeart/2005/8/layout/chevron2"/>
    <dgm:cxn modelId="{85FDFE61-2B56-40C6-B36A-0933E18FF245}" type="presOf" srcId="{81046668-EFB8-439B-B7FF-1EB4DDA74C53}" destId="{0235CD83-B987-4811-8F37-09443B6AA1C4}" srcOrd="0" destOrd="0" presId="urn:microsoft.com/office/officeart/2005/8/layout/chevron2"/>
    <dgm:cxn modelId="{3ECFBD38-5B3E-40EB-BC75-B2BB87F2C630}" type="presOf" srcId="{993AF423-A917-42CB-B921-12295C85F8B8}" destId="{4E567DDB-A31D-45C5-B2A3-5B828BAEAC98}" srcOrd="0" destOrd="0" presId="urn:microsoft.com/office/officeart/2005/8/layout/chevron2"/>
    <dgm:cxn modelId="{95ED93A2-4F43-4702-9B0C-1D69DEF35BEE}" type="presOf" srcId="{08FFD954-ACB2-4065-A6E6-F7A7EE7F009F}" destId="{2049AC05-31AF-442C-A309-622030300E6A}" srcOrd="0" destOrd="0" presId="urn:microsoft.com/office/officeart/2005/8/layout/chevron2"/>
    <dgm:cxn modelId="{2497CA0E-94D2-419D-9597-1EBB284B336D}" srcId="{C56E4249-AF6F-4ECD-8239-E7A05416F902}" destId="{100384C8-4E8C-4B21-AA12-67FF49B288D8}" srcOrd="1" destOrd="0" parTransId="{691BD383-BC60-420E-B885-DDBE3EB32A7F}" sibTransId="{D8A015C3-F0F7-4381-951B-3AFCDE191A0A}"/>
    <dgm:cxn modelId="{B8CAC07A-0ABA-470D-AB7A-E474C2821B82}" srcId="{C56E4249-AF6F-4ECD-8239-E7A05416F902}" destId="{81046668-EFB8-439B-B7FF-1EB4DDA74C53}" srcOrd="3" destOrd="0" parTransId="{AC68FA9C-36DF-4C10-8C63-370BD26A4DD3}" sibTransId="{15BB01A2-2092-47A8-A072-4D41493589BC}"/>
    <dgm:cxn modelId="{95F0A23E-3A4A-4792-B42F-EDA31D07705D}" type="presOf" srcId="{DD819FC4-091D-4AA4-B6DB-3BEDC648A1F7}" destId="{EBD407F3-5B60-42FB-996B-E2798CB3C87D}" srcOrd="0" destOrd="0" presId="urn:microsoft.com/office/officeart/2005/8/layout/chevron2"/>
    <dgm:cxn modelId="{03250E8F-2AA3-43CB-A4FF-A16C858738A1}" type="presOf" srcId="{BF5DC4D6-50CB-40DE-8A74-8DE722D1F991}" destId="{47298EA7-676D-4B0C-8D87-97557E24D2CB}" srcOrd="0" destOrd="0" presId="urn:microsoft.com/office/officeart/2005/8/layout/chevron2"/>
    <dgm:cxn modelId="{B0E09614-2124-4B68-8D66-9D8118780369}" type="presOf" srcId="{C56E4249-AF6F-4ECD-8239-E7A05416F902}" destId="{3C943A0F-C042-4E45-BA7C-C3A537A951EB}" srcOrd="0" destOrd="0" presId="urn:microsoft.com/office/officeart/2005/8/layout/chevron2"/>
    <dgm:cxn modelId="{7ED4B2F2-F22F-4BDC-B691-7F50319F50CE}" srcId="{100384C8-4E8C-4B21-AA12-67FF49B288D8}" destId="{DD819FC4-091D-4AA4-B6DB-3BEDC648A1F7}" srcOrd="0" destOrd="0" parTransId="{E14D4808-BBC2-45F3-A4A4-14B6CF071847}" sibTransId="{F7E53715-81E3-4D93-8761-1E09602784B6}"/>
    <dgm:cxn modelId="{68B37E34-59AE-4DAB-9360-8549FA2C0061}" type="presOf" srcId="{076386A8-88A7-4B55-83FB-27A2E9FA3E49}" destId="{778A070F-A92B-4203-AFF4-056866008021}" srcOrd="0" destOrd="0" presId="urn:microsoft.com/office/officeart/2005/8/layout/chevron2"/>
    <dgm:cxn modelId="{BA2A9232-EED1-49CE-AD34-1633BE9FF174}" type="presOf" srcId="{F5785D61-9F5D-4DD9-97CA-C3F01ADE6EA4}" destId="{2978976F-2B60-4B1A-8F5B-B1D77F642F52}" srcOrd="0" destOrd="0" presId="urn:microsoft.com/office/officeart/2005/8/layout/chevron2"/>
    <dgm:cxn modelId="{9C9A09D0-A689-479B-8B57-AD95EE345D62}" srcId="{BF5DC4D6-50CB-40DE-8A74-8DE722D1F991}" destId="{F5785D61-9F5D-4DD9-97CA-C3F01ADE6EA4}" srcOrd="0" destOrd="0" parTransId="{6CAC2B6C-1918-4A21-B6DF-A947695E96E9}" sibTransId="{58E19028-38C0-46D2-BDD6-0961BABE5796}"/>
    <dgm:cxn modelId="{02D16668-9F18-4322-8582-4F928FA96932}" srcId="{C56E4249-AF6F-4ECD-8239-E7A05416F902}" destId="{BF5DC4D6-50CB-40DE-8A74-8DE722D1F991}" srcOrd="0" destOrd="0" parTransId="{015C89BE-9197-4C7F-81F9-9BEF9F8840CC}" sibTransId="{93F282A8-300D-4203-8CE7-E6D42DC3E010}"/>
    <dgm:cxn modelId="{20B89C2B-4FCB-47D9-A050-076D0A0902C8}" srcId="{81046668-EFB8-439B-B7FF-1EB4DDA74C53}" destId="{08FFD954-ACB2-4065-A6E6-F7A7EE7F009F}" srcOrd="0" destOrd="0" parTransId="{11C149AD-12B1-4ECE-B0D0-6792D1120B0B}" sibTransId="{17023F27-C6F7-4B8A-95E8-69EA4F39EDBC}"/>
    <dgm:cxn modelId="{0AC25524-F49B-4675-92A5-2ACEC08875C3}" type="presParOf" srcId="{3C943A0F-C042-4E45-BA7C-C3A537A951EB}" destId="{050972A7-73F4-4954-AE48-8863CE8655DB}" srcOrd="0" destOrd="0" presId="urn:microsoft.com/office/officeart/2005/8/layout/chevron2"/>
    <dgm:cxn modelId="{AEB80228-A227-413E-B8EE-34AE8EA50F12}" type="presParOf" srcId="{050972A7-73F4-4954-AE48-8863CE8655DB}" destId="{47298EA7-676D-4B0C-8D87-97557E24D2CB}" srcOrd="0" destOrd="0" presId="urn:microsoft.com/office/officeart/2005/8/layout/chevron2"/>
    <dgm:cxn modelId="{F5D534B3-F21F-4421-9090-6E3D70448B54}" type="presParOf" srcId="{050972A7-73F4-4954-AE48-8863CE8655DB}" destId="{2978976F-2B60-4B1A-8F5B-B1D77F642F52}" srcOrd="1" destOrd="0" presId="urn:microsoft.com/office/officeart/2005/8/layout/chevron2"/>
    <dgm:cxn modelId="{01438582-2CBC-4CAD-BFA3-4FAC27B9E961}" type="presParOf" srcId="{3C943A0F-C042-4E45-BA7C-C3A537A951EB}" destId="{96F3AA0E-15AE-4C24-8E71-1DF50D07BDEB}" srcOrd="1" destOrd="0" presId="urn:microsoft.com/office/officeart/2005/8/layout/chevron2"/>
    <dgm:cxn modelId="{532910AF-0904-4291-ADDE-001826E2D6D2}" type="presParOf" srcId="{3C943A0F-C042-4E45-BA7C-C3A537A951EB}" destId="{AE0DD89A-46B2-4FAA-A581-2692721A8BD1}" srcOrd="2" destOrd="0" presId="urn:microsoft.com/office/officeart/2005/8/layout/chevron2"/>
    <dgm:cxn modelId="{537AAE4D-4850-4D92-86AA-4CC38EC9A5A1}" type="presParOf" srcId="{AE0DD89A-46B2-4FAA-A581-2692721A8BD1}" destId="{27B65666-126F-46A0-96CA-474982342317}" srcOrd="0" destOrd="0" presId="urn:microsoft.com/office/officeart/2005/8/layout/chevron2"/>
    <dgm:cxn modelId="{BEF5E773-AC3F-4C1B-91E9-CB3611BBBA44}" type="presParOf" srcId="{AE0DD89A-46B2-4FAA-A581-2692721A8BD1}" destId="{EBD407F3-5B60-42FB-996B-E2798CB3C87D}" srcOrd="1" destOrd="0" presId="urn:microsoft.com/office/officeart/2005/8/layout/chevron2"/>
    <dgm:cxn modelId="{FF8F45C6-0D93-4F18-B51E-041F53098B28}" type="presParOf" srcId="{3C943A0F-C042-4E45-BA7C-C3A537A951EB}" destId="{9102AADB-6946-42AD-8A33-07AC0AB6C506}" srcOrd="3" destOrd="0" presId="urn:microsoft.com/office/officeart/2005/8/layout/chevron2"/>
    <dgm:cxn modelId="{47B7192C-1022-4547-B93B-8FCCDE531CEF}" type="presParOf" srcId="{3C943A0F-C042-4E45-BA7C-C3A537A951EB}" destId="{8E177C8B-4225-423A-99EA-83C75016557A}" srcOrd="4" destOrd="0" presId="urn:microsoft.com/office/officeart/2005/8/layout/chevron2"/>
    <dgm:cxn modelId="{96A768E0-6417-4E49-ADD7-6C59C329C3F5}" type="presParOf" srcId="{8E177C8B-4225-423A-99EA-83C75016557A}" destId="{4E567DDB-A31D-45C5-B2A3-5B828BAEAC98}" srcOrd="0" destOrd="0" presId="urn:microsoft.com/office/officeart/2005/8/layout/chevron2"/>
    <dgm:cxn modelId="{0716AC94-8725-400F-85B3-72D626AB9C64}" type="presParOf" srcId="{8E177C8B-4225-423A-99EA-83C75016557A}" destId="{778A070F-A92B-4203-AFF4-056866008021}" srcOrd="1" destOrd="0" presId="urn:microsoft.com/office/officeart/2005/8/layout/chevron2"/>
    <dgm:cxn modelId="{FAF79539-3CC0-4BFE-A38E-2E583B3DEB35}" type="presParOf" srcId="{3C943A0F-C042-4E45-BA7C-C3A537A951EB}" destId="{04FAF9CB-9150-463A-8502-06FCA1F1D006}" srcOrd="5" destOrd="0" presId="urn:microsoft.com/office/officeart/2005/8/layout/chevron2"/>
    <dgm:cxn modelId="{1A495C09-462F-4D28-BA72-66BF60B83306}" type="presParOf" srcId="{3C943A0F-C042-4E45-BA7C-C3A537A951EB}" destId="{71959EF3-632A-4E1E-A378-C6BDE8D91C38}" srcOrd="6" destOrd="0" presId="urn:microsoft.com/office/officeart/2005/8/layout/chevron2"/>
    <dgm:cxn modelId="{35D3CADE-2DCC-4F97-B008-2549572C6D8C}" type="presParOf" srcId="{71959EF3-632A-4E1E-A378-C6BDE8D91C38}" destId="{0235CD83-B987-4811-8F37-09443B6AA1C4}" srcOrd="0" destOrd="0" presId="urn:microsoft.com/office/officeart/2005/8/layout/chevron2"/>
    <dgm:cxn modelId="{C0725B35-BFFF-4527-AF13-966F00A5A4DD}" type="presParOf" srcId="{71959EF3-632A-4E1E-A378-C6BDE8D91C38}" destId="{2049AC05-31AF-442C-A309-622030300E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2F0DC5-637A-410D-A796-9F63849089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62994F-A18D-48C7-A59F-2DEEAA461A17}">
      <dgm:prSet custT="1"/>
      <dgm:spPr/>
      <dgm:t>
        <a:bodyPr/>
        <a:lstStyle/>
        <a:p>
          <a:pPr rtl="0"/>
          <a:r>
            <a:rPr lang="zh-CN" altLang="en-US" sz="2400" b="1" dirty="0" smtClean="0"/>
            <a:t>硬件电路设计</a:t>
          </a:r>
          <a:endParaRPr lang="zh-CN" altLang="en-US" sz="2400" b="1" dirty="0"/>
        </a:p>
      </dgm:t>
    </dgm:pt>
    <dgm:pt modelId="{C5BBB6B2-1BD7-4B72-BB8F-5FFB523B111D}" type="parTrans" cxnId="{24800D59-ECF0-4E3B-8D3B-D0896F9E0648}">
      <dgm:prSet/>
      <dgm:spPr/>
      <dgm:t>
        <a:bodyPr/>
        <a:lstStyle/>
        <a:p>
          <a:endParaRPr lang="zh-CN" altLang="en-US"/>
        </a:p>
      </dgm:t>
    </dgm:pt>
    <dgm:pt modelId="{3C59D4A7-E789-48F2-B5FE-ECD8A5FC5615}" type="sibTrans" cxnId="{24800D59-ECF0-4E3B-8D3B-D0896F9E0648}">
      <dgm:prSet/>
      <dgm:spPr/>
      <dgm:t>
        <a:bodyPr/>
        <a:lstStyle/>
        <a:p>
          <a:endParaRPr lang="zh-CN" altLang="en-US"/>
        </a:p>
      </dgm:t>
    </dgm:pt>
    <dgm:pt modelId="{005C7179-8FF9-4F77-BDD4-09DA4BF97573}">
      <dgm:prSet custT="1"/>
      <dgm:spPr/>
      <dgm:t>
        <a:bodyPr/>
        <a:lstStyle/>
        <a:p>
          <a:pPr rtl="0"/>
          <a:r>
            <a:rPr lang="zh-CN" altLang="en-US" sz="2000" b="1" dirty="0" smtClean="0"/>
            <a:t>接口芯片基本绘图：输入输出，使能信号译码电路接口</a:t>
          </a:r>
          <a:endParaRPr lang="zh-CN" altLang="en-US" sz="2000" b="1" dirty="0"/>
        </a:p>
      </dgm:t>
    </dgm:pt>
    <dgm:pt modelId="{16D1C904-CDD7-4AA5-A345-70EBDDF95E94}" type="parTrans" cxnId="{1B4C146F-68DF-4B19-960C-0BEA0AE35BA8}">
      <dgm:prSet/>
      <dgm:spPr/>
      <dgm:t>
        <a:bodyPr/>
        <a:lstStyle/>
        <a:p>
          <a:endParaRPr lang="zh-CN" altLang="en-US"/>
        </a:p>
      </dgm:t>
    </dgm:pt>
    <dgm:pt modelId="{AAC15B93-270E-430F-86C4-24E45D192C01}" type="sibTrans" cxnId="{1B4C146F-68DF-4B19-960C-0BEA0AE35BA8}">
      <dgm:prSet/>
      <dgm:spPr/>
      <dgm:t>
        <a:bodyPr/>
        <a:lstStyle/>
        <a:p>
          <a:endParaRPr lang="zh-CN" altLang="en-US"/>
        </a:p>
      </dgm:t>
    </dgm:pt>
    <dgm:pt modelId="{910C6B8C-AE04-4BDE-B31B-6E4A3DD189FC}">
      <dgm:prSet custT="1"/>
      <dgm:spPr/>
      <dgm:t>
        <a:bodyPr/>
        <a:lstStyle/>
        <a:p>
          <a:pPr rtl="0"/>
          <a:r>
            <a:rPr lang="zh-CN" altLang="en-US" sz="2000" b="1" dirty="0" smtClean="0"/>
            <a:t>与系统总线的连接：数据线，地址线，控制线</a:t>
          </a:r>
          <a:endParaRPr lang="zh-CN" altLang="en-US" sz="2000" b="1" dirty="0"/>
        </a:p>
      </dgm:t>
    </dgm:pt>
    <dgm:pt modelId="{A9C3C0EF-1DC6-4344-9134-C63FEB20050B}" type="parTrans" cxnId="{80654380-A01A-43A1-B99D-6675C4FB6FD4}">
      <dgm:prSet/>
      <dgm:spPr/>
      <dgm:t>
        <a:bodyPr/>
        <a:lstStyle/>
        <a:p>
          <a:endParaRPr lang="zh-CN" altLang="en-US"/>
        </a:p>
      </dgm:t>
    </dgm:pt>
    <dgm:pt modelId="{2699233C-8F69-4046-82C4-96D4A00126D1}" type="sibTrans" cxnId="{80654380-A01A-43A1-B99D-6675C4FB6FD4}">
      <dgm:prSet/>
      <dgm:spPr/>
      <dgm:t>
        <a:bodyPr/>
        <a:lstStyle/>
        <a:p>
          <a:endParaRPr lang="zh-CN" altLang="en-US"/>
        </a:p>
      </dgm:t>
    </dgm:pt>
    <dgm:pt modelId="{DC84C99F-2E4D-40DA-A401-467A02586C3C}">
      <dgm:prSet custT="1"/>
      <dgm:spPr/>
      <dgm:t>
        <a:bodyPr/>
        <a:lstStyle/>
        <a:p>
          <a:pPr rtl="0"/>
          <a:r>
            <a:rPr lang="zh-CN" altLang="en-US" sz="2000" b="1" dirty="0" smtClean="0"/>
            <a:t>与外设的连接</a:t>
          </a:r>
          <a:endParaRPr lang="zh-CN" altLang="en-US" sz="2000" b="1" dirty="0"/>
        </a:p>
      </dgm:t>
    </dgm:pt>
    <dgm:pt modelId="{FD5B1E6D-BC48-40FA-9E64-391489D134D4}" type="parTrans" cxnId="{6D57F01F-D0BB-43CD-8EFC-E002BB065813}">
      <dgm:prSet/>
      <dgm:spPr/>
      <dgm:t>
        <a:bodyPr/>
        <a:lstStyle/>
        <a:p>
          <a:endParaRPr lang="zh-CN" altLang="en-US"/>
        </a:p>
      </dgm:t>
    </dgm:pt>
    <dgm:pt modelId="{01358CDE-A5CA-4012-8D83-795B2D36D883}" type="sibTrans" cxnId="{6D57F01F-D0BB-43CD-8EFC-E002BB065813}">
      <dgm:prSet/>
      <dgm:spPr/>
      <dgm:t>
        <a:bodyPr/>
        <a:lstStyle/>
        <a:p>
          <a:endParaRPr lang="zh-CN" altLang="en-US"/>
        </a:p>
      </dgm:t>
    </dgm:pt>
    <dgm:pt modelId="{F43E4933-6958-47C0-8DEE-E4D5D07EB230}" type="pres">
      <dgm:prSet presAssocID="{A12F0DC5-637A-410D-A796-9F63849089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02C586-8AE6-4FCB-B124-9319243DCE7E}" type="pres">
      <dgm:prSet presAssocID="{6E62994F-A18D-48C7-A59F-2DEEAA461A17}" presName="parentLin" presStyleCnt="0"/>
      <dgm:spPr/>
    </dgm:pt>
    <dgm:pt modelId="{7880368B-0C98-4C3C-96E1-9DEF53F49CA0}" type="pres">
      <dgm:prSet presAssocID="{6E62994F-A18D-48C7-A59F-2DEEAA461A17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B9245F8-577C-4079-BC9C-BE17982F2E0C}" type="pres">
      <dgm:prSet presAssocID="{6E62994F-A18D-48C7-A59F-2DEEAA461A17}" presName="parentText" presStyleLbl="node1" presStyleIdx="0" presStyleCnt="1" custScaleX="89796" custLinFactNeighborX="-6064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D23240-D7F8-4BE7-8E0F-D5FDC4FEE3EC}" type="pres">
      <dgm:prSet presAssocID="{6E62994F-A18D-48C7-A59F-2DEEAA461A17}" presName="negativeSpace" presStyleCnt="0"/>
      <dgm:spPr/>
    </dgm:pt>
    <dgm:pt modelId="{B159F3EC-7530-4CC7-AD30-26F71441F90B}" type="pres">
      <dgm:prSet presAssocID="{6E62994F-A18D-48C7-A59F-2DEEAA461A1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00D59-ECF0-4E3B-8D3B-D0896F9E0648}" srcId="{A12F0DC5-637A-410D-A796-9F63849089E4}" destId="{6E62994F-A18D-48C7-A59F-2DEEAA461A17}" srcOrd="0" destOrd="0" parTransId="{C5BBB6B2-1BD7-4B72-BB8F-5FFB523B111D}" sibTransId="{3C59D4A7-E789-48F2-B5FE-ECD8A5FC5615}"/>
    <dgm:cxn modelId="{2BB02CD3-B7D9-4D4F-B1D5-A558429BA94E}" type="presOf" srcId="{6E62994F-A18D-48C7-A59F-2DEEAA461A17}" destId="{3B9245F8-577C-4079-BC9C-BE17982F2E0C}" srcOrd="1" destOrd="0" presId="urn:microsoft.com/office/officeart/2005/8/layout/list1"/>
    <dgm:cxn modelId="{68015A91-053A-4258-A0FE-556E7DF4DFD2}" type="presOf" srcId="{A12F0DC5-637A-410D-A796-9F63849089E4}" destId="{F43E4933-6958-47C0-8DEE-E4D5D07EB230}" srcOrd="0" destOrd="0" presId="urn:microsoft.com/office/officeart/2005/8/layout/list1"/>
    <dgm:cxn modelId="{80654380-A01A-43A1-B99D-6675C4FB6FD4}" srcId="{6E62994F-A18D-48C7-A59F-2DEEAA461A17}" destId="{910C6B8C-AE04-4BDE-B31B-6E4A3DD189FC}" srcOrd="1" destOrd="0" parTransId="{A9C3C0EF-1DC6-4344-9134-C63FEB20050B}" sibTransId="{2699233C-8F69-4046-82C4-96D4A00126D1}"/>
    <dgm:cxn modelId="{1B4C146F-68DF-4B19-960C-0BEA0AE35BA8}" srcId="{6E62994F-A18D-48C7-A59F-2DEEAA461A17}" destId="{005C7179-8FF9-4F77-BDD4-09DA4BF97573}" srcOrd="0" destOrd="0" parTransId="{16D1C904-CDD7-4AA5-A345-70EBDDF95E94}" sibTransId="{AAC15B93-270E-430F-86C4-24E45D192C01}"/>
    <dgm:cxn modelId="{1C77730E-ADB1-40E1-896F-378ED42EE67C}" type="presOf" srcId="{DC84C99F-2E4D-40DA-A401-467A02586C3C}" destId="{B159F3EC-7530-4CC7-AD30-26F71441F90B}" srcOrd="0" destOrd="2" presId="urn:microsoft.com/office/officeart/2005/8/layout/list1"/>
    <dgm:cxn modelId="{BB8B1F5F-CECC-4027-886A-42181CFB1941}" type="presOf" srcId="{6E62994F-A18D-48C7-A59F-2DEEAA461A17}" destId="{7880368B-0C98-4C3C-96E1-9DEF53F49CA0}" srcOrd="0" destOrd="0" presId="urn:microsoft.com/office/officeart/2005/8/layout/list1"/>
    <dgm:cxn modelId="{269228FA-8950-4A17-BC4D-D4B765194C8C}" type="presOf" srcId="{910C6B8C-AE04-4BDE-B31B-6E4A3DD189FC}" destId="{B159F3EC-7530-4CC7-AD30-26F71441F90B}" srcOrd="0" destOrd="1" presId="urn:microsoft.com/office/officeart/2005/8/layout/list1"/>
    <dgm:cxn modelId="{6D57F01F-D0BB-43CD-8EFC-E002BB065813}" srcId="{6E62994F-A18D-48C7-A59F-2DEEAA461A17}" destId="{DC84C99F-2E4D-40DA-A401-467A02586C3C}" srcOrd="2" destOrd="0" parTransId="{FD5B1E6D-BC48-40FA-9E64-391489D134D4}" sibTransId="{01358CDE-A5CA-4012-8D83-795B2D36D883}"/>
    <dgm:cxn modelId="{3B7DE70A-B9EA-4FF7-A498-6F8E0C228B95}" type="presOf" srcId="{005C7179-8FF9-4F77-BDD4-09DA4BF97573}" destId="{B159F3EC-7530-4CC7-AD30-26F71441F90B}" srcOrd="0" destOrd="0" presId="urn:microsoft.com/office/officeart/2005/8/layout/list1"/>
    <dgm:cxn modelId="{789B3D01-52B9-44F6-B216-AC279695C696}" type="presParOf" srcId="{F43E4933-6958-47C0-8DEE-E4D5D07EB230}" destId="{0B02C586-8AE6-4FCB-B124-9319243DCE7E}" srcOrd="0" destOrd="0" presId="urn:microsoft.com/office/officeart/2005/8/layout/list1"/>
    <dgm:cxn modelId="{D328684E-E12F-407C-8CC8-4FF80F9248E7}" type="presParOf" srcId="{0B02C586-8AE6-4FCB-B124-9319243DCE7E}" destId="{7880368B-0C98-4C3C-96E1-9DEF53F49CA0}" srcOrd="0" destOrd="0" presId="urn:microsoft.com/office/officeart/2005/8/layout/list1"/>
    <dgm:cxn modelId="{D6BFD032-700A-457D-8DB8-7A88CAA53797}" type="presParOf" srcId="{0B02C586-8AE6-4FCB-B124-9319243DCE7E}" destId="{3B9245F8-577C-4079-BC9C-BE17982F2E0C}" srcOrd="1" destOrd="0" presId="urn:microsoft.com/office/officeart/2005/8/layout/list1"/>
    <dgm:cxn modelId="{78EAB5F9-D5A7-496E-B5BF-6F6CD2B38E33}" type="presParOf" srcId="{F43E4933-6958-47C0-8DEE-E4D5D07EB230}" destId="{86D23240-D7F8-4BE7-8E0F-D5FDC4FEE3EC}" srcOrd="1" destOrd="0" presId="urn:microsoft.com/office/officeart/2005/8/layout/list1"/>
    <dgm:cxn modelId="{D50C6CD2-C7F8-44DB-89D4-0E2E917A563E}" type="presParOf" srcId="{F43E4933-6958-47C0-8DEE-E4D5D07EB230}" destId="{B159F3EC-7530-4CC7-AD30-26F71441F90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9F3EC-7530-4CC7-AD30-26F71441F90B}">
      <dsp:nvSpPr>
        <dsp:cNvPr id="0" name=""/>
        <dsp:cNvSpPr/>
      </dsp:nvSpPr>
      <dsp:spPr>
        <a:xfrm>
          <a:off x="0" y="112109"/>
          <a:ext cx="80010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145796" rIns="62096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接口芯片基本绘图：输入输出，使能信号译码电路接口</a:t>
          </a:r>
          <a:endParaRPr lang="zh-CN" alt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与系统总线的连接：数据线，地址线，控制线</a:t>
          </a:r>
          <a:endParaRPr lang="zh-CN" alt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与外设的连接</a:t>
          </a:r>
          <a:endParaRPr lang="zh-CN" altLang="en-US" sz="2000" b="1" kern="1200" dirty="0"/>
        </a:p>
      </dsp:txBody>
      <dsp:txXfrm>
        <a:off x="0" y="112109"/>
        <a:ext cx="8001000" cy="1631700"/>
      </dsp:txXfrm>
    </dsp:sp>
    <dsp:sp modelId="{3B9245F8-577C-4079-BC9C-BE17982F2E0C}">
      <dsp:nvSpPr>
        <dsp:cNvPr id="0" name=""/>
        <dsp:cNvSpPr/>
      </dsp:nvSpPr>
      <dsp:spPr>
        <a:xfrm>
          <a:off x="157305" y="8789"/>
          <a:ext cx="5024293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硬件电路设计</a:t>
          </a:r>
          <a:endParaRPr lang="zh-CN" altLang="en-US" sz="2400" b="1" kern="1200" dirty="0"/>
        </a:p>
      </dsp:txBody>
      <dsp:txXfrm>
        <a:off x="167392" y="18876"/>
        <a:ext cx="5004119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F8DD-CBC2-4291-BA66-0102BA7F999E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F6612-EC4D-42CC-B791-AC2BCDE7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0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这门课程的名称是“微机原理与接口技术”，前面所学，可以说都是微机原理，从这节课起，学习接口技术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75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-6350"/>
            <a:r>
              <a:rPr lang="zh-CN" altLang="en-US" sz="1200" b="1" dirty="0" smtClean="0"/>
              <a:t>每个</a:t>
            </a:r>
            <a:r>
              <a:rPr lang="en-US" altLang="zh-CN" sz="1200" b="1" dirty="0" smtClean="0"/>
              <a:t>I/O</a:t>
            </a:r>
            <a:r>
              <a:rPr lang="zh-CN" altLang="en-US" sz="1200" b="1" dirty="0" smtClean="0"/>
              <a:t>接口内部又有多个</a:t>
            </a:r>
            <a:r>
              <a:rPr lang="en-US" altLang="zh-CN" sz="1200" b="1" dirty="0" smtClean="0"/>
              <a:t>I/O</a:t>
            </a:r>
            <a:r>
              <a:rPr lang="zh-CN" altLang="en-US" sz="1200" b="1" dirty="0" smtClean="0"/>
              <a:t>端口，</a:t>
            </a:r>
            <a:r>
              <a:rPr lang="en-US" altLang="zh-CN" sz="1200" b="1" dirty="0" smtClean="0"/>
              <a:t>CPU</a:t>
            </a:r>
            <a:r>
              <a:rPr lang="zh-CN" altLang="en-US" sz="1200" b="1" dirty="0" smtClean="0"/>
              <a:t>在访问某个</a:t>
            </a:r>
            <a:r>
              <a:rPr lang="en-US" altLang="zh-CN" sz="1200" b="1" dirty="0" smtClean="0"/>
              <a:t>I/O</a:t>
            </a:r>
            <a:r>
              <a:rPr lang="zh-CN" altLang="en-US" sz="1200" b="1" dirty="0" smtClean="0"/>
              <a:t>端口时就需要对其进行地址选择。选择的方式与访问存储器中存储单元的情况相似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但是我们知道，</a:t>
            </a:r>
            <a:r>
              <a:rPr lang="en-US" altLang="zh-CN" dirty="0" smtClean="0"/>
              <a:t>8086CPU</a:t>
            </a:r>
            <a:r>
              <a:rPr lang="zh-CN" altLang="en-US" dirty="0" smtClean="0"/>
              <a:t>的地址线</a:t>
            </a:r>
            <a:r>
              <a:rPr lang="zh-CN" altLang="en-US" baseline="0" dirty="0" smtClean="0"/>
              <a:t> 共 </a:t>
            </a:r>
            <a:r>
              <a:rPr lang="en-US" altLang="zh-CN" baseline="0" dirty="0" smtClean="0"/>
              <a:t>20 </a:t>
            </a:r>
            <a:r>
              <a:rPr lang="zh-CN" altLang="en-US" baseline="0" dirty="0" smtClean="0"/>
              <a:t>跟，寻址空间 </a:t>
            </a:r>
            <a:r>
              <a:rPr lang="en-US" altLang="zh-CN" baseline="0" dirty="0" smtClean="0"/>
              <a:t>1MB</a:t>
            </a:r>
            <a:r>
              <a:rPr lang="zh-CN" altLang="en-US" baseline="0" dirty="0" smtClean="0"/>
              <a:t>，这些空间里，又要给存储器，又要给</a:t>
            </a:r>
            <a:r>
              <a:rPr lang="en-US" altLang="zh-CN" baseline="0" dirty="0" smtClean="0"/>
              <a:t>I/O</a:t>
            </a:r>
            <a:r>
              <a:rPr lang="zh-CN" altLang="en-US" baseline="0" dirty="0" smtClean="0"/>
              <a:t>，这就存在一定的分配机制。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1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存储器读写：</a:t>
            </a:r>
            <a:r>
              <a:rPr lang="en-US" altLang="zh-CN" dirty="0" smtClean="0"/>
              <a:t>MOV</a:t>
            </a:r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Ｏ读写：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OUT IN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硬件：加一根线 </a:t>
            </a:r>
            <a:r>
              <a:rPr lang="en-US" altLang="zh-CN" baseline="0" dirty="0" smtClean="0"/>
              <a:t>M/IO </a:t>
            </a:r>
            <a:r>
              <a:rPr lang="zh-CN" altLang="en-US" baseline="0" dirty="0" smtClean="0"/>
              <a:t>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u="none" dirty="0" smtClean="0"/>
              <a:t>访问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端口和存储器可以使用相同的读写信号，在这种情况下，要求给各个存储单元和各个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端口分配互不相同的地址，</a:t>
            </a:r>
            <a:r>
              <a:rPr lang="en-US" altLang="zh-CN" sz="1200" b="1" u="none" dirty="0" smtClean="0"/>
              <a:t>CPU</a:t>
            </a:r>
            <a:r>
              <a:rPr lang="zh-CN" altLang="en-US" sz="1200" b="1" u="none" dirty="0" smtClean="0"/>
              <a:t>通过不同地址来选择某一个存储单元或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端口进行访问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3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0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总线竞争：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只有一组数据总线，而外设有多个，输入过程中，一次只能有一个外设向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发送数据，其他从机必须释放总线上传数据控制权，将数据输出状态设为三态中的高阻状态，否则出现总线竞争，造成总线瘫痪，无法通信</a:t>
            </a:r>
            <a:endParaRPr lang="zh-CN" altLang="zh-CN" sz="1200" dirty="0" smtClean="0">
              <a:effectLst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总线竞争的概念：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书上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P212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2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运转，在某个始终送出一组数据，也许在下一个时钟就要送出另一组数据，而外设的反应跟不上的时候，如果没有锁存功能的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就会丢失自己需要的数据，甚至接受一组错误的数据。因此需要一个具有所锁存功能的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发给它的数据锁存起来，这样既可以保证外设在准备好以后还能接受准确的数据，又不耽误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继续进行自己的后续工作，提高数据传送效率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68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u="none" dirty="0" smtClean="0"/>
              <a:t>在这种方式中，微处理器在进行输入</a:t>
            </a:r>
            <a:r>
              <a:rPr lang="en-US" altLang="zh-CN" sz="1200" b="1" u="none" dirty="0" smtClean="0"/>
              <a:t>/</a:t>
            </a:r>
            <a:r>
              <a:rPr lang="zh-CN" altLang="en-US" sz="1200" b="1" u="none" dirty="0" smtClean="0"/>
              <a:t>输出操作前要不断查询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设备的状态，只有当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设备准备就绪时才执行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指令，完成输入</a:t>
            </a:r>
            <a:r>
              <a:rPr lang="en-US" altLang="zh-CN" sz="1200" b="1" u="none" dirty="0" smtClean="0"/>
              <a:t>/</a:t>
            </a:r>
            <a:r>
              <a:rPr lang="zh-CN" altLang="en-US" sz="1200" b="1" u="none" dirty="0" smtClean="0"/>
              <a:t>输出操作。因此，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接口除了数据</a:t>
            </a:r>
          </a:p>
          <a:p>
            <a:pPr algn="l"/>
            <a:r>
              <a:rPr lang="zh-CN" altLang="en-US" sz="1200" b="1" u="none" dirty="0" smtClean="0"/>
              <a:t>端口外，还需要具有指示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设备状态的端</a:t>
            </a:r>
          </a:p>
          <a:p>
            <a:pPr algn="l"/>
            <a:r>
              <a:rPr lang="zh-CN" altLang="en-US" sz="1200" b="1" u="none" dirty="0" smtClean="0"/>
              <a:t>口，以供微处理器的查询和检测</a:t>
            </a:r>
            <a:r>
              <a:rPr lang="zh-CN" altLang="en-US" sz="1200" u="none" dirty="0" smtClean="0"/>
              <a:t> </a:t>
            </a:r>
            <a:endParaRPr lang="en-US" altLang="zh-CN" sz="1200" u="none" dirty="0" smtClean="0"/>
          </a:p>
          <a:p>
            <a:pPr algn="l"/>
            <a:endParaRPr lang="en-US" altLang="zh-CN" sz="1200" u="non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知道有人要来找，今天就什么也别干了，课也不讲了，不停去门口看人是否来了，“原地踏步”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zh-CN" altLang="en-US" sz="1200" u="none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98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u="none" dirty="0" smtClean="0"/>
              <a:t>微处理器需要按照一定次序或优先级轮流查询这些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设备的状态，当某个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设备就绪时，则完成这个</a:t>
            </a:r>
            <a:r>
              <a:rPr lang="en-US" altLang="zh-CN" sz="1200" b="1" u="none" dirty="0" smtClean="0"/>
              <a:t>I/O</a:t>
            </a:r>
            <a:r>
              <a:rPr lang="zh-CN" altLang="en-US" sz="1200" b="1" u="none" dirty="0" smtClean="0"/>
              <a:t>设备的输入或输出操作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6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知道有人要来找，但我不干等，而是继续做我的事，继续上我的课，等找我的人，就是外设准备好了，自会来敲门（提出中断请求），那么我那个时候再跟你们说，休息五分钟，我处理个事情，这就是保护现场，把你们这些变量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入堆栈，然后去处理我的事情，就是响应外设中断，处理完以后回来，恢复现场，你们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出栈，继续咱们上课</a:t>
            </a:r>
            <a:endParaRPr lang="zh-CN" altLang="zh-CN" sz="1200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05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保护现场：将当前寄存器内容压入堆栈，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压入堆栈，清空指令队列，并装载新的指令队列</a:t>
            </a:r>
            <a:endParaRPr lang="en-US" altLang="zh-CN" dirty="0" smtClean="0"/>
          </a:p>
          <a:p>
            <a:r>
              <a:rPr lang="zh-CN" altLang="en-US" dirty="0" smtClean="0"/>
              <a:t>恢复现场，恢复上述内容，重新装载中断之前的指令队列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每次传递数据的过程中，都要经过微处理器中转，多一道手续</a:t>
            </a:r>
            <a:endParaRPr lang="en-US" altLang="zh-CN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例，假设，我是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，你们班主任是外设，你们是存储器，他现在要来给你们发试卷，试卷就是传送的数据，如果用中断的方式，怎么进行这件事</a:t>
            </a:r>
            <a:endParaRPr lang="en-US" altLang="zh-CN" baseline="0" dirty="0" smtClean="0"/>
          </a:p>
          <a:p>
            <a:r>
              <a:rPr lang="zh-CN" altLang="en-US" baseline="0" dirty="0" smtClean="0"/>
              <a:t>他敲门，我在进行一系列保护现场的工作之后开门，响应他这个中断。然后开始发试卷，他通过一个</a:t>
            </a:r>
            <a:r>
              <a:rPr lang="en-US" altLang="zh-CN" baseline="0" dirty="0" smtClean="0"/>
              <a:t>I/O </a:t>
            </a:r>
            <a:r>
              <a:rPr lang="zh-CN" altLang="en-US" baseline="0" dirty="0" smtClean="0"/>
              <a:t>总线周期把一个卷子给我，我再通过</a:t>
            </a:r>
            <a:r>
              <a:rPr lang="en-US" altLang="zh-CN" baseline="0" dirty="0" smtClean="0"/>
              <a:t>1-2</a:t>
            </a:r>
            <a:r>
              <a:rPr lang="zh-CN" altLang="en-US" baseline="0" dirty="0" smtClean="0"/>
              <a:t>个系统总线周期把卷子递到你们手中，一直重复完，然后他走了我关中断，恢复现场，回到刚才讲课断开的地方继续上课。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这样是不是很不高效，大家能发觉这样做存在的弊端吧，发个卷子嘛，有必要我一直在中间中转吗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于是我中间传递试卷这个过程实在多余，又浪费时间，又给我增加工作量。于是，我可以干脆，把总线让出，我站一边歇着，就叫总线挂起，把总线的使用权交给你们班主任，由他直接和你们传递数据，他传完之后，把总线控制权还给我，我继续上课。这种把总线控制权交外设的工作方式就叫做</a:t>
            </a:r>
            <a:r>
              <a:rPr lang="en-US" altLang="zh-CN" baseline="0" dirty="0" smtClean="0"/>
              <a:t>DMA</a:t>
            </a:r>
            <a:r>
              <a:rPr lang="zh-CN" altLang="en-US" baseline="0" dirty="0" smtClean="0"/>
              <a:t>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9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u="none" dirty="0" smtClean="0"/>
              <a:t>数据缓存器用于暂存数据，</a:t>
            </a:r>
            <a:endParaRPr lang="en-US" altLang="zh-CN" sz="1200" b="1" u="none" dirty="0" smtClean="0"/>
          </a:p>
          <a:p>
            <a:r>
              <a:rPr lang="zh-CN" altLang="en-US" sz="1200" b="1" u="none" dirty="0" smtClean="0"/>
              <a:t>地址寄存器存放的是在主存储器中的地址，它的值随着数据的传送而递增或递减</a:t>
            </a:r>
            <a:endParaRPr lang="en-US" altLang="zh-CN" sz="1200" b="1" u="none" dirty="0" smtClean="0"/>
          </a:p>
          <a:p>
            <a:r>
              <a:rPr lang="zh-CN" altLang="en-US" sz="1200" b="1" u="none" dirty="0" smtClean="0"/>
              <a:t>字计数器的初值等于数据块的字节数，每传送一个字节，字计数器自动减</a:t>
            </a:r>
            <a:r>
              <a:rPr lang="en-US" altLang="zh-CN" sz="1200" b="1" u="none" dirty="0" smtClean="0"/>
              <a:t>1</a:t>
            </a:r>
            <a:r>
              <a:rPr lang="zh-CN" altLang="en-US" sz="1200" b="1" u="none" dirty="0" smtClean="0"/>
              <a:t>，当其值变为</a:t>
            </a:r>
            <a:r>
              <a:rPr lang="en-US" altLang="zh-CN" sz="1200" b="1" u="none" dirty="0" smtClean="0"/>
              <a:t>0</a:t>
            </a:r>
            <a:r>
              <a:rPr lang="zh-CN" altLang="en-US" sz="1200" b="1" u="none" dirty="0" smtClean="0"/>
              <a:t>时，传送结束</a:t>
            </a:r>
            <a:endParaRPr lang="en-US" altLang="zh-CN" sz="1200" b="1" u="none" dirty="0" smtClean="0"/>
          </a:p>
          <a:p>
            <a:r>
              <a:rPr lang="zh-CN" altLang="en-US" sz="1200" b="1" u="none" dirty="0" smtClean="0"/>
              <a:t>而控制</a:t>
            </a:r>
            <a:r>
              <a:rPr lang="en-US" altLang="zh-CN" sz="1200" b="1" u="none" dirty="0" smtClean="0"/>
              <a:t>/</a:t>
            </a:r>
            <a:r>
              <a:rPr lang="zh-CN" altLang="en-US" sz="1200" b="1" u="none" dirty="0" smtClean="0"/>
              <a:t>状态寄存器和控制逻辑电路则用于控制</a:t>
            </a:r>
            <a:r>
              <a:rPr lang="en-US" altLang="zh-CN" sz="1200" b="1" u="none" dirty="0" smtClean="0"/>
              <a:t>DMA</a:t>
            </a:r>
            <a:r>
              <a:rPr lang="zh-CN" altLang="en-US" sz="1200" b="1" u="none" dirty="0" smtClean="0"/>
              <a:t>工作方式、指示</a:t>
            </a:r>
            <a:r>
              <a:rPr lang="en-US" altLang="zh-CN" sz="1200" b="1" u="none" dirty="0" smtClean="0"/>
              <a:t>DMA</a:t>
            </a:r>
            <a:r>
              <a:rPr lang="zh-CN" altLang="en-US" sz="1200" b="1" u="none" dirty="0" smtClean="0"/>
              <a:t>控制器的状态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7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这门课程的名称是“微机原理与接口技术”，前面所学，可以说都是微机原理，从这节课起，学习接口技术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 </a:t>
            </a:r>
            <a:r>
              <a:rPr lang="zh-CN" altLang="en-US" dirty="0" smtClean="0"/>
              <a:t>地址译码的形式跟存储器译码电路一样，也分为全地址译码电路，部分地址译码电路和线地址译码电路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硬件电路搭建肢体，软件编写注入灵魂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4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PC/XT</a:t>
            </a:r>
            <a:r>
              <a:rPr lang="zh-CN" altLang="en-US" sz="1200" b="1" u="none" dirty="0" smtClean="0">
                <a:latin typeface="宋体" charset="-122"/>
                <a:ea typeface="宋体" charset="-122"/>
                <a:cs typeface="Times New Roman" pitchFamily="18" charset="0"/>
              </a:rPr>
              <a:t>系统机采用的</a:t>
            </a:r>
            <a:r>
              <a:rPr lang="en-US" altLang="zh-CN" sz="1200" b="1" u="none" dirty="0" smtClean="0">
                <a:ea typeface="宋体" charset="-122"/>
              </a:rPr>
              <a:t>CPU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为</a:t>
            </a:r>
            <a:r>
              <a:rPr lang="en-US" altLang="zh-CN" sz="1200" b="1" u="none" dirty="0" smtClean="0">
                <a:ea typeface="宋体" charset="-122"/>
              </a:rPr>
              <a:t>8088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，给</a:t>
            </a:r>
            <a:r>
              <a:rPr lang="en-US" altLang="zh-CN" sz="1200" b="1" u="none" dirty="0" smtClean="0">
                <a:ea typeface="宋体" charset="-122"/>
              </a:rPr>
              <a:t>I/O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分配地址只用了</a:t>
            </a:r>
            <a:r>
              <a:rPr lang="en-US" altLang="zh-CN" sz="1200" b="1" u="none" dirty="0" smtClean="0">
                <a:ea typeface="宋体" charset="-122"/>
              </a:rPr>
              <a:t>A</a:t>
            </a:r>
            <a:r>
              <a:rPr lang="en-US" altLang="zh-CN" sz="1200" b="1" u="none" baseline="-30000" dirty="0" smtClean="0">
                <a:latin typeface="Times New Roman" pitchFamily="18" charset="0"/>
                <a:ea typeface="宋体" charset="-122"/>
              </a:rPr>
              <a:t>9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～</a:t>
            </a:r>
            <a:r>
              <a:rPr lang="en-US" altLang="zh-CN" sz="1200" b="1" u="none" dirty="0" smtClean="0">
                <a:ea typeface="宋体" charset="-122"/>
              </a:rPr>
              <a:t>A</a:t>
            </a:r>
            <a:r>
              <a:rPr lang="en-US" altLang="zh-CN" sz="1200" b="1" u="none" baseline="-30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200" b="1" u="none" dirty="0" smtClean="0">
                <a:latin typeface="Times New Roman" pitchFamily="18" charset="0"/>
                <a:ea typeface="宋体" charset="-122"/>
              </a:rPr>
              <a:t>10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条地址线，所以</a:t>
            </a:r>
            <a:r>
              <a:rPr lang="en-US" altLang="zh-CN" sz="1200" b="1" u="none" dirty="0" smtClean="0">
                <a:ea typeface="宋体" charset="-122"/>
              </a:rPr>
              <a:t>I/O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地址空间为</a:t>
            </a:r>
            <a:r>
              <a:rPr lang="en-US" altLang="zh-CN" sz="1200" b="1" u="none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的</a:t>
            </a:r>
            <a:r>
              <a:rPr lang="en-US" altLang="zh-CN" sz="1200" b="1" u="none" dirty="0" smtClean="0">
                <a:latin typeface="宋体" charset="-122"/>
                <a:ea typeface="宋体" charset="-122"/>
              </a:rPr>
              <a:t>10</a:t>
            </a:r>
            <a:r>
              <a:rPr lang="zh-CN" altLang="en-US" sz="1200" b="1" u="none" dirty="0" smtClean="0">
                <a:latin typeface="宋体" charset="-122"/>
                <a:ea typeface="宋体" charset="-122"/>
              </a:rPr>
              <a:t>次方 等于</a:t>
            </a:r>
            <a:r>
              <a:rPr lang="en-US" altLang="zh-CN" sz="1200" b="1" u="none" dirty="0" smtClean="0">
                <a:latin typeface="宋体" charset="-122"/>
                <a:ea typeface="宋体" charset="-122"/>
              </a:rPr>
              <a:t>1kb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AEN</a:t>
            </a:r>
            <a:r>
              <a:rPr lang="zh-CN" altLang="en-US" dirty="0" smtClean="0"/>
              <a:t>：课本</a:t>
            </a:r>
            <a:r>
              <a:rPr lang="en-US" altLang="zh-CN" dirty="0" smtClean="0"/>
              <a:t>P180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方式时为高，执行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语句时为低。当用户开发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接口时，必须将</a:t>
            </a:r>
            <a:r>
              <a:rPr lang="en-US" altLang="zh-CN" dirty="0" smtClean="0"/>
              <a:t>AEN=0</a:t>
            </a:r>
            <a:r>
              <a:rPr lang="zh-CN" altLang="en-US" dirty="0" smtClean="0"/>
              <a:t>加入地址译码电路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07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74ls374</a:t>
            </a:r>
            <a:r>
              <a:rPr lang="zh-CN" altLang="en-US" dirty="0" smtClean="0"/>
              <a:t>，上升沿有效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断开时输入为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连接时输入为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25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JZ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ZF=1 </a:t>
            </a:r>
            <a:r>
              <a:rPr lang="zh-CN" altLang="en-US" baseline="0" dirty="0" smtClean="0"/>
              <a:t>时， 结果为全零，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8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4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1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5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外设通过接口电路与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相连，完成数据交换，实现各种功能。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有了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硬件设计，就有了肉体，完成了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软件设计，就给这个肉体注入了灵魂，二者合二为一，完成一个完美的结合，才能构成一个有效的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3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按照电路和设备的复杂程度，I/O接口的硬件主要分为两大类：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8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外设是用来实现人机交互的一些机电设备，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由于计算机的外围设备品种繁多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需要处理的数据种类和速度多种多样，需要完成的任务多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然而，外设处理信息的类型、速度、通信方式与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不匹配， 不能直接挂在总线上，必须通过接口和系统相连。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对输入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输出数据的缓冲、隔离、和锁存（输入三态、输出要锁存）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对信号的形式和数据格式进行交换与匹配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提供信息相互交换的应答联络信号（速度匹配问题）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依据寻址信息选择相应外设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8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通用接口，适用于多种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设备   </a:t>
            </a:r>
            <a:r>
              <a:rPr lang="en-US" altLang="zh-CN" dirty="0" smtClean="0"/>
              <a:t>Intel 8255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8251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专用接口，显卡，网卡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可编程接口，能够实现多种不同的功能，通过软件编程选择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6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起到的是  桥梁的作用， 连接外设与</a:t>
            </a:r>
            <a:r>
              <a:rPr lang="en-US" altLang="zh-CN" baseline="0" dirty="0" smtClean="0"/>
              <a:t>CPU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外部引脚：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相连，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有三种系统总线，因此</a:t>
            </a:r>
            <a:r>
              <a:rPr lang="en-US" altLang="zh-CN" baseline="0" dirty="0" smtClean="0"/>
              <a:t>I/O</a:t>
            </a:r>
            <a:r>
              <a:rPr lang="zh-CN" altLang="en-US" baseline="0" dirty="0" smtClean="0"/>
              <a:t>接口势必有数据引脚，地址引脚和控制引脚</a:t>
            </a:r>
            <a:endParaRPr lang="en-US" altLang="zh-CN" baseline="0" dirty="0" smtClean="0"/>
          </a:p>
          <a:p>
            <a:r>
              <a:rPr lang="zh-CN" altLang="en-US" baseline="0" dirty="0" smtClean="0"/>
              <a:t>与外设相连，数据引脚和控制引脚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内部寄存器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数据寄存器：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完成数据缓存的工作，如果是输入，则外设先将数据放在数据寄存器里，等待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来读取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      </a:t>
            </a:r>
            <a:r>
              <a:rPr lang="zh-CN" altLang="en-US" baseline="0" dirty="0" smtClean="0"/>
              <a:t>如果是输出，则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先将数据放在数据</a:t>
            </a:r>
            <a:r>
              <a:rPr lang="en-US" altLang="zh-CN" baseline="0" dirty="0" smtClean="0"/>
              <a:t>REG</a:t>
            </a:r>
            <a:r>
              <a:rPr lang="zh-CN" altLang="en-US" baseline="0" dirty="0" smtClean="0"/>
              <a:t>里，等待外设准备好再来拿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思考：   这样做的好处是什么：提高效率，并行性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</a:t>
            </a:r>
            <a:r>
              <a:rPr lang="zh-CN" altLang="en-US" baseline="0" dirty="0" smtClean="0"/>
              <a:t>对寄存器的要求，必须条件： 输入：三态功能。 输出：锁存功能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状态寄存器： 存放</a:t>
            </a:r>
            <a:r>
              <a:rPr lang="en-US" altLang="zh-CN" baseline="0" dirty="0" smtClean="0"/>
              <a:t>I/O </a:t>
            </a:r>
            <a:r>
              <a:rPr lang="zh-CN" altLang="en-US" baseline="0" dirty="0" smtClean="0"/>
              <a:t>设备的状态信息，方便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查询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控制寄存器：存放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对</a:t>
            </a:r>
            <a:r>
              <a:rPr lang="en-US" altLang="zh-CN" baseline="0" dirty="0" smtClean="0"/>
              <a:t>I/O</a:t>
            </a:r>
            <a:r>
              <a:rPr lang="zh-CN" altLang="en-US" baseline="0" dirty="0" smtClean="0"/>
              <a:t>的控制命令，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将控制命令写入控制寄存器，实现对</a:t>
            </a:r>
            <a:r>
              <a:rPr lang="en-US" altLang="zh-CN" baseline="0" dirty="0" smtClean="0"/>
              <a:t>I/O</a:t>
            </a:r>
            <a:r>
              <a:rPr lang="zh-CN" altLang="en-US" baseline="0" dirty="0" smtClean="0"/>
              <a:t>的控制。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地址控制逻辑，实现对</a:t>
            </a:r>
            <a:r>
              <a:rPr lang="en-US" altLang="zh-CN" baseline="0" dirty="0" smtClean="0"/>
              <a:t>I/O </a:t>
            </a:r>
            <a:r>
              <a:rPr lang="zh-CN" altLang="en-US" baseline="0" dirty="0" smtClean="0"/>
              <a:t>的片选和片内选择，注意：每个寄存器占用一个地址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6612-EC4D-42CC-B791-AC2BCDE7B5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45"/>
          <p:cNvSpPr>
            <a:spLocks noChangeArrowheads="1"/>
          </p:cNvSpPr>
          <p:nvPr userDrawn="1"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5B2567-A358-47AD-A4CB-75B8EB59A3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4923A9-D8FD-4D01-AA20-5E994BEA2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276600" y="6480175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4EE16E29-B26E-4AEE-AC7C-CDA09622E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33E35-ADC4-4794-A3F1-968304A1A3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45865-D349-467F-B2AB-ED99AB5D82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470C9B-72FB-4C39-8D14-AFB6FBD6C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A1CC2C-A1BD-4A8B-AE08-6C9108306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544754-7A57-4D10-8E90-48367A283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8B4A6F-20BC-4585-BA12-515D61C27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2D1FCE-005A-4470-B738-66C9AEFE8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7A6FF-0B23-4956-976C-B1CE2D04D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7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</a:defRPr>
            </a:lvl1pPr>
          </a:lstStyle>
          <a:p>
            <a:fld id="{058B1AED-4D8B-40FF-8801-0D8BEC2327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xtwang@mail.xidian.edu.cn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7" name="Picture 10" descr="E:\New folder\TEACHING\xidian_logo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84595"/>
            <a:ext cx="2494079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4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609600"/>
            <a:ext cx="4572000" cy="3505200"/>
          </a:xfrm>
        </p:spPr>
        <p:txBody>
          <a:bodyPr/>
          <a:lstStyle/>
          <a:p>
            <a:r>
              <a:rPr lang="zh-CN" altLang="en-US" sz="6000" dirty="0" smtClean="0"/>
              <a:t>常用芯片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接口技术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0" y="4343400"/>
            <a:ext cx="5334000" cy="45720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教师：</a:t>
            </a:r>
            <a:r>
              <a:rPr lang="zh-CN" altLang="en-US" sz="2400" dirty="0" smtClean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王晓甜</a:t>
            </a:r>
            <a:endParaRPr lang="en-US" altLang="zh-CN" dirty="0" smtClean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  <a:p>
            <a:pPr algn="r"/>
            <a:r>
              <a:rPr lang="en-US" altLang="zh-CN" dirty="0" smtClean="0">
                <a:solidFill>
                  <a:srgbClr val="FFFF00"/>
                </a:solidFill>
              </a:rPr>
              <a:t>Email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xtwang@mail.xidian.edu.cn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8" name="Picture 10" descr="E:\New folder\TEACHING\xidian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134226" cy="16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接口的分类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zh-CN" sz="2400" dirty="0" smtClean="0"/>
              <a:t>（</a:t>
            </a:r>
            <a:r>
              <a:rPr lang="zh-CN" altLang="zh-CN" sz="2400" dirty="0"/>
              <a:t>1）I/O接口芯片 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这些</a:t>
            </a:r>
            <a:r>
              <a:rPr lang="zh-CN" altLang="zh-CN" sz="2400" dirty="0">
                <a:solidFill>
                  <a:schemeClr val="tx1"/>
                </a:solidFill>
              </a:rPr>
              <a:t>芯片大都是集成电路，通过CPU输入不同的命令和参数，并控制相关的I/O电路和简单的外设作相应的操作，常见的接口芯片如定时／计数器、中断</a:t>
            </a:r>
            <a:r>
              <a:rPr lang="zh-CN" altLang="zh-CN" sz="2400" dirty="0" smtClean="0">
                <a:solidFill>
                  <a:schemeClr val="tx1"/>
                </a:solidFill>
              </a:rPr>
              <a:t>控制器、</a:t>
            </a:r>
            <a:r>
              <a:rPr lang="zh-CN" altLang="zh-CN" sz="2400" dirty="0">
                <a:solidFill>
                  <a:schemeClr val="tx1"/>
                </a:solidFill>
              </a:rPr>
              <a:t>并行接口等。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zh-CN" altLang="zh-CN" sz="2400" dirty="0"/>
              <a:t>（2）I/O接口控制卡 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有</a:t>
            </a:r>
            <a:r>
              <a:rPr lang="zh-CN" altLang="zh-CN" sz="2400" dirty="0">
                <a:solidFill>
                  <a:schemeClr val="tx1"/>
                </a:solidFill>
              </a:rPr>
              <a:t>若干个集成电路按一定的逻辑组成为一个部件，或者直接与CPU同在主板上，或是一个插件插在系统总线插槽上。 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7200" y="1905000"/>
            <a:ext cx="82296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接口电路的作用：</a:t>
            </a:r>
            <a:endParaRPr lang="en-US" altLang="zh-CN" sz="36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z="36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9250" lvl="1"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协调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与外设之间所有不和谐的矛盾</a:t>
            </a: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8412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外设与</a:t>
            </a:r>
            <a:r>
              <a:rPr lang="en-US" altLang="zh-CN" dirty="0" smtClean="0">
                <a:solidFill>
                  <a:srgbClr val="C00000"/>
                </a:solidFill>
              </a:rPr>
              <a:t>CPU</a:t>
            </a:r>
            <a:r>
              <a:rPr lang="zh-CN" altLang="en-US" dirty="0" smtClean="0">
                <a:solidFill>
                  <a:srgbClr val="C00000"/>
                </a:solidFill>
              </a:rPr>
              <a:t>之间的主要矛盾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zh-CN" sz="2400" dirty="0" smtClean="0"/>
              <a:t>速度不匹配：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I</a:t>
            </a:r>
            <a:r>
              <a:rPr lang="zh-CN" altLang="zh-CN" sz="2000" dirty="0">
                <a:solidFill>
                  <a:schemeClr val="tx1"/>
                </a:solidFill>
              </a:rPr>
              <a:t>/O设备的工作速度要比CPU慢许多，而且由于种类的</a:t>
            </a:r>
            <a:r>
              <a:rPr lang="zh-CN" altLang="zh-CN" sz="2000" dirty="0" smtClean="0">
                <a:solidFill>
                  <a:schemeClr val="tx1"/>
                </a:solidFill>
              </a:rPr>
              <a:t>不同</a:t>
            </a:r>
            <a:r>
              <a:rPr lang="zh-CN" altLang="zh-CN" sz="2000" dirty="0">
                <a:solidFill>
                  <a:schemeClr val="tx1"/>
                </a:solidFill>
              </a:rPr>
              <a:t>，他们之间的速度差异也很大，例如硬盘的传输速度就要比打印机快出很多。 </a:t>
            </a:r>
          </a:p>
          <a:p>
            <a:r>
              <a:rPr lang="zh-CN" altLang="zh-CN" sz="2400" dirty="0"/>
              <a:t>时序不匹配：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各个</a:t>
            </a:r>
            <a:r>
              <a:rPr lang="zh-CN" altLang="zh-CN" sz="2000" dirty="0">
                <a:solidFill>
                  <a:schemeClr val="tx1"/>
                </a:solidFill>
              </a:rPr>
              <a:t>I/O设备都有自己的定时控制电路，以自己的速度传 输数据，无法与CPU的时序取得统一。 </a:t>
            </a:r>
          </a:p>
          <a:p>
            <a:r>
              <a:rPr lang="zh-CN" altLang="zh-CN" sz="2400" dirty="0"/>
              <a:t>信息格式不匹配：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不同</a:t>
            </a:r>
            <a:r>
              <a:rPr lang="zh-CN" altLang="zh-CN" sz="2000" dirty="0">
                <a:solidFill>
                  <a:schemeClr val="tx1"/>
                </a:solidFill>
              </a:rPr>
              <a:t>的I/O设备存储和处理信息的格式不同，例如可以分为串行和并行两种；也可以分为二进制格式、ACSII编码和BCD编码等。 </a:t>
            </a:r>
          </a:p>
          <a:p>
            <a:r>
              <a:rPr lang="zh-CN" altLang="zh-CN" sz="2400" dirty="0"/>
              <a:t>信息类型不匹配：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</a:rPr>
              <a:t>不同</a:t>
            </a:r>
            <a:r>
              <a:rPr lang="zh-CN" altLang="zh-CN" sz="2000" dirty="0">
                <a:solidFill>
                  <a:schemeClr val="tx1"/>
                </a:solidFill>
              </a:rPr>
              <a:t>I／O设备采用的信号类型不同，有些是数字信号，而 有些是模拟信号，因此所采用的处理方式也不同。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15340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066800" indent="-609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algn="l" eaLnBrk="1" hangingPunct="1"/>
            <a:r>
              <a:rPr lang="en-US" altLang="zh-CN" sz="3200" b="1" u="none" dirty="0" smtClean="0">
                <a:solidFill>
                  <a:srgbClr val="FF0000"/>
                </a:solidFill>
              </a:rPr>
              <a:t>I/O</a:t>
            </a:r>
            <a:r>
              <a:rPr lang="zh-CN" altLang="en-US" sz="3200" b="1" u="none" dirty="0">
                <a:solidFill>
                  <a:srgbClr val="FF0000"/>
                </a:solidFill>
              </a:rPr>
              <a:t>接口的主要功能</a:t>
            </a:r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地址选择 </a:t>
            </a:r>
            <a:r>
              <a:rPr lang="en-US" altLang="zh-CN" sz="3200" b="1" u="none" dirty="0" smtClean="0"/>
              <a:t>–</a:t>
            </a:r>
            <a:r>
              <a:rPr lang="zh-CN" altLang="en-US" sz="3200" b="1" u="none" dirty="0" smtClean="0"/>
              <a:t>地址译码电路</a:t>
            </a:r>
            <a:endParaRPr lang="zh-CN" altLang="en-US" sz="3200" b="1" u="none" dirty="0"/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控制功能 </a:t>
            </a:r>
            <a:r>
              <a:rPr lang="en-US" altLang="zh-CN" sz="3200" b="1" u="none" dirty="0" smtClean="0"/>
              <a:t>-</a:t>
            </a:r>
            <a:r>
              <a:rPr lang="zh-CN" altLang="en-US" sz="3200" b="1" u="none" dirty="0" smtClean="0"/>
              <a:t>传达</a:t>
            </a:r>
            <a:r>
              <a:rPr lang="en-US" altLang="zh-CN" sz="3200" b="1" u="none" dirty="0" smtClean="0"/>
              <a:t>CPU</a:t>
            </a:r>
            <a:r>
              <a:rPr lang="zh-CN" altLang="en-US" sz="3200" b="1" u="none" dirty="0" smtClean="0"/>
              <a:t>的控制信息</a:t>
            </a:r>
            <a:endParaRPr lang="zh-CN" altLang="en-US" sz="3200" b="1" u="none" dirty="0"/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状态指示 </a:t>
            </a:r>
            <a:r>
              <a:rPr lang="en-US" altLang="zh-CN" sz="3200" b="1" u="none" dirty="0" smtClean="0"/>
              <a:t>–</a:t>
            </a:r>
            <a:r>
              <a:rPr lang="zh-CN" altLang="en-US" sz="3200" b="1" u="none" dirty="0" smtClean="0"/>
              <a:t>监视外设，反馈外设状态</a:t>
            </a:r>
            <a:endParaRPr lang="zh-CN" altLang="en-US" sz="3200" b="1" u="none" dirty="0"/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速度匹配 </a:t>
            </a:r>
            <a:r>
              <a:rPr lang="en-US" altLang="zh-CN" sz="3200" b="1" u="none" dirty="0" smtClean="0"/>
              <a:t>–</a:t>
            </a:r>
            <a:r>
              <a:rPr lang="zh-CN" altLang="en-US" sz="3200" b="1" u="none" dirty="0" smtClean="0"/>
              <a:t>提高输入</a:t>
            </a:r>
            <a:r>
              <a:rPr lang="en-US" altLang="zh-CN" sz="3200" b="1" u="none" dirty="0" smtClean="0"/>
              <a:t>/</a:t>
            </a:r>
            <a:r>
              <a:rPr lang="zh-CN" altLang="en-US" sz="3200" b="1" u="none" dirty="0" smtClean="0"/>
              <a:t>输出效率</a:t>
            </a:r>
            <a:endParaRPr lang="zh-CN" altLang="en-US" sz="3200" b="1" u="none" dirty="0"/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转换信息格式 </a:t>
            </a:r>
            <a:r>
              <a:rPr lang="en-US" altLang="zh-CN" sz="3200" b="1" u="none" dirty="0" smtClean="0"/>
              <a:t>–</a:t>
            </a:r>
            <a:r>
              <a:rPr lang="zh-CN" altLang="en-US" sz="3200" b="1" u="none" dirty="0" smtClean="0"/>
              <a:t>串并转换，</a:t>
            </a:r>
            <a:r>
              <a:rPr lang="en-US" altLang="zh-CN" sz="3200" b="1" u="none" dirty="0" smtClean="0"/>
              <a:t>A/D</a:t>
            </a:r>
            <a:r>
              <a:rPr lang="zh-CN" altLang="en-US" sz="3200" b="1" u="none" dirty="0" smtClean="0"/>
              <a:t>转换</a:t>
            </a:r>
            <a:endParaRPr lang="zh-CN" altLang="en-US" sz="3200" b="1" u="none" dirty="0"/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电平转换 </a:t>
            </a:r>
          </a:p>
          <a:p>
            <a:pPr lvl="1" algn="l" eaLnBrk="1" hangingPunct="1">
              <a:buFont typeface="Wingdings" pitchFamily="2" charset="2"/>
              <a:buChar char="l"/>
            </a:pPr>
            <a:r>
              <a:rPr lang="zh-CN" altLang="en-US" sz="3200" b="1" u="none" dirty="0"/>
              <a:t>可编程性 </a:t>
            </a:r>
            <a:r>
              <a:rPr lang="en-US" altLang="zh-CN" sz="3200" b="1" u="none" dirty="0" smtClean="0"/>
              <a:t>–</a:t>
            </a:r>
            <a:r>
              <a:rPr lang="zh-CN" altLang="en-US" sz="3200" b="1" u="none" dirty="0" smtClean="0"/>
              <a:t>多功能选择，提高通用性</a:t>
            </a:r>
            <a:endParaRPr lang="zh-CN" altLang="en-US" sz="3200" b="1" u="none" dirty="0"/>
          </a:p>
          <a:p>
            <a:pPr lvl="1" algn="l" eaLnBrk="1" hangingPunct="1"/>
            <a:endParaRPr lang="en-US" altLang="zh-CN" sz="3200" b="1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3400"/>
          </a:xfrm>
        </p:spPr>
        <p:txBody>
          <a:bodyPr/>
          <a:lstStyle/>
          <a:p>
            <a:r>
              <a:rPr lang="en-US" altLang="zh-CN" dirty="0" smtClean="0"/>
              <a:t>I/O </a:t>
            </a:r>
            <a:r>
              <a:rPr lang="zh-CN" altLang="en-US" dirty="0" smtClean="0"/>
              <a:t>接口的分类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00691498"/>
              </p:ext>
            </p:extLst>
          </p:nvPr>
        </p:nvGraphicFramePr>
        <p:xfrm>
          <a:off x="-228600" y="2590800"/>
          <a:ext cx="2743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91505230"/>
              </p:ext>
            </p:extLst>
          </p:nvPr>
        </p:nvGraphicFramePr>
        <p:xfrm>
          <a:off x="2133600" y="2590800"/>
          <a:ext cx="2438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46921926"/>
              </p:ext>
            </p:extLst>
          </p:nvPr>
        </p:nvGraphicFramePr>
        <p:xfrm>
          <a:off x="4191000" y="2590800"/>
          <a:ext cx="2743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947087703"/>
              </p:ext>
            </p:extLst>
          </p:nvPr>
        </p:nvGraphicFramePr>
        <p:xfrm>
          <a:off x="6400800" y="2667000"/>
          <a:ext cx="2743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0045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58803"/>
              </p:ext>
            </p:extLst>
          </p:nvPr>
        </p:nvGraphicFramePr>
        <p:xfrm>
          <a:off x="1042988" y="1524000"/>
          <a:ext cx="70580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4" imgW="4446727" imgH="2243938" progId="Visio.Drawing.11">
                  <p:embed/>
                </p:oleObj>
              </mc:Choice>
              <mc:Fallback>
                <p:oleObj r:id="rId4" imgW="4446727" imgH="224393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24000"/>
                        <a:ext cx="705802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3043332" y="5262860"/>
            <a:ext cx="27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I/O</a:t>
            </a:r>
            <a:r>
              <a:rPr lang="zh-CN" altLang="en-US" sz="2400" dirty="0"/>
              <a:t>接口的逻辑</a:t>
            </a:r>
            <a:r>
              <a:rPr lang="zh-CN" altLang="en-US" sz="2400" dirty="0" smtClean="0"/>
              <a:t>组成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029200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接口的组成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3266" y="1914525"/>
            <a:ext cx="3048000" cy="32766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152400" y="57150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CPU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设备之间交换的信息有</a:t>
            </a:r>
            <a:r>
              <a:rPr lang="zh-CN" altLang="en-US" sz="2400" b="1" dirty="0">
                <a:solidFill>
                  <a:srgbClr val="FF0000"/>
                </a:solidFill>
              </a:rPr>
              <a:t>数据信息、控制信息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状态信息</a:t>
            </a:r>
            <a:r>
              <a:rPr lang="zh-CN" altLang="en-US" sz="2400" b="1" dirty="0"/>
              <a:t>三种信息。由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内部的三种寄存器来完成。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752600"/>
            <a:ext cx="838200" cy="374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顺序访问存储器 4"/>
          <p:cNvSpPr/>
          <p:nvPr/>
        </p:nvSpPr>
        <p:spPr>
          <a:xfrm>
            <a:off x="609600" y="1914525"/>
            <a:ext cx="1524000" cy="136207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系统总线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096000" y="1752600"/>
            <a:ext cx="7620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6172200" y="609600"/>
            <a:ext cx="1752600" cy="1143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通信总线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38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接口概述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接口的编址方式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的基本工作方式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常用芯片的接口技术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844675" y="1828800"/>
            <a:ext cx="5470525" cy="83820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752600" y="3581400"/>
            <a:ext cx="5470525" cy="190500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800600" y="1219200"/>
            <a:ext cx="19050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81200" y="1219200"/>
            <a:ext cx="19050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 </a:t>
            </a:r>
            <a:r>
              <a:rPr lang="zh-CN" altLang="en-US" dirty="0" smtClean="0"/>
              <a:t>外设接口的编址方式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28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>
                <a:solidFill>
                  <a:schemeClr val="bg1"/>
                </a:solidFill>
              </a:rPr>
              <a:t>端</a:t>
            </a:r>
            <a:r>
              <a:rPr lang="zh-CN" altLang="en-US" dirty="0" smtClean="0">
                <a:solidFill>
                  <a:schemeClr val="bg1"/>
                </a:solidFill>
              </a:rPr>
              <a:t>口</a:t>
            </a:r>
            <a:r>
              <a:rPr lang="zh-CN" altLang="en-US" dirty="0" smtClean="0"/>
              <a:t>    和    </a:t>
            </a:r>
            <a:r>
              <a:rPr lang="en-US" altLang="zh-C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I/O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接</a:t>
            </a:r>
            <a:r>
              <a:rPr lang="zh-CN" alt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口</a:t>
            </a:r>
            <a:endParaRPr lang="en-US" altLang="zh-C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接口：系统，集成电路，连接部件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Port</a:t>
            </a:r>
            <a:r>
              <a:rPr lang="zh-CN" altLang="en-US" dirty="0" smtClean="0">
                <a:sym typeface="Wingdings" pitchFamily="2" charset="2"/>
              </a:rPr>
              <a:t>）：</a:t>
            </a:r>
            <a:r>
              <a:rPr lang="en-US" altLang="zh-CN" dirty="0" smtClean="0">
                <a:sym typeface="Wingdings" pitchFamily="2" charset="2"/>
              </a:rPr>
              <a:t>I/O</a:t>
            </a:r>
            <a:r>
              <a:rPr lang="zh-CN" altLang="en-US" dirty="0" smtClean="0">
                <a:sym typeface="Wingdings" pitchFamily="2" charset="2"/>
              </a:rPr>
              <a:t>接口内部的各个寄存器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781940317"/>
              </p:ext>
            </p:extLst>
          </p:nvPr>
        </p:nvGraphicFramePr>
        <p:xfrm>
          <a:off x="1676400" y="3733800"/>
          <a:ext cx="5867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5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00600" y="1219200"/>
            <a:ext cx="19050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81200" y="1219200"/>
            <a:ext cx="19050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133600"/>
            <a:ext cx="8153400" cy="4114800"/>
          </a:xfrm>
        </p:spPr>
        <p:txBody>
          <a:bodyPr/>
          <a:lstStyle/>
          <a:p>
            <a:r>
              <a:rPr lang="zh-CN" altLang="en-US" dirty="0" smtClean="0"/>
              <a:t>一个接口内通常有多个端口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EG</a:t>
            </a:r>
            <a:r>
              <a:rPr lang="zh-CN" altLang="en-US" dirty="0" smtClean="0"/>
              <a:t>： 可编程中断控制器</a:t>
            </a:r>
            <a:r>
              <a:rPr lang="en-US" altLang="zh-CN" dirty="0" smtClean="0"/>
              <a:t>8259A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 </a:t>
            </a:r>
            <a:r>
              <a:rPr lang="en-US" altLang="zh-CN" dirty="0" smtClean="0"/>
              <a:t>8253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并行接口芯片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个端口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一个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接口有几个端口就说明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该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接口至少占用几个地址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2954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端口</a:t>
            </a:r>
            <a:r>
              <a:rPr lang="zh-CN" altLang="en-US" dirty="0" smtClean="0"/>
              <a:t>          </a:t>
            </a:r>
            <a:r>
              <a:rPr lang="en-US" altLang="zh-C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I/O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接</a:t>
            </a:r>
            <a:r>
              <a:rPr lang="zh-CN" alt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口</a:t>
            </a:r>
            <a:endParaRPr lang="en-US" altLang="zh-C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26514"/>
              </p:ext>
            </p:extLst>
          </p:nvPr>
        </p:nvGraphicFramePr>
        <p:xfrm>
          <a:off x="3886200" y="1295400"/>
          <a:ext cx="77585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1295400"/>
                        <a:ext cx="77585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 9"/>
          <p:cNvSpPr/>
          <p:nvPr/>
        </p:nvSpPr>
        <p:spPr>
          <a:xfrm>
            <a:off x="3162300" y="2514600"/>
            <a:ext cx="5181600" cy="2438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</a:rPr>
              <a:t>与存储器的编址分配问题</a:t>
            </a:r>
            <a:endParaRPr lang="zh-CN" altLang="en-US" sz="4000" b="1" dirty="0">
              <a:solidFill>
                <a:schemeClr val="tx2"/>
              </a:solidFill>
            </a:endParaRPr>
          </a:p>
        </p:txBody>
      </p:sp>
      <p:sp>
        <p:nvSpPr>
          <p:cNvPr id="11" name="直角上箭头 10"/>
          <p:cNvSpPr/>
          <p:nvPr/>
        </p:nvSpPr>
        <p:spPr>
          <a:xfrm>
            <a:off x="5295900" y="4532870"/>
            <a:ext cx="22098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57562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端口的编址方式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24400" y="1635706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/>
            <a:r>
              <a:rPr lang="zh-CN" altLang="en-US" sz="2400" b="1" dirty="0"/>
              <a:t>通常情况下一个微型计算机系统内有多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接口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4267200" y="2662541"/>
            <a:ext cx="445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</a:rPr>
              <a:t>要访问任何一个单元，都要通过地址查询</a:t>
            </a:r>
            <a:r>
              <a:rPr lang="zh-CN" altLang="en-US" sz="2400" dirty="0"/>
              <a:t>，因此，要给每个</a:t>
            </a:r>
            <a:r>
              <a:rPr lang="en-US" altLang="zh-CN" sz="2400" dirty="0"/>
              <a:t>I/O</a:t>
            </a:r>
            <a:r>
              <a:rPr lang="zh-CN" altLang="en-US" sz="2400" dirty="0"/>
              <a:t>端口分配一个特定的地址，</a:t>
            </a:r>
            <a:r>
              <a:rPr lang="zh-CN" altLang="en-US" sz="2400" b="1" dirty="0"/>
              <a:t>这样的地址称为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端口地址</a:t>
            </a:r>
            <a:r>
              <a:rPr lang="zh-CN" altLang="en-US" sz="2400" b="1" dirty="0"/>
              <a:t>，或者简称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152900" y="471766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8086CPU</a:t>
            </a:r>
            <a:r>
              <a:rPr lang="zh-CN" altLang="en-US" sz="2400" b="1" dirty="0"/>
              <a:t>的地址线 共 </a:t>
            </a:r>
            <a:r>
              <a:rPr lang="en-US" altLang="zh-CN" sz="2400" b="1" dirty="0">
                <a:solidFill>
                  <a:srgbClr val="FF0000"/>
                </a:solidFill>
              </a:rPr>
              <a:t>20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根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寻址空间 </a:t>
            </a:r>
            <a:r>
              <a:rPr lang="en-US" altLang="zh-CN" sz="2400" b="1" dirty="0">
                <a:solidFill>
                  <a:srgbClr val="FF0000"/>
                </a:solidFill>
              </a:rPr>
              <a:t>1MB</a:t>
            </a:r>
            <a:r>
              <a:rPr lang="zh-CN" altLang="en-US" sz="2400" b="1" dirty="0"/>
              <a:t>，这些空间里，又要给存储器，又要给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，这就存在一定的</a:t>
            </a:r>
            <a:r>
              <a:rPr lang="zh-CN" altLang="en-US" sz="2400" b="1" dirty="0">
                <a:solidFill>
                  <a:srgbClr val="FF0000"/>
                </a:solidFill>
              </a:rPr>
              <a:t>分配机制</a:t>
            </a:r>
            <a:r>
              <a:rPr lang="zh-CN" altLang="en-US" sz="2400" b="1" dirty="0"/>
              <a:t>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0" y="1952929"/>
            <a:ext cx="3770640" cy="4562899"/>
            <a:chOff x="173659" y="1837901"/>
            <a:chExt cx="3770640" cy="4562899"/>
          </a:xfrm>
        </p:grpSpPr>
        <p:sp>
          <p:nvSpPr>
            <p:cNvPr id="30" name="矩形 29"/>
            <p:cNvSpPr/>
            <p:nvPr/>
          </p:nvSpPr>
          <p:spPr>
            <a:xfrm>
              <a:off x="1972004" y="4876800"/>
              <a:ext cx="1617088" cy="120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9" y="3300603"/>
              <a:ext cx="792163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" name="组合 33"/>
            <p:cNvGrpSpPr/>
            <p:nvPr/>
          </p:nvGrpSpPr>
          <p:grpSpPr>
            <a:xfrm>
              <a:off x="1582099" y="1837901"/>
              <a:ext cx="2362200" cy="2819400"/>
              <a:chOff x="1295400" y="1828800"/>
              <a:chExt cx="2362200" cy="28194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295400" y="1828800"/>
                <a:ext cx="2362200" cy="2514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951" y="1848919"/>
                <a:ext cx="516984" cy="567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369" y="1911768"/>
                <a:ext cx="899967" cy="260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99" y="2529862"/>
                <a:ext cx="444689" cy="371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951" y="1967565"/>
                <a:ext cx="423069" cy="59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2901723"/>
                <a:ext cx="608108" cy="567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186" y="3404613"/>
                <a:ext cx="876300" cy="868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3657600"/>
                <a:ext cx="884237" cy="627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矩形 49"/>
              <p:cNvSpPr/>
              <p:nvPr/>
            </p:nvSpPr>
            <p:spPr>
              <a:xfrm>
                <a:off x="1922811" y="4343400"/>
                <a:ext cx="1142077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2"/>
                    </a:solidFill>
                  </a:rPr>
                  <a:t>外设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209800" y="6096000"/>
              <a:ext cx="1142077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</a:rPr>
                <a:t>存储器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38" name="肘形连接符 37"/>
            <p:cNvCxnSpPr>
              <a:stCxn id="32" idx="3"/>
              <a:endCxn id="42" idx="1"/>
            </p:cNvCxnSpPr>
            <p:nvPr/>
          </p:nvCxnSpPr>
          <p:spPr>
            <a:xfrm flipV="1">
              <a:off x="965822" y="3095201"/>
              <a:ext cx="616277" cy="876121"/>
            </a:xfrm>
            <a:prstGeom prst="bentConnector3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2" idx="3"/>
              <a:endCxn id="30" idx="1"/>
            </p:cNvCxnSpPr>
            <p:nvPr/>
          </p:nvCxnSpPr>
          <p:spPr>
            <a:xfrm>
              <a:off x="965822" y="3971322"/>
              <a:ext cx="1006182" cy="1507518"/>
            </a:xfrm>
            <a:prstGeom prst="bentConnector3">
              <a:avLst>
                <a:gd name="adj1" fmla="val 30351"/>
              </a:avLst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3" descr="D:\My Dropbox\Dropbox\微机原理\材料\2007110716214340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51" y="5205307"/>
            <a:ext cx="1233525" cy="7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71" y="2538006"/>
            <a:ext cx="1131308" cy="10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990600" y="2282137"/>
            <a:ext cx="7467600" cy="31906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对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I/O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端口安排地址的方式称为</a:t>
            </a:r>
            <a:r>
              <a:rPr lang="en-US" altLang="zh-CN" sz="36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I/O</a:t>
            </a:r>
            <a:r>
              <a:rPr lang="zh-CN" altLang="en-US" sz="36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端口的编址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方式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接口概述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接口的编址方式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的基本工作方式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常用芯片的接口技术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803400" y="1812924"/>
            <a:ext cx="5394325" cy="2530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4213" y="1255842"/>
            <a:ext cx="510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u="none" dirty="0"/>
              <a:t>I/O</a:t>
            </a:r>
            <a:r>
              <a:rPr lang="zh-CN" altLang="en-US" sz="3600" b="1" u="none" dirty="0"/>
              <a:t>端口的编址方式</a:t>
            </a: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1476375" y="2424112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63713" y="1703387"/>
            <a:ext cx="6172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3600" b="1" u="none" dirty="0">
                <a:solidFill>
                  <a:srgbClr val="000000"/>
                </a:solidFill>
                <a:latin typeface="Times New Roman" pitchFamily="18" charset="0"/>
              </a:rPr>
              <a:t>端口与存储器分别独立编址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3600" b="1" u="none" dirty="0">
                <a:solidFill>
                  <a:srgbClr val="000000"/>
                </a:solidFill>
                <a:latin typeface="Times New Roman" pitchFamily="18" charset="0"/>
              </a:rPr>
              <a:t>端口与存储器统一编址</a:t>
            </a:r>
          </a:p>
        </p:txBody>
      </p:sp>
    </p:spTree>
    <p:extLst>
      <p:ext uri="{BB962C8B-B14F-4D97-AF65-F5344CB8AC3E}">
        <p14:creationId xmlns:p14="http://schemas.microsoft.com/office/powerpoint/2010/main" val="24745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）独立编址方式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322141" y="1837901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00000H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2141" y="2193880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00001H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22141" y="3980423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0FFFFH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17341" y="4704980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00000H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17341" y="5044188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00001H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17341" y="6121577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FFFFFH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4391" y="1676400"/>
            <a:ext cx="158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宋体" pitchFamily="2" charset="-122"/>
                <a:ea typeface="宋体" pitchFamily="2" charset="-122"/>
              </a:rPr>
              <a:t>{</a:t>
            </a:r>
            <a:endParaRPr lang="zh-CN" altLang="en-US" sz="16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26741" y="4337209"/>
            <a:ext cx="1581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宋体" pitchFamily="2" charset="-122"/>
                <a:ea typeface="宋体" pitchFamily="2" charset="-122"/>
              </a:rPr>
              <a:t>{</a:t>
            </a:r>
            <a:endParaRPr lang="zh-CN" altLang="en-US" sz="13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614640"/>
            <a:ext cx="1538883" cy="12096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800" dirty="0" smtClean="0"/>
              <a:t>…</a:t>
            </a:r>
            <a:endParaRPr lang="zh-CN" altLang="en-US" sz="88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8341" y="5419711"/>
            <a:ext cx="861774" cy="12096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37" name="下箭头标注 36"/>
          <p:cNvSpPr/>
          <p:nvPr/>
        </p:nvSpPr>
        <p:spPr>
          <a:xfrm>
            <a:off x="6187083" y="1721122"/>
            <a:ext cx="2362200" cy="1945579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同一个地址，有可能指向</a:t>
            </a:r>
            <a:r>
              <a:rPr lang="en-US" altLang="zh-CN" sz="2000" b="1" dirty="0">
                <a:solidFill>
                  <a:schemeClr val="tx2"/>
                </a:solidFill>
              </a:rPr>
              <a:t>I/O</a:t>
            </a:r>
            <a:r>
              <a:rPr lang="zh-CN" altLang="en-US" sz="2000" b="1" dirty="0">
                <a:solidFill>
                  <a:schemeClr val="tx2"/>
                </a:solidFill>
              </a:rPr>
              <a:t>，也有可能指向存储器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5791200" y="3657599"/>
            <a:ext cx="3226708" cy="1067481"/>
            <a:chOff x="5791200" y="3657599"/>
            <a:chExt cx="3226708" cy="1067481"/>
          </a:xfrm>
        </p:grpSpPr>
        <p:grpSp>
          <p:nvGrpSpPr>
            <p:cNvPr id="42" name="组合 41"/>
            <p:cNvGrpSpPr/>
            <p:nvPr/>
          </p:nvGrpSpPr>
          <p:grpSpPr>
            <a:xfrm>
              <a:off x="5791200" y="3657599"/>
              <a:ext cx="3215283" cy="1067481"/>
              <a:chOff x="6250583" y="3841735"/>
              <a:chExt cx="2529483" cy="838200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6250583" y="3841735"/>
                <a:ext cx="2529483" cy="8382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控制线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M/IO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8086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）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389575" y="3901569"/>
                <a:ext cx="25149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6720484" y="4248090"/>
              <a:ext cx="22974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+mn-lt"/>
                </a:rPr>
                <a:t>IO/M </a:t>
              </a:r>
              <a:r>
                <a:rPr lang="zh-CN" altLang="en-US" sz="2000" b="1" dirty="0">
                  <a:solidFill>
                    <a:srgbClr val="FF0000"/>
                  </a:solidFill>
                  <a:latin typeface="+mn-lt"/>
                </a:rPr>
                <a:t>（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+mn-lt"/>
                </a:rPr>
                <a:t>8088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+mn-lt"/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7315199" y="4267200"/>
              <a:ext cx="319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圆角矩形 47"/>
          <p:cNvSpPr/>
          <p:nvPr/>
        </p:nvSpPr>
        <p:spPr>
          <a:xfrm>
            <a:off x="5760541" y="5054096"/>
            <a:ext cx="3215283" cy="106748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读写控制</a:t>
            </a:r>
            <a:endParaRPr lang="zh-CN" altLang="en-US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91883" y="5619690"/>
            <a:ext cx="67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RD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8683" y="5623825"/>
            <a:ext cx="67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WR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29400" y="5638800"/>
            <a:ext cx="3196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696200" y="5638800"/>
            <a:ext cx="3196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15560" y="2057400"/>
            <a:ext cx="3770640" cy="4562899"/>
            <a:chOff x="173659" y="1837901"/>
            <a:chExt cx="3770640" cy="4562899"/>
          </a:xfrm>
        </p:grpSpPr>
        <p:sp>
          <p:nvSpPr>
            <p:cNvPr id="53" name="矩形 52"/>
            <p:cNvSpPr/>
            <p:nvPr/>
          </p:nvSpPr>
          <p:spPr>
            <a:xfrm>
              <a:off x="1972004" y="4876800"/>
              <a:ext cx="1617088" cy="120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9" y="3300603"/>
              <a:ext cx="792163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5" name="组合 54"/>
            <p:cNvGrpSpPr/>
            <p:nvPr/>
          </p:nvGrpSpPr>
          <p:grpSpPr>
            <a:xfrm>
              <a:off x="1582099" y="1837901"/>
              <a:ext cx="2362200" cy="2819400"/>
              <a:chOff x="1295400" y="1828800"/>
              <a:chExt cx="2362200" cy="28194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95400" y="1828800"/>
                <a:ext cx="2362200" cy="2514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951" y="1848919"/>
                <a:ext cx="516984" cy="567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369" y="1911768"/>
                <a:ext cx="899967" cy="260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99" y="2529862"/>
                <a:ext cx="444689" cy="371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951" y="1967565"/>
                <a:ext cx="423069" cy="59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2901723"/>
                <a:ext cx="608108" cy="567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186" y="3404613"/>
                <a:ext cx="876300" cy="868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3657600"/>
                <a:ext cx="884237" cy="627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1922811" y="4343400"/>
                <a:ext cx="1142077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2"/>
                    </a:solidFill>
                  </a:rPr>
                  <a:t>外设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209800" y="6096000"/>
              <a:ext cx="1142077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</a:rPr>
                <a:t>存储器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肘形连接符 56"/>
            <p:cNvCxnSpPr>
              <a:stCxn id="54" idx="3"/>
              <a:endCxn id="59" idx="1"/>
            </p:cNvCxnSpPr>
            <p:nvPr/>
          </p:nvCxnSpPr>
          <p:spPr>
            <a:xfrm flipV="1">
              <a:off x="965822" y="3095201"/>
              <a:ext cx="616277" cy="876121"/>
            </a:xfrm>
            <a:prstGeom prst="bentConnector3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54" idx="3"/>
              <a:endCxn id="53" idx="1"/>
            </p:cNvCxnSpPr>
            <p:nvPr/>
          </p:nvCxnSpPr>
          <p:spPr>
            <a:xfrm>
              <a:off x="965822" y="3971322"/>
              <a:ext cx="1006182" cy="1507518"/>
            </a:xfrm>
            <a:prstGeom prst="bentConnector3">
              <a:avLst>
                <a:gd name="adj1" fmla="val 30351"/>
              </a:avLst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3" descr="D:\My Dropbox\Dropbox\微机原理\材料\2007110716214340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11" y="5309778"/>
            <a:ext cx="1233525" cy="7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31" y="2642477"/>
            <a:ext cx="1131308" cy="10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3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注意：</a:t>
            </a:r>
            <a:r>
              <a:rPr lang="en-US" altLang="zh-CN" sz="4800" dirty="0" smtClean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8086/8088</a:t>
            </a:r>
            <a:r>
              <a:rPr lang="zh-CN" altLang="en-US" sz="4800" dirty="0" smtClean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系统</a:t>
            </a:r>
            <a:endParaRPr lang="en-US" altLang="zh-CN" sz="4800" dirty="0" smtClean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solidFill>
                  <a:schemeClr val="tx1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都是典型的</a:t>
            </a:r>
            <a:r>
              <a:rPr lang="zh-CN" altLang="en-US" sz="48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独立编址方式</a:t>
            </a:r>
            <a:endParaRPr lang="zh-CN" altLang="en-US" sz="4800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3400" y="4724400"/>
            <a:ext cx="8151813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隶书" pitchFamily="2" charset="-122"/>
                <a:ea typeface="华文隶书" pitchFamily="2" charset="-122"/>
              </a:rPr>
              <a:t>8086/8088</a:t>
            </a:r>
            <a:r>
              <a:rPr lang="zh-CN" altLang="en-US" sz="3600" b="1" dirty="0" smtClean="0">
                <a:latin typeface="华文隶书" pitchFamily="2" charset="-122"/>
                <a:ea typeface="华文隶书" pitchFamily="2" charset="-122"/>
              </a:rPr>
              <a:t>分配给的</a:t>
            </a:r>
            <a:r>
              <a:rPr lang="en-US" altLang="zh-CN" sz="3600" b="1" dirty="0" smtClean="0">
                <a:latin typeface="华文隶书" pitchFamily="2" charset="-122"/>
                <a:ea typeface="华文隶书" pitchFamily="2" charset="-122"/>
              </a:rPr>
              <a:t>I/O</a:t>
            </a:r>
            <a:r>
              <a:rPr lang="zh-CN" altLang="en-US" sz="3600" b="1" dirty="0">
                <a:latin typeface="华文隶书" pitchFamily="2" charset="-122"/>
                <a:ea typeface="华文隶书" pitchFamily="2" charset="-122"/>
              </a:rPr>
              <a:t>地址线</a:t>
            </a:r>
            <a:r>
              <a:rPr lang="zh-CN" altLang="en-US" sz="3600" b="1" dirty="0" smtClean="0">
                <a:latin typeface="华文隶书" pitchFamily="2" charset="-122"/>
                <a:ea typeface="华文隶书" pitchFamily="2" charset="-122"/>
              </a:rPr>
              <a:t>只有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16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根</a:t>
            </a:r>
            <a:endParaRPr lang="en-US" altLang="zh-CN" sz="3600" b="1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algn="ctr"/>
            <a:r>
              <a:rPr lang="en-US" altLang="zh-CN" sz="3600" b="1" dirty="0">
                <a:latin typeface="华文隶书" pitchFamily="2" charset="-122"/>
                <a:ea typeface="华文隶书" pitchFamily="2" charset="-122"/>
              </a:rPr>
              <a:t>PC/XT </a:t>
            </a:r>
            <a:r>
              <a:rPr lang="zh-CN" altLang="en-US" sz="3600" b="1" dirty="0">
                <a:latin typeface="华文隶书" pitchFamily="2" charset="-122"/>
                <a:ea typeface="华文隶书" pitchFamily="2" charset="-122"/>
              </a:rPr>
              <a:t>分</a:t>
            </a:r>
            <a:r>
              <a:rPr lang="zh-CN" altLang="en-US" sz="3600" b="1" dirty="0" smtClean="0">
                <a:latin typeface="华文隶书" pitchFamily="2" charset="-122"/>
                <a:ea typeface="华文隶书" pitchFamily="2" charset="-122"/>
              </a:rPr>
              <a:t>配给</a:t>
            </a:r>
            <a:r>
              <a:rPr lang="en-US" altLang="zh-CN" sz="3600" b="1" dirty="0" smtClean="0">
                <a:latin typeface="华文隶书" pitchFamily="2" charset="-122"/>
                <a:ea typeface="华文隶书" pitchFamily="2" charset="-122"/>
              </a:rPr>
              <a:t>I/O</a:t>
            </a:r>
            <a:r>
              <a:rPr lang="zh-CN" altLang="en-US" sz="3600" b="1" dirty="0" smtClean="0">
                <a:latin typeface="华文隶书" pitchFamily="2" charset="-122"/>
                <a:ea typeface="华文隶书" pitchFamily="2" charset="-122"/>
              </a:rPr>
              <a:t>的地址线有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10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根</a:t>
            </a:r>
            <a:endParaRPr lang="zh-CN" altLang="en-US" sz="36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5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2192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600" b="1" u="none">
              <a:solidFill>
                <a:schemeClr val="tx1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96171"/>
              </p:ext>
            </p:extLst>
          </p:nvPr>
        </p:nvGraphicFramePr>
        <p:xfrm>
          <a:off x="755650" y="1319213"/>
          <a:ext cx="7561263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r:id="rId3" imgW="5751835" imgH="3063746" progId="Visio.Drawing.11">
                  <p:embed/>
                </p:oleObj>
              </mc:Choice>
              <mc:Fallback>
                <p:oleObj r:id="rId3" imgW="5751835" imgH="30637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19213"/>
                        <a:ext cx="7561263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951402" y="5894894"/>
            <a:ext cx="45255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 smtClean="0"/>
              <a:t>8086/8088</a:t>
            </a:r>
            <a:r>
              <a:rPr lang="zh-CN" altLang="en-US" sz="2800" b="1" u="none" dirty="0"/>
              <a:t>的独立编址方式</a:t>
            </a:r>
            <a:r>
              <a:rPr lang="zh-CN" altLang="en-US" sz="3200" b="1" u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1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153400" cy="4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3200" b="1" u="none" dirty="0">
                <a:solidFill>
                  <a:srgbClr val="FF0000"/>
                </a:solidFill>
              </a:rPr>
              <a:t>独立编址方式优点</a:t>
            </a:r>
            <a:endParaRPr lang="zh-CN" altLang="en-US" sz="3200" u="none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/>
              <a:t>存储器的容量可以达到与地址总线所决定的地址空间相同 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/>
              <a:t>访问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端口时的地址位数可以较少，提高总线的利用率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100" b="1" u="none" dirty="0" smtClean="0">
                <a:solidFill>
                  <a:schemeClr val="tx1"/>
                </a:solidFill>
              </a:rPr>
              <a:t>  </a:t>
            </a:r>
            <a:endParaRPr lang="zh-CN" altLang="en-US" sz="1100" b="1" u="none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3200" b="1" u="none" dirty="0">
                <a:solidFill>
                  <a:srgbClr val="FF0000"/>
                </a:solidFill>
              </a:rPr>
              <a:t>独立编址方式缺点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/>
              <a:t>必须设置专门的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指令，增加了指令系统和有关硬件的复杂性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143000"/>
            <a:ext cx="838200" cy="8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419600" y="3308425"/>
            <a:ext cx="1295400" cy="269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外设接口的编址方式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096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）统一编址方式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或称为存储器映射编址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19600" y="2257478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00000H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19600" y="2613457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00001H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9600" y="6019800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FFFFFH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6182" y="3934969"/>
            <a:ext cx="861774" cy="12096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 …</a:t>
            </a:r>
            <a:endParaRPr lang="zh-CN" altLang="en-US" sz="4400" b="1" dirty="0"/>
          </a:p>
        </p:txBody>
      </p:sp>
      <p:sp>
        <p:nvSpPr>
          <p:cNvPr id="28" name="矩形 27"/>
          <p:cNvSpPr/>
          <p:nvPr/>
        </p:nvSpPr>
        <p:spPr>
          <a:xfrm>
            <a:off x="4419600" y="2971538"/>
            <a:ext cx="1295400" cy="343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00002H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5526" y="2286000"/>
            <a:ext cx="152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latin typeface="宋体" pitchFamily="2" charset="-122"/>
                <a:ea typeface="宋体" pitchFamily="2" charset="-122"/>
              </a:rPr>
              <a:t>}</a:t>
            </a:r>
            <a:endParaRPr lang="zh-CN" altLang="en-US" sz="239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72200" y="1905000"/>
            <a:ext cx="2438400" cy="880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一个地址对应一个单元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9800" y="2819399"/>
            <a:ext cx="28563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b="1" dirty="0"/>
              <a:t>所有的存储单元只占用其中一部分地址，而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端口则占用另外一部分地址。</a:t>
            </a:r>
            <a:r>
              <a:rPr lang="zh-CN" altLang="en-US" sz="2400" b="1" dirty="0"/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019800" y="5144658"/>
            <a:ext cx="2996074" cy="1408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优缺点与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独立编址相反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6200" y="2066501"/>
            <a:ext cx="3770640" cy="4562899"/>
            <a:chOff x="173659" y="1837901"/>
            <a:chExt cx="3770640" cy="4562899"/>
          </a:xfrm>
        </p:grpSpPr>
        <p:sp>
          <p:nvSpPr>
            <p:cNvPr id="36" name="矩形 35"/>
            <p:cNvSpPr/>
            <p:nvPr/>
          </p:nvSpPr>
          <p:spPr>
            <a:xfrm>
              <a:off x="1972004" y="4876800"/>
              <a:ext cx="1617088" cy="120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9" y="3300603"/>
              <a:ext cx="792163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组合 37"/>
            <p:cNvGrpSpPr/>
            <p:nvPr/>
          </p:nvGrpSpPr>
          <p:grpSpPr>
            <a:xfrm>
              <a:off x="1582099" y="1837901"/>
              <a:ext cx="2362200" cy="2819400"/>
              <a:chOff x="1295400" y="1828800"/>
              <a:chExt cx="2362200" cy="28194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295400" y="1828800"/>
                <a:ext cx="2362200" cy="2514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951" y="1848919"/>
                <a:ext cx="516984" cy="567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369" y="1911768"/>
                <a:ext cx="899967" cy="260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99" y="2529862"/>
                <a:ext cx="444689" cy="371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951" y="1967565"/>
                <a:ext cx="423069" cy="59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2901723"/>
                <a:ext cx="608108" cy="567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186" y="3404613"/>
                <a:ext cx="876300" cy="868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3657600"/>
                <a:ext cx="884237" cy="627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矩形 49"/>
              <p:cNvSpPr/>
              <p:nvPr/>
            </p:nvSpPr>
            <p:spPr>
              <a:xfrm>
                <a:off x="1922811" y="4343400"/>
                <a:ext cx="1142077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2"/>
                    </a:solidFill>
                  </a:rPr>
                  <a:t>外设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209800" y="6096000"/>
              <a:ext cx="1142077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</a:rPr>
                <a:t>存储器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40" name="肘形连接符 39"/>
            <p:cNvCxnSpPr>
              <a:stCxn id="37" idx="3"/>
              <a:endCxn id="42" idx="1"/>
            </p:cNvCxnSpPr>
            <p:nvPr/>
          </p:nvCxnSpPr>
          <p:spPr>
            <a:xfrm flipV="1">
              <a:off x="965822" y="3095201"/>
              <a:ext cx="616277" cy="876121"/>
            </a:xfrm>
            <a:prstGeom prst="bentConnector3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7" idx="3"/>
              <a:endCxn id="36" idx="1"/>
            </p:cNvCxnSpPr>
            <p:nvPr/>
          </p:nvCxnSpPr>
          <p:spPr>
            <a:xfrm>
              <a:off x="965822" y="3971322"/>
              <a:ext cx="1006182" cy="1507518"/>
            </a:xfrm>
            <a:prstGeom prst="bentConnector3">
              <a:avLst>
                <a:gd name="adj1" fmla="val 30351"/>
              </a:avLst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3" descr="D:\My Dropbox\Dropbox\微机原理\材料\2007110716214340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51" y="5318879"/>
            <a:ext cx="1233525" cy="7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71" y="2651578"/>
            <a:ext cx="1131308" cy="10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1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6002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600" b="1" u="none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96975" y="1325563"/>
            <a:ext cx="406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 dirty="0">
                <a:solidFill>
                  <a:srgbClr val="FF0000"/>
                </a:solidFill>
              </a:rPr>
              <a:t>统一编址方式的优点</a:t>
            </a:r>
            <a:r>
              <a:rPr lang="zh-CN" altLang="en-US" sz="3200" b="1" u="none" dirty="0"/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11188" y="1970782"/>
            <a:ext cx="66399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/>
              <a:t>无需专门的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指令</a:t>
            </a:r>
            <a:r>
              <a:rPr lang="en-US" altLang="zh-CN" sz="3200" b="1" u="none" dirty="0"/>
              <a:t>,</a:t>
            </a:r>
            <a:r>
              <a:rPr lang="zh-CN" altLang="en-US" sz="3200" b="1" u="none" dirty="0"/>
              <a:t>编程较为灵活 </a:t>
            </a:r>
            <a:endParaRPr lang="en-US" altLang="zh-CN" sz="3200" b="1" u="none" dirty="0" smtClean="0"/>
          </a:p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 smtClean="0"/>
              <a:t>无需专门的控制线区分寻址内容</a:t>
            </a:r>
            <a:endParaRPr lang="zh-CN" altLang="en-US" sz="3200" b="1" u="none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73162" y="3382962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u="none" dirty="0">
                <a:solidFill>
                  <a:srgbClr val="FF0000"/>
                </a:solidFill>
              </a:rPr>
              <a:t>统一编址方式的缺点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1188" y="3948113"/>
            <a:ext cx="764857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端口占用了存储器的一部分地址空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b="1" u="none" dirty="0"/>
              <a:t>间因而影响到系统中存储器的容量 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sz="3200" b="1" u="none" dirty="0"/>
              <a:t>访问存储器和访问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端口必须使用相同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b="1" u="none" dirty="0"/>
              <a:t>位数的地址，使指令地址码加长，总线中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 b="1" u="none" dirty="0"/>
              <a:t>传送信息量增加</a:t>
            </a:r>
            <a:r>
              <a:rPr lang="zh-CN" altLang="en-US" sz="3200" u="none" dirty="0"/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03361"/>
            <a:ext cx="876300" cy="91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124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2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524000"/>
            <a:ext cx="75438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3200" b="1" u="none">
                <a:solidFill>
                  <a:srgbClr val="FF0000"/>
                </a:solidFill>
              </a:rPr>
              <a:t>两种编址方式中地址空间的关系</a:t>
            </a:r>
            <a:r>
              <a:rPr lang="en-US" altLang="zh-CN" sz="3200" b="1" u="none">
                <a:solidFill>
                  <a:srgbClr val="FF0000"/>
                </a:solidFill>
              </a:rPr>
              <a:t>:</a:t>
            </a:r>
            <a:r>
              <a:rPr lang="en-US" altLang="zh-CN" sz="3200" u="none"/>
              <a:t> </a:t>
            </a:r>
            <a:endParaRPr lang="en-US" altLang="zh-CN" sz="3600" b="1" u="none">
              <a:solidFill>
                <a:schemeClr val="tx1"/>
              </a:solidFill>
            </a:endParaRPr>
          </a:p>
          <a:p>
            <a:pPr algn="l"/>
            <a:r>
              <a:rPr lang="en-US" altLang="zh-CN" sz="3600" b="1" u="none">
                <a:solidFill>
                  <a:srgbClr val="000000"/>
                </a:solidFill>
              </a:rPr>
              <a:t> 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780219"/>
              </p:ext>
            </p:extLst>
          </p:nvPr>
        </p:nvGraphicFramePr>
        <p:xfrm>
          <a:off x="819150" y="2344738"/>
          <a:ext cx="395922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4" imgW="2035749" imgH="1339545" progId="Visio.Drawing.11">
                  <p:embed/>
                </p:oleObj>
              </mc:Choice>
              <mc:Fallback>
                <p:oleObj r:id="rId4" imgW="2035749" imgH="13395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344738"/>
                        <a:ext cx="395922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52839"/>
              </p:ext>
            </p:extLst>
          </p:nvPr>
        </p:nvGraphicFramePr>
        <p:xfrm>
          <a:off x="6003925" y="2273300"/>
          <a:ext cx="189547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r:id="rId6" imgW="895303" imgH="1333406" progId="Visio.Drawing.11">
                  <p:embed/>
                </p:oleObj>
              </mc:Choice>
              <mc:Fallback>
                <p:oleObj r:id="rId6" imgW="895303" imgH="13334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2273300"/>
                        <a:ext cx="189547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35050" y="5368925"/>
            <a:ext cx="365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u="none"/>
              <a:t>(a) </a:t>
            </a:r>
            <a:r>
              <a:rPr lang="zh-CN" altLang="en-US" sz="3200" b="1" u="none"/>
              <a:t>独立编址方式 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924425" y="5368925"/>
            <a:ext cx="386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u="none"/>
              <a:t> (b) </a:t>
            </a:r>
            <a:r>
              <a:rPr lang="zh-CN" altLang="en-US" sz="3200" b="1" u="none"/>
              <a:t>统一编址方式 </a:t>
            </a:r>
          </a:p>
        </p:txBody>
      </p:sp>
    </p:spTree>
    <p:extLst>
      <p:ext uri="{BB962C8B-B14F-4D97-AF65-F5344CB8AC3E}">
        <p14:creationId xmlns:p14="http://schemas.microsoft.com/office/powerpoint/2010/main" val="38203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接口概述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接口的编址方式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的基本工作方式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常用芯片的接口技术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951037" y="4403725"/>
            <a:ext cx="5470525" cy="83820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44674" y="1905001"/>
            <a:ext cx="5470525" cy="167640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 I/O</a:t>
            </a:r>
            <a:r>
              <a:rPr lang="zh-CN" altLang="en-US" dirty="0" smtClean="0"/>
              <a:t>的基本工作方式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304800" y="1371600"/>
            <a:ext cx="8382000" cy="477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u="none" dirty="0">
                <a:solidFill>
                  <a:srgbClr val="FF0000"/>
                </a:solidFill>
              </a:rPr>
              <a:t>输入</a:t>
            </a:r>
            <a:r>
              <a:rPr lang="en-US" altLang="zh-CN" sz="3200" b="1" u="none" dirty="0">
                <a:solidFill>
                  <a:srgbClr val="FF0000"/>
                </a:solidFill>
              </a:rPr>
              <a:t>/</a:t>
            </a:r>
            <a:r>
              <a:rPr lang="zh-CN" altLang="en-US" sz="3200" b="1" u="none" dirty="0">
                <a:solidFill>
                  <a:srgbClr val="FF0000"/>
                </a:solidFill>
              </a:rPr>
              <a:t>输出的控制方式</a:t>
            </a:r>
            <a:r>
              <a:rPr lang="zh-CN" altLang="en-US" sz="3200" b="1" u="none" dirty="0"/>
              <a:t>是指以何种方式控制</a:t>
            </a:r>
          </a:p>
          <a:p>
            <a:pPr marL="0" indent="0" algn="l">
              <a:spcAft>
                <a:spcPts val="1200"/>
              </a:spcAft>
              <a:buNone/>
            </a:pPr>
            <a:r>
              <a:rPr lang="zh-CN" altLang="en-US" sz="3200" b="1" u="none" dirty="0"/>
              <a:t>计算机的主机</a:t>
            </a:r>
            <a:r>
              <a:rPr lang="en-US" altLang="zh-CN" sz="3200" b="1" u="none" dirty="0"/>
              <a:t>(</a:t>
            </a:r>
            <a:r>
              <a:rPr lang="zh-CN" altLang="en-US" sz="3200" b="1" u="none" dirty="0"/>
              <a:t>包括微处理器、存储器等</a:t>
            </a:r>
            <a:r>
              <a:rPr lang="en-US" altLang="zh-CN" sz="3200" b="1" u="none" dirty="0" smtClean="0"/>
              <a:t>)</a:t>
            </a:r>
            <a:r>
              <a:rPr lang="zh-CN" altLang="en-US" sz="3200" b="1" u="none" dirty="0" smtClean="0"/>
              <a:t>与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接口之间进行数据传送</a:t>
            </a:r>
            <a:r>
              <a:rPr lang="zh-CN" altLang="en-US" sz="3200" b="1" u="none" dirty="0" smtClean="0"/>
              <a:t>。</a:t>
            </a:r>
            <a:endParaRPr lang="zh-CN" altLang="en-US" sz="3200" u="none" dirty="0"/>
          </a:p>
          <a:p>
            <a:pPr algn="l"/>
            <a:r>
              <a:rPr lang="zh-CN" altLang="en-US" sz="3200" b="1" u="none" dirty="0"/>
              <a:t>根据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设备与主机的并行工作程度，微型</a:t>
            </a:r>
          </a:p>
          <a:p>
            <a:pPr marL="0" indent="0" algn="just">
              <a:buNone/>
            </a:pPr>
            <a:r>
              <a:rPr lang="zh-CN" altLang="en-US" sz="3200" b="1" u="none" dirty="0"/>
              <a:t>计算机的输入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输出控制方式主要</a:t>
            </a:r>
            <a:r>
              <a:rPr lang="zh-CN" altLang="en-US" sz="3200" b="1" u="none" dirty="0" smtClean="0"/>
              <a:t>有：</a:t>
            </a:r>
            <a:endParaRPr lang="en-US" altLang="zh-CN" sz="3200" b="1" u="none" dirty="0" smtClean="0"/>
          </a:p>
          <a:p>
            <a:pPr marL="400050" lvl="1" indent="0" algn="just">
              <a:buNone/>
            </a:pPr>
            <a:r>
              <a:rPr lang="zh-CN" altLang="en-US" b="1" u="none" dirty="0" smtClean="0">
                <a:solidFill>
                  <a:srgbClr val="FF0000"/>
                </a:solidFill>
              </a:rPr>
              <a:t>无条件传送方式</a:t>
            </a:r>
            <a:endParaRPr lang="en-US" altLang="zh-CN" b="1" u="none" dirty="0" smtClean="0">
              <a:solidFill>
                <a:srgbClr val="FF0000"/>
              </a:solidFill>
            </a:endParaRPr>
          </a:p>
          <a:p>
            <a:pPr marL="400050" lvl="1" indent="0" algn="just">
              <a:buNone/>
            </a:pPr>
            <a:r>
              <a:rPr lang="zh-CN" altLang="en-US" b="1" u="none" dirty="0" smtClean="0">
                <a:solidFill>
                  <a:srgbClr val="FF0000"/>
                </a:solidFill>
              </a:rPr>
              <a:t>程序</a:t>
            </a:r>
            <a:r>
              <a:rPr lang="zh-CN" altLang="en-US" b="1" u="none" dirty="0">
                <a:solidFill>
                  <a:srgbClr val="FF0000"/>
                </a:solidFill>
              </a:rPr>
              <a:t>查询</a:t>
            </a:r>
            <a:r>
              <a:rPr lang="zh-CN" altLang="en-US" b="1" u="none" dirty="0" smtClean="0">
                <a:solidFill>
                  <a:srgbClr val="FF0000"/>
                </a:solidFill>
              </a:rPr>
              <a:t>方式</a:t>
            </a:r>
            <a:endParaRPr lang="en-US" altLang="zh-CN" b="1" u="none" dirty="0" smtClean="0">
              <a:solidFill>
                <a:srgbClr val="FF0000"/>
              </a:solidFill>
            </a:endParaRPr>
          </a:p>
          <a:p>
            <a:pPr marL="400050" lvl="1" indent="0" algn="just">
              <a:buNone/>
            </a:pPr>
            <a:r>
              <a:rPr lang="en-US" altLang="zh-CN" b="1" u="none" dirty="0" smtClean="0">
                <a:solidFill>
                  <a:srgbClr val="FF0000"/>
                </a:solidFill>
              </a:rPr>
              <a:t>I/O</a:t>
            </a:r>
            <a:r>
              <a:rPr lang="zh-CN" altLang="en-US" b="1" u="none" dirty="0">
                <a:solidFill>
                  <a:srgbClr val="FF0000"/>
                </a:solidFill>
              </a:rPr>
              <a:t>中断</a:t>
            </a:r>
            <a:r>
              <a:rPr lang="zh-CN" altLang="en-US" b="1" u="none" dirty="0" smtClean="0">
                <a:solidFill>
                  <a:srgbClr val="FF0000"/>
                </a:solidFill>
              </a:rPr>
              <a:t>方式</a:t>
            </a:r>
            <a:endParaRPr lang="en-US" altLang="zh-CN" b="1" u="none" dirty="0" smtClean="0">
              <a:solidFill>
                <a:srgbClr val="FF0000"/>
              </a:solidFill>
            </a:endParaRPr>
          </a:p>
          <a:p>
            <a:pPr marL="400050" lvl="1" indent="0" algn="just">
              <a:buNone/>
            </a:pPr>
            <a:r>
              <a:rPr lang="en-US" altLang="zh-CN" b="1" u="none" dirty="0" smtClean="0">
                <a:solidFill>
                  <a:srgbClr val="FF0000"/>
                </a:solidFill>
              </a:rPr>
              <a:t>DMA</a:t>
            </a:r>
            <a:r>
              <a:rPr lang="zh-CN" altLang="en-US" b="1" u="none" dirty="0" smtClean="0">
                <a:solidFill>
                  <a:srgbClr val="FF0000"/>
                </a:solidFill>
              </a:rPr>
              <a:t>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00200" y="1752600"/>
            <a:ext cx="6248400" cy="3733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6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输入输出操作的工作效率是影响系统性能的重要因素</a:t>
            </a:r>
            <a:endParaRPr lang="zh-CN" altLang="en-US" sz="3600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接口概述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接口的编址方式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的基本工作方式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常用芯片的接口技术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057400" y="2590800"/>
            <a:ext cx="4953000" cy="2819400"/>
          </a:xfrm>
          <a:prstGeom prst="roundRect">
            <a:avLst>
              <a:gd name="adj" fmla="val 20270"/>
            </a:avLst>
          </a:pr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输入输出操作的定义：</a:t>
            </a:r>
          </a:p>
          <a:p>
            <a:pPr lvl="1"/>
            <a:r>
              <a:rPr lang="zh-CN" altLang="zh-CN" b="1" dirty="0" smtClean="0"/>
              <a:t>输入</a:t>
            </a:r>
            <a:r>
              <a:rPr lang="zh-CN" altLang="zh-CN" b="1" dirty="0"/>
              <a:t>：</a:t>
            </a:r>
            <a:r>
              <a:rPr lang="en-US" altLang="zh-CN" b="1" dirty="0"/>
              <a:t> </a:t>
            </a:r>
            <a:r>
              <a:rPr lang="zh-CN" altLang="zh-CN" b="1" dirty="0"/>
              <a:t>从外设向</a:t>
            </a:r>
            <a:r>
              <a:rPr lang="en-US" altLang="zh-CN" b="1" dirty="0"/>
              <a:t>CPU</a:t>
            </a:r>
            <a:r>
              <a:rPr lang="zh-CN" altLang="zh-CN" b="1" dirty="0"/>
              <a:t>发送数据，即写入</a:t>
            </a:r>
            <a:r>
              <a:rPr lang="en-US" altLang="zh-CN" b="1" dirty="0" smtClean="0"/>
              <a:t>CPU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endParaRPr lang="zh-CN" altLang="zh-CN" b="1" dirty="0"/>
          </a:p>
          <a:p>
            <a:pPr lvl="1"/>
            <a:r>
              <a:rPr lang="zh-CN" altLang="zh-CN" b="1" dirty="0"/>
              <a:t>输出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从</a:t>
            </a:r>
            <a:r>
              <a:rPr lang="en-US" altLang="zh-CN" b="1" dirty="0" smtClean="0"/>
              <a:t>CPU</a:t>
            </a:r>
            <a:r>
              <a:rPr lang="zh-CN" altLang="zh-CN" b="1" dirty="0"/>
              <a:t>向外设发送数据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209800"/>
            <a:ext cx="4514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669971"/>
            <a:ext cx="4514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320263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</a:rPr>
              <a:t>接口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5638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</a:rPr>
              <a:t>接口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9248" y="2464314"/>
            <a:ext cx="1905000" cy="35745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任何时候分析输入输出操作，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都是以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为主语地位进行分析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1600" y="1879600"/>
            <a:ext cx="65532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输入输出基本工作模式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026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无条件传送方式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又称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同步传送方式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zh-CN" altLang="en-US" b="1" dirty="0"/>
              <a:t>指</a:t>
            </a:r>
            <a:r>
              <a:rPr lang="en-US" altLang="zh-CN" b="1" dirty="0"/>
              <a:t>I/O</a:t>
            </a:r>
            <a:r>
              <a:rPr lang="zh-CN" altLang="en-US" b="1" dirty="0"/>
              <a:t>设备可以在微处理器限定的时间内准备就绪，可以直接执行预先编制的</a:t>
            </a:r>
            <a:r>
              <a:rPr lang="en-US" altLang="zh-CN" b="1" dirty="0"/>
              <a:t>I/O</a:t>
            </a:r>
            <a:r>
              <a:rPr lang="zh-CN" altLang="en-US" b="1" dirty="0"/>
              <a:t>程序实现输入</a:t>
            </a:r>
            <a:r>
              <a:rPr lang="en-US" altLang="zh-CN" b="1" dirty="0"/>
              <a:t>/</a:t>
            </a:r>
            <a:r>
              <a:rPr lang="zh-CN" altLang="en-US" b="1" dirty="0"/>
              <a:t>输出操作，而无需查询</a:t>
            </a:r>
            <a:r>
              <a:rPr lang="en-US" altLang="zh-CN" b="1" dirty="0"/>
              <a:t>I/O</a:t>
            </a:r>
            <a:r>
              <a:rPr lang="zh-CN" altLang="en-US" b="1" dirty="0"/>
              <a:t>设备的状态。</a:t>
            </a:r>
          </a:p>
          <a:p>
            <a:endParaRPr lang="en-US" altLang="zh-CN" dirty="0" smtClean="0"/>
          </a:p>
          <a:p>
            <a:r>
              <a:rPr lang="zh-CN" altLang="en-US" dirty="0"/>
              <a:t>最简单的输入</a:t>
            </a:r>
            <a:r>
              <a:rPr lang="en-US" altLang="zh-CN" dirty="0"/>
              <a:t>/</a:t>
            </a:r>
            <a:r>
              <a:rPr lang="zh-CN" altLang="en-US" dirty="0"/>
              <a:t>输出控制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b="1" dirty="0" smtClean="0"/>
              <a:t>所</a:t>
            </a:r>
            <a:r>
              <a:rPr lang="zh-CN" altLang="en-US" b="1" dirty="0"/>
              <a:t>需要的软、硬件较少，实现简单。但前提条件是要求</a:t>
            </a:r>
            <a:r>
              <a:rPr lang="en-US" altLang="zh-CN" b="1" dirty="0"/>
              <a:t>I/O</a:t>
            </a:r>
            <a:r>
              <a:rPr lang="zh-CN" altLang="en-US" b="1" dirty="0"/>
              <a:t>设备能够及时准备就绪。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：开关，发光二极管，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84213" y="1219200"/>
            <a:ext cx="793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 dirty="0"/>
              <a:t>无条件传送方式典型的输入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输出接口形式</a:t>
            </a:r>
            <a:r>
              <a:rPr lang="en-US" altLang="zh-CN" sz="3200" b="1" u="none" dirty="0"/>
              <a:t>: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29857"/>
              </p:ext>
            </p:extLst>
          </p:nvPr>
        </p:nvGraphicFramePr>
        <p:xfrm>
          <a:off x="152400" y="1676400"/>
          <a:ext cx="67691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3604738" imgH="2067241" progId="Visio.Drawing.11">
                  <p:embed/>
                </p:oleObj>
              </mc:Choice>
              <mc:Fallback>
                <p:oleObj r:id="rId3" imgW="3604738" imgH="20672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67691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05000" y="5851526"/>
            <a:ext cx="483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/>
              <a:t>(a) </a:t>
            </a:r>
            <a:r>
              <a:rPr lang="zh-CN" altLang="en-US" sz="2800" b="1" u="none" dirty="0"/>
              <a:t>输入数据端口的典型结构</a:t>
            </a:r>
          </a:p>
        </p:txBody>
      </p:sp>
      <p:sp>
        <p:nvSpPr>
          <p:cNvPr id="3" name="云形标注 2"/>
          <p:cNvSpPr/>
          <p:nvPr/>
        </p:nvSpPr>
        <p:spPr>
          <a:xfrm>
            <a:off x="5105400" y="4556126"/>
            <a:ext cx="3962400" cy="1295400"/>
          </a:xfrm>
          <a:prstGeom prst="cloudCallout">
            <a:avLst>
              <a:gd name="adj1" fmla="val -44013"/>
              <a:gd name="adj2" fmla="val -9328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2"/>
                </a:solidFill>
              </a:rPr>
              <a:t>猜猜看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2"/>
                </a:solidFill>
              </a:rPr>
              <a:t>这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是哪个系统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在输入端口的设计中，</a:t>
            </a:r>
            <a:r>
              <a:rPr lang="zh-CN" altLang="zh-CN" dirty="0">
                <a:solidFill>
                  <a:srgbClr val="FF0000"/>
                </a:solidFill>
              </a:rPr>
              <a:t>输入接口芯片的输出端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必须具有三态功能，避免发生总线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</a:rPr>
              <a:t>竞争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5" y="2667000"/>
            <a:ext cx="4514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04087" y="4673377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74LS244</a:t>
            </a:r>
            <a:r>
              <a:rPr lang="en-US" altLang="zh-CN" sz="3600" dirty="0" smtClean="0"/>
              <a:t>, 74LS245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34000" y="22098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云形标注 6"/>
          <p:cNvSpPr/>
          <p:nvPr/>
        </p:nvSpPr>
        <p:spPr>
          <a:xfrm>
            <a:off x="6017172" y="3276600"/>
            <a:ext cx="2900855" cy="1853238"/>
          </a:xfrm>
          <a:prstGeom prst="cloudCallout">
            <a:avLst>
              <a:gd name="adj1" fmla="val -55538"/>
              <a:gd name="adj2" fmla="val -1052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2"/>
                </a:solidFill>
              </a:rPr>
              <a:t>P212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4213" y="1219200"/>
            <a:ext cx="793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/>
              <a:t>无条件传送方式典型的输入</a:t>
            </a:r>
            <a:r>
              <a:rPr lang="en-US" altLang="zh-CN" sz="3200" b="1" u="none"/>
              <a:t>/</a:t>
            </a:r>
            <a:r>
              <a:rPr lang="zh-CN" altLang="en-US" sz="3200" b="1" u="none"/>
              <a:t>输出接口形式</a:t>
            </a:r>
            <a:r>
              <a:rPr lang="en-US" altLang="zh-CN" sz="3200" b="1" u="none"/>
              <a:t>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24075" y="6105525"/>
            <a:ext cx="483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/>
              <a:t>(b) </a:t>
            </a:r>
            <a:r>
              <a:rPr lang="zh-CN" altLang="en-US" sz="2800" b="1" u="none"/>
              <a:t>输出数据端口的典型结构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49554"/>
              </p:ext>
            </p:extLst>
          </p:nvPr>
        </p:nvGraphicFramePr>
        <p:xfrm>
          <a:off x="1547813" y="1868487"/>
          <a:ext cx="6265862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2655472" imgH="2070615" progId="Visio.Drawing.11">
                  <p:embed/>
                </p:oleObj>
              </mc:Choice>
              <mc:Fallback>
                <p:oleObj r:id="rId3" imgW="2655472" imgH="2070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68487"/>
                        <a:ext cx="6265862" cy="415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3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5029200"/>
          </a:xfrm>
        </p:spPr>
        <p:txBody>
          <a:bodyPr/>
          <a:lstStyle/>
          <a:p>
            <a:r>
              <a:rPr lang="zh-CN" altLang="zh-CN" dirty="0"/>
              <a:t>在输出端口的设计中，输出接口芯片的输出端必须具有锁存功能，</a:t>
            </a:r>
            <a:r>
              <a:rPr lang="zh-CN" altLang="zh-CN" dirty="0">
                <a:solidFill>
                  <a:srgbClr val="FF0000"/>
                </a:solidFill>
              </a:rPr>
              <a:t>保障快速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zh-CN" dirty="0">
                <a:solidFill>
                  <a:srgbClr val="FF0000"/>
                </a:solidFill>
              </a:rPr>
              <a:t>与慢速外设的速度匹配问题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43" y="2819399"/>
            <a:ext cx="4514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733800" y="5183126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74LS373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03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0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236"/>
            <a:ext cx="9144000" cy="582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605918"/>
              </p:ext>
            </p:extLst>
          </p:nvPr>
        </p:nvGraphicFramePr>
        <p:xfrm>
          <a:off x="4800600" y="1672292"/>
          <a:ext cx="3911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VISIO" r:id="rId4" imgW="1706880" imgH="2194560" progId="Visio.Drawing.11">
                  <p:embed/>
                </p:oleObj>
              </mc:Choice>
              <mc:Fallback>
                <p:oleObj name="VISIO" r:id="rId4" imgW="1706880" imgH="2194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2292"/>
                        <a:ext cx="3911600" cy="4495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程序查询式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0486" y="1981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 程序查询方式也</a:t>
            </a:r>
            <a:r>
              <a:rPr lang="zh-CN" altLang="en-US" sz="2400" b="1" dirty="0" smtClean="0"/>
              <a:t>称为</a:t>
            </a:r>
            <a:endParaRPr lang="en-US" altLang="zh-CN" sz="2400" b="1" dirty="0" smtClean="0"/>
          </a:p>
          <a:p>
            <a:pPr algn="ctr"/>
            <a:endParaRPr lang="en-US" altLang="zh-CN" sz="2400" b="1" dirty="0" smtClean="0"/>
          </a:p>
          <a:p>
            <a:pPr algn="ctr"/>
            <a:r>
              <a:rPr lang="zh-CN" altLang="en-US" sz="2400" b="1" dirty="0" smtClean="0">
                <a:latin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异步传送方式</a:t>
            </a:r>
            <a:r>
              <a:rPr lang="zh-CN" altLang="en-US" sz="2400" b="1" dirty="0" smtClean="0">
                <a:latin typeface="Times New Roman" pitchFamily="18" charset="0"/>
              </a:rPr>
              <a:t>”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ctr"/>
            <a:r>
              <a:rPr lang="zh-CN" altLang="en-US" sz="2400" b="1" dirty="0" smtClean="0"/>
              <a:t>或者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>
                <a:latin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有条件传送方式</a:t>
            </a:r>
            <a:r>
              <a:rPr lang="zh-CN" altLang="en-US" sz="2400" b="1" dirty="0">
                <a:latin typeface="Times New Roman" pitchFamily="18" charset="0"/>
              </a:rPr>
              <a:t>”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24400" y="1458686"/>
            <a:ext cx="40386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6425" y="4092476"/>
            <a:ext cx="38893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3200" b="1" u="none" dirty="0"/>
              <a:t>   </a:t>
            </a:r>
            <a:r>
              <a:rPr lang="zh-CN" altLang="en-US" sz="2800" b="1" u="none" dirty="0"/>
              <a:t>右图为微处理器采用程序查询方式从一个</a:t>
            </a:r>
            <a:r>
              <a:rPr lang="en-US" altLang="zh-CN" sz="2800" b="1" u="none" dirty="0"/>
              <a:t>I/O</a:t>
            </a:r>
            <a:r>
              <a:rPr lang="zh-CN" altLang="en-US" sz="2800" b="1" u="none" dirty="0"/>
              <a:t>设备输入一个数据块</a:t>
            </a:r>
            <a:r>
              <a:rPr lang="en-US" altLang="zh-CN" sz="2800" b="1" u="none" dirty="0"/>
              <a:t>(</a:t>
            </a:r>
            <a:r>
              <a:rPr lang="zh-CN" altLang="en-US" sz="2800" b="1" u="none" dirty="0"/>
              <a:t>如硬盘的一个扇区</a:t>
            </a:r>
            <a:r>
              <a:rPr lang="en-US" altLang="zh-CN" sz="2800" b="1" u="none" dirty="0"/>
              <a:t>)</a:t>
            </a:r>
            <a:r>
              <a:rPr lang="zh-CN" altLang="en-US" sz="2800" b="1" u="none" dirty="0"/>
              <a:t>并存放到主存的基本流程图</a:t>
            </a:r>
            <a:r>
              <a:rPr lang="en-US" altLang="zh-CN" sz="2800" b="1" u="none" dirty="0"/>
              <a:t>:</a:t>
            </a:r>
            <a:r>
              <a:rPr lang="en-US" altLang="zh-CN" sz="1600" dirty="0"/>
              <a:t>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794467"/>
              </p:ext>
            </p:extLst>
          </p:nvPr>
        </p:nvGraphicFramePr>
        <p:xfrm>
          <a:off x="5029200" y="1543704"/>
          <a:ext cx="36036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6" imgW="1532998" imgH="3987144" progId="Visio.Drawing.11">
                  <p:embed/>
                </p:oleObj>
              </mc:Choice>
              <mc:Fallback>
                <p:oleObj r:id="rId6" imgW="1532998" imgH="39871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43704"/>
                        <a:ext cx="36036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1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回顾：输入输出指令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5105400" cy="5505450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读写操作：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对内存的操作是读写操作，对外设的操作也是各种读写操作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对内存直接用地址线寻址访问，对外设要通过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接口电路进行访问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81000" y="1600200"/>
            <a:ext cx="4495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IN         DST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SRC</a:t>
            </a:r>
          </a:p>
          <a:p>
            <a:pPr algn="ctr"/>
            <a:r>
              <a:rPr lang="en-US" altLang="zh-CN" sz="2400" b="1" dirty="0" smtClean="0"/>
              <a:t>OUT      DST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SRC</a:t>
            </a:r>
          </a:p>
          <a:p>
            <a:pPr algn="ctr"/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MOV      DST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SRC</a:t>
            </a:r>
            <a:endParaRPr lang="en-US" sz="2400" b="1" dirty="0"/>
          </a:p>
        </p:txBody>
      </p:sp>
      <p:pic>
        <p:nvPicPr>
          <p:cNvPr id="15362" name="Picture 2" descr="D:\My Dropbox\Dropbox\微机原理\材料\142516_76_1309336791_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68" y="5385978"/>
            <a:ext cx="1332289" cy="13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5029200" y="1517980"/>
            <a:ext cx="3770640" cy="4562899"/>
            <a:chOff x="173659" y="1837901"/>
            <a:chExt cx="3770640" cy="4562899"/>
          </a:xfrm>
        </p:grpSpPr>
        <p:sp>
          <p:nvSpPr>
            <p:cNvPr id="24" name="矩形 23"/>
            <p:cNvSpPr/>
            <p:nvPr/>
          </p:nvSpPr>
          <p:spPr>
            <a:xfrm>
              <a:off x="1972004" y="4876800"/>
              <a:ext cx="1617088" cy="120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9" y="3300603"/>
              <a:ext cx="792163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" name="组合 25"/>
            <p:cNvGrpSpPr/>
            <p:nvPr/>
          </p:nvGrpSpPr>
          <p:grpSpPr>
            <a:xfrm>
              <a:off x="1582099" y="1837901"/>
              <a:ext cx="2362200" cy="2819400"/>
              <a:chOff x="1295400" y="1828800"/>
              <a:chExt cx="2362200" cy="2819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95400" y="1828800"/>
                <a:ext cx="2362200" cy="2514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951" y="1848919"/>
                <a:ext cx="516984" cy="567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369" y="1911768"/>
                <a:ext cx="899967" cy="260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99" y="2529862"/>
                <a:ext cx="444689" cy="371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951" y="1967565"/>
                <a:ext cx="423069" cy="59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2901723"/>
                <a:ext cx="608108" cy="567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186" y="3404613"/>
                <a:ext cx="876300" cy="868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3657600"/>
                <a:ext cx="884237" cy="627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" name="矩形 37"/>
              <p:cNvSpPr/>
              <p:nvPr/>
            </p:nvSpPr>
            <p:spPr>
              <a:xfrm>
                <a:off x="1922811" y="4343400"/>
                <a:ext cx="1142077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2"/>
                    </a:solidFill>
                  </a:rPr>
                  <a:t>外设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209800" y="6096000"/>
              <a:ext cx="1142077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</a:rPr>
                <a:t>存储器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28" name="肘形连接符 27"/>
            <p:cNvCxnSpPr>
              <a:stCxn id="25" idx="3"/>
              <a:endCxn id="30" idx="1"/>
            </p:cNvCxnSpPr>
            <p:nvPr/>
          </p:nvCxnSpPr>
          <p:spPr>
            <a:xfrm flipV="1">
              <a:off x="965822" y="3095201"/>
              <a:ext cx="616277" cy="876121"/>
            </a:xfrm>
            <a:prstGeom prst="bentConnector3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5" idx="3"/>
              <a:endCxn id="24" idx="1"/>
            </p:cNvCxnSpPr>
            <p:nvPr/>
          </p:nvCxnSpPr>
          <p:spPr>
            <a:xfrm>
              <a:off x="965822" y="3971322"/>
              <a:ext cx="1006182" cy="1507518"/>
            </a:xfrm>
            <a:prstGeom prst="bentConnector3">
              <a:avLst>
                <a:gd name="adj1" fmla="val 30351"/>
              </a:avLst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" descr="D:\My Dropbox\Dropbox\微机原理\材料\20071107162143403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51" y="4770358"/>
            <a:ext cx="1233525" cy="7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71" y="2103057"/>
            <a:ext cx="1131308" cy="10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同时工作的程序查询工作方式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49646"/>
              </p:ext>
            </p:extLst>
          </p:nvPr>
        </p:nvGraphicFramePr>
        <p:xfrm>
          <a:off x="1119188" y="1890415"/>
          <a:ext cx="6577012" cy="46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3655351" imgH="4351554" progId="Visio.Drawing.11">
                  <p:embed/>
                </p:oleObj>
              </mc:Choice>
              <mc:Fallback>
                <p:oleObj r:id="rId4" imgW="3655351" imgH="4351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890415"/>
                        <a:ext cx="6577012" cy="466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733800"/>
          </a:xfrm>
        </p:spPr>
        <p:txBody>
          <a:bodyPr/>
          <a:lstStyle/>
          <a:p>
            <a:r>
              <a:rPr lang="zh-CN" altLang="en-US" dirty="0" smtClean="0"/>
              <a:t>程序查询方式的特点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对外设的响应速度要求降低</a:t>
            </a:r>
            <a:endParaRPr lang="en-US" altLang="zh-CN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缺点</a:t>
            </a:r>
            <a:endParaRPr lang="en-US" altLang="zh-CN" sz="2800" b="1" dirty="0" smtClean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dirty="0"/>
              <a:t>I/O</a:t>
            </a:r>
            <a:r>
              <a:rPr lang="zh-CN" altLang="en-US" sz="2400" dirty="0"/>
              <a:t>没有准备好时，需要不断重复查询</a:t>
            </a:r>
            <a:r>
              <a:rPr lang="zh-CN" altLang="en-US" sz="2400" dirty="0" smtClean="0"/>
              <a:t>，“原地踏步”，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效率极低</a:t>
            </a:r>
            <a:endParaRPr lang="en-US" altLang="zh-CN" sz="24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多</a:t>
            </a:r>
            <a:r>
              <a:rPr lang="en-US" altLang="zh-CN" sz="2400" dirty="0" smtClean="0"/>
              <a:t>I/O </a:t>
            </a:r>
            <a:r>
              <a:rPr lang="zh-CN" altLang="en-US" sz="2400" dirty="0" smtClean="0"/>
              <a:t>轮流查询时，某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准备就绪时，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不一定能及时反应，实时性差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609600" y="5334000"/>
            <a:ext cx="79248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程序查询方式是串行的工作方式</a:t>
            </a:r>
            <a:endParaRPr lang="zh-CN" altLang="en-US" sz="36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 I/O</a:t>
            </a:r>
            <a:r>
              <a:rPr lang="zh-CN" altLang="en-US" dirty="0" smtClean="0"/>
              <a:t>中断方式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33776"/>
              </p:ext>
            </p:extLst>
          </p:nvPr>
        </p:nvGraphicFramePr>
        <p:xfrm>
          <a:off x="152401" y="2205039"/>
          <a:ext cx="4724400" cy="315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4" imgW="3398914" imgH="2080738" progId="Visio.Drawing.11">
                  <p:embed/>
                </p:oleObj>
              </mc:Choice>
              <mc:Fallback>
                <p:oleObj r:id="rId4" imgW="3398914" imgH="20807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2205039"/>
                        <a:ext cx="4724400" cy="315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876800" y="2209800"/>
            <a:ext cx="411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不需要微处理器</a:t>
            </a:r>
            <a:r>
              <a:rPr lang="zh-CN" altLang="en-US" sz="2800" b="1" dirty="0">
                <a:latin typeface="Times New Roman" pitchFamily="18" charset="0"/>
              </a:rPr>
              <a:t>“</a:t>
            </a:r>
            <a:r>
              <a:rPr lang="zh-CN" altLang="en-US" sz="2800" b="1" dirty="0"/>
              <a:t>原地踏步</a:t>
            </a:r>
            <a:r>
              <a:rPr lang="zh-CN" altLang="en-US" sz="2800" b="1" dirty="0">
                <a:latin typeface="Times New Roman" pitchFamily="18" charset="0"/>
              </a:rPr>
              <a:t>”</a:t>
            </a:r>
            <a:r>
              <a:rPr lang="zh-CN" altLang="en-US" sz="2800" b="1" dirty="0"/>
              <a:t>查询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设备的</a:t>
            </a:r>
            <a:r>
              <a:rPr lang="zh-CN" altLang="en-US" sz="2800" b="1" dirty="0" smtClean="0"/>
              <a:t>状态，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在等待过程中可以做自己的事情。只有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准备就绪且发出中断信号才予以响应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中断工作方式的特点</a:t>
            </a:r>
            <a:endParaRPr lang="en-US" altLang="zh-CN" dirty="0" smtClean="0"/>
          </a:p>
          <a:p>
            <a:r>
              <a:rPr lang="zh-CN" altLang="en-US" dirty="0" smtClean="0"/>
              <a:t>优点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和外设并行工作，提高输入输出操作效率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多个外设同时工作时，通过</a:t>
            </a:r>
            <a:r>
              <a:rPr lang="zh-CN" altLang="en-US" dirty="0" smtClean="0">
                <a:solidFill>
                  <a:srgbClr val="FF0000"/>
                </a:solidFill>
              </a:rPr>
              <a:t>硬件排队电路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中断屏蔽寄存器</a:t>
            </a:r>
            <a:r>
              <a:rPr lang="zh-CN" altLang="en-US" dirty="0" smtClean="0"/>
              <a:t>可以灵活的选择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具有较好的实时性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增加相关软、硬件设计</a:t>
            </a:r>
            <a:endParaRPr lang="en-US" altLang="zh-CN" dirty="0" smtClean="0"/>
          </a:p>
          <a:p>
            <a:pPr lvl="1"/>
            <a:r>
              <a:rPr lang="zh-CN" altLang="en-US" dirty="0"/>
              <a:t>中断请求</a:t>
            </a:r>
            <a:r>
              <a:rPr lang="zh-CN" altLang="en-US" dirty="0" smtClean="0"/>
              <a:t>电路、中断控制电路、中断优先级的设定和选择、中断允许和屏蔽机制，增加中断向量表等（第八章详细讲解）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3400" y="2590800"/>
            <a:ext cx="8305800" cy="2654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工作方式（</a:t>
            </a:r>
            <a:r>
              <a:rPr lang="en-US" altLang="zh-CN" dirty="0" smtClean="0"/>
              <a:t>Direct Memory Access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289518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u"/>
            </a:pPr>
            <a:r>
              <a:rPr lang="zh-CN" altLang="en-US" sz="2800" dirty="0" smtClean="0"/>
              <a:t>中断</a:t>
            </a:r>
            <a:r>
              <a:rPr lang="zh-CN" altLang="en-US" sz="2800" dirty="0"/>
              <a:t>开始之前需要执行中断服务子程序（保护现场，转移现场）</a:t>
            </a:r>
            <a:endParaRPr lang="en-US" altLang="zh-CN" sz="2800" dirty="0"/>
          </a:p>
          <a:p>
            <a:pPr marL="914400" lvl="1" indent="-457200">
              <a:buFont typeface="Wingdings" pitchFamily="2" charset="2"/>
              <a:buChar char="u"/>
            </a:pPr>
            <a:r>
              <a:rPr lang="zh-CN" altLang="en-US" sz="2800" dirty="0"/>
              <a:t>对于每个字或字节的传送，需要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I/O</a:t>
            </a:r>
            <a:r>
              <a:rPr lang="zh-CN" altLang="en-US" sz="2800" dirty="0"/>
              <a:t>总线周期，和</a:t>
            </a:r>
            <a:r>
              <a:rPr lang="en-US" altLang="zh-CN" sz="2800" dirty="0"/>
              <a:t>1-2</a:t>
            </a:r>
            <a:r>
              <a:rPr lang="zh-CN" altLang="en-US" sz="2800" dirty="0"/>
              <a:t>个系统总线周期</a:t>
            </a:r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762000" y="2155371"/>
            <a:ext cx="56388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虽然中断控制方式尤为经典，但在高速传送大量数据块时，仍没有达到最高效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657600" y="5244882"/>
            <a:ext cx="1524000" cy="393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5000" y="5638800"/>
            <a:ext cx="50292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</a:rPr>
              <a:t>DMA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：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直接存储器访问方式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19200"/>
          </a:xfrm>
        </p:spPr>
        <p:txBody>
          <a:bodyPr/>
          <a:lstStyle/>
          <a:p>
            <a:r>
              <a:rPr lang="en-US" altLang="zh-CN" dirty="0"/>
              <a:t>4.DMA</a:t>
            </a:r>
            <a:r>
              <a:rPr lang="zh-CN" altLang="en-US" dirty="0"/>
              <a:t>工作方式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2273170"/>
            <a:ext cx="7620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b="1" u="none" dirty="0"/>
              <a:t>    </a:t>
            </a:r>
            <a:r>
              <a:rPr lang="en-US" altLang="zh-CN" sz="3200" b="1" u="none" dirty="0">
                <a:solidFill>
                  <a:srgbClr val="FF0000"/>
                </a:solidFill>
              </a:rPr>
              <a:t>DMA</a:t>
            </a:r>
            <a:r>
              <a:rPr lang="en-US" altLang="zh-CN" sz="3200" b="1" u="none" dirty="0"/>
              <a:t>(Direct Memory Access)</a:t>
            </a:r>
            <a:r>
              <a:rPr lang="zh-CN" altLang="en-US" sz="3200" b="1" u="none" dirty="0"/>
              <a:t>方式称为</a:t>
            </a:r>
            <a:r>
              <a:rPr lang="zh-CN" altLang="en-US" sz="3200" b="1" u="none" dirty="0">
                <a:solidFill>
                  <a:srgbClr val="FF0000"/>
                </a:solidFill>
              </a:rPr>
              <a:t>直接存储器访问</a:t>
            </a:r>
            <a:r>
              <a:rPr lang="zh-CN" altLang="en-US" sz="3200" b="1" u="none" dirty="0"/>
              <a:t>方式，其含义是直接在主存储器和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设备之间成块传送数据，既不需要微处理器的参与，数据也不需要在微处理器中进行中转 </a:t>
            </a:r>
            <a:r>
              <a:rPr lang="en-US" altLang="zh-CN" sz="3200" b="1" u="none" dirty="0" smtClean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22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4.DMA</a:t>
            </a:r>
            <a:r>
              <a:rPr lang="zh-CN" altLang="en-US" dirty="0"/>
              <a:t>工作方式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93232"/>
              </p:ext>
            </p:extLst>
          </p:nvPr>
        </p:nvGraphicFramePr>
        <p:xfrm>
          <a:off x="1258888" y="1662113"/>
          <a:ext cx="6443662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4" imgW="3999516" imgH="3230205" progId="Visio.Drawing.11">
                  <p:embed/>
                </p:oleObj>
              </mc:Choice>
              <mc:Fallback>
                <p:oleObj r:id="rId4" imgW="3999516" imgH="32302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62113"/>
                        <a:ext cx="6443662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86000" y="3581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4495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750" y="1412875"/>
            <a:ext cx="784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3600" b="1" u="none" dirty="0">
                <a:solidFill>
                  <a:srgbClr val="FF0000"/>
                </a:solidFill>
              </a:rPr>
              <a:t>以输入设备为例，一个完整的</a:t>
            </a:r>
            <a:r>
              <a:rPr lang="en-US" altLang="zh-CN" sz="3600" b="1" u="none" dirty="0">
                <a:solidFill>
                  <a:srgbClr val="FF0000"/>
                </a:solidFill>
              </a:rPr>
              <a:t>DMA</a:t>
            </a:r>
            <a:r>
              <a:rPr lang="zh-CN" altLang="en-US" sz="3600" b="1" u="none" dirty="0">
                <a:solidFill>
                  <a:srgbClr val="FF0000"/>
                </a:solidFill>
              </a:rPr>
              <a:t>传送过程下：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68313" y="2777440"/>
            <a:ext cx="84978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buFontTx/>
              <a:buAutoNum type="circleNumDbPlain"/>
              <a:tabLst>
                <a:tab pos="457200" algn="l"/>
              </a:tabLst>
            </a:pPr>
            <a:r>
              <a:rPr lang="zh-CN" altLang="en-US" sz="2800" b="1" u="none" dirty="0"/>
              <a:t>微处理器启动输入设备，并且将数据块在主存储器的起始地址、数据块的字或字节数，以及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的工作方式等内容写入地址</a:t>
            </a:r>
            <a:r>
              <a:rPr lang="zh-CN" altLang="en-US" sz="2800" b="1" u="none" dirty="0" smtClean="0"/>
              <a:t>寄存 </a:t>
            </a:r>
            <a:r>
              <a:rPr lang="zh-CN" altLang="en-US" sz="2800" b="1" u="none" dirty="0"/>
              <a:t>器、字计数器和控制</a:t>
            </a:r>
            <a:r>
              <a:rPr lang="en-US" altLang="zh-CN" sz="2800" b="1" u="none" dirty="0"/>
              <a:t>/</a:t>
            </a:r>
            <a:r>
              <a:rPr lang="zh-CN" altLang="en-US" sz="2800" b="1" u="none" dirty="0"/>
              <a:t>状态寄存器，完成对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控制器的设置；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39750" y="4811036"/>
            <a:ext cx="80708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l">
              <a:buFontTx/>
              <a:buAutoNum type="circleNumDbPlain" startAt="2"/>
              <a:tabLst>
                <a:tab pos="457200" algn="l"/>
              </a:tabLst>
            </a:pPr>
            <a:r>
              <a:rPr lang="zh-CN" altLang="en-US" sz="2800" b="1" u="none" dirty="0"/>
              <a:t>输入设备准备就绪后将一个字节写入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 smtClean="0"/>
              <a:t>控制器</a:t>
            </a:r>
            <a:r>
              <a:rPr lang="zh-CN" altLang="en-US" sz="2800" b="1" u="none" dirty="0"/>
              <a:t>的数据缓存器中，并向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控制器提出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 smtClean="0"/>
              <a:t>请求</a:t>
            </a:r>
            <a:r>
              <a:rPr lang="zh-CN" altLang="en-US" sz="2800" b="1" u="none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1343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1412875"/>
            <a:ext cx="84248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circleNumDbPlain" startAt="3"/>
            </a:pP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控制器向微处理器发出</a:t>
            </a:r>
            <a:r>
              <a:rPr lang="en-US" altLang="zh-CN" sz="2800" b="1" u="none" dirty="0"/>
              <a:t>HOLD</a:t>
            </a:r>
            <a:r>
              <a:rPr lang="zh-CN" altLang="en-US" sz="2800" b="1" u="none" dirty="0"/>
              <a:t>信号，</a:t>
            </a:r>
            <a:r>
              <a:rPr lang="zh-CN" altLang="en-US" sz="2800" b="1" u="none" dirty="0" smtClean="0"/>
              <a:t>申请总线</a:t>
            </a:r>
            <a:r>
              <a:rPr lang="zh-CN" altLang="en-US" sz="2800" b="1" u="none" dirty="0"/>
              <a:t>的使用权</a:t>
            </a:r>
            <a:r>
              <a:rPr lang="en-US" altLang="zh-CN" sz="2800" b="1" u="none" dirty="0"/>
              <a:t>.</a:t>
            </a:r>
            <a:r>
              <a:rPr lang="zh-CN" altLang="en-US" sz="2800" b="1" u="none" dirty="0"/>
              <a:t>微处理器释放总线，并</a:t>
            </a:r>
            <a:r>
              <a:rPr lang="zh-CN" altLang="en-US" sz="2800" b="1" u="none" dirty="0" smtClean="0"/>
              <a:t>通过</a:t>
            </a:r>
            <a:r>
              <a:rPr lang="en-US" altLang="zh-CN" sz="2800" b="1" u="none" dirty="0" smtClean="0"/>
              <a:t>HLDA</a:t>
            </a:r>
            <a:r>
              <a:rPr lang="zh-CN" altLang="en-US" sz="2800" b="1" u="none" dirty="0"/>
              <a:t>信号向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控制器做出应答</a:t>
            </a:r>
            <a:r>
              <a:rPr lang="zh-CN" altLang="en-US" sz="2800" b="1" u="none" dirty="0" smtClean="0"/>
              <a:t>；</a:t>
            </a:r>
            <a:endParaRPr lang="en-US" altLang="zh-CN" sz="2800" b="1" u="none" dirty="0" smtClean="0"/>
          </a:p>
          <a:p>
            <a:pPr marL="457200" indent="-457200" algn="l">
              <a:buFontTx/>
              <a:buAutoNum type="circleNumDbPlain" startAt="3"/>
            </a:pPr>
            <a:endParaRPr lang="zh-CN" altLang="en-US" sz="2800" b="1" u="none" dirty="0"/>
          </a:p>
          <a:p>
            <a:pPr marL="457200" indent="-457200" algn="l">
              <a:buFontTx/>
              <a:buAutoNum type="circleNumDbPlain" startAt="4"/>
            </a:pP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控制器占用总线，通过总线给出地址</a:t>
            </a:r>
            <a:r>
              <a:rPr lang="zh-CN" altLang="en-US" sz="2800" b="1" u="none" dirty="0" smtClean="0"/>
              <a:t>、数据</a:t>
            </a:r>
            <a:r>
              <a:rPr lang="zh-CN" altLang="en-US" sz="2800" b="1" u="none" dirty="0"/>
              <a:t>和写信号，将一个字节数据写入</a:t>
            </a:r>
            <a:r>
              <a:rPr lang="zh-CN" altLang="en-US" sz="2800" b="1" u="none" dirty="0" smtClean="0"/>
              <a:t>主存储器</a:t>
            </a:r>
            <a:r>
              <a:rPr lang="zh-CN" altLang="en-US" sz="2800" b="1" u="none" dirty="0"/>
              <a:t>中，然后将字计数器减</a:t>
            </a:r>
            <a:r>
              <a:rPr lang="en-US" altLang="zh-CN" sz="2800" b="1" u="none" dirty="0"/>
              <a:t>1</a:t>
            </a:r>
            <a:r>
              <a:rPr lang="zh-CN" altLang="en-US" sz="2800" b="1" u="none" dirty="0"/>
              <a:t>，并向</a:t>
            </a:r>
            <a:r>
              <a:rPr lang="zh-CN" altLang="en-US" sz="2800" b="1" u="none" dirty="0" smtClean="0"/>
              <a:t>输入设备做出</a:t>
            </a:r>
            <a:r>
              <a:rPr lang="en-US" altLang="zh-CN" sz="2800" b="1" u="none" dirty="0"/>
              <a:t>DMA</a:t>
            </a:r>
            <a:r>
              <a:rPr lang="zh-CN" altLang="en-US" sz="2800" b="1" u="none" dirty="0"/>
              <a:t>应答；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95981" y="4711005"/>
            <a:ext cx="83645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AutoNum type="circleNumDbPlain" startAt="5"/>
              <a:tabLst>
                <a:tab pos="457200" algn="l"/>
              </a:tabLst>
            </a:pPr>
            <a:r>
              <a:rPr lang="zh-CN" altLang="en-US" sz="2800" b="1" u="none" dirty="0"/>
              <a:t>重复②</a:t>
            </a:r>
            <a:r>
              <a:rPr lang="en-US" altLang="zh-CN" sz="2800" b="1" u="none" dirty="0"/>
              <a:t>-④</a:t>
            </a:r>
            <a:r>
              <a:rPr lang="zh-CN" altLang="en-US" sz="2800" b="1" u="none" dirty="0"/>
              <a:t>步，直至计数器为</a:t>
            </a:r>
            <a:r>
              <a:rPr lang="en-US" altLang="zh-CN" sz="2800" b="1" u="none" dirty="0"/>
              <a:t>0</a:t>
            </a:r>
            <a:r>
              <a:rPr lang="zh-CN" altLang="en-US" sz="2800" b="1" u="none" dirty="0"/>
              <a:t>，然后</a:t>
            </a:r>
            <a:r>
              <a:rPr lang="en-US" altLang="zh-CN" sz="2800" b="1" u="none" dirty="0" smtClean="0"/>
              <a:t>DMA</a:t>
            </a:r>
            <a:r>
              <a:rPr lang="zh-CN" altLang="en-US" sz="2800" b="1" u="none" dirty="0" smtClean="0"/>
              <a:t>控制器</a:t>
            </a:r>
            <a:r>
              <a:rPr lang="zh-CN" altLang="en-US" sz="2800" b="1" u="none" dirty="0"/>
              <a:t>通过中断方式通知微处理器</a:t>
            </a:r>
            <a:r>
              <a:rPr lang="zh-CN" altLang="en-US" sz="2800" b="1" u="none" dirty="0" smtClean="0"/>
              <a:t>传送结束</a:t>
            </a:r>
            <a:r>
              <a:rPr lang="zh-CN" altLang="en-US" sz="2800" b="1" u="none" dirty="0"/>
              <a:t>，并释放总线。</a:t>
            </a:r>
            <a:r>
              <a:rPr lang="zh-CN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60160"/>
              </p:ext>
            </p:extLst>
          </p:nvPr>
        </p:nvGraphicFramePr>
        <p:xfrm>
          <a:off x="2133600" y="1143000"/>
          <a:ext cx="5105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3" imgW="2225040" imgH="2895600" progId="Visio.Drawing.11">
                  <p:embed/>
                </p:oleObj>
              </mc:Choice>
              <mc:Fallback>
                <p:oleObj name="VISIO" r:id="rId3" imgW="2225040" imgH="2895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5105400" cy="5257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2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为什么外设需要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r>
              <a:rPr lang="zh-CN" altLang="en-US" dirty="0" smtClean="0"/>
              <a:t>内存</a:t>
            </a:r>
            <a:endParaRPr lang="en-US" altLang="zh-CN" dirty="0"/>
          </a:p>
          <a:p>
            <a:pPr lvl="1"/>
            <a:r>
              <a:rPr lang="zh-CN" altLang="en-US" b="1" dirty="0" smtClean="0"/>
              <a:t>不</a:t>
            </a:r>
            <a:r>
              <a:rPr lang="zh-CN" altLang="en-US" b="1" dirty="0"/>
              <a:t>需要接口电路，是因为内存的结构和对象单一，只需要通过译码电路访问存储单元，进行数据交流，而且都是以字节为单位的二进制</a:t>
            </a:r>
            <a:r>
              <a:rPr lang="zh-CN" altLang="en-US" b="1" dirty="0" smtClean="0"/>
              <a:t>存储单元，且内存的工作速度较为一定。</a:t>
            </a:r>
            <a:endParaRPr lang="en-US" altLang="zh-CN" b="1" dirty="0" smtClean="0"/>
          </a:p>
          <a:p>
            <a:r>
              <a:rPr lang="zh-CN" altLang="en-US" dirty="0" smtClean="0"/>
              <a:t>外设：</a:t>
            </a:r>
            <a:endParaRPr lang="en-US" altLang="zh-CN" dirty="0"/>
          </a:p>
          <a:p>
            <a:pPr lvl="1"/>
            <a:r>
              <a:rPr lang="zh-CN" altLang="en-US" b="1" dirty="0" smtClean="0"/>
              <a:t>种类繁多（机械式，电子式，电动式，电磁式）</a:t>
            </a:r>
            <a:endParaRPr lang="en-US" altLang="zh-CN" b="1" dirty="0" smtClean="0"/>
          </a:p>
          <a:p>
            <a:pPr lvl="1"/>
            <a:r>
              <a:rPr lang="zh-CN" altLang="en-US" b="1" dirty="0"/>
              <a:t>信号</a:t>
            </a:r>
            <a:r>
              <a:rPr lang="zh-CN" altLang="en-US" b="1" dirty="0" smtClean="0"/>
              <a:t>类型复杂（数字量，模拟量，开关量）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处理速率</a:t>
            </a:r>
            <a:r>
              <a:rPr lang="zh-CN" altLang="en-US" b="1" dirty="0"/>
              <a:t>相差甚</a:t>
            </a:r>
            <a:r>
              <a:rPr lang="zh-CN" altLang="en-US" b="1" dirty="0" smtClean="0"/>
              <a:t>远（键盘，鼠标，显示器，扫描仪）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数据</a:t>
            </a:r>
            <a:r>
              <a:rPr lang="zh-CN" altLang="en-US" b="1" dirty="0"/>
              <a:t>的传递</a:t>
            </a:r>
            <a:r>
              <a:rPr lang="zh-CN" altLang="en-US" b="1" dirty="0" smtClean="0"/>
              <a:t>方式（并行的，串行的）</a:t>
            </a:r>
            <a:endParaRPr lang="en-US" altLang="zh-CN" b="1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所以，对不同的外设要用不同的接口电路对信号进行转化，或储存，供</a:t>
            </a:r>
            <a:r>
              <a:rPr lang="en-US" altLang="zh-CN" sz="2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2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使用。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1905000"/>
            <a:ext cx="86106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/>
              <a:t>我们所说的接口电路，通常就是</a:t>
            </a:r>
            <a:r>
              <a:rPr lang="en-US" altLang="zh-CN" sz="5400" b="1" dirty="0" smtClean="0"/>
              <a:t>I/O</a:t>
            </a:r>
            <a:r>
              <a:rPr lang="zh-CN" altLang="en-US" sz="5400" b="1" dirty="0" smtClean="0"/>
              <a:t>接口电路的简称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569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I/O</a:t>
            </a:r>
            <a:r>
              <a:rPr lang="zh-CN" altLang="en-US" dirty="0"/>
              <a:t>的基本工作方式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57200" y="1695575"/>
            <a:ext cx="81534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 u="none" dirty="0">
                <a:solidFill>
                  <a:srgbClr val="FF0000"/>
                </a:solidFill>
              </a:rPr>
              <a:t>DMA</a:t>
            </a:r>
            <a:r>
              <a:rPr lang="zh-CN" altLang="en-US" sz="3200" b="1" u="none" dirty="0">
                <a:solidFill>
                  <a:srgbClr val="FF0000"/>
                </a:solidFill>
              </a:rPr>
              <a:t>传送方式的突出优点</a:t>
            </a:r>
          </a:p>
          <a:p>
            <a:pPr algn="l"/>
            <a:endParaRPr lang="zh-CN" altLang="en-US" sz="3200" b="1" u="none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u="none" dirty="0"/>
              <a:t>   传送过程无需处理器的控制，</a:t>
            </a:r>
            <a:r>
              <a:rPr lang="zh-CN" altLang="en-US" sz="3200" b="1" u="none" dirty="0">
                <a:solidFill>
                  <a:srgbClr val="FF0000"/>
                </a:solidFill>
              </a:rPr>
              <a:t>数据也无需经过微处理器，而是直接在</a:t>
            </a:r>
            <a:r>
              <a:rPr lang="en-US" altLang="zh-CN" sz="3200" b="1" u="none" dirty="0">
                <a:solidFill>
                  <a:srgbClr val="FF0000"/>
                </a:solidFill>
              </a:rPr>
              <a:t>I/O</a:t>
            </a:r>
            <a:r>
              <a:rPr lang="zh-CN" altLang="en-US" sz="3200" b="1" u="none" dirty="0">
                <a:solidFill>
                  <a:srgbClr val="FF0000"/>
                </a:solidFill>
              </a:rPr>
              <a:t>设备与主存储器间进行</a:t>
            </a:r>
            <a:r>
              <a:rPr lang="zh-CN" altLang="en-US" sz="3200" b="1" u="none" dirty="0"/>
              <a:t>，因此既节省了微处理器的时间，也使传送速率大大提高，特别适合于硬盘等高速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设备的输入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输出操作。</a:t>
            </a:r>
          </a:p>
        </p:txBody>
      </p:sp>
    </p:spTree>
    <p:extLst>
      <p:ext uri="{BB962C8B-B14F-4D97-AF65-F5344CB8AC3E}">
        <p14:creationId xmlns:p14="http://schemas.microsoft.com/office/powerpoint/2010/main" val="4885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WordArt 2"/>
          <p:cNvSpPr>
            <a:spLocks noChangeArrowheads="1" noChangeShapeType="1" noTextEdit="1"/>
          </p:cNvSpPr>
          <p:nvPr/>
        </p:nvSpPr>
        <p:spPr bwMode="gray">
          <a:xfrm>
            <a:off x="1890713" y="2514600"/>
            <a:ext cx="5881687" cy="7223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pic>
        <p:nvPicPr>
          <p:cNvPr id="5" name="Picture 10" descr="E:\New folder\TEACHING\xidian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6172200" cy="14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609600"/>
            <a:ext cx="4572000" cy="3505200"/>
          </a:xfrm>
        </p:spPr>
        <p:txBody>
          <a:bodyPr/>
          <a:lstStyle/>
          <a:p>
            <a:r>
              <a:rPr lang="zh-CN" altLang="en-US" sz="6000" dirty="0" smtClean="0"/>
              <a:t>常用芯片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接口技术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0" y="4343400"/>
            <a:ext cx="5334000" cy="45720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教师：</a:t>
            </a:r>
            <a:r>
              <a:rPr lang="zh-CN" altLang="en-US" sz="2400" dirty="0" smtClean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王晓甜</a:t>
            </a:r>
            <a:endParaRPr lang="en-US" altLang="zh-CN" dirty="0" smtClean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  <a:p>
            <a:pPr algn="r"/>
            <a:r>
              <a:rPr lang="en-US" altLang="zh-CN" dirty="0" smtClean="0">
                <a:solidFill>
                  <a:srgbClr val="FFFF00"/>
                </a:solidFill>
              </a:rPr>
              <a:t>Email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xtwang@mail.xidian.edu.cn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8" name="Picture 10" descr="E:\New folder\TEACHING\xidian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134226" cy="16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接口概述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接口的编址方式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I/O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的基本工作方式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常用芯片的接口技术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844675" y="4419600"/>
            <a:ext cx="5394325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地址译码及译码电路</a:t>
            </a:r>
          </a:p>
          <a:p>
            <a:endParaRPr lang="zh-CN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11188" y="2060575"/>
            <a:ext cx="8142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 dirty="0"/>
              <a:t>在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地址译码中，采用的译码电路形式，也</a:t>
            </a:r>
          </a:p>
          <a:p>
            <a:pPr algn="l"/>
            <a:r>
              <a:rPr lang="zh-CN" altLang="en-US" sz="3200" b="1" u="none" dirty="0"/>
              <a:t>和存储器地址译码一样，有：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4213" y="3124200"/>
            <a:ext cx="799306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200" u="none" dirty="0"/>
              <a:t> </a:t>
            </a:r>
            <a:r>
              <a:rPr lang="zh-CN" altLang="en-US" sz="3200" b="1" u="none" dirty="0"/>
              <a:t>门电路译码 </a:t>
            </a:r>
          </a:p>
          <a:p>
            <a:pPr algn="l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u="none" dirty="0"/>
              <a:t> 专用译码器译码 </a:t>
            </a:r>
          </a:p>
          <a:p>
            <a:pPr algn="l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u="none" dirty="0"/>
              <a:t> 数字比较器译码</a:t>
            </a:r>
          </a:p>
          <a:p>
            <a:pPr algn="l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u="none" dirty="0"/>
              <a:t> 可编程逻辑器件（如</a:t>
            </a:r>
            <a:r>
              <a:rPr lang="en-US" altLang="zh-CN" sz="3200" b="1" u="none" dirty="0"/>
              <a:t>CPLD/FPGA</a:t>
            </a:r>
            <a:r>
              <a:rPr lang="zh-CN" altLang="en-US" sz="3200" b="1" u="none" dirty="0"/>
              <a:t>）译码等</a:t>
            </a:r>
            <a:r>
              <a:rPr lang="zh-CN" altLang="en-US" b="1" u="none" dirty="0"/>
              <a:t>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4213" y="5257800"/>
            <a:ext cx="7993062" cy="1447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2B166E"/>
                </a:solidFill>
                <a:latin typeface="隶书" pitchFamily="49" charset="-122"/>
                <a:ea typeface="隶书" pitchFamily="49" charset="-122"/>
              </a:rPr>
              <a:t>I/O </a:t>
            </a:r>
            <a:r>
              <a:rPr lang="zh-CN" altLang="en-US" sz="4000" b="1" dirty="0" smtClean="0">
                <a:solidFill>
                  <a:srgbClr val="2B166E"/>
                </a:solidFill>
                <a:latin typeface="隶书" pitchFamily="49" charset="-122"/>
                <a:ea typeface="隶书" pitchFamily="49" charset="-122"/>
              </a:rPr>
              <a:t>和存储器译码的唯一区别是：</a:t>
            </a:r>
            <a:r>
              <a:rPr lang="zh-CN" altLang="en-US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地址总线个数不同，控制总线不同</a:t>
            </a:r>
            <a:endParaRPr lang="zh-CN" altLang="en-US" sz="40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6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用到的系统总线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6764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600" b="1" u="none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68313" y="4152900"/>
            <a:ext cx="439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CN" b="1" u="none"/>
              <a:t> </a:t>
            </a:r>
            <a:r>
              <a:rPr lang="en-US" altLang="zh-CN" sz="3200" b="1" u="none"/>
              <a:t>8088</a:t>
            </a:r>
            <a:r>
              <a:rPr lang="zh-CN" altLang="en-US" sz="3200" b="1" u="none"/>
              <a:t>最小方式系统：</a:t>
            </a:r>
            <a:r>
              <a:rPr lang="zh-CN" altLang="en-US" b="1" u="none"/>
              <a:t> 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68313" y="472916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CN" b="1" u="none"/>
              <a:t> </a:t>
            </a:r>
            <a:r>
              <a:rPr lang="en-US" altLang="zh-CN" sz="3200" b="1" u="none"/>
              <a:t>8088</a:t>
            </a:r>
            <a:r>
              <a:rPr lang="zh-CN" altLang="en-US" sz="3200" b="1" u="none"/>
              <a:t>最大方式系统</a:t>
            </a:r>
            <a:r>
              <a:rPr lang="en-US" altLang="zh-CN" sz="3200" b="1" u="none"/>
              <a:t>:</a:t>
            </a:r>
            <a:r>
              <a:rPr lang="en-US" altLang="zh-CN" b="1" u="none"/>
              <a:t> 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68313" y="5305425"/>
            <a:ext cx="419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CN" b="1" u="none"/>
              <a:t> </a:t>
            </a:r>
            <a:r>
              <a:rPr lang="en-US" altLang="zh-CN" sz="3200" b="1" u="none"/>
              <a:t>IBM  PC/XT </a:t>
            </a:r>
            <a:r>
              <a:rPr lang="zh-CN" altLang="en-US" sz="3200" b="1" u="none"/>
              <a:t>系统：</a:t>
            </a:r>
            <a:r>
              <a:rPr lang="zh-CN" altLang="en-US" b="1" u="none"/>
              <a:t> </a:t>
            </a: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>
            <p:extLst/>
          </p:nvPr>
        </p:nvGraphicFramePr>
        <p:xfrm>
          <a:off x="4545013" y="4152900"/>
          <a:ext cx="4013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400120" imgH="253800" progId="Equation.DSMT4">
                  <p:embed/>
                </p:oleObj>
              </mc:Choice>
              <mc:Fallback>
                <p:oleObj name="Equation" r:id="rId3" imgW="240012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152900"/>
                        <a:ext cx="4013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>
            <p:extLst/>
          </p:nvPr>
        </p:nvGraphicFramePr>
        <p:xfrm>
          <a:off x="4673600" y="4729163"/>
          <a:ext cx="41179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955520" imgH="253800" progId="Equation.DSMT4">
                  <p:embed/>
                </p:oleObj>
              </mc:Choice>
              <mc:Fallback>
                <p:oleObj name="Equation" r:id="rId5" imgW="195552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4729163"/>
                        <a:ext cx="41179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>
            <p:extLst/>
          </p:nvPr>
        </p:nvGraphicFramePr>
        <p:xfrm>
          <a:off x="1093788" y="5810250"/>
          <a:ext cx="55165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349360" imgH="253800" progId="Equation.DSMT4">
                  <p:embed/>
                </p:oleObj>
              </mc:Choice>
              <mc:Fallback>
                <p:oleObj name="Equation" r:id="rId7" imgW="234936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810250"/>
                        <a:ext cx="55165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468313" y="2928938"/>
            <a:ext cx="439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CN" b="1" u="none"/>
              <a:t> </a:t>
            </a:r>
            <a:r>
              <a:rPr lang="en-US" altLang="zh-CN" sz="3200" b="1" u="none"/>
              <a:t>8086</a:t>
            </a:r>
            <a:r>
              <a:rPr lang="zh-CN" altLang="en-US" sz="3200" b="1" u="none"/>
              <a:t>最大方式系统：</a:t>
            </a:r>
            <a:r>
              <a:rPr lang="zh-CN" altLang="en-US" b="1" u="none"/>
              <a:t> </a:t>
            </a:r>
          </a:p>
        </p:txBody>
      </p:sp>
      <p:graphicFrame>
        <p:nvGraphicFramePr>
          <p:cNvPr id="13" name="Object 30"/>
          <p:cNvGraphicFramePr>
            <a:graphicFrameLocks noChangeAspect="1"/>
          </p:cNvGraphicFramePr>
          <p:nvPr>
            <p:extLst/>
          </p:nvPr>
        </p:nvGraphicFramePr>
        <p:xfrm>
          <a:off x="4791075" y="2928938"/>
          <a:ext cx="3736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549080" imgH="228600" progId="Equation.DSMT4">
                  <p:embed/>
                </p:oleObj>
              </mc:Choice>
              <mc:Fallback>
                <p:oleObj name="Equation" r:id="rId9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928938"/>
                        <a:ext cx="3736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/>
          <p:cNvGraphicFramePr>
            <a:graphicFrameLocks noChangeAspect="1"/>
          </p:cNvGraphicFramePr>
          <p:nvPr>
            <p:extLst/>
          </p:nvPr>
        </p:nvGraphicFramePr>
        <p:xfrm>
          <a:off x="765175" y="3590925"/>
          <a:ext cx="2719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155600" imgH="228600" progId="Equation.DSMT4">
                  <p:embed/>
                </p:oleObj>
              </mc:Choice>
              <mc:Fallback>
                <p:oleObj name="Equation" r:id="rId11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590925"/>
                        <a:ext cx="2719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/>
          </p:nvPr>
        </p:nvGraphicFramePr>
        <p:xfrm>
          <a:off x="4646613" y="1776413"/>
          <a:ext cx="37385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549080" imgH="228600" progId="Equation.DSMT4">
                  <p:embed/>
                </p:oleObj>
              </mc:Choice>
              <mc:Fallback>
                <p:oleObj name="Equation" r:id="rId13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776413"/>
                        <a:ext cx="37385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>
            <p:extLst/>
          </p:nvPr>
        </p:nvGraphicFramePr>
        <p:xfrm>
          <a:off x="682625" y="2425700"/>
          <a:ext cx="427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447560" imgH="215640" progId="Equation.DSMT4">
                  <p:embed/>
                </p:oleObj>
              </mc:Choice>
              <mc:Fallback>
                <p:oleObj name="Equation" r:id="rId15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425700"/>
                        <a:ext cx="4270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468313" y="1704975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CN" b="1" u="none" dirty="0"/>
              <a:t> </a:t>
            </a:r>
            <a:r>
              <a:rPr lang="en-US" altLang="zh-CN" sz="3200" b="1" u="none" dirty="0"/>
              <a:t>8086</a:t>
            </a:r>
            <a:r>
              <a:rPr lang="zh-CN" altLang="en-US" sz="3200" b="1" u="none" dirty="0"/>
              <a:t>最小方式系统</a:t>
            </a:r>
            <a:r>
              <a:rPr lang="en-US" altLang="zh-CN" sz="3200" b="1" u="none" dirty="0"/>
              <a:t>:</a:t>
            </a:r>
            <a:r>
              <a:rPr lang="en-US" altLang="zh-CN" b="1" u="none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5791200"/>
            <a:ext cx="1066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15000" y="5715000"/>
            <a:ext cx="1066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2508"/>
            <a:ext cx="8153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3" indent="15875" algn="l"/>
            <a:r>
              <a:rPr lang="zh-CN" altLang="en-US" sz="4000" b="1" u="none" dirty="0" smtClean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注意</a:t>
            </a:r>
            <a:r>
              <a:rPr lang="zh-CN" altLang="en-US" sz="3200" b="1" u="none" dirty="0">
                <a:latin typeface="宋体" charset="-122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3200" b="1" u="none" dirty="0">
                <a:ea typeface="宋体" charset="-122"/>
                <a:cs typeface="Times New Roman" pitchFamily="18" charset="0"/>
              </a:rPr>
              <a:t>IBM PC</a:t>
            </a:r>
            <a:r>
              <a:rPr lang="zh-CN" altLang="en-US" sz="3200" b="1" u="none" dirty="0">
                <a:latin typeface="宋体" charset="-122"/>
                <a:ea typeface="宋体" charset="-122"/>
                <a:cs typeface="Times New Roman" pitchFamily="18" charset="0"/>
              </a:rPr>
              <a:t>系统机采用的</a:t>
            </a:r>
            <a:r>
              <a:rPr lang="en-US" altLang="zh-CN" sz="3200" b="1" u="none" dirty="0">
                <a:ea typeface="宋体" charset="-122"/>
              </a:rPr>
              <a:t>CPU</a:t>
            </a:r>
            <a:r>
              <a:rPr lang="zh-CN" altLang="en-US" sz="3200" b="1" u="none" dirty="0">
                <a:latin typeface="宋体" charset="-122"/>
                <a:ea typeface="宋体" charset="-122"/>
              </a:rPr>
              <a:t>为</a:t>
            </a:r>
            <a:r>
              <a:rPr lang="en-US" altLang="zh-CN" sz="3200" b="1" u="none" dirty="0">
                <a:ea typeface="宋体" charset="-122"/>
              </a:rPr>
              <a:t>8088</a:t>
            </a:r>
            <a:r>
              <a:rPr lang="zh-CN" altLang="en-US" sz="3200" b="1" u="none" dirty="0">
                <a:latin typeface="宋体" charset="-122"/>
                <a:ea typeface="宋体" charset="-122"/>
              </a:rPr>
              <a:t>，给</a:t>
            </a:r>
            <a:r>
              <a:rPr lang="en-US" altLang="zh-CN" sz="3200" b="1" u="none" dirty="0">
                <a:ea typeface="宋体" charset="-122"/>
              </a:rPr>
              <a:t>I/O</a:t>
            </a:r>
            <a:r>
              <a:rPr lang="zh-CN" altLang="en-US" sz="3200" b="1" u="none" dirty="0">
                <a:latin typeface="宋体" charset="-122"/>
                <a:ea typeface="宋体" charset="-122"/>
              </a:rPr>
              <a:t>分配地址只用了</a:t>
            </a:r>
            <a:r>
              <a:rPr lang="en-US" altLang="zh-CN" sz="3200" b="1" u="none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3200" b="1" u="none" baseline="-30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9</a:t>
            </a:r>
            <a:r>
              <a:rPr lang="zh-CN" altLang="en-US" sz="3200" b="1" u="none" dirty="0">
                <a:solidFill>
                  <a:srgbClr val="FF0000"/>
                </a:solidFill>
                <a:latin typeface="宋体" charset="-122"/>
                <a:ea typeface="宋体" charset="-122"/>
              </a:rPr>
              <a:t>～</a:t>
            </a:r>
            <a:r>
              <a:rPr lang="en-US" altLang="zh-CN" sz="3200" b="1" u="none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3200" b="1" u="none" baseline="-30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3200" b="1" u="none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10</a:t>
            </a:r>
            <a:r>
              <a:rPr lang="zh-CN" altLang="en-US" sz="3200" b="1" u="none" dirty="0">
                <a:solidFill>
                  <a:srgbClr val="FF0000"/>
                </a:solidFill>
                <a:latin typeface="宋体" charset="-122"/>
                <a:ea typeface="宋体" charset="-122"/>
              </a:rPr>
              <a:t>条地址线</a:t>
            </a:r>
            <a:r>
              <a:rPr lang="zh-CN" altLang="en-US" sz="3200" b="1" u="none" dirty="0">
                <a:latin typeface="宋体" charset="-122"/>
                <a:ea typeface="宋体" charset="-122"/>
              </a:rPr>
              <a:t>，所以</a:t>
            </a:r>
            <a:r>
              <a:rPr lang="en-US" altLang="zh-CN" sz="3200" b="1" u="none" dirty="0">
                <a:ea typeface="宋体" charset="-122"/>
              </a:rPr>
              <a:t>I/O</a:t>
            </a:r>
            <a:r>
              <a:rPr lang="zh-CN" altLang="en-US" sz="3200" b="1" u="none" dirty="0">
                <a:latin typeface="宋体" charset="-122"/>
                <a:ea typeface="宋体" charset="-122"/>
              </a:rPr>
              <a:t>地址空间</a:t>
            </a:r>
            <a:r>
              <a:rPr lang="zh-CN" altLang="en-US" sz="3200" b="1" u="none" dirty="0" smtClean="0">
                <a:latin typeface="宋体" charset="-122"/>
                <a:ea typeface="宋体" charset="-122"/>
              </a:rPr>
              <a:t>为        ，</a:t>
            </a:r>
            <a:r>
              <a:rPr lang="zh-CN" altLang="en-US" sz="3200" b="1" u="none" dirty="0" smtClean="0"/>
              <a:t>即（              ）其中</a:t>
            </a:r>
            <a:r>
              <a:rPr lang="zh-CN" altLang="en-US" sz="3200" b="1" u="none" dirty="0"/>
              <a:t>前</a:t>
            </a:r>
            <a:r>
              <a:rPr lang="en-US" altLang="zh-CN" sz="3200" b="1" u="none" dirty="0"/>
              <a:t>512B</a:t>
            </a:r>
            <a:r>
              <a:rPr lang="zh-CN" altLang="en-US" sz="3200" b="1" u="none" dirty="0"/>
              <a:t>地址分配给主机板上的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，后</a:t>
            </a:r>
            <a:r>
              <a:rPr lang="en-US" altLang="zh-CN" sz="3200" b="1" u="none" dirty="0"/>
              <a:t>512B</a:t>
            </a:r>
            <a:r>
              <a:rPr lang="zh-CN" altLang="en-US" sz="3200" b="1" u="none" dirty="0"/>
              <a:t>地址分配给插件板上的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。而且当</a:t>
            </a:r>
            <a:r>
              <a:rPr lang="en-US" altLang="zh-CN" sz="3200" b="1" u="none" dirty="0"/>
              <a:t>AEN</a:t>
            </a:r>
            <a:r>
              <a:rPr lang="zh-CN" altLang="en-US" sz="3200" b="1" u="none" dirty="0"/>
              <a:t>＝</a:t>
            </a:r>
            <a:r>
              <a:rPr lang="en-US" altLang="zh-CN" sz="3200" b="1" u="none" dirty="0"/>
              <a:t>1</a:t>
            </a:r>
            <a:r>
              <a:rPr lang="zh-CN" altLang="en-US" sz="3200" b="1" u="none" dirty="0"/>
              <a:t>时表示正在进行</a:t>
            </a:r>
            <a:r>
              <a:rPr lang="en-US" altLang="zh-CN" sz="3200" b="1" u="none" dirty="0"/>
              <a:t>DMA</a:t>
            </a:r>
            <a:r>
              <a:rPr lang="zh-CN" altLang="en-US" sz="3200" b="1" u="none" dirty="0"/>
              <a:t>操作，因此，设计译码电路时，应该使</a:t>
            </a:r>
            <a:r>
              <a:rPr lang="en-US" altLang="zh-CN" sz="3200" b="1" u="none" dirty="0"/>
              <a:t>AEN</a:t>
            </a:r>
            <a:r>
              <a:rPr lang="zh-CN" altLang="en-US" sz="3200" b="1" u="none" dirty="0"/>
              <a:t>＝</a:t>
            </a:r>
            <a:r>
              <a:rPr lang="en-US" altLang="zh-CN" sz="3200" b="1" u="none" dirty="0"/>
              <a:t>0</a:t>
            </a:r>
            <a:r>
              <a:rPr lang="zh-CN" altLang="en-US" sz="3200" b="1" u="none" dirty="0"/>
              <a:t>。</a:t>
            </a:r>
            <a:r>
              <a:rPr lang="zh-CN" altLang="en-US" sz="2800" u="none" dirty="0"/>
              <a:t>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019800" y="2867025"/>
          <a:ext cx="14398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634725" imgH="190417" progId="Equation.DSMT4">
                  <p:embed/>
                </p:oleObj>
              </mc:Choice>
              <mc:Fallback>
                <p:oleObj name="Equation" r:id="rId3" imgW="63472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67025"/>
                        <a:ext cx="14398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14400" y="3429000"/>
          <a:ext cx="208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888840" imgH="177480" progId="Equation.DSMT4">
                  <p:embed/>
                </p:oleObj>
              </mc:Choice>
              <mc:Fallback>
                <p:oleObj name="Equation" r:id="rId5" imgW="888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82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2205038"/>
            <a:ext cx="800100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hlink"/>
                </a:solidFill>
                <a:latin typeface="仿宋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</a:rPr>
              <a:t>注意：</a:t>
            </a:r>
            <a:r>
              <a:rPr kumimoji="1" lang="zh-CN" altLang="en-US" sz="2800" b="1" dirty="0">
                <a:latin typeface="仿宋_GB2312" pitchFamily="49" charset="-122"/>
              </a:rPr>
              <a:t>当</a:t>
            </a:r>
            <a:r>
              <a:rPr kumimoji="1" lang="en-US" altLang="zh-CN" sz="2800" b="1" dirty="0">
                <a:latin typeface="仿宋_GB2312" pitchFamily="49" charset="-122"/>
              </a:rPr>
              <a:t>8</a:t>
            </a:r>
            <a:r>
              <a:rPr kumimoji="1" lang="zh-CN" altLang="en-US" sz="2800" b="1" dirty="0">
                <a:latin typeface="仿宋_GB2312" pitchFamily="49" charset="-122"/>
              </a:rPr>
              <a:t>位接口芯片与</a:t>
            </a:r>
            <a:r>
              <a:rPr kumimoji="1" lang="en-US" altLang="zh-CN" sz="2800" b="1" dirty="0">
                <a:latin typeface="仿宋_GB2312" pitchFamily="49" charset="-122"/>
              </a:rPr>
              <a:t>8086 CPU 16</a:t>
            </a:r>
            <a:r>
              <a:rPr kumimoji="1" lang="zh-CN" altLang="en-US" sz="2800" b="1" dirty="0">
                <a:latin typeface="仿宋_GB2312" pitchFamily="49" charset="-122"/>
              </a:rPr>
              <a:t>位数据总线相连时，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800" b="1" dirty="0">
                <a:latin typeface="仿宋_GB2312" pitchFamily="49" charset="-122"/>
              </a:rPr>
              <a:t>低</a:t>
            </a:r>
            <a:r>
              <a:rPr kumimoji="1" lang="en-US" altLang="zh-CN" sz="2800" b="1" dirty="0">
                <a:latin typeface="仿宋_GB2312" pitchFamily="49" charset="-122"/>
              </a:rPr>
              <a:t>8</a:t>
            </a:r>
            <a:r>
              <a:rPr kumimoji="1" lang="zh-CN" altLang="en-US" sz="2800" b="1" dirty="0">
                <a:latin typeface="仿宋_GB2312" pitchFamily="49" charset="-122"/>
              </a:rPr>
              <a:t>位数据总线只能传送</a:t>
            </a:r>
            <a:r>
              <a:rPr kumimoji="1" lang="en-US" altLang="zh-CN" sz="2800" b="1" dirty="0">
                <a:latin typeface="仿宋_GB2312" pitchFamily="49" charset="-122"/>
              </a:rPr>
              <a:t>I/O</a:t>
            </a:r>
            <a:r>
              <a:rPr kumimoji="1" lang="zh-CN" altLang="en-US" sz="2800" b="1" dirty="0">
                <a:latin typeface="仿宋_GB2312" pitchFamily="49" charset="-122"/>
              </a:rPr>
              <a:t>为偶地址的端口数据，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800" b="1" dirty="0">
                <a:latin typeface="仿宋_GB2312" pitchFamily="49" charset="-122"/>
              </a:rPr>
              <a:t>高</a:t>
            </a:r>
            <a:r>
              <a:rPr kumimoji="1" lang="en-US" altLang="zh-CN" sz="2800" b="1" dirty="0">
                <a:latin typeface="仿宋_GB2312" pitchFamily="49" charset="-122"/>
              </a:rPr>
              <a:t>8</a:t>
            </a:r>
            <a:r>
              <a:rPr kumimoji="1" lang="zh-CN" altLang="en-US" sz="2800" b="1" dirty="0">
                <a:latin typeface="仿宋_GB2312" pitchFamily="49" charset="-122"/>
              </a:rPr>
              <a:t>位数据总线只能传送</a:t>
            </a:r>
            <a:r>
              <a:rPr kumimoji="1" lang="en-US" altLang="zh-CN" sz="2800" b="1" dirty="0">
                <a:latin typeface="仿宋_GB2312" pitchFamily="49" charset="-122"/>
              </a:rPr>
              <a:t>I/O</a:t>
            </a:r>
            <a:r>
              <a:rPr kumimoji="1" lang="zh-CN" altLang="en-US" sz="2800" b="1" dirty="0">
                <a:latin typeface="仿宋_GB2312" pitchFamily="49" charset="-122"/>
              </a:rPr>
              <a:t>为奇地址的端口数据。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6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57486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FF0000"/>
                </a:solidFill>
                <a:latin typeface="仿宋_GB2312" pitchFamily="49" charset="-122"/>
              </a:rPr>
              <a:t>①  I/O</a:t>
            </a:r>
            <a:r>
              <a:rPr kumimoji="1" lang="zh-CN" altLang="en-US" sz="3600" b="1" dirty="0">
                <a:solidFill>
                  <a:srgbClr val="FF0000"/>
                </a:solidFill>
                <a:latin typeface="仿宋_GB2312" pitchFamily="49" charset="-122"/>
              </a:rPr>
              <a:t>端口仅使用偶地址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3626" y="6096000"/>
            <a:ext cx="48333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latin typeface="仿宋_GB2312" pitchFamily="49" charset="-122"/>
              </a:rPr>
              <a:t>只</a:t>
            </a:r>
            <a:r>
              <a:rPr kumimoji="1" lang="zh-CN" altLang="en-US" sz="2000" b="1" dirty="0">
                <a:latin typeface="仿宋_GB2312" pitchFamily="49" charset="-122"/>
              </a:rPr>
              <a:t>使用偶地址的</a:t>
            </a:r>
            <a:r>
              <a:rPr kumimoji="1" lang="en-US" altLang="zh-CN" sz="2000" b="1" dirty="0">
                <a:latin typeface="仿宋_GB2312" pitchFamily="49" charset="-122"/>
              </a:rPr>
              <a:t>I/O</a:t>
            </a:r>
            <a:r>
              <a:rPr kumimoji="1" lang="zh-CN" altLang="en-US" sz="2000" b="1" dirty="0">
                <a:latin typeface="仿宋_GB2312" pitchFamily="49" charset="-122"/>
              </a:rPr>
              <a:t>接口地址线连接方法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404937" y="1973064"/>
          <a:ext cx="5605463" cy="397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3" imgW="2604960" imgH="1872000" progId="Visio.Drawing.4">
                  <p:embed/>
                </p:oleObj>
              </mc:Choice>
              <mc:Fallback>
                <p:oleObj name="VISIO" r:id="rId3" imgW="2604960" imgH="187200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1973064"/>
                        <a:ext cx="5605463" cy="397053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01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仿宋_GB2312" pitchFamily="49" charset="-122"/>
              </a:rPr>
              <a:t>② 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en-US" altLang="zh-CN" sz="2800" b="1" dirty="0" smtClean="0">
                <a:solidFill>
                  <a:srgbClr val="FF0000"/>
                </a:solidFill>
                <a:latin typeface="仿宋_GB2312" pitchFamily="49" charset="-122"/>
              </a:rPr>
              <a:t>I/O</a:t>
            </a: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端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口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使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用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连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续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的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地</a:t>
            </a:r>
            <a:endParaRPr kumimoji="1" lang="en-US" altLang="zh-CN" sz="2800" b="1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址 </a:t>
            </a:r>
            <a:endParaRPr kumimoji="1" lang="zh-CN" altLang="en-US" sz="2800" b="1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05600" y="1295400"/>
            <a:ext cx="990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>
                <a:latin typeface="仿宋_GB2312" pitchFamily="49" charset="-122"/>
              </a:rPr>
              <a:t>8</a:t>
            </a: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位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接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口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与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en-US" altLang="zh-CN" sz="2000" b="1" dirty="0" smtClean="0">
                <a:latin typeface="仿宋_GB2312" pitchFamily="49" charset="-122"/>
              </a:rPr>
              <a:t>16</a:t>
            </a: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位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数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据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总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线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的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连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接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方</a:t>
            </a:r>
            <a:endParaRPr kumimoji="1" lang="en-US" altLang="zh-CN" sz="2000" b="1" dirty="0" smtClean="0">
              <a:latin typeface="仿宋_GB2312" pitchFamily="49" charset="-122"/>
            </a:endParaRPr>
          </a:p>
          <a:p>
            <a:r>
              <a:rPr kumimoji="1" lang="zh-CN" altLang="en-US" sz="2000" b="1" dirty="0" smtClean="0">
                <a:latin typeface="仿宋_GB2312" pitchFamily="49" charset="-122"/>
              </a:rPr>
              <a:t>法 </a:t>
            </a:r>
            <a:endParaRPr kumimoji="1" lang="zh-CN" altLang="en-US" sz="2000" b="1" dirty="0">
              <a:latin typeface="仿宋_GB2312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1174879"/>
          <a:ext cx="513238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3" imgW="3180960" imgH="3259080" progId="Visio.Drawing.4">
                  <p:embed/>
                </p:oleObj>
              </mc:Choice>
              <mc:Fallback>
                <p:oleObj name="VISIO" r:id="rId3" imgW="3180960" imgH="32590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74879"/>
                        <a:ext cx="5132387" cy="5257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接口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接口指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和外设之间通过系统总线进行连接的电路部分，是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与外界进行信息交换的中转站。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接口技术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接口技术是研究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如何与外部世界进行最佳耦合与匹配，实现双方高效、可靠地交换信息的一门技术，是软件、硬件结合的体现，是微机应用的关键。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29200" y="1517980"/>
            <a:ext cx="3770640" cy="4562899"/>
            <a:chOff x="173659" y="1837901"/>
            <a:chExt cx="3770640" cy="4562899"/>
          </a:xfrm>
        </p:grpSpPr>
        <p:sp>
          <p:nvSpPr>
            <p:cNvPr id="5" name="矩形 4"/>
            <p:cNvSpPr/>
            <p:nvPr/>
          </p:nvSpPr>
          <p:spPr>
            <a:xfrm>
              <a:off x="1972004" y="4876800"/>
              <a:ext cx="1617088" cy="120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9" y="3300603"/>
              <a:ext cx="792163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组合 6"/>
            <p:cNvGrpSpPr/>
            <p:nvPr/>
          </p:nvGrpSpPr>
          <p:grpSpPr>
            <a:xfrm>
              <a:off x="1582099" y="1837901"/>
              <a:ext cx="2362200" cy="2819400"/>
              <a:chOff x="1295400" y="1828800"/>
              <a:chExt cx="2362200" cy="28194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95400" y="1828800"/>
                <a:ext cx="2362200" cy="2514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951" y="1848919"/>
                <a:ext cx="516984" cy="567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369" y="1911768"/>
                <a:ext cx="899967" cy="260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99" y="2529862"/>
                <a:ext cx="444689" cy="371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951" y="1967565"/>
                <a:ext cx="423069" cy="59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2901723"/>
                <a:ext cx="608108" cy="567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186" y="3404613"/>
                <a:ext cx="876300" cy="868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8757" y="3657600"/>
                <a:ext cx="884237" cy="627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矩形 19"/>
              <p:cNvSpPr/>
              <p:nvPr/>
            </p:nvSpPr>
            <p:spPr>
              <a:xfrm>
                <a:off x="1922811" y="4343400"/>
                <a:ext cx="1142077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2"/>
                    </a:solidFill>
                  </a:rPr>
                  <a:t>外设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209800" y="6096000"/>
              <a:ext cx="1142077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</a:rPr>
                <a:t>存储器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肘形连接符 9"/>
            <p:cNvCxnSpPr>
              <a:stCxn id="6" idx="3"/>
              <a:endCxn id="12" idx="1"/>
            </p:cNvCxnSpPr>
            <p:nvPr/>
          </p:nvCxnSpPr>
          <p:spPr>
            <a:xfrm flipV="1">
              <a:off x="965822" y="3095201"/>
              <a:ext cx="616277" cy="876121"/>
            </a:xfrm>
            <a:prstGeom prst="bentConnector3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6" idx="3"/>
              <a:endCxn id="5" idx="1"/>
            </p:cNvCxnSpPr>
            <p:nvPr/>
          </p:nvCxnSpPr>
          <p:spPr>
            <a:xfrm>
              <a:off x="965822" y="3971322"/>
              <a:ext cx="1006182" cy="1507518"/>
            </a:xfrm>
            <a:prstGeom prst="bentConnector3">
              <a:avLst>
                <a:gd name="adj1" fmla="val 30351"/>
              </a:avLst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http://t3.baidu.com/it/u=2216227420,3057926366&amp;fm=52&amp;gp=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9334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My Dropbox\Dropbox\微机原理\材料\20071107162143403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51" y="4770358"/>
            <a:ext cx="1233525" cy="7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71" y="2103057"/>
            <a:ext cx="1131308" cy="10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5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系统总线驱动及控制</a:t>
            </a:r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600200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200" b="1" u="none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1000" y="2057400"/>
            <a:ext cx="83534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 u="none" dirty="0"/>
              <a:t>在较大的微机应用系统中，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插件板设计时要考虑系统总线的负载能力，必要时可以通过缓冲器或总线驱动来提高总线的负载能力。常用的缓冲器或总线驱动器有</a:t>
            </a:r>
            <a:r>
              <a:rPr lang="en-US" altLang="zh-CN" sz="3200" b="1" u="none" dirty="0"/>
              <a:t>74LS373</a:t>
            </a:r>
            <a:r>
              <a:rPr lang="zh-CN" altLang="en-US" sz="3200" b="1" u="none" dirty="0"/>
              <a:t>、</a:t>
            </a:r>
            <a:r>
              <a:rPr lang="en-US" altLang="zh-CN" sz="3200" b="1" u="none" dirty="0"/>
              <a:t>74LS244(</a:t>
            </a:r>
            <a:r>
              <a:rPr lang="zh-CN" altLang="en-US" sz="3200" b="1" u="none" dirty="0"/>
              <a:t>单向</a:t>
            </a:r>
            <a:r>
              <a:rPr lang="en-US" altLang="zh-CN" sz="3200" b="1" u="none" dirty="0"/>
              <a:t>8</a:t>
            </a:r>
            <a:r>
              <a:rPr lang="zh-CN" altLang="en-US" sz="3200" b="1" u="none" dirty="0"/>
              <a:t>位</a:t>
            </a:r>
            <a:r>
              <a:rPr lang="en-US" altLang="zh-CN" sz="3200" b="1" u="none" dirty="0"/>
              <a:t>)</a:t>
            </a:r>
            <a:r>
              <a:rPr lang="zh-CN" altLang="en-US" sz="3200" b="1" u="none" dirty="0"/>
              <a:t>和</a:t>
            </a:r>
            <a:r>
              <a:rPr lang="en-US" altLang="zh-CN" sz="3200" b="1" u="none" dirty="0"/>
              <a:t>74LS245(</a:t>
            </a:r>
            <a:r>
              <a:rPr lang="zh-CN" altLang="en-US" sz="3200" b="1" u="none" dirty="0"/>
              <a:t>双向</a:t>
            </a:r>
            <a:r>
              <a:rPr lang="en-US" altLang="zh-CN" sz="3200" b="1" u="none" dirty="0"/>
              <a:t>8</a:t>
            </a:r>
            <a:r>
              <a:rPr lang="zh-CN" altLang="en-US" sz="3200" b="1" u="none" dirty="0"/>
              <a:t>位</a:t>
            </a:r>
            <a:r>
              <a:rPr lang="en-US" altLang="zh-CN" sz="3200" b="1" u="none" dirty="0"/>
              <a:t>)</a:t>
            </a:r>
            <a:r>
              <a:rPr lang="zh-CN" altLang="en-US" sz="3200" b="1" u="none" dirty="0"/>
              <a:t>等</a:t>
            </a:r>
            <a:r>
              <a:rPr lang="zh-CN" altLang="en-US" b="1" u="none" dirty="0"/>
              <a:t>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54025" y="4670425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buFont typeface="Wingdings" pitchFamily="2" charset="2"/>
              <a:buChar char="u"/>
            </a:pPr>
            <a:r>
              <a:rPr lang="en-US" altLang="zh-CN" sz="3200" u="none" dirty="0"/>
              <a:t> </a:t>
            </a:r>
            <a:r>
              <a:rPr lang="zh-CN" altLang="en-US" sz="3200" b="1" u="none" dirty="0"/>
              <a:t>对单向的地址总线及控制总线的驱动可以</a:t>
            </a:r>
            <a:r>
              <a:rPr lang="en-US" altLang="zh-CN" sz="3200" b="1" u="none" dirty="0"/>
              <a:t>74LS373</a:t>
            </a:r>
            <a:r>
              <a:rPr lang="zh-CN" altLang="en-US" sz="3200" b="1" u="none" dirty="0"/>
              <a:t>、</a:t>
            </a:r>
            <a:r>
              <a:rPr lang="en-US" altLang="zh-CN" sz="3200" b="1" u="none" dirty="0"/>
              <a:t>74LS244</a:t>
            </a:r>
            <a:r>
              <a:rPr lang="zh-CN" altLang="en-US" sz="3200" b="1" u="none" dirty="0"/>
              <a:t>等芯片缓冲的方式</a:t>
            </a:r>
            <a:r>
              <a:rPr lang="zh-CN" altLang="en-US" sz="3200" u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2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对双向系统数据总线的驱动与控制，要遵循下列原则：</a:t>
            </a:r>
          </a:p>
          <a:p>
            <a:endParaRPr lang="zh-CN" alt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25993" y="2575272"/>
            <a:ext cx="74158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Clr>
                <a:srgbClr val="FF0000"/>
              </a:buClr>
              <a:buFontTx/>
              <a:buChar char="•"/>
            </a:pPr>
            <a:r>
              <a:rPr lang="en-US" altLang="zh-CN" sz="2800" u="none" dirty="0"/>
              <a:t> </a:t>
            </a:r>
            <a:r>
              <a:rPr lang="zh-CN" altLang="en-US" sz="2800" b="1" u="none" dirty="0"/>
              <a:t>只有当</a:t>
            </a:r>
            <a:r>
              <a:rPr lang="en-US" altLang="zh-CN" sz="2800" b="1" u="none" dirty="0"/>
              <a:t>CPU</a:t>
            </a:r>
            <a:r>
              <a:rPr lang="zh-CN" altLang="en-US" sz="2800" b="1" u="none" dirty="0"/>
              <a:t>读板内</a:t>
            </a:r>
            <a:r>
              <a:rPr lang="en-US" altLang="zh-CN" sz="2800" b="1" u="none" dirty="0"/>
              <a:t>I/O</a:t>
            </a:r>
            <a:r>
              <a:rPr lang="zh-CN" altLang="en-US" sz="2800" b="1" u="none" dirty="0"/>
              <a:t>端口时，驱动器指向系</a:t>
            </a:r>
          </a:p>
          <a:p>
            <a:pPr algn="l">
              <a:buClr>
                <a:srgbClr val="FF0000"/>
              </a:buClr>
            </a:pPr>
            <a:r>
              <a:rPr lang="zh-CN" altLang="en-US" sz="2800" b="1" u="none" dirty="0"/>
              <a:t>统总线的三态门才允许导通；</a:t>
            </a:r>
          </a:p>
          <a:p>
            <a:pPr algn="l">
              <a:buClr>
                <a:srgbClr val="FF0000"/>
              </a:buClr>
            </a:pPr>
            <a:r>
              <a:rPr lang="zh-CN" altLang="en-US" sz="2800" b="1" u="none" dirty="0"/>
              <a:t> </a:t>
            </a:r>
          </a:p>
          <a:p>
            <a:pPr algn="l">
              <a:buClr>
                <a:srgbClr val="FF0000"/>
              </a:buClr>
              <a:buFontTx/>
              <a:buChar char="•"/>
            </a:pPr>
            <a:r>
              <a:rPr lang="zh-CN" altLang="en-US" sz="2800" b="1" u="none" dirty="0"/>
              <a:t> 只有当</a:t>
            </a:r>
            <a:r>
              <a:rPr lang="en-US" altLang="zh-CN" sz="2800" b="1" u="none" dirty="0"/>
              <a:t>CPU</a:t>
            </a:r>
            <a:r>
              <a:rPr lang="zh-CN" altLang="en-US" sz="2800" b="1" u="none" dirty="0"/>
              <a:t>写板内</a:t>
            </a:r>
            <a:r>
              <a:rPr lang="en-US" altLang="zh-CN" sz="2800" b="1" u="none" dirty="0"/>
              <a:t>I/O</a:t>
            </a:r>
            <a:r>
              <a:rPr lang="zh-CN" altLang="en-US" sz="2800" b="1" u="none" dirty="0"/>
              <a:t>端口时，驱动器指向板</a:t>
            </a:r>
          </a:p>
          <a:p>
            <a:pPr algn="l">
              <a:buClr>
                <a:srgbClr val="FF0000"/>
              </a:buClr>
            </a:pPr>
            <a:r>
              <a:rPr lang="zh-CN" altLang="en-US" sz="2800" b="1" u="none" dirty="0"/>
              <a:t>内的三态门是导通的；</a:t>
            </a:r>
          </a:p>
          <a:p>
            <a:pPr algn="l">
              <a:buClr>
                <a:srgbClr val="FF0000"/>
              </a:buClr>
            </a:pPr>
            <a:endParaRPr lang="zh-CN" altLang="en-US" sz="2800" b="1" u="none" dirty="0"/>
          </a:p>
          <a:p>
            <a:pPr algn="l">
              <a:buClr>
                <a:srgbClr val="FF0000"/>
              </a:buClr>
              <a:buFontTx/>
              <a:buChar char="•"/>
            </a:pPr>
            <a:r>
              <a:rPr lang="zh-CN" altLang="en-US" sz="2800" b="1" u="none" dirty="0"/>
              <a:t> 当</a:t>
            </a:r>
            <a:r>
              <a:rPr lang="en-US" altLang="zh-CN" sz="2800" b="1" u="none" dirty="0"/>
              <a:t>CPU</a:t>
            </a:r>
            <a:r>
              <a:rPr lang="zh-CN" altLang="en-US" sz="2800" b="1" u="none" dirty="0"/>
              <a:t>不去寻址板内</a:t>
            </a:r>
            <a:r>
              <a:rPr lang="en-US" altLang="zh-CN" sz="2800" b="1" u="none" dirty="0"/>
              <a:t>I/O</a:t>
            </a:r>
            <a:r>
              <a:rPr lang="zh-CN" altLang="en-US" sz="2800" b="1" u="none" dirty="0"/>
              <a:t>端口时，驱动器两边</a:t>
            </a:r>
          </a:p>
          <a:p>
            <a:pPr algn="l">
              <a:buClr>
                <a:srgbClr val="FF0000"/>
              </a:buClr>
            </a:pPr>
            <a:r>
              <a:rPr lang="zh-CN" altLang="en-US" sz="2800" b="1" u="none" dirty="0"/>
              <a:t>均处于高阻状态。</a:t>
            </a:r>
            <a:r>
              <a:rPr lang="zh-CN" altLang="en-US" sz="1600" b="1" u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3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970" y="11430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600" b="1" u="none">
              <a:solidFill>
                <a:srgbClr val="FF0000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68313" y="1828800"/>
            <a:ext cx="83518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u="none" dirty="0"/>
              <a:t>例</a:t>
            </a:r>
            <a:r>
              <a:rPr lang="en-US" altLang="zh-CN" sz="3200" b="1" u="none" dirty="0"/>
              <a:t>7.1  </a:t>
            </a:r>
            <a:r>
              <a:rPr lang="zh-CN" altLang="en-US" sz="3200" b="1" u="none" dirty="0"/>
              <a:t>在</a:t>
            </a:r>
            <a:r>
              <a:rPr lang="en-US" altLang="zh-CN" sz="3200" b="1" u="none" dirty="0"/>
              <a:t>PC/XT</a:t>
            </a:r>
            <a:r>
              <a:rPr lang="zh-CN" altLang="en-US" sz="3200" b="1" u="none" dirty="0"/>
              <a:t>系统总线上扩充设计一个数据输出端口， 分配给该端口的地址为</a:t>
            </a:r>
            <a:r>
              <a:rPr lang="en-US" altLang="zh-CN" sz="3200" b="1" u="none" dirty="0">
                <a:solidFill>
                  <a:srgbClr val="FF0000"/>
                </a:solidFill>
              </a:rPr>
              <a:t>280H</a:t>
            </a:r>
            <a:r>
              <a:rPr lang="zh-CN" altLang="en-US" sz="3200" b="1" u="none" dirty="0"/>
              <a:t>，输出端口芯片用</a:t>
            </a:r>
            <a:r>
              <a:rPr lang="en-US" altLang="zh-CN" sz="3200" b="1" u="none" dirty="0"/>
              <a:t>74LS374</a:t>
            </a:r>
            <a:r>
              <a:rPr lang="zh-CN" altLang="en-US" sz="3200" b="1" u="none" dirty="0"/>
              <a:t>，输出设备为</a:t>
            </a:r>
            <a:r>
              <a:rPr lang="en-US" altLang="zh-CN" sz="3200" b="1" u="none" dirty="0"/>
              <a:t>8</a:t>
            </a:r>
            <a:r>
              <a:rPr lang="zh-CN" altLang="en-US" sz="3200" b="1" u="none" dirty="0"/>
              <a:t>个</a:t>
            </a:r>
            <a:r>
              <a:rPr lang="en-US" altLang="zh-CN" sz="3200" b="1" u="none" dirty="0"/>
              <a:t>LED</a:t>
            </a:r>
            <a:r>
              <a:rPr lang="zh-CN" altLang="en-US" sz="3200" b="1" u="none" dirty="0"/>
              <a:t>发光二极管。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68313" y="3962400"/>
            <a:ext cx="820896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 u="none" dirty="0"/>
              <a:t>（</a:t>
            </a:r>
            <a:r>
              <a:rPr lang="en-US" altLang="zh-CN" sz="3200" b="1" u="none" dirty="0"/>
              <a:t>1</a:t>
            </a:r>
            <a:r>
              <a:rPr lang="zh-CN" altLang="en-US" sz="3200" b="1" u="none" dirty="0"/>
              <a:t>）画出此输出端口与</a:t>
            </a:r>
            <a:r>
              <a:rPr lang="en-US" altLang="zh-CN" sz="3200" b="1" u="none" dirty="0"/>
              <a:t>PC/XT</a:t>
            </a:r>
            <a:r>
              <a:rPr lang="zh-CN" altLang="en-US" sz="3200" b="1" u="none" dirty="0"/>
              <a:t>系统总线以及</a:t>
            </a:r>
          </a:p>
          <a:p>
            <a:pPr algn="l"/>
            <a:r>
              <a:rPr lang="zh-CN" altLang="en-US" sz="3200" b="1" u="none" dirty="0"/>
              <a:t>与</a:t>
            </a:r>
            <a:r>
              <a:rPr lang="en-US" altLang="zh-CN" sz="3200" b="1" u="none" dirty="0"/>
              <a:t>LED</a:t>
            </a:r>
            <a:r>
              <a:rPr lang="zh-CN" altLang="en-US" sz="3200" b="1" u="none" dirty="0"/>
              <a:t>发光二极管的连接图。</a:t>
            </a:r>
          </a:p>
          <a:p>
            <a:pPr algn="l"/>
            <a:r>
              <a:rPr lang="zh-CN" altLang="en-US" sz="3200" b="1" u="none" dirty="0"/>
              <a:t>（</a:t>
            </a:r>
            <a:r>
              <a:rPr lang="en-US" altLang="zh-CN" sz="3200" b="1" u="none" dirty="0"/>
              <a:t>2</a:t>
            </a:r>
            <a:r>
              <a:rPr lang="zh-CN" altLang="en-US" sz="3200" b="1" u="none" dirty="0"/>
              <a:t>）编写使</a:t>
            </a:r>
            <a:r>
              <a:rPr lang="en-US" altLang="zh-CN" sz="3200" b="1" u="none" dirty="0"/>
              <a:t>8</a:t>
            </a:r>
            <a:r>
              <a:rPr lang="zh-CN" altLang="en-US" sz="3200" b="1" u="none" dirty="0"/>
              <a:t>个</a:t>
            </a:r>
            <a:r>
              <a:rPr lang="en-US" altLang="zh-CN" sz="3200" b="1" u="none" dirty="0"/>
              <a:t>LED</a:t>
            </a:r>
            <a:r>
              <a:rPr lang="zh-CN" altLang="en-US" sz="3200" b="1" u="none" dirty="0"/>
              <a:t>发光二极管每间隔一段时间交替亮灭的功能段程序。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1189" y="1219200"/>
            <a:ext cx="525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l">
              <a:tabLst>
                <a:tab pos="571500" algn="l"/>
              </a:tabLst>
            </a:pPr>
            <a:r>
              <a:rPr lang="zh-CN" altLang="en-US" sz="3200" b="1" u="none" dirty="0">
                <a:solidFill>
                  <a:srgbClr val="FF0000"/>
                </a:solidFill>
              </a:rPr>
              <a:t>典型例题</a:t>
            </a:r>
            <a:r>
              <a:rPr lang="zh-CN" altLang="en-US" b="1" u="none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8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524000"/>
          </a:xfrm>
        </p:spPr>
        <p:txBody>
          <a:bodyPr/>
          <a:lstStyle/>
          <a:p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2000" y="1828800"/>
            <a:ext cx="7848600" cy="1066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2B166E"/>
                </a:solidFill>
              </a:rPr>
              <a:t>所有有关</a:t>
            </a:r>
            <a:r>
              <a:rPr lang="en-US" altLang="zh-CN" sz="3200" b="1" dirty="0" smtClean="0">
                <a:solidFill>
                  <a:srgbClr val="2B166E"/>
                </a:solidFill>
              </a:rPr>
              <a:t>I/O</a:t>
            </a:r>
            <a:r>
              <a:rPr lang="zh-CN" altLang="en-US" sz="3200" b="1" dirty="0" smtClean="0">
                <a:solidFill>
                  <a:srgbClr val="2B166E"/>
                </a:solidFill>
              </a:rPr>
              <a:t>设计的问题都分两部分完成：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硬件电路搭建和软件程序编写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685800" y="3048000"/>
          <a:ext cx="8001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85800" y="5149491"/>
            <a:ext cx="8001000" cy="946509"/>
            <a:chOff x="0" y="252059"/>
            <a:chExt cx="8001000" cy="1499400"/>
          </a:xfrm>
        </p:grpSpPr>
        <p:sp>
          <p:nvSpPr>
            <p:cNvPr id="12" name="矩形 11"/>
            <p:cNvSpPr/>
            <p:nvPr/>
          </p:nvSpPr>
          <p:spPr>
            <a:xfrm>
              <a:off x="0" y="252059"/>
              <a:ext cx="8001000" cy="14994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0" y="252059"/>
              <a:ext cx="8001000" cy="1499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0967" tIns="354076" rIns="620967" bIns="142240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kern="1200" dirty="0" smtClean="0"/>
                <a:t>按照需求，实现相应功能的汇编语言程序编写</a:t>
              </a:r>
              <a:endParaRPr lang="zh-CN" altLang="en-US" sz="2000" b="1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8200" y="4953000"/>
            <a:ext cx="5024293" cy="501840"/>
            <a:chOff x="157305" y="1139"/>
            <a:chExt cx="5024293" cy="501840"/>
          </a:xfrm>
        </p:grpSpPr>
        <p:sp>
          <p:nvSpPr>
            <p:cNvPr id="9" name="圆角矩形 8"/>
            <p:cNvSpPr/>
            <p:nvPr/>
          </p:nvSpPr>
          <p:spPr>
            <a:xfrm>
              <a:off x="157305" y="1139"/>
              <a:ext cx="5024293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181803" y="25637"/>
              <a:ext cx="4975297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1693" tIns="0" rIns="211693" bIns="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软件程序编写</a:t>
              </a:r>
              <a:endParaRPr lang="zh-CN" altLang="en-US" sz="2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22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029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Step1. </a:t>
            </a:r>
            <a:r>
              <a:rPr lang="zh-CN" altLang="en-US" dirty="0" smtClean="0"/>
              <a:t>硬件电路分析设计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）搞清楚挂接的微处理器系统型号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PC/XT           8</a:t>
            </a:r>
            <a:r>
              <a:rPr lang="zh-CN" altLang="en-US" dirty="0" smtClean="0">
                <a:solidFill>
                  <a:srgbClr val="FF0000"/>
                </a:solidFill>
              </a:rPr>
              <a:t>根数据总线，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根地址总线，</a:t>
            </a:r>
            <a:r>
              <a:rPr lang="en-US" altLang="zh-CN" dirty="0" smtClean="0">
                <a:solidFill>
                  <a:srgbClr val="FF0000"/>
                </a:solidFill>
              </a:rPr>
              <a:t>AEN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IOW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搞</a:t>
            </a:r>
            <a:r>
              <a:rPr lang="zh-CN" altLang="en-US" dirty="0" smtClean="0"/>
              <a:t>清楚片选地址范围，画译码电路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计算地址范围，与地址总线联系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）搞清楚芯片型号，画芯片简图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输入输出，使能端（</a:t>
            </a:r>
            <a:r>
              <a:rPr lang="en-US" altLang="zh-CN" dirty="0" smtClean="0">
                <a:solidFill>
                  <a:schemeClr val="tx2"/>
                </a:solidFill>
              </a:rPr>
              <a:t>374</a:t>
            </a:r>
            <a:r>
              <a:rPr lang="zh-CN" altLang="en-US" dirty="0" smtClean="0">
                <a:solidFill>
                  <a:schemeClr val="tx2"/>
                </a:solidFill>
              </a:rPr>
              <a:t>与</a:t>
            </a:r>
            <a:r>
              <a:rPr lang="en-US" altLang="zh-CN" dirty="0" smtClean="0">
                <a:solidFill>
                  <a:schemeClr val="tx2"/>
                </a:solidFill>
              </a:rPr>
              <a:t>373</a:t>
            </a:r>
            <a:r>
              <a:rPr lang="zh-CN" altLang="en-US" dirty="0" smtClean="0">
                <a:solidFill>
                  <a:schemeClr val="tx2"/>
                </a:solidFill>
              </a:rPr>
              <a:t>类似，只是使能端极性相反）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）搞清楚外设连接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外设的类型，数量，连接方式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）将系统总线，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接口芯片，地址译码电路，外设相连</a:t>
            </a:r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1905000" y="2438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924800" y="2362200"/>
            <a:ext cx="60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371600" y="1143000"/>
          <a:ext cx="6477000" cy="439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4" imgW="4078834" imgH="2769718" progId="Visio.Drawing.11">
                  <p:embed/>
                </p:oleObj>
              </mc:Choice>
              <mc:Fallback>
                <p:oleObj r:id="rId4" imgW="4078834" imgH="2769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6477000" cy="4399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0800" y="5791200"/>
            <a:ext cx="2813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例</a:t>
            </a:r>
            <a:r>
              <a:rPr lang="en-US" altLang="zh-CN" sz="3200" b="1" dirty="0"/>
              <a:t>7.1</a:t>
            </a:r>
            <a:r>
              <a:rPr lang="zh-CN" altLang="en-US" sz="3200" b="1" dirty="0"/>
              <a:t>的连接图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5257800" y="2819400"/>
            <a:ext cx="3810000" cy="2209800"/>
          </a:xfrm>
          <a:prstGeom prst="cloudCallout">
            <a:avLst>
              <a:gd name="adj1" fmla="val -65892"/>
              <a:gd name="adj2" fmla="val -4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使能</a:t>
            </a:r>
            <a:r>
              <a:rPr lang="zh-CN" altLang="en-US" sz="2800" b="1" dirty="0" smtClean="0"/>
              <a:t>端，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不是选通信号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20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676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Step2. </a:t>
            </a:r>
            <a:r>
              <a:rPr lang="zh-CN" altLang="en-US" dirty="0" smtClean="0"/>
              <a:t>软件编程设计</a:t>
            </a:r>
            <a:endParaRPr lang="en-US" altLang="zh-CN" dirty="0" smtClean="0"/>
          </a:p>
          <a:p>
            <a:pPr marL="4763" indent="-4763"/>
            <a:r>
              <a:rPr lang="zh-CN" altLang="en-US" dirty="0" smtClean="0">
                <a:solidFill>
                  <a:schemeClr val="tx2"/>
                </a:solidFill>
              </a:rPr>
              <a:t>编写使</a:t>
            </a:r>
            <a:r>
              <a:rPr lang="en-US" altLang="zh-CN" dirty="0" smtClean="0">
                <a:solidFill>
                  <a:schemeClr val="tx2"/>
                </a:solidFill>
              </a:rPr>
              <a:t>8</a:t>
            </a:r>
            <a:r>
              <a:rPr lang="zh-CN" altLang="en-US" dirty="0" smtClean="0">
                <a:solidFill>
                  <a:schemeClr val="tx2"/>
                </a:solidFill>
              </a:rPr>
              <a:t>个</a:t>
            </a:r>
            <a:r>
              <a:rPr lang="en-US" altLang="zh-CN" dirty="0" smtClean="0">
                <a:solidFill>
                  <a:schemeClr val="tx2"/>
                </a:solidFill>
              </a:rPr>
              <a:t>LED</a:t>
            </a:r>
            <a:r>
              <a:rPr lang="zh-CN" altLang="en-US" dirty="0" smtClean="0">
                <a:solidFill>
                  <a:schemeClr val="tx2"/>
                </a:solidFill>
              </a:rPr>
              <a:t>发光二极管每间隔一段时间交替亮灭的功能段程序如下：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28194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/>
            <a:r>
              <a:rPr lang="en-US" altLang="zh-CN" sz="2800" b="1" dirty="0" smtClean="0"/>
              <a:t>    MOV  DX,280H  ; </a:t>
            </a:r>
            <a:r>
              <a:rPr lang="zh-CN" altLang="en-US" sz="2800" b="1" dirty="0" smtClean="0"/>
              <a:t>地址选择好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LOP: MOV  AL,0FFH </a:t>
            </a:r>
            <a:r>
              <a:rPr lang="zh-CN" altLang="en-US" sz="2800" b="1" dirty="0" smtClean="0"/>
              <a:t>；数据准备好</a:t>
            </a:r>
            <a:endParaRPr lang="en-US" altLang="zh-CN" sz="2800" b="1" dirty="0" smtClean="0"/>
          </a:p>
          <a:p>
            <a:pPr indent="533400"/>
            <a:r>
              <a:rPr lang="en-US" altLang="zh-CN" sz="2800" b="1" dirty="0" smtClean="0"/>
              <a:t>     </a:t>
            </a:r>
            <a:r>
              <a:rPr lang="en-US" altLang="zh-CN" sz="2800" b="1" dirty="0"/>
              <a:t>OUT  DX,AL    </a:t>
            </a:r>
            <a:r>
              <a:rPr lang="zh-CN" altLang="en-US" sz="2800" b="1" dirty="0" smtClean="0"/>
              <a:t>；</a:t>
            </a:r>
            <a:r>
              <a:rPr lang="zh-CN" altLang="en-US" sz="2400" b="1" dirty="0" smtClean="0"/>
              <a:t>写数据，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LED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发光二极管亮</a:t>
            </a:r>
            <a:endParaRPr kumimoji="1"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533400"/>
            <a:r>
              <a:rPr lang="zh-CN" altLang="en-US" sz="2800" b="1" dirty="0"/>
              <a:t>     </a:t>
            </a:r>
            <a:r>
              <a:rPr lang="en-US" altLang="zh-CN" sz="2800" b="1" dirty="0"/>
              <a:t>CALL  DELAY1S </a:t>
            </a:r>
            <a:r>
              <a:rPr lang="zh-CN" altLang="en-US" sz="2800" b="1" dirty="0"/>
              <a:t>；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秒延时子程序</a:t>
            </a:r>
          </a:p>
          <a:p>
            <a:pPr indent="533400"/>
            <a:r>
              <a:rPr lang="zh-CN" altLang="en-US" sz="2800" b="1" dirty="0"/>
              <a:t>     </a:t>
            </a:r>
            <a:r>
              <a:rPr lang="en-US" altLang="zh-CN" sz="2800" b="1" dirty="0"/>
              <a:t>MOV  AL,00H</a:t>
            </a:r>
          </a:p>
          <a:p>
            <a:pPr indent="533400"/>
            <a:r>
              <a:rPr lang="en-US" altLang="zh-CN" sz="2800" b="1" dirty="0"/>
              <a:t>     OUT  DX,AL    </a:t>
            </a:r>
            <a:r>
              <a:rPr lang="zh-CN" altLang="en-US" sz="2800" b="1" dirty="0"/>
              <a:t>；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LED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发光二极管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灭</a:t>
            </a:r>
            <a:endParaRPr kumimoji="1"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533400"/>
            <a:r>
              <a:rPr lang="en-US" altLang="zh-CN" sz="2800" b="1" dirty="0" smtClean="0"/>
              <a:t>     CALL  </a:t>
            </a:r>
            <a:r>
              <a:rPr lang="en-US" altLang="zh-CN" sz="2800" b="1" dirty="0"/>
              <a:t>DELAY1S </a:t>
            </a:r>
            <a:r>
              <a:rPr lang="zh-CN" altLang="en-US" sz="2800" b="1" dirty="0"/>
              <a:t>；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秒延时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子程序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533400"/>
            <a:r>
              <a:rPr lang="zh-CN" altLang="en-US" sz="2800" b="1" dirty="0"/>
              <a:t>     </a:t>
            </a:r>
            <a:r>
              <a:rPr lang="en-US" altLang="zh-CN" sz="2800" b="1" dirty="0"/>
              <a:t>JMP  LOP</a:t>
            </a:r>
          </a:p>
        </p:txBody>
      </p:sp>
    </p:spTree>
    <p:extLst>
      <p:ext uri="{BB962C8B-B14F-4D97-AF65-F5344CB8AC3E}">
        <p14:creationId xmlns:p14="http://schemas.microsoft.com/office/powerpoint/2010/main" val="28026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2057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EG7.2</a:t>
            </a:r>
            <a:r>
              <a:rPr lang="zh-CN" altLang="en-US" dirty="0"/>
              <a:t>在</a:t>
            </a:r>
            <a:r>
              <a:rPr lang="en-US" altLang="zh-CN" dirty="0"/>
              <a:t>8086 CPU</a:t>
            </a:r>
            <a:r>
              <a:rPr lang="zh-CN" altLang="en-US" dirty="0"/>
              <a:t>工作在最小方式组成的微机系中</a:t>
            </a:r>
            <a:r>
              <a:rPr lang="en-US" altLang="zh-CN" dirty="0"/>
              <a:t>.</a:t>
            </a:r>
            <a:r>
              <a:rPr lang="zh-CN" altLang="en-US" dirty="0"/>
              <a:t>扩充设计一个数据输入端口，分配给该端口的地址</a:t>
            </a:r>
            <a:r>
              <a:rPr lang="en-US" altLang="zh-CN" dirty="0"/>
              <a:t>8001H</a:t>
            </a:r>
            <a:r>
              <a:rPr lang="zh-CN" altLang="en-US" dirty="0"/>
              <a:t>，输入端口芯片用</a:t>
            </a:r>
            <a:r>
              <a:rPr lang="en-US" altLang="zh-CN" dirty="0"/>
              <a:t>74LS245</a:t>
            </a:r>
            <a:r>
              <a:rPr lang="zh-CN" altLang="en-US" dirty="0"/>
              <a:t>，输入设备为</a:t>
            </a:r>
            <a:r>
              <a:rPr lang="en-US" altLang="zh-CN" dirty="0"/>
              <a:t>8</a:t>
            </a:r>
            <a:r>
              <a:rPr lang="zh-CN" altLang="en-US" dirty="0"/>
              <a:t>个乒乓开关。 </a:t>
            </a:r>
          </a:p>
          <a:p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04800" y="3423791"/>
            <a:ext cx="8305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u="none" dirty="0"/>
              <a:t>（</a:t>
            </a:r>
            <a:r>
              <a:rPr lang="en-US" altLang="zh-CN" sz="3200" b="1" u="none" dirty="0"/>
              <a:t>1</a:t>
            </a:r>
            <a:r>
              <a:rPr lang="zh-CN" altLang="en-US" sz="3200" b="1" u="none" dirty="0"/>
              <a:t>）画出此输入端口与</a:t>
            </a:r>
            <a:r>
              <a:rPr lang="en-US" altLang="zh-CN" sz="3200" b="1" u="none" dirty="0"/>
              <a:t>8086</a:t>
            </a:r>
            <a:r>
              <a:rPr lang="zh-CN" altLang="en-US" sz="3200" b="1" u="none" dirty="0"/>
              <a:t>系统总线以及与</a:t>
            </a:r>
            <a:r>
              <a:rPr lang="zh-CN" altLang="en-US" sz="3200" b="1" u="none" dirty="0" smtClean="0"/>
              <a:t>输入设备</a:t>
            </a:r>
            <a:r>
              <a:rPr lang="zh-CN" altLang="en-US" sz="3200" b="1" u="none" dirty="0"/>
              <a:t>的连接图。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8600" y="4581525"/>
            <a:ext cx="84121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 dirty="0"/>
              <a:t>（</a:t>
            </a:r>
            <a:r>
              <a:rPr lang="en-US" altLang="zh-CN" sz="3200" b="1" u="none" dirty="0"/>
              <a:t>2</a:t>
            </a:r>
            <a:r>
              <a:rPr lang="zh-CN" altLang="en-US" sz="3200" b="1" u="none" dirty="0"/>
              <a:t>）编写程序检测</a:t>
            </a:r>
            <a:r>
              <a:rPr lang="en-US" altLang="zh-CN" sz="3200" b="1" u="none" dirty="0"/>
              <a:t>K</a:t>
            </a:r>
            <a:r>
              <a:rPr lang="en-US" altLang="zh-CN" sz="3200" b="1" u="none" baseline="-25000" dirty="0"/>
              <a:t>0</a:t>
            </a:r>
            <a:r>
              <a:rPr lang="zh-CN" altLang="en-US" sz="3200" b="1" u="none" dirty="0"/>
              <a:t>开关，若</a:t>
            </a:r>
            <a:r>
              <a:rPr lang="en-US" altLang="zh-CN" sz="3200" b="1" u="none" dirty="0"/>
              <a:t>K</a:t>
            </a:r>
            <a:r>
              <a:rPr lang="en-US" altLang="zh-CN" sz="3200" b="1" u="none" baseline="-25000" dirty="0"/>
              <a:t>0</a:t>
            </a:r>
            <a:r>
              <a:rPr lang="zh-CN" altLang="en-US" sz="3200" b="1" u="none" dirty="0"/>
              <a:t>断开，程序转</a:t>
            </a:r>
          </a:p>
          <a:p>
            <a:pPr algn="l"/>
            <a:r>
              <a:rPr lang="zh-CN" altLang="en-US" sz="3200" b="1" u="none" dirty="0"/>
              <a:t>向</a:t>
            </a:r>
            <a:r>
              <a:rPr lang="en-US" altLang="zh-CN" sz="3200" b="1" u="none" dirty="0"/>
              <a:t>PROG1</a:t>
            </a:r>
            <a:r>
              <a:rPr lang="zh-CN" altLang="en-US" sz="3200" b="1" u="none" dirty="0"/>
              <a:t>；</a:t>
            </a:r>
            <a:r>
              <a:rPr lang="en-US" altLang="zh-CN" sz="3200" b="1" u="none" dirty="0"/>
              <a:t>K</a:t>
            </a:r>
            <a:r>
              <a:rPr lang="en-US" altLang="zh-CN" sz="3200" b="1" u="none" baseline="-25000" dirty="0"/>
              <a:t>0</a:t>
            </a:r>
            <a:r>
              <a:rPr lang="zh-CN" altLang="en-US" sz="3200" b="1" u="none" dirty="0"/>
              <a:t>闭合，程序转向</a:t>
            </a:r>
            <a:r>
              <a:rPr lang="en-US" altLang="zh-CN" sz="3200" b="1" u="none" dirty="0"/>
              <a:t>PROG2</a:t>
            </a:r>
            <a:r>
              <a:rPr lang="zh-CN" altLang="en-US" sz="3200" b="1" u="none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3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4800" y="1815065"/>
            <a:ext cx="85956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u="none" dirty="0"/>
              <a:t>解： 由于为</a:t>
            </a:r>
            <a:r>
              <a:rPr lang="en-US" altLang="zh-CN" sz="3200" b="1" u="none" dirty="0"/>
              <a:t>8086</a:t>
            </a:r>
            <a:r>
              <a:rPr lang="zh-CN" altLang="en-US" sz="3200" b="1" u="none" dirty="0"/>
              <a:t>系统，且端口地址</a:t>
            </a:r>
            <a:r>
              <a:rPr lang="en-US" altLang="zh-CN" sz="3200" b="1" u="none" dirty="0"/>
              <a:t>8001H</a:t>
            </a:r>
            <a:r>
              <a:rPr lang="zh-CN" altLang="en-US" sz="3200" b="1" u="none" dirty="0"/>
              <a:t>为奇</a:t>
            </a:r>
          </a:p>
          <a:p>
            <a:pPr algn="l"/>
            <a:r>
              <a:rPr lang="zh-CN" altLang="en-US" sz="3200" b="1" u="none" dirty="0"/>
              <a:t>地址，所以使用高</a:t>
            </a:r>
            <a:r>
              <a:rPr lang="en-US" altLang="zh-CN" sz="3200" b="1" u="none" dirty="0"/>
              <a:t>8</a:t>
            </a:r>
            <a:r>
              <a:rPr lang="zh-CN" altLang="en-US" sz="3200" b="1" u="none" dirty="0"/>
              <a:t>位数据线，且在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端口地</a:t>
            </a:r>
          </a:p>
          <a:p>
            <a:pPr algn="l"/>
            <a:r>
              <a:rPr lang="zh-CN" altLang="en-US" sz="3200" b="1" u="none" dirty="0"/>
              <a:t>址译码中，   </a:t>
            </a:r>
            <a:r>
              <a:rPr lang="zh-CN" altLang="en-US" sz="3200" b="1" u="none" dirty="0" smtClean="0"/>
              <a:t>     </a:t>
            </a:r>
            <a:r>
              <a:rPr lang="en-US" altLang="zh-CN" sz="3200" b="1" u="none" dirty="0" smtClean="0"/>
              <a:t>=</a:t>
            </a:r>
            <a:r>
              <a:rPr lang="en-US" altLang="zh-CN" sz="3200" b="1" u="none" dirty="0"/>
              <a:t>0</a:t>
            </a:r>
            <a:r>
              <a:rPr lang="zh-CN" altLang="en-US" sz="3200" b="1" u="none" dirty="0"/>
              <a:t>要参加译码。设计的此输入</a:t>
            </a:r>
          </a:p>
          <a:p>
            <a:pPr algn="l"/>
            <a:r>
              <a:rPr lang="zh-CN" altLang="en-US" sz="3200" b="1" u="none" dirty="0"/>
              <a:t>端口与</a:t>
            </a:r>
            <a:r>
              <a:rPr lang="en-US" altLang="zh-CN" sz="3200" b="1" u="none" dirty="0"/>
              <a:t>8086</a:t>
            </a:r>
            <a:r>
              <a:rPr lang="zh-CN" altLang="en-US" sz="3200" b="1" u="none" dirty="0"/>
              <a:t>系统总线以及与输入设备的连接图</a:t>
            </a:r>
          </a:p>
          <a:p>
            <a:pPr algn="l"/>
            <a:r>
              <a:rPr lang="zh-CN" altLang="en-US" sz="3200" b="1" u="none" dirty="0"/>
              <a:t>如图</a:t>
            </a:r>
            <a:r>
              <a:rPr lang="en-US" altLang="zh-CN" sz="3200" b="1" u="none" dirty="0"/>
              <a:t>7.10</a:t>
            </a:r>
            <a:r>
              <a:rPr lang="zh-CN" altLang="en-US" sz="3200" b="1" u="none" dirty="0"/>
              <a:t>所示。</a:t>
            </a:r>
            <a:r>
              <a:rPr lang="zh-CN" altLang="en-US" u="none" dirty="0"/>
              <a:t>  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62200" y="2833574"/>
          <a:ext cx="720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355292" imgH="203024" progId="Equation.DSMT4">
                  <p:embed/>
                </p:oleObj>
              </mc:Choice>
              <mc:Fallback>
                <p:oleObj name="Equation" r:id="rId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33574"/>
                        <a:ext cx="720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763713" y="1341438"/>
          <a:ext cx="56165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4" imgW="3424733" imgH="3741725" progId="Visio.Drawing.11">
                  <p:embed/>
                </p:oleObj>
              </mc:Choice>
              <mc:Fallback>
                <p:oleObj r:id="rId4" imgW="3424733" imgH="3741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41438"/>
                        <a:ext cx="561657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3276600" y="3505200"/>
            <a:ext cx="914400" cy="838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Text Box 1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153400" cy="307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lvl="1" indent="0">
              <a:buNone/>
            </a:pPr>
            <a:r>
              <a:rPr lang="zh-CN" altLang="en-US" sz="4000" b="1" u="none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4000" b="1" u="none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4000" b="1" u="none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输出系统</a:t>
            </a:r>
          </a:p>
          <a:p>
            <a:pPr marL="0" indent="0">
              <a:buNone/>
            </a:pPr>
            <a:r>
              <a:rPr lang="en-US" altLang="zh-CN" sz="1000" b="1" u="none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1000" b="1" u="none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3200" b="1" u="none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计算机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中完成输入</a:t>
            </a:r>
            <a:r>
              <a:rPr lang="en-US" altLang="zh-CN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输出（简称</a:t>
            </a:r>
            <a:r>
              <a:rPr lang="en-US" altLang="zh-CN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）操作部件称为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输出系统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，包括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硬件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两部分。而</a:t>
            </a:r>
            <a:r>
              <a:rPr lang="en-US" altLang="zh-CN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硬件和软件的综合设计称为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接口技术</a:t>
            </a:r>
            <a:r>
              <a:rPr lang="zh-CN" altLang="en-US" sz="3200" b="1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200" u="none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15981"/>
              </p:ext>
            </p:extLst>
          </p:nvPr>
        </p:nvGraphicFramePr>
        <p:xfrm>
          <a:off x="1219200" y="4648200"/>
          <a:ext cx="67818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4" imgW="2369820" imgH="464820" progId="Visio.Drawing.11">
                  <p:embed/>
                </p:oleObj>
              </mc:Choice>
              <mc:Fallback>
                <p:oleObj name="VISIO" r:id="rId4" imgW="2369820" imgH="464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6781800" cy="13414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716664" y="6096000"/>
            <a:ext cx="3531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仿宋_GB2312" pitchFamily="49" charset="-122"/>
              </a:rPr>
              <a:t>CPU</a:t>
            </a:r>
            <a:r>
              <a:rPr kumimoji="1" lang="zh-CN" altLang="en-US" dirty="0" smtClean="0">
                <a:latin typeface="仿宋_GB2312" pitchFamily="49" charset="-122"/>
              </a:rPr>
              <a:t>通过</a:t>
            </a:r>
            <a:r>
              <a:rPr kumimoji="1" lang="en-US" altLang="zh-CN" dirty="0">
                <a:latin typeface="仿宋_GB2312" pitchFamily="49" charset="-122"/>
              </a:rPr>
              <a:t>I/O</a:t>
            </a:r>
            <a:r>
              <a:rPr kumimoji="1" lang="zh-CN" altLang="en-US" dirty="0">
                <a:latin typeface="仿宋_GB2312" pitchFamily="49" charset="-122"/>
              </a:rPr>
              <a:t>接口与外设交换信息 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0" y="4495800"/>
            <a:ext cx="19050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600200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zh-CN" altLang="zh-CN" sz="3200" b="1" u="none">
              <a:solidFill>
                <a:srgbClr val="000000"/>
              </a:solidFill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11188" y="1491446"/>
            <a:ext cx="76370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u="none" dirty="0"/>
              <a:t>若</a:t>
            </a:r>
            <a:r>
              <a:rPr lang="en-US" altLang="zh-CN" sz="2800" b="1" u="none" dirty="0"/>
              <a:t>K</a:t>
            </a:r>
            <a:r>
              <a:rPr lang="en-US" altLang="zh-CN" sz="2800" b="1" u="none" baseline="-25000" dirty="0"/>
              <a:t>0</a:t>
            </a:r>
            <a:r>
              <a:rPr lang="zh-CN" altLang="en-US" sz="2800" b="1" u="none" dirty="0"/>
              <a:t>开关断开程序转向</a:t>
            </a:r>
            <a:r>
              <a:rPr lang="en-US" altLang="zh-CN" sz="2800" b="1" u="none" dirty="0"/>
              <a:t>PROG1</a:t>
            </a:r>
            <a:r>
              <a:rPr lang="zh-CN" altLang="en-US" sz="2800" b="1" u="none" dirty="0"/>
              <a:t>，</a:t>
            </a:r>
            <a:r>
              <a:rPr lang="en-US" altLang="zh-CN" sz="2800" b="1" u="none" dirty="0"/>
              <a:t>K</a:t>
            </a:r>
            <a:r>
              <a:rPr lang="en-US" altLang="zh-CN" sz="2800" b="1" u="none" baseline="-25000" dirty="0"/>
              <a:t>0</a:t>
            </a:r>
            <a:r>
              <a:rPr lang="zh-CN" altLang="en-US" sz="2800" b="1" u="none" dirty="0"/>
              <a:t>闭合程序转</a:t>
            </a:r>
          </a:p>
          <a:p>
            <a:pPr algn="l"/>
            <a:r>
              <a:rPr lang="zh-CN" altLang="en-US" sz="2800" b="1" u="none" dirty="0"/>
              <a:t>向</a:t>
            </a:r>
            <a:r>
              <a:rPr lang="en-US" altLang="zh-CN" sz="2800" b="1" u="none" dirty="0"/>
              <a:t>PROG2</a:t>
            </a:r>
            <a:r>
              <a:rPr lang="zh-CN" altLang="en-US" sz="2800" b="1" u="none" dirty="0"/>
              <a:t>的程序如下：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55650" y="2604621"/>
            <a:ext cx="3320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/>
              <a:t>MOV    DX</a:t>
            </a:r>
            <a:r>
              <a:rPr lang="zh-CN" altLang="en-US" sz="2800" b="1" u="none" dirty="0"/>
              <a:t>，</a:t>
            </a:r>
            <a:r>
              <a:rPr lang="en-US" altLang="zh-CN" sz="2800" b="1" u="none" dirty="0"/>
              <a:t>8001H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755650" y="3241209"/>
            <a:ext cx="2266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 smtClean="0"/>
              <a:t>IN    AL</a:t>
            </a:r>
            <a:r>
              <a:rPr lang="zh-CN" altLang="en-US" sz="2800" b="1" u="none" dirty="0" smtClean="0"/>
              <a:t>，</a:t>
            </a:r>
            <a:r>
              <a:rPr lang="en-US" altLang="zh-CN" sz="2800" b="1" u="none" dirty="0" smtClean="0"/>
              <a:t>DX</a:t>
            </a:r>
            <a:endParaRPr lang="en-US" altLang="zh-CN" sz="2800" b="1" u="none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84213" y="3888909"/>
            <a:ext cx="2724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/>
              <a:t>TEST   AL, 01H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84213" y="4393734"/>
            <a:ext cx="2358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 dirty="0"/>
              <a:t>JZ     PROG2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84213" y="4969996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u="none"/>
              <a:t>PROG1:</a:t>
            </a:r>
            <a:r>
              <a:rPr lang="en-US" altLang="zh-CN" sz="1600" b="1" u="none"/>
              <a:t> 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1828800" y="326390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900" u="none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···</a:t>
            </a:r>
            <a:endParaRPr lang="en-US" altLang="zh-CN" sz="2000" u="none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684213" y="5589588"/>
            <a:ext cx="1561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u="none"/>
              <a:t>PROG2: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2484438" y="5084763"/>
            <a:ext cx="342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800" b="1" u="none">
                <a:latin typeface="Arial" charset="0"/>
                <a:ea typeface="宋体" charset="-122"/>
              </a:rPr>
              <a:t>···</a:t>
            </a:r>
            <a:endParaRPr lang="en-US" altLang="zh-CN" sz="2800" b="1" u="none"/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2484438" y="5734050"/>
            <a:ext cx="342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800" b="1" u="none">
                <a:latin typeface="Arial" charset="0"/>
                <a:ea typeface="宋体" charset="-122"/>
              </a:rPr>
              <a:t>···</a:t>
            </a:r>
            <a:endParaRPr lang="en-US" altLang="zh-CN" sz="2800" b="1" u="none"/>
          </a:p>
        </p:txBody>
      </p:sp>
    </p:spTree>
    <p:extLst>
      <p:ext uri="{BB962C8B-B14F-4D97-AF65-F5344CB8AC3E}">
        <p14:creationId xmlns:p14="http://schemas.microsoft.com/office/powerpoint/2010/main" val="11494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286000"/>
          </a:xfrm>
        </p:spPr>
        <p:txBody>
          <a:bodyPr/>
          <a:lstStyle/>
          <a:p>
            <a:pPr lvl="1">
              <a:tabLst>
                <a:tab pos="8001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EG7.3</a:t>
            </a:r>
            <a:r>
              <a:rPr lang="zh-CN" altLang="en-US" b="1" dirty="0"/>
              <a:t>某一输出设备的工作时序如图</a:t>
            </a:r>
            <a:r>
              <a:rPr lang="en-US" altLang="zh-CN" b="1" dirty="0"/>
              <a:t>7.11</a:t>
            </a:r>
            <a:r>
              <a:rPr lang="zh-CN" altLang="en-US" b="1" dirty="0"/>
              <a:t>所示。当它不忙时，其状态信号</a:t>
            </a:r>
            <a:r>
              <a:rPr lang="en-US" altLang="zh-CN" b="1" dirty="0"/>
              <a:t>BUSY=0</a:t>
            </a:r>
            <a:r>
              <a:rPr lang="zh-CN" altLang="en-US" b="1" dirty="0"/>
              <a:t>，</a:t>
            </a:r>
            <a:r>
              <a:rPr lang="en-US" altLang="zh-CN" b="1" dirty="0"/>
              <a:t>CPU</a:t>
            </a:r>
            <a:r>
              <a:rPr lang="zh-CN" altLang="en-US" b="1" dirty="0"/>
              <a:t>可经接口向外设输出数据，而当数据加到外设上时，必须利用负脉冲将数据锁存于外设，并命令外设接收该数据。</a:t>
            </a:r>
            <a:r>
              <a:rPr lang="zh-CN" altLang="en-US" b="1" dirty="0" smtClean="0"/>
              <a:t>设数据</a:t>
            </a:r>
            <a:r>
              <a:rPr lang="zh-CN" altLang="en-US" b="1" dirty="0"/>
              <a:t>输出端口地址为</a:t>
            </a:r>
            <a:r>
              <a:rPr lang="en-US" altLang="zh-CN" b="1" dirty="0"/>
              <a:t>02F8H</a:t>
            </a:r>
            <a:r>
              <a:rPr lang="zh-CN" altLang="en-US" b="1" dirty="0"/>
              <a:t>，命令输出端口</a:t>
            </a:r>
            <a:r>
              <a:rPr lang="zh-CN" altLang="en-US" b="1" dirty="0" smtClean="0"/>
              <a:t>地址</a:t>
            </a:r>
            <a:r>
              <a:rPr lang="zh-CN" altLang="en-US" b="1" dirty="0"/>
              <a:t>为</a:t>
            </a:r>
            <a:r>
              <a:rPr lang="en-US" altLang="zh-CN" b="1" dirty="0"/>
              <a:t>02F9H</a:t>
            </a:r>
            <a:r>
              <a:rPr lang="zh-CN" altLang="en-US" b="1" dirty="0"/>
              <a:t>，状态输入端口地址为</a:t>
            </a:r>
            <a:r>
              <a:rPr lang="en-US" altLang="zh-CN" b="1" dirty="0" smtClean="0"/>
              <a:t>02FAH</a:t>
            </a:r>
            <a:endParaRPr lang="zh-CN" altLang="en-US" b="1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685800" y="3733800"/>
            <a:ext cx="7124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Tx/>
              <a:buAutoNum type="arabicPeriod"/>
              <a:tabLst>
                <a:tab pos="800100" algn="l"/>
              </a:tabLst>
            </a:pPr>
            <a:r>
              <a:rPr lang="zh-CN" altLang="en-US" sz="3200" b="1" u="none" dirty="0"/>
              <a:t>试将其外设连接到</a:t>
            </a:r>
            <a:r>
              <a:rPr lang="en-US" altLang="zh-CN" sz="3200" b="1" u="none" dirty="0"/>
              <a:t>8088</a:t>
            </a:r>
            <a:r>
              <a:rPr lang="zh-CN" altLang="en-US" sz="3200" b="1" u="none" dirty="0"/>
              <a:t>系统总线上。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85800" y="4383088"/>
            <a:ext cx="8242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u="none" dirty="0"/>
              <a:t>2.</a:t>
            </a:r>
            <a:r>
              <a:rPr lang="zh-CN" altLang="en-US" sz="3200" b="1" u="none" dirty="0"/>
              <a:t>编程序实现将内存</a:t>
            </a:r>
            <a:r>
              <a:rPr lang="en-US" altLang="zh-CN" sz="3200" b="1" u="none" dirty="0"/>
              <a:t>40000H</a:t>
            </a:r>
            <a:r>
              <a:rPr lang="zh-CN" altLang="en-US" sz="3200" b="1" u="none" dirty="0"/>
              <a:t>开始的连续</a:t>
            </a:r>
            <a:r>
              <a:rPr lang="en-US" altLang="zh-CN" sz="3200" b="1" u="none" dirty="0"/>
              <a:t>50</a:t>
            </a:r>
            <a:r>
              <a:rPr lang="zh-CN" altLang="en-US" sz="3200" b="1" u="none" dirty="0"/>
              <a:t>个</a:t>
            </a:r>
          </a:p>
          <a:p>
            <a:pPr algn="l"/>
            <a:r>
              <a:rPr lang="zh-CN" altLang="en-US" sz="3200" b="1" u="none" dirty="0"/>
              <a:t>字节单元的数据，利用查询法输出给该设备</a:t>
            </a:r>
            <a:r>
              <a:rPr lang="zh-CN" altLang="en-US" b="1" u="none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41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3850" y="1524000"/>
          <a:ext cx="860425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3" imgW="3736848" imgH="1360932" progId="Visio.Drawing.11">
                  <p:embed/>
                </p:oleObj>
              </mc:Choice>
              <mc:Fallback>
                <p:oleObj r:id="rId3" imgW="3736848" imgH="13609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24000"/>
                        <a:ext cx="860425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665413" y="5715000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u="none" dirty="0"/>
              <a:t>图</a:t>
            </a:r>
            <a:r>
              <a:rPr lang="en-US" altLang="zh-CN" sz="2800" b="1" u="none" dirty="0"/>
              <a:t>7.11 </a:t>
            </a:r>
            <a:r>
              <a:rPr lang="zh-CN" altLang="en-US" sz="2800" b="1" u="none" dirty="0"/>
              <a:t>外设工作时序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4495800"/>
            <a:ext cx="8382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29400" y="3733800"/>
            <a:ext cx="381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76200" y="1600200"/>
            <a:ext cx="922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800100" algn="l"/>
              </a:tabLst>
            </a:pPr>
            <a:r>
              <a:rPr lang="zh-CN" altLang="en-US" sz="3200" b="1" dirty="0"/>
              <a:t>解： </a:t>
            </a:r>
            <a:r>
              <a:rPr lang="zh-CN" altLang="en-US" sz="3200" b="1" dirty="0" smtClean="0"/>
              <a:t>选用</a:t>
            </a:r>
            <a:r>
              <a:rPr lang="zh-CN" altLang="en-US" sz="3200" b="1" dirty="0"/>
              <a:t>两片</a:t>
            </a:r>
            <a:r>
              <a:rPr lang="en-US" altLang="zh-CN" sz="3200" b="1" dirty="0"/>
              <a:t>74LS273</a:t>
            </a:r>
            <a:r>
              <a:rPr lang="zh-CN" altLang="en-US" sz="3200" b="1" dirty="0"/>
              <a:t>分别作数据输出和命</a:t>
            </a:r>
          </a:p>
          <a:p>
            <a:pPr lvl="1">
              <a:tabLst>
                <a:tab pos="800100" algn="l"/>
              </a:tabLst>
            </a:pPr>
            <a:r>
              <a:rPr lang="zh-CN" altLang="en-US" sz="3200" b="1" dirty="0"/>
              <a:t>令输出端口</a:t>
            </a:r>
            <a:r>
              <a:rPr lang="zh-CN" altLang="en-US" sz="3200" b="1" dirty="0" smtClean="0"/>
              <a:t>寄存器</a:t>
            </a:r>
            <a:endParaRPr lang="en-US" altLang="zh-CN" sz="3200" b="1" dirty="0" smtClean="0"/>
          </a:p>
          <a:p>
            <a:pPr lvl="1">
              <a:tabLst>
                <a:tab pos="800100" algn="l"/>
              </a:tabLst>
            </a:pPr>
            <a:endParaRPr lang="en-US" altLang="zh-CN" sz="3200" b="1" dirty="0" smtClean="0"/>
          </a:p>
          <a:p>
            <a:pPr lvl="1">
              <a:tabLst>
                <a:tab pos="800100" algn="l"/>
              </a:tabLst>
            </a:pPr>
            <a:r>
              <a:rPr lang="zh-CN" altLang="en-US" sz="3200" b="1" dirty="0" smtClean="0"/>
              <a:t>利用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片</a:t>
            </a:r>
            <a:r>
              <a:rPr lang="en-US" altLang="zh-CN" sz="3200" b="1" dirty="0"/>
              <a:t>74LS244</a:t>
            </a:r>
            <a:r>
              <a:rPr lang="zh-CN" altLang="en-US" sz="3200" b="1" dirty="0"/>
              <a:t>作</a:t>
            </a:r>
            <a:r>
              <a:rPr lang="en-US" altLang="zh-CN" sz="3200" b="1" dirty="0" smtClean="0"/>
              <a:t>BUSY</a:t>
            </a:r>
            <a:r>
              <a:rPr lang="zh-CN" altLang="en-US" sz="3200" b="1" dirty="0" smtClean="0"/>
              <a:t>状态</a:t>
            </a:r>
            <a:r>
              <a:rPr lang="zh-CN" altLang="en-US" sz="3200" b="1" dirty="0"/>
              <a:t>输入端口</a:t>
            </a:r>
            <a:r>
              <a:rPr lang="zh-CN" altLang="en-US" sz="3200" b="1" dirty="0" smtClean="0"/>
              <a:t>寄存器</a:t>
            </a:r>
            <a:endParaRPr lang="en-US" altLang="zh-CN" sz="3200" b="1" dirty="0" smtClean="0"/>
          </a:p>
          <a:p>
            <a:pPr lvl="1">
              <a:tabLst>
                <a:tab pos="800100" algn="l"/>
              </a:tabLst>
            </a:pPr>
            <a:endParaRPr lang="en-US" altLang="zh-CN" sz="3200" b="1" dirty="0" smtClean="0"/>
          </a:p>
          <a:p>
            <a:pPr lvl="1">
              <a:tabLst>
                <a:tab pos="800100" algn="l"/>
              </a:tabLst>
            </a:pPr>
            <a:r>
              <a:rPr lang="zh-CN" altLang="en-US" sz="3200" b="1" dirty="0" smtClean="0"/>
              <a:t>译码器</a:t>
            </a:r>
            <a:r>
              <a:rPr lang="zh-CN" altLang="en-US" sz="3200" b="1" dirty="0"/>
              <a:t>用</a:t>
            </a:r>
            <a:r>
              <a:rPr lang="en-US" altLang="zh-CN" sz="3200" b="1" dirty="0"/>
              <a:t>74LS138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41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/>
          </p:nvPr>
        </p:nvGraphicFramePr>
        <p:xfrm>
          <a:off x="1187450" y="1143000"/>
          <a:ext cx="655320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3" imgW="5437937" imgH="5722620" progId="Visio.Drawing.11">
                  <p:embed/>
                </p:oleObj>
              </mc:Choice>
              <mc:Fallback>
                <p:oleObj r:id="rId3" imgW="5437937" imgH="57226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43000"/>
                        <a:ext cx="6553200" cy="520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6285886"/>
            <a:ext cx="5903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u="none" dirty="0"/>
              <a:t>图</a:t>
            </a:r>
            <a:r>
              <a:rPr lang="en-US" altLang="zh-CN" sz="2800" b="1" u="none" dirty="0"/>
              <a:t>7.12  </a:t>
            </a:r>
            <a:r>
              <a:rPr lang="zh-CN" altLang="en-US" sz="2800" b="1" u="none" dirty="0"/>
              <a:t>用查询方式实现的接口电路</a:t>
            </a:r>
          </a:p>
        </p:txBody>
      </p:sp>
      <p:sp>
        <p:nvSpPr>
          <p:cNvPr id="3" name="矩形 2"/>
          <p:cNvSpPr/>
          <p:nvPr/>
        </p:nvSpPr>
        <p:spPr>
          <a:xfrm>
            <a:off x="6629400" y="4495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D0~STB</a:t>
            </a:r>
          </a:p>
          <a:p>
            <a:pPr algn="ctr"/>
            <a:r>
              <a:rPr lang="en-US" altLang="zh-CN" dirty="0" smtClean="0"/>
              <a:t>D7~BUSY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543800" y="4648200"/>
            <a:ext cx="482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11188" y="1534349"/>
            <a:ext cx="81518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u="none" dirty="0"/>
              <a:t>将内存</a:t>
            </a:r>
            <a:r>
              <a:rPr lang="en-US" altLang="zh-CN" sz="3200" b="1" u="none" dirty="0"/>
              <a:t>40000H</a:t>
            </a:r>
            <a:r>
              <a:rPr lang="zh-CN" altLang="en-US" sz="3200" b="1" u="none" dirty="0"/>
              <a:t>开始的连续</a:t>
            </a:r>
            <a:r>
              <a:rPr lang="en-US" altLang="zh-CN" sz="3200" b="1" u="none" dirty="0"/>
              <a:t>50</a:t>
            </a:r>
            <a:r>
              <a:rPr lang="zh-CN" altLang="en-US" sz="3200" b="1" u="none" dirty="0"/>
              <a:t>个字节单元的数据，利用查询法输出给该设备的程序如下 </a:t>
            </a:r>
            <a:r>
              <a:rPr lang="en-US" altLang="zh-CN" sz="3200" b="1" u="none" dirty="0"/>
              <a:t>:</a:t>
            </a:r>
          </a:p>
          <a:p>
            <a:pPr algn="l"/>
            <a:r>
              <a:rPr lang="en-US" altLang="zh-CN" sz="3200" b="1" u="none" dirty="0"/>
              <a:t>MOV  AX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4000H</a:t>
            </a:r>
          </a:p>
          <a:p>
            <a:pPr algn="l"/>
            <a:r>
              <a:rPr lang="en-US" altLang="zh-CN" sz="3200" b="1" u="none" dirty="0"/>
              <a:t>MOV  DS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AX</a:t>
            </a:r>
          </a:p>
          <a:p>
            <a:pPr algn="l"/>
            <a:r>
              <a:rPr lang="en-US" altLang="zh-CN" sz="3200" b="1" u="none" dirty="0"/>
              <a:t>MOV  SI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0</a:t>
            </a:r>
          </a:p>
          <a:p>
            <a:pPr algn="l"/>
            <a:r>
              <a:rPr lang="en-US" altLang="zh-CN" sz="3200" b="1" u="none" dirty="0"/>
              <a:t>MOV  CX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50     </a:t>
            </a:r>
            <a:r>
              <a:rPr lang="zh-CN" altLang="en-US" sz="3200" b="1" u="none" dirty="0" smtClean="0"/>
              <a:t>；       </a:t>
            </a:r>
            <a:r>
              <a:rPr lang="en-US" altLang="zh-CN" sz="3200" b="1" u="none" dirty="0" smtClean="0"/>
              <a:t>CX</a:t>
            </a:r>
            <a:r>
              <a:rPr lang="zh-CN" altLang="en-US" sz="3200" b="1" u="none" dirty="0" smtClean="0"/>
              <a:t>初始化</a:t>
            </a:r>
            <a:endParaRPr lang="zh-CN" altLang="en-US" sz="3200" b="1" u="none" dirty="0"/>
          </a:p>
          <a:p>
            <a:pPr algn="l"/>
            <a:r>
              <a:rPr lang="en-US" altLang="zh-CN" sz="3200" b="1" u="none" dirty="0"/>
              <a:t>MOV  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2F9H</a:t>
            </a:r>
          </a:p>
          <a:p>
            <a:pPr algn="l"/>
            <a:r>
              <a:rPr lang="en-US" altLang="zh-CN" sz="3200" b="1" u="none" dirty="0"/>
              <a:t>MOV  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01H</a:t>
            </a:r>
          </a:p>
          <a:p>
            <a:pPr algn="l"/>
            <a:r>
              <a:rPr lang="en-US" altLang="zh-CN" sz="3200" b="1" u="none" dirty="0"/>
              <a:t>OUT   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AL     </a:t>
            </a:r>
            <a:r>
              <a:rPr lang="zh-CN" altLang="en-US" sz="3200" b="1" u="none" dirty="0" smtClean="0"/>
              <a:t>；      使  </a:t>
            </a:r>
            <a:r>
              <a:rPr lang="en-US" altLang="zh-CN" sz="3200" b="1" u="none" dirty="0" smtClean="0"/>
              <a:t>STB</a:t>
            </a:r>
            <a:r>
              <a:rPr lang="zh-CN" altLang="en-US" sz="3200" b="1" u="none" dirty="0" smtClean="0"/>
              <a:t>     </a:t>
            </a:r>
            <a:r>
              <a:rPr lang="en-US" altLang="zh-CN" sz="3200" b="1" u="none" dirty="0" smtClean="0"/>
              <a:t>=</a:t>
            </a:r>
            <a:r>
              <a:rPr lang="en-US" altLang="zh-CN" sz="3200" b="1" u="none" dirty="0"/>
              <a:t>1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15000" y="5486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188" y="1534349"/>
            <a:ext cx="86090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3200" b="1" u="none" dirty="0" smtClean="0"/>
              <a:t>GODON</a:t>
            </a:r>
            <a:r>
              <a:rPr lang="zh-CN" altLang="en-US" sz="3200" b="1" dirty="0"/>
              <a:t>：</a:t>
            </a:r>
            <a:r>
              <a:rPr lang="zh-CN" altLang="en-US" sz="3200" b="1" u="none" dirty="0" smtClean="0"/>
              <a:t> </a:t>
            </a:r>
            <a:r>
              <a:rPr lang="en-US" altLang="zh-CN" sz="3200" b="1" u="none" dirty="0" smtClean="0"/>
              <a:t>MOV  </a:t>
            </a:r>
            <a:r>
              <a:rPr lang="en-US" altLang="zh-CN" sz="3200" b="1" u="none" dirty="0"/>
              <a:t>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2FAH</a:t>
            </a:r>
          </a:p>
          <a:p>
            <a:pPr algn="l"/>
            <a:r>
              <a:rPr lang="en-US" altLang="zh-CN" sz="3200" b="1" u="none" dirty="0"/>
              <a:t>WAIT1</a:t>
            </a:r>
            <a:r>
              <a:rPr lang="zh-CN" altLang="en-US" sz="3200" b="1" u="none" dirty="0" smtClean="0"/>
              <a:t>：    </a:t>
            </a:r>
            <a:r>
              <a:rPr lang="en-US" altLang="zh-CN" sz="3200" b="1" u="none" dirty="0" smtClean="0"/>
              <a:t>IN   </a:t>
            </a:r>
            <a:r>
              <a:rPr lang="en-US" altLang="zh-CN" sz="3200" b="1" u="none" dirty="0"/>
              <a:t>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DX</a:t>
            </a:r>
          </a:p>
          <a:p>
            <a:pPr algn="l"/>
            <a:r>
              <a:rPr lang="en-US" altLang="zh-CN" sz="3200" b="1" u="none" dirty="0" smtClean="0"/>
              <a:t>                  TEST   </a:t>
            </a:r>
            <a:r>
              <a:rPr lang="en-US" altLang="zh-CN" sz="3200" b="1" u="none" dirty="0"/>
              <a:t>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80H </a:t>
            </a:r>
            <a:r>
              <a:rPr lang="zh-CN" altLang="en-US" sz="3200" b="1" dirty="0"/>
              <a:t>；</a:t>
            </a:r>
            <a:r>
              <a:rPr lang="zh-CN" altLang="en-US" sz="3200" b="1" u="none" dirty="0" smtClean="0">
                <a:solidFill>
                  <a:srgbClr val="00B050"/>
                </a:solidFill>
              </a:rPr>
              <a:t>查询</a:t>
            </a:r>
            <a:r>
              <a:rPr lang="zh-CN" altLang="en-US" sz="3200" b="1" u="none" dirty="0">
                <a:solidFill>
                  <a:srgbClr val="00B050"/>
                </a:solidFill>
              </a:rPr>
              <a:t>外设状态</a:t>
            </a:r>
          </a:p>
          <a:p>
            <a:pPr algn="l"/>
            <a:r>
              <a:rPr lang="en-US" altLang="zh-CN" sz="3200" b="1" u="none" dirty="0" smtClean="0"/>
              <a:t>                  JNZ    WAIT1</a:t>
            </a:r>
            <a:r>
              <a:rPr lang="zh-CN" altLang="en-US" sz="3200" b="1" u="none" dirty="0" smtClean="0"/>
              <a:t>；       </a:t>
            </a:r>
            <a:r>
              <a:rPr lang="zh-CN" altLang="en-US" sz="3200" b="1" u="none" dirty="0" smtClean="0">
                <a:solidFill>
                  <a:srgbClr val="00B050"/>
                </a:solidFill>
              </a:rPr>
              <a:t>若</a:t>
            </a:r>
            <a:r>
              <a:rPr lang="zh-CN" altLang="en-US" sz="3200" b="1" u="none" dirty="0">
                <a:solidFill>
                  <a:srgbClr val="00B050"/>
                </a:solidFill>
              </a:rPr>
              <a:t>忙，则等待       </a:t>
            </a:r>
          </a:p>
          <a:p>
            <a:pPr algn="l"/>
            <a:r>
              <a:rPr lang="en-US" altLang="zh-CN" sz="3200" b="1" u="none" dirty="0" smtClean="0"/>
              <a:t>                  MOV  </a:t>
            </a:r>
            <a:r>
              <a:rPr lang="en-US" altLang="zh-CN" sz="3200" b="1" u="none" dirty="0"/>
              <a:t>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 smtClean="0"/>
              <a:t>2F8H </a:t>
            </a:r>
            <a:endParaRPr lang="en-US" altLang="zh-CN" sz="3200" b="1" u="none" dirty="0"/>
          </a:p>
          <a:p>
            <a:pPr algn="l"/>
            <a:r>
              <a:rPr lang="en-US" altLang="zh-CN" sz="3200" b="1" u="none" dirty="0" smtClean="0"/>
              <a:t>                  MOV  </a:t>
            </a:r>
            <a:r>
              <a:rPr lang="en-US" altLang="zh-CN" sz="3200" b="1" u="none" dirty="0"/>
              <a:t>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[SI] </a:t>
            </a:r>
            <a:r>
              <a:rPr lang="zh-CN" altLang="en-US" sz="3200" b="1" u="none" dirty="0" smtClean="0"/>
              <a:t>；</a:t>
            </a:r>
            <a:r>
              <a:rPr lang="zh-CN" altLang="en-US" sz="3200" b="1" u="none" dirty="0" smtClean="0">
                <a:solidFill>
                  <a:srgbClr val="00B050"/>
                </a:solidFill>
              </a:rPr>
              <a:t>准备好数据</a:t>
            </a:r>
            <a:r>
              <a:rPr lang="en-US" altLang="zh-CN" sz="3200" b="1" u="none" dirty="0" smtClean="0">
                <a:solidFill>
                  <a:srgbClr val="00B050"/>
                </a:solidFill>
              </a:rPr>
              <a:t>  </a:t>
            </a:r>
            <a:endParaRPr lang="en-US" altLang="zh-CN" sz="3200" b="1" u="none" dirty="0">
              <a:solidFill>
                <a:srgbClr val="00B050"/>
              </a:solidFill>
            </a:endParaRPr>
          </a:p>
          <a:p>
            <a:pPr algn="l"/>
            <a:r>
              <a:rPr lang="en-US" altLang="zh-CN" sz="3200" b="1" u="none" dirty="0" smtClean="0"/>
              <a:t>                  OUT  </a:t>
            </a:r>
            <a:r>
              <a:rPr lang="en-US" altLang="zh-CN" sz="3200" b="1" u="none" dirty="0"/>
              <a:t>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AL     </a:t>
            </a:r>
            <a:r>
              <a:rPr lang="en-US" altLang="zh-CN" sz="3200" b="1" u="none" dirty="0" smtClean="0"/>
              <a:t> </a:t>
            </a:r>
            <a:r>
              <a:rPr lang="zh-CN" altLang="en-US" sz="3200" b="1" u="none" dirty="0" smtClean="0"/>
              <a:t>；  输出数据</a:t>
            </a:r>
            <a:endParaRPr lang="zh-CN" altLang="en-US" sz="3200" b="1" u="none" dirty="0"/>
          </a:p>
          <a:p>
            <a:pPr algn="l"/>
            <a:r>
              <a:rPr lang="en-US" altLang="zh-CN" sz="3200" b="1" u="none" dirty="0" smtClean="0"/>
              <a:t>                  MOV  </a:t>
            </a:r>
            <a:r>
              <a:rPr lang="en-US" altLang="zh-CN" sz="3200" b="1" u="none" dirty="0"/>
              <a:t>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2F9H</a:t>
            </a:r>
          </a:p>
          <a:p>
            <a:pPr algn="l"/>
            <a:r>
              <a:rPr lang="en-US" altLang="zh-CN" sz="3200" b="1" u="none" dirty="0" smtClean="0"/>
              <a:t>                  MOV  </a:t>
            </a:r>
            <a:r>
              <a:rPr lang="en-US" altLang="zh-CN" sz="3200" b="1" u="none" dirty="0"/>
              <a:t>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00H</a:t>
            </a:r>
          </a:p>
        </p:txBody>
      </p:sp>
    </p:spTree>
    <p:extLst>
      <p:ext uri="{BB962C8B-B14F-4D97-AF65-F5344CB8AC3E}">
        <p14:creationId xmlns:p14="http://schemas.microsoft.com/office/powerpoint/2010/main" val="2961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11188" y="1484313"/>
            <a:ext cx="828198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 u="none" dirty="0"/>
              <a:t>OUT   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AL      </a:t>
            </a:r>
            <a:r>
              <a:rPr lang="zh-CN" altLang="en-US" sz="3200" b="1" u="none" dirty="0"/>
              <a:t>；使  </a:t>
            </a:r>
            <a:r>
              <a:rPr lang="en-US" altLang="zh-CN" sz="3200" b="1" u="none" dirty="0" smtClean="0"/>
              <a:t>STB</a:t>
            </a:r>
            <a:r>
              <a:rPr lang="zh-CN" altLang="en-US" sz="3200" b="1" u="none" dirty="0" smtClean="0"/>
              <a:t> </a:t>
            </a:r>
            <a:r>
              <a:rPr lang="en-US" altLang="zh-CN" sz="3200" b="1" u="none" dirty="0"/>
              <a:t>=0</a:t>
            </a:r>
            <a:r>
              <a:rPr lang="zh-CN" altLang="en-US" sz="3200" b="1" u="none" dirty="0"/>
              <a:t>，</a:t>
            </a:r>
            <a:r>
              <a:rPr lang="zh-CN" altLang="en-US" sz="2800" b="1" u="none" dirty="0"/>
              <a:t>输出负脉冲</a:t>
            </a:r>
          </a:p>
          <a:p>
            <a:pPr algn="l"/>
            <a:r>
              <a:rPr lang="en-US" altLang="zh-CN" sz="3200" b="1" u="none" dirty="0"/>
              <a:t>NOP</a:t>
            </a:r>
          </a:p>
          <a:p>
            <a:pPr algn="l"/>
            <a:r>
              <a:rPr lang="en-US" altLang="zh-CN" sz="3200" b="1" u="none" dirty="0"/>
              <a:t>NOP</a:t>
            </a:r>
          </a:p>
          <a:p>
            <a:pPr algn="l"/>
            <a:r>
              <a:rPr lang="en-US" altLang="zh-CN" sz="3200" b="1" u="none" dirty="0"/>
              <a:t>MOV  AL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01H</a:t>
            </a:r>
          </a:p>
          <a:p>
            <a:pPr algn="l"/>
            <a:r>
              <a:rPr lang="en-US" altLang="zh-CN" sz="3200" b="1" u="none" dirty="0"/>
              <a:t>OUT   DX</a:t>
            </a:r>
            <a:r>
              <a:rPr lang="zh-CN" altLang="en-US" sz="3200" b="1" u="none" dirty="0"/>
              <a:t>，</a:t>
            </a:r>
            <a:r>
              <a:rPr lang="en-US" altLang="zh-CN" sz="3200" b="1" u="none" dirty="0"/>
              <a:t>AL      </a:t>
            </a:r>
            <a:r>
              <a:rPr lang="zh-CN" altLang="en-US" sz="3200" b="1" u="none" dirty="0"/>
              <a:t>；使  </a:t>
            </a:r>
            <a:r>
              <a:rPr lang="en-US" altLang="zh-CN" sz="3200" b="1" dirty="0"/>
              <a:t>STB</a:t>
            </a:r>
            <a:r>
              <a:rPr lang="zh-CN" altLang="en-US" sz="3200" b="1" u="none" dirty="0" smtClean="0"/>
              <a:t>  </a:t>
            </a:r>
            <a:r>
              <a:rPr lang="en-US" altLang="zh-CN" sz="3200" b="1" u="none" dirty="0"/>
              <a:t>=1</a:t>
            </a:r>
          </a:p>
          <a:p>
            <a:pPr algn="l"/>
            <a:r>
              <a:rPr lang="en-US" altLang="zh-CN" sz="3200" b="1" u="none" dirty="0"/>
              <a:t>INC   SI</a:t>
            </a:r>
          </a:p>
          <a:p>
            <a:pPr algn="l"/>
            <a:r>
              <a:rPr lang="en-US" altLang="zh-CN" sz="3200" b="1" u="none" dirty="0"/>
              <a:t>LOOP  GODON</a:t>
            </a:r>
          </a:p>
          <a:p>
            <a:pPr algn="l"/>
            <a:r>
              <a:rPr lang="en-US" altLang="zh-CN" sz="3200" u="none" dirty="0"/>
              <a:t>HLT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181600" y="1524000"/>
            <a:ext cx="762000" cy="0"/>
          </a:xfrm>
          <a:prstGeom prst="lin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81600" y="3500249"/>
            <a:ext cx="762000" cy="0"/>
          </a:xfrm>
          <a:prstGeom prst="lin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46100" y="1371600"/>
            <a:ext cx="80645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000" u="none" dirty="0"/>
              <a:t>    </a:t>
            </a:r>
            <a:r>
              <a:rPr lang="zh-CN" altLang="en-US" sz="3000" b="1" u="none" dirty="0"/>
              <a:t>通过本章学习，要求了解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接口技术的有关概念，包括输入</a:t>
            </a:r>
            <a:r>
              <a:rPr lang="en-US" altLang="zh-CN" sz="3000" b="1" u="none" dirty="0"/>
              <a:t>/</a:t>
            </a:r>
            <a:r>
              <a:rPr lang="zh-CN" altLang="en-US" sz="3000" b="1" u="none" dirty="0"/>
              <a:t>输出系统的组成，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接口的功能及分类，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端口的编址方式，在此基础上了解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接口与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端口之间的区别。</a:t>
            </a:r>
          </a:p>
          <a:p>
            <a:pPr algn="l"/>
            <a:r>
              <a:rPr lang="zh-CN" altLang="en-US" sz="3000" b="1" u="none" dirty="0"/>
              <a:t>    掌握微型计算机的输入</a:t>
            </a:r>
            <a:r>
              <a:rPr lang="en-US" altLang="zh-CN" sz="3000" b="1" u="none" dirty="0"/>
              <a:t>/</a:t>
            </a:r>
            <a:r>
              <a:rPr lang="zh-CN" altLang="en-US" sz="3000" b="1" u="none" dirty="0"/>
              <a:t>输出控制方式及每种输入</a:t>
            </a:r>
            <a:r>
              <a:rPr lang="en-US" altLang="zh-CN" sz="3000" b="1" u="none" dirty="0"/>
              <a:t>/</a:t>
            </a:r>
            <a:r>
              <a:rPr lang="zh-CN" altLang="en-US" sz="3000" b="1" u="none" dirty="0"/>
              <a:t>输出方式的特点，重点掌握无条件输入</a:t>
            </a:r>
            <a:r>
              <a:rPr lang="en-US" altLang="zh-CN" sz="3000" b="1" u="none" dirty="0"/>
              <a:t>/</a:t>
            </a:r>
            <a:r>
              <a:rPr lang="zh-CN" altLang="en-US" sz="3000" b="1" u="none" dirty="0"/>
              <a:t>输出方式和查询输入</a:t>
            </a:r>
            <a:r>
              <a:rPr lang="en-US" altLang="zh-CN" sz="3000" b="1" u="none" dirty="0"/>
              <a:t>/</a:t>
            </a:r>
            <a:r>
              <a:rPr lang="zh-CN" altLang="en-US" sz="3000" b="1" u="none" dirty="0"/>
              <a:t>输出方式的典型结构，并能利用一些常用接口芯片进行简单的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接口电路设计和</a:t>
            </a:r>
            <a:r>
              <a:rPr lang="en-US" altLang="zh-CN" sz="3000" b="1" u="none" dirty="0"/>
              <a:t>I/O</a:t>
            </a:r>
            <a:r>
              <a:rPr lang="zh-CN" altLang="en-US" sz="3000" b="1" u="none" dirty="0"/>
              <a:t>驱动程序设计。</a:t>
            </a:r>
          </a:p>
        </p:txBody>
      </p:sp>
    </p:spTree>
    <p:extLst>
      <p:ext uri="{BB962C8B-B14F-4D97-AF65-F5344CB8AC3E}">
        <p14:creationId xmlns:p14="http://schemas.microsoft.com/office/powerpoint/2010/main" val="27717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</a:t>
            </a:r>
            <a:r>
              <a:rPr lang="zh-CN" altLang="en-US" dirty="0" smtClean="0"/>
              <a:t>常用芯片的接口技术</a:t>
            </a:r>
            <a:endParaRPr lang="zh-CN" alt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 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接口电路设计中，重点掌握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译码方法及译码电路的设计。而对不同的系统中进行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端口地址译码及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电路设计时，要弄清楚不同的控制信号要参加译码。</a:t>
            </a:r>
          </a:p>
        </p:txBody>
      </p:sp>
    </p:spTree>
    <p:extLst>
      <p:ext uri="{BB962C8B-B14F-4D97-AF65-F5344CB8AC3E}">
        <p14:creationId xmlns:p14="http://schemas.microsoft.com/office/powerpoint/2010/main" val="478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8313" y="1628775"/>
            <a:ext cx="3167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 u="none">
                <a:solidFill>
                  <a:srgbClr val="FF0000"/>
                </a:solidFill>
              </a:rPr>
              <a:t>（</a:t>
            </a:r>
            <a:r>
              <a:rPr lang="en-US" altLang="zh-CN" sz="3200" b="1" u="none">
                <a:solidFill>
                  <a:srgbClr val="FF0000"/>
                </a:solidFill>
              </a:rPr>
              <a:t>1</a:t>
            </a:r>
            <a:r>
              <a:rPr lang="zh-CN" altLang="en-US" sz="3200" b="1" u="none">
                <a:solidFill>
                  <a:srgbClr val="FF0000"/>
                </a:solidFill>
              </a:rPr>
              <a:t>）</a:t>
            </a:r>
            <a:r>
              <a:rPr lang="en-US" altLang="zh-CN" sz="3200" b="1" u="none">
                <a:solidFill>
                  <a:srgbClr val="FF0000"/>
                </a:solidFill>
              </a:rPr>
              <a:t>I/O</a:t>
            </a:r>
            <a:r>
              <a:rPr lang="zh-CN" altLang="en-US" sz="3200" b="1" u="none">
                <a:solidFill>
                  <a:srgbClr val="FF0000"/>
                </a:solidFill>
              </a:rPr>
              <a:t>软件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188" y="2349500"/>
            <a:ext cx="8137525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u="none" dirty="0"/>
              <a:t>	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软件的作用是在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硬件的基础上实现输入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输出操作。在不同结构和性能的计算机中，所采用的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软件技术差异很大，比如在微型计算机中，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软件主要包括使用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指令编写的输入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输出程序，以及操作系统中有关管理模块。</a:t>
            </a:r>
          </a:p>
          <a:p>
            <a:pPr algn="l"/>
            <a:r>
              <a:rPr lang="zh-CN" altLang="en-US" sz="3200" b="1" u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3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填空题做在书上</a:t>
            </a:r>
            <a:endParaRPr lang="en-US" altLang="zh-CN" dirty="0" smtClean="0"/>
          </a:p>
          <a:p>
            <a:r>
              <a:rPr lang="en-US" altLang="zh-CN" dirty="0" smtClean="0"/>
              <a:t>7.12,7.13</a:t>
            </a:r>
            <a:r>
              <a:rPr lang="zh-CN" altLang="en-US" dirty="0" smtClean="0"/>
              <a:t>选做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02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WordArt 2"/>
          <p:cNvSpPr>
            <a:spLocks noChangeArrowheads="1" noChangeShapeType="1" noTextEdit="1"/>
          </p:cNvSpPr>
          <p:nvPr/>
        </p:nvSpPr>
        <p:spPr bwMode="gray">
          <a:xfrm>
            <a:off x="1890713" y="2514600"/>
            <a:ext cx="5881687" cy="7223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pic>
        <p:nvPicPr>
          <p:cNvPr id="5" name="Picture 10" descr="E:\New folder\TEACHING\xidian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1"/>
            <a:ext cx="6096000" cy="14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概述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1201271"/>
            <a:ext cx="3240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+mn-lt"/>
              </a:rPr>
              <a:t>）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</a:rPr>
              <a:t>I/O</a:t>
            </a:r>
            <a:r>
              <a:rPr lang="zh-CN" altLang="en-US" sz="2800" b="1" dirty="0">
                <a:solidFill>
                  <a:schemeClr val="accent1"/>
                </a:solidFill>
                <a:latin typeface="+mn-lt"/>
              </a:rPr>
              <a:t>硬件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0075" y="1828800"/>
            <a:ext cx="77343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u="none" dirty="0">
                <a:solidFill>
                  <a:srgbClr val="FF0000"/>
                </a:solidFill>
              </a:rPr>
              <a:t>I/O</a:t>
            </a:r>
            <a:r>
              <a:rPr lang="zh-CN" altLang="en-US" sz="3200" b="1" u="none" dirty="0">
                <a:solidFill>
                  <a:srgbClr val="FF0000"/>
                </a:solidFill>
              </a:rPr>
              <a:t>控制部件</a:t>
            </a:r>
            <a:r>
              <a:rPr lang="zh-CN" altLang="en-US" sz="3200" b="1" u="none" dirty="0"/>
              <a:t>完成对输入和输出操作过程的</a:t>
            </a:r>
          </a:p>
          <a:p>
            <a:pPr algn="l"/>
            <a:r>
              <a:rPr lang="zh-CN" altLang="en-US" sz="3200" b="1" u="none" dirty="0"/>
              <a:t>控制，并且有效地提高输入</a:t>
            </a:r>
            <a:r>
              <a:rPr lang="en-US" altLang="zh-CN" sz="3200" b="1" u="none" dirty="0"/>
              <a:t>/</a:t>
            </a:r>
            <a:r>
              <a:rPr lang="zh-CN" altLang="en-US" sz="3200" b="1" u="none" dirty="0"/>
              <a:t>输出的效率，</a:t>
            </a:r>
          </a:p>
          <a:p>
            <a:pPr algn="l"/>
            <a:r>
              <a:rPr lang="zh-CN" altLang="en-US" sz="3200" b="1" u="none" dirty="0"/>
              <a:t>典型的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控制部件包括中断控制器、</a:t>
            </a:r>
            <a:r>
              <a:rPr lang="en-US" altLang="zh-CN" sz="3200" b="1" u="none" dirty="0"/>
              <a:t>DMA</a:t>
            </a:r>
          </a:p>
          <a:p>
            <a:pPr algn="l"/>
            <a:r>
              <a:rPr lang="zh-CN" altLang="en-US" sz="3200" b="1" u="none" dirty="0"/>
              <a:t>控制器等。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050" y="4038600"/>
            <a:ext cx="8388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 u="none" dirty="0">
                <a:solidFill>
                  <a:srgbClr val="FF0000"/>
                </a:solidFill>
              </a:rPr>
              <a:t>I/O</a:t>
            </a:r>
            <a:r>
              <a:rPr lang="zh-CN" altLang="en-US" sz="3200" b="1" u="none" dirty="0">
                <a:solidFill>
                  <a:srgbClr val="FF0000"/>
                </a:solidFill>
              </a:rPr>
              <a:t>设备</a:t>
            </a:r>
            <a:r>
              <a:rPr lang="zh-CN" altLang="en-US" sz="3200" b="1" u="none" dirty="0"/>
              <a:t>常见的有键盘、鼠标、显示器、硬</a:t>
            </a:r>
          </a:p>
          <a:p>
            <a:pPr algn="l"/>
            <a:r>
              <a:rPr lang="zh-CN" altLang="en-US" sz="3200" b="1" u="none" dirty="0"/>
              <a:t>盘机、打印机、调制解调器、扫描仪等设备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0075" y="5410200"/>
            <a:ext cx="7737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99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u="none" dirty="0">
                <a:solidFill>
                  <a:srgbClr val="FF0000"/>
                </a:solidFill>
              </a:rPr>
              <a:t>I/O</a:t>
            </a:r>
            <a:r>
              <a:rPr lang="zh-CN" altLang="en-US" sz="3200" b="1" u="none" dirty="0">
                <a:solidFill>
                  <a:srgbClr val="FF0000"/>
                </a:solidFill>
              </a:rPr>
              <a:t>接口</a:t>
            </a:r>
            <a:r>
              <a:rPr lang="zh-CN" altLang="en-US" sz="3200" b="1" u="none" dirty="0"/>
              <a:t>实现</a:t>
            </a:r>
            <a:r>
              <a:rPr lang="en-US" altLang="zh-CN" sz="3200" b="1" u="none" dirty="0"/>
              <a:t>I/O</a:t>
            </a:r>
            <a:r>
              <a:rPr lang="zh-CN" altLang="en-US" sz="3200" b="1" u="none" dirty="0"/>
              <a:t>设备和系统总线的连接。 </a:t>
            </a:r>
          </a:p>
        </p:txBody>
      </p:sp>
      <p:sp>
        <p:nvSpPr>
          <p:cNvPr id="3" name="矩形 2"/>
          <p:cNvSpPr/>
          <p:nvPr/>
        </p:nvSpPr>
        <p:spPr>
          <a:xfrm>
            <a:off x="600075" y="5257800"/>
            <a:ext cx="73247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029tgp_edu_biz_red_v3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5984</TotalTime>
  <Words>5645</Words>
  <Application>Microsoft Office PowerPoint</Application>
  <PresentationFormat>全屏显示(4:3)</PresentationFormat>
  <Paragraphs>649</Paragraphs>
  <Slides>81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97" baseType="lpstr">
      <vt:lpstr>方正舒体</vt:lpstr>
      <vt:lpstr>仿宋_GB2312</vt:lpstr>
      <vt:lpstr>华文琥珀</vt:lpstr>
      <vt:lpstr>华文隶书</vt:lpstr>
      <vt:lpstr>楷体_GB2312</vt:lpstr>
      <vt:lpstr>隶书</vt:lpstr>
      <vt:lpstr>宋体</vt:lpstr>
      <vt:lpstr>Arial</vt:lpstr>
      <vt:lpstr>Calibri</vt:lpstr>
      <vt:lpstr>Times New Roman</vt:lpstr>
      <vt:lpstr>Verdana</vt:lpstr>
      <vt:lpstr>Wingdings</vt:lpstr>
      <vt:lpstr>029tgp_edu_biz_red_v3</vt:lpstr>
      <vt:lpstr>VISIO</vt:lpstr>
      <vt:lpstr>Microsoft Visio 绘图</vt:lpstr>
      <vt:lpstr>Equation</vt:lpstr>
      <vt:lpstr>常用芯片 接口技术</vt:lpstr>
      <vt:lpstr>Contents</vt:lpstr>
      <vt:lpstr>Contents</vt:lpstr>
      <vt:lpstr>回顾：输入输出指令</vt:lpstr>
      <vt:lpstr>为什么外设需要I/O接口</vt:lpstr>
      <vt:lpstr>7.1  概述</vt:lpstr>
      <vt:lpstr>7.1 概述</vt:lpstr>
      <vt:lpstr>7.1  概述</vt:lpstr>
      <vt:lpstr>7.1  概述</vt:lpstr>
      <vt:lpstr>7.1  概述</vt:lpstr>
      <vt:lpstr>7.1  概述</vt:lpstr>
      <vt:lpstr>7.1  概述</vt:lpstr>
      <vt:lpstr>7.1  概述</vt:lpstr>
      <vt:lpstr>7.1  概述</vt:lpstr>
      <vt:lpstr>7.1  概述</vt:lpstr>
      <vt:lpstr>Contents</vt:lpstr>
      <vt:lpstr>7.2  外设接口的编址方式</vt:lpstr>
      <vt:lpstr>PowerPoint 演示文稿</vt:lpstr>
      <vt:lpstr>7.2  外设接口的编址方式</vt:lpstr>
      <vt:lpstr>7.2  外设接口的编址方式</vt:lpstr>
      <vt:lpstr>7.2  外设接口的编址方式</vt:lpstr>
      <vt:lpstr>7.2  外设接口的编址方式</vt:lpstr>
      <vt:lpstr>7.2  外设接口的编址方式</vt:lpstr>
      <vt:lpstr>7.2  外设接口的编址方式</vt:lpstr>
      <vt:lpstr>7.2  外设接口的编址方式</vt:lpstr>
      <vt:lpstr>PowerPoint 演示文稿</vt:lpstr>
      <vt:lpstr>PowerPoint 演示文稿</vt:lpstr>
      <vt:lpstr>Contents</vt:lpstr>
      <vt:lpstr>7.3  I/O的基本工作方式</vt:lpstr>
      <vt:lpstr>7.3  I/O的基本工作方式</vt:lpstr>
      <vt:lpstr>PowerPoint 演示文稿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PowerPoint 演示文稿</vt:lpstr>
      <vt:lpstr>7.3  I/O的基本工作方式</vt:lpstr>
      <vt:lpstr>7.3  I/O的基本工作方式</vt:lpstr>
      <vt:lpstr>7.3  I/O的基本工作方式</vt:lpstr>
      <vt:lpstr>7.3  I/O的基本工作方式</vt:lpstr>
      <vt:lpstr>7.3  I/O的基本工作方式</vt:lpstr>
      <vt:lpstr>PowerPoint 演示文稿</vt:lpstr>
      <vt:lpstr>常用芯片 接口技术</vt:lpstr>
      <vt:lpstr>Contents</vt:lpstr>
      <vt:lpstr>7.4  常用芯片的接口技术</vt:lpstr>
      <vt:lpstr>7.4  常用芯片的接口技术</vt:lpstr>
      <vt:lpstr>7.4  常用芯片的接口技术</vt:lpstr>
      <vt:lpstr>7.4  常用芯片的接口技术</vt:lpstr>
      <vt:lpstr>PowerPoint 演示文稿</vt:lpstr>
      <vt:lpstr>PowerPoint 演示文稿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7.4  常用芯片的接口技术</vt:lpstr>
      <vt:lpstr>7.5  小结</vt:lpstr>
      <vt:lpstr>7.3  常用芯片的接口技术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常用芯片 接口技术</dc:title>
  <dc:creator>WXTSHR</dc:creator>
  <cp:lastModifiedBy>wangxiaotian</cp:lastModifiedBy>
  <cp:revision>75</cp:revision>
  <dcterms:created xsi:type="dcterms:W3CDTF">2012-07-13T02:23:17Z</dcterms:created>
  <dcterms:modified xsi:type="dcterms:W3CDTF">2014-09-23T06:14:22Z</dcterms:modified>
</cp:coreProperties>
</file>