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78" r:id="rId3"/>
    <p:sldId id="280" r:id="rId4"/>
    <p:sldId id="365" r:id="rId5"/>
    <p:sldId id="363" r:id="rId6"/>
    <p:sldId id="364" r:id="rId7"/>
    <p:sldId id="281" r:id="rId8"/>
    <p:sldId id="286" r:id="rId9"/>
    <p:sldId id="285" r:id="rId10"/>
    <p:sldId id="284" r:id="rId11"/>
    <p:sldId id="289" r:id="rId12"/>
    <p:sldId id="288" r:id="rId13"/>
    <p:sldId id="287" r:id="rId14"/>
    <p:sldId id="283" r:id="rId15"/>
    <p:sldId id="292" r:id="rId16"/>
    <p:sldId id="291" r:id="rId17"/>
    <p:sldId id="290" r:id="rId18"/>
    <p:sldId id="295" r:id="rId19"/>
    <p:sldId id="294" r:id="rId20"/>
    <p:sldId id="293" r:id="rId21"/>
    <p:sldId id="297" r:id="rId22"/>
    <p:sldId id="296" r:id="rId23"/>
    <p:sldId id="299" r:id="rId24"/>
    <p:sldId id="282" r:id="rId25"/>
    <p:sldId id="298" r:id="rId26"/>
    <p:sldId id="362" r:id="rId27"/>
    <p:sldId id="315" r:id="rId28"/>
    <p:sldId id="314" r:id="rId29"/>
    <p:sldId id="320" r:id="rId30"/>
    <p:sldId id="329" r:id="rId31"/>
    <p:sldId id="330" r:id="rId32"/>
    <p:sldId id="332" r:id="rId33"/>
    <p:sldId id="331" r:id="rId34"/>
    <p:sldId id="339" r:id="rId35"/>
    <p:sldId id="340" r:id="rId36"/>
    <p:sldId id="373" r:id="rId37"/>
    <p:sldId id="374" r:id="rId38"/>
    <p:sldId id="375" r:id="rId39"/>
    <p:sldId id="347" r:id="rId40"/>
    <p:sldId id="348" r:id="rId41"/>
    <p:sldId id="366" r:id="rId42"/>
    <p:sldId id="349" r:id="rId43"/>
    <p:sldId id="342" r:id="rId44"/>
    <p:sldId id="345" r:id="rId45"/>
    <p:sldId id="367" r:id="rId46"/>
    <p:sldId id="358" r:id="rId47"/>
    <p:sldId id="359" r:id="rId48"/>
    <p:sldId id="360" r:id="rId49"/>
    <p:sldId id="368" r:id="rId50"/>
    <p:sldId id="369" r:id="rId51"/>
    <p:sldId id="370" r:id="rId52"/>
    <p:sldId id="371" r:id="rId53"/>
    <p:sldId id="372" r:id="rId54"/>
    <p:sldId id="361" r:id="rId55"/>
    <p:sldId id="276"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13" autoAdjust="0"/>
    <p:restoredTop sz="77283" autoAdjust="0"/>
  </p:normalViewPr>
  <p:slideViewPr>
    <p:cSldViewPr>
      <p:cViewPr varScale="1">
        <p:scale>
          <a:sx n="75" d="100"/>
          <a:sy n="75" d="100"/>
        </p:scale>
        <p:origin x="-186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48320F-010C-4FCB-92D4-0785285B46EF}" type="datetimeFigureOut">
              <a:rPr lang="en-US" smtClean="0"/>
              <a:t>9/11/2014</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6EECD-4AAA-494C-997C-BA9CBD1B9E68}" type="slidenum">
              <a:rPr lang="en-US" smtClean="0"/>
              <a:t>‹#›</a:t>
            </a:fld>
            <a:endParaRPr lang="en-US"/>
          </a:p>
        </p:txBody>
      </p:sp>
    </p:spTree>
    <p:extLst>
      <p:ext uri="{BB962C8B-B14F-4D97-AF65-F5344CB8AC3E}">
        <p14:creationId xmlns:p14="http://schemas.microsoft.com/office/powerpoint/2010/main" val="138918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a:t>
            </a:fld>
            <a:endParaRPr lang="en-US"/>
          </a:p>
        </p:txBody>
      </p:sp>
    </p:spTree>
    <p:extLst>
      <p:ext uri="{BB962C8B-B14F-4D97-AF65-F5344CB8AC3E}">
        <p14:creationId xmlns:p14="http://schemas.microsoft.com/office/powerpoint/2010/main" val="1551152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13</a:t>
            </a:fld>
            <a:endParaRPr lang="en-US"/>
          </a:p>
        </p:txBody>
      </p:sp>
    </p:spTree>
    <p:extLst>
      <p:ext uri="{BB962C8B-B14F-4D97-AF65-F5344CB8AC3E}">
        <p14:creationId xmlns:p14="http://schemas.microsoft.com/office/powerpoint/2010/main" val="145356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 要分成两个</a:t>
            </a:r>
            <a:r>
              <a:rPr lang="en-US" altLang="zh-CN" dirty="0" smtClean="0"/>
              <a:t>8</a:t>
            </a:r>
            <a:r>
              <a:rPr lang="zh-CN" altLang="en-US" dirty="0" smtClean="0"/>
              <a:t>位？  当数据值小的时候，无需高位参与，这样可以提高寄存器使用的效率和灵活度</a:t>
            </a:r>
            <a:endParaRPr lang="en-US" altLang="zh-CN" dirty="0" smtClean="0"/>
          </a:p>
          <a:p>
            <a:r>
              <a:rPr lang="zh-CN" altLang="en-US" dirty="0" smtClean="0"/>
              <a:t>问什么  能分成两个</a:t>
            </a:r>
            <a:r>
              <a:rPr lang="en-US" altLang="zh-CN" dirty="0" smtClean="0"/>
              <a:t>8</a:t>
            </a:r>
            <a:r>
              <a:rPr lang="zh-CN" altLang="en-US" dirty="0" smtClean="0"/>
              <a:t>位？ 因为存储器的存储最小单元是 </a:t>
            </a:r>
            <a:r>
              <a:rPr lang="en-US" altLang="zh-CN" dirty="0" smtClean="0"/>
              <a:t>8 </a:t>
            </a:r>
            <a:r>
              <a:rPr lang="zh-CN" altLang="en-US" dirty="0" smtClean="0"/>
              <a:t>位的字节数据</a:t>
            </a:r>
            <a:endParaRPr lang="en-US" dirty="0"/>
          </a:p>
        </p:txBody>
      </p:sp>
      <p:sp>
        <p:nvSpPr>
          <p:cNvPr id="4" name="灯片编号占位符 3"/>
          <p:cNvSpPr>
            <a:spLocks noGrp="1"/>
          </p:cNvSpPr>
          <p:nvPr>
            <p:ph type="sldNum" sz="quarter" idx="10"/>
          </p:nvPr>
        </p:nvSpPr>
        <p:spPr/>
        <p:txBody>
          <a:bodyPr/>
          <a:lstStyle/>
          <a:p>
            <a:fld id="{6316EECD-4AAA-494C-997C-BA9CBD1B9E68}" type="slidenum">
              <a:rPr lang="en-US" smtClean="0"/>
              <a:t>14</a:t>
            </a:fld>
            <a:endParaRPr lang="en-US"/>
          </a:p>
        </p:txBody>
      </p:sp>
    </p:spTree>
    <p:extLst>
      <p:ext uri="{BB962C8B-B14F-4D97-AF65-F5344CB8AC3E}">
        <p14:creationId xmlns:p14="http://schemas.microsoft.com/office/powerpoint/2010/main" val="132338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15</a:t>
            </a:fld>
            <a:endParaRPr lang="en-US"/>
          </a:p>
        </p:txBody>
      </p:sp>
    </p:spTree>
    <p:extLst>
      <p:ext uri="{BB962C8B-B14F-4D97-AF65-F5344CB8AC3E}">
        <p14:creationId xmlns:p14="http://schemas.microsoft.com/office/powerpoint/2010/main" val="380140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16</a:t>
            </a:fld>
            <a:endParaRPr lang="en-US"/>
          </a:p>
        </p:txBody>
      </p:sp>
    </p:spTree>
    <p:extLst>
      <p:ext uri="{BB962C8B-B14F-4D97-AF65-F5344CB8AC3E}">
        <p14:creationId xmlns:p14="http://schemas.microsoft.com/office/powerpoint/2010/main" val="1108985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17</a:t>
            </a:fld>
            <a:endParaRPr lang="en-US"/>
          </a:p>
        </p:txBody>
      </p:sp>
    </p:spTree>
    <p:extLst>
      <p:ext uri="{BB962C8B-B14F-4D97-AF65-F5344CB8AC3E}">
        <p14:creationId xmlns:p14="http://schemas.microsoft.com/office/powerpoint/2010/main" val="3747487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18</a:t>
            </a:fld>
            <a:endParaRPr lang="en-US"/>
          </a:p>
        </p:txBody>
      </p:sp>
    </p:spTree>
    <p:extLst>
      <p:ext uri="{BB962C8B-B14F-4D97-AF65-F5344CB8AC3E}">
        <p14:creationId xmlns:p14="http://schemas.microsoft.com/office/powerpoint/2010/main" val="3869874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6316EECD-4AAA-494C-997C-BA9CBD1B9E68}" type="slidenum">
              <a:rPr lang="en-US" smtClean="0"/>
              <a:t>19</a:t>
            </a:fld>
            <a:endParaRPr lang="en-US"/>
          </a:p>
        </p:txBody>
      </p:sp>
    </p:spTree>
    <p:extLst>
      <p:ext uri="{BB962C8B-B14F-4D97-AF65-F5344CB8AC3E}">
        <p14:creationId xmlns:p14="http://schemas.microsoft.com/office/powerpoint/2010/main" val="2452364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20</a:t>
            </a:fld>
            <a:endParaRPr lang="en-US"/>
          </a:p>
        </p:txBody>
      </p:sp>
    </p:spTree>
    <p:extLst>
      <p:ext uri="{BB962C8B-B14F-4D97-AF65-F5344CB8AC3E}">
        <p14:creationId xmlns:p14="http://schemas.microsoft.com/office/powerpoint/2010/main" val="4113655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21</a:t>
            </a:fld>
            <a:endParaRPr lang="en-US"/>
          </a:p>
        </p:txBody>
      </p:sp>
    </p:spTree>
    <p:extLst>
      <p:ext uri="{BB962C8B-B14F-4D97-AF65-F5344CB8AC3E}">
        <p14:creationId xmlns:p14="http://schemas.microsoft.com/office/powerpoint/2010/main" val="3570743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22</a:t>
            </a:fld>
            <a:endParaRPr lang="en-US"/>
          </a:p>
        </p:txBody>
      </p:sp>
    </p:spTree>
    <p:extLst>
      <p:ext uri="{BB962C8B-B14F-4D97-AF65-F5344CB8AC3E}">
        <p14:creationId xmlns:p14="http://schemas.microsoft.com/office/powerpoint/2010/main" val="91722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6316EECD-4AAA-494C-997C-BA9CBD1B9E68}" type="slidenum">
              <a:rPr lang="en-US" smtClean="0"/>
              <a:t>2</a:t>
            </a:fld>
            <a:endParaRPr lang="en-US"/>
          </a:p>
        </p:txBody>
      </p:sp>
    </p:spTree>
    <p:extLst>
      <p:ext uri="{BB962C8B-B14F-4D97-AF65-F5344CB8AC3E}">
        <p14:creationId xmlns:p14="http://schemas.microsoft.com/office/powerpoint/2010/main" val="2791706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23</a:t>
            </a:fld>
            <a:endParaRPr lang="en-US"/>
          </a:p>
        </p:txBody>
      </p:sp>
    </p:spTree>
    <p:extLst>
      <p:ext uri="{BB962C8B-B14F-4D97-AF65-F5344CB8AC3E}">
        <p14:creationId xmlns:p14="http://schemas.microsoft.com/office/powerpoint/2010/main" val="2788035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24</a:t>
            </a:fld>
            <a:endParaRPr lang="en-US"/>
          </a:p>
        </p:txBody>
      </p:sp>
    </p:spTree>
    <p:extLst>
      <p:ext uri="{BB962C8B-B14F-4D97-AF65-F5344CB8AC3E}">
        <p14:creationId xmlns:p14="http://schemas.microsoft.com/office/powerpoint/2010/main" val="3609297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25</a:t>
            </a:fld>
            <a:endParaRPr lang="en-US"/>
          </a:p>
        </p:txBody>
      </p:sp>
    </p:spTree>
    <p:extLst>
      <p:ext uri="{BB962C8B-B14F-4D97-AF65-F5344CB8AC3E}">
        <p14:creationId xmlns:p14="http://schemas.microsoft.com/office/powerpoint/2010/main" val="3357009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28</a:t>
            </a:fld>
            <a:endParaRPr lang="en-US"/>
          </a:p>
        </p:txBody>
      </p:sp>
    </p:spTree>
    <p:extLst>
      <p:ext uri="{BB962C8B-B14F-4D97-AF65-F5344CB8AC3E}">
        <p14:creationId xmlns:p14="http://schemas.microsoft.com/office/powerpoint/2010/main" val="296119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16EECD-4AAA-494C-997C-BA9CBD1B9E68}" type="slidenum">
              <a:rPr lang="en-US" smtClean="0"/>
              <a:t>38</a:t>
            </a:fld>
            <a:endParaRPr lang="en-US"/>
          </a:p>
        </p:txBody>
      </p:sp>
    </p:spTree>
    <p:extLst>
      <p:ext uri="{BB962C8B-B14F-4D97-AF65-F5344CB8AC3E}">
        <p14:creationId xmlns:p14="http://schemas.microsoft.com/office/powerpoint/2010/main" val="3912281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55</a:t>
            </a:fld>
            <a:endParaRPr lang="en-US"/>
          </a:p>
        </p:txBody>
      </p:sp>
    </p:spTree>
    <p:extLst>
      <p:ext uri="{BB962C8B-B14F-4D97-AF65-F5344CB8AC3E}">
        <p14:creationId xmlns:p14="http://schemas.microsoft.com/office/powerpoint/2010/main" val="301407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3</a:t>
            </a:fld>
            <a:endParaRPr lang="en-US"/>
          </a:p>
        </p:txBody>
      </p:sp>
    </p:spTree>
    <p:extLst>
      <p:ext uri="{BB962C8B-B14F-4D97-AF65-F5344CB8AC3E}">
        <p14:creationId xmlns:p14="http://schemas.microsoft.com/office/powerpoint/2010/main" val="97142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7</a:t>
            </a:fld>
            <a:endParaRPr lang="en-US"/>
          </a:p>
        </p:txBody>
      </p:sp>
    </p:spTree>
    <p:extLst>
      <p:ext uri="{BB962C8B-B14F-4D97-AF65-F5344CB8AC3E}">
        <p14:creationId xmlns:p14="http://schemas.microsoft.com/office/powerpoint/2010/main" val="96035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8</a:t>
            </a:fld>
            <a:endParaRPr lang="en-US"/>
          </a:p>
        </p:txBody>
      </p:sp>
    </p:spTree>
    <p:extLst>
      <p:ext uri="{BB962C8B-B14F-4D97-AF65-F5344CB8AC3E}">
        <p14:creationId xmlns:p14="http://schemas.microsoft.com/office/powerpoint/2010/main" val="44507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9</a:t>
            </a:fld>
            <a:endParaRPr lang="en-US"/>
          </a:p>
        </p:txBody>
      </p:sp>
    </p:spTree>
    <p:extLst>
      <p:ext uri="{BB962C8B-B14F-4D97-AF65-F5344CB8AC3E}">
        <p14:creationId xmlns:p14="http://schemas.microsoft.com/office/powerpoint/2010/main" val="172872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10</a:t>
            </a:fld>
            <a:endParaRPr lang="en-US"/>
          </a:p>
        </p:txBody>
      </p:sp>
    </p:spTree>
    <p:extLst>
      <p:ext uri="{BB962C8B-B14F-4D97-AF65-F5344CB8AC3E}">
        <p14:creationId xmlns:p14="http://schemas.microsoft.com/office/powerpoint/2010/main" val="328283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11</a:t>
            </a:fld>
            <a:endParaRPr lang="en-US"/>
          </a:p>
        </p:txBody>
      </p:sp>
    </p:spTree>
    <p:extLst>
      <p:ext uri="{BB962C8B-B14F-4D97-AF65-F5344CB8AC3E}">
        <p14:creationId xmlns:p14="http://schemas.microsoft.com/office/powerpoint/2010/main" val="354357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316EECD-4AAA-494C-997C-BA9CBD1B9E68}" type="slidenum">
              <a:rPr lang="en-US" smtClean="0"/>
              <a:t>12</a:t>
            </a:fld>
            <a:endParaRPr lang="en-US"/>
          </a:p>
        </p:txBody>
      </p:sp>
    </p:spTree>
    <p:extLst>
      <p:ext uri="{BB962C8B-B14F-4D97-AF65-F5344CB8AC3E}">
        <p14:creationId xmlns:p14="http://schemas.microsoft.com/office/powerpoint/2010/main" val="350784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3137" name="Rectangle 65"/>
          <p:cNvSpPr>
            <a:spLocks noChangeArrowheads="1"/>
          </p:cNvSpPr>
          <p:nvPr userDrawn="1"/>
        </p:nvSpPr>
        <p:spPr bwMode="gray">
          <a:xfrm>
            <a:off x="0" y="0"/>
            <a:ext cx="2209800" cy="3124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8" name="Rectangle 66"/>
          <p:cNvSpPr>
            <a:spLocks noChangeArrowheads="1"/>
          </p:cNvSpPr>
          <p:nvPr userDrawn="1"/>
        </p:nvSpPr>
        <p:spPr bwMode="gray">
          <a:xfrm>
            <a:off x="2286000" y="3124200"/>
            <a:ext cx="6858000" cy="609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9" name="Rectangle 67"/>
          <p:cNvSpPr>
            <a:spLocks noChangeArrowheads="1"/>
          </p:cNvSpPr>
          <p:nvPr userDrawn="1"/>
        </p:nvSpPr>
        <p:spPr bwMode="gray">
          <a:xfrm>
            <a:off x="0" y="3124200"/>
            <a:ext cx="91440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40" name="Object 68"/>
          <p:cNvGraphicFramePr>
            <a:graphicFrameLocks noChangeAspect="1"/>
          </p:cNvGraphicFramePr>
          <p:nvPr userDrawn="1"/>
        </p:nvGraphicFramePr>
        <p:xfrm>
          <a:off x="4640263" y="-9525"/>
          <a:ext cx="2216150" cy="3133725"/>
        </p:xfrm>
        <a:graphic>
          <a:graphicData uri="http://schemas.openxmlformats.org/presentationml/2006/ole">
            <mc:AlternateContent xmlns:mc="http://schemas.openxmlformats.org/markup-compatibility/2006">
              <mc:Choice xmlns:v="urn:schemas-microsoft-com:vml" Requires="v">
                <p:oleObj spid="_x0000_s3331" name="Image" r:id="rId3" imgW="4330159" imgH="6146032" progId="Photoshop.Image.6">
                  <p:embed/>
                </p:oleObj>
              </mc:Choice>
              <mc:Fallback>
                <p:oleObj name="Image" r:id="rId3" imgW="4330159" imgH="6146032" progId="Photoshop.Image.6">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263" y="-9525"/>
                        <a:ext cx="22161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userDrawn="1"/>
        </p:nvGraphicFramePr>
        <p:xfrm>
          <a:off x="2286000" y="0"/>
          <a:ext cx="2293938" cy="3136900"/>
        </p:xfrm>
        <a:graphic>
          <a:graphicData uri="http://schemas.openxmlformats.org/presentationml/2006/ole">
            <mc:AlternateContent xmlns:mc="http://schemas.openxmlformats.org/markup-compatibility/2006">
              <mc:Choice xmlns:v="urn:schemas-microsoft-com:vml" Requires="v">
                <p:oleObj spid="_x0000_s3332" name="Image" r:id="rId5" imgW="2526984" imgH="3428571" progId="Photoshop.Image.6">
                  <p:embed/>
                </p:oleObj>
              </mc:Choice>
              <mc:Fallback>
                <p:oleObj name="Image" r:id="rId5" imgW="2526984" imgH="3428571" progId="Photoshop.Image.6">
                  <p:embed/>
                  <p:pic>
                    <p:nvPicPr>
                      <p:cNvPr id="0"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0"/>
                        <a:ext cx="2293938"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908800" y="0"/>
            <a:ext cx="2235200" cy="3127375"/>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2438400" y="3048000"/>
            <a:ext cx="6626225" cy="7620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838200" y="5257800"/>
            <a:ext cx="7772400" cy="533400"/>
          </a:xfrm>
        </p:spPr>
        <p:txBody>
          <a:bodyPr/>
          <a:lstStyle>
            <a:lvl1pPr marL="0" indent="0" algn="ctr">
              <a:buFont typeface="Wingdings" pitchFamily="2" charset="2"/>
              <a:buNone/>
              <a:defRPr sz="2000" b="0">
                <a:solidFill>
                  <a:schemeClr val="tx1"/>
                </a:solidFill>
              </a:defRPr>
            </a:lvl1pPr>
          </a:lstStyle>
          <a:p>
            <a:pPr lvl="0"/>
            <a:r>
              <a:rPr lang="zh-CN" altLang="en-US" noProof="0" smtClean="0"/>
              <a:t>单击此处编辑母版副标题样式</a:t>
            </a:r>
            <a:endParaRPr lang="en-US" altLang="zh-CN" noProof="0" smtClean="0"/>
          </a:p>
        </p:txBody>
      </p:sp>
      <p:sp>
        <p:nvSpPr>
          <p:cNvPr id="3146" name="Rectangle 74"/>
          <p:cNvSpPr>
            <a:spLocks noGrp="1" noChangeArrowheads="1"/>
          </p:cNvSpPr>
          <p:nvPr>
            <p:ph type="dt" sz="half" idx="2"/>
          </p:nvPr>
        </p:nvSpPr>
        <p:spPr>
          <a:xfrm>
            <a:off x="457200" y="6564313"/>
            <a:ext cx="2133600" cy="157162"/>
          </a:xfrm>
        </p:spPr>
        <p:txBody>
          <a:bodyPr/>
          <a:lstStyle>
            <a:lvl1pPr>
              <a:defRPr sz="1400">
                <a:latin typeface="Times New Roman" pitchFamily="18" charset="0"/>
              </a:defRPr>
            </a:lvl1pPr>
          </a:lstStyle>
          <a:p>
            <a:endParaRPr lang="en-US" altLang="zh-CN"/>
          </a:p>
        </p:txBody>
      </p:sp>
      <p:sp>
        <p:nvSpPr>
          <p:cNvPr id="3147" name="Rectangle 75"/>
          <p:cNvSpPr>
            <a:spLocks noGrp="1" noChangeArrowheads="1"/>
          </p:cNvSpPr>
          <p:nvPr>
            <p:ph type="ftr" sz="quarter" idx="3"/>
          </p:nvPr>
        </p:nvSpPr>
        <p:spPr>
          <a:xfrm>
            <a:off x="3124200" y="6550025"/>
            <a:ext cx="2895600" cy="171450"/>
          </a:xfrm>
        </p:spPr>
        <p:txBody>
          <a:bodyPr/>
          <a:lstStyle>
            <a:lvl1pPr algn="ctr">
              <a:defRPr sz="1400">
                <a:latin typeface="Times New Roman" pitchFamily="18" charset="0"/>
              </a:defRPr>
            </a:lvl1pPr>
          </a:lstStyle>
          <a:p>
            <a:endParaRPr lang="en-US" altLang="zh-CN"/>
          </a:p>
        </p:txBody>
      </p:sp>
      <p:sp>
        <p:nvSpPr>
          <p:cNvPr id="3148" name="Rectangle 76"/>
          <p:cNvSpPr>
            <a:spLocks noGrp="1" noChangeArrowheads="1"/>
          </p:cNvSpPr>
          <p:nvPr>
            <p:ph type="sldNum" sz="quarter" idx="4"/>
          </p:nvPr>
        </p:nvSpPr>
        <p:spPr>
          <a:xfrm>
            <a:off x="6553200" y="6535738"/>
            <a:ext cx="2133600" cy="185737"/>
          </a:xfrm>
        </p:spPr>
        <p:txBody>
          <a:bodyPr/>
          <a:lstStyle>
            <a:lvl1pPr algn="r">
              <a:defRPr>
                <a:latin typeface="Times New Roman" pitchFamily="18" charset="0"/>
              </a:defRPr>
            </a:lvl1pPr>
          </a:lstStyle>
          <a:p>
            <a:fld id="{7C99E87D-D5E9-4EE1-A795-96B167CD1865}"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57E17A44-0459-4D91-ADE9-B3EDF2F73A64}"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41652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731838"/>
            <a:ext cx="2095500" cy="5592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134100" cy="5592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EF7CFCF6-FFA5-4CF7-B1DA-CEF8E6DF887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3203629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731838"/>
            <a:ext cx="81534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71600"/>
            <a:ext cx="8229600" cy="49530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6705600" y="6508750"/>
            <a:ext cx="2057400" cy="304800"/>
          </a:xfr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429000" y="6508750"/>
            <a:ext cx="2133600" cy="307975"/>
          </a:xfrm>
        </p:spPr>
        <p:txBody>
          <a:bodyPr/>
          <a:lstStyle>
            <a:lvl1pPr>
              <a:defRPr/>
            </a:lvl1pPr>
          </a:lstStyle>
          <a:p>
            <a:fld id="{2F650F22-735A-4A02-A1D4-83419B3C6AED}" type="slidenum">
              <a:rPr lang="en-US" altLang="zh-CN"/>
              <a:pPr/>
              <a:t>‹#›</a:t>
            </a:fld>
            <a:endParaRPr lang="en-US" altLang="zh-CN"/>
          </a:p>
        </p:txBody>
      </p:sp>
      <p:sp>
        <p:nvSpPr>
          <p:cNvPr id="6" name="日期占位符 5"/>
          <p:cNvSpPr>
            <a:spLocks noGrp="1"/>
          </p:cNvSpPr>
          <p:nvPr>
            <p:ph type="dt" sz="half" idx="12"/>
          </p:nvPr>
        </p:nvSpPr>
        <p:spPr>
          <a:xfrm>
            <a:off x="457200" y="6521450"/>
            <a:ext cx="2674640" cy="320675"/>
          </a:xfrm>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327736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1"/>
          </p:nvPr>
        </p:nvSpPr>
        <p:spPr/>
        <p:txBody>
          <a:bodyPr/>
          <a:lstStyle>
            <a:lvl1pPr>
              <a:defRPr/>
            </a:lvl1pPr>
          </a:lstStyle>
          <a:p>
            <a:fld id="{4EF71C25-8E36-46EA-A47D-D2978AF2A2ED}" type="slidenum">
              <a:rPr lang="en-US" altLang="zh-CN"/>
              <a:pPr/>
              <a:t>‹#›</a:t>
            </a:fld>
            <a:endParaRPr lang="en-US" altLang="zh-CN"/>
          </a:p>
        </p:txBody>
      </p:sp>
      <p:sp>
        <p:nvSpPr>
          <p:cNvPr id="6" name="日期占位符 5"/>
          <p:cNvSpPr>
            <a:spLocks noGrp="1"/>
          </p:cNvSpPr>
          <p:nvPr>
            <p:ph type="dt" sz="half" idx="12"/>
          </p:nvPr>
        </p:nvSpPr>
        <p:spPr>
          <a:xfrm>
            <a:off x="457200" y="6521450"/>
            <a:ext cx="2674640" cy="320675"/>
          </a:xfrm>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86147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灯片编号占位符 4"/>
          <p:cNvSpPr>
            <a:spLocks noGrp="1"/>
          </p:cNvSpPr>
          <p:nvPr>
            <p:ph type="sldNum" sz="quarter" idx="11"/>
          </p:nvPr>
        </p:nvSpPr>
        <p:spPr/>
        <p:txBody>
          <a:bodyPr/>
          <a:lstStyle>
            <a:lvl1pPr>
              <a:defRPr/>
            </a:lvl1pPr>
          </a:lstStyle>
          <a:p>
            <a:fld id="{AFF2A1F8-9E87-4B30-98EF-DA4F56F83EC3}" type="slidenum">
              <a:rPr lang="en-US" altLang="zh-CN"/>
              <a:pPr/>
              <a:t>‹#›</a:t>
            </a:fld>
            <a:endParaRPr lang="en-US" altLang="zh-CN"/>
          </a:p>
        </p:txBody>
      </p:sp>
      <p:sp>
        <p:nvSpPr>
          <p:cNvPr id="7" name="日期占位符 5"/>
          <p:cNvSpPr txBox="1">
            <a:spLocks/>
          </p:cNvSpPr>
          <p:nvPr userDrawn="1"/>
        </p:nvSpPr>
        <p:spPr bwMode="auto">
          <a:xfrm>
            <a:off x="467544" y="6537325"/>
            <a:ext cx="267464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200" b="1" kern="1200">
                <a:solidFill>
                  <a:schemeClr val="tx1"/>
                </a:solidFill>
                <a:latin typeface="+mn-lt"/>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smtClean="0"/>
              <a:t>xtwang@mail.xidian.edu.cn</a:t>
            </a:r>
            <a:endParaRPr lang="en-US" altLang="zh-CN" dirty="0"/>
          </a:p>
        </p:txBody>
      </p:sp>
    </p:spTree>
    <p:extLst>
      <p:ext uri="{BB962C8B-B14F-4D97-AF65-F5344CB8AC3E}">
        <p14:creationId xmlns:p14="http://schemas.microsoft.com/office/powerpoint/2010/main" val="146506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1"/>
          </p:nvPr>
        </p:nvSpPr>
        <p:spPr/>
        <p:txBody>
          <a:bodyPr/>
          <a:lstStyle>
            <a:lvl1pPr>
              <a:defRPr/>
            </a:lvl1pPr>
          </a:lstStyle>
          <a:p>
            <a:fld id="{BDB53F07-FF65-4E07-8776-3B03AE8541BE}"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203567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7"/>
          <p:cNvSpPr>
            <a:spLocks noGrp="1"/>
          </p:cNvSpPr>
          <p:nvPr>
            <p:ph type="sldNum" sz="quarter" idx="11"/>
          </p:nvPr>
        </p:nvSpPr>
        <p:spPr/>
        <p:txBody>
          <a:bodyPr/>
          <a:lstStyle>
            <a:lvl1pPr>
              <a:defRPr/>
            </a:lvl1pPr>
          </a:lstStyle>
          <a:p>
            <a:fld id="{502CAC05-1D5B-40AC-8886-AE6AC2DA8AD1}"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288863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3"/>
          <p:cNvSpPr>
            <a:spLocks noGrp="1"/>
          </p:cNvSpPr>
          <p:nvPr>
            <p:ph type="sldNum" sz="quarter" idx="11"/>
          </p:nvPr>
        </p:nvSpPr>
        <p:spPr/>
        <p:txBody>
          <a:bodyPr/>
          <a:lstStyle>
            <a:lvl1pPr>
              <a:defRPr/>
            </a:lvl1pPr>
          </a:lstStyle>
          <a:p>
            <a:fld id="{71B320CE-D9EC-4A5D-B1C2-650EDA6DF9FA}"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278531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E6DC07E1-7FBC-47C4-94F0-AC3F75E08F46}"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77710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A5D3E47F-E8FA-4773-B43B-95C56C7B835C}"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119308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9CE21551-2988-4F31-BC26-F1E5D878757E}"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r>
              <a:rPr lang="en-US" altLang="zh-CN" dirty="0" smtClean="0"/>
              <a:t>xtwang@mail.xidian.edu.cn</a:t>
            </a:r>
            <a:endParaRPr lang="en-US" altLang="zh-CN" dirty="0"/>
          </a:p>
        </p:txBody>
      </p:sp>
    </p:spTree>
    <p:extLst>
      <p:ext uri="{BB962C8B-B14F-4D97-AF65-F5344CB8AC3E}">
        <p14:creationId xmlns:p14="http://schemas.microsoft.com/office/powerpoint/2010/main" val="401934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9" name="Rectangle 75"/>
          <p:cNvSpPr>
            <a:spLocks noChangeArrowheads="1"/>
          </p:cNvSpPr>
          <p:nvPr/>
        </p:nvSpPr>
        <p:spPr bwMode="gray">
          <a:xfrm>
            <a:off x="457200" y="6477000"/>
            <a:ext cx="86868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74"/>
          <p:cNvSpPr>
            <a:spLocks noChangeArrowheads="1"/>
          </p:cNvSpPr>
          <p:nvPr/>
        </p:nvSpPr>
        <p:spPr bwMode="ltGray">
          <a:xfrm>
            <a:off x="7077075" y="0"/>
            <a:ext cx="2066925" cy="838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67"/>
          <p:cNvSpPr>
            <a:spLocks noChangeArrowheads="1"/>
          </p:cNvSpPr>
          <p:nvPr/>
        </p:nvSpPr>
        <p:spPr bwMode="ltGray">
          <a:xfrm>
            <a:off x="2716213" y="0"/>
            <a:ext cx="2138362" cy="838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2" name="Group 68"/>
          <p:cNvGrpSpPr>
            <a:grpSpLocks/>
          </p:cNvGrpSpPr>
          <p:nvPr/>
        </p:nvGrpSpPr>
        <p:grpSpPr bwMode="auto">
          <a:xfrm>
            <a:off x="0" y="685800"/>
            <a:ext cx="9144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70"/>
            <p:cNvSpPr>
              <a:spLocks noChangeArrowheads="1"/>
            </p:cNvSpPr>
            <p:nvPr userDrawn="1"/>
          </p:nvSpPr>
          <p:spPr bwMode="gray">
            <a:xfrm>
              <a:off x="362" y="432"/>
              <a:ext cx="5398" cy="38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095" name="Object 71"/>
          <p:cNvGraphicFramePr>
            <a:graphicFrameLocks noChangeAspect="1"/>
          </p:cNvGraphicFramePr>
          <p:nvPr/>
        </p:nvGraphicFramePr>
        <p:xfrm>
          <a:off x="581025" y="0"/>
          <a:ext cx="2057400" cy="685800"/>
        </p:xfrm>
        <a:graphic>
          <a:graphicData uri="http://schemas.openxmlformats.org/presentationml/2006/ole">
            <mc:AlternateContent xmlns:mc="http://schemas.openxmlformats.org/markup-compatibility/2006">
              <mc:Choice xmlns:v="urn:schemas-microsoft-com:vml" Requires="v">
                <p:oleObj spid="_x0000_s1192" name="Image" r:id="rId15" imgW="4330159" imgH="6146032" progId="Photoshop.Image.6">
                  <p:embed/>
                </p:oleObj>
              </mc:Choice>
              <mc:Fallback>
                <p:oleObj name="Image" r:id="rId15" imgW="4330159" imgH="6146032" progId="Photoshop.Image.6">
                  <p:embed/>
                  <p:pic>
                    <p:nvPicPr>
                      <p:cNvPr id="0" name="Object 71"/>
                      <p:cNvPicPr>
                        <a:picLocks noChangeAspect="1" noChangeArrowheads="1"/>
                      </p:cNvPicPr>
                      <p:nvPr/>
                    </p:nvPicPr>
                    <p:blipFill>
                      <a:blip r:embed="rId16">
                        <a:extLst>
                          <a:ext uri="{28A0092B-C50C-407E-A947-70E740481C1C}">
                            <a14:useLocalDpi xmlns:a14="http://schemas.microsoft.com/office/drawing/2010/main" val="0"/>
                          </a:ext>
                        </a:extLst>
                      </a:blip>
                      <a:srcRect t="29179" b="45369"/>
                      <a:stretch>
                        <a:fillRect/>
                      </a:stretch>
                    </p:blipFill>
                    <p:spPr bwMode="auto">
                      <a:xfrm>
                        <a:off x="581025" y="0"/>
                        <a:ext cx="205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29188" y="-9525"/>
            <a:ext cx="2085975" cy="708025"/>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457200" y="13716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6705600" y="650875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mn-lt"/>
                <a:ea typeface="宋体" charset="-122"/>
              </a:defRPr>
            </a:lvl1pPr>
          </a:lstStyle>
          <a:p>
            <a:r>
              <a:rPr lang="en-US" altLang="zh-CN"/>
              <a:t>Company Logo</a:t>
            </a:r>
          </a:p>
        </p:txBody>
      </p:sp>
      <p:sp>
        <p:nvSpPr>
          <p:cNvPr id="1030" name="Rectangle 6"/>
          <p:cNvSpPr>
            <a:spLocks noGrp="1" noChangeArrowheads="1"/>
          </p:cNvSpPr>
          <p:nvPr>
            <p:ph type="sldNum" sz="quarter" idx="4"/>
          </p:nvPr>
        </p:nvSpPr>
        <p:spPr bwMode="auto">
          <a:xfrm>
            <a:off x="3429000" y="6508750"/>
            <a:ext cx="2133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fld id="{202358C5-8934-4E80-AC30-7195489B82EA}" type="slidenum">
              <a:rPr lang="en-US" altLang="zh-CN"/>
              <a:pPr/>
              <a:t>‹#›</a:t>
            </a:fld>
            <a:endParaRPr lang="en-US" altLang="zh-CN"/>
          </a:p>
        </p:txBody>
      </p:sp>
      <p:sp>
        <p:nvSpPr>
          <p:cNvPr id="1026" name="Rectangle 2"/>
          <p:cNvSpPr>
            <a:spLocks noGrp="1" noChangeArrowheads="1"/>
          </p:cNvSpPr>
          <p:nvPr>
            <p:ph type="title"/>
          </p:nvPr>
        </p:nvSpPr>
        <p:spPr bwMode="white">
          <a:xfrm>
            <a:off x="685800" y="731838"/>
            <a:ext cx="81534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4"/>
          <p:cNvSpPr>
            <a:spLocks noGrp="1" noChangeArrowheads="1"/>
          </p:cNvSpPr>
          <p:nvPr>
            <p:ph type="dt" sz="half" idx="2"/>
          </p:nvPr>
        </p:nvSpPr>
        <p:spPr bwMode="auto">
          <a:xfrm>
            <a:off x="457200" y="6521450"/>
            <a:ext cx="274664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atin typeface="+mn-lt"/>
                <a:ea typeface="宋体" charset="-122"/>
              </a:defRPr>
            </a:lvl1pPr>
          </a:lstStyle>
          <a:p>
            <a:r>
              <a:rPr lang="en-US" altLang="zh-CN" dirty="0" smtClean="0"/>
              <a:t>xtwang@mail.xidian.edu.cn</a:t>
            </a:r>
            <a:endParaRPr lang="en-US" altLang="zh-CN" dirty="0"/>
          </a:p>
        </p:txBody>
      </p:sp>
      <p:pic>
        <p:nvPicPr>
          <p:cNvPr id="16" name="Picture 10" descr="E:\New folder\TEACHING\xidian_logo.jp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060327" y="106151"/>
            <a:ext cx="2073329" cy="47667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8.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0.bin"/><Relationship Id="rId4" Type="http://schemas.openxmlformats.org/officeDocument/2006/relationships/image" Target="../media/image2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22.wmf"/></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3.xml"/><Relationship Id="rId4" Type="http://schemas.openxmlformats.org/officeDocument/2006/relationships/slide" Target="slide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3009900"/>
            <a:ext cx="6762750" cy="838200"/>
          </a:xfrm>
        </p:spPr>
        <p:txBody>
          <a:bodyPr/>
          <a:lstStyle/>
          <a:p>
            <a:pPr algn="r"/>
            <a:r>
              <a:rPr lang="zh-CN" altLang="en-US" sz="4400" dirty="0">
                <a:latin typeface="隶书" pitchFamily="49" charset="-122"/>
                <a:ea typeface="隶书" pitchFamily="49" charset="-122"/>
              </a:rPr>
              <a:t>第二</a:t>
            </a:r>
            <a:r>
              <a:rPr lang="zh-CN" altLang="en-US" sz="4400" dirty="0" smtClean="0">
                <a:latin typeface="隶书" pitchFamily="49" charset="-122"/>
                <a:ea typeface="隶书" pitchFamily="49" charset="-122"/>
              </a:rPr>
              <a:t>章 </a:t>
            </a:r>
            <a:r>
              <a:rPr lang="en-US" altLang="zh-CN" sz="4400" dirty="0" smtClean="0">
                <a:latin typeface="隶书" pitchFamily="49" charset="-122"/>
                <a:ea typeface="隶书" pitchFamily="49" charset="-122"/>
              </a:rPr>
              <a:t>CPU </a:t>
            </a:r>
            <a:r>
              <a:rPr lang="zh-CN" altLang="en-US" sz="4400" dirty="0" smtClean="0">
                <a:latin typeface="隶书" pitchFamily="49" charset="-122"/>
                <a:ea typeface="隶书" pitchFamily="49" charset="-122"/>
              </a:rPr>
              <a:t>的内部结构</a:t>
            </a:r>
            <a:endParaRPr lang="en-US" altLang="zh-CN" sz="4400" dirty="0">
              <a:latin typeface="隶书" pitchFamily="49" charset="-122"/>
              <a:ea typeface="隶书" pitchFamily="49" charset="-122"/>
            </a:endParaRPr>
          </a:p>
        </p:txBody>
      </p:sp>
      <p:pic>
        <p:nvPicPr>
          <p:cNvPr id="6" name="Picture 10" descr="E:\New folder\TEACHING\xidian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864455"/>
            <a:ext cx="7134226" cy="16402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Grp="1" noChangeArrowheads="1"/>
          </p:cNvSpPr>
          <p:nvPr>
            <p:ph type="subTitle" idx="1"/>
          </p:nvPr>
        </p:nvSpPr>
        <p:spPr bwMode="auto">
          <a:xfrm>
            <a:off x="755576" y="5501253"/>
            <a:ext cx="8070304" cy="457200"/>
          </a:xfrm>
        </p:spPr>
        <p:txBody>
          <a:bodyPr/>
          <a:lstStyle/>
          <a:p>
            <a:pPr algn="r"/>
            <a:r>
              <a:rPr lang="zh-CN" altLang="en-US" sz="2800" b="1" dirty="0" smtClean="0">
                <a:solidFill>
                  <a:schemeClr val="accent4">
                    <a:lumMod val="50000"/>
                  </a:schemeClr>
                </a:solidFill>
              </a:rPr>
              <a:t>教师：</a:t>
            </a:r>
            <a:r>
              <a:rPr lang="zh-CN" altLang="en-US" sz="4000" b="1" dirty="0" smtClean="0">
                <a:solidFill>
                  <a:schemeClr val="accent4">
                    <a:lumMod val="50000"/>
                  </a:schemeClr>
                </a:solidFill>
                <a:latin typeface="方正舒体" pitchFamily="2" charset="-122"/>
                <a:ea typeface="方正舒体" pitchFamily="2" charset="-122"/>
              </a:rPr>
              <a:t>王晓甜</a:t>
            </a:r>
            <a:endParaRPr lang="en-US" altLang="zh-CN" sz="4000" b="1" dirty="0" smtClean="0">
              <a:solidFill>
                <a:schemeClr val="accent4">
                  <a:lumMod val="50000"/>
                </a:schemeClr>
              </a:solidFill>
              <a:latin typeface="方正舒体" pitchFamily="2" charset="-122"/>
              <a:ea typeface="方正舒体" pitchFamily="2" charset="-122"/>
            </a:endParaRPr>
          </a:p>
          <a:p>
            <a:pPr algn="r"/>
            <a:r>
              <a:rPr lang="en-US" altLang="zh-CN" sz="2800" b="1" dirty="0" smtClean="0">
                <a:solidFill>
                  <a:schemeClr val="accent4">
                    <a:lumMod val="50000"/>
                  </a:schemeClr>
                </a:solidFill>
              </a:rPr>
              <a:t>Email</a:t>
            </a:r>
            <a:r>
              <a:rPr lang="zh-CN" altLang="en-US" sz="2800" b="1" dirty="0" smtClean="0">
                <a:solidFill>
                  <a:schemeClr val="accent4">
                    <a:lumMod val="50000"/>
                  </a:schemeClr>
                </a:solidFill>
              </a:rPr>
              <a:t>：</a:t>
            </a:r>
            <a:r>
              <a:rPr lang="en-US" altLang="zh-CN" sz="2800" b="1" dirty="0" smtClean="0">
                <a:solidFill>
                  <a:schemeClr val="accent4">
                    <a:lumMod val="50000"/>
                  </a:schemeClr>
                </a:solidFill>
              </a:rPr>
              <a:t>xtwang@mail.xidian.edu.cn</a:t>
            </a:r>
            <a:endParaRPr lang="en-US" sz="2800"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的功能结构</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86018" name="Picture 2" descr="E:\My Dropbox\Dropbox\教学\微机原理\材料\142516_76_1309336791_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40768"/>
            <a:ext cx="1924050" cy="1924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51634" y="1358448"/>
            <a:ext cx="5040560" cy="1077218"/>
          </a:xfrm>
          <a:prstGeom prst="rect">
            <a:avLst/>
          </a:prstGeom>
          <a:noFill/>
        </p:spPr>
        <p:txBody>
          <a:bodyPr wrap="square" rtlCol="0">
            <a:spAutoFit/>
          </a:bodyPr>
          <a:lstStyle/>
          <a:p>
            <a:r>
              <a:rPr lang="zh-CN" altLang="en-US" sz="3200" b="1" dirty="0" smtClean="0"/>
              <a:t>为什么要分为这</a:t>
            </a:r>
            <a:r>
              <a:rPr lang="en-US" altLang="zh-CN" sz="3200" b="1" dirty="0" smtClean="0"/>
              <a:t>BIU</a:t>
            </a:r>
            <a:r>
              <a:rPr lang="zh-CN" altLang="en-US" sz="3200" b="1" dirty="0" smtClean="0"/>
              <a:t>和</a:t>
            </a:r>
            <a:r>
              <a:rPr lang="en-US" altLang="zh-CN" sz="3200" b="1" dirty="0" smtClean="0"/>
              <a:t>EU</a:t>
            </a:r>
            <a:r>
              <a:rPr lang="zh-CN" altLang="en-US" sz="3200" b="1" dirty="0" smtClean="0"/>
              <a:t>两个独立的逻辑部件？</a:t>
            </a:r>
            <a:endParaRPr lang="en-US" sz="3200" b="1" dirty="0"/>
          </a:p>
        </p:txBody>
      </p:sp>
      <p:sp>
        <p:nvSpPr>
          <p:cNvPr id="86016" name="圆角矩形 86015"/>
          <p:cNvSpPr/>
          <p:nvPr/>
        </p:nvSpPr>
        <p:spPr>
          <a:xfrm>
            <a:off x="2843808" y="2547603"/>
            <a:ext cx="5328592" cy="587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独立、</a:t>
            </a:r>
            <a:r>
              <a:rPr lang="zh-CN" altLang="en-US" sz="2800" b="1" dirty="0" smtClean="0">
                <a:solidFill>
                  <a:srgbClr val="FF0000"/>
                </a:solidFill>
              </a:rPr>
              <a:t>并行</a:t>
            </a:r>
            <a:r>
              <a:rPr lang="zh-CN" altLang="en-US" sz="2800" b="1" dirty="0" smtClean="0"/>
              <a:t>执行，协作完成任务</a:t>
            </a:r>
            <a:endParaRPr lang="en-US" sz="2800" b="1" dirty="0"/>
          </a:p>
        </p:txBody>
      </p:sp>
      <p:pic>
        <p:nvPicPr>
          <p:cNvPr id="49" name="Picture 2" descr="E:\My Dropbox\Dropbox\教学\微机原理\材料\142516_76_1309336791_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50" y="3645024"/>
            <a:ext cx="1924050" cy="192405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2830096" y="3284984"/>
            <a:ext cx="5040560" cy="584775"/>
          </a:xfrm>
          <a:prstGeom prst="rect">
            <a:avLst/>
          </a:prstGeom>
          <a:noFill/>
        </p:spPr>
        <p:txBody>
          <a:bodyPr wrap="square" rtlCol="0">
            <a:spAutoFit/>
          </a:bodyPr>
          <a:lstStyle/>
          <a:p>
            <a:r>
              <a:rPr lang="zh-CN" altLang="en-US" sz="3200" b="1" dirty="0" smtClean="0"/>
              <a:t>如何实现这样的机制？</a:t>
            </a:r>
            <a:endParaRPr lang="en-US" sz="3200" b="1" dirty="0"/>
          </a:p>
        </p:txBody>
      </p:sp>
      <p:sp>
        <p:nvSpPr>
          <p:cNvPr id="86017" name="圆角矩形 86016"/>
          <p:cNvSpPr/>
          <p:nvPr/>
        </p:nvSpPr>
        <p:spPr>
          <a:xfrm>
            <a:off x="4355976" y="3885445"/>
            <a:ext cx="2520280" cy="622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指令队列</a:t>
            </a:r>
            <a:endParaRPr lang="en-US" sz="2400" b="1" dirty="0"/>
          </a:p>
        </p:txBody>
      </p:sp>
      <p:pic>
        <p:nvPicPr>
          <p:cNvPr id="860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450" y="4607048"/>
            <a:ext cx="5832648" cy="155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9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 grpId="0" animBg="1"/>
      <p:bldP spid="50" grpId="0"/>
      <p:bldP spid="860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的功能结构</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6" name="Text Box 51"/>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3000" b="1">
                <a:solidFill>
                  <a:srgbClr val="CC00FF"/>
                </a:solidFill>
                <a:latin typeface="Times New Roman" pitchFamily="18" charset="0"/>
                <a:ea typeface="宋体" pitchFamily="2" charset="-122"/>
              </a:defRPr>
            </a:lvl1pPr>
            <a:lvl2pPr marL="742950" indent="-285750" eaLnBrk="0" hangingPunct="0">
              <a:defRPr kumimoji="1" sz="3000" b="1">
                <a:solidFill>
                  <a:srgbClr val="CC00FF"/>
                </a:solidFill>
                <a:latin typeface="Times New Roman" pitchFamily="18" charset="0"/>
                <a:ea typeface="宋体" pitchFamily="2" charset="-122"/>
              </a:defRPr>
            </a:lvl2pPr>
            <a:lvl3pPr marL="1143000" indent="-228600" eaLnBrk="0" hangingPunct="0">
              <a:defRPr kumimoji="1" sz="3000" b="1">
                <a:solidFill>
                  <a:srgbClr val="CC00FF"/>
                </a:solidFill>
                <a:latin typeface="Times New Roman" pitchFamily="18" charset="0"/>
                <a:ea typeface="宋体" pitchFamily="2" charset="-122"/>
              </a:defRPr>
            </a:lvl3pPr>
            <a:lvl4pPr marL="1600200" indent="-228600" eaLnBrk="0" hangingPunct="0">
              <a:defRPr kumimoji="1" sz="3000" b="1">
                <a:solidFill>
                  <a:srgbClr val="CC00FF"/>
                </a:solidFill>
                <a:latin typeface="Times New Roman" pitchFamily="18" charset="0"/>
                <a:ea typeface="宋体" pitchFamily="2" charset="-122"/>
              </a:defRPr>
            </a:lvl4pPr>
            <a:lvl5pPr marL="2057400" indent="-228600" eaLnBrk="0" hangingPunct="0">
              <a:defRPr kumimoji="1" sz="3000" b="1">
                <a:solidFill>
                  <a:srgbClr val="CC00FF"/>
                </a:solidFill>
                <a:latin typeface="Times New Roman" pitchFamily="18" charset="0"/>
                <a:ea typeface="宋体" pitchFamily="2" charset="-122"/>
              </a:defRPr>
            </a:lvl5pPr>
            <a:lvl6pPr marL="2514600" indent="-228600" eaLnBrk="0" fontAlgn="base" hangingPunct="0">
              <a:spcBef>
                <a:spcPct val="50000"/>
              </a:spcBef>
              <a:spcAft>
                <a:spcPct val="0"/>
              </a:spcAft>
              <a:defRPr kumimoji="1" sz="3000" b="1">
                <a:solidFill>
                  <a:srgbClr val="CC00FF"/>
                </a:solidFill>
                <a:latin typeface="Times New Roman" pitchFamily="18" charset="0"/>
                <a:ea typeface="宋体" pitchFamily="2" charset="-122"/>
              </a:defRPr>
            </a:lvl6pPr>
            <a:lvl7pPr marL="2971800" indent="-228600" eaLnBrk="0" fontAlgn="base" hangingPunct="0">
              <a:spcBef>
                <a:spcPct val="50000"/>
              </a:spcBef>
              <a:spcAft>
                <a:spcPct val="0"/>
              </a:spcAft>
              <a:defRPr kumimoji="1" sz="3000" b="1">
                <a:solidFill>
                  <a:srgbClr val="CC00FF"/>
                </a:solidFill>
                <a:latin typeface="Times New Roman" pitchFamily="18" charset="0"/>
                <a:ea typeface="宋体" pitchFamily="2" charset="-122"/>
              </a:defRPr>
            </a:lvl7pPr>
            <a:lvl8pPr marL="3429000" indent="-228600" eaLnBrk="0" fontAlgn="base" hangingPunct="0">
              <a:spcBef>
                <a:spcPct val="50000"/>
              </a:spcBef>
              <a:spcAft>
                <a:spcPct val="0"/>
              </a:spcAft>
              <a:defRPr kumimoji="1" sz="3000" b="1">
                <a:solidFill>
                  <a:srgbClr val="CC00FF"/>
                </a:solidFill>
                <a:latin typeface="Times New Roman" pitchFamily="18" charset="0"/>
                <a:ea typeface="宋体" pitchFamily="2" charset="-122"/>
              </a:defRPr>
            </a:lvl8pPr>
            <a:lvl9pPr marL="3886200" indent="-228600" eaLnBrk="0" fontAlgn="base" hangingPunct="0">
              <a:spcBef>
                <a:spcPct val="50000"/>
              </a:spcBef>
              <a:spcAft>
                <a:spcPct val="0"/>
              </a:spcAft>
              <a:defRPr kumimoji="1" sz="3000" b="1">
                <a:solidFill>
                  <a:srgbClr val="CC00FF"/>
                </a:solidFill>
                <a:latin typeface="Times New Roman" pitchFamily="18" charset="0"/>
                <a:ea typeface="宋体" pitchFamily="2" charset="-122"/>
              </a:defRPr>
            </a:lvl9pPr>
          </a:lstStyle>
          <a:p>
            <a:pPr eaLnBrk="1" hangingPunct="1"/>
            <a:r>
              <a:rPr lang="en-US" altLang="zh-CN" sz="3200" dirty="0">
                <a:solidFill>
                  <a:srgbClr val="0A0A0A"/>
                </a:solidFill>
                <a:latin typeface="楷体_GB2312" pitchFamily="49" charset="-122"/>
                <a:ea typeface="楷体_GB2312" pitchFamily="49" charset="-122"/>
              </a:rPr>
              <a:t>EU</a:t>
            </a:r>
            <a:r>
              <a:rPr lang="zh-CN" altLang="en-US" sz="3200" dirty="0">
                <a:solidFill>
                  <a:srgbClr val="0A0A0A"/>
                </a:solidFill>
                <a:latin typeface="楷体_GB2312" pitchFamily="49" charset="-122"/>
                <a:ea typeface="楷体_GB2312" pitchFamily="49" charset="-122"/>
              </a:rPr>
              <a:t>和</a:t>
            </a:r>
            <a:r>
              <a:rPr lang="en-US" altLang="zh-CN" sz="3200" dirty="0">
                <a:solidFill>
                  <a:srgbClr val="0A0A0A"/>
                </a:solidFill>
                <a:latin typeface="楷体_GB2312" pitchFamily="49" charset="-122"/>
                <a:ea typeface="楷体_GB2312" pitchFamily="49" charset="-122"/>
              </a:rPr>
              <a:t>BIU</a:t>
            </a:r>
            <a:r>
              <a:rPr lang="zh-CN" altLang="en-US" sz="3200" dirty="0">
                <a:solidFill>
                  <a:srgbClr val="0A0A0A"/>
                </a:solidFill>
                <a:latin typeface="楷体_GB2312" pitchFamily="49" charset="-122"/>
                <a:ea typeface="楷体_GB2312" pitchFamily="49" charset="-122"/>
              </a:rPr>
              <a:t>单元执行过程中，应该满足规则：</a:t>
            </a:r>
          </a:p>
          <a:p>
            <a:pPr eaLnBrk="1" hangingPunct="1">
              <a:buClr>
                <a:srgbClr val="F40000"/>
              </a:buClr>
              <a:buFontTx/>
              <a:buAutoNum type="arabicPeriod"/>
            </a:pPr>
            <a:r>
              <a:rPr lang="zh-CN" altLang="en-US" sz="2000" dirty="0">
                <a:solidFill>
                  <a:srgbClr val="0A0A0A"/>
                </a:solidFill>
                <a:latin typeface="楷体_GB2312" pitchFamily="49" charset="-122"/>
                <a:ea typeface="楷体_GB2312" pitchFamily="49" charset="-122"/>
              </a:rPr>
              <a:t>当指令队列寄存器中无指令时，</a:t>
            </a:r>
            <a:r>
              <a:rPr lang="en-US" altLang="zh-CN" sz="2000" dirty="0">
                <a:solidFill>
                  <a:srgbClr val="0A0A0A"/>
                </a:solidFill>
                <a:latin typeface="楷体_GB2312" pitchFamily="49" charset="-122"/>
                <a:ea typeface="楷体_GB2312" pitchFamily="49" charset="-122"/>
              </a:rPr>
              <a:t>EU</a:t>
            </a:r>
            <a:r>
              <a:rPr lang="zh-CN" altLang="en-US" sz="2000" dirty="0">
                <a:solidFill>
                  <a:srgbClr val="0A0A0A"/>
                </a:solidFill>
                <a:latin typeface="楷体_GB2312" pitchFamily="49" charset="-122"/>
                <a:ea typeface="楷体_GB2312" pitchFamily="49" charset="-122"/>
              </a:rPr>
              <a:t>处于等待状态；</a:t>
            </a:r>
          </a:p>
          <a:p>
            <a:pPr eaLnBrk="1" hangingPunct="1">
              <a:buClr>
                <a:srgbClr val="F40000"/>
              </a:buClr>
              <a:buFontTx/>
              <a:buAutoNum type="arabicPeriod"/>
            </a:pPr>
            <a:r>
              <a:rPr lang="zh-CN" altLang="en-US" sz="2000" dirty="0">
                <a:solidFill>
                  <a:srgbClr val="0A0A0A"/>
                </a:solidFill>
                <a:latin typeface="楷体_GB2312" pitchFamily="49" charset="-122"/>
                <a:ea typeface="楷体_GB2312" pitchFamily="49" charset="-122"/>
              </a:rPr>
              <a:t>当指令队列中存满指令，而</a:t>
            </a:r>
            <a:r>
              <a:rPr lang="en-US" altLang="zh-CN" sz="2000" dirty="0">
                <a:solidFill>
                  <a:srgbClr val="0A0A0A"/>
                </a:solidFill>
                <a:latin typeface="楷体_GB2312" pitchFamily="49" charset="-122"/>
                <a:ea typeface="楷体_GB2312" pitchFamily="49" charset="-122"/>
              </a:rPr>
              <a:t>EU</a:t>
            </a:r>
            <a:r>
              <a:rPr lang="zh-CN" altLang="en-US" sz="2000" dirty="0">
                <a:solidFill>
                  <a:srgbClr val="0A0A0A"/>
                </a:solidFill>
                <a:latin typeface="楷体_GB2312" pitchFamily="49" charset="-122"/>
                <a:ea typeface="楷体_GB2312" pitchFamily="49" charset="-122"/>
              </a:rPr>
              <a:t>又没有访问存储器和</a:t>
            </a:r>
            <a:r>
              <a:rPr lang="en-US" altLang="zh-CN" sz="2000" dirty="0">
                <a:solidFill>
                  <a:srgbClr val="0A0A0A"/>
                </a:solidFill>
                <a:latin typeface="楷体_GB2312" pitchFamily="49" charset="-122"/>
                <a:ea typeface="楷体_GB2312" pitchFamily="49" charset="-122"/>
              </a:rPr>
              <a:t>I/O</a:t>
            </a:r>
            <a:r>
              <a:rPr lang="zh-CN" altLang="en-US" sz="2000" dirty="0">
                <a:solidFill>
                  <a:srgbClr val="0A0A0A"/>
                </a:solidFill>
                <a:latin typeface="楷体_GB2312" pitchFamily="49" charset="-122"/>
                <a:ea typeface="楷体_GB2312" pitchFamily="49" charset="-122"/>
              </a:rPr>
              <a:t>端口的需要，则</a:t>
            </a:r>
            <a:r>
              <a:rPr lang="en-US" altLang="zh-CN" sz="2000" dirty="0">
                <a:solidFill>
                  <a:srgbClr val="0A0A0A"/>
                </a:solidFill>
                <a:latin typeface="楷体_GB2312" pitchFamily="49" charset="-122"/>
                <a:ea typeface="楷体_GB2312" pitchFamily="49" charset="-122"/>
              </a:rPr>
              <a:t>BIU</a:t>
            </a:r>
            <a:r>
              <a:rPr lang="zh-CN" altLang="en-US" sz="2000" dirty="0">
                <a:solidFill>
                  <a:srgbClr val="0A0A0A"/>
                </a:solidFill>
                <a:latin typeface="楷体_GB2312" pitchFamily="49" charset="-122"/>
                <a:ea typeface="楷体_GB2312" pitchFamily="49" charset="-122"/>
              </a:rPr>
              <a:t>进入空闲状态；</a:t>
            </a:r>
          </a:p>
          <a:p>
            <a:pPr eaLnBrk="1" hangingPunct="1">
              <a:buClr>
                <a:srgbClr val="F40000"/>
              </a:buClr>
              <a:buFontTx/>
              <a:buAutoNum type="arabicPeriod"/>
            </a:pPr>
            <a:r>
              <a:rPr lang="zh-CN" altLang="en-US" sz="2000" dirty="0">
                <a:solidFill>
                  <a:srgbClr val="0A0A0A"/>
                </a:solidFill>
                <a:latin typeface="楷体_GB2312" pitchFamily="49" charset="-122"/>
                <a:ea typeface="楷体_GB2312" pitchFamily="49" charset="-122"/>
              </a:rPr>
              <a:t>当指令队列中有两个空闲字节，则</a:t>
            </a:r>
            <a:r>
              <a:rPr lang="en-US" altLang="zh-CN" sz="2000" dirty="0">
                <a:solidFill>
                  <a:srgbClr val="0A0A0A"/>
                </a:solidFill>
                <a:latin typeface="楷体_GB2312" pitchFamily="49" charset="-122"/>
                <a:ea typeface="楷体_GB2312" pitchFamily="49" charset="-122"/>
              </a:rPr>
              <a:t>BIU</a:t>
            </a:r>
            <a:r>
              <a:rPr lang="zh-CN" altLang="en-US" sz="2000" dirty="0">
                <a:solidFill>
                  <a:srgbClr val="0A0A0A"/>
                </a:solidFill>
                <a:latin typeface="楷体_GB2312" pitchFamily="49" charset="-122"/>
                <a:ea typeface="楷体_GB2312" pitchFamily="49" charset="-122"/>
              </a:rPr>
              <a:t>自动执行取指令的总线周期；</a:t>
            </a:r>
          </a:p>
          <a:p>
            <a:pPr eaLnBrk="1" hangingPunct="1">
              <a:buClr>
                <a:srgbClr val="F40000"/>
              </a:buClr>
              <a:buFontTx/>
              <a:buAutoNum type="arabicPeriod"/>
            </a:pPr>
            <a:r>
              <a:rPr lang="zh-CN" altLang="en-US" sz="2000" dirty="0">
                <a:solidFill>
                  <a:srgbClr val="0A0A0A"/>
                </a:solidFill>
                <a:latin typeface="楷体_GB2312" pitchFamily="49" charset="-122"/>
                <a:ea typeface="楷体_GB2312" pitchFamily="49" charset="-122"/>
              </a:rPr>
              <a:t>在</a:t>
            </a:r>
            <a:r>
              <a:rPr lang="en-US" altLang="zh-CN" sz="2000" dirty="0">
                <a:solidFill>
                  <a:srgbClr val="0A0A0A"/>
                </a:solidFill>
                <a:latin typeface="楷体_GB2312" pitchFamily="49" charset="-122"/>
                <a:ea typeface="楷体_GB2312" pitchFamily="49" charset="-122"/>
              </a:rPr>
              <a:t>EU</a:t>
            </a:r>
            <a:r>
              <a:rPr lang="zh-CN" altLang="en-US" sz="2000" dirty="0">
                <a:solidFill>
                  <a:srgbClr val="0A0A0A"/>
                </a:solidFill>
                <a:latin typeface="楷体_GB2312" pitchFamily="49" charset="-122"/>
                <a:ea typeface="楷体_GB2312" pitchFamily="49" charset="-122"/>
              </a:rPr>
              <a:t>执行指令时，需要访问存储器或</a:t>
            </a:r>
            <a:r>
              <a:rPr lang="en-US" altLang="zh-CN" sz="2000" dirty="0">
                <a:solidFill>
                  <a:srgbClr val="0A0A0A"/>
                </a:solidFill>
                <a:latin typeface="楷体_GB2312" pitchFamily="49" charset="-122"/>
                <a:ea typeface="楷体_GB2312" pitchFamily="49" charset="-122"/>
              </a:rPr>
              <a:t>I/O</a:t>
            </a:r>
            <a:r>
              <a:rPr lang="zh-CN" altLang="en-US" sz="2000" dirty="0">
                <a:solidFill>
                  <a:srgbClr val="0A0A0A"/>
                </a:solidFill>
                <a:latin typeface="楷体_GB2312" pitchFamily="49" charset="-122"/>
                <a:ea typeface="楷体_GB2312" pitchFamily="49" charset="-122"/>
              </a:rPr>
              <a:t>端口，如果这时</a:t>
            </a:r>
            <a:r>
              <a:rPr lang="en-US" altLang="zh-CN" sz="2000" dirty="0">
                <a:solidFill>
                  <a:srgbClr val="0A0A0A"/>
                </a:solidFill>
                <a:latin typeface="楷体_GB2312" pitchFamily="49" charset="-122"/>
                <a:ea typeface="楷体_GB2312" pitchFamily="49" charset="-122"/>
              </a:rPr>
              <a:t>BIU</a:t>
            </a:r>
            <a:r>
              <a:rPr lang="zh-CN" altLang="en-US" sz="2000" dirty="0">
                <a:solidFill>
                  <a:srgbClr val="0A0A0A"/>
                </a:solidFill>
                <a:latin typeface="楷体_GB2312" pitchFamily="49" charset="-122"/>
                <a:ea typeface="楷体_GB2312" pitchFamily="49" charset="-122"/>
              </a:rPr>
              <a:t>正在取指令，则应等待</a:t>
            </a:r>
            <a:r>
              <a:rPr lang="en-US" altLang="zh-CN" sz="2000" dirty="0">
                <a:solidFill>
                  <a:srgbClr val="0A0A0A"/>
                </a:solidFill>
                <a:latin typeface="楷体_GB2312" pitchFamily="49" charset="-122"/>
                <a:ea typeface="楷体_GB2312" pitchFamily="49" charset="-122"/>
              </a:rPr>
              <a:t>BIU</a:t>
            </a:r>
            <a:r>
              <a:rPr lang="zh-CN" altLang="en-US" sz="2000" dirty="0">
                <a:solidFill>
                  <a:srgbClr val="0A0A0A"/>
                </a:solidFill>
                <a:latin typeface="楷体_GB2312" pitchFamily="49" charset="-122"/>
                <a:ea typeface="楷体_GB2312" pitchFamily="49" charset="-122"/>
              </a:rPr>
              <a:t>完成取指令周期，然后</a:t>
            </a:r>
            <a:r>
              <a:rPr lang="en-US" altLang="zh-CN" sz="2000" dirty="0">
                <a:solidFill>
                  <a:srgbClr val="0A0A0A"/>
                </a:solidFill>
                <a:latin typeface="楷体_GB2312" pitchFamily="49" charset="-122"/>
                <a:ea typeface="楷体_GB2312" pitchFamily="49" charset="-122"/>
              </a:rPr>
              <a:t>BIU</a:t>
            </a:r>
            <a:r>
              <a:rPr lang="zh-CN" altLang="en-US" sz="2000" dirty="0">
                <a:solidFill>
                  <a:srgbClr val="0A0A0A"/>
                </a:solidFill>
                <a:latin typeface="楷体_GB2312" pitchFamily="49" charset="-122"/>
                <a:ea typeface="楷体_GB2312" pitchFamily="49" charset="-122"/>
              </a:rPr>
              <a:t>进入存储器和</a:t>
            </a:r>
            <a:r>
              <a:rPr lang="en-US" altLang="zh-CN" sz="2000" dirty="0">
                <a:solidFill>
                  <a:srgbClr val="0A0A0A"/>
                </a:solidFill>
                <a:latin typeface="楷体_GB2312" pitchFamily="49" charset="-122"/>
                <a:ea typeface="楷体_GB2312" pitchFamily="49" charset="-122"/>
              </a:rPr>
              <a:t>I/O</a:t>
            </a:r>
            <a:r>
              <a:rPr lang="zh-CN" altLang="en-US" sz="2000" dirty="0">
                <a:solidFill>
                  <a:srgbClr val="0A0A0A"/>
                </a:solidFill>
                <a:latin typeface="楷体_GB2312" pitchFamily="49" charset="-122"/>
                <a:ea typeface="楷体_GB2312" pitchFamily="49" charset="-122"/>
              </a:rPr>
              <a:t>端口访问周期；</a:t>
            </a:r>
          </a:p>
          <a:p>
            <a:pPr eaLnBrk="1" hangingPunct="1">
              <a:buClr>
                <a:srgbClr val="F40000"/>
              </a:buClr>
              <a:buFontTx/>
              <a:buAutoNum type="arabicPeriod"/>
            </a:pPr>
            <a:r>
              <a:rPr lang="zh-CN" altLang="en-US" sz="2000" dirty="0">
                <a:solidFill>
                  <a:srgbClr val="0A0A0A"/>
                </a:solidFill>
                <a:latin typeface="楷体_GB2312" pitchFamily="49" charset="-122"/>
                <a:ea typeface="楷体_GB2312" pitchFamily="49" charset="-122"/>
              </a:rPr>
              <a:t>在</a:t>
            </a:r>
            <a:r>
              <a:rPr lang="en-US" altLang="zh-CN" sz="2000" dirty="0">
                <a:solidFill>
                  <a:srgbClr val="0A0A0A"/>
                </a:solidFill>
                <a:latin typeface="楷体_GB2312" pitchFamily="49" charset="-122"/>
                <a:ea typeface="楷体_GB2312" pitchFamily="49" charset="-122"/>
              </a:rPr>
              <a:t>EU</a:t>
            </a:r>
            <a:r>
              <a:rPr lang="zh-CN" altLang="en-US" sz="2000" dirty="0">
                <a:solidFill>
                  <a:srgbClr val="0A0A0A"/>
                </a:solidFill>
                <a:latin typeface="楷体_GB2312" pitchFamily="49" charset="-122"/>
                <a:ea typeface="楷体_GB2312" pitchFamily="49" charset="-122"/>
              </a:rPr>
              <a:t>执行转移、子程序调用或返回等指令时，自动清除指令队列的内容。</a:t>
            </a:r>
          </a:p>
        </p:txBody>
      </p:sp>
      <p:sp>
        <p:nvSpPr>
          <p:cNvPr id="7" name="矩形 6"/>
          <p:cNvSpPr/>
          <p:nvPr/>
        </p:nvSpPr>
        <p:spPr>
          <a:xfrm>
            <a:off x="1115616" y="5157192"/>
            <a:ext cx="712879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参照 两个合作的工人，一个负责装零件，一个负责取零件</a:t>
            </a:r>
            <a:endParaRPr lang="en-US" sz="2000" b="1" dirty="0"/>
          </a:p>
        </p:txBody>
      </p:sp>
    </p:spTree>
    <p:extLst>
      <p:ext uri="{BB962C8B-B14F-4D97-AF65-F5344CB8AC3E}">
        <p14:creationId xmlns:p14="http://schemas.microsoft.com/office/powerpoint/2010/main" val="47092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2.4 8086</a:t>
            </a:r>
            <a:r>
              <a:rPr lang="en-US" altLang="zh-CN" dirty="0" smtClean="0"/>
              <a:t>CPU</a:t>
            </a:r>
            <a:r>
              <a:rPr lang="zh-CN" altLang="en-US" dirty="0" smtClean="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85800" y="1600200"/>
            <a:ext cx="8001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dirty="0">
                <a:solidFill>
                  <a:srgbClr val="0A0A0A"/>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8086/8088 CPU</a:t>
            </a:r>
            <a:r>
              <a:rPr lang="zh-CN" altLang="en-US" sz="2800" b="1" dirty="0">
                <a:solidFill>
                  <a:srgbClr val="000000"/>
                </a:solidFill>
                <a:latin typeface="楷体_GB2312" pitchFamily="49" charset="-122"/>
                <a:ea typeface="楷体_GB2312" pitchFamily="49" charset="-122"/>
              </a:rPr>
              <a:t>内部共有</a:t>
            </a:r>
            <a:r>
              <a:rPr lang="en-US" altLang="zh-CN" sz="2800" b="1" dirty="0">
                <a:solidFill>
                  <a:srgbClr val="000000"/>
                </a:solidFill>
                <a:latin typeface="楷体_GB2312" pitchFamily="49" charset="-122"/>
                <a:ea typeface="楷体_GB2312" pitchFamily="49" charset="-122"/>
              </a:rPr>
              <a:t>14</a:t>
            </a:r>
            <a:r>
              <a:rPr lang="zh-CN" altLang="en-US" sz="2800" b="1" dirty="0">
                <a:solidFill>
                  <a:srgbClr val="000000"/>
                </a:solidFill>
                <a:latin typeface="楷体_GB2312" pitchFamily="49" charset="-122"/>
                <a:ea typeface="楷体_GB2312" pitchFamily="49" charset="-122"/>
              </a:rPr>
              <a:t>个</a:t>
            </a:r>
            <a:r>
              <a:rPr lang="en-US" altLang="zh-CN" sz="2800" b="1" dirty="0">
                <a:solidFill>
                  <a:srgbClr val="000000"/>
                </a:solidFill>
                <a:latin typeface="楷体_GB2312" pitchFamily="49" charset="-122"/>
                <a:ea typeface="楷体_GB2312" pitchFamily="49" charset="-122"/>
              </a:rPr>
              <a:t>16</a:t>
            </a:r>
            <a:r>
              <a:rPr lang="zh-CN" altLang="en-US" sz="2800" b="1" dirty="0">
                <a:solidFill>
                  <a:srgbClr val="000000"/>
                </a:solidFill>
                <a:latin typeface="楷体_GB2312" pitchFamily="49" charset="-122"/>
                <a:ea typeface="楷体_GB2312" pitchFamily="49" charset="-122"/>
              </a:rPr>
              <a:t>位寄存器，用于提供运算，控制指令执行和对指令及操作数寻址。掌握每个寄存器的作用以及用法，是学好 汇编语言程序设计的基础。</a:t>
            </a:r>
          </a:p>
        </p:txBody>
      </p:sp>
      <p:sp>
        <p:nvSpPr>
          <p:cNvPr id="6" name="Rectangle 3"/>
          <p:cNvSpPr>
            <a:spLocks noChangeArrowheads="1"/>
          </p:cNvSpPr>
          <p:nvPr/>
        </p:nvSpPr>
        <p:spPr bwMode="auto">
          <a:xfrm>
            <a:off x="914400" y="3505200"/>
            <a:ext cx="5900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0A0A0A"/>
                </a:solidFill>
                <a:latin typeface="楷体_GB2312" pitchFamily="49" charset="-122"/>
                <a:ea typeface="楷体_GB2312" pitchFamily="49" charset="-122"/>
              </a:rPr>
              <a:t>14</a:t>
            </a:r>
            <a:r>
              <a:rPr lang="zh-CN" altLang="en-US" sz="2800" b="1">
                <a:solidFill>
                  <a:srgbClr val="0A0A0A"/>
                </a:solidFill>
                <a:latin typeface="楷体_GB2312" pitchFamily="49" charset="-122"/>
                <a:ea typeface="楷体_GB2312" pitchFamily="49" charset="-122"/>
              </a:rPr>
              <a:t>个寄存器按其用途可分为三大类：</a:t>
            </a:r>
          </a:p>
        </p:txBody>
      </p:sp>
      <p:sp>
        <p:nvSpPr>
          <p:cNvPr id="7" name="Rectangle 4"/>
          <p:cNvSpPr>
            <a:spLocks noChangeArrowheads="1"/>
          </p:cNvSpPr>
          <p:nvPr/>
        </p:nvSpPr>
        <p:spPr bwMode="auto">
          <a:xfrm>
            <a:off x="2438400" y="4114800"/>
            <a:ext cx="322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0000FF"/>
                </a:solidFill>
                <a:latin typeface="楷体_GB2312" pitchFamily="49" charset="-122"/>
                <a:ea typeface="楷体_GB2312" pitchFamily="49" charset="-122"/>
              </a:rPr>
              <a:t>通用寄存器</a:t>
            </a:r>
            <a:r>
              <a:rPr lang="zh-CN" altLang="en-US" sz="2800" b="1">
                <a:solidFill>
                  <a:srgbClr val="0A0A0A"/>
                </a:solidFill>
                <a:latin typeface="楷体_GB2312" pitchFamily="49" charset="-122"/>
                <a:ea typeface="楷体_GB2312" pitchFamily="49" charset="-122"/>
              </a:rPr>
              <a:t>（</a:t>
            </a:r>
            <a:r>
              <a:rPr lang="en-US" altLang="zh-CN" sz="2800" b="1">
                <a:solidFill>
                  <a:srgbClr val="0A0A0A"/>
                </a:solidFill>
                <a:latin typeface="楷体_GB2312" pitchFamily="49" charset="-122"/>
                <a:ea typeface="楷体_GB2312" pitchFamily="49" charset="-122"/>
              </a:rPr>
              <a:t>8</a:t>
            </a:r>
            <a:r>
              <a:rPr lang="zh-CN" altLang="en-US" sz="2800" b="1">
                <a:solidFill>
                  <a:srgbClr val="0A0A0A"/>
                </a:solidFill>
                <a:latin typeface="楷体_GB2312" pitchFamily="49" charset="-122"/>
                <a:ea typeface="楷体_GB2312" pitchFamily="49" charset="-122"/>
              </a:rPr>
              <a:t>个）</a:t>
            </a:r>
          </a:p>
        </p:txBody>
      </p:sp>
      <p:sp>
        <p:nvSpPr>
          <p:cNvPr id="8" name="Rectangle 5"/>
          <p:cNvSpPr>
            <a:spLocks noChangeArrowheads="1"/>
          </p:cNvSpPr>
          <p:nvPr/>
        </p:nvSpPr>
        <p:spPr bwMode="auto">
          <a:xfrm>
            <a:off x="2438400" y="4876800"/>
            <a:ext cx="322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0000FF"/>
                </a:solidFill>
                <a:latin typeface="楷体_GB2312" pitchFamily="49" charset="-122"/>
                <a:ea typeface="楷体_GB2312" pitchFamily="49" charset="-122"/>
              </a:rPr>
              <a:t>段寄存器</a:t>
            </a:r>
            <a:r>
              <a:rPr lang="zh-CN" altLang="en-US" sz="2800" b="1">
                <a:solidFill>
                  <a:srgbClr val="0A0A0A"/>
                </a:solidFill>
                <a:latin typeface="楷体_GB2312" pitchFamily="49" charset="-122"/>
                <a:ea typeface="楷体_GB2312" pitchFamily="49" charset="-122"/>
              </a:rPr>
              <a:t>  （</a:t>
            </a:r>
            <a:r>
              <a:rPr lang="en-US" altLang="zh-CN" sz="2800" b="1">
                <a:solidFill>
                  <a:srgbClr val="0A0A0A"/>
                </a:solidFill>
                <a:latin typeface="楷体_GB2312" pitchFamily="49" charset="-122"/>
                <a:ea typeface="楷体_GB2312" pitchFamily="49" charset="-122"/>
              </a:rPr>
              <a:t>4</a:t>
            </a:r>
            <a:r>
              <a:rPr lang="zh-CN" altLang="en-US" sz="2800" b="1">
                <a:solidFill>
                  <a:srgbClr val="0A0A0A"/>
                </a:solidFill>
                <a:latin typeface="楷体_GB2312" pitchFamily="49" charset="-122"/>
                <a:ea typeface="楷体_GB2312" pitchFamily="49" charset="-122"/>
              </a:rPr>
              <a:t>个）</a:t>
            </a:r>
          </a:p>
        </p:txBody>
      </p:sp>
      <p:sp>
        <p:nvSpPr>
          <p:cNvPr id="9" name="Rectangle 6"/>
          <p:cNvSpPr>
            <a:spLocks noChangeArrowheads="1"/>
          </p:cNvSpPr>
          <p:nvPr/>
        </p:nvSpPr>
        <p:spPr bwMode="auto">
          <a:xfrm>
            <a:off x="2438400" y="5562600"/>
            <a:ext cx="322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0000FF"/>
                </a:solidFill>
                <a:latin typeface="楷体_GB2312" pitchFamily="49" charset="-122"/>
                <a:ea typeface="楷体_GB2312" pitchFamily="49" charset="-122"/>
              </a:rPr>
              <a:t>控制寄存器</a:t>
            </a:r>
            <a:r>
              <a:rPr lang="zh-CN" altLang="en-US" sz="2800" b="1">
                <a:solidFill>
                  <a:srgbClr val="0A0A0A"/>
                </a:solidFill>
                <a:latin typeface="楷体_GB2312" pitchFamily="49" charset="-122"/>
                <a:ea typeface="楷体_GB2312" pitchFamily="49" charset="-122"/>
              </a:rPr>
              <a:t>（</a:t>
            </a:r>
            <a:r>
              <a:rPr lang="en-US" altLang="zh-CN" sz="2800" b="1">
                <a:solidFill>
                  <a:srgbClr val="0A0A0A"/>
                </a:solidFill>
                <a:latin typeface="楷体_GB2312" pitchFamily="49" charset="-122"/>
                <a:ea typeface="楷体_GB2312" pitchFamily="49" charset="-122"/>
              </a:rPr>
              <a:t>2</a:t>
            </a:r>
            <a:r>
              <a:rPr lang="zh-CN" altLang="en-US" sz="2800" b="1">
                <a:solidFill>
                  <a:srgbClr val="0A0A0A"/>
                </a:solidFill>
                <a:latin typeface="楷体_GB2312" pitchFamily="49" charset="-122"/>
                <a:ea typeface="楷体_GB2312" pitchFamily="49" charset="-122"/>
              </a:rPr>
              <a:t>个）</a:t>
            </a:r>
          </a:p>
        </p:txBody>
      </p:sp>
      <p:sp>
        <p:nvSpPr>
          <p:cNvPr id="10" name="AutoShape 7"/>
          <p:cNvSpPr>
            <a:spLocks/>
          </p:cNvSpPr>
          <p:nvPr/>
        </p:nvSpPr>
        <p:spPr bwMode="auto">
          <a:xfrm>
            <a:off x="2209800" y="4267200"/>
            <a:ext cx="304800" cy="1676400"/>
          </a:xfrm>
          <a:prstGeom prst="leftBrace">
            <a:avLst>
              <a:gd name="adj1" fmla="val 45833"/>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 name="五角星 2"/>
          <p:cNvSpPr/>
          <p:nvPr/>
        </p:nvSpPr>
        <p:spPr>
          <a:xfrm>
            <a:off x="6948264" y="4187801"/>
            <a:ext cx="1152128" cy="115212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514" y="1408701"/>
            <a:ext cx="4935624" cy="523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73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85800" y="1600200"/>
            <a:ext cx="426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3200" b="1">
                <a:solidFill>
                  <a:srgbClr val="0107F7"/>
                </a:solidFill>
                <a:latin typeface="楷体_GB2312" pitchFamily="49" charset="-122"/>
                <a:ea typeface="楷体_GB2312" pitchFamily="49" charset="-122"/>
              </a:rPr>
              <a:t>一</a:t>
            </a:r>
            <a:r>
              <a:rPr lang="en-US" altLang="zh-CN" sz="3200" b="1">
                <a:solidFill>
                  <a:srgbClr val="0107F7"/>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通用寄存器（</a:t>
            </a:r>
            <a:r>
              <a:rPr lang="en-US" altLang="zh-CN" sz="3200" b="1">
                <a:solidFill>
                  <a:srgbClr val="0000FF"/>
                </a:solidFill>
                <a:latin typeface="楷体_GB2312" pitchFamily="49" charset="-122"/>
                <a:ea typeface="楷体_GB2312" pitchFamily="49" charset="-122"/>
              </a:rPr>
              <a:t>8</a:t>
            </a:r>
            <a:r>
              <a:rPr lang="zh-CN" altLang="en-US" sz="3200" b="1">
                <a:solidFill>
                  <a:srgbClr val="0000FF"/>
                </a:solidFill>
                <a:latin typeface="楷体_GB2312" pitchFamily="49" charset="-122"/>
                <a:ea typeface="楷体_GB2312" pitchFamily="49" charset="-122"/>
              </a:rPr>
              <a:t>个）</a:t>
            </a:r>
          </a:p>
        </p:txBody>
      </p:sp>
      <p:sp>
        <p:nvSpPr>
          <p:cNvPr id="6" name="Rectangle 3"/>
          <p:cNvSpPr>
            <a:spLocks noChangeArrowheads="1"/>
          </p:cNvSpPr>
          <p:nvPr/>
        </p:nvSpPr>
        <p:spPr bwMode="auto">
          <a:xfrm>
            <a:off x="762000" y="2133600"/>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3200" b="1">
                <a:solidFill>
                  <a:srgbClr val="27182A"/>
                </a:solidFill>
                <a:latin typeface="楷体_GB2312" pitchFamily="49" charset="-122"/>
                <a:ea typeface="楷体_GB2312" pitchFamily="49" charset="-122"/>
              </a:rPr>
              <a:t>8</a:t>
            </a:r>
            <a:r>
              <a:rPr lang="zh-CN" altLang="en-US" sz="3200" b="1">
                <a:solidFill>
                  <a:srgbClr val="27182A"/>
                </a:solidFill>
                <a:latin typeface="楷体_GB2312" pitchFamily="49" charset="-122"/>
                <a:ea typeface="楷体_GB2312" pitchFamily="49" charset="-122"/>
              </a:rPr>
              <a:t>个</a:t>
            </a:r>
            <a:r>
              <a:rPr lang="en-US" altLang="zh-CN" sz="3200" b="1">
                <a:solidFill>
                  <a:srgbClr val="27182A"/>
                </a:solidFill>
                <a:latin typeface="楷体_GB2312" pitchFamily="49" charset="-122"/>
                <a:ea typeface="楷体_GB2312" pitchFamily="49" charset="-122"/>
              </a:rPr>
              <a:t>16</a:t>
            </a:r>
            <a:r>
              <a:rPr lang="zh-CN" altLang="en-US" sz="3200" b="1">
                <a:solidFill>
                  <a:srgbClr val="27182A"/>
                </a:solidFill>
                <a:latin typeface="楷体_GB2312" pitchFamily="49" charset="-122"/>
                <a:ea typeface="楷体_GB2312" pitchFamily="49" charset="-122"/>
              </a:rPr>
              <a:t>位通用寄存器分为两组：</a:t>
            </a:r>
          </a:p>
        </p:txBody>
      </p:sp>
      <p:sp>
        <p:nvSpPr>
          <p:cNvPr id="7" name="Rectangle 4"/>
          <p:cNvSpPr>
            <a:spLocks noChangeArrowheads="1"/>
          </p:cNvSpPr>
          <p:nvPr/>
        </p:nvSpPr>
        <p:spPr bwMode="auto">
          <a:xfrm>
            <a:off x="1815096" y="4653136"/>
            <a:ext cx="6127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zh-CN" altLang="en-US" sz="3200" b="1" dirty="0">
                <a:solidFill>
                  <a:srgbClr val="27182A"/>
                </a:solidFill>
                <a:latin typeface="楷体_GB2312" pitchFamily="49" charset="-122"/>
                <a:ea typeface="楷体_GB2312" pitchFamily="49" charset="-122"/>
              </a:rPr>
              <a:t>地址指针和变址寄存器（４个）</a:t>
            </a:r>
          </a:p>
        </p:txBody>
      </p:sp>
      <p:sp>
        <p:nvSpPr>
          <p:cNvPr id="8" name="Rectangle 5"/>
          <p:cNvSpPr>
            <a:spLocks noChangeArrowheads="1"/>
          </p:cNvSpPr>
          <p:nvPr/>
        </p:nvSpPr>
        <p:spPr bwMode="auto">
          <a:xfrm>
            <a:off x="1815096" y="3002377"/>
            <a:ext cx="69196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t">
              <a:spcBef>
                <a:spcPct val="20000"/>
              </a:spcBef>
              <a:buClr>
                <a:schemeClr val="hlink"/>
              </a:buClr>
              <a:buSzPct val="110000"/>
              <a:buFont typeface="Wingdings" pitchFamily="2" charset="2"/>
              <a:buNone/>
            </a:pPr>
            <a:r>
              <a:rPr lang="zh-CN" altLang="en-US" sz="3200" b="1" dirty="0">
                <a:solidFill>
                  <a:srgbClr val="27182A"/>
                </a:solidFill>
                <a:latin typeface="楷体_GB2312" pitchFamily="49" charset="-122"/>
                <a:ea typeface="楷体_GB2312" pitchFamily="49" charset="-122"/>
              </a:rPr>
              <a:t>数据寄存器（</a:t>
            </a:r>
            <a:r>
              <a:rPr lang="en-US" altLang="zh-CN" sz="3200" b="1" dirty="0">
                <a:solidFill>
                  <a:srgbClr val="27182A"/>
                </a:solidFill>
                <a:latin typeface="楷体_GB2312" pitchFamily="49" charset="-122"/>
                <a:ea typeface="楷体_GB2312" pitchFamily="49" charset="-122"/>
              </a:rPr>
              <a:t>4</a:t>
            </a:r>
            <a:r>
              <a:rPr lang="zh-CN" altLang="en-US" sz="3200" b="1" dirty="0">
                <a:solidFill>
                  <a:srgbClr val="27182A"/>
                </a:solidFill>
                <a:latin typeface="楷体_GB2312" pitchFamily="49" charset="-122"/>
                <a:ea typeface="楷体_GB2312" pitchFamily="49" charset="-122"/>
              </a:rPr>
              <a:t>个</a:t>
            </a:r>
            <a:r>
              <a:rPr lang="zh-CN" altLang="en-US" sz="3200" b="1" dirty="0" smtClean="0">
                <a:solidFill>
                  <a:srgbClr val="27182A"/>
                </a:solidFill>
                <a:latin typeface="楷体_GB2312" pitchFamily="49" charset="-122"/>
                <a:ea typeface="楷体_GB2312" pitchFamily="49" charset="-122"/>
              </a:rPr>
              <a:t>）</a:t>
            </a:r>
            <a:endParaRPr lang="zh-CN" altLang="en-US" sz="3200" b="1" dirty="0">
              <a:solidFill>
                <a:srgbClr val="27182A"/>
              </a:solidFill>
              <a:latin typeface="楷体_GB2312" pitchFamily="49" charset="-122"/>
              <a:ea typeface="楷体_GB2312" pitchFamily="49" charset="-122"/>
            </a:endParaRPr>
          </a:p>
        </p:txBody>
      </p:sp>
      <p:sp>
        <p:nvSpPr>
          <p:cNvPr id="9" name="AutoShape 6"/>
          <p:cNvSpPr>
            <a:spLocks/>
          </p:cNvSpPr>
          <p:nvPr/>
        </p:nvSpPr>
        <p:spPr bwMode="auto">
          <a:xfrm>
            <a:off x="1676400" y="3337208"/>
            <a:ext cx="228600" cy="1605647"/>
          </a:xfrm>
          <a:prstGeom prst="leftBrace">
            <a:avLst>
              <a:gd name="adj1" fmla="val 4270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圆角矩形 9"/>
          <p:cNvSpPr/>
          <p:nvPr/>
        </p:nvSpPr>
        <p:spPr>
          <a:xfrm>
            <a:off x="1925548" y="3574960"/>
            <a:ext cx="2811760" cy="461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AX</a:t>
            </a:r>
            <a:r>
              <a:rPr lang="zh-CN" altLang="en-US" b="1" dirty="0" smtClean="0">
                <a:solidFill>
                  <a:srgbClr val="FF0000"/>
                </a:solidFill>
              </a:rPr>
              <a:t>，</a:t>
            </a:r>
            <a:r>
              <a:rPr lang="en-US" altLang="zh-CN" b="1" dirty="0" smtClean="0">
                <a:solidFill>
                  <a:srgbClr val="FF0000"/>
                </a:solidFill>
              </a:rPr>
              <a:t>BX</a:t>
            </a:r>
            <a:r>
              <a:rPr lang="zh-CN" altLang="en-US" b="1" dirty="0" smtClean="0">
                <a:solidFill>
                  <a:srgbClr val="FF0000"/>
                </a:solidFill>
              </a:rPr>
              <a:t>，</a:t>
            </a:r>
            <a:r>
              <a:rPr lang="en-US" altLang="zh-CN" b="1" dirty="0" smtClean="0">
                <a:solidFill>
                  <a:srgbClr val="FF0000"/>
                </a:solidFill>
              </a:rPr>
              <a:t>CX</a:t>
            </a:r>
            <a:r>
              <a:rPr lang="zh-CN" altLang="en-US" b="1" dirty="0" smtClean="0">
                <a:solidFill>
                  <a:srgbClr val="FF0000"/>
                </a:solidFill>
              </a:rPr>
              <a:t>，</a:t>
            </a:r>
            <a:r>
              <a:rPr lang="en-US" altLang="zh-CN" b="1" dirty="0" smtClean="0">
                <a:solidFill>
                  <a:srgbClr val="FF0000"/>
                </a:solidFill>
              </a:rPr>
              <a:t>DX</a:t>
            </a:r>
            <a:endParaRPr lang="en-US" b="1" dirty="0">
              <a:solidFill>
                <a:srgbClr val="FF0000"/>
              </a:solidFill>
            </a:endParaRPr>
          </a:p>
        </p:txBody>
      </p:sp>
      <p:sp>
        <p:nvSpPr>
          <p:cNvPr id="11" name="圆角矩形 10"/>
          <p:cNvSpPr/>
          <p:nvPr/>
        </p:nvSpPr>
        <p:spPr>
          <a:xfrm>
            <a:off x="1905000" y="5310136"/>
            <a:ext cx="2811760" cy="461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BP</a:t>
            </a:r>
            <a:r>
              <a:rPr lang="zh-CN" altLang="en-US" b="1" dirty="0" smtClean="0">
                <a:solidFill>
                  <a:srgbClr val="FF0000"/>
                </a:solidFill>
              </a:rPr>
              <a:t>，</a:t>
            </a:r>
            <a:r>
              <a:rPr lang="en-US" altLang="zh-CN" b="1" dirty="0" smtClean="0">
                <a:solidFill>
                  <a:srgbClr val="FF0000"/>
                </a:solidFill>
              </a:rPr>
              <a:t>SP</a:t>
            </a:r>
            <a:r>
              <a:rPr lang="zh-CN" altLang="en-US" b="1" dirty="0" smtClean="0">
                <a:solidFill>
                  <a:srgbClr val="FF0000"/>
                </a:solidFill>
              </a:rPr>
              <a:t>，</a:t>
            </a:r>
            <a:r>
              <a:rPr lang="en-US" altLang="zh-CN" b="1" dirty="0" smtClean="0">
                <a:solidFill>
                  <a:srgbClr val="FF0000"/>
                </a:solidFill>
              </a:rPr>
              <a:t>DI</a:t>
            </a:r>
            <a:r>
              <a:rPr lang="zh-CN" altLang="en-US" b="1" dirty="0" smtClean="0">
                <a:solidFill>
                  <a:srgbClr val="FF0000"/>
                </a:solidFill>
              </a:rPr>
              <a:t>，</a:t>
            </a:r>
            <a:r>
              <a:rPr lang="en-US" altLang="zh-CN" b="1" dirty="0" smtClean="0">
                <a:solidFill>
                  <a:srgbClr val="FF0000"/>
                </a:solidFill>
              </a:rPr>
              <a:t>SI</a:t>
            </a:r>
            <a:endParaRPr lang="en-US" b="1" dirty="0">
              <a:solidFill>
                <a:srgbClr val="FF0000"/>
              </a:solidFill>
            </a:endParaRPr>
          </a:p>
        </p:txBody>
      </p:sp>
    </p:spTree>
    <p:extLst>
      <p:ext uri="{BB962C8B-B14F-4D97-AF65-F5344CB8AC3E}">
        <p14:creationId xmlns:p14="http://schemas.microsoft.com/office/powerpoint/2010/main" val="3034374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762000" y="5562600"/>
            <a:ext cx="2154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3200" b="1">
                <a:solidFill>
                  <a:srgbClr val="0107F7"/>
                </a:solidFill>
                <a:latin typeface="楷体_GB2312" pitchFamily="49" charset="-122"/>
                <a:ea typeface="楷体_GB2312" pitchFamily="49" charset="-122"/>
              </a:rPr>
              <a:t>存放数据</a:t>
            </a:r>
          </a:p>
        </p:txBody>
      </p:sp>
      <p:sp>
        <p:nvSpPr>
          <p:cNvPr id="6" name="Rectangle 3"/>
          <p:cNvSpPr>
            <a:spLocks noChangeArrowheads="1"/>
          </p:cNvSpPr>
          <p:nvPr/>
        </p:nvSpPr>
        <p:spPr bwMode="auto">
          <a:xfrm>
            <a:off x="2743200" y="4543425"/>
            <a:ext cx="14478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16</a:t>
            </a:r>
            <a:r>
              <a:rPr lang="zh-CN" altLang="en-US" sz="2800" b="1">
                <a:solidFill>
                  <a:srgbClr val="080808"/>
                </a:solidFill>
                <a:latin typeface="宋体" pitchFamily="2" charset="-122"/>
                <a:ea typeface="宋体" pitchFamily="2" charset="-122"/>
              </a:rPr>
              <a:t>位</a:t>
            </a:r>
          </a:p>
        </p:txBody>
      </p:sp>
      <p:sp>
        <p:nvSpPr>
          <p:cNvPr id="7" name="Rectangle 4"/>
          <p:cNvSpPr>
            <a:spLocks noChangeArrowheads="1"/>
          </p:cNvSpPr>
          <p:nvPr/>
        </p:nvSpPr>
        <p:spPr bwMode="auto">
          <a:xfrm>
            <a:off x="762000" y="4543425"/>
            <a:ext cx="19812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8</a:t>
            </a:r>
            <a:r>
              <a:rPr lang="zh-CN" altLang="en-US" sz="2800" b="1">
                <a:solidFill>
                  <a:srgbClr val="080808"/>
                </a:solidFill>
                <a:latin typeface="宋体" pitchFamily="2" charset="-122"/>
                <a:ea typeface="宋体" pitchFamily="2" charset="-122"/>
              </a:rPr>
              <a:t>位</a:t>
            </a:r>
          </a:p>
        </p:txBody>
      </p:sp>
      <p:sp>
        <p:nvSpPr>
          <p:cNvPr id="8" name="Rectangle 5"/>
          <p:cNvSpPr>
            <a:spLocks noChangeArrowheads="1"/>
          </p:cNvSpPr>
          <p:nvPr/>
        </p:nvSpPr>
        <p:spPr bwMode="auto">
          <a:xfrm>
            <a:off x="2743200" y="3903663"/>
            <a:ext cx="1447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DX</a:t>
            </a:r>
          </a:p>
        </p:txBody>
      </p:sp>
      <p:sp>
        <p:nvSpPr>
          <p:cNvPr id="9" name="Rectangle 6"/>
          <p:cNvSpPr>
            <a:spLocks noChangeArrowheads="1"/>
          </p:cNvSpPr>
          <p:nvPr/>
        </p:nvSpPr>
        <p:spPr bwMode="auto">
          <a:xfrm>
            <a:off x="1752600" y="3903663"/>
            <a:ext cx="990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DL</a:t>
            </a:r>
          </a:p>
        </p:txBody>
      </p:sp>
      <p:sp>
        <p:nvSpPr>
          <p:cNvPr id="10" name="Rectangle 7"/>
          <p:cNvSpPr>
            <a:spLocks noChangeArrowheads="1"/>
          </p:cNvSpPr>
          <p:nvPr/>
        </p:nvSpPr>
        <p:spPr bwMode="auto">
          <a:xfrm>
            <a:off x="762000" y="3903663"/>
            <a:ext cx="990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DH</a:t>
            </a:r>
          </a:p>
        </p:txBody>
      </p:sp>
      <p:sp>
        <p:nvSpPr>
          <p:cNvPr id="11" name="Rectangle 8"/>
          <p:cNvSpPr>
            <a:spLocks noChangeArrowheads="1"/>
          </p:cNvSpPr>
          <p:nvPr/>
        </p:nvSpPr>
        <p:spPr bwMode="auto">
          <a:xfrm>
            <a:off x="2743200" y="326231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CX</a:t>
            </a:r>
          </a:p>
        </p:txBody>
      </p:sp>
      <p:sp>
        <p:nvSpPr>
          <p:cNvPr id="12" name="Rectangle 9"/>
          <p:cNvSpPr>
            <a:spLocks noChangeArrowheads="1"/>
          </p:cNvSpPr>
          <p:nvPr/>
        </p:nvSpPr>
        <p:spPr bwMode="auto">
          <a:xfrm>
            <a:off x="1752600" y="3262313"/>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CL</a:t>
            </a:r>
          </a:p>
        </p:txBody>
      </p:sp>
      <p:sp>
        <p:nvSpPr>
          <p:cNvPr id="13" name="Rectangle 10"/>
          <p:cNvSpPr>
            <a:spLocks noChangeArrowheads="1"/>
          </p:cNvSpPr>
          <p:nvPr/>
        </p:nvSpPr>
        <p:spPr bwMode="auto">
          <a:xfrm>
            <a:off x="762000" y="3262313"/>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CH</a:t>
            </a:r>
          </a:p>
        </p:txBody>
      </p:sp>
      <p:sp>
        <p:nvSpPr>
          <p:cNvPr id="14" name="Rectangle 11"/>
          <p:cNvSpPr>
            <a:spLocks noChangeArrowheads="1"/>
          </p:cNvSpPr>
          <p:nvPr/>
        </p:nvSpPr>
        <p:spPr bwMode="auto">
          <a:xfrm>
            <a:off x="2743200" y="2622550"/>
            <a:ext cx="1447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BX</a:t>
            </a:r>
          </a:p>
        </p:txBody>
      </p:sp>
      <p:sp>
        <p:nvSpPr>
          <p:cNvPr id="15" name="Rectangle 12"/>
          <p:cNvSpPr>
            <a:spLocks noChangeArrowheads="1"/>
          </p:cNvSpPr>
          <p:nvPr/>
        </p:nvSpPr>
        <p:spPr bwMode="auto">
          <a:xfrm>
            <a:off x="1752600" y="2622550"/>
            <a:ext cx="990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BL</a:t>
            </a:r>
          </a:p>
        </p:txBody>
      </p:sp>
      <p:sp>
        <p:nvSpPr>
          <p:cNvPr id="16" name="Rectangle 13"/>
          <p:cNvSpPr>
            <a:spLocks noChangeArrowheads="1"/>
          </p:cNvSpPr>
          <p:nvPr/>
        </p:nvSpPr>
        <p:spPr bwMode="auto">
          <a:xfrm>
            <a:off x="762000" y="2622550"/>
            <a:ext cx="990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BH</a:t>
            </a:r>
          </a:p>
        </p:txBody>
      </p:sp>
      <p:sp>
        <p:nvSpPr>
          <p:cNvPr id="17" name="Rectangle 14"/>
          <p:cNvSpPr>
            <a:spLocks noChangeArrowheads="1"/>
          </p:cNvSpPr>
          <p:nvPr/>
        </p:nvSpPr>
        <p:spPr bwMode="auto">
          <a:xfrm>
            <a:off x="2743200" y="19812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AX</a:t>
            </a:r>
          </a:p>
        </p:txBody>
      </p:sp>
      <p:sp>
        <p:nvSpPr>
          <p:cNvPr id="18" name="Rectangle 15"/>
          <p:cNvSpPr>
            <a:spLocks noChangeArrowheads="1"/>
          </p:cNvSpPr>
          <p:nvPr/>
        </p:nvSpPr>
        <p:spPr bwMode="auto">
          <a:xfrm>
            <a:off x="1752600" y="19812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AL</a:t>
            </a:r>
          </a:p>
        </p:txBody>
      </p:sp>
      <p:sp>
        <p:nvSpPr>
          <p:cNvPr id="19" name="Rectangle 16"/>
          <p:cNvSpPr>
            <a:spLocks noChangeArrowheads="1"/>
          </p:cNvSpPr>
          <p:nvPr/>
        </p:nvSpPr>
        <p:spPr bwMode="auto">
          <a:xfrm>
            <a:off x="762000" y="1981200"/>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80808"/>
                </a:solidFill>
                <a:latin typeface="宋体" pitchFamily="2" charset="-122"/>
                <a:ea typeface="宋体" pitchFamily="2" charset="-122"/>
              </a:rPr>
              <a:t>AH</a:t>
            </a:r>
          </a:p>
        </p:txBody>
      </p:sp>
      <p:sp>
        <p:nvSpPr>
          <p:cNvPr id="20" name="Line 17"/>
          <p:cNvSpPr>
            <a:spLocks noChangeShapeType="1"/>
          </p:cNvSpPr>
          <p:nvPr/>
        </p:nvSpPr>
        <p:spPr bwMode="auto">
          <a:xfrm>
            <a:off x="762000" y="2622550"/>
            <a:ext cx="342900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p:cNvSpPr>
            <a:spLocks noChangeShapeType="1"/>
          </p:cNvSpPr>
          <p:nvPr/>
        </p:nvSpPr>
        <p:spPr bwMode="auto">
          <a:xfrm>
            <a:off x="762000" y="3262313"/>
            <a:ext cx="342900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p:cNvSpPr>
            <a:spLocks noChangeShapeType="1"/>
          </p:cNvSpPr>
          <p:nvPr/>
        </p:nvSpPr>
        <p:spPr bwMode="auto">
          <a:xfrm>
            <a:off x="762000" y="3903663"/>
            <a:ext cx="342900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0"/>
          <p:cNvSpPr>
            <a:spLocks noChangeShapeType="1"/>
          </p:cNvSpPr>
          <p:nvPr/>
        </p:nvSpPr>
        <p:spPr bwMode="auto">
          <a:xfrm>
            <a:off x="762000" y="4543425"/>
            <a:ext cx="342900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1"/>
          <p:cNvSpPr>
            <a:spLocks noChangeShapeType="1"/>
          </p:cNvSpPr>
          <p:nvPr/>
        </p:nvSpPr>
        <p:spPr bwMode="auto">
          <a:xfrm>
            <a:off x="1752600" y="1981200"/>
            <a:ext cx="0" cy="256222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p:cNvSpPr>
            <a:spLocks noChangeShapeType="1"/>
          </p:cNvSpPr>
          <p:nvPr/>
        </p:nvSpPr>
        <p:spPr bwMode="auto">
          <a:xfrm>
            <a:off x="2743200" y="1981200"/>
            <a:ext cx="0" cy="31638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3"/>
          <p:cNvSpPr>
            <a:spLocks noChangeShapeType="1"/>
          </p:cNvSpPr>
          <p:nvPr/>
        </p:nvSpPr>
        <p:spPr bwMode="auto">
          <a:xfrm>
            <a:off x="762000" y="1981200"/>
            <a:ext cx="3429000" cy="0"/>
          </a:xfrm>
          <a:prstGeom prst="line">
            <a:avLst/>
          </a:prstGeom>
          <a:noFill/>
          <a:ln w="38100" cap="sq">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4"/>
          <p:cNvSpPr>
            <a:spLocks noChangeShapeType="1"/>
          </p:cNvSpPr>
          <p:nvPr/>
        </p:nvSpPr>
        <p:spPr bwMode="auto">
          <a:xfrm>
            <a:off x="762000" y="1981200"/>
            <a:ext cx="0" cy="3163888"/>
          </a:xfrm>
          <a:prstGeom prst="line">
            <a:avLst/>
          </a:prstGeom>
          <a:noFill/>
          <a:ln w="38100" cap="sq">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5"/>
          <p:cNvSpPr>
            <a:spLocks noChangeShapeType="1"/>
          </p:cNvSpPr>
          <p:nvPr/>
        </p:nvSpPr>
        <p:spPr bwMode="auto">
          <a:xfrm>
            <a:off x="4191000" y="1981200"/>
            <a:ext cx="0" cy="3163888"/>
          </a:xfrm>
          <a:prstGeom prst="line">
            <a:avLst/>
          </a:prstGeom>
          <a:noFill/>
          <a:ln w="38100" cap="sq">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6"/>
          <p:cNvSpPr>
            <a:spLocks noChangeShapeType="1"/>
          </p:cNvSpPr>
          <p:nvPr/>
        </p:nvSpPr>
        <p:spPr bwMode="auto">
          <a:xfrm>
            <a:off x="762000" y="5145088"/>
            <a:ext cx="3429000" cy="0"/>
          </a:xfrm>
          <a:prstGeom prst="line">
            <a:avLst/>
          </a:prstGeom>
          <a:noFill/>
          <a:ln w="38100" cap="sq">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7"/>
          <p:cNvSpPr>
            <a:spLocks noChangeShapeType="1"/>
          </p:cNvSpPr>
          <p:nvPr/>
        </p:nvSpPr>
        <p:spPr bwMode="auto">
          <a:xfrm>
            <a:off x="4191000" y="2322513"/>
            <a:ext cx="8382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8"/>
          <p:cNvSpPr>
            <a:spLocks noChangeShapeType="1"/>
          </p:cNvSpPr>
          <p:nvPr/>
        </p:nvSpPr>
        <p:spPr bwMode="auto">
          <a:xfrm>
            <a:off x="4191000" y="2921000"/>
            <a:ext cx="8382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9"/>
          <p:cNvSpPr>
            <a:spLocks noChangeShapeType="1"/>
          </p:cNvSpPr>
          <p:nvPr/>
        </p:nvSpPr>
        <p:spPr bwMode="auto">
          <a:xfrm>
            <a:off x="4191000" y="3605213"/>
            <a:ext cx="8382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0"/>
          <p:cNvSpPr>
            <a:spLocks noChangeShapeType="1"/>
          </p:cNvSpPr>
          <p:nvPr/>
        </p:nvSpPr>
        <p:spPr bwMode="auto">
          <a:xfrm>
            <a:off x="4191000" y="4203700"/>
            <a:ext cx="83820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Rectangle 31"/>
          <p:cNvSpPr>
            <a:spLocks noChangeArrowheads="1"/>
          </p:cNvSpPr>
          <p:nvPr/>
        </p:nvSpPr>
        <p:spPr bwMode="auto">
          <a:xfrm>
            <a:off x="5029200" y="2066925"/>
            <a:ext cx="36464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buClr>
                <a:schemeClr val="hlink"/>
              </a:buClr>
              <a:buSzPct val="110000"/>
              <a:buFont typeface="Wingdings" pitchFamily="2" charset="2"/>
              <a:buNone/>
            </a:pPr>
            <a:r>
              <a:rPr lang="zh-CN" altLang="en-US" sz="2400" b="1">
                <a:solidFill>
                  <a:srgbClr val="080808"/>
                </a:solidFill>
                <a:latin typeface="宋体" pitchFamily="2" charset="-122"/>
                <a:ea typeface="宋体" pitchFamily="2" charset="-122"/>
              </a:rPr>
              <a:t>累加器</a:t>
            </a:r>
            <a:r>
              <a:rPr lang="en-US" altLang="zh-CN" sz="3000" b="1">
                <a:solidFill>
                  <a:srgbClr val="CC00FF"/>
                </a:solidFill>
                <a:latin typeface="Times New Roman" pitchFamily="18" charset="0"/>
                <a:ea typeface="宋体" pitchFamily="2" charset="-122"/>
              </a:rPr>
              <a:t>Accumulator </a:t>
            </a:r>
          </a:p>
        </p:txBody>
      </p:sp>
      <p:sp>
        <p:nvSpPr>
          <p:cNvPr id="35" name="Rectangle 32"/>
          <p:cNvSpPr>
            <a:spLocks noChangeArrowheads="1"/>
          </p:cNvSpPr>
          <p:nvPr/>
        </p:nvSpPr>
        <p:spPr bwMode="auto">
          <a:xfrm>
            <a:off x="5029200" y="2665413"/>
            <a:ext cx="38862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70000"/>
              </a:lnSpc>
              <a:spcBef>
                <a:spcPct val="20000"/>
              </a:spcBef>
              <a:buClr>
                <a:schemeClr val="hlink"/>
              </a:buClr>
              <a:buSzPct val="110000"/>
              <a:buFont typeface="Wingdings" pitchFamily="2" charset="2"/>
              <a:buNone/>
            </a:pPr>
            <a:r>
              <a:rPr lang="zh-CN" altLang="en-US" sz="2400" b="1" dirty="0">
                <a:solidFill>
                  <a:srgbClr val="080808"/>
                </a:solidFill>
                <a:latin typeface="宋体" pitchFamily="2" charset="-122"/>
                <a:ea typeface="宋体" pitchFamily="2" charset="-122"/>
              </a:rPr>
              <a:t>基址寄存器（地址寄存器）</a:t>
            </a:r>
          </a:p>
          <a:p>
            <a:pPr algn="l">
              <a:lnSpc>
                <a:spcPct val="70000"/>
              </a:lnSpc>
              <a:spcBef>
                <a:spcPct val="20000"/>
              </a:spcBef>
              <a:buClr>
                <a:schemeClr val="hlink"/>
              </a:buClr>
              <a:buSzPct val="110000"/>
              <a:buFont typeface="Wingdings" pitchFamily="2" charset="2"/>
              <a:buNone/>
            </a:pPr>
            <a:r>
              <a:rPr lang="en-US" altLang="zh-CN" sz="3000" b="1" dirty="0">
                <a:solidFill>
                  <a:srgbClr val="CC00FF"/>
                </a:solidFill>
                <a:latin typeface="Times New Roman" pitchFamily="18" charset="0"/>
                <a:ea typeface="宋体" pitchFamily="2" charset="-122"/>
              </a:rPr>
              <a:t>Base Register </a:t>
            </a:r>
          </a:p>
        </p:txBody>
      </p:sp>
      <p:sp>
        <p:nvSpPr>
          <p:cNvPr id="36" name="Rectangle 33"/>
          <p:cNvSpPr>
            <a:spLocks noChangeArrowheads="1"/>
          </p:cNvSpPr>
          <p:nvPr/>
        </p:nvSpPr>
        <p:spPr bwMode="auto">
          <a:xfrm>
            <a:off x="5029200" y="3349625"/>
            <a:ext cx="3790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buClr>
                <a:schemeClr val="hlink"/>
              </a:buClr>
              <a:buSzPct val="110000"/>
              <a:buFont typeface="Wingdings" pitchFamily="2" charset="2"/>
              <a:buNone/>
            </a:pPr>
            <a:r>
              <a:rPr lang="zh-CN" altLang="en-US" sz="2400" b="1">
                <a:solidFill>
                  <a:srgbClr val="080808"/>
                </a:solidFill>
                <a:latin typeface="宋体" pitchFamily="2" charset="-122"/>
                <a:ea typeface="宋体" pitchFamily="2" charset="-122"/>
              </a:rPr>
              <a:t>计数器</a:t>
            </a:r>
            <a:r>
              <a:rPr lang="en-US" altLang="zh-CN" sz="3000" b="1">
                <a:solidFill>
                  <a:srgbClr val="CC00FF"/>
                </a:solidFill>
                <a:latin typeface="Times New Roman" pitchFamily="18" charset="0"/>
                <a:ea typeface="宋体" pitchFamily="2" charset="-122"/>
              </a:rPr>
              <a:t>Count Register </a:t>
            </a:r>
          </a:p>
        </p:txBody>
      </p:sp>
      <p:sp>
        <p:nvSpPr>
          <p:cNvPr id="37" name="Rectangle 34"/>
          <p:cNvSpPr>
            <a:spLocks noChangeArrowheads="1"/>
          </p:cNvSpPr>
          <p:nvPr/>
        </p:nvSpPr>
        <p:spPr bwMode="auto">
          <a:xfrm>
            <a:off x="5029200" y="3948113"/>
            <a:ext cx="4114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buClr>
                <a:schemeClr val="hlink"/>
              </a:buClr>
              <a:buSzPct val="110000"/>
              <a:buFont typeface="Wingdings" pitchFamily="2" charset="2"/>
              <a:buNone/>
            </a:pPr>
            <a:r>
              <a:rPr lang="zh-CN" altLang="en-US" sz="2400" b="1" dirty="0">
                <a:solidFill>
                  <a:srgbClr val="080808"/>
                </a:solidFill>
                <a:latin typeface="宋体" pitchFamily="2" charset="-122"/>
                <a:ea typeface="宋体" pitchFamily="2" charset="-122"/>
              </a:rPr>
              <a:t>数据寄存器</a:t>
            </a:r>
            <a:r>
              <a:rPr lang="en-US" altLang="zh-CN" sz="3000" b="1" dirty="0">
                <a:solidFill>
                  <a:srgbClr val="CC00FF"/>
                </a:solidFill>
                <a:latin typeface="Times New Roman" pitchFamily="18" charset="0"/>
                <a:ea typeface="宋体" pitchFamily="2" charset="-122"/>
              </a:rPr>
              <a:t>Data Register </a:t>
            </a:r>
          </a:p>
        </p:txBody>
      </p:sp>
      <p:sp>
        <p:nvSpPr>
          <p:cNvPr id="38" name="AutoShape 35"/>
          <p:cNvSpPr>
            <a:spLocks/>
          </p:cNvSpPr>
          <p:nvPr/>
        </p:nvSpPr>
        <p:spPr bwMode="auto">
          <a:xfrm rot="5400000">
            <a:off x="1581944" y="4325144"/>
            <a:ext cx="341312" cy="1981200"/>
          </a:xfrm>
          <a:prstGeom prst="rightBrace">
            <a:avLst>
              <a:gd name="adj1" fmla="val 48372"/>
              <a:gd name="adj2" fmla="val 50000"/>
            </a:avLst>
          </a:prstGeom>
          <a:noFill/>
          <a:ln w="317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 name="Rectangle 36"/>
          <p:cNvSpPr>
            <a:spLocks noChangeArrowheads="1"/>
          </p:cNvSpPr>
          <p:nvPr/>
        </p:nvSpPr>
        <p:spPr bwMode="auto">
          <a:xfrm>
            <a:off x="228600" y="14478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3200" b="1">
                <a:solidFill>
                  <a:srgbClr val="0000FF"/>
                </a:solidFill>
                <a:latin typeface="楷体_GB2312" pitchFamily="49" charset="-122"/>
                <a:ea typeface="楷体_GB2312" pitchFamily="49" charset="-122"/>
              </a:rPr>
              <a:t>1.</a:t>
            </a:r>
            <a:r>
              <a:rPr lang="zh-CN" altLang="en-US" sz="3200" b="1">
                <a:solidFill>
                  <a:srgbClr val="0000FF"/>
                </a:solidFill>
                <a:latin typeface="楷体_GB2312" pitchFamily="49" charset="-122"/>
                <a:ea typeface="楷体_GB2312" pitchFamily="49" charset="-122"/>
              </a:rPr>
              <a:t>数据寄存器（</a:t>
            </a:r>
            <a:r>
              <a:rPr lang="en-US" altLang="zh-CN" sz="3200" b="1">
                <a:solidFill>
                  <a:srgbClr val="0000FF"/>
                </a:solidFill>
                <a:latin typeface="楷体_GB2312" pitchFamily="49" charset="-122"/>
                <a:ea typeface="楷体_GB2312" pitchFamily="49" charset="-122"/>
              </a:rPr>
              <a:t>4</a:t>
            </a:r>
            <a:r>
              <a:rPr lang="zh-CN" altLang="en-US" sz="3200" b="1">
                <a:solidFill>
                  <a:srgbClr val="0000FF"/>
                </a:solidFill>
                <a:latin typeface="楷体_GB2312" pitchFamily="49" charset="-122"/>
                <a:ea typeface="楷体_GB2312" pitchFamily="49" charset="-122"/>
              </a:rPr>
              <a:t>个）</a:t>
            </a:r>
          </a:p>
        </p:txBody>
      </p:sp>
      <p:sp>
        <p:nvSpPr>
          <p:cNvPr id="40" name="矩形 39"/>
          <p:cNvSpPr/>
          <p:nvPr/>
        </p:nvSpPr>
        <p:spPr>
          <a:xfrm>
            <a:off x="4932040" y="4664298"/>
            <a:ext cx="3596208" cy="996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为什么要分为两个</a:t>
            </a:r>
            <a:r>
              <a:rPr lang="en-US" altLang="zh-CN" sz="2400" b="1" dirty="0" smtClean="0"/>
              <a:t>8</a:t>
            </a:r>
            <a:r>
              <a:rPr lang="zh-CN" altLang="en-US" sz="2400" b="1" dirty="0" smtClean="0"/>
              <a:t>位？</a:t>
            </a:r>
            <a:endParaRPr lang="en-US" altLang="zh-CN" sz="2400" b="1" dirty="0" smtClean="0"/>
          </a:p>
          <a:p>
            <a:pPr algn="ctr"/>
            <a:r>
              <a:rPr lang="zh-CN" altLang="en-US" sz="2400" b="1" dirty="0" smtClean="0"/>
              <a:t>为什么能分为两个</a:t>
            </a:r>
            <a:r>
              <a:rPr lang="en-US" altLang="zh-CN" sz="2400" b="1" dirty="0" smtClean="0"/>
              <a:t>8</a:t>
            </a:r>
            <a:r>
              <a:rPr lang="zh-CN" altLang="en-US" sz="2400" b="1" dirty="0" smtClean="0"/>
              <a:t>位？</a:t>
            </a:r>
            <a:endParaRPr lang="zh-CN" altLang="en-US" sz="2400" b="1" dirty="0"/>
          </a:p>
        </p:txBody>
      </p:sp>
    </p:spTree>
    <p:extLst>
      <p:ext uri="{BB962C8B-B14F-4D97-AF65-F5344CB8AC3E}">
        <p14:creationId xmlns:p14="http://schemas.microsoft.com/office/powerpoint/2010/main" val="2890304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1012824" y="1600200"/>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3200" b="1">
                <a:solidFill>
                  <a:srgbClr val="0000FF"/>
                </a:solidFill>
                <a:latin typeface="楷体_GB2312" pitchFamily="49" charset="-122"/>
                <a:ea typeface="楷体_GB2312" pitchFamily="49" charset="-122"/>
              </a:rPr>
              <a:t>2.</a:t>
            </a:r>
            <a:r>
              <a:rPr lang="zh-CN" altLang="en-US" sz="3200" b="1">
                <a:solidFill>
                  <a:srgbClr val="0000FF"/>
                </a:solidFill>
                <a:latin typeface="楷体_GB2312" pitchFamily="49" charset="-122"/>
                <a:ea typeface="楷体_GB2312" pitchFamily="49" charset="-122"/>
              </a:rPr>
              <a:t>地址指针和变址寄存器（４个）</a:t>
            </a:r>
          </a:p>
        </p:txBody>
      </p:sp>
      <p:sp>
        <p:nvSpPr>
          <p:cNvPr id="6" name="Rectangle 3"/>
          <p:cNvSpPr>
            <a:spLocks noChangeArrowheads="1"/>
          </p:cNvSpPr>
          <p:nvPr/>
        </p:nvSpPr>
        <p:spPr bwMode="auto">
          <a:xfrm>
            <a:off x="750887" y="5929313"/>
            <a:ext cx="5140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3200" b="1">
                <a:solidFill>
                  <a:srgbClr val="008000"/>
                </a:solidFill>
                <a:latin typeface="楷体_GB2312" pitchFamily="49" charset="-122"/>
                <a:ea typeface="楷体_GB2312" pitchFamily="49" charset="-122"/>
              </a:rPr>
              <a:t>均为</a:t>
            </a:r>
            <a:r>
              <a:rPr lang="en-US" altLang="zh-CN" sz="3200" b="1">
                <a:solidFill>
                  <a:srgbClr val="008000"/>
                </a:solidFill>
                <a:latin typeface="楷体_GB2312" pitchFamily="49" charset="-122"/>
                <a:ea typeface="楷体_GB2312" pitchFamily="49" charset="-122"/>
              </a:rPr>
              <a:t>16</a:t>
            </a:r>
            <a:r>
              <a:rPr lang="zh-CN" altLang="en-US" sz="3200" b="1">
                <a:solidFill>
                  <a:srgbClr val="008000"/>
                </a:solidFill>
                <a:latin typeface="楷体_GB2312" pitchFamily="49" charset="-122"/>
                <a:ea typeface="楷体_GB2312" pitchFamily="49" charset="-122"/>
              </a:rPr>
              <a:t>位，也能存放数据</a:t>
            </a:r>
          </a:p>
        </p:txBody>
      </p:sp>
      <p:sp>
        <p:nvSpPr>
          <p:cNvPr id="7" name="Rectangle 4"/>
          <p:cNvSpPr>
            <a:spLocks noChangeArrowheads="1"/>
          </p:cNvSpPr>
          <p:nvPr/>
        </p:nvSpPr>
        <p:spPr bwMode="auto">
          <a:xfrm>
            <a:off x="250824" y="2286000"/>
            <a:ext cx="671513"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l">
              <a:spcBef>
                <a:spcPct val="50000"/>
              </a:spcBef>
            </a:pPr>
            <a:r>
              <a:rPr lang="zh-CN" altLang="en-US" sz="3200" b="1">
                <a:solidFill>
                  <a:srgbClr val="008000"/>
                </a:solidFill>
                <a:latin typeface="楷体_GB2312" pitchFamily="49" charset="-122"/>
                <a:ea typeface="楷体_GB2312" pitchFamily="49" charset="-122"/>
              </a:rPr>
              <a:t>均为地址寄存器</a:t>
            </a:r>
          </a:p>
        </p:txBody>
      </p:sp>
      <p:sp>
        <p:nvSpPr>
          <p:cNvPr id="8" name="Rectangle 5"/>
          <p:cNvSpPr>
            <a:spLocks noChangeArrowheads="1"/>
          </p:cNvSpPr>
          <p:nvPr/>
        </p:nvSpPr>
        <p:spPr bwMode="auto">
          <a:xfrm>
            <a:off x="893762" y="4511675"/>
            <a:ext cx="194786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DI</a:t>
            </a:r>
          </a:p>
        </p:txBody>
      </p:sp>
      <p:sp>
        <p:nvSpPr>
          <p:cNvPr id="9" name="Rectangle 6"/>
          <p:cNvSpPr>
            <a:spLocks noChangeArrowheads="1"/>
          </p:cNvSpPr>
          <p:nvPr/>
        </p:nvSpPr>
        <p:spPr bwMode="auto">
          <a:xfrm>
            <a:off x="893762" y="3870325"/>
            <a:ext cx="194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SI</a:t>
            </a:r>
          </a:p>
        </p:txBody>
      </p:sp>
      <p:sp>
        <p:nvSpPr>
          <p:cNvPr id="10" name="Rectangle 7"/>
          <p:cNvSpPr>
            <a:spLocks noChangeArrowheads="1"/>
          </p:cNvSpPr>
          <p:nvPr/>
        </p:nvSpPr>
        <p:spPr bwMode="auto">
          <a:xfrm>
            <a:off x="893762" y="3232150"/>
            <a:ext cx="19478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BP</a:t>
            </a:r>
          </a:p>
        </p:txBody>
      </p:sp>
      <p:sp>
        <p:nvSpPr>
          <p:cNvPr id="11" name="Rectangle 8"/>
          <p:cNvSpPr>
            <a:spLocks noChangeArrowheads="1"/>
          </p:cNvSpPr>
          <p:nvPr/>
        </p:nvSpPr>
        <p:spPr bwMode="auto">
          <a:xfrm>
            <a:off x="893762" y="2590800"/>
            <a:ext cx="194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SP</a:t>
            </a:r>
          </a:p>
        </p:txBody>
      </p:sp>
      <p:sp>
        <p:nvSpPr>
          <p:cNvPr id="12" name="Line 9"/>
          <p:cNvSpPr>
            <a:spLocks noChangeShapeType="1"/>
          </p:cNvSpPr>
          <p:nvPr/>
        </p:nvSpPr>
        <p:spPr bwMode="auto">
          <a:xfrm>
            <a:off x="893762" y="2590800"/>
            <a:ext cx="1947862" cy="0"/>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
          <p:cNvSpPr>
            <a:spLocks noChangeShapeType="1"/>
          </p:cNvSpPr>
          <p:nvPr/>
        </p:nvSpPr>
        <p:spPr bwMode="auto">
          <a:xfrm>
            <a:off x="893762" y="3232150"/>
            <a:ext cx="1947862" cy="0"/>
          </a:xfrm>
          <a:prstGeom prst="line">
            <a:avLst/>
          </a:prstGeom>
          <a:noFill/>
          <a:ln w="38100">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1"/>
          <p:cNvSpPr>
            <a:spLocks noChangeShapeType="1"/>
          </p:cNvSpPr>
          <p:nvPr/>
        </p:nvSpPr>
        <p:spPr bwMode="auto">
          <a:xfrm>
            <a:off x="893762" y="3870325"/>
            <a:ext cx="1947862" cy="0"/>
          </a:xfrm>
          <a:prstGeom prst="line">
            <a:avLst/>
          </a:prstGeom>
          <a:noFill/>
          <a:ln w="38100">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p:cNvSpPr>
            <a:spLocks noChangeShapeType="1"/>
          </p:cNvSpPr>
          <p:nvPr/>
        </p:nvSpPr>
        <p:spPr bwMode="auto">
          <a:xfrm>
            <a:off x="893762" y="4511675"/>
            <a:ext cx="1947862" cy="0"/>
          </a:xfrm>
          <a:prstGeom prst="line">
            <a:avLst/>
          </a:prstGeom>
          <a:noFill/>
          <a:ln w="38100">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p:cNvSpPr>
            <a:spLocks noChangeShapeType="1"/>
          </p:cNvSpPr>
          <p:nvPr/>
        </p:nvSpPr>
        <p:spPr bwMode="auto">
          <a:xfrm>
            <a:off x="893762" y="5151438"/>
            <a:ext cx="1947862" cy="0"/>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a:off x="893762" y="2590800"/>
            <a:ext cx="0" cy="2560638"/>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2841624" y="2590800"/>
            <a:ext cx="0" cy="2560638"/>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AutoShape 16"/>
          <p:cNvSpPr>
            <a:spLocks/>
          </p:cNvSpPr>
          <p:nvPr/>
        </p:nvSpPr>
        <p:spPr bwMode="auto">
          <a:xfrm rot="5400000">
            <a:off x="1739899" y="4308476"/>
            <a:ext cx="255587" cy="1947862"/>
          </a:xfrm>
          <a:prstGeom prst="rightBrace">
            <a:avLst>
              <a:gd name="adj1" fmla="val 63509"/>
              <a:gd name="adj2" fmla="val 49306"/>
            </a:avLst>
          </a:prstGeom>
          <a:noFill/>
          <a:ln w="317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Line 17"/>
          <p:cNvSpPr>
            <a:spLocks noChangeShapeType="1"/>
          </p:cNvSpPr>
          <p:nvPr/>
        </p:nvSpPr>
        <p:spPr bwMode="auto">
          <a:xfrm>
            <a:off x="2841624" y="2932113"/>
            <a:ext cx="89217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p:cNvSpPr>
            <a:spLocks noChangeShapeType="1"/>
          </p:cNvSpPr>
          <p:nvPr/>
        </p:nvSpPr>
        <p:spPr bwMode="auto">
          <a:xfrm>
            <a:off x="2841624" y="3530600"/>
            <a:ext cx="89217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p:cNvSpPr>
            <a:spLocks noChangeShapeType="1"/>
          </p:cNvSpPr>
          <p:nvPr/>
        </p:nvSpPr>
        <p:spPr bwMode="auto">
          <a:xfrm>
            <a:off x="2841624" y="4214813"/>
            <a:ext cx="89217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0"/>
          <p:cNvSpPr>
            <a:spLocks noChangeShapeType="1"/>
          </p:cNvSpPr>
          <p:nvPr/>
        </p:nvSpPr>
        <p:spPr bwMode="auto">
          <a:xfrm>
            <a:off x="2841624" y="4811713"/>
            <a:ext cx="89217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21"/>
          <p:cNvSpPr>
            <a:spLocks noChangeArrowheads="1"/>
          </p:cNvSpPr>
          <p:nvPr/>
        </p:nvSpPr>
        <p:spPr bwMode="auto">
          <a:xfrm>
            <a:off x="3822699" y="2676525"/>
            <a:ext cx="4676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buClr>
                <a:schemeClr val="hlink"/>
              </a:buClr>
              <a:buSzPct val="110000"/>
              <a:buFont typeface="Wingdings" pitchFamily="2" charset="2"/>
              <a:buNone/>
            </a:pPr>
            <a:r>
              <a:rPr lang="zh-CN" altLang="en-US" sz="2400" b="1">
                <a:solidFill>
                  <a:srgbClr val="080808"/>
                </a:solidFill>
                <a:latin typeface="宋体" pitchFamily="2" charset="-122"/>
                <a:ea typeface="宋体" pitchFamily="2" charset="-122"/>
              </a:rPr>
              <a:t>堆栈指针寄存器</a:t>
            </a:r>
            <a:r>
              <a:rPr lang="en-US" altLang="zh-CN" sz="3000" b="1">
                <a:solidFill>
                  <a:srgbClr val="CC00FF"/>
                </a:solidFill>
                <a:latin typeface="Times New Roman" pitchFamily="18" charset="0"/>
                <a:ea typeface="宋体" pitchFamily="2" charset="-122"/>
              </a:rPr>
              <a:t>Stack Pointer </a:t>
            </a:r>
          </a:p>
        </p:txBody>
      </p:sp>
      <p:sp>
        <p:nvSpPr>
          <p:cNvPr id="25" name="Rectangle 22"/>
          <p:cNvSpPr>
            <a:spLocks noChangeArrowheads="1"/>
          </p:cNvSpPr>
          <p:nvPr/>
        </p:nvSpPr>
        <p:spPr bwMode="auto">
          <a:xfrm>
            <a:off x="3822699" y="3275013"/>
            <a:ext cx="46053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buClr>
                <a:schemeClr val="hlink"/>
              </a:buClr>
              <a:buSzPct val="110000"/>
              <a:buFont typeface="Wingdings" pitchFamily="2" charset="2"/>
              <a:buNone/>
            </a:pPr>
            <a:r>
              <a:rPr lang="zh-CN" altLang="en-US" sz="2400" b="1">
                <a:solidFill>
                  <a:srgbClr val="080808"/>
                </a:solidFill>
                <a:latin typeface="宋体" pitchFamily="2" charset="-122"/>
                <a:ea typeface="宋体" pitchFamily="2" charset="-122"/>
              </a:rPr>
              <a:t>基址指针寄存器</a:t>
            </a:r>
            <a:r>
              <a:rPr lang="en-US" altLang="zh-CN" sz="3000" b="1">
                <a:solidFill>
                  <a:srgbClr val="CC00FF"/>
                </a:solidFill>
                <a:latin typeface="Times New Roman" pitchFamily="18" charset="0"/>
                <a:ea typeface="宋体" pitchFamily="2" charset="-122"/>
              </a:rPr>
              <a:t>Base Pointer </a:t>
            </a:r>
          </a:p>
        </p:txBody>
      </p:sp>
      <p:sp>
        <p:nvSpPr>
          <p:cNvPr id="26" name="Rectangle 23"/>
          <p:cNvSpPr>
            <a:spLocks noChangeArrowheads="1"/>
          </p:cNvSpPr>
          <p:nvPr/>
        </p:nvSpPr>
        <p:spPr bwMode="auto">
          <a:xfrm>
            <a:off x="3822699" y="3786188"/>
            <a:ext cx="5357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buClr>
                <a:schemeClr val="hlink"/>
              </a:buClr>
              <a:buSzPct val="110000"/>
              <a:buFont typeface="Wingdings" pitchFamily="2" charset="2"/>
              <a:buNone/>
            </a:pPr>
            <a:r>
              <a:rPr lang="zh-CN" altLang="en-US" sz="2400" b="1">
                <a:solidFill>
                  <a:srgbClr val="080808"/>
                </a:solidFill>
                <a:latin typeface="宋体" pitchFamily="2" charset="-122"/>
                <a:ea typeface="宋体" pitchFamily="2" charset="-122"/>
              </a:rPr>
              <a:t>源变址寄存器</a:t>
            </a:r>
            <a:r>
              <a:rPr lang="en-US" altLang="zh-CN" sz="3000" b="1">
                <a:solidFill>
                  <a:srgbClr val="CC00FF"/>
                </a:solidFill>
                <a:latin typeface="Times New Roman" pitchFamily="18" charset="0"/>
                <a:ea typeface="宋体" pitchFamily="2" charset="-122"/>
              </a:rPr>
              <a:t>Source Index(</a:t>
            </a:r>
            <a:r>
              <a:rPr lang="zh-CN" altLang="en-US" sz="3000" b="1">
                <a:solidFill>
                  <a:srgbClr val="CC00FF"/>
                </a:solidFill>
                <a:latin typeface="Times New Roman" pitchFamily="18" charset="0"/>
                <a:ea typeface="宋体" pitchFamily="2" charset="-122"/>
              </a:rPr>
              <a:t>源操作数段内偏移</a:t>
            </a:r>
            <a:r>
              <a:rPr lang="en-US" altLang="zh-CN" sz="3000" b="1">
                <a:solidFill>
                  <a:srgbClr val="CC00FF"/>
                </a:solidFill>
                <a:latin typeface="Times New Roman" pitchFamily="18" charset="0"/>
                <a:ea typeface="宋体" pitchFamily="2" charset="-122"/>
              </a:rPr>
              <a:t>)</a:t>
            </a:r>
          </a:p>
        </p:txBody>
      </p:sp>
      <p:sp>
        <p:nvSpPr>
          <p:cNvPr id="27" name="Rectangle 24"/>
          <p:cNvSpPr>
            <a:spLocks noChangeArrowheads="1"/>
          </p:cNvSpPr>
          <p:nvPr/>
        </p:nvSpPr>
        <p:spPr bwMode="auto">
          <a:xfrm>
            <a:off x="3751262" y="4643438"/>
            <a:ext cx="54006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20000"/>
              </a:spcBef>
              <a:buClr>
                <a:schemeClr val="hlink"/>
              </a:buClr>
              <a:buSzPct val="110000"/>
              <a:buFont typeface="Wingdings" pitchFamily="2" charset="2"/>
              <a:buNone/>
            </a:pPr>
            <a:r>
              <a:rPr lang="zh-CN" altLang="en-US" sz="2400" b="1">
                <a:solidFill>
                  <a:srgbClr val="080808"/>
                </a:solidFill>
                <a:latin typeface="宋体" pitchFamily="2" charset="-122"/>
                <a:ea typeface="宋体" pitchFamily="2" charset="-122"/>
              </a:rPr>
              <a:t>目的变址寄存器</a:t>
            </a:r>
            <a:r>
              <a:rPr lang="en-US" altLang="zh-CN" sz="3000" b="1">
                <a:solidFill>
                  <a:srgbClr val="CC00FF"/>
                </a:solidFill>
                <a:latin typeface="Times New Roman" pitchFamily="18" charset="0"/>
                <a:ea typeface="宋体" pitchFamily="2" charset="-122"/>
              </a:rPr>
              <a:t>Destination Index</a:t>
            </a:r>
          </a:p>
          <a:p>
            <a:pPr algn="l">
              <a:spcBef>
                <a:spcPct val="20000"/>
              </a:spcBef>
              <a:buClr>
                <a:schemeClr val="hlink"/>
              </a:buClr>
              <a:buSzPct val="110000"/>
              <a:buFont typeface="Wingdings" pitchFamily="2" charset="2"/>
              <a:buNone/>
            </a:pPr>
            <a:r>
              <a:rPr lang="zh-CN" altLang="en-US" sz="3000" b="1">
                <a:solidFill>
                  <a:srgbClr val="CC00FF"/>
                </a:solidFill>
                <a:latin typeface="Times New Roman" pitchFamily="18" charset="0"/>
                <a:ea typeface="宋体" pitchFamily="2" charset="-122"/>
              </a:rPr>
              <a:t>（目的操作数段内偏移）</a:t>
            </a:r>
            <a:r>
              <a:rPr lang="en-US" altLang="zh-CN" sz="3000" b="1">
                <a:solidFill>
                  <a:srgbClr val="CC00FF"/>
                </a:solidFill>
                <a:latin typeface="Times New Roman" pitchFamily="18" charset="0"/>
                <a:ea typeface="宋体" pitchFamily="2" charset="-122"/>
              </a:rPr>
              <a:t> </a:t>
            </a:r>
          </a:p>
        </p:txBody>
      </p:sp>
    </p:spTree>
    <p:extLst>
      <p:ext uri="{BB962C8B-B14F-4D97-AF65-F5344CB8AC3E}">
        <p14:creationId xmlns:p14="http://schemas.microsoft.com/office/powerpoint/2010/main" val="3586065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85800" y="1600200"/>
            <a:ext cx="2878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3200" b="1">
                <a:solidFill>
                  <a:srgbClr val="0107F7"/>
                </a:solidFill>
                <a:latin typeface="楷体_GB2312" pitchFamily="49" charset="-122"/>
                <a:ea typeface="楷体_GB2312" pitchFamily="49" charset="-122"/>
              </a:rPr>
              <a:t>二</a:t>
            </a:r>
            <a:r>
              <a:rPr lang="en-US" altLang="zh-CN" sz="3200" b="1">
                <a:solidFill>
                  <a:srgbClr val="0107F7"/>
                </a:solidFill>
                <a:latin typeface="楷体_GB2312" pitchFamily="49" charset="-122"/>
                <a:ea typeface="楷体_GB2312" pitchFamily="49" charset="-122"/>
              </a:rPr>
              <a:t>.</a:t>
            </a:r>
            <a:r>
              <a:rPr lang="zh-CN" altLang="en-US" sz="3200" b="1">
                <a:solidFill>
                  <a:srgbClr val="0107F7"/>
                </a:solidFill>
                <a:latin typeface="楷体_GB2312" pitchFamily="49" charset="-122"/>
                <a:ea typeface="楷体_GB2312" pitchFamily="49" charset="-122"/>
              </a:rPr>
              <a:t>段寄存器</a:t>
            </a:r>
          </a:p>
        </p:txBody>
      </p:sp>
      <p:sp>
        <p:nvSpPr>
          <p:cNvPr id="6" name="Rectangle 3"/>
          <p:cNvSpPr>
            <a:spLocks noChangeArrowheads="1"/>
          </p:cNvSpPr>
          <p:nvPr/>
        </p:nvSpPr>
        <p:spPr bwMode="auto">
          <a:xfrm>
            <a:off x="403920" y="41148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堆栈信息</a:t>
            </a:r>
            <a:endParaRPr lang="zh-CN" altLang="en-US" sz="2400" b="1">
              <a:solidFill>
                <a:srgbClr val="FF0000"/>
              </a:solidFill>
              <a:latin typeface="楷体_GB2312" pitchFamily="49" charset="-122"/>
              <a:ea typeface="楷体_GB2312" pitchFamily="49" charset="-122"/>
            </a:endParaRPr>
          </a:p>
        </p:txBody>
      </p:sp>
      <p:sp>
        <p:nvSpPr>
          <p:cNvPr id="7" name="Rectangle 4"/>
          <p:cNvSpPr>
            <a:spLocks noChangeArrowheads="1"/>
          </p:cNvSpPr>
          <p:nvPr/>
        </p:nvSpPr>
        <p:spPr bwMode="auto">
          <a:xfrm>
            <a:off x="403920" y="3429000"/>
            <a:ext cx="4056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数据（数值、字符等）</a:t>
            </a:r>
            <a:endParaRPr lang="zh-CN" altLang="en-US" sz="2400" b="1">
              <a:solidFill>
                <a:srgbClr val="FF0000"/>
              </a:solidFill>
              <a:latin typeface="楷体_GB2312" pitchFamily="49" charset="-122"/>
              <a:ea typeface="楷体_GB2312" pitchFamily="49" charset="-122"/>
            </a:endParaRPr>
          </a:p>
        </p:txBody>
      </p:sp>
      <p:sp>
        <p:nvSpPr>
          <p:cNvPr id="8" name="Rectangle 5"/>
          <p:cNvSpPr>
            <a:spLocks noChangeArrowheads="1"/>
          </p:cNvSpPr>
          <p:nvPr/>
        </p:nvSpPr>
        <p:spPr bwMode="auto">
          <a:xfrm>
            <a:off x="403920" y="27432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代码（指令码）</a:t>
            </a:r>
            <a:endParaRPr lang="zh-CN" altLang="en-US" sz="2400" b="1">
              <a:solidFill>
                <a:srgbClr val="FF0000"/>
              </a:solidFill>
              <a:latin typeface="楷体_GB2312" pitchFamily="49" charset="-122"/>
              <a:ea typeface="楷体_GB2312" pitchFamily="49" charset="-122"/>
            </a:endParaRPr>
          </a:p>
        </p:txBody>
      </p:sp>
      <p:sp>
        <p:nvSpPr>
          <p:cNvPr id="9" name="Rectangle 6"/>
          <p:cNvSpPr>
            <a:spLocks noChangeArrowheads="1"/>
          </p:cNvSpPr>
          <p:nvPr/>
        </p:nvSpPr>
        <p:spPr bwMode="auto">
          <a:xfrm>
            <a:off x="1447800" y="2133600"/>
            <a:ext cx="7445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000000"/>
                </a:solidFill>
                <a:latin typeface="楷体_GB2312" pitchFamily="49" charset="-122"/>
                <a:ea typeface="楷体_GB2312" pitchFamily="49" charset="-122"/>
              </a:rPr>
              <a:t>在微机系统的内存中通常存放着三类信息</a:t>
            </a:r>
            <a:r>
              <a:rPr lang="zh-CN" altLang="en-US" sz="2800" b="1">
                <a:solidFill>
                  <a:srgbClr val="27182A"/>
                </a:solidFill>
                <a:latin typeface="楷体_GB2312" pitchFamily="49" charset="-122"/>
                <a:ea typeface="楷体_GB2312" pitchFamily="49" charset="-122"/>
              </a:rPr>
              <a:t>：</a:t>
            </a:r>
          </a:p>
        </p:txBody>
      </p:sp>
      <p:sp>
        <p:nvSpPr>
          <p:cNvPr id="10" name="AutoShape 7"/>
          <p:cNvSpPr>
            <a:spLocks/>
          </p:cNvSpPr>
          <p:nvPr/>
        </p:nvSpPr>
        <p:spPr bwMode="auto">
          <a:xfrm>
            <a:off x="251520" y="2971800"/>
            <a:ext cx="228600" cy="1524000"/>
          </a:xfrm>
          <a:prstGeom prst="leftBrace">
            <a:avLst>
              <a:gd name="adj1" fmla="val 55556"/>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Rectangle 8"/>
          <p:cNvSpPr>
            <a:spLocks noChangeArrowheads="1"/>
          </p:cNvSpPr>
          <p:nvPr/>
        </p:nvSpPr>
        <p:spPr bwMode="auto">
          <a:xfrm>
            <a:off x="3604320" y="28194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400" b="1">
                <a:solidFill>
                  <a:srgbClr val="FF0000"/>
                </a:solidFill>
                <a:latin typeface="楷体_GB2312" pitchFamily="49" charset="-122"/>
                <a:ea typeface="楷体_GB2312" pitchFamily="49" charset="-122"/>
              </a:rPr>
              <a:t>指示</a:t>
            </a:r>
            <a:r>
              <a:rPr lang="en-US" altLang="zh-CN" sz="2400" b="1">
                <a:solidFill>
                  <a:srgbClr val="FF0000"/>
                </a:solidFill>
                <a:latin typeface="楷体_GB2312" pitchFamily="49" charset="-122"/>
                <a:ea typeface="楷体_GB2312" pitchFamily="49" charset="-122"/>
              </a:rPr>
              <a:t>CPU</a:t>
            </a:r>
            <a:r>
              <a:rPr lang="zh-CN" altLang="en-US" sz="2400" b="1">
                <a:solidFill>
                  <a:srgbClr val="FF0000"/>
                </a:solidFill>
                <a:latin typeface="楷体_GB2312" pitchFamily="49" charset="-122"/>
                <a:ea typeface="楷体_GB2312" pitchFamily="49" charset="-122"/>
              </a:rPr>
              <a:t>执行何种操作。</a:t>
            </a:r>
          </a:p>
        </p:txBody>
      </p:sp>
      <p:sp>
        <p:nvSpPr>
          <p:cNvPr id="12" name="Rectangle 9"/>
          <p:cNvSpPr>
            <a:spLocks noChangeArrowheads="1"/>
          </p:cNvSpPr>
          <p:nvPr/>
        </p:nvSpPr>
        <p:spPr bwMode="auto">
          <a:xfrm>
            <a:off x="4213920" y="34290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400" b="1" dirty="0">
                <a:solidFill>
                  <a:srgbClr val="FF0000"/>
                </a:solidFill>
                <a:latin typeface="楷体_GB2312" pitchFamily="49" charset="-122"/>
                <a:ea typeface="楷体_GB2312" pitchFamily="49" charset="-122"/>
              </a:rPr>
              <a:t>程序处理的对象或结果。</a:t>
            </a:r>
          </a:p>
        </p:txBody>
      </p:sp>
      <p:sp>
        <p:nvSpPr>
          <p:cNvPr id="13" name="Rectangle 10"/>
          <p:cNvSpPr>
            <a:spLocks noChangeArrowheads="1"/>
          </p:cNvSpPr>
          <p:nvPr/>
        </p:nvSpPr>
        <p:spPr bwMode="auto">
          <a:xfrm>
            <a:off x="2461320" y="41910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a:solidFill>
                  <a:srgbClr val="FF0000"/>
                </a:solidFill>
                <a:latin typeface="楷体_GB2312" pitchFamily="49" charset="-122"/>
                <a:ea typeface="楷体_GB2312" pitchFamily="49" charset="-122"/>
              </a:rPr>
              <a:t>被保存的返回地址和中间结果等。</a:t>
            </a:r>
          </a:p>
        </p:txBody>
      </p:sp>
      <p:sp>
        <p:nvSpPr>
          <p:cNvPr id="14" name="Line 11"/>
          <p:cNvSpPr>
            <a:spLocks noChangeShapeType="1"/>
          </p:cNvSpPr>
          <p:nvPr/>
        </p:nvSpPr>
        <p:spPr bwMode="auto">
          <a:xfrm>
            <a:off x="2004120" y="4419600"/>
            <a:ext cx="533400" cy="0"/>
          </a:xfrm>
          <a:prstGeom prst="line">
            <a:avLst/>
          </a:prstGeom>
          <a:noFill/>
          <a:ln w="38100">
            <a:solidFill>
              <a:srgbClr val="27182A"/>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2"/>
          <p:cNvSpPr>
            <a:spLocks noChangeShapeType="1"/>
          </p:cNvSpPr>
          <p:nvPr/>
        </p:nvSpPr>
        <p:spPr bwMode="auto">
          <a:xfrm>
            <a:off x="3985320" y="3657600"/>
            <a:ext cx="304800" cy="0"/>
          </a:xfrm>
          <a:prstGeom prst="line">
            <a:avLst/>
          </a:prstGeom>
          <a:noFill/>
          <a:ln w="38100">
            <a:solidFill>
              <a:srgbClr val="27182A"/>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3"/>
          <p:cNvSpPr>
            <a:spLocks noChangeShapeType="1"/>
          </p:cNvSpPr>
          <p:nvPr/>
        </p:nvSpPr>
        <p:spPr bwMode="auto">
          <a:xfrm>
            <a:off x="2994720" y="3048000"/>
            <a:ext cx="533400" cy="0"/>
          </a:xfrm>
          <a:prstGeom prst="line">
            <a:avLst/>
          </a:prstGeom>
          <a:noFill/>
          <a:ln w="38100">
            <a:solidFill>
              <a:srgbClr val="27182A"/>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ext Box 14"/>
          <p:cNvSpPr txBox="1">
            <a:spLocks noChangeArrowheads="1"/>
          </p:cNvSpPr>
          <p:nvPr/>
        </p:nvSpPr>
        <p:spPr bwMode="auto">
          <a:xfrm>
            <a:off x="1752600" y="5105400"/>
            <a:ext cx="490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400">
                <a:solidFill>
                  <a:schemeClr val="bg1"/>
                </a:solidFill>
                <a:latin typeface="华文行楷" pitchFamily="2" charset="-122"/>
                <a:ea typeface="华文行楷" pitchFamily="2" charset="-122"/>
              </a:defRPr>
            </a:lvl1pPr>
            <a:lvl2pPr marL="742950" indent="-285750" eaLnBrk="0" hangingPunct="0">
              <a:defRPr kumimoji="1" sz="4400">
                <a:solidFill>
                  <a:schemeClr val="bg1"/>
                </a:solidFill>
                <a:latin typeface="华文行楷" pitchFamily="2" charset="-122"/>
                <a:ea typeface="华文行楷" pitchFamily="2" charset="-122"/>
              </a:defRPr>
            </a:lvl2pPr>
            <a:lvl3pPr marL="1143000" indent="-228600" eaLnBrk="0" hangingPunct="0">
              <a:defRPr kumimoji="1" sz="4400">
                <a:solidFill>
                  <a:schemeClr val="bg1"/>
                </a:solidFill>
                <a:latin typeface="华文行楷" pitchFamily="2" charset="-122"/>
                <a:ea typeface="华文行楷" pitchFamily="2" charset="-122"/>
              </a:defRPr>
            </a:lvl3pPr>
            <a:lvl4pPr marL="1600200" indent="-228600" eaLnBrk="0" hangingPunct="0">
              <a:defRPr kumimoji="1" sz="4400">
                <a:solidFill>
                  <a:schemeClr val="bg1"/>
                </a:solidFill>
                <a:latin typeface="华文行楷" pitchFamily="2" charset="-122"/>
                <a:ea typeface="华文行楷" pitchFamily="2" charset="-122"/>
              </a:defRPr>
            </a:lvl4pPr>
            <a:lvl5pPr marL="2057400" indent="-228600" eaLnBrk="0" hangingPunct="0">
              <a:defRPr kumimoji="1" sz="4400">
                <a:solidFill>
                  <a:schemeClr val="bg1"/>
                </a:solidFill>
                <a:latin typeface="华文行楷" pitchFamily="2" charset="-122"/>
                <a:ea typeface="华文行楷" pitchFamily="2" charset="-122"/>
              </a:defRPr>
            </a:lvl5pPr>
            <a:lvl6pPr marL="25146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6pPr>
            <a:lvl7pPr marL="29718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7pPr>
            <a:lvl8pPr marL="34290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8pPr>
            <a:lvl9pPr marL="38862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9pPr>
          </a:lstStyle>
          <a:p>
            <a:pPr algn="l" eaLnBrk="1" hangingPunct="1">
              <a:spcBef>
                <a:spcPct val="50000"/>
              </a:spcBef>
            </a:pPr>
            <a:r>
              <a:rPr lang="zh-CN" altLang="en-US" sz="3000" b="1">
                <a:solidFill>
                  <a:srgbClr val="F40000"/>
                </a:solidFill>
                <a:latin typeface="Times New Roman" pitchFamily="18" charset="0"/>
                <a:ea typeface="宋体" pitchFamily="2" charset="-122"/>
              </a:rPr>
              <a:t>代码段   数据段  堆栈段</a:t>
            </a:r>
          </a:p>
        </p:txBody>
      </p:sp>
      <p:sp>
        <p:nvSpPr>
          <p:cNvPr id="3" name="矩形 2"/>
          <p:cNvSpPr/>
          <p:nvPr/>
        </p:nvSpPr>
        <p:spPr>
          <a:xfrm>
            <a:off x="7338120" y="2743200"/>
            <a:ext cx="1555055" cy="5334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CS</a:t>
            </a:r>
            <a:endParaRPr lang="zh-CN" altLang="en-US" sz="2400" b="1" dirty="0"/>
          </a:p>
        </p:txBody>
      </p:sp>
      <p:sp>
        <p:nvSpPr>
          <p:cNvPr id="18" name="矩形 17"/>
          <p:cNvSpPr/>
          <p:nvPr/>
        </p:nvSpPr>
        <p:spPr>
          <a:xfrm>
            <a:off x="7490519" y="3467100"/>
            <a:ext cx="1555055" cy="5334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DS</a:t>
            </a:r>
            <a:r>
              <a:rPr lang="zh-CN" altLang="en-US" sz="2400" b="1" dirty="0" smtClean="0"/>
              <a:t>，</a:t>
            </a:r>
            <a:r>
              <a:rPr lang="en-US" altLang="zh-CN" sz="2400" b="1" dirty="0" smtClean="0"/>
              <a:t>ES</a:t>
            </a:r>
            <a:endParaRPr lang="zh-CN" altLang="en-US" sz="2400" b="1" dirty="0"/>
          </a:p>
        </p:txBody>
      </p:sp>
      <p:sp>
        <p:nvSpPr>
          <p:cNvPr id="19" name="矩形 18"/>
          <p:cNvSpPr/>
          <p:nvPr/>
        </p:nvSpPr>
        <p:spPr>
          <a:xfrm>
            <a:off x="7092280" y="4229100"/>
            <a:ext cx="1555055" cy="533400"/>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SS</a:t>
            </a:r>
            <a:endParaRPr lang="zh-CN" altLang="en-US" sz="2400" b="1" dirty="0"/>
          </a:p>
        </p:txBody>
      </p:sp>
    </p:spTree>
    <p:extLst>
      <p:ext uri="{BB962C8B-B14F-4D97-AF65-F5344CB8AC3E}">
        <p14:creationId xmlns:p14="http://schemas.microsoft.com/office/powerpoint/2010/main" val="810235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762000" y="1340768"/>
            <a:ext cx="80454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８０８６／８０８８ＣＰＵ有４个段寄存器。</a:t>
            </a:r>
          </a:p>
          <a:p>
            <a:pPr algn="l">
              <a:spcBef>
                <a:spcPct val="50000"/>
              </a:spcBef>
            </a:pPr>
            <a:r>
              <a:rPr lang="zh-CN" altLang="en-US" sz="2800" b="1">
                <a:solidFill>
                  <a:srgbClr val="27182A"/>
                </a:solidFill>
                <a:latin typeface="楷体_GB2312" pitchFamily="49" charset="-122"/>
                <a:ea typeface="楷体_GB2312" pitchFamily="49" charset="-122"/>
              </a:rPr>
              <a:t>分别是：</a:t>
            </a:r>
          </a:p>
        </p:txBody>
      </p:sp>
      <p:sp>
        <p:nvSpPr>
          <p:cNvPr id="6" name="Rectangle 3"/>
          <p:cNvSpPr>
            <a:spLocks noChangeArrowheads="1"/>
          </p:cNvSpPr>
          <p:nvPr/>
        </p:nvSpPr>
        <p:spPr bwMode="auto">
          <a:xfrm>
            <a:off x="523528" y="4807868"/>
            <a:ext cx="10795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SS</a:t>
            </a:r>
          </a:p>
        </p:txBody>
      </p:sp>
      <p:sp>
        <p:nvSpPr>
          <p:cNvPr id="7" name="Rectangle 4"/>
          <p:cNvSpPr>
            <a:spLocks noChangeArrowheads="1"/>
          </p:cNvSpPr>
          <p:nvPr/>
        </p:nvSpPr>
        <p:spPr bwMode="auto">
          <a:xfrm>
            <a:off x="523528" y="4063331"/>
            <a:ext cx="10795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ES</a:t>
            </a:r>
          </a:p>
        </p:txBody>
      </p:sp>
      <p:sp>
        <p:nvSpPr>
          <p:cNvPr id="8" name="Rectangle 5"/>
          <p:cNvSpPr>
            <a:spLocks noChangeArrowheads="1"/>
          </p:cNvSpPr>
          <p:nvPr/>
        </p:nvSpPr>
        <p:spPr bwMode="auto">
          <a:xfrm>
            <a:off x="523528" y="3321968"/>
            <a:ext cx="10795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DS</a:t>
            </a:r>
          </a:p>
        </p:txBody>
      </p:sp>
      <p:sp>
        <p:nvSpPr>
          <p:cNvPr id="9" name="Rectangle 6"/>
          <p:cNvSpPr>
            <a:spLocks noChangeArrowheads="1"/>
          </p:cNvSpPr>
          <p:nvPr/>
        </p:nvSpPr>
        <p:spPr bwMode="auto">
          <a:xfrm>
            <a:off x="523528" y="2577431"/>
            <a:ext cx="10795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spcBef>
                <a:spcPct val="20000"/>
              </a:spcBef>
              <a:buClr>
                <a:schemeClr val="hlink"/>
              </a:buClr>
              <a:buSzPct val="110000"/>
              <a:buFont typeface="Wingdings" pitchFamily="2" charset="2"/>
              <a:buNone/>
            </a:pPr>
            <a:r>
              <a:rPr lang="en-US" altLang="zh-CN" sz="2800" b="1">
                <a:solidFill>
                  <a:srgbClr val="009900"/>
                </a:solidFill>
                <a:latin typeface="宋体" pitchFamily="2" charset="-122"/>
                <a:ea typeface="宋体" pitchFamily="2" charset="-122"/>
              </a:rPr>
              <a:t>CS</a:t>
            </a:r>
          </a:p>
        </p:txBody>
      </p:sp>
      <p:sp>
        <p:nvSpPr>
          <p:cNvPr id="10" name="Line 7"/>
          <p:cNvSpPr>
            <a:spLocks noChangeShapeType="1"/>
          </p:cNvSpPr>
          <p:nvPr/>
        </p:nvSpPr>
        <p:spPr bwMode="auto">
          <a:xfrm>
            <a:off x="523528" y="2577431"/>
            <a:ext cx="1079500" cy="0"/>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8"/>
          <p:cNvSpPr>
            <a:spLocks noChangeShapeType="1"/>
          </p:cNvSpPr>
          <p:nvPr/>
        </p:nvSpPr>
        <p:spPr bwMode="auto">
          <a:xfrm>
            <a:off x="523528" y="3321968"/>
            <a:ext cx="1079500" cy="0"/>
          </a:xfrm>
          <a:prstGeom prst="line">
            <a:avLst/>
          </a:prstGeom>
          <a:noFill/>
          <a:ln w="38100">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a:off x="523528" y="4063331"/>
            <a:ext cx="1079500" cy="0"/>
          </a:xfrm>
          <a:prstGeom prst="line">
            <a:avLst/>
          </a:prstGeom>
          <a:noFill/>
          <a:ln w="38100">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
          <p:cNvSpPr>
            <a:spLocks noChangeShapeType="1"/>
          </p:cNvSpPr>
          <p:nvPr/>
        </p:nvSpPr>
        <p:spPr bwMode="auto">
          <a:xfrm>
            <a:off x="523528" y="4807868"/>
            <a:ext cx="1079500" cy="0"/>
          </a:xfrm>
          <a:prstGeom prst="line">
            <a:avLst/>
          </a:prstGeom>
          <a:noFill/>
          <a:ln w="38100">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1"/>
          <p:cNvSpPr>
            <a:spLocks noChangeShapeType="1"/>
          </p:cNvSpPr>
          <p:nvPr/>
        </p:nvSpPr>
        <p:spPr bwMode="auto">
          <a:xfrm>
            <a:off x="523528" y="5555581"/>
            <a:ext cx="1079500" cy="0"/>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p:cNvSpPr>
            <a:spLocks noChangeShapeType="1"/>
          </p:cNvSpPr>
          <p:nvPr/>
        </p:nvSpPr>
        <p:spPr bwMode="auto">
          <a:xfrm>
            <a:off x="523528" y="2577431"/>
            <a:ext cx="0" cy="2978150"/>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AutoShape 13"/>
          <p:cNvSpPr>
            <a:spLocks/>
          </p:cNvSpPr>
          <p:nvPr/>
        </p:nvSpPr>
        <p:spPr bwMode="auto">
          <a:xfrm rot="5400000">
            <a:off x="914846" y="5165850"/>
            <a:ext cx="296863" cy="1079500"/>
          </a:xfrm>
          <a:prstGeom prst="rightBrace">
            <a:avLst>
              <a:gd name="adj1" fmla="val 30303"/>
              <a:gd name="adj2" fmla="val 49306"/>
            </a:avLst>
          </a:prstGeom>
          <a:noFill/>
          <a:ln w="317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7" name="Group 14"/>
          <p:cNvGrpSpPr>
            <a:grpSpLocks/>
          </p:cNvGrpSpPr>
          <p:nvPr/>
        </p:nvGrpSpPr>
        <p:grpSpPr bwMode="auto">
          <a:xfrm>
            <a:off x="1590328" y="2577431"/>
            <a:ext cx="533400" cy="2978150"/>
            <a:chOff x="1296" y="1787"/>
            <a:chExt cx="576" cy="1876"/>
          </a:xfrm>
        </p:grpSpPr>
        <p:sp>
          <p:nvSpPr>
            <p:cNvPr id="18" name="Line 15"/>
            <p:cNvSpPr>
              <a:spLocks noChangeShapeType="1"/>
            </p:cNvSpPr>
            <p:nvPr/>
          </p:nvSpPr>
          <p:spPr bwMode="auto">
            <a:xfrm>
              <a:off x="1304" y="1787"/>
              <a:ext cx="0" cy="1876"/>
            </a:xfrm>
            <a:prstGeom prst="line">
              <a:avLst/>
            </a:prstGeom>
            <a:noFill/>
            <a:ln w="38100" cap="sq">
              <a:solidFill>
                <a:srgbClr val="08080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1296" y="2027"/>
              <a:ext cx="56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a:off x="1304" y="2495"/>
              <a:ext cx="56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p:cNvSpPr>
              <a:spLocks noChangeShapeType="1"/>
            </p:cNvSpPr>
            <p:nvPr/>
          </p:nvSpPr>
          <p:spPr bwMode="auto">
            <a:xfrm>
              <a:off x="1304" y="2996"/>
              <a:ext cx="56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p:cNvSpPr>
              <a:spLocks noChangeShapeType="1"/>
            </p:cNvSpPr>
            <p:nvPr/>
          </p:nvSpPr>
          <p:spPr bwMode="auto">
            <a:xfrm>
              <a:off x="1304" y="3432"/>
              <a:ext cx="56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3" name="Rectangle 20"/>
          <p:cNvSpPr>
            <a:spLocks noChangeArrowheads="1"/>
          </p:cNvSpPr>
          <p:nvPr/>
        </p:nvSpPr>
        <p:spPr bwMode="auto">
          <a:xfrm>
            <a:off x="2123728" y="2483768"/>
            <a:ext cx="6480720" cy="861774"/>
          </a:xfrm>
          <a:prstGeom prst="rect">
            <a:avLst/>
          </a:prstGeom>
          <a:noFill/>
          <a:ln w="9525">
            <a:solidFill>
              <a:srgbClr val="C68D54"/>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20000"/>
              </a:spcBef>
              <a:buClr>
                <a:schemeClr val="hlink"/>
              </a:buClr>
              <a:buSzPct val="110000"/>
              <a:buFont typeface="Wingdings" pitchFamily="2" charset="2"/>
              <a:buNone/>
            </a:pPr>
            <a:r>
              <a:rPr lang="zh-CN" altLang="en-US" sz="2000" b="1" dirty="0">
                <a:solidFill>
                  <a:srgbClr val="000000"/>
                </a:solidFill>
                <a:latin typeface="楷体_GB2312" pitchFamily="49" charset="-122"/>
                <a:ea typeface="楷体_GB2312" pitchFamily="49" charset="-122"/>
              </a:rPr>
              <a:t>代码段寄存器。指向当前的代码段，指令由此段取出。</a:t>
            </a:r>
            <a:r>
              <a:rPr lang="en-US" altLang="zh-CN" sz="2800" b="1" dirty="0">
                <a:solidFill>
                  <a:srgbClr val="CC00FF"/>
                </a:solidFill>
                <a:latin typeface="Times New Roman" pitchFamily="18" charset="0"/>
                <a:ea typeface="宋体" pitchFamily="2" charset="-122"/>
              </a:rPr>
              <a:t>Code Segment </a:t>
            </a:r>
          </a:p>
        </p:txBody>
      </p:sp>
      <p:sp>
        <p:nvSpPr>
          <p:cNvPr id="24" name="Rectangle 21"/>
          <p:cNvSpPr>
            <a:spLocks noChangeArrowheads="1"/>
          </p:cNvSpPr>
          <p:nvPr/>
        </p:nvSpPr>
        <p:spPr bwMode="auto">
          <a:xfrm>
            <a:off x="2123728" y="3409836"/>
            <a:ext cx="6480720" cy="523220"/>
          </a:xfrm>
          <a:prstGeom prst="rect">
            <a:avLst/>
          </a:prstGeom>
          <a:noFill/>
          <a:ln w="9525">
            <a:solidFill>
              <a:srgbClr val="C68D54"/>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20000"/>
              </a:spcBef>
              <a:buClr>
                <a:schemeClr val="hlink"/>
              </a:buClr>
              <a:buSzPct val="110000"/>
              <a:buFont typeface="Wingdings" pitchFamily="2" charset="2"/>
              <a:buNone/>
            </a:pPr>
            <a:r>
              <a:rPr lang="zh-CN" altLang="en-US" sz="2000" b="1" dirty="0">
                <a:solidFill>
                  <a:srgbClr val="000000"/>
                </a:solidFill>
                <a:latin typeface="楷体_GB2312" pitchFamily="49" charset="-122"/>
                <a:ea typeface="楷体_GB2312" pitchFamily="49" charset="-122"/>
              </a:rPr>
              <a:t>数据段寄存器。指向当前的数据段。</a:t>
            </a:r>
            <a:r>
              <a:rPr lang="en-US" altLang="zh-CN" sz="2800" b="1" dirty="0" smtClean="0">
                <a:solidFill>
                  <a:srgbClr val="CC00FF"/>
                </a:solidFill>
                <a:latin typeface="Times New Roman" pitchFamily="18" charset="0"/>
                <a:ea typeface="宋体" pitchFamily="2" charset="-122"/>
              </a:rPr>
              <a:t>Data Segment </a:t>
            </a:r>
            <a:endParaRPr lang="en-US" altLang="zh-CN" sz="2800" b="1" dirty="0">
              <a:solidFill>
                <a:srgbClr val="CC00FF"/>
              </a:solidFill>
              <a:latin typeface="Times New Roman" pitchFamily="18" charset="0"/>
              <a:ea typeface="宋体" pitchFamily="2" charset="-122"/>
            </a:endParaRPr>
          </a:p>
        </p:txBody>
      </p:sp>
      <p:sp>
        <p:nvSpPr>
          <p:cNvPr id="25" name="Rectangle 22"/>
          <p:cNvSpPr>
            <a:spLocks noChangeArrowheads="1"/>
          </p:cNvSpPr>
          <p:nvPr/>
        </p:nvSpPr>
        <p:spPr bwMode="auto">
          <a:xfrm>
            <a:off x="2123728" y="3951986"/>
            <a:ext cx="6480720" cy="917174"/>
          </a:xfrm>
          <a:prstGeom prst="rect">
            <a:avLst/>
          </a:prstGeom>
          <a:noFill/>
          <a:ln w="9525">
            <a:solidFill>
              <a:srgbClr val="C68D54"/>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20000"/>
              </a:spcBef>
              <a:buClr>
                <a:schemeClr val="hlink"/>
              </a:buClr>
              <a:buSzPct val="110000"/>
              <a:buFont typeface="Wingdings" pitchFamily="2" charset="2"/>
              <a:buNone/>
            </a:pPr>
            <a:r>
              <a:rPr lang="zh-CN" altLang="en-US" sz="2000" b="1" dirty="0">
                <a:solidFill>
                  <a:srgbClr val="000000"/>
                </a:solidFill>
                <a:latin typeface="楷体_GB2312" pitchFamily="49" charset="-122"/>
                <a:ea typeface="楷体_GB2312" pitchFamily="49" charset="-122"/>
              </a:rPr>
              <a:t>附加数据段寄存器。指向当前的附加数据段</a:t>
            </a:r>
            <a:r>
              <a:rPr lang="zh-CN" altLang="en-US" sz="2000" b="1" dirty="0" smtClean="0">
                <a:solidFill>
                  <a:srgbClr val="000000"/>
                </a:solidFill>
                <a:latin typeface="楷体_GB2312" pitchFamily="49" charset="-122"/>
                <a:ea typeface="楷体_GB2312" pitchFamily="49" charset="-122"/>
              </a:rPr>
              <a:t>。</a:t>
            </a:r>
            <a:endParaRPr lang="en-US" altLang="zh-CN" sz="2000" b="1" dirty="0" smtClean="0">
              <a:solidFill>
                <a:srgbClr val="000000"/>
              </a:solidFill>
              <a:latin typeface="楷体_GB2312" pitchFamily="49" charset="-122"/>
              <a:ea typeface="楷体_GB2312" pitchFamily="49" charset="-122"/>
            </a:endParaRPr>
          </a:p>
          <a:p>
            <a:pPr algn="l">
              <a:spcBef>
                <a:spcPct val="20000"/>
              </a:spcBef>
              <a:buClr>
                <a:schemeClr val="hlink"/>
              </a:buClr>
              <a:buSzPct val="110000"/>
              <a:buFont typeface="Wingdings" pitchFamily="2" charset="2"/>
              <a:buNone/>
            </a:pPr>
            <a:r>
              <a:rPr lang="en-US" altLang="zh-CN" sz="2800" b="1" dirty="0" smtClean="0">
                <a:solidFill>
                  <a:srgbClr val="CC00FF"/>
                </a:solidFill>
                <a:latin typeface="Times New Roman" pitchFamily="18" charset="0"/>
                <a:ea typeface="宋体" pitchFamily="2" charset="-122"/>
              </a:rPr>
              <a:t>Extra </a:t>
            </a:r>
            <a:r>
              <a:rPr lang="en-US" altLang="zh-CN" sz="2800" b="1" dirty="0">
                <a:solidFill>
                  <a:srgbClr val="CC00FF"/>
                </a:solidFill>
                <a:latin typeface="Times New Roman" pitchFamily="18" charset="0"/>
                <a:ea typeface="宋体" pitchFamily="2" charset="-122"/>
              </a:rPr>
              <a:t>Segment </a:t>
            </a:r>
          </a:p>
        </p:txBody>
      </p:sp>
      <p:sp>
        <p:nvSpPr>
          <p:cNvPr id="26" name="Rectangle 23"/>
          <p:cNvSpPr>
            <a:spLocks noChangeArrowheads="1"/>
          </p:cNvSpPr>
          <p:nvPr/>
        </p:nvSpPr>
        <p:spPr bwMode="auto">
          <a:xfrm>
            <a:off x="2123728" y="4888090"/>
            <a:ext cx="6480720" cy="917174"/>
          </a:xfrm>
          <a:prstGeom prst="rect">
            <a:avLst/>
          </a:prstGeom>
          <a:noFill/>
          <a:ln w="9525">
            <a:solidFill>
              <a:srgbClr val="C68D54"/>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a:spcBef>
                <a:spcPct val="20000"/>
              </a:spcBef>
              <a:buClr>
                <a:schemeClr val="hlink"/>
              </a:buClr>
              <a:buSzPct val="110000"/>
              <a:buFont typeface="Wingdings" pitchFamily="2" charset="2"/>
              <a:buNone/>
            </a:pPr>
            <a:r>
              <a:rPr lang="zh-CN" altLang="en-US" sz="2000" b="1" dirty="0">
                <a:solidFill>
                  <a:srgbClr val="000000"/>
                </a:solidFill>
                <a:latin typeface="楷体_GB2312" pitchFamily="49" charset="-122"/>
                <a:ea typeface="楷体_GB2312" pitchFamily="49" charset="-122"/>
              </a:rPr>
              <a:t>堆栈段寄存器。指向当前的堆栈段</a:t>
            </a:r>
            <a:r>
              <a:rPr lang="zh-CN" altLang="en-US" sz="2000" b="1" dirty="0" smtClean="0">
                <a:solidFill>
                  <a:srgbClr val="000000"/>
                </a:solidFill>
                <a:latin typeface="楷体_GB2312" pitchFamily="49" charset="-122"/>
                <a:ea typeface="楷体_GB2312" pitchFamily="49" charset="-122"/>
              </a:rPr>
              <a:t>。</a:t>
            </a:r>
            <a:endParaRPr lang="en-US" altLang="zh-CN" sz="2000" b="1" dirty="0" smtClean="0">
              <a:solidFill>
                <a:srgbClr val="000000"/>
              </a:solidFill>
              <a:latin typeface="楷体_GB2312" pitchFamily="49" charset="-122"/>
              <a:ea typeface="楷体_GB2312" pitchFamily="49" charset="-122"/>
            </a:endParaRPr>
          </a:p>
          <a:p>
            <a:pPr algn="l">
              <a:spcBef>
                <a:spcPct val="20000"/>
              </a:spcBef>
              <a:buClr>
                <a:schemeClr val="hlink"/>
              </a:buClr>
              <a:buSzPct val="110000"/>
              <a:buFont typeface="Wingdings" pitchFamily="2" charset="2"/>
              <a:buNone/>
            </a:pPr>
            <a:r>
              <a:rPr lang="en-US" altLang="zh-CN" sz="2800" b="1" dirty="0" smtClean="0">
                <a:solidFill>
                  <a:srgbClr val="CC00FF"/>
                </a:solidFill>
                <a:latin typeface="Times New Roman" pitchFamily="18" charset="0"/>
                <a:ea typeface="宋体" pitchFamily="2" charset="-122"/>
              </a:rPr>
              <a:t>Stack </a:t>
            </a:r>
            <a:r>
              <a:rPr lang="en-US" altLang="zh-CN" sz="2800" b="1" dirty="0">
                <a:solidFill>
                  <a:srgbClr val="CC00FF"/>
                </a:solidFill>
                <a:latin typeface="Times New Roman" pitchFamily="18" charset="0"/>
                <a:ea typeface="宋体" pitchFamily="2" charset="-122"/>
              </a:rPr>
              <a:t>Segment </a:t>
            </a:r>
          </a:p>
        </p:txBody>
      </p:sp>
      <p:sp>
        <p:nvSpPr>
          <p:cNvPr id="27" name="Rectangle 24"/>
          <p:cNvSpPr>
            <a:spLocks noChangeArrowheads="1"/>
          </p:cNvSpPr>
          <p:nvPr/>
        </p:nvSpPr>
        <p:spPr bwMode="auto">
          <a:xfrm>
            <a:off x="752128" y="5836568"/>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400" b="1">
                <a:solidFill>
                  <a:srgbClr val="080808"/>
                </a:solidFill>
                <a:latin typeface="楷体_GB2312" pitchFamily="49" charset="-122"/>
                <a:ea typeface="楷体_GB2312" pitchFamily="49" charset="-122"/>
              </a:rPr>
              <a:t>16</a:t>
            </a:r>
            <a:r>
              <a:rPr lang="zh-CN" altLang="en-US" sz="2400" b="1">
                <a:solidFill>
                  <a:srgbClr val="080808"/>
                </a:solidFill>
                <a:latin typeface="楷体_GB2312" pitchFamily="49" charset="-122"/>
                <a:ea typeface="楷体_GB2312" pitchFamily="49" charset="-122"/>
              </a:rPr>
              <a:t>位</a:t>
            </a:r>
          </a:p>
        </p:txBody>
      </p:sp>
    </p:spTree>
    <p:extLst>
      <p:ext uri="{BB962C8B-B14F-4D97-AF65-F5344CB8AC3E}">
        <p14:creationId xmlns:p14="http://schemas.microsoft.com/office/powerpoint/2010/main" val="2585556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85800" y="2819400"/>
            <a:ext cx="800100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指令指针寄存器相当于一般微处理器中的程序计数器</a:t>
            </a:r>
            <a:r>
              <a:rPr lang="en-US" altLang="zh-CN" sz="2800" b="1" dirty="0">
                <a:solidFill>
                  <a:srgbClr val="000000"/>
                </a:solidFill>
                <a:latin typeface="楷体_GB2312" pitchFamily="49" charset="-122"/>
                <a:ea typeface="楷体_GB2312" pitchFamily="49" charset="-122"/>
              </a:rPr>
              <a:t>(</a:t>
            </a:r>
            <a:r>
              <a:rPr lang="en-US" altLang="zh-CN" sz="2800" b="1" dirty="0" err="1">
                <a:solidFill>
                  <a:srgbClr val="000000"/>
                </a:solidFill>
                <a:latin typeface="楷体_GB2312" pitchFamily="49" charset="-122"/>
                <a:ea typeface="楷体_GB2312" pitchFamily="49" charset="-122"/>
              </a:rPr>
              <a:t>PC:</a:t>
            </a:r>
            <a:r>
              <a:rPr lang="en-US" altLang="zh-CN" sz="3000" b="1" dirty="0" err="1">
                <a:solidFill>
                  <a:srgbClr val="CC00FF"/>
                </a:solidFill>
                <a:latin typeface="Times New Roman" pitchFamily="18" charset="0"/>
                <a:ea typeface="宋体" pitchFamily="2" charset="-122"/>
              </a:rPr>
              <a:t>Program</a:t>
            </a:r>
            <a:r>
              <a:rPr lang="en-US" altLang="zh-CN" sz="3000" b="1" dirty="0">
                <a:solidFill>
                  <a:srgbClr val="CC00FF"/>
                </a:solidFill>
                <a:latin typeface="Times New Roman" pitchFamily="18" charset="0"/>
                <a:ea typeface="宋体" pitchFamily="2" charset="-122"/>
              </a:rPr>
              <a:t> Counter </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a:t>
            </a:r>
          </a:p>
          <a:p>
            <a:pPr algn="just"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   它始终指向</a:t>
            </a:r>
            <a:r>
              <a:rPr lang="en-US" altLang="zh-CN" sz="2800" b="1" dirty="0">
                <a:solidFill>
                  <a:srgbClr val="000000"/>
                </a:solidFill>
                <a:latin typeface="楷体_GB2312" pitchFamily="49" charset="-122"/>
                <a:ea typeface="楷体_GB2312" pitchFamily="49" charset="-122"/>
              </a:rPr>
              <a:t>CPU</a:t>
            </a:r>
            <a:r>
              <a:rPr lang="zh-CN" altLang="en-US" sz="2800" b="1" dirty="0">
                <a:solidFill>
                  <a:srgbClr val="000000"/>
                </a:solidFill>
                <a:latin typeface="楷体_GB2312" pitchFamily="49" charset="-122"/>
                <a:ea typeface="楷体_GB2312" pitchFamily="49" charset="-122"/>
              </a:rPr>
              <a:t>下一条要取指令所在存贮器单元的偏移地址</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段地址由</a:t>
            </a:r>
            <a:r>
              <a:rPr lang="en-US" altLang="zh-CN" sz="2800" b="1" dirty="0">
                <a:solidFill>
                  <a:srgbClr val="000000"/>
                </a:solidFill>
                <a:latin typeface="楷体_GB2312" pitchFamily="49" charset="-122"/>
                <a:ea typeface="楷体_GB2312" pitchFamily="49" charset="-122"/>
              </a:rPr>
              <a:t>CS</a:t>
            </a:r>
            <a:r>
              <a:rPr lang="zh-CN" altLang="en-US" sz="2800" b="1" dirty="0">
                <a:solidFill>
                  <a:srgbClr val="000000"/>
                </a:solidFill>
                <a:latin typeface="楷体_GB2312" pitchFamily="49" charset="-122"/>
                <a:ea typeface="楷体_GB2312" pitchFamily="49" charset="-122"/>
              </a:rPr>
              <a:t>提供</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a:t>
            </a:r>
          </a:p>
          <a:p>
            <a:pPr algn="just"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   </a:t>
            </a:r>
            <a:r>
              <a:rPr lang="zh-CN" altLang="en-US" sz="2800" b="1" dirty="0">
                <a:solidFill>
                  <a:srgbClr val="0000FF"/>
                </a:solidFill>
                <a:latin typeface="楷体_GB2312" pitchFamily="49" charset="-122"/>
                <a:ea typeface="楷体_GB2312" pitchFamily="49" charset="-122"/>
              </a:rPr>
              <a:t>用户不能更改</a:t>
            </a:r>
            <a:r>
              <a:rPr lang="en-US" altLang="zh-CN" sz="2800" b="1" dirty="0">
                <a:solidFill>
                  <a:srgbClr val="0000FF"/>
                </a:solidFill>
                <a:latin typeface="楷体_GB2312" pitchFamily="49" charset="-122"/>
                <a:ea typeface="楷体_GB2312" pitchFamily="49" charset="-122"/>
              </a:rPr>
              <a:t>IP</a:t>
            </a:r>
            <a:r>
              <a:rPr lang="zh-CN" altLang="en-US" sz="2800" b="1" dirty="0">
                <a:solidFill>
                  <a:srgbClr val="0000FF"/>
                </a:solidFill>
                <a:latin typeface="楷体_GB2312" pitchFamily="49" charset="-122"/>
                <a:ea typeface="楷体_GB2312" pitchFamily="49" charset="-122"/>
              </a:rPr>
              <a:t>的值</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只有</a:t>
            </a:r>
            <a:r>
              <a:rPr lang="en-US" altLang="zh-CN" sz="2800" b="1" dirty="0">
                <a:solidFill>
                  <a:srgbClr val="000000"/>
                </a:solidFill>
                <a:latin typeface="楷体_GB2312" pitchFamily="49" charset="-122"/>
                <a:ea typeface="楷体_GB2312" pitchFamily="49" charset="-122"/>
              </a:rPr>
              <a:t>CPU</a:t>
            </a:r>
            <a:r>
              <a:rPr lang="zh-CN" altLang="en-US" sz="2800" b="1" dirty="0">
                <a:solidFill>
                  <a:srgbClr val="000000"/>
                </a:solidFill>
                <a:latin typeface="楷体_GB2312" pitchFamily="49" charset="-122"/>
                <a:ea typeface="楷体_GB2312" pitchFamily="49" charset="-122"/>
              </a:rPr>
              <a:t>执行转移指令</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子程序调用指令和子程序返回指令以及中断处理时</a:t>
            </a:r>
            <a:r>
              <a:rPr lang="en-US" altLang="zh-CN" sz="2800" b="1" dirty="0">
                <a:solidFill>
                  <a:srgbClr val="000000"/>
                </a:solidFill>
                <a:latin typeface="楷体_GB2312" pitchFamily="49" charset="-122"/>
                <a:ea typeface="楷体_GB2312" pitchFamily="49" charset="-122"/>
              </a:rPr>
              <a:t>,IP</a:t>
            </a:r>
            <a:r>
              <a:rPr lang="zh-CN" altLang="en-US" sz="2800" b="1" dirty="0">
                <a:solidFill>
                  <a:srgbClr val="000000"/>
                </a:solidFill>
                <a:latin typeface="楷体_GB2312" pitchFamily="49" charset="-122"/>
                <a:ea typeface="楷体_GB2312" pitchFamily="49" charset="-122"/>
              </a:rPr>
              <a:t>才作相应的改变。</a:t>
            </a:r>
          </a:p>
        </p:txBody>
      </p:sp>
      <p:sp>
        <p:nvSpPr>
          <p:cNvPr id="6" name="Rectangle 4"/>
          <p:cNvSpPr>
            <a:spLocks noChangeArrowheads="1"/>
          </p:cNvSpPr>
          <p:nvPr/>
        </p:nvSpPr>
        <p:spPr bwMode="auto">
          <a:xfrm>
            <a:off x="762000" y="2284413"/>
            <a:ext cx="8232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dirty="0">
                <a:solidFill>
                  <a:srgbClr val="FF0000"/>
                </a:solidFill>
                <a:latin typeface="楷体_GB2312" pitchFamily="49" charset="-122"/>
                <a:ea typeface="楷体_GB2312" pitchFamily="49" charset="-122"/>
              </a:rPr>
              <a:t>1.</a:t>
            </a:r>
            <a:r>
              <a:rPr lang="zh-CN" altLang="en-US" sz="2800" b="1" dirty="0">
                <a:solidFill>
                  <a:srgbClr val="FF0000"/>
                </a:solidFill>
                <a:latin typeface="楷体_GB2312" pitchFamily="49" charset="-122"/>
                <a:ea typeface="楷体_GB2312" pitchFamily="49" charset="-122"/>
              </a:rPr>
              <a:t>指令指针寄存器</a:t>
            </a:r>
            <a:r>
              <a:rPr lang="en-US" altLang="zh-CN" sz="2800" b="1" dirty="0">
                <a:solidFill>
                  <a:srgbClr val="FF0000"/>
                </a:solidFill>
                <a:latin typeface="楷体_GB2312" pitchFamily="49" charset="-122"/>
                <a:ea typeface="楷体_GB2312" pitchFamily="49" charset="-122"/>
              </a:rPr>
              <a:t>(</a:t>
            </a:r>
            <a:r>
              <a:rPr lang="en-US" altLang="zh-CN" sz="2800" b="1" dirty="0" err="1">
                <a:solidFill>
                  <a:srgbClr val="FF0000"/>
                </a:solidFill>
                <a:latin typeface="楷体_GB2312" pitchFamily="49" charset="-122"/>
                <a:ea typeface="楷体_GB2312" pitchFamily="49" charset="-122"/>
              </a:rPr>
              <a:t>IP:</a:t>
            </a:r>
            <a:r>
              <a:rPr lang="en-US" altLang="zh-CN" sz="3000" b="1" dirty="0" err="1">
                <a:solidFill>
                  <a:srgbClr val="CC00FF"/>
                </a:solidFill>
                <a:latin typeface="Times New Roman" pitchFamily="18" charset="0"/>
                <a:ea typeface="宋体" pitchFamily="2" charset="-122"/>
              </a:rPr>
              <a:t>Instruction</a:t>
            </a:r>
            <a:r>
              <a:rPr lang="en-US" altLang="zh-CN" sz="3000" b="1" dirty="0">
                <a:solidFill>
                  <a:srgbClr val="CC00FF"/>
                </a:solidFill>
                <a:latin typeface="Times New Roman" pitchFamily="18" charset="0"/>
                <a:ea typeface="宋体" pitchFamily="2" charset="-122"/>
              </a:rPr>
              <a:t> Pointer </a:t>
            </a:r>
            <a:r>
              <a:rPr lang="en-US" altLang="zh-CN" sz="2800" b="1" dirty="0">
                <a:solidFill>
                  <a:srgbClr val="FF0000"/>
                </a:solidFill>
                <a:latin typeface="楷体_GB2312" pitchFamily="49" charset="-122"/>
                <a:ea typeface="楷体_GB2312" pitchFamily="49" charset="-122"/>
              </a:rPr>
              <a:t>)(16</a:t>
            </a:r>
            <a:r>
              <a:rPr lang="zh-CN" altLang="en-US" sz="2800" b="1" dirty="0">
                <a:solidFill>
                  <a:srgbClr val="FF0000"/>
                </a:solidFill>
                <a:latin typeface="楷体_GB2312" pitchFamily="49" charset="-122"/>
                <a:ea typeface="楷体_GB2312" pitchFamily="49" charset="-122"/>
              </a:rPr>
              <a:t>位</a:t>
            </a:r>
            <a:r>
              <a:rPr lang="en-US" altLang="zh-CN" sz="2800" b="1" dirty="0">
                <a:solidFill>
                  <a:srgbClr val="FF0000"/>
                </a:solidFill>
                <a:latin typeface="楷体_GB2312" pitchFamily="49" charset="-122"/>
                <a:ea typeface="楷体_GB2312" pitchFamily="49" charset="-122"/>
              </a:rPr>
              <a:t>)</a:t>
            </a:r>
          </a:p>
        </p:txBody>
      </p:sp>
      <p:pic>
        <p:nvPicPr>
          <p:cNvPr id="7" name="Picture 5" descr="BD2129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86200"/>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BD2129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0600"/>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685800" y="1600200"/>
            <a:ext cx="4391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3200" b="1" dirty="0">
                <a:solidFill>
                  <a:srgbClr val="0107F7"/>
                </a:solidFill>
                <a:latin typeface="楷体_GB2312" pitchFamily="49" charset="-122"/>
                <a:ea typeface="楷体_GB2312" pitchFamily="49" charset="-122"/>
              </a:rPr>
              <a:t>四</a:t>
            </a:r>
            <a:r>
              <a:rPr lang="en-US" altLang="zh-CN" sz="3200" b="1" dirty="0">
                <a:solidFill>
                  <a:srgbClr val="0107F7"/>
                </a:solidFill>
                <a:latin typeface="楷体_GB2312" pitchFamily="49" charset="-122"/>
                <a:ea typeface="楷体_GB2312" pitchFamily="49" charset="-122"/>
              </a:rPr>
              <a:t>.</a:t>
            </a:r>
            <a:r>
              <a:rPr lang="zh-CN" altLang="en-US" sz="3200" b="1" dirty="0">
                <a:solidFill>
                  <a:srgbClr val="0107F7"/>
                </a:solidFill>
                <a:latin typeface="楷体_GB2312" pitchFamily="49" charset="-122"/>
                <a:ea typeface="楷体_GB2312" pitchFamily="49" charset="-122"/>
              </a:rPr>
              <a:t>控制寄存器（</a:t>
            </a:r>
            <a:r>
              <a:rPr lang="en-US" altLang="zh-CN" sz="3200" b="1" dirty="0">
                <a:solidFill>
                  <a:srgbClr val="0107F7"/>
                </a:solidFill>
                <a:latin typeface="楷体_GB2312" pitchFamily="49" charset="-122"/>
                <a:ea typeface="楷体_GB2312" pitchFamily="49" charset="-122"/>
              </a:rPr>
              <a:t>2</a:t>
            </a:r>
            <a:r>
              <a:rPr lang="zh-CN" altLang="en-US" sz="3200" b="1" dirty="0">
                <a:solidFill>
                  <a:srgbClr val="0107F7"/>
                </a:solidFill>
                <a:latin typeface="楷体_GB2312" pitchFamily="49" charset="-122"/>
                <a:ea typeface="楷体_GB2312" pitchFamily="49" charset="-122"/>
              </a:rPr>
              <a:t>个）</a:t>
            </a:r>
          </a:p>
        </p:txBody>
      </p:sp>
      <p:sp>
        <p:nvSpPr>
          <p:cNvPr id="11" name="矩形 10"/>
          <p:cNvSpPr/>
          <p:nvPr/>
        </p:nvSpPr>
        <p:spPr>
          <a:xfrm>
            <a:off x="3761557" y="3717032"/>
            <a:ext cx="1170483"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8794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762000" y="22860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标志寄存器相当于一般微处理器中的程序状态字寄存器</a:t>
            </a:r>
            <a:r>
              <a:rPr lang="en-US" altLang="zh-CN" sz="2800" b="1">
                <a:solidFill>
                  <a:srgbClr val="000000"/>
                </a:solidFill>
                <a:latin typeface="楷体_GB2312" pitchFamily="49" charset="-122"/>
                <a:ea typeface="楷体_GB2312" pitchFamily="49" charset="-122"/>
              </a:rPr>
              <a:t>(PSW)</a:t>
            </a: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16</a:t>
            </a:r>
            <a:r>
              <a:rPr lang="zh-CN" altLang="en-US" sz="2800" b="1">
                <a:solidFill>
                  <a:srgbClr val="000000"/>
                </a:solidFill>
                <a:latin typeface="楷体_GB2312" pitchFamily="49" charset="-122"/>
                <a:ea typeface="楷体_GB2312" pitchFamily="49" charset="-122"/>
              </a:rPr>
              <a:t>位</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但有用的只有</a:t>
            </a:r>
            <a:r>
              <a:rPr lang="en-US" altLang="zh-CN" sz="2800" b="1">
                <a:solidFill>
                  <a:srgbClr val="000000"/>
                </a:solidFill>
                <a:latin typeface="楷体_GB2312" pitchFamily="49" charset="-122"/>
                <a:ea typeface="楷体_GB2312" pitchFamily="49" charset="-122"/>
              </a:rPr>
              <a:t>9</a:t>
            </a:r>
            <a:r>
              <a:rPr lang="zh-CN" altLang="en-US" sz="2800" b="1">
                <a:solidFill>
                  <a:srgbClr val="000000"/>
                </a:solidFill>
                <a:latin typeface="楷体_GB2312" pitchFamily="49" charset="-122"/>
                <a:ea typeface="楷体_GB2312" pitchFamily="49" charset="-122"/>
              </a:rPr>
              <a:t>位</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其中</a:t>
            </a:r>
            <a:r>
              <a:rPr lang="en-US" altLang="zh-CN" sz="2800" b="1">
                <a:solidFill>
                  <a:srgbClr val="000000"/>
                </a:solidFill>
                <a:latin typeface="楷体_GB2312" pitchFamily="49" charset="-122"/>
                <a:ea typeface="楷体_GB2312" pitchFamily="49" charset="-122"/>
              </a:rPr>
              <a:t>:</a:t>
            </a:r>
          </a:p>
        </p:txBody>
      </p:sp>
      <p:sp>
        <p:nvSpPr>
          <p:cNvPr id="6" name="Rectangle 3"/>
          <p:cNvSpPr>
            <a:spLocks noChangeArrowheads="1"/>
          </p:cNvSpPr>
          <p:nvPr/>
        </p:nvSpPr>
        <p:spPr bwMode="auto">
          <a:xfrm>
            <a:off x="609600" y="1600200"/>
            <a:ext cx="3675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dirty="0">
                <a:solidFill>
                  <a:srgbClr val="FF0000"/>
                </a:solidFill>
                <a:latin typeface="楷体_GB2312" pitchFamily="49" charset="-122"/>
                <a:ea typeface="楷体_GB2312" pitchFamily="49" charset="-122"/>
              </a:rPr>
              <a:t>2.</a:t>
            </a:r>
            <a:r>
              <a:rPr lang="zh-CN" altLang="en-US" sz="2800" b="1" dirty="0">
                <a:solidFill>
                  <a:srgbClr val="FF0000"/>
                </a:solidFill>
                <a:latin typeface="楷体_GB2312" pitchFamily="49" charset="-122"/>
                <a:ea typeface="楷体_GB2312" pitchFamily="49" charset="-122"/>
              </a:rPr>
              <a:t>标志寄存器</a:t>
            </a:r>
            <a:r>
              <a:rPr lang="en-US" altLang="zh-CN" sz="2800" b="1" dirty="0">
                <a:solidFill>
                  <a:srgbClr val="FF0000"/>
                </a:solidFill>
                <a:latin typeface="楷体_GB2312" pitchFamily="49" charset="-122"/>
                <a:ea typeface="楷体_GB2312" pitchFamily="49" charset="-122"/>
              </a:rPr>
              <a:t>(FLAG)</a:t>
            </a:r>
          </a:p>
        </p:txBody>
      </p:sp>
      <p:sp>
        <p:nvSpPr>
          <p:cNvPr id="7" name="Rectangle 4"/>
          <p:cNvSpPr>
            <a:spLocks noChangeArrowheads="1"/>
          </p:cNvSpPr>
          <p:nvPr/>
        </p:nvSpPr>
        <p:spPr bwMode="auto">
          <a:xfrm>
            <a:off x="1524000" y="3581400"/>
            <a:ext cx="6288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800" b="1">
                <a:solidFill>
                  <a:srgbClr val="0000FF"/>
                </a:solidFill>
                <a:latin typeface="楷体_GB2312" pitchFamily="49" charset="-122"/>
                <a:ea typeface="楷体_GB2312" pitchFamily="49" charset="-122"/>
              </a:rPr>
              <a:t>状态标志</a:t>
            </a:r>
            <a:r>
              <a:rPr lang="en-US" altLang="zh-CN" sz="2800" b="1">
                <a:solidFill>
                  <a:srgbClr val="27182A"/>
                </a:solidFill>
                <a:latin typeface="楷体_GB2312" pitchFamily="49" charset="-122"/>
                <a:ea typeface="楷体_GB2312" pitchFamily="49" charset="-122"/>
              </a:rPr>
              <a:t>:CF,PF,AF,ZF,SF,OF,</a:t>
            </a:r>
            <a:r>
              <a:rPr lang="zh-CN" altLang="en-US" sz="2800" b="1">
                <a:solidFill>
                  <a:srgbClr val="27182A"/>
                </a:solidFill>
                <a:latin typeface="楷体_GB2312" pitchFamily="49" charset="-122"/>
                <a:ea typeface="楷体_GB2312" pitchFamily="49" charset="-122"/>
              </a:rPr>
              <a:t>共</a:t>
            </a:r>
            <a:r>
              <a:rPr lang="en-US" altLang="zh-CN" sz="2800" b="1">
                <a:solidFill>
                  <a:srgbClr val="27182A"/>
                </a:solidFill>
                <a:latin typeface="楷体_GB2312" pitchFamily="49" charset="-122"/>
                <a:ea typeface="楷体_GB2312" pitchFamily="49" charset="-122"/>
              </a:rPr>
              <a:t>6</a:t>
            </a:r>
            <a:r>
              <a:rPr lang="zh-CN" altLang="en-US" sz="2800" b="1">
                <a:solidFill>
                  <a:srgbClr val="27182A"/>
                </a:solidFill>
                <a:latin typeface="楷体_GB2312" pitchFamily="49" charset="-122"/>
                <a:ea typeface="楷体_GB2312" pitchFamily="49" charset="-122"/>
              </a:rPr>
              <a:t>位</a:t>
            </a:r>
          </a:p>
        </p:txBody>
      </p:sp>
      <p:sp>
        <p:nvSpPr>
          <p:cNvPr id="8" name="Rectangle 5"/>
          <p:cNvSpPr>
            <a:spLocks noChangeArrowheads="1"/>
          </p:cNvSpPr>
          <p:nvPr/>
        </p:nvSpPr>
        <p:spPr bwMode="auto">
          <a:xfrm>
            <a:off x="1524000" y="4114800"/>
            <a:ext cx="4776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800" b="1">
                <a:solidFill>
                  <a:srgbClr val="0000FF"/>
                </a:solidFill>
                <a:latin typeface="楷体_GB2312" pitchFamily="49" charset="-122"/>
                <a:ea typeface="楷体_GB2312" pitchFamily="49" charset="-122"/>
              </a:rPr>
              <a:t>控制标志</a:t>
            </a:r>
            <a:r>
              <a:rPr lang="en-US" altLang="zh-CN" sz="2800" b="1">
                <a:solidFill>
                  <a:srgbClr val="27182A"/>
                </a:solidFill>
                <a:latin typeface="楷体_GB2312" pitchFamily="49" charset="-122"/>
                <a:ea typeface="楷体_GB2312" pitchFamily="49" charset="-122"/>
              </a:rPr>
              <a:t>:TF,IF,DF,</a:t>
            </a:r>
            <a:r>
              <a:rPr lang="zh-CN" altLang="en-US" sz="2800" b="1">
                <a:solidFill>
                  <a:srgbClr val="27182A"/>
                </a:solidFill>
                <a:latin typeface="楷体_GB2312" pitchFamily="49" charset="-122"/>
                <a:ea typeface="楷体_GB2312" pitchFamily="49" charset="-122"/>
              </a:rPr>
              <a:t>共</a:t>
            </a:r>
            <a:r>
              <a:rPr lang="en-US" altLang="zh-CN" sz="2800" b="1">
                <a:solidFill>
                  <a:srgbClr val="27182A"/>
                </a:solidFill>
                <a:latin typeface="楷体_GB2312" pitchFamily="49" charset="-122"/>
                <a:ea typeface="楷体_GB2312" pitchFamily="49" charset="-122"/>
              </a:rPr>
              <a:t>3</a:t>
            </a:r>
            <a:r>
              <a:rPr lang="zh-CN" altLang="en-US" sz="2800" b="1">
                <a:solidFill>
                  <a:srgbClr val="27182A"/>
                </a:solidFill>
                <a:latin typeface="楷体_GB2312" pitchFamily="49" charset="-122"/>
                <a:ea typeface="楷体_GB2312" pitchFamily="49" charset="-122"/>
              </a:rPr>
              <a:t>位</a:t>
            </a:r>
          </a:p>
        </p:txBody>
      </p:sp>
      <p:sp>
        <p:nvSpPr>
          <p:cNvPr id="9" name="Rectangle 6"/>
          <p:cNvSpPr>
            <a:spLocks noChangeArrowheads="1"/>
          </p:cNvSpPr>
          <p:nvPr/>
        </p:nvSpPr>
        <p:spPr bwMode="auto">
          <a:xfrm>
            <a:off x="838200" y="4648200"/>
            <a:ext cx="2654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如下图所示：</a:t>
            </a:r>
          </a:p>
        </p:txBody>
      </p:sp>
      <p:grpSp>
        <p:nvGrpSpPr>
          <p:cNvPr id="10" name="Group 7"/>
          <p:cNvGrpSpPr>
            <a:grpSpLocks/>
          </p:cNvGrpSpPr>
          <p:nvPr/>
        </p:nvGrpSpPr>
        <p:grpSpPr bwMode="auto">
          <a:xfrm>
            <a:off x="609600" y="5181600"/>
            <a:ext cx="8077200" cy="1247775"/>
            <a:chOff x="384" y="2478"/>
            <a:chExt cx="5088" cy="786"/>
          </a:xfrm>
        </p:grpSpPr>
        <p:sp>
          <p:nvSpPr>
            <p:cNvPr id="11" name="Rectangle 8"/>
            <p:cNvSpPr>
              <a:spLocks noChangeArrowheads="1"/>
            </p:cNvSpPr>
            <p:nvPr/>
          </p:nvSpPr>
          <p:spPr bwMode="auto">
            <a:xfrm>
              <a:off x="384" y="2496"/>
              <a:ext cx="5040" cy="76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Rectangle 9"/>
            <p:cNvSpPr>
              <a:spLocks noChangeArrowheads="1"/>
            </p:cNvSpPr>
            <p:nvPr/>
          </p:nvSpPr>
          <p:spPr bwMode="auto">
            <a:xfrm>
              <a:off x="672" y="2880"/>
              <a:ext cx="4608" cy="288"/>
            </a:xfrm>
            <a:prstGeom prst="rect">
              <a:avLst/>
            </a:prstGeom>
            <a:solidFill>
              <a:schemeClr val="accent1"/>
            </a:solidFill>
            <a:ln w="28575">
              <a:solidFill>
                <a:srgbClr val="009900"/>
              </a:solidFill>
              <a:miter lim="800000"/>
              <a:headEnd/>
              <a:tailEnd/>
            </a:ln>
          </p:spPr>
          <p:txBody>
            <a:bodyPr wrap="none" anchor="ctr"/>
            <a:lstStyle/>
            <a:p>
              <a:endParaRPr lang="zh-CN" altLang="en-US"/>
            </a:p>
          </p:txBody>
        </p:sp>
        <p:sp>
          <p:nvSpPr>
            <p:cNvPr id="13" name="Line 10"/>
            <p:cNvSpPr>
              <a:spLocks noChangeShapeType="1"/>
            </p:cNvSpPr>
            <p:nvPr/>
          </p:nvSpPr>
          <p:spPr bwMode="auto">
            <a:xfrm>
              <a:off x="960"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1"/>
            <p:cNvSpPr>
              <a:spLocks noChangeShapeType="1"/>
            </p:cNvSpPr>
            <p:nvPr/>
          </p:nvSpPr>
          <p:spPr bwMode="auto">
            <a:xfrm>
              <a:off x="1248"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2"/>
            <p:cNvSpPr>
              <a:spLocks noChangeShapeType="1"/>
            </p:cNvSpPr>
            <p:nvPr/>
          </p:nvSpPr>
          <p:spPr bwMode="auto">
            <a:xfrm>
              <a:off x="1536"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3"/>
            <p:cNvSpPr>
              <a:spLocks noChangeShapeType="1"/>
            </p:cNvSpPr>
            <p:nvPr/>
          </p:nvSpPr>
          <p:spPr bwMode="auto">
            <a:xfrm>
              <a:off x="1824"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4"/>
            <p:cNvSpPr>
              <a:spLocks noChangeShapeType="1"/>
            </p:cNvSpPr>
            <p:nvPr/>
          </p:nvSpPr>
          <p:spPr bwMode="auto">
            <a:xfrm>
              <a:off x="2112"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5"/>
            <p:cNvSpPr>
              <a:spLocks noChangeShapeType="1"/>
            </p:cNvSpPr>
            <p:nvPr/>
          </p:nvSpPr>
          <p:spPr bwMode="auto">
            <a:xfrm>
              <a:off x="2400"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6"/>
            <p:cNvSpPr>
              <a:spLocks noChangeShapeType="1"/>
            </p:cNvSpPr>
            <p:nvPr/>
          </p:nvSpPr>
          <p:spPr bwMode="auto">
            <a:xfrm>
              <a:off x="2688"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7"/>
            <p:cNvSpPr>
              <a:spLocks noChangeShapeType="1"/>
            </p:cNvSpPr>
            <p:nvPr/>
          </p:nvSpPr>
          <p:spPr bwMode="auto">
            <a:xfrm>
              <a:off x="2976"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8"/>
            <p:cNvSpPr>
              <a:spLocks noChangeShapeType="1"/>
            </p:cNvSpPr>
            <p:nvPr/>
          </p:nvSpPr>
          <p:spPr bwMode="auto">
            <a:xfrm>
              <a:off x="3264"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9"/>
            <p:cNvSpPr>
              <a:spLocks noChangeShapeType="1"/>
            </p:cNvSpPr>
            <p:nvPr/>
          </p:nvSpPr>
          <p:spPr bwMode="auto">
            <a:xfrm>
              <a:off x="3552"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0"/>
            <p:cNvSpPr>
              <a:spLocks noChangeShapeType="1"/>
            </p:cNvSpPr>
            <p:nvPr/>
          </p:nvSpPr>
          <p:spPr bwMode="auto">
            <a:xfrm>
              <a:off x="4128"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1"/>
            <p:cNvSpPr>
              <a:spLocks noChangeShapeType="1"/>
            </p:cNvSpPr>
            <p:nvPr/>
          </p:nvSpPr>
          <p:spPr bwMode="auto">
            <a:xfrm>
              <a:off x="4416"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p:cNvSpPr>
              <a:spLocks noChangeShapeType="1"/>
            </p:cNvSpPr>
            <p:nvPr/>
          </p:nvSpPr>
          <p:spPr bwMode="auto">
            <a:xfrm>
              <a:off x="4704"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3"/>
            <p:cNvSpPr>
              <a:spLocks noChangeShapeType="1"/>
            </p:cNvSpPr>
            <p:nvPr/>
          </p:nvSpPr>
          <p:spPr bwMode="auto">
            <a:xfrm>
              <a:off x="4992"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4"/>
            <p:cNvSpPr>
              <a:spLocks noChangeShapeType="1"/>
            </p:cNvSpPr>
            <p:nvPr/>
          </p:nvSpPr>
          <p:spPr bwMode="auto">
            <a:xfrm>
              <a:off x="3840" y="2880"/>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Rectangle 25"/>
            <p:cNvSpPr>
              <a:spLocks noChangeArrowheads="1"/>
            </p:cNvSpPr>
            <p:nvPr/>
          </p:nvSpPr>
          <p:spPr bwMode="auto">
            <a:xfrm>
              <a:off x="1200" y="2832"/>
              <a:ext cx="4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800" b="1">
                  <a:solidFill>
                    <a:srgbClr val="080808"/>
                  </a:solidFill>
                  <a:latin typeface="宋体" pitchFamily="2" charset="-122"/>
                  <a:ea typeface="宋体" pitchFamily="2" charset="-122"/>
                </a:rPr>
                <a:t>     OF</a:t>
              </a:r>
              <a:r>
                <a:rPr lang="en-US" altLang="zh-CN" sz="2000" b="1">
                  <a:solidFill>
                    <a:srgbClr val="080808"/>
                  </a:solidFill>
                  <a:latin typeface="宋体" pitchFamily="2" charset="-122"/>
                  <a:ea typeface="宋体" pitchFamily="2" charset="-122"/>
                </a:rPr>
                <a:t> </a:t>
              </a:r>
              <a:r>
                <a:rPr lang="en-US" altLang="zh-CN" sz="2800" b="1">
                  <a:solidFill>
                    <a:srgbClr val="080808"/>
                  </a:solidFill>
                  <a:latin typeface="宋体" pitchFamily="2" charset="-122"/>
                  <a:ea typeface="宋体" pitchFamily="2" charset="-122"/>
                </a:rPr>
                <a:t>DF</a:t>
              </a:r>
              <a:r>
                <a:rPr lang="en-US" altLang="zh-CN" sz="2000" b="1">
                  <a:solidFill>
                    <a:srgbClr val="080808"/>
                  </a:solidFill>
                  <a:latin typeface="宋体" pitchFamily="2" charset="-122"/>
                  <a:ea typeface="宋体" pitchFamily="2" charset="-122"/>
                </a:rPr>
                <a:t> </a:t>
              </a:r>
              <a:r>
                <a:rPr lang="en-US" altLang="zh-CN" sz="2800" b="1">
                  <a:solidFill>
                    <a:srgbClr val="080808"/>
                  </a:solidFill>
                  <a:latin typeface="宋体" pitchFamily="2" charset="-122"/>
                  <a:ea typeface="宋体" pitchFamily="2" charset="-122"/>
                </a:rPr>
                <a:t>IF</a:t>
              </a:r>
              <a:r>
                <a:rPr lang="en-US" altLang="zh-CN" sz="2000" b="1">
                  <a:solidFill>
                    <a:srgbClr val="080808"/>
                  </a:solidFill>
                  <a:latin typeface="宋体" pitchFamily="2" charset="-122"/>
                  <a:ea typeface="宋体" pitchFamily="2" charset="-122"/>
                </a:rPr>
                <a:t> </a:t>
              </a:r>
              <a:r>
                <a:rPr lang="en-US" altLang="zh-CN" sz="2800" b="1">
                  <a:solidFill>
                    <a:srgbClr val="080808"/>
                  </a:solidFill>
                  <a:latin typeface="宋体" pitchFamily="2" charset="-122"/>
                  <a:ea typeface="宋体" pitchFamily="2" charset="-122"/>
                </a:rPr>
                <a:t>TF</a:t>
              </a:r>
              <a:r>
                <a:rPr lang="en-US" altLang="zh-CN" sz="900" b="1">
                  <a:solidFill>
                    <a:srgbClr val="080808"/>
                  </a:solidFill>
                  <a:latin typeface="宋体" pitchFamily="2" charset="-122"/>
                  <a:ea typeface="宋体" pitchFamily="2" charset="-122"/>
                </a:rPr>
                <a:t> </a:t>
              </a:r>
              <a:r>
                <a:rPr lang="en-US" altLang="zh-CN" sz="2800" b="1">
                  <a:solidFill>
                    <a:srgbClr val="080808"/>
                  </a:solidFill>
                  <a:latin typeface="宋体" pitchFamily="2" charset="-122"/>
                  <a:ea typeface="宋体" pitchFamily="2" charset="-122"/>
                </a:rPr>
                <a:t>SF</a:t>
              </a:r>
              <a:r>
                <a:rPr lang="en-US" altLang="zh-CN" sz="1000" b="1">
                  <a:solidFill>
                    <a:srgbClr val="080808"/>
                  </a:solidFill>
                  <a:latin typeface="宋体" pitchFamily="2" charset="-122"/>
                  <a:ea typeface="宋体" pitchFamily="2" charset="-122"/>
                </a:rPr>
                <a:t> </a:t>
              </a:r>
              <a:r>
                <a:rPr lang="en-US" altLang="zh-CN" sz="2800" b="1">
                  <a:solidFill>
                    <a:srgbClr val="080808"/>
                  </a:solidFill>
                  <a:latin typeface="宋体" pitchFamily="2" charset="-122"/>
                  <a:ea typeface="宋体" pitchFamily="2" charset="-122"/>
                </a:rPr>
                <a:t>ZF</a:t>
              </a:r>
              <a:r>
                <a:rPr lang="en-US" altLang="zh-CN" sz="2000" b="1">
                  <a:solidFill>
                    <a:srgbClr val="080808"/>
                  </a:solidFill>
                  <a:latin typeface="宋体" pitchFamily="2" charset="-122"/>
                  <a:ea typeface="宋体" pitchFamily="2" charset="-122"/>
                </a:rPr>
                <a:t>    </a:t>
              </a:r>
              <a:r>
                <a:rPr lang="en-US" altLang="zh-CN" sz="800" b="1">
                  <a:solidFill>
                    <a:srgbClr val="080808"/>
                  </a:solidFill>
                  <a:latin typeface="宋体" pitchFamily="2" charset="-122"/>
                  <a:ea typeface="宋体" pitchFamily="2" charset="-122"/>
                </a:rPr>
                <a:t> </a:t>
              </a:r>
              <a:r>
                <a:rPr lang="en-US" altLang="zh-CN" sz="2800" b="1">
                  <a:solidFill>
                    <a:srgbClr val="080808"/>
                  </a:solidFill>
                  <a:latin typeface="宋体" pitchFamily="2" charset="-122"/>
                  <a:ea typeface="宋体" pitchFamily="2" charset="-122"/>
                </a:rPr>
                <a:t>AF   PF  </a:t>
              </a:r>
              <a:r>
                <a:rPr lang="en-US" altLang="zh-CN" sz="3200" b="1">
                  <a:solidFill>
                    <a:srgbClr val="080808"/>
                  </a:solidFill>
                  <a:latin typeface="宋体" pitchFamily="2" charset="-122"/>
                  <a:ea typeface="宋体" pitchFamily="2" charset="-122"/>
                </a:rPr>
                <a:t> </a:t>
              </a:r>
              <a:r>
                <a:rPr lang="en-US" altLang="zh-CN" sz="2800" b="1">
                  <a:solidFill>
                    <a:srgbClr val="080808"/>
                  </a:solidFill>
                  <a:latin typeface="宋体" pitchFamily="2" charset="-122"/>
                  <a:ea typeface="宋体" pitchFamily="2" charset="-122"/>
                </a:rPr>
                <a:t>CF</a:t>
              </a:r>
            </a:p>
          </p:txBody>
        </p:sp>
        <p:sp>
          <p:nvSpPr>
            <p:cNvPr id="29" name="Rectangle 26"/>
            <p:cNvSpPr>
              <a:spLocks noChangeArrowheads="1"/>
            </p:cNvSpPr>
            <p:nvPr/>
          </p:nvSpPr>
          <p:spPr bwMode="auto">
            <a:xfrm>
              <a:off x="624" y="2478"/>
              <a:ext cx="462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800" b="1">
                  <a:solidFill>
                    <a:srgbClr val="FF3300"/>
                  </a:solidFill>
                  <a:latin typeface="宋体" pitchFamily="2" charset="-122"/>
                  <a:ea typeface="宋体" pitchFamily="2" charset="-122"/>
                </a:rPr>
                <a:t>15</a:t>
              </a:r>
              <a:r>
                <a:rPr lang="en-US" altLang="zh-CN" sz="14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14</a:t>
              </a:r>
              <a:r>
                <a:rPr lang="en-US" altLang="zh-CN" sz="20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13</a:t>
              </a:r>
              <a:r>
                <a:rPr lang="en-US" altLang="zh-CN" sz="20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12</a:t>
              </a:r>
              <a:r>
                <a:rPr lang="en-US" altLang="zh-CN" sz="12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11</a:t>
              </a:r>
              <a:r>
                <a:rPr lang="en-US" altLang="zh-CN" sz="9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10</a:t>
              </a:r>
              <a:r>
                <a:rPr lang="en-US" altLang="zh-CN" sz="32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9 </a:t>
              </a:r>
              <a:r>
                <a:rPr lang="en-US" altLang="zh-CN" sz="10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8</a:t>
              </a:r>
              <a:r>
                <a:rPr lang="en-US" altLang="zh-CN" sz="36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7 </a:t>
              </a:r>
              <a:r>
                <a:rPr lang="en-US" altLang="zh-CN" sz="20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6</a:t>
              </a:r>
              <a:r>
                <a:rPr lang="en-US" altLang="zh-CN" sz="36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5 </a:t>
              </a:r>
              <a:r>
                <a:rPr lang="en-US" altLang="zh-CN" sz="20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4</a:t>
              </a:r>
              <a:r>
                <a:rPr lang="en-US" altLang="zh-CN" sz="3600" b="1">
                  <a:solidFill>
                    <a:srgbClr val="FF3300"/>
                  </a:solidFill>
                  <a:latin typeface="宋体" pitchFamily="2" charset="-122"/>
                  <a:ea typeface="宋体" pitchFamily="2" charset="-122"/>
                </a:rPr>
                <a:t> </a:t>
              </a:r>
              <a:r>
                <a:rPr lang="en-US" altLang="zh-CN" sz="12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3</a:t>
              </a:r>
              <a:r>
                <a:rPr lang="en-US" altLang="zh-CN" sz="36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2 </a:t>
              </a:r>
              <a:r>
                <a:rPr lang="en-US" altLang="zh-CN" sz="1000" b="1">
                  <a:solidFill>
                    <a:srgbClr val="FF3300"/>
                  </a:solidFill>
                  <a:latin typeface="宋体" pitchFamily="2" charset="-122"/>
                  <a:ea typeface="宋体" pitchFamily="2" charset="-122"/>
                </a:rPr>
                <a:t> </a:t>
              </a:r>
              <a:r>
                <a:rPr lang="en-US" altLang="zh-CN" sz="2800" b="1">
                  <a:solidFill>
                    <a:srgbClr val="FF3300"/>
                  </a:solidFill>
                  <a:latin typeface="宋体" pitchFamily="2" charset="-122"/>
                  <a:ea typeface="宋体" pitchFamily="2" charset="-122"/>
                </a:rPr>
                <a:t>1  0</a:t>
              </a:r>
            </a:p>
          </p:txBody>
        </p:sp>
      </p:grpSp>
      <p:sp>
        <p:nvSpPr>
          <p:cNvPr id="30" name="AutoShape 27"/>
          <p:cNvSpPr>
            <a:spLocks/>
          </p:cNvSpPr>
          <p:nvPr/>
        </p:nvSpPr>
        <p:spPr bwMode="auto">
          <a:xfrm>
            <a:off x="1371600" y="3733800"/>
            <a:ext cx="228600" cy="762000"/>
          </a:xfrm>
          <a:prstGeom prst="leftBrace">
            <a:avLst>
              <a:gd name="adj1" fmla="val 2777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915959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5"/>
          <p:cNvSpPr>
            <a:spLocks noGrp="1"/>
          </p:cNvSpPr>
          <p:nvPr>
            <p:ph type="dt" sz="half" idx="12"/>
          </p:nvPr>
        </p:nvSpPr>
        <p:spPr/>
        <p:txBody>
          <a:bodyPr/>
          <a:lstStyle/>
          <a:p>
            <a:r>
              <a:rPr lang="en-US" altLang="zh-CN" dirty="0" smtClean="0"/>
              <a:t>xtwang@mail.xidian.edu.cn</a:t>
            </a:r>
            <a:endParaRPr lang="en-US" altLang="zh-CN" dirty="0"/>
          </a:p>
        </p:txBody>
      </p:sp>
      <p:sp>
        <p:nvSpPr>
          <p:cNvPr id="81922" name="Rectangle 2"/>
          <p:cNvSpPr>
            <a:spLocks noGrp="1" noChangeArrowheads="1"/>
          </p:cNvSpPr>
          <p:nvPr>
            <p:ph type="title"/>
          </p:nvPr>
        </p:nvSpPr>
        <p:spPr>
          <a:xfrm>
            <a:off x="683568" y="722313"/>
            <a:ext cx="8153400" cy="563562"/>
          </a:xfrm>
        </p:spPr>
        <p:txBody>
          <a:bodyPr/>
          <a:lstStyle/>
          <a:p>
            <a:r>
              <a:rPr lang="zh-CN" altLang="en-US" dirty="0" smtClean="0">
                <a:solidFill>
                  <a:schemeClr val="accent1">
                    <a:lumMod val="20000"/>
                    <a:lumOff val="80000"/>
                  </a:schemeClr>
                </a:solidFill>
                <a:ea typeface="宋体" charset="-122"/>
              </a:rPr>
              <a:t>综述</a:t>
            </a:r>
            <a:r>
              <a:rPr lang="en-US" altLang="zh-CN" dirty="0" smtClean="0">
                <a:solidFill>
                  <a:schemeClr val="accent1">
                    <a:lumMod val="20000"/>
                    <a:lumOff val="80000"/>
                  </a:schemeClr>
                </a:solidFill>
                <a:ea typeface="宋体" charset="-122"/>
              </a:rPr>
              <a:t>—</a:t>
            </a:r>
            <a:r>
              <a:rPr lang="zh-CN" altLang="en-US" dirty="0" smtClean="0">
                <a:solidFill>
                  <a:schemeClr val="accent1">
                    <a:lumMod val="20000"/>
                    <a:lumOff val="80000"/>
                  </a:schemeClr>
                </a:solidFill>
                <a:ea typeface="宋体" charset="-122"/>
              </a:rPr>
              <a:t>什么是微型计算机系统</a:t>
            </a:r>
            <a:endParaRPr lang="en-US" altLang="zh-CN" dirty="0">
              <a:solidFill>
                <a:schemeClr val="accent1">
                  <a:lumMod val="20000"/>
                  <a:lumOff val="80000"/>
                </a:schemeClr>
              </a:solidFill>
              <a:ea typeface="宋体" charset="-122"/>
            </a:endParaRPr>
          </a:p>
        </p:txBody>
      </p:sp>
      <p:sp>
        <p:nvSpPr>
          <p:cNvPr id="81951"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38" name="L 形 37"/>
          <p:cNvSpPr/>
          <p:nvPr/>
        </p:nvSpPr>
        <p:spPr>
          <a:xfrm>
            <a:off x="1187624" y="1988840"/>
            <a:ext cx="6984776" cy="4288589"/>
          </a:xfrm>
          <a:prstGeom prst="corner">
            <a:avLst>
              <a:gd name="adj1" fmla="val 63199"/>
              <a:gd name="adj2" fmla="val 87228"/>
            </a:avLst>
          </a:prstGeom>
          <a:noFill/>
          <a:ln>
            <a:solidFill>
              <a:srgbClr val="C00000"/>
            </a:soli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9" name="椭圆 38"/>
          <p:cNvSpPr/>
          <p:nvPr/>
        </p:nvSpPr>
        <p:spPr>
          <a:xfrm>
            <a:off x="3729390" y="2461408"/>
            <a:ext cx="1492117" cy="9828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CPU</a:t>
            </a:r>
            <a:endParaRPr lang="zh-CN" altLang="en-US" sz="2800" b="1" dirty="0"/>
          </a:p>
        </p:txBody>
      </p:sp>
      <p:sp>
        <p:nvSpPr>
          <p:cNvPr id="40" name="圆角矩形 39"/>
          <p:cNvSpPr/>
          <p:nvPr/>
        </p:nvSpPr>
        <p:spPr>
          <a:xfrm>
            <a:off x="1601197" y="2235131"/>
            <a:ext cx="1094219" cy="53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内存</a:t>
            </a:r>
            <a:endParaRPr lang="zh-CN" altLang="en-US" sz="2000" b="1" dirty="0"/>
          </a:p>
        </p:txBody>
      </p:sp>
      <p:sp>
        <p:nvSpPr>
          <p:cNvPr id="41" name="圆角矩形 40"/>
          <p:cNvSpPr/>
          <p:nvPr/>
        </p:nvSpPr>
        <p:spPr>
          <a:xfrm>
            <a:off x="6301280" y="2179006"/>
            <a:ext cx="1094219" cy="53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外设</a:t>
            </a:r>
            <a:r>
              <a:rPr lang="en-US" altLang="zh-CN" sz="2400" b="1" dirty="0" smtClean="0"/>
              <a:t>1</a:t>
            </a:r>
            <a:endParaRPr lang="zh-CN" altLang="en-US" sz="2400" b="1" dirty="0"/>
          </a:p>
        </p:txBody>
      </p:sp>
      <p:sp>
        <p:nvSpPr>
          <p:cNvPr id="42" name="圆角矩形 41"/>
          <p:cNvSpPr/>
          <p:nvPr/>
        </p:nvSpPr>
        <p:spPr>
          <a:xfrm>
            <a:off x="1601197" y="2863473"/>
            <a:ext cx="1094219" cy="53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外存</a:t>
            </a:r>
            <a:r>
              <a:rPr lang="en-US" altLang="zh-CN" sz="2000" b="1" dirty="0" smtClean="0"/>
              <a:t>1</a:t>
            </a:r>
            <a:endParaRPr lang="zh-CN" altLang="en-US" sz="2000" b="1" dirty="0"/>
          </a:p>
        </p:txBody>
      </p:sp>
      <p:sp>
        <p:nvSpPr>
          <p:cNvPr id="43" name="圆角矩形 42"/>
          <p:cNvSpPr/>
          <p:nvPr/>
        </p:nvSpPr>
        <p:spPr>
          <a:xfrm>
            <a:off x="1611705" y="3488906"/>
            <a:ext cx="1094219" cy="53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外存</a:t>
            </a:r>
            <a:r>
              <a:rPr lang="en-US" altLang="zh-CN" sz="2000" b="1" dirty="0" smtClean="0"/>
              <a:t>2</a:t>
            </a:r>
            <a:endParaRPr lang="zh-CN" altLang="en-US" sz="2000" b="1" dirty="0"/>
          </a:p>
        </p:txBody>
      </p:sp>
      <p:sp>
        <p:nvSpPr>
          <p:cNvPr id="44" name="圆角矩形 43"/>
          <p:cNvSpPr/>
          <p:nvPr/>
        </p:nvSpPr>
        <p:spPr>
          <a:xfrm>
            <a:off x="6315725" y="2816743"/>
            <a:ext cx="1094219" cy="53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外设</a:t>
            </a:r>
            <a:r>
              <a:rPr lang="en-US" altLang="zh-CN" sz="2400" b="1" dirty="0" smtClean="0"/>
              <a:t>2</a:t>
            </a:r>
            <a:endParaRPr lang="zh-CN" altLang="en-US" sz="2400" b="1" dirty="0"/>
          </a:p>
        </p:txBody>
      </p:sp>
      <p:sp>
        <p:nvSpPr>
          <p:cNvPr id="45" name="圆角矩形 44"/>
          <p:cNvSpPr/>
          <p:nvPr/>
        </p:nvSpPr>
        <p:spPr>
          <a:xfrm>
            <a:off x="6324413" y="3444232"/>
            <a:ext cx="1094219" cy="53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外设</a:t>
            </a:r>
            <a:r>
              <a:rPr lang="en-US" altLang="zh-CN" sz="2400" b="1" dirty="0" smtClean="0"/>
              <a:t>3</a:t>
            </a:r>
            <a:endParaRPr lang="zh-CN" altLang="en-US" sz="2400" b="1" dirty="0"/>
          </a:p>
        </p:txBody>
      </p:sp>
      <p:sp>
        <p:nvSpPr>
          <p:cNvPr id="46" name="流程图: 联系 45"/>
          <p:cNvSpPr/>
          <p:nvPr/>
        </p:nvSpPr>
        <p:spPr>
          <a:xfrm>
            <a:off x="2038324" y="4114339"/>
            <a:ext cx="170227" cy="979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7" name="流程图: 联系 46"/>
          <p:cNvSpPr/>
          <p:nvPr/>
        </p:nvSpPr>
        <p:spPr>
          <a:xfrm>
            <a:off x="2038324" y="4329122"/>
            <a:ext cx="170227" cy="979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8" name="流程图: 联系 47"/>
          <p:cNvSpPr/>
          <p:nvPr/>
        </p:nvSpPr>
        <p:spPr>
          <a:xfrm>
            <a:off x="2038324" y="4552491"/>
            <a:ext cx="170227" cy="979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49" name="流程图: 联系 48"/>
          <p:cNvSpPr/>
          <p:nvPr/>
        </p:nvSpPr>
        <p:spPr>
          <a:xfrm>
            <a:off x="6786409" y="4048621"/>
            <a:ext cx="170227" cy="979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0" name="流程图: 联系 49"/>
          <p:cNvSpPr/>
          <p:nvPr/>
        </p:nvSpPr>
        <p:spPr>
          <a:xfrm>
            <a:off x="6786409" y="4263405"/>
            <a:ext cx="170227" cy="979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1" name="流程图: 联系 50"/>
          <p:cNvSpPr/>
          <p:nvPr/>
        </p:nvSpPr>
        <p:spPr>
          <a:xfrm>
            <a:off x="6786409" y="4486774"/>
            <a:ext cx="170227" cy="979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2" name="左右箭头 51"/>
          <p:cNvSpPr/>
          <p:nvPr/>
        </p:nvSpPr>
        <p:spPr>
          <a:xfrm rot="719940">
            <a:off x="2814565" y="2483863"/>
            <a:ext cx="945007" cy="105108"/>
          </a:xfrm>
          <a:prstGeom prst="leftRightArrow">
            <a:avLst>
              <a:gd name="adj1" fmla="val 23125"/>
              <a:gd name="adj2" fmla="val 553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3" name="左右箭头 52"/>
          <p:cNvSpPr/>
          <p:nvPr/>
        </p:nvSpPr>
        <p:spPr>
          <a:xfrm>
            <a:off x="2778071" y="3011058"/>
            <a:ext cx="945007" cy="105108"/>
          </a:xfrm>
          <a:prstGeom prst="leftRightArrow">
            <a:avLst>
              <a:gd name="adj1" fmla="val 23125"/>
              <a:gd name="adj2" fmla="val 553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4" name="左右箭头 53"/>
          <p:cNvSpPr/>
          <p:nvPr/>
        </p:nvSpPr>
        <p:spPr>
          <a:xfrm rot="19955765">
            <a:off x="2810474" y="3531667"/>
            <a:ext cx="945007" cy="105108"/>
          </a:xfrm>
          <a:prstGeom prst="leftRightArrow">
            <a:avLst>
              <a:gd name="adj1" fmla="val 23125"/>
              <a:gd name="adj2" fmla="val 553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5" name="左右箭头 54"/>
          <p:cNvSpPr/>
          <p:nvPr/>
        </p:nvSpPr>
        <p:spPr>
          <a:xfrm>
            <a:off x="5314428" y="2959707"/>
            <a:ext cx="945007" cy="105108"/>
          </a:xfrm>
          <a:prstGeom prst="leftRightArrow">
            <a:avLst>
              <a:gd name="adj1" fmla="val 23125"/>
              <a:gd name="adj2" fmla="val 553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6" name="左右箭头 55"/>
          <p:cNvSpPr/>
          <p:nvPr/>
        </p:nvSpPr>
        <p:spPr>
          <a:xfrm rot="20922127">
            <a:off x="5269805" y="2536417"/>
            <a:ext cx="945007" cy="105108"/>
          </a:xfrm>
          <a:prstGeom prst="leftRightArrow">
            <a:avLst>
              <a:gd name="adj1" fmla="val 23125"/>
              <a:gd name="adj2" fmla="val 553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7" name="左右箭头 56"/>
          <p:cNvSpPr/>
          <p:nvPr/>
        </p:nvSpPr>
        <p:spPr>
          <a:xfrm rot="1428166">
            <a:off x="5269805" y="3485027"/>
            <a:ext cx="945007" cy="105108"/>
          </a:xfrm>
          <a:prstGeom prst="leftRightArrow">
            <a:avLst>
              <a:gd name="adj1" fmla="val 23125"/>
              <a:gd name="adj2" fmla="val 553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8" name="棱台 57"/>
          <p:cNvSpPr/>
          <p:nvPr/>
        </p:nvSpPr>
        <p:spPr>
          <a:xfrm rot="20860767">
            <a:off x="5518491" y="2487406"/>
            <a:ext cx="447635" cy="22047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59" name="棱台 58"/>
          <p:cNvSpPr/>
          <p:nvPr/>
        </p:nvSpPr>
        <p:spPr>
          <a:xfrm>
            <a:off x="5563114" y="2902022"/>
            <a:ext cx="447635" cy="22047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0" name="棱台 59"/>
          <p:cNvSpPr/>
          <p:nvPr/>
        </p:nvSpPr>
        <p:spPr>
          <a:xfrm rot="1310326">
            <a:off x="5518491" y="3426411"/>
            <a:ext cx="447635" cy="22047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1" name="棱台 60"/>
          <p:cNvSpPr/>
          <p:nvPr/>
        </p:nvSpPr>
        <p:spPr>
          <a:xfrm rot="19937283">
            <a:off x="3059160" y="3480399"/>
            <a:ext cx="447635" cy="22047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2" name="棱台 61"/>
          <p:cNvSpPr/>
          <p:nvPr/>
        </p:nvSpPr>
        <p:spPr>
          <a:xfrm>
            <a:off x="3026757" y="2944313"/>
            <a:ext cx="447635" cy="22047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3" name="左右箭头 62"/>
          <p:cNvSpPr/>
          <p:nvPr/>
        </p:nvSpPr>
        <p:spPr>
          <a:xfrm>
            <a:off x="1611705" y="5301208"/>
            <a:ext cx="945007" cy="105108"/>
          </a:xfrm>
          <a:prstGeom prst="leftRightArrow">
            <a:avLst>
              <a:gd name="adj1" fmla="val 23125"/>
              <a:gd name="adj2" fmla="val 553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4" name="棱台 63"/>
          <p:cNvSpPr/>
          <p:nvPr/>
        </p:nvSpPr>
        <p:spPr>
          <a:xfrm>
            <a:off x="1814506" y="5809829"/>
            <a:ext cx="447635" cy="22047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65" name="TextBox 64"/>
          <p:cNvSpPr txBox="1"/>
          <p:nvPr/>
        </p:nvSpPr>
        <p:spPr>
          <a:xfrm>
            <a:off x="2927028" y="5157192"/>
            <a:ext cx="1788988" cy="369332"/>
          </a:xfrm>
          <a:prstGeom prst="rect">
            <a:avLst/>
          </a:prstGeom>
          <a:noFill/>
        </p:spPr>
        <p:txBody>
          <a:bodyPr wrap="square" rtlCol="0">
            <a:spAutoFit/>
          </a:bodyPr>
          <a:lstStyle/>
          <a:p>
            <a:r>
              <a:rPr lang="zh-CN" altLang="en-US" b="1" dirty="0" smtClean="0"/>
              <a:t>总线</a:t>
            </a:r>
            <a:endParaRPr lang="zh-CN" altLang="en-US" b="1" dirty="0"/>
          </a:p>
        </p:txBody>
      </p:sp>
      <p:sp>
        <p:nvSpPr>
          <p:cNvPr id="66" name="TextBox 65"/>
          <p:cNvSpPr txBox="1"/>
          <p:nvPr/>
        </p:nvSpPr>
        <p:spPr>
          <a:xfrm>
            <a:off x="2891024" y="5625163"/>
            <a:ext cx="1788988" cy="369332"/>
          </a:xfrm>
          <a:prstGeom prst="rect">
            <a:avLst/>
          </a:prstGeom>
          <a:noFill/>
        </p:spPr>
        <p:txBody>
          <a:bodyPr wrap="square" rtlCol="0">
            <a:spAutoFit/>
          </a:bodyPr>
          <a:lstStyle/>
          <a:p>
            <a:r>
              <a:rPr lang="en-US" altLang="zh-CN" b="1" dirty="0" smtClean="0"/>
              <a:t>I/O</a:t>
            </a:r>
            <a:r>
              <a:rPr lang="zh-CN" altLang="en-US" b="1" dirty="0" smtClean="0"/>
              <a:t>接口电路</a:t>
            </a:r>
            <a:endParaRPr lang="zh-CN" altLang="en-US" b="1" dirty="0"/>
          </a:p>
        </p:txBody>
      </p:sp>
      <p:sp>
        <p:nvSpPr>
          <p:cNvPr id="67" name="矩形 66"/>
          <p:cNvSpPr/>
          <p:nvPr/>
        </p:nvSpPr>
        <p:spPr>
          <a:xfrm>
            <a:off x="4932040" y="4725144"/>
            <a:ext cx="3240360" cy="15522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b="1" dirty="0"/>
          </a:p>
        </p:txBody>
      </p:sp>
      <p:sp>
        <p:nvSpPr>
          <p:cNvPr id="68" name="TextBox 67"/>
          <p:cNvSpPr txBox="1"/>
          <p:nvPr/>
        </p:nvSpPr>
        <p:spPr>
          <a:xfrm>
            <a:off x="5563114" y="4901121"/>
            <a:ext cx="2880320" cy="1200329"/>
          </a:xfrm>
          <a:prstGeom prst="rect">
            <a:avLst/>
          </a:prstGeom>
          <a:noFill/>
        </p:spPr>
        <p:txBody>
          <a:bodyPr wrap="square" rtlCol="0">
            <a:spAutoFit/>
          </a:bodyPr>
          <a:lstStyle/>
          <a:p>
            <a:r>
              <a:rPr lang="zh-CN" altLang="en-US" sz="3600" b="1" dirty="0" smtClean="0"/>
              <a:t>系统软件</a:t>
            </a:r>
            <a:endParaRPr lang="en-US" altLang="zh-CN" sz="3600" b="1" dirty="0" smtClean="0"/>
          </a:p>
          <a:p>
            <a:r>
              <a:rPr lang="zh-CN" altLang="en-US" sz="3600" b="1" dirty="0" smtClean="0"/>
              <a:t>应用软件</a:t>
            </a:r>
            <a:endParaRPr lang="zh-CN" altLang="en-US" sz="3600" b="1" dirty="0"/>
          </a:p>
        </p:txBody>
      </p:sp>
    </p:spTree>
    <p:extLst>
      <p:ext uri="{BB962C8B-B14F-4D97-AF65-F5344CB8AC3E}">
        <p14:creationId xmlns:p14="http://schemas.microsoft.com/office/powerpoint/2010/main" val="110240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p:bldP spid="66" grpId="0"/>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85800" y="23622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Courier New" pitchFamily="49" charset="0"/>
                <a:ea typeface="楷体_GB2312" pitchFamily="49" charset="-122"/>
              </a:rPr>
              <a:t>  </a:t>
            </a:r>
            <a:r>
              <a:rPr lang="en-US" altLang="zh-CN" sz="2800" b="1">
                <a:solidFill>
                  <a:srgbClr val="27182A"/>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CF(Carry Flag)</a:t>
            </a:r>
            <a:r>
              <a:rPr lang="zh-CN" altLang="en-US" sz="2800" b="1">
                <a:solidFill>
                  <a:srgbClr val="0000FF"/>
                </a:solidFill>
                <a:latin typeface="楷体_GB2312" pitchFamily="49" charset="-122"/>
                <a:ea typeface="楷体_GB2312" pitchFamily="49" charset="-122"/>
              </a:rPr>
              <a:t>进位标志。</a:t>
            </a:r>
            <a:r>
              <a:rPr lang="zh-CN" altLang="en-US" sz="2800" b="1">
                <a:solidFill>
                  <a:srgbClr val="000000"/>
                </a:solidFill>
                <a:latin typeface="楷体_GB2312" pitchFamily="49" charset="-122"/>
                <a:ea typeface="楷体_GB2312" pitchFamily="49" charset="-122"/>
              </a:rPr>
              <a:t>如果加法时最高位</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对字节操作是</a:t>
            </a:r>
            <a:r>
              <a:rPr lang="en-US" altLang="zh-CN" sz="2800" b="1">
                <a:solidFill>
                  <a:srgbClr val="000000"/>
                </a:solidFill>
                <a:latin typeface="楷体_GB2312" pitchFamily="49" charset="-122"/>
                <a:ea typeface="楷体_GB2312" pitchFamily="49" charset="-122"/>
              </a:rPr>
              <a:t>D7</a:t>
            </a:r>
            <a:r>
              <a:rPr lang="zh-CN" altLang="en-US" sz="2800" b="1">
                <a:solidFill>
                  <a:srgbClr val="000000"/>
                </a:solidFill>
                <a:latin typeface="楷体_GB2312" pitchFamily="49" charset="-122"/>
                <a:ea typeface="楷体_GB2312" pitchFamily="49" charset="-122"/>
              </a:rPr>
              <a:t>位，对字操作是</a:t>
            </a:r>
            <a:r>
              <a:rPr lang="en-US" altLang="zh-CN" sz="2800" b="1">
                <a:solidFill>
                  <a:srgbClr val="000000"/>
                </a:solidFill>
                <a:latin typeface="楷体_GB2312" pitchFamily="49" charset="-122"/>
                <a:ea typeface="楷体_GB2312" pitchFamily="49" charset="-122"/>
              </a:rPr>
              <a:t>D15</a:t>
            </a:r>
            <a:r>
              <a:rPr lang="zh-CN" altLang="en-US" sz="2800" b="1">
                <a:solidFill>
                  <a:srgbClr val="000000"/>
                </a:solidFill>
                <a:latin typeface="楷体_GB2312" pitchFamily="49" charset="-122"/>
                <a:ea typeface="楷体_GB2312" pitchFamily="49" charset="-122"/>
              </a:rPr>
              <a:t>位</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产生进位或减法时最高位产生错位，则</a:t>
            </a:r>
            <a:r>
              <a:rPr lang="en-US" altLang="zh-CN" sz="2800" b="1">
                <a:solidFill>
                  <a:srgbClr val="000000"/>
                </a:solidFill>
                <a:latin typeface="楷体_GB2312" pitchFamily="49" charset="-122"/>
                <a:ea typeface="楷体_GB2312" pitchFamily="49" charset="-122"/>
              </a:rPr>
              <a:t>CF=1</a:t>
            </a:r>
            <a:r>
              <a:rPr lang="zh-CN" altLang="en-US" sz="2800" b="1">
                <a:solidFill>
                  <a:srgbClr val="000000"/>
                </a:solidFill>
                <a:latin typeface="楷体_GB2312" pitchFamily="49" charset="-122"/>
                <a:ea typeface="楷体_GB2312" pitchFamily="49" charset="-122"/>
              </a:rPr>
              <a:t>，否则</a:t>
            </a:r>
            <a:r>
              <a:rPr lang="en-US" altLang="zh-CN" sz="2800" b="1">
                <a:solidFill>
                  <a:srgbClr val="000000"/>
                </a:solidFill>
                <a:latin typeface="楷体_GB2312" pitchFamily="49" charset="-122"/>
                <a:ea typeface="楷体_GB2312" pitchFamily="49" charset="-122"/>
              </a:rPr>
              <a:t>CF=0</a:t>
            </a:r>
            <a:r>
              <a:rPr lang="zh-CN" altLang="en-US" sz="2800" b="1">
                <a:solidFill>
                  <a:srgbClr val="000000"/>
                </a:solidFill>
                <a:latin typeface="楷体_GB2312" pitchFamily="49" charset="-122"/>
                <a:ea typeface="楷体_GB2312" pitchFamily="49" charset="-122"/>
              </a:rPr>
              <a:t>。    </a:t>
            </a:r>
          </a:p>
        </p:txBody>
      </p:sp>
      <p:sp>
        <p:nvSpPr>
          <p:cNvPr id="6" name="Rectangle 3"/>
          <p:cNvSpPr>
            <a:spLocks noChangeArrowheads="1"/>
          </p:cNvSpPr>
          <p:nvPr/>
        </p:nvSpPr>
        <p:spPr bwMode="auto">
          <a:xfrm>
            <a:off x="685800" y="1600200"/>
            <a:ext cx="2743200" cy="609600"/>
          </a:xfrm>
          <a:prstGeom prst="rect">
            <a:avLst/>
          </a:prstGeom>
          <a:solidFill>
            <a:srgbClr val="9900CC"/>
          </a:solidFill>
          <a:ln w="9525">
            <a:solidFill>
              <a:srgbClr val="FFFFCC"/>
            </a:solidFill>
            <a:prstDash val="sysDot"/>
            <a:miter lim="800000"/>
            <a:headEnd/>
            <a:tailEnd/>
          </a:ln>
        </p:spPr>
        <p:txBody>
          <a:bodyPr anchor="ctr"/>
          <a:lstStyle/>
          <a:p>
            <a:r>
              <a:rPr lang="zh-CN" altLang="en-US" sz="3200" b="1" dirty="0">
                <a:solidFill>
                  <a:srgbClr val="FFFF00"/>
                </a:solidFill>
                <a:latin typeface="楷体_GB2312" pitchFamily="49" charset="-122"/>
                <a:ea typeface="楷体_GB2312" pitchFamily="49" charset="-122"/>
              </a:rPr>
              <a:t>状 态 标 志</a:t>
            </a:r>
          </a:p>
        </p:txBody>
      </p:sp>
      <p:sp>
        <p:nvSpPr>
          <p:cNvPr id="7" name="Rectangle 4"/>
          <p:cNvSpPr>
            <a:spLocks noChangeArrowheads="1"/>
          </p:cNvSpPr>
          <p:nvPr/>
        </p:nvSpPr>
        <p:spPr bwMode="auto">
          <a:xfrm>
            <a:off x="3429000" y="1600200"/>
            <a:ext cx="5030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0000FF"/>
                </a:solidFill>
                <a:latin typeface="楷体_GB2312" pitchFamily="49" charset="-122"/>
                <a:ea typeface="楷体_GB2312" pitchFamily="49" charset="-122"/>
              </a:rPr>
              <a:t>  </a:t>
            </a:r>
            <a:r>
              <a:rPr lang="zh-CN" altLang="en-US" sz="2400" b="1">
                <a:solidFill>
                  <a:srgbClr val="0000FF"/>
                </a:solidFill>
                <a:latin typeface="楷体_GB2312" pitchFamily="49" charset="-122"/>
                <a:ea typeface="楷体_GB2312" pitchFamily="49" charset="-122"/>
              </a:rPr>
              <a:t>反映的是</a:t>
            </a:r>
            <a:r>
              <a:rPr lang="en-US" altLang="zh-CN" sz="2400" b="1">
                <a:solidFill>
                  <a:srgbClr val="0000FF"/>
                </a:solidFill>
                <a:latin typeface="楷体_GB2312" pitchFamily="49" charset="-122"/>
                <a:ea typeface="楷体_GB2312" pitchFamily="49" charset="-122"/>
              </a:rPr>
              <a:t>ALU</a:t>
            </a:r>
            <a:r>
              <a:rPr lang="zh-CN" altLang="en-US" sz="2400" b="1">
                <a:solidFill>
                  <a:srgbClr val="0000FF"/>
                </a:solidFill>
                <a:latin typeface="楷体_GB2312" pitchFamily="49" charset="-122"/>
                <a:ea typeface="楷体_GB2312" pitchFamily="49" charset="-122"/>
              </a:rPr>
              <a:t>运算后结果的状态</a:t>
            </a:r>
          </a:p>
        </p:txBody>
      </p:sp>
      <p:sp>
        <p:nvSpPr>
          <p:cNvPr id="8" name="Rectangle 5"/>
          <p:cNvSpPr>
            <a:spLocks noChangeArrowheads="1"/>
          </p:cNvSpPr>
          <p:nvPr/>
        </p:nvSpPr>
        <p:spPr bwMode="auto">
          <a:xfrm>
            <a:off x="609600" y="4038600"/>
            <a:ext cx="8001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FF0000"/>
                </a:solidFill>
                <a:latin typeface="楷体_GB2312" pitchFamily="49" charset="-122"/>
                <a:ea typeface="楷体_GB2312" pitchFamily="49" charset="-122"/>
              </a:rPr>
              <a:t>    AF(Auxiliary Carry Flag)</a:t>
            </a:r>
            <a:r>
              <a:rPr lang="zh-CN" altLang="en-US" sz="2800" b="1">
                <a:solidFill>
                  <a:srgbClr val="0000FF"/>
                </a:solidFill>
                <a:latin typeface="楷体_GB2312" pitchFamily="49" charset="-122"/>
                <a:ea typeface="楷体_GB2312" pitchFamily="49" charset="-122"/>
              </a:rPr>
              <a:t>辅助进位标志。</a:t>
            </a:r>
            <a:r>
              <a:rPr lang="zh-CN" altLang="en-US" sz="2800" b="1">
                <a:solidFill>
                  <a:srgbClr val="000000"/>
                </a:solidFill>
                <a:latin typeface="楷体_GB2312" pitchFamily="49" charset="-122"/>
                <a:ea typeface="楷体_GB2312" pitchFamily="49" charset="-122"/>
              </a:rPr>
              <a:t>如果在加法时</a:t>
            </a:r>
            <a:r>
              <a:rPr lang="en-US" altLang="zh-CN" sz="2800" b="1">
                <a:solidFill>
                  <a:srgbClr val="000000"/>
                </a:solidFill>
                <a:latin typeface="楷体_GB2312" pitchFamily="49" charset="-122"/>
                <a:ea typeface="楷体_GB2312" pitchFamily="49" charset="-122"/>
              </a:rPr>
              <a:t>D3</a:t>
            </a:r>
            <a:r>
              <a:rPr lang="zh-CN" altLang="en-US" sz="2800" b="1">
                <a:solidFill>
                  <a:srgbClr val="000000"/>
                </a:solidFill>
                <a:latin typeface="楷体_GB2312" pitchFamily="49" charset="-122"/>
                <a:ea typeface="楷体_GB2312" pitchFamily="49" charset="-122"/>
              </a:rPr>
              <a:t>位有进位或减法时</a:t>
            </a:r>
            <a:r>
              <a:rPr lang="en-US" altLang="zh-CN" sz="2800" b="1">
                <a:solidFill>
                  <a:srgbClr val="000000"/>
                </a:solidFill>
                <a:latin typeface="楷体_GB2312" pitchFamily="49" charset="-122"/>
                <a:ea typeface="楷体_GB2312" pitchFamily="49" charset="-122"/>
              </a:rPr>
              <a:t>D3</a:t>
            </a:r>
            <a:r>
              <a:rPr lang="zh-CN" altLang="en-US" sz="2800" b="1">
                <a:solidFill>
                  <a:srgbClr val="000000"/>
                </a:solidFill>
                <a:latin typeface="楷体_GB2312" pitchFamily="49" charset="-122"/>
                <a:ea typeface="楷体_GB2312" pitchFamily="49" charset="-122"/>
              </a:rPr>
              <a:t>位有借位</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则</a:t>
            </a:r>
            <a:r>
              <a:rPr lang="en-US" altLang="zh-CN" sz="2800" b="1">
                <a:solidFill>
                  <a:srgbClr val="000000"/>
                </a:solidFill>
                <a:latin typeface="楷体_GB2312" pitchFamily="49" charset="-122"/>
                <a:ea typeface="楷体_GB2312" pitchFamily="49" charset="-122"/>
              </a:rPr>
              <a:t>AF=1</a:t>
            </a:r>
            <a:r>
              <a:rPr lang="zh-CN" altLang="en-US" sz="2800" b="1">
                <a:solidFill>
                  <a:srgbClr val="000000"/>
                </a:solidFill>
                <a:latin typeface="楷体_GB2312" pitchFamily="49" charset="-122"/>
                <a:ea typeface="楷体_GB2312" pitchFamily="49" charset="-122"/>
              </a:rPr>
              <a:t>，否则</a:t>
            </a:r>
            <a:r>
              <a:rPr lang="en-US" altLang="zh-CN" sz="2800" b="1">
                <a:solidFill>
                  <a:srgbClr val="000000"/>
                </a:solidFill>
                <a:latin typeface="楷体_GB2312" pitchFamily="49" charset="-122"/>
                <a:ea typeface="楷体_GB2312" pitchFamily="49" charset="-122"/>
              </a:rPr>
              <a:t>AF=0</a:t>
            </a:r>
            <a:r>
              <a:rPr lang="zh-CN" altLang="en-US" sz="2800" b="1">
                <a:solidFill>
                  <a:srgbClr val="000000"/>
                </a:solidFill>
                <a:latin typeface="楷体_GB2312" pitchFamily="49" charset="-122"/>
                <a:ea typeface="楷体_GB2312" pitchFamily="49" charset="-122"/>
              </a:rPr>
              <a:t>。这个标志位用于实现</a:t>
            </a:r>
            <a:r>
              <a:rPr lang="en-US" altLang="zh-CN" sz="2800" b="1">
                <a:solidFill>
                  <a:srgbClr val="000000"/>
                </a:solidFill>
                <a:latin typeface="楷体_GB2312" pitchFamily="49" charset="-122"/>
                <a:ea typeface="楷体_GB2312" pitchFamily="49" charset="-122"/>
              </a:rPr>
              <a:t>BCD</a:t>
            </a:r>
            <a:r>
              <a:rPr lang="zh-CN" altLang="en-US" sz="2800" b="1">
                <a:solidFill>
                  <a:srgbClr val="000000"/>
                </a:solidFill>
                <a:latin typeface="楷体_GB2312" pitchFamily="49" charset="-122"/>
                <a:ea typeface="楷体_GB2312" pitchFamily="49" charset="-122"/>
              </a:rPr>
              <a:t>码算术运算结果的调整。</a:t>
            </a:r>
          </a:p>
        </p:txBody>
      </p:sp>
      <p:sp>
        <p:nvSpPr>
          <p:cNvPr id="9" name="Line 6"/>
          <p:cNvSpPr>
            <a:spLocks noChangeShapeType="1"/>
          </p:cNvSpPr>
          <p:nvPr/>
        </p:nvSpPr>
        <p:spPr bwMode="auto">
          <a:xfrm>
            <a:off x="3429000" y="1905000"/>
            <a:ext cx="457200" cy="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3185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762000" y="1600200"/>
            <a:ext cx="77724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FF0000"/>
                </a:solidFill>
                <a:latin typeface="楷体_GB2312" pitchFamily="49" charset="-122"/>
                <a:ea typeface="楷体_GB2312" pitchFamily="49" charset="-122"/>
              </a:rPr>
              <a:t>    ZF(Zero Flag)</a:t>
            </a:r>
            <a:r>
              <a:rPr lang="zh-CN" altLang="en-US" sz="2800" b="1">
                <a:solidFill>
                  <a:srgbClr val="0000FF"/>
                </a:solidFill>
                <a:latin typeface="楷体_GB2312" pitchFamily="49" charset="-122"/>
                <a:ea typeface="楷体_GB2312" pitchFamily="49" charset="-122"/>
              </a:rPr>
              <a:t>零标志位。</a:t>
            </a:r>
          </a:p>
          <a:p>
            <a:pPr algn="l" fontAlgn="t">
              <a:spcBef>
                <a:spcPct val="5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如果运算结果各位都为零，则</a:t>
            </a:r>
            <a:r>
              <a:rPr lang="en-US" altLang="zh-CN" sz="2800" b="1">
                <a:solidFill>
                  <a:srgbClr val="000000"/>
                </a:solidFill>
                <a:latin typeface="楷体_GB2312" pitchFamily="49" charset="-122"/>
                <a:ea typeface="楷体_GB2312" pitchFamily="49" charset="-122"/>
              </a:rPr>
              <a:t>ZF=1</a:t>
            </a:r>
            <a:r>
              <a:rPr lang="zh-CN" altLang="en-US" sz="2800" b="1">
                <a:solidFill>
                  <a:srgbClr val="000000"/>
                </a:solidFill>
                <a:latin typeface="楷体_GB2312" pitchFamily="49" charset="-122"/>
                <a:ea typeface="楷体_GB2312" pitchFamily="49" charset="-122"/>
              </a:rPr>
              <a:t>，否则</a:t>
            </a:r>
            <a:r>
              <a:rPr lang="en-US" altLang="zh-CN" sz="2800" b="1">
                <a:solidFill>
                  <a:srgbClr val="000000"/>
                </a:solidFill>
                <a:latin typeface="楷体_GB2312" pitchFamily="49" charset="-122"/>
                <a:ea typeface="楷体_GB2312" pitchFamily="49" charset="-122"/>
              </a:rPr>
              <a:t>ZF=0</a:t>
            </a:r>
            <a:r>
              <a:rPr lang="zh-CN" altLang="en-US" sz="2800" b="1">
                <a:solidFill>
                  <a:srgbClr val="000000"/>
                </a:solidFill>
                <a:latin typeface="楷体_GB2312" pitchFamily="49" charset="-122"/>
                <a:ea typeface="楷体_GB2312" pitchFamily="49" charset="-122"/>
              </a:rPr>
              <a:t>。</a:t>
            </a:r>
          </a:p>
        </p:txBody>
      </p:sp>
      <p:sp>
        <p:nvSpPr>
          <p:cNvPr id="6" name="Rectangle 3"/>
          <p:cNvSpPr>
            <a:spLocks noChangeArrowheads="1"/>
          </p:cNvSpPr>
          <p:nvPr/>
        </p:nvSpPr>
        <p:spPr bwMode="auto">
          <a:xfrm>
            <a:off x="685800" y="3429000"/>
            <a:ext cx="78486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SF(Sign Flag)</a:t>
            </a:r>
            <a:r>
              <a:rPr lang="zh-CN" altLang="en-US" sz="2800" b="1">
                <a:solidFill>
                  <a:srgbClr val="0000FF"/>
                </a:solidFill>
                <a:latin typeface="楷体_GB2312" pitchFamily="49" charset="-122"/>
                <a:ea typeface="楷体_GB2312" pitchFamily="49" charset="-122"/>
              </a:rPr>
              <a:t>符号标志。</a:t>
            </a:r>
          </a:p>
          <a:p>
            <a:pPr algn="l" fontAlgn="t">
              <a:spcBef>
                <a:spcPct val="5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它总是和结果的最高位</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字节操作时是</a:t>
            </a:r>
            <a:r>
              <a:rPr lang="en-US" altLang="zh-CN" sz="2800" b="1">
                <a:solidFill>
                  <a:srgbClr val="000000"/>
                </a:solidFill>
                <a:latin typeface="楷体_GB2312" pitchFamily="49" charset="-122"/>
                <a:ea typeface="楷体_GB2312" pitchFamily="49" charset="-122"/>
              </a:rPr>
              <a:t>D7</a:t>
            </a:r>
            <a:r>
              <a:rPr lang="zh-CN" altLang="en-US" sz="2800" b="1">
                <a:solidFill>
                  <a:srgbClr val="000000"/>
                </a:solidFill>
                <a:latin typeface="楷体_GB2312" pitchFamily="49" charset="-122"/>
                <a:ea typeface="楷体_GB2312" pitchFamily="49" charset="-122"/>
              </a:rPr>
              <a:t>，字操作时是</a:t>
            </a:r>
            <a:r>
              <a:rPr lang="en-US" altLang="zh-CN" sz="2800" b="1">
                <a:solidFill>
                  <a:srgbClr val="000000"/>
                </a:solidFill>
                <a:latin typeface="楷体_GB2312" pitchFamily="49" charset="-122"/>
                <a:ea typeface="楷体_GB2312" pitchFamily="49" charset="-122"/>
              </a:rPr>
              <a:t>D15)</a:t>
            </a:r>
            <a:r>
              <a:rPr lang="zh-CN" altLang="en-US" sz="2800" b="1">
                <a:solidFill>
                  <a:srgbClr val="000000"/>
                </a:solidFill>
                <a:latin typeface="楷体_GB2312" pitchFamily="49" charset="-122"/>
                <a:ea typeface="楷体_GB2312" pitchFamily="49" charset="-122"/>
              </a:rPr>
              <a:t>相同，因为在补码运算时最高位是符号位，所以运算结果为负时，</a:t>
            </a:r>
            <a:r>
              <a:rPr lang="en-US" altLang="zh-CN" sz="2800" b="1">
                <a:solidFill>
                  <a:srgbClr val="000000"/>
                </a:solidFill>
                <a:latin typeface="楷体_GB2312" pitchFamily="49" charset="-122"/>
                <a:ea typeface="楷体_GB2312" pitchFamily="49" charset="-122"/>
              </a:rPr>
              <a:t>SF=1</a:t>
            </a:r>
            <a:r>
              <a:rPr lang="zh-CN" altLang="en-US" sz="2800" b="1">
                <a:solidFill>
                  <a:srgbClr val="000000"/>
                </a:solidFill>
                <a:latin typeface="楷体_GB2312" pitchFamily="49" charset="-122"/>
                <a:ea typeface="楷体_GB2312" pitchFamily="49" charset="-122"/>
              </a:rPr>
              <a:t>，否则</a:t>
            </a:r>
            <a:r>
              <a:rPr lang="en-US" altLang="zh-CN" sz="2800" b="1">
                <a:solidFill>
                  <a:srgbClr val="000000"/>
                </a:solidFill>
                <a:latin typeface="楷体_GB2312" pitchFamily="49" charset="-122"/>
                <a:ea typeface="楷体_GB2312" pitchFamily="49" charset="-122"/>
              </a:rPr>
              <a:t>SF=0.</a:t>
            </a:r>
          </a:p>
        </p:txBody>
      </p:sp>
    </p:spTree>
    <p:extLst>
      <p:ext uri="{BB962C8B-B14F-4D97-AF65-F5344CB8AC3E}">
        <p14:creationId xmlns:p14="http://schemas.microsoft.com/office/powerpoint/2010/main" val="238841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09600" y="1600200"/>
            <a:ext cx="8077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OF(Overflow Flag)</a:t>
            </a:r>
            <a:r>
              <a:rPr lang="zh-CN" altLang="en-US" sz="2800" b="1">
                <a:solidFill>
                  <a:srgbClr val="0000FF"/>
                </a:solidFill>
                <a:latin typeface="楷体_GB2312" pitchFamily="49" charset="-122"/>
                <a:ea typeface="楷体_GB2312" pitchFamily="49" charset="-122"/>
              </a:rPr>
              <a:t>溢出标志。</a:t>
            </a:r>
          </a:p>
          <a:p>
            <a:pPr algn="l" fontAlgn="t">
              <a:spcBef>
                <a:spcPct val="5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在加或减运算中结果超出</a:t>
            </a:r>
            <a:r>
              <a:rPr lang="en-US" altLang="zh-CN" sz="2800" b="1">
                <a:solidFill>
                  <a:srgbClr val="000000"/>
                </a:solidFill>
                <a:latin typeface="楷体_GB2312" pitchFamily="49" charset="-122"/>
                <a:ea typeface="楷体_GB2312" pitchFamily="49" charset="-122"/>
              </a:rPr>
              <a:t>8</a:t>
            </a:r>
            <a:r>
              <a:rPr lang="zh-CN" altLang="en-US" sz="2800" b="1">
                <a:solidFill>
                  <a:srgbClr val="000000"/>
                </a:solidFill>
                <a:latin typeface="楷体_GB2312" pitchFamily="49" charset="-122"/>
                <a:ea typeface="楷体_GB2312" pitchFamily="49" charset="-122"/>
              </a:rPr>
              <a:t>位或者</a:t>
            </a:r>
            <a:r>
              <a:rPr lang="en-US" altLang="zh-CN" sz="2800" b="1">
                <a:solidFill>
                  <a:srgbClr val="000000"/>
                </a:solidFill>
                <a:latin typeface="楷体_GB2312" pitchFamily="49" charset="-122"/>
                <a:ea typeface="楷体_GB2312" pitchFamily="49" charset="-122"/>
              </a:rPr>
              <a:t>16</a:t>
            </a:r>
            <a:r>
              <a:rPr lang="zh-CN" altLang="en-US" sz="2800" b="1">
                <a:solidFill>
                  <a:srgbClr val="000000"/>
                </a:solidFill>
                <a:latin typeface="楷体_GB2312" pitchFamily="49" charset="-122"/>
                <a:ea typeface="楷体_GB2312" pitchFamily="49" charset="-122"/>
              </a:rPr>
              <a:t>位有符号数所能表示的数值范围</a:t>
            </a:r>
            <a:r>
              <a:rPr lang="en-US" altLang="zh-CN" sz="2800" b="1">
                <a:solidFill>
                  <a:srgbClr val="000000"/>
                </a:solidFill>
                <a:latin typeface="楷体_GB2312" pitchFamily="49" charset="-122"/>
                <a:ea typeface="楷体_GB2312" pitchFamily="49" charset="-122"/>
              </a:rPr>
              <a:t>(-128 ∽ +127</a:t>
            </a:r>
            <a:r>
              <a:rPr lang="zh-CN" altLang="en-US" sz="2800" b="1">
                <a:solidFill>
                  <a:srgbClr val="000000"/>
                </a:solidFill>
                <a:latin typeface="楷体_GB2312" pitchFamily="49" charset="-122"/>
                <a:ea typeface="楷体_GB2312" pitchFamily="49" charset="-122"/>
              </a:rPr>
              <a:t>或</a:t>
            </a:r>
            <a:r>
              <a:rPr lang="en-US" altLang="zh-CN" sz="2800" b="1">
                <a:solidFill>
                  <a:srgbClr val="000000"/>
                </a:solidFill>
                <a:latin typeface="楷体_GB2312" pitchFamily="49" charset="-122"/>
                <a:ea typeface="楷体_GB2312" pitchFamily="49" charset="-122"/>
              </a:rPr>
              <a:t>-32768 ∽ +32767)</a:t>
            </a:r>
            <a:r>
              <a:rPr lang="zh-CN" altLang="en-US" sz="2800" b="1">
                <a:solidFill>
                  <a:srgbClr val="000000"/>
                </a:solidFill>
                <a:latin typeface="楷体_GB2312" pitchFamily="49" charset="-122"/>
                <a:ea typeface="楷体_GB2312" pitchFamily="49" charset="-122"/>
              </a:rPr>
              <a:t>时，产生溢出，</a:t>
            </a:r>
            <a:r>
              <a:rPr lang="en-US" altLang="zh-CN" sz="2800" b="1">
                <a:solidFill>
                  <a:srgbClr val="000000"/>
                </a:solidFill>
                <a:latin typeface="楷体_GB2312" pitchFamily="49" charset="-122"/>
                <a:ea typeface="楷体_GB2312" pitchFamily="49" charset="-122"/>
              </a:rPr>
              <a:t>OF=1</a:t>
            </a:r>
            <a:r>
              <a:rPr lang="zh-CN" altLang="en-US" sz="2800" b="1">
                <a:solidFill>
                  <a:srgbClr val="000000"/>
                </a:solidFill>
                <a:latin typeface="楷体_GB2312" pitchFamily="49" charset="-122"/>
                <a:ea typeface="楷体_GB2312" pitchFamily="49" charset="-122"/>
              </a:rPr>
              <a:t>，否则</a:t>
            </a:r>
            <a:r>
              <a:rPr lang="en-US" altLang="zh-CN" sz="2800" b="1">
                <a:solidFill>
                  <a:srgbClr val="000000"/>
                </a:solidFill>
                <a:latin typeface="楷体_GB2312" pitchFamily="49" charset="-122"/>
                <a:ea typeface="楷体_GB2312" pitchFamily="49" charset="-122"/>
              </a:rPr>
              <a:t>OF=0</a:t>
            </a:r>
            <a:r>
              <a:rPr lang="zh-CN" altLang="en-US" sz="2800" b="1">
                <a:solidFill>
                  <a:srgbClr val="000000"/>
                </a:solidFill>
                <a:latin typeface="楷体_GB2312" pitchFamily="49" charset="-122"/>
                <a:ea typeface="楷体_GB2312" pitchFamily="49" charset="-122"/>
              </a:rPr>
              <a:t>。</a:t>
            </a:r>
          </a:p>
        </p:txBody>
      </p:sp>
      <p:sp>
        <p:nvSpPr>
          <p:cNvPr id="6" name="Rectangle 3"/>
          <p:cNvSpPr>
            <a:spLocks noChangeArrowheads="1"/>
          </p:cNvSpPr>
          <p:nvPr/>
        </p:nvSpPr>
        <p:spPr bwMode="auto">
          <a:xfrm>
            <a:off x="609600" y="3886200"/>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000000"/>
                </a:solidFill>
                <a:latin typeface="楷体_GB2312" pitchFamily="49" charset="-122"/>
                <a:ea typeface="楷体_GB2312" pitchFamily="49" charset="-122"/>
              </a:rPr>
              <a:t>    </a:t>
            </a:r>
            <a:r>
              <a:rPr lang="en-US" altLang="zh-CN" sz="2800" b="1">
                <a:solidFill>
                  <a:srgbClr val="F40000"/>
                </a:solidFill>
                <a:latin typeface="楷体_GB2312" pitchFamily="49" charset="-122"/>
                <a:ea typeface="楷体_GB2312" pitchFamily="49" charset="-122"/>
              </a:rPr>
              <a:t>PF(Parity Flag)</a:t>
            </a:r>
            <a:r>
              <a:rPr lang="zh-CN" altLang="en-US" sz="2800" b="1">
                <a:solidFill>
                  <a:srgbClr val="0000FF"/>
                </a:solidFill>
                <a:latin typeface="楷体_GB2312" pitchFamily="49" charset="-122"/>
                <a:ea typeface="楷体_GB2312" pitchFamily="49" charset="-122"/>
              </a:rPr>
              <a:t>奇偶标志</a:t>
            </a:r>
            <a:r>
              <a:rPr lang="zh-CN" altLang="en-US" sz="2800" b="1">
                <a:solidFill>
                  <a:srgbClr val="000000"/>
                </a:solidFill>
                <a:latin typeface="楷体_GB2312" pitchFamily="49" charset="-122"/>
                <a:ea typeface="楷体_GB2312" pitchFamily="49" charset="-122"/>
              </a:rPr>
              <a:t>。如果操作结果的低</a:t>
            </a:r>
            <a:r>
              <a:rPr lang="en-US" altLang="zh-CN" sz="2800" b="1">
                <a:solidFill>
                  <a:srgbClr val="000000"/>
                </a:solidFill>
                <a:latin typeface="楷体_GB2312" pitchFamily="49" charset="-122"/>
                <a:ea typeface="楷体_GB2312" pitchFamily="49" charset="-122"/>
              </a:rPr>
              <a:t>8</a:t>
            </a:r>
            <a:r>
              <a:rPr lang="zh-CN" altLang="en-US" sz="2800" b="1">
                <a:solidFill>
                  <a:srgbClr val="000000"/>
                </a:solidFill>
                <a:latin typeface="楷体_GB2312" pitchFamily="49" charset="-122"/>
                <a:ea typeface="楷体_GB2312" pitchFamily="49" charset="-122"/>
              </a:rPr>
              <a:t>位中含有偶数个</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PF=1</a:t>
            </a:r>
            <a:r>
              <a:rPr lang="zh-CN" altLang="en-US" sz="2800" b="1">
                <a:solidFill>
                  <a:srgbClr val="000000"/>
                </a:solidFill>
                <a:latin typeface="楷体_GB2312" pitchFamily="49" charset="-122"/>
                <a:ea typeface="楷体_GB2312" pitchFamily="49" charset="-122"/>
              </a:rPr>
              <a:t>，否则</a:t>
            </a:r>
            <a:r>
              <a:rPr lang="en-US" altLang="zh-CN" sz="2800" b="1">
                <a:solidFill>
                  <a:srgbClr val="000000"/>
                </a:solidFill>
                <a:latin typeface="楷体_GB2312" pitchFamily="49" charset="-122"/>
                <a:ea typeface="楷体_GB2312" pitchFamily="49" charset="-122"/>
              </a:rPr>
              <a:t>PF=0</a:t>
            </a:r>
            <a:r>
              <a:rPr lang="zh-CN" altLang="en-US" sz="2800" b="1">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12206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85800" y="1600200"/>
            <a:ext cx="2743200" cy="609600"/>
          </a:xfrm>
          <a:prstGeom prst="rect">
            <a:avLst/>
          </a:prstGeom>
          <a:solidFill>
            <a:srgbClr val="9900CC"/>
          </a:solidFill>
          <a:ln w="9525">
            <a:solidFill>
              <a:srgbClr val="FFFFCC"/>
            </a:solidFill>
            <a:prstDash val="sysDot"/>
            <a:miter lim="800000"/>
            <a:headEnd/>
            <a:tailEnd/>
          </a:ln>
        </p:spPr>
        <p:txBody>
          <a:bodyPr anchor="ctr"/>
          <a:lstStyle/>
          <a:p>
            <a:r>
              <a:rPr lang="zh-CN" altLang="en-US" sz="3200" b="1" dirty="0">
                <a:solidFill>
                  <a:srgbClr val="FFFF00"/>
                </a:solidFill>
                <a:latin typeface="楷体_GB2312" pitchFamily="49" charset="-122"/>
                <a:ea typeface="楷体_GB2312" pitchFamily="49" charset="-122"/>
              </a:rPr>
              <a:t>控 制 标 志</a:t>
            </a:r>
          </a:p>
        </p:txBody>
      </p:sp>
      <p:sp>
        <p:nvSpPr>
          <p:cNvPr id="6" name="Rectangle 3"/>
          <p:cNvSpPr>
            <a:spLocks noChangeArrowheads="1"/>
          </p:cNvSpPr>
          <p:nvPr/>
        </p:nvSpPr>
        <p:spPr bwMode="auto">
          <a:xfrm>
            <a:off x="3352800" y="1600200"/>
            <a:ext cx="5611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0000FF"/>
                </a:solidFill>
                <a:latin typeface="楷体_GB2312" pitchFamily="49" charset="-122"/>
                <a:ea typeface="楷体_GB2312" pitchFamily="49" charset="-122"/>
              </a:rPr>
              <a:t>  </a:t>
            </a:r>
            <a:r>
              <a:rPr lang="zh-CN" altLang="en-US" sz="2400" b="1">
                <a:solidFill>
                  <a:srgbClr val="0000FF"/>
                </a:solidFill>
                <a:latin typeface="楷体_GB2312" pitchFamily="49" charset="-122"/>
                <a:ea typeface="楷体_GB2312" pitchFamily="49" charset="-122"/>
              </a:rPr>
              <a:t>用来控制</a:t>
            </a:r>
            <a:r>
              <a:rPr lang="en-US" altLang="zh-CN" sz="2400" b="1">
                <a:solidFill>
                  <a:srgbClr val="0000FF"/>
                </a:solidFill>
                <a:latin typeface="楷体_GB2312" pitchFamily="49" charset="-122"/>
                <a:ea typeface="楷体_GB2312" pitchFamily="49" charset="-122"/>
              </a:rPr>
              <a:t>CPU</a:t>
            </a:r>
            <a:r>
              <a:rPr lang="zh-CN" altLang="en-US" sz="2400" b="1">
                <a:solidFill>
                  <a:srgbClr val="0000FF"/>
                </a:solidFill>
                <a:latin typeface="楷体_GB2312" pitchFamily="49" charset="-122"/>
                <a:ea typeface="楷体_GB2312" pitchFamily="49" charset="-122"/>
              </a:rPr>
              <a:t>的操作特征（运行状态）</a:t>
            </a:r>
          </a:p>
        </p:txBody>
      </p:sp>
      <p:sp>
        <p:nvSpPr>
          <p:cNvPr id="7" name="Line 4"/>
          <p:cNvSpPr>
            <a:spLocks noChangeShapeType="1"/>
          </p:cNvSpPr>
          <p:nvPr/>
        </p:nvSpPr>
        <p:spPr bwMode="auto">
          <a:xfrm>
            <a:off x="3429000" y="1905000"/>
            <a:ext cx="457200" cy="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5"/>
          <p:cNvSpPr>
            <a:spLocks noChangeArrowheads="1"/>
          </p:cNvSpPr>
          <p:nvPr/>
        </p:nvSpPr>
        <p:spPr bwMode="auto">
          <a:xfrm>
            <a:off x="685800" y="2362200"/>
            <a:ext cx="80010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DF(Direction Flag)</a:t>
            </a:r>
            <a:r>
              <a:rPr lang="en-US" altLang="zh-CN" sz="2800" b="1">
                <a:solidFill>
                  <a:srgbClr val="27182A"/>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方向控制标志。</a:t>
            </a:r>
          </a:p>
          <a:p>
            <a:pPr algn="l" fontAlgn="t">
              <a:spcBef>
                <a:spcPct val="20000"/>
              </a:spcBef>
              <a:buClr>
                <a:schemeClr val="hlink"/>
              </a:buClr>
              <a:buSzPct val="110000"/>
              <a:buFont typeface="Wingdings" pitchFamily="2" charset="2"/>
              <a:buNone/>
            </a:pPr>
            <a:endParaRPr lang="zh-CN" altLang="en-US" sz="900" b="1">
              <a:solidFill>
                <a:srgbClr val="27182A"/>
              </a:solidFill>
              <a:latin typeface="楷体_GB2312" pitchFamily="49" charset="-122"/>
              <a:ea typeface="楷体_GB2312" pitchFamily="49" charset="-122"/>
            </a:endParaRPr>
          </a:p>
          <a:p>
            <a:pPr algn="l" fontAlgn="t">
              <a:spcBef>
                <a:spcPct val="2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    可由指令置</a:t>
            </a:r>
            <a:r>
              <a:rPr lang="en-US" altLang="zh-CN" sz="2800" b="1">
                <a:solidFill>
                  <a:srgbClr val="27182A"/>
                </a:solidFill>
                <a:latin typeface="楷体_GB2312" pitchFamily="49" charset="-122"/>
                <a:ea typeface="楷体_GB2312" pitchFamily="49" charset="-122"/>
              </a:rPr>
              <a:t>1/</a:t>
            </a:r>
            <a:r>
              <a:rPr lang="zh-CN" altLang="en-US" sz="2800" b="1">
                <a:solidFill>
                  <a:srgbClr val="27182A"/>
                </a:solidFill>
                <a:latin typeface="楷体_GB2312" pitchFamily="49" charset="-122"/>
                <a:ea typeface="楷体_GB2312" pitchFamily="49" charset="-122"/>
              </a:rPr>
              <a:t>清</a:t>
            </a:r>
            <a:r>
              <a:rPr lang="en-US" altLang="zh-CN" sz="2800" b="1">
                <a:solidFill>
                  <a:srgbClr val="27182A"/>
                </a:solidFill>
                <a:latin typeface="楷体_GB2312" pitchFamily="49" charset="-122"/>
                <a:ea typeface="楷体_GB2312" pitchFamily="49" charset="-122"/>
              </a:rPr>
              <a:t>0</a:t>
            </a:r>
          </a:p>
        </p:txBody>
      </p:sp>
      <p:sp>
        <p:nvSpPr>
          <p:cNvPr id="9" name="Rectangle 6"/>
          <p:cNvSpPr>
            <a:spLocks noChangeArrowheads="1"/>
          </p:cNvSpPr>
          <p:nvPr/>
        </p:nvSpPr>
        <p:spPr bwMode="auto">
          <a:xfrm>
            <a:off x="4572000" y="32766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CLD</a:t>
            </a:r>
            <a:r>
              <a:rPr lang="zh-CN" altLang="en-US" sz="2800" b="1">
                <a:solidFill>
                  <a:srgbClr val="27182A"/>
                </a:solidFill>
                <a:latin typeface="楷体_GB2312" pitchFamily="49" charset="-122"/>
                <a:ea typeface="楷体_GB2312" pitchFamily="49" charset="-122"/>
              </a:rPr>
              <a:t>；</a:t>
            </a:r>
            <a:r>
              <a:rPr lang="en-US" altLang="zh-CN" sz="2800" b="1">
                <a:solidFill>
                  <a:srgbClr val="27182A"/>
                </a:solidFill>
                <a:latin typeface="楷体_GB2312" pitchFamily="49" charset="-122"/>
                <a:ea typeface="楷体_GB2312" pitchFamily="49" charset="-122"/>
              </a:rPr>
              <a:t>DF=0</a:t>
            </a:r>
          </a:p>
        </p:txBody>
      </p:sp>
      <p:sp>
        <p:nvSpPr>
          <p:cNvPr id="10" name="Rectangle 7"/>
          <p:cNvSpPr>
            <a:spLocks noChangeArrowheads="1"/>
          </p:cNvSpPr>
          <p:nvPr/>
        </p:nvSpPr>
        <p:spPr bwMode="auto">
          <a:xfrm>
            <a:off x="762000" y="38100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在进行字符串操作时</a:t>
            </a:r>
            <a:r>
              <a:rPr lang="en-US" altLang="zh-CN" sz="2800" b="1">
                <a:solidFill>
                  <a:srgbClr val="000000"/>
                </a:solidFill>
                <a:latin typeface="楷体_GB2312" pitchFamily="49" charset="-122"/>
                <a:ea typeface="楷体_GB2312" pitchFamily="49" charset="-122"/>
              </a:rPr>
              <a:t>,CPU</a:t>
            </a:r>
            <a:r>
              <a:rPr lang="zh-CN" altLang="en-US" sz="2800" b="1">
                <a:solidFill>
                  <a:srgbClr val="000000"/>
                </a:solidFill>
                <a:latin typeface="楷体_GB2312" pitchFamily="49" charset="-122"/>
                <a:ea typeface="楷体_GB2312" pitchFamily="49" charset="-122"/>
              </a:rPr>
              <a:t>每执行一条串操作指令</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对源或</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与</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目的操作数的地址会自动进行一次调整</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其调整准则为</a:t>
            </a:r>
          </a:p>
        </p:txBody>
      </p:sp>
      <p:sp>
        <p:nvSpPr>
          <p:cNvPr id="11" name="Rectangle 8"/>
          <p:cNvSpPr>
            <a:spLocks noChangeArrowheads="1"/>
          </p:cNvSpPr>
          <p:nvPr/>
        </p:nvSpPr>
        <p:spPr bwMode="auto">
          <a:xfrm>
            <a:off x="3810000" y="5257800"/>
            <a:ext cx="415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0</a:t>
            </a:r>
            <a:r>
              <a:rPr lang="zh-CN" altLang="en-US" sz="2800" b="1">
                <a:solidFill>
                  <a:srgbClr val="27182A"/>
                </a:solidFill>
                <a:latin typeface="楷体_GB2312" pitchFamily="49" charset="-122"/>
                <a:ea typeface="楷体_GB2312" pitchFamily="49" charset="-122"/>
              </a:rPr>
              <a:t>，自动递增（</a:t>
            </a:r>
            <a:r>
              <a:rPr lang="en-US" altLang="zh-CN" sz="2800" b="1">
                <a:solidFill>
                  <a:srgbClr val="27182A"/>
                </a:solidFill>
                <a:latin typeface="楷体_GB2312" pitchFamily="49" charset="-122"/>
                <a:ea typeface="楷体_GB2312" pitchFamily="49" charset="-122"/>
              </a:rPr>
              <a:t>SI,DI</a:t>
            </a:r>
            <a:r>
              <a:rPr lang="zh-CN" altLang="en-US" sz="2800" b="1">
                <a:solidFill>
                  <a:srgbClr val="27182A"/>
                </a:solidFill>
                <a:latin typeface="楷体_GB2312" pitchFamily="49" charset="-122"/>
                <a:ea typeface="楷体_GB2312" pitchFamily="49" charset="-122"/>
              </a:rPr>
              <a:t>）。</a:t>
            </a:r>
          </a:p>
        </p:txBody>
      </p:sp>
      <p:sp>
        <p:nvSpPr>
          <p:cNvPr id="12" name="AutoShape 9"/>
          <p:cNvSpPr>
            <a:spLocks/>
          </p:cNvSpPr>
          <p:nvPr/>
        </p:nvSpPr>
        <p:spPr bwMode="auto">
          <a:xfrm>
            <a:off x="4267200" y="2971800"/>
            <a:ext cx="228600" cy="762000"/>
          </a:xfrm>
          <a:prstGeom prst="leftBrace">
            <a:avLst>
              <a:gd name="adj1" fmla="val 2777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Rectangle 10"/>
          <p:cNvSpPr>
            <a:spLocks noChangeArrowheads="1"/>
          </p:cNvSpPr>
          <p:nvPr/>
        </p:nvSpPr>
        <p:spPr bwMode="auto">
          <a:xfrm>
            <a:off x="4572000" y="2819400"/>
            <a:ext cx="179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楷体_GB2312" pitchFamily="49" charset="-122"/>
                <a:ea typeface="楷体_GB2312" pitchFamily="49" charset="-122"/>
              </a:rPr>
              <a:t>STD</a:t>
            </a:r>
            <a:r>
              <a:rPr lang="zh-CN" altLang="en-US" sz="2800" b="1">
                <a:solidFill>
                  <a:srgbClr val="27182A"/>
                </a:solidFill>
                <a:latin typeface="楷体_GB2312" pitchFamily="49" charset="-122"/>
                <a:ea typeface="楷体_GB2312" pitchFamily="49" charset="-122"/>
              </a:rPr>
              <a:t>；</a:t>
            </a:r>
            <a:r>
              <a:rPr lang="en-US" altLang="zh-CN" sz="2800" b="1">
                <a:solidFill>
                  <a:srgbClr val="27182A"/>
                </a:solidFill>
                <a:latin typeface="楷体_GB2312" pitchFamily="49" charset="-122"/>
                <a:ea typeface="楷体_GB2312" pitchFamily="49" charset="-122"/>
              </a:rPr>
              <a:t>DF=1</a:t>
            </a:r>
          </a:p>
        </p:txBody>
      </p:sp>
      <p:sp>
        <p:nvSpPr>
          <p:cNvPr id="14" name="Rectangle 11"/>
          <p:cNvSpPr>
            <a:spLocks noChangeArrowheads="1"/>
          </p:cNvSpPr>
          <p:nvPr/>
        </p:nvSpPr>
        <p:spPr bwMode="auto">
          <a:xfrm>
            <a:off x="2819400" y="5562600"/>
            <a:ext cx="722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FF0000"/>
                </a:solidFill>
                <a:latin typeface="楷体_GB2312" pitchFamily="49" charset="-122"/>
                <a:ea typeface="楷体_GB2312" pitchFamily="49" charset="-122"/>
              </a:rPr>
              <a:t>DF=</a:t>
            </a:r>
          </a:p>
        </p:txBody>
      </p:sp>
      <p:sp>
        <p:nvSpPr>
          <p:cNvPr id="15" name="AutoShape 12"/>
          <p:cNvSpPr>
            <a:spLocks/>
          </p:cNvSpPr>
          <p:nvPr/>
        </p:nvSpPr>
        <p:spPr bwMode="auto">
          <a:xfrm>
            <a:off x="3581400" y="5486400"/>
            <a:ext cx="228600" cy="762000"/>
          </a:xfrm>
          <a:prstGeom prst="leftBrace">
            <a:avLst>
              <a:gd name="adj1" fmla="val 2777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Rectangle 13"/>
          <p:cNvSpPr>
            <a:spLocks noChangeArrowheads="1"/>
          </p:cNvSpPr>
          <p:nvPr/>
        </p:nvSpPr>
        <p:spPr bwMode="auto">
          <a:xfrm>
            <a:off x="3810000" y="5867400"/>
            <a:ext cx="415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楷体_GB2312" pitchFamily="49" charset="-122"/>
                <a:ea typeface="楷体_GB2312" pitchFamily="49" charset="-122"/>
              </a:rPr>
              <a:t>1</a:t>
            </a:r>
            <a:r>
              <a:rPr lang="zh-CN" altLang="en-US" sz="2800" b="1">
                <a:solidFill>
                  <a:srgbClr val="27182A"/>
                </a:solidFill>
                <a:latin typeface="楷体_GB2312" pitchFamily="49" charset="-122"/>
                <a:ea typeface="楷体_GB2312" pitchFamily="49" charset="-122"/>
              </a:rPr>
              <a:t>，自动递减（</a:t>
            </a:r>
            <a:r>
              <a:rPr lang="en-US" altLang="zh-CN" sz="2800" b="1">
                <a:solidFill>
                  <a:srgbClr val="27182A"/>
                </a:solidFill>
                <a:latin typeface="楷体_GB2312" pitchFamily="49" charset="-122"/>
                <a:ea typeface="楷体_GB2312" pitchFamily="49" charset="-122"/>
              </a:rPr>
              <a:t>SI,DI</a:t>
            </a:r>
            <a:r>
              <a:rPr lang="zh-CN" altLang="en-US" sz="2800" b="1">
                <a:solidFill>
                  <a:srgbClr val="27182A"/>
                </a:solidFill>
                <a:latin typeface="楷体_GB2312" pitchFamily="49" charset="-122"/>
                <a:ea typeface="楷体_GB2312" pitchFamily="49" charset="-122"/>
              </a:rPr>
              <a:t>）。</a:t>
            </a:r>
          </a:p>
        </p:txBody>
      </p:sp>
    </p:spTree>
    <p:extLst>
      <p:ext uri="{BB962C8B-B14F-4D97-AF65-F5344CB8AC3E}">
        <p14:creationId xmlns:p14="http://schemas.microsoft.com/office/powerpoint/2010/main" val="334529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533400" y="16002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FF0000"/>
                </a:solidFill>
                <a:latin typeface="楷体_GB2312" pitchFamily="49" charset="-122"/>
                <a:ea typeface="楷体_GB2312" pitchFamily="49" charset="-122"/>
              </a:rPr>
              <a:t>IF(Interrupt Enable Flag)</a:t>
            </a:r>
            <a:endParaRPr lang="en-US" altLang="zh-CN" sz="2800" b="1">
              <a:solidFill>
                <a:srgbClr val="27182A"/>
              </a:solidFill>
              <a:latin typeface="楷体_GB2312" pitchFamily="49" charset="-122"/>
              <a:ea typeface="楷体_GB2312" pitchFamily="49" charset="-122"/>
            </a:endParaRPr>
          </a:p>
        </p:txBody>
      </p:sp>
      <p:sp>
        <p:nvSpPr>
          <p:cNvPr id="6" name="Rectangle 3"/>
          <p:cNvSpPr>
            <a:spLocks noChangeArrowheads="1"/>
          </p:cNvSpPr>
          <p:nvPr/>
        </p:nvSpPr>
        <p:spPr bwMode="auto">
          <a:xfrm>
            <a:off x="2590800" y="327660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CLI</a:t>
            </a:r>
            <a:r>
              <a:rPr lang="zh-CN" altLang="en-US" sz="2800" b="1">
                <a:solidFill>
                  <a:srgbClr val="27182A"/>
                </a:solidFill>
                <a:latin typeface="楷体_GB2312" pitchFamily="49" charset="-122"/>
                <a:ea typeface="楷体_GB2312" pitchFamily="49" charset="-122"/>
              </a:rPr>
              <a:t>；</a:t>
            </a:r>
            <a:r>
              <a:rPr lang="en-US" altLang="zh-CN" sz="2800" b="1">
                <a:solidFill>
                  <a:srgbClr val="27182A"/>
                </a:solidFill>
                <a:latin typeface="楷体_GB2312" pitchFamily="49" charset="-122"/>
                <a:ea typeface="楷体_GB2312" pitchFamily="49" charset="-122"/>
              </a:rPr>
              <a:t>IF=0</a:t>
            </a:r>
            <a:r>
              <a:rPr lang="zh-CN" altLang="en-US" sz="2800" b="1">
                <a:solidFill>
                  <a:srgbClr val="27182A"/>
                </a:solidFill>
                <a:latin typeface="楷体_GB2312" pitchFamily="49" charset="-122"/>
                <a:ea typeface="楷体_GB2312" pitchFamily="49" charset="-122"/>
              </a:rPr>
              <a:t>，</a:t>
            </a:r>
            <a:r>
              <a:rPr lang="en-US" altLang="zh-CN" sz="2800" b="1">
                <a:solidFill>
                  <a:srgbClr val="27182A"/>
                </a:solidFill>
                <a:latin typeface="楷体_GB2312" pitchFamily="49" charset="-122"/>
                <a:ea typeface="楷体_GB2312" pitchFamily="49" charset="-122"/>
              </a:rPr>
              <a:t>CPU</a:t>
            </a:r>
            <a:r>
              <a:rPr lang="zh-CN" altLang="en-US" sz="2800" b="1">
                <a:solidFill>
                  <a:srgbClr val="27182A"/>
                </a:solidFill>
                <a:latin typeface="楷体_GB2312" pitchFamily="49" charset="-122"/>
                <a:ea typeface="楷体_GB2312" pitchFamily="49" charset="-122"/>
              </a:rPr>
              <a:t>处于关中断状态。</a:t>
            </a:r>
          </a:p>
        </p:txBody>
      </p:sp>
      <p:sp>
        <p:nvSpPr>
          <p:cNvPr id="7" name="Rectangle 4"/>
          <p:cNvSpPr>
            <a:spLocks noChangeArrowheads="1"/>
          </p:cNvSpPr>
          <p:nvPr/>
        </p:nvSpPr>
        <p:spPr bwMode="auto">
          <a:xfrm>
            <a:off x="2514600" y="3886200"/>
            <a:ext cx="5903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fontAlgn="t">
              <a:spcBef>
                <a:spcPct val="50000"/>
              </a:spcBef>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1</a:t>
            </a:r>
            <a:r>
              <a:rPr lang="zh-CN" altLang="en-US" sz="2800" b="1" dirty="0">
                <a:solidFill>
                  <a:srgbClr val="27182A"/>
                </a:solidFill>
                <a:latin typeface="楷体_GB2312" pitchFamily="49" charset="-122"/>
                <a:ea typeface="楷体_GB2312" pitchFamily="49" charset="-122"/>
              </a:rPr>
              <a:t>时</a:t>
            </a:r>
            <a:r>
              <a:rPr lang="en-US" altLang="zh-CN" sz="2800" b="1" dirty="0">
                <a:solidFill>
                  <a:srgbClr val="27182A"/>
                </a:solidFill>
                <a:latin typeface="楷体_GB2312" pitchFamily="49" charset="-122"/>
                <a:ea typeface="楷体_GB2312" pitchFamily="49" charset="-122"/>
              </a:rPr>
              <a:t>,CPU</a:t>
            </a:r>
            <a:r>
              <a:rPr lang="zh-CN" altLang="en-US" sz="2800" b="1" dirty="0">
                <a:solidFill>
                  <a:srgbClr val="27182A"/>
                </a:solidFill>
                <a:latin typeface="楷体_GB2312" pitchFamily="49" charset="-122"/>
                <a:ea typeface="楷体_GB2312" pitchFamily="49" charset="-122"/>
              </a:rPr>
              <a:t>能响应外部可屏蔽中断请求</a:t>
            </a:r>
            <a:r>
              <a:rPr lang="en-US" altLang="zh-CN" sz="2800" b="1" dirty="0">
                <a:solidFill>
                  <a:srgbClr val="27182A"/>
                </a:solidFill>
                <a:latin typeface="楷体_GB2312" pitchFamily="49" charset="-122"/>
                <a:ea typeface="楷体_GB2312" pitchFamily="49" charset="-122"/>
              </a:rPr>
              <a:t>;</a:t>
            </a:r>
          </a:p>
        </p:txBody>
      </p:sp>
      <p:sp>
        <p:nvSpPr>
          <p:cNvPr id="8" name="Rectangle 5"/>
          <p:cNvSpPr>
            <a:spLocks noChangeArrowheads="1"/>
          </p:cNvSpPr>
          <p:nvPr/>
        </p:nvSpPr>
        <p:spPr bwMode="auto">
          <a:xfrm>
            <a:off x="1042988" y="4191000"/>
            <a:ext cx="1331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当</a:t>
            </a:r>
            <a:r>
              <a:rPr lang="en-US" altLang="zh-CN" sz="2800" b="1">
                <a:solidFill>
                  <a:srgbClr val="27182A"/>
                </a:solidFill>
                <a:latin typeface="楷体_GB2312" pitchFamily="49" charset="-122"/>
                <a:ea typeface="楷体_GB2312" pitchFamily="49" charset="-122"/>
              </a:rPr>
              <a:t>IF=</a:t>
            </a:r>
          </a:p>
        </p:txBody>
      </p:sp>
      <p:sp>
        <p:nvSpPr>
          <p:cNvPr id="9" name="Rectangle 6"/>
          <p:cNvSpPr>
            <a:spLocks noChangeArrowheads="1"/>
          </p:cNvSpPr>
          <p:nvPr/>
        </p:nvSpPr>
        <p:spPr bwMode="auto">
          <a:xfrm>
            <a:off x="685800" y="5257800"/>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en-US" altLang="zh-CN" sz="2800" b="1">
                <a:solidFill>
                  <a:srgbClr val="000000"/>
                </a:solidFill>
                <a:latin typeface="楷体_GB2312" pitchFamily="49" charset="-122"/>
                <a:ea typeface="楷体_GB2312" pitchFamily="49" charset="-122"/>
              </a:rPr>
              <a:t>IF</a:t>
            </a:r>
            <a:r>
              <a:rPr lang="zh-CN" altLang="en-US" sz="2800" b="1">
                <a:solidFill>
                  <a:srgbClr val="000000"/>
                </a:solidFill>
                <a:latin typeface="楷体_GB2312" pitchFamily="49" charset="-122"/>
                <a:ea typeface="楷体_GB2312" pitchFamily="49" charset="-122"/>
              </a:rPr>
              <a:t>对外部非可屏蔽中断请求以及</a:t>
            </a:r>
            <a:r>
              <a:rPr lang="en-US" altLang="zh-CN" sz="2800" b="1">
                <a:solidFill>
                  <a:srgbClr val="000000"/>
                </a:solidFill>
                <a:latin typeface="楷体_GB2312" pitchFamily="49" charset="-122"/>
                <a:ea typeface="楷体_GB2312" pitchFamily="49" charset="-122"/>
              </a:rPr>
              <a:t>CPU</a:t>
            </a:r>
            <a:r>
              <a:rPr lang="zh-CN" altLang="en-US" sz="2800" b="1">
                <a:solidFill>
                  <a:srgbClr val="000000"/>
                </a:solidFill>
                <a:latin typeface="楷体_GB2312" pitchFamily="49" charset="-122"/>
                <a:ea typeface="楷体_GB2312" pitchFamily="49" charset="-122"/>
              </a:rPr>
              <a:t>内部的中断不起作用</a:t>
            </a:r>
            <a:r>
              <a:rPr lang="en-US" altLang="zh-CN" sz="2800" b="1">
                <a:solidFill>
                  <a:srgbClr val="000000"/>
                </a:solidFill>
                <a:latin typeface="楷体_GB2312" pitchFamily="49" charset="-122"/>
                <a:ea typeface="楷体_GB2312" pitchFamily="49" charset="-122"/>
              </a:rPr>
              <a:t>.</a:t>
            </a:r>
          </a:p>
        </p:txBody>
      </p:sp>
      <p:sp>
        <p:nvSpPr>
          <p:cNvPr id="10" name="Rectangle 7"/>
          <p:cNvSpPr>
            <a:spLocks noChangeArrowheads="1"/>
          </p:cNvSpPr>
          <p:nvPr/>
        </p:nvSpPr>
        <p:spPr bwMode="auto">
          <a:xfrm>
            <a:off x="762000" y="2209800"/>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000000"/>
                </a:solidFill>
                <a:latin typeface="楷体_GB2312" pitchFamily="49" charset="-122"/>
                <a:ea typeface="楷体_GB2312" pitchFamily="49" charset="-122"/>
              </a:rPr>
              <a:t>可由指令置</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清</a:t>
            </a:r>
            <a:r>
              <a:rPr lang="en-US" altLang="zh-CN" sz="2800" b="1">
                <a:solidFill>
                  <a:srgbClr val="000000"/>
                </a:solidFill>
                <a:latin typeface="楷体_GB2312" pitchFamily="49" charset="-122"/>
                <a:ea typeface="楷体_GB2312" pitchFamily="49" charset="-122"/>
              </a:rPr>
              <a:t>0:</a:t>
            </a:r>
          </a:p>
        </p:txBody>
      </p:sp>
      <p:sp>
        <p:nvSpPr>
          <p:cNvPr id="11" name="Rectangle 8"/>
          <p:cNvSpPr>
            <a:spLocks noChangeArrowheads="1"/>
          </p:cNvSpPr>
          <p:nvPr/>
        </p:nvSpPr>
        <p:spPr bwMode="auto">
          <a:xfrm>
            <a:off x="5029200" y="1676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400" b="1" dirty="0">
                <a:solidFill>
                  <a:srgbClr val="0000FF"/>
                </a:solidFill>
                <a:latin typeface="楷体_GB2312" pitchFamily="49" charset="-122"/>
                <a:ea typeface="楷体_GB2312" pitchFamily="49" charset="-122"/>
              </a:rPr>
              <a:t>外部可屏蔽中断允许标志。</a:t>
            </a:r>
          </a:p>
        </p:txBody>
      </p:sp>
      <p:sp>
        <p:nvSpPr>
          <p:cNvPr id="12" name="AutoShape 9"/>
          <p:cNvSpPr>
            <a:spLocks/>
          </p:cNvSpPr>
          <p:nvPr/>
        </p:nvSpPr>
        <p:spPr bwMode="auto">
          <a:xfrm>
            <a:off x="2286000" y="2895600"/>
            <a:ext cx="228600" cy="762000"/>
          </a:xfrm>
          <a:prstGeom prst="leftBrace">
            <a:avLst>
              <a:gd name="adj1" fmla="val 2777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Rectangle 10"/>
          <p:cNvSpPr>
            <a:spLocks noChangeArrowheads="1"/>
          </p:cNvSpPr>
          <p:nvPr/>
        </p:nvSpPr>
        <p:spPr bwMode="auto">
          <a:xfrm>
            <a:off x="2590800" y="274320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dirty="0">
                <a:solidFill>
                  <a:srgbClr val="27182A"/>
                </a:solidFill>
                <a:latin typeface="楷体_GB2312" pitchFamily="49" charset="-122"/>
                <a:ea typeface="楷体_GB2312" pitchFamily="49" charset="-122"/>
              </a:rPr>
              <a:t>STI</a:t>
            </a:r>
            <a:r>
              <a:rPr lang="zh-CN" altLang="en-US" sz="2800" b="1" dirty="0">
                <a:solidFill>
                  <a:srgbClr val="27182A"/>
                </a:solidFill>
                <a:latin typeface="楷体_GB2312" pitchFamily="49" charset="-122"/>
                <a:ea typeface="楷体_GB2312" pitchFamily="49" charset="-122"/>
              </a:rPr>
              <a:t>；</a:t>
            </a:r>
            <a:r>
              <a:rPr lang="en-US" altLang="zh-CN" sz="2800" b="1" dirty="0">
                <a:solidFill>
                  <a:srgbClr val="27182A"/>
                </a:solidFill>
                <a:latin typeface="楷体_GB2312" pitchFamily="49" charset="-122"/>
                <a:ea typeface="楷体_GB2312" pitchFamily="49" charset="-122"/>
              </a:rPr>
              <a:t>IF=1</a:t>
            </a:r>
            <a:r>
              <a:rPr lang="zh-CN" altLang="en-US" sz="2800" b="1" dirty="0">
                <a:solidFill>
                  <a:srgbClr val="27182A"/>
                </a:solidFill>
                <a:latin typeface="楷体_GB2312" pitchFamily="49" charset="-122"/>
                <a:ea typeface="楷体_GB2312" pitchFamily="49" charset="-122"/>
              </a:rPr>
              <a:t>，</a:t>
            </a:r>
            <a:r>
              <a:rPr lang="en-US" altLang="zh-CN" sz="2800" b="1" dirty="0">
                <a:solidFill>
                  <a:srgbClr val="27182A"/>
                </a:solidFill>
                <a:latin typeface="楷体_GB2312" pitchFamily="49" charset="-122"/>
                <a:ea typeface="楷体_GB2312" pitchFamily="49" charset="-122"/>
              </a:rPr>
              <a:t>CPU</a:t>
            </a:r>
            <a:r>
              <a:rPr lang="zh-CN" altLang="en-US" sz="2800" b="1" dirty="0">
                <a:solidFill>
                  <a:srgbClr val="27182A"/>
                </a:solidFill>
                <a:latin typeface="楷体_GB2312" pitchFamily="49" charset="-122"/>
                <a:ea typeface="楷体_GB2312" pitchFamily="49" charset="-122"/>
              </a:rPr>
              <a:t>处于开中断状态。</a:t>
            </a:r>
          </a:p>
        </p:txBody>
      </p:sp>
      <p:sp>
        <p:nvSpPr>
          <p:cNvPr id="14" name="AutoShape 12"/>
          <p:cNvSpPr>
            <a:spLocks/>
          </p:cNvSpPr>
          <p:nvPr/>
        </p:nvSpPr>
        <p:spPr bwMode="auto">
          <a:xfrm>
            <a:off x="2362200" y="4114800"/>
            <a:ext cx="228600" cy="762000"/>
          </a:xfrm>
          <a:prstGeom prst="leftBrace">
            <a:avLst>
              <a:gd name="adj1" fmla="val 2777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Rectangle 4"/>
          <p:cNvSpPr>
            <a:spLocks noChangeArrowheads="1"/>
          </p:cNvSpPr>
          <p:nvPr/>
        </p:nvSpPr>
        <p:spPr bwMode="auto">
          <a:xfrm>
            <a:off x="2483768" y="4450556"/>
            <a:ext cx="63209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fontAlgn="t">
              <a:spcBef>
                <a:spcPct val="50000"/>
              </a:spcBef>
              <a:buClr>
                <a:schemeClr val="hlink"/>
              </a:buClr>
              <a:buSzPct val="110000"/>
              <a:buFont typeface="Wingdings" pitchFamily="2" charset="2"/>
              <a:buNone/>
            </a:pPr>
            <a:r>
              <a:rPr lang="en-US" altLang="zh-CN" sz="2800" b="1" dirty="0" smtClean="0">
                <a:solidFill>
                  <a:srgbClr val="27182A"/>
                </a:solidFill>
                <a:latin typeface="楷体_GB2312" pitchFamily="49" charset="-122"/>
                <a:ea typeface="楷体_GB2312" pitchFamily="49" charset="-122"/>
              </a:rPr>
              <a:t>0</a:t>
            </a:r>
            <a:r>
              <a:rPr lang="zh-CN" altLang="en-US" sz="2800" b="1" dirty="0" smtClean="0">
                <a:solidFill>
                  <a:srgbClr val="27182A"/>
                </a:solidFill>
                <a:latin typeface="楷体_GB2312" pitchFamily="49" charset="-122"/>
                <a:ea typeface="楷体_GB2312" pitchFamily="49" charset="-122"/>
              </a:rPr>
              <a:t>时</a:t>
            </a:r>
            <a:r>
              <a:rPr lang="en-US" altLang="zh-CN" sz="2800" b="1" dirty="0">
                <a:solidFill>
                  <a:srgbClr val="27182A"/>
                </a:solidFill>
                <a:latin typeface="楷体_GB2312" pitchFamily="49" charset="-122"/>
                <a:ea typeface="楷体_GB2312" pitchFamily="49" charset="-122"/>
              </a:rPr>
              <a:t>,</a:t>
            </a:r>
            <a:r>
              <a:rPr lang="en-US" altLang="zh-CN" sz="2800" b="1" dirty="0" smtClean="0">
                <a:solidFill>
                  <a:srgbClr val="27182A"/>
                </a:solidFill>
                <a:latin typeface="楷体_GB2312" pitchFamily="49" charset="-122"/>
                <a:ea typeface="楷体_GB2312" pitchFamily="49" charset="-122"/>
              </a:rPr>
              <a:t>CPU</a:t>
            </a:r>
            <a:r>
              <a:rPr lang="zh-CN" altLang="en-US" sz="2800" b="1" dirty="0" smtClean="0">
                <a:solidFill>
                  <a:srgbClr val="27182A"/>
                </a:solidFill>
                <a:latin typeface="楷体_GB2312" pitchFamily="49" charset="-122"/>
                <a:ea typeface="楷体_GB2312" pitchFamily="49" charset="-122"/>
              </a:rPr>
              <a:t>不能</a:t>
            </a:r>
            <a:r>
              <a:rPr lang="zh-CN" altLang="en-US" sz="2800" b="1" dirty="0">
                <a:solidFill>
                  <a:srgbClr val="27182A"/>
                </a:solidFill>
                <a:latin typeface="楷体_GB2312" pitchFamily="49" charset="-122"/>
                <a:ea typeface="楷体_GB2312" pitchFamily="49" charset="-122"/>
              </a:rPr>
              <a:t>响应外部可屏蔽中断请求</a:t>
            </a:r>
            <a:r>
              <a:rPr lang="en-US" altLang="zh-CN" sz="2800" b="1" dirty="0">
                <a:solidFill>
                  <a:srgbClr val="27182A"/>
                </a:solidFill>
                <a:latin typeface="楷体_GB2312" pitchFamily="49" charset="-122"/>
                <a:ea typeface="楷体_GB2312" pitchFamily="49" charset="-122"/>
              </a:rPr>
              <a:t>;</a:t>
            </a:r>
          </a:p>
        </p:txBody>
      </p:sp>
    </p:spTree>
    <p:extLst>
      <p:ext uri="{BB962C8B-B14F-4D97-AF65-F5344CB8AC3E}">
        <p14:creationId xmlns:p14="http://schemas.microsoft.com/office/powerpoint/2010/main" val="1149426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2.4 8086</a:t>
            </a:r>
            <a:r>
              <a:rPr lang="en-US" altLang="zh-CN" dirty="0"/>
              <a:t>CPU</a:t>
            </a:r>
            <a:r>
              <a:rPr lang="zh-CN" altLang="en-US" dirty="0"/>
              <a:t>的寄存器组织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762000" y="1600200"/>
            <a:ext cx="7770813"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FF0000"/>
                </a:solidFill>
                <a:latin typeface="楷体_GB2312" pitchFamily="49" charset="-122"/>
                <a:ea typeface="楷体_GB2312" pitchFamily="49" charset="-122"/>
              </a:rPr>
              <a:t>TF(Trap Flag)</a:t>
            </a:r>
            <a:r>
              <a:rPr lang="zh-CN" altLang="en-US" sz="2800" b="1">
                <a:solidFill>
                  <a:srgbClr val="0000FF"/>
                </a:solidFill>
                <a:latin typeface="楷体_GB2312" pitchFamily="49" charset="-122"/>
                <a:ea typeface="楷体_GB2312" pitchFamily="49" charset="-122"/>
              </a:rPr>
              <a:t>陷井标志。</a:t>
            </a:r>
          </a:p>
          <a:p>
            <a:pPr algn="l" fontAlgn="t">
              <a:spcBef>
                <a:spcPct val="5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没有专门的置</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清</a:t>
            </a:r>
            <a:r>
              <a:rPr lang="en-US" altLang="zh-CN" sz="2800" b="1">
                <a:solidFill>
                  <a:srgbClr val="000000"/>
                </a:solidFill>
                <a:latin typeface="楷体_GB2312" pitchFamily="49" charset="-122"/>
                <a:ea typeface="楷体_GB2312" pitchFamily="49" charset="-122"/>
              </a:rPr>
              <a:t>0</a:t>
            </a:r>
            <a:r>
              <a:rPr lang="zh-CN" altLang="en-US" sz="2800" b="1">
                <a:solidFill>
                  <a:srgbClr val="000000"/>
                </a:solidFill>
                <a:latin typeface="楷体_GB2312" pitchFamily="49" charset="-122"/>
                <a:ea typeface="楷体_GB2312" pitchFamily="49" charset="-122"/>
              </a:rPr>
              <a:t>指令。</a:t>
            </a:r>
          </a:p>
          <a:p>
            <a:pPr algn="l" fontAlgn="t">
              <a:spcBef>
                <a:spcPct val="50000"/>
              </a:spcBef>
              <a:buClr>
                <a:schemeClr val="hlink"/>
              </a:buClr>
              <a:buSzPct val="110000"/>
              <a:buFont typeface="Wingdings" pitchFamily="2" charset="2"/>
              <a:buNone/>
            </a:pPr>
            <a:r>
              <a:rPr lang="zh-CN" altLang="en-US" sz="2800" b="1">
                <a:solidFill>
                  <a:srgbClr val="000000"/>
                </a:solidFill>
                <a:latin typeface="楷体_GB2312" pitchFamily="49" charset="-122"/>
                <a:ea typeface="楷体_GB2312" pitchFamily="49" charset="-122"/>
              </a:rPr>
              <a:t>    当</a:t>
            </a:r>
            <a:r>
              <a:rPr lang="en-US" altLang="zh-CN" sz="2800" b="1">
                <a:solidFill>
                  <a:srgbClr val="000000"/>
                </a:solidFill>
                <a:latin typeface="楷体_GB2312" pitchFamily="49" charset="-122"/>
                <a:ea typeface="楷体_GB2312" pitchFamily="49" charset="-122"/>
              </a:rPr>
              <a:t>TF</a:t>
            </a:r>
            <a:r>
              <a:rPr lang="en-US" altLang="zh-CN" sz="2800" b="1">
                <a:solidFill>
                  <a:srgbClr val="000000"/>
                </a:solidFill>
                <a:latin typeface="Arial" charset="0"/>
                <a:ea typeface="楷体_GB2312" pitchFamily="49" charset="-122"/>
              </a:rPr>
              <a:t>=</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时，</a:t>
            </a:r>
            <a:r>
              <a:rPr lang="en-US" altLang="zh-CN" sz="2800" b="1">
                <a:solidFill>
                  <a:srgbClr val="000000"/>
                </a:solidFill>
                <a:latin typeface="楷体_GB2312" pitchFamily="49" charset="-122"/>
                <a:ea typeface="楷体_GB2312" pitchFamily="49" charset="-122"/>
              </a:rPr>
              <a:t>CPU</a:t>
            </a:r>
            <a:r>
              <a:rPr lang="zh-CN" altLang="en-US" sz="2800" b="1">
                <a:solidFill>
                  <a:srgbClr val="000000"/>
                </a:solidFill>
                <a:latin typeface="楷体_GB2312" pitchFamily="49" charset="-122"/>
                <a:ea typeface="楷体_GB2312" pitchFamily="49" charset="-122"/>
              </a:rPr>
              <a:t>每执行完一条指令便自动产生一个内部中断</a:t>
            </a:r>
            <a:r>
              <a:rPr lang="en-US" altLang="zh-CN" sz="2800" b="1">
                <a:solidFill>
                  <a:srgbClr val="000000"/>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类型为</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，转去执行一个中断服务程序，用户可以借助中断服务程序来检查每条指令执行的情况，称为单步工作方式，常用于程序的调试。</a:t>
            </a:r>
          </a:p>
        </p:txBody>
      </p:sp>
    </p:spTree>
    <p:extLst>
      <p:ext uri="{BB962C8B-B14F-4D97-AF65-F5344CB8AC3E}">
        <p14:creationId xmlns:p14="http://schemas.microsoft.com/office/powerpoint/2010/main" val="1569726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8086CPU</a:t>
            </a:r>
            <a:r>
              <a:rPr lang="zh-CN" altLang="en-US" dirty="0"/>
              <a:t>的寄存器组织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609600" y="1412776"/>
            <a:ext cx="807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例</a:t>
            </a:r>
            <a:r>
              <a:rPr lang="en-US" altLang="zh-CN" sz="2800" b="1" dirty="0">
                <a:solidFill>
                  <a:srgbClr val="000000"/>
                </a:solidFill>
                <a:latin typeface="楷体_GB2312" pitchFamily="49" charset="-122"/>
                <a:ea typeface="楷体_GB2312" pitchFamily="49" charset="-122"/>
              </a:rPr>
              <a:t>1:</a:t>
            </a:r>
            <a:r>
              <a:rPr lang="zh-CN" altLang="en-US" sz="2800" b="1" dirty="0">
                <a:solidFill>
                  <a:srgbClr val="000000"/>
                </a:solidFill>
                <a:latin typeface="楷体_GB2312" pitchFamily="49" charset="-122"/>
                <a:ea typeface="楷体_GB2312" pitchFamily="49" charset="-122"/>
              </a:rPr>
              <a:t>若</a:t>
            </a:r>
            <a:r>
              <a:rPr lang="en-US" altLang="zh-CN" sz="2800" b="1" dirty="0" smtClean="0">
                <a:solidFill>
                  <a:srgbClr val="000000"/>
                </a:solidFill>
                <a:latin typeface="楷体_GB2312" pitchFamily="49" charset="-122"/>
                <a:ea typeface="楷体_GB2312" pitchFamily="49" charset="-122"/>
              </a:rPr>
              <a:t>CPU</a:t>
            </a:r>
            <a:r>
              <a:rPr lang="zh-CN" altLang="en-US" sz="2800" b="1" dirty="0" smtClean="0">
                <a:solidFill>
                  <a:srgbClr val="000000"/>
                </a:solidFill>
                <a:latin typeface="楷体_GB2312" pitchFamily="49" charset="-122"/>
                <a:ea typeface="楷体_GB2312" pitchFamily="49" charset="-122"/>
              </a:rPr>
              <a:t>的</a:t>
            </a:r>
            <a:r>
              <a:rPr lang="en-US" altLang="zh-CN" sz="2800" b="1" dirty="0" smtClean="0">
                <a:solidFill>
                  <a:srgbClr val="000000"/>
                </a:solidFill>
                <a:latin typeface="楷体_GB2312" pitchFamily="49" charset="-122"/>
                <a:ea typeface="楷体_GB2312" pitchFamily="49" charset="-122"/>
              </a:rPr>
              <a:t>ALU</a:t>
            </a:r>
            <a:r>
              <a:rPr lang="zh-CN" altLang="en-US" sz="2800" b="1" dirty="0" smtClean="0">
                <a:solidFill>
                  <a:srgbClr val="000000"/>
                </a:solidFill>
                <a:latin typeface="楷体_GB2312" pitchFamily="49" charset="-122"/>
                <a:ea typeface="楷体_GB2312" pitchFamily="49" charset="-122"/>
              </a:rPr>
              <a:t>执行</a:t>
            </a:r>
            <a:r>
              <a:rPr lang="en-US" altLang="zh-CN" sz="2800" b="1" dirty="0">
                <a:solidFill>
                  <a:srgbClr val="000000"/>
                </a:solidFill>
                <a:latin typeface="楷体_GB2312" pitchFamily="49" charset="-122"/>
                <a:ea typeface="楷体_GB2312" pitchFamily="49" charset="-122"/>
              </a:rPr>
              <a:t>5439H+476AH</a:t>
            </a:r>
            <a:r>
              <a:rPr lang="zh-CN" altLang="en-US" sz="2800" b="1" dirty="0">
                <a:solidFill>
                  <a:srgbClr val="000000"/>
                </a:solidFill>
                <a:latin typeface="楷体_GB2312" pitchFamily="49" charset="-122"/>
                <a:ea typeface="楷体_GB2312" pitchFamily="49" charset="-122"/>
              </a:rPr>
              <a:t>加法运算</a:t>
            </a:r>
            <a:r>
              <a:rPr lang="zh-CN" altLang="en-US" sz="2800" b="1" dirty="0" smtClean="0">
                <a:solidFill>
                  <a:srgbClr val="000000"/>
                </a:solidFill>
                <a:latin typeface="楷体_GB2312" pitchFamily="49" charset="-122"/>
                <a:ea typeface="楷体_GB2312" pitchFamily="49" charset="-122"/>
              </a:rPr>
              <a:t>指令，求</a:t>
            </a:r>
            <a:r>
              <a:rPr lang="en-US" altLang="zh-CN" sz="2800" b="1" dirty="0" smtClean="0">
                <a:solidFill>
                  <a:srgbClr val="000000"/>
                </a:solidFill>
                <a:latin typeface="楷体_GB2312" pitchFamily="49" charset="-122"/>
                <a:ea typeface="楷体_GB2312" pitchFamily="49" charset="-122"/>
              </a:rPr>
              <a:t>PSW</a:t>
            </a:r>
            <a:r>
              <a:rPr lang="zh-CN" altLang="en-US" sz="2800" b="1" dirty="0" smtClean="0">
                <a:solidFill>
                  <a:srgbClr val="000000"/>
                </a:solidFill>
                <a:latin typeface="楷体_GB2312" pitchFamily="49" charset="-122"/>
                <a:ea typeface="楷体_GB2312" pitchFamily="49" charset="-122"/>
              </a:rPr>
              <a:t>各</a:t>
            </a:r>
            <a:r>
              <a:rPr lang="zh-CN" altLang="en-US" sz="2800" b="1" dirty="0">
                <a:solidFill>
                  <a:srgbClr val="000000"/>
                </a:solidFill>
                <a:latin typeface="楷体_GB2312" pitchFamily="49" charset="-122"/>
                <a:ea typeface="楷体_GB2312" pitchFamily="49" charset="-122"/>
              </a:rPr>
              <a:t>标志</a:t>
            </a:r>
            <a:r>
              <a:rPr lang="zh-CN" altLang="en-US" sz="2800" b="1" dirty="0" smtClean="0">
                <a:solidFill>
                  <a:srgbClr val="000000"/>
                </a:solidFill>
                <a:latin typeface="楷体_GB2312" pitchFamily="49" charset="-122"/>
                <a:ea typeface="楷体_GB2312" pitchFamily="49" charset="-122"/>
              </a:rPr>
              <a:t>位的值：</a:t>
            </a:r>
            <a:endParaRPr lang="en-US" altLang="zh-CN" sz="2800" b="1" dirty="0">
              <a:solidFill>
                <a:srgbClr val="000000"/>
              </a:solidFill>
              <a:latin typeface="楷体_GB2312" pitchFamily="49" charset="-122"/>
              <a:ea typeface="楷体_GB2312" pitchFamily="49" charset="-122"/>
            </a:endParaRPr>
          </a:p>
        </p:txBody>
      </p:sp>
      <p:sp>
        <p:nvSpPr>
          <p:cNvPr id="6" name="Rectangle 3"/>
          <p:cNvSpPr>
            <a:spLocks noChangeArrowheads="1"/>
          </p:cNvSpPr>
          <p:nvPr/>
        </p:nvSpPr>
        <p:spPr bwMode="auto">
          <a:xfrm>
            <a:off x="1143000" y="4724400"/>
            <a:ext cx="6884988"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那么</a:t>
            </a:r>
            <a:r>
              <a:rPr lang="en-US" altLang="zh-CN" sz="2800" b="1">
                <a:solidFill>
                  <a:srgbClr val="27182A"/>
                </a:solidFill>
                <a:latin typeface="楷体_GB2312" pitchFamily="49" charset="-122"/>
                <a:ea typeface="楷体_GB2312" pitchFamily="49" charset="-122"/>
              </a:rPr>
              <a:t>,</a:t>
            </a:r>
            <a:r>
              <a:rPr lang="zh-CN" altLang="en-US" sz="2800" b="1">
                <a:solidFill>
                  <a:srgbClr val="27182A"/>
                </a:solidFill>
                <a:latin typeface="楷体_GB2312" pitchFamily="49" charset="-122"/>
                <a:ea typeface="楷体_GB2312" pitchFamily="49" charset="-122"/>
              </a:rPr>
              <a:t>指令执行后有</a:t>
            </a:r>
            <a:r>
              <a:rPr lang="en-US" altLang="zh-CN" sz="2800" b="1">
                <a:solidFill>
                  <a:srgbClr val="27182A"/>
                </a:solidFill>
                <a:latin typeface="楷体_GB2312" pitchFamily="49" charset="-122"/>
                <a:ea typeface="楷体_GB2312" pitchFamily="49" charset="-122"/>
              </a:rPr>
              <a:t>:</a:t>
            </a:r>
          </a:p>
          <a:p>
            <a:pPr algn="l" fontAlgn="t">
              <a:spcBef>
                <a:spcPct val="50000"/>
              </a:spcBef>
              <a:buClr>
                <a:schemeClr val="hlink"/>
              </a:buClr>
              <a:buSzPct val="110000"/>
              <a:buFont typeface="Wingdings" pitchFamily="2" charset="2"/>
              <a:buNone/>
            </a:pPr>
            <a:r>
              <a:rPr lang="en-US" altLang="zh-CN" sz="2800" b="1">
                <a:solidFill>
                  <a:srgbClr val="FF0000"/>
                </a:solidFill>
                <a:latin typeface="楷体_GB2312" pitchFamily="49" charset="-122"/>
                <a:ea typeface="楷体_GB2312" pitchFamily="49" charset="-122"/>
              </a:rPr>
              <a:t>SF=1</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ZF=0</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PF=1</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AF=1</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CF=0</a:t>
            </a:r>
            <a:r>
              <a:rPr lang="zh-CN" altLang="en-US" sz="2800" b="1">
                <a:solidFill>
                  <a:srgbClr val="FF0000"/>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OF=1</a:t>
            </a:r>
          </a:p>
        </p:txBody>
      </p:sp>
      <p:sp>
        <p:nvSpPr>
          <p:cNvPr id="7" name="Rectangle 4"/>
          <p:cNvSpPr>
            <a:spLocks noChangeArrowheads="1"/>
          </p:cNvSpPr>
          <p:nvPr/>
        </p:nvSpPr>
        <p:spPr bwMode="auto">
          <a:xfrm>
            <a:off x="2895600" y="2514600"/>
            <a:ext cx="3771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楷体_GB2312" pitchFamily="49" charset="-122"/>
                <a:ea typeface="楷体_GB2312" pitchFamily="49" charset="-122"/>
              </a:rPr>
              <a:t>0101 0100 0011 1001B</a:t>
            </a:r>
          </a:p>
        </p:txBody>
      </p:sp>
      <p:sp>
        <p:nvSpPr>
          <p:cNvPr id="8" name="Rectangle 5"/>
          <p:cNvSpPr>
            <a:spLocks noChangeArrowheads="1"/>
          </p:cNvSpPr>
          <p:nvPr/>
        </p:nvSpPr>
        <p:spPr bwMode="auto">
          <a:xfrm>
            <a:off x="2895600" y="3048000"/>
            <a:ext cx="3771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楷体_GB2312" pitchFamily="49" charset="-122"/>
                <a:ea typeface="楷体_GB2312" pitchFamily="49" charset="-122"/>
              </a:rPr>
              <a:t>0100 0111 0110 1010B</a:t>
            </a:r>
          </a:p>
        </p:txBody>
      </p:sp>
      <p:sp>
        <p:nvSpPr>
          <p:cNvPr id="9" name="Rectangle 6"/>
          <p:cNvSpPr>
            <a:spLocks noChangeArrowheads="1"/>
          </p:cNvSpPr>
          <p:nvPr/>
        </p:nvSpPr>
        <p:spPr bwMode="auto">
          <a:xfrm>
            <a:off x="2895600" y="3733800"/>
            <a:ext cx="3771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FF0000"/>
                </a:solidFill>
                <a:latin typeface="楷体_GB2312" pitchFamily="49" charset="-122"/>
                <a:ea typeface="楷体_GB2312" pitchFamily="49" charset="-122"/>
              </a:rPr>
              <a:t>1001 1011 1010 0011B</a:t>
            </a:r>
          </a:p>
        </p:txBody>
      </p:sp>
      <p:sp>
        <p:nvSpPr>
          <p:cNvPr id="10" name="Line 7"/>
          <p:cNvSpPr>
            <a:spLocks noChangeShapeType="1"/>
          </p:cNvSpPr>
          <p:nvPr/>
        </p:nvSpPr>
        <p:spPr bwMode="auto">
          <a:xfrm>
            <a:off x="1524000" y="3505200"/>
            <a:ext cx="54102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1905000" y="3048000"/>
            <a:ext cx="36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楷体_GB2312" pitchFamily="49" charset="-122"/>
                <a:ea typeface="楷体_GB2312" pitchFamily="49" charset="-122"/>
              </a:rPr>
              <a:t>+</a:t>
            </a:r>
          </a:p>
        </p:txBody>
      </p:sp>
      <p:sp>
        <p:nvSpPr>
          <p:cNvPr id="12" name="Line 9"/>
          <p:cNvSpPr>
            <a:spLocks noChangeShapeType="1"/>
          </p:cNvSpPr>
          <p:nvPr/>
        </p:nvSpPr>
        <p:spPr bwMode="auto">
          <a:xfrm>
            <a:off x="3810000" y="2438400"/>
            <a:ext cx="0" cy="1752600"/>
          </a:xfrm>
          <a:prstGeom prst="line">
            <a:avLst/>
          </a:prstGeom>
          <a:noFill/>
          <a:ln w="28575">
            <a:solidFill>
              <a:srgbClr val="3399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0"/>
          <p:cNvSpPr>
            <a:spLocks noChangeShapeType="1"/>
          </p:cNvSpPr>
          <p:nvPr/>
        </p:nvSpPr>
        <p:spPr bwMode="auto">
          <a:xfrm>
            <a:off x="4724400" y="2438400"/>
            <a:ext cx="0" cy="1752600"/>
          </a:xfrm>
          <a:prstGeom prst="line">
            <a:avLst/>
          </a:prstGeom>
          <a:noFill/>
          <a:ln w="28575">
            <a:solidFill>
              <a:srgbClr val="3399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1"/>
          <p:cNvSpPr>
            <a:spLocks noChangeShapeType="1"/>
          </p:cNvSpPr>
          <p:nvPr/>
        </p:nvSpPr>
        <p:spPr bwMode="auto">
          <a:xfrm>
            <a:off x="5638800" y="2438400"/>
            <a:ext cx="0" cy="1752600"/>
          </a:xfrm>
          <a:prstGeom prst="line">
            <a:avLst/>
          </a:prstGeom>
          <a:noFill/>
          <a:ln w="28575">
            <a:solidFill>
              <a:srgbClr val="3399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矩形 15"/>
          <p:cNvSpPr/>
          <p:nvPr/>
        </p:nvSpPr>
        <p:spPr>
          <a:xfrm>
            <a:off x="1143000" y="2366883"/>
            <a:ext cx="6884988" cy="3654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683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8086CPU</a:t>
            </a:r>
            <a:r>
              <a:rPr lang="zh-CN" altLang="en-US" dirty="0"/>
              <a:t>的寄存器组织</a:t>
            </a:r>
          </a:p>
        </p:txBody>
      </p:sp>
      <p:sp>
        <p:nvSpPr>
          <p:cNvPr id="3" name="内容占位符 2"/>
          <p:cNvSpPr>
            <a:spLocks noGrp="1"/>
          </p:cNvSpPr>
          <p:nvPr>
            <p:ph idx="1"/>
          </p:nvPr>
        </p:nvSpPr>
        <p:spPr/>
        <p:txBody>
          <a:bodyPr/>
          <a:lstStyle/>
          <a:p>
            <a:r>
              <a:rPr lang="zh-CN" altLang="en-US" dirty="0" smtClean="0"/>
              <a:t>回顾与总结</a:t>
            </a:r>
            <a:endParaRPr lang="en-US" altLang="zh-CN" dirty="0" smtClean="0"/>
          </a:p>
          <a:p>
            <a:pPr marL="0" indent="0">
              <a:buNone/>
            </a:pPr>
            <a:endParaRPr lang="zh-CN" alt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97376"/>
            <a:ext cx="4280322" cy="453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左大括号 10"/>
          <p:cNvSpPr/>
          <p:nvPr/>
        </p:nvSpPr>
        <p:spPr>
          <a:xfrm>
            <a:off x="2483768" y="1844824"/>
            <a:ext cx="432048" cy="244827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圆角矩形 11"/>
          <p:cNvSpPr/>
          <p:nvPr/>
        </p:nvSpPr>
        <p:spPr>
          <a:xfrm>
            <a:off x="683568" y="2852936"/>
            <a:ext cx="18002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通用寄存器</a:t>
            </a:r>
            <a:endParaRPr lang="zh-CN" altLang="en-US" sz="2400" b="1" dirty="0"/>
          </a:p>
        </p:txBody>
      </p:sp>
      <p:sp>
        <p:nvSpPr>
          <p:cNvPr id="14" name="左大括号 13"/>
          <p:cNvSpPr/>
          <p:nvPr/>
        </p:nvSpPr>
        <p:spPr>
          <a:xfrm>
            <a:off x="2453100" y="4437112"/>
            <a:ext cx="432048" cy="50405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圆角矩形 14"/>
          <p:cNvSpPr/>
          <p:nvPr/>
        </p:nvSpPr>
        <p:spPr>
          <a:xfrm>
            <a:off x="611560" y="4437112"/>
            <a:ext cx="18002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控制寄存器</a:t>
            </a:r>
            <a:endParaRPr lang="zh-CN" altLang="en-US" sz="2400" b="1" dirty="0"/>
          </a:p>
        </p:txBody>
      </p:sp>
      <p:sp>
        <p:nvSpPr>
          <p:cNvPr id="16" name="左大括号 15"/>
          <p:cNvSpPr/>
          <p:nvPr/>
        </p:nvSpPr>
        <p:spPr>
          <a:xfrm>
            <a:off x="2368735" y="5157192"/>
            <a:ext cx="547081" cy="100811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圆角矩形 16"/>
          <p:cNvSpPr/>
          <p:nvPr/>
        </p:nvSpPr>
        <p:spPr>
          <a:xfrm>
            <a:off x="611560" y="5445224"/>
            <a:ext cx="18002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段寄存器</a:t>
            </a:r>
            <a:endParaRPr lang="zh-CN" altLang="en-US" sz="2400" b="1" dirty="0"/>
          </a:p>
        </p:txBody>
      </p:sp>
      <p:sp>
        <p:nvSpPr>
          <p:cNvPr id="13" name="右大括号 12"/>
          <p:cNvSpPr/>
          <p:nvPr/>
        </p:nvSpPr>
        <p:spPr>
          <a:xfrm>
            <a:off x="7164288" y="1916832"/>
            <a:ext cx="360040" cy="100811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7690280" y="2097722"/>
            <a:ext cx="936104" cy="646331"/>
          </a:xfrm>
          <a:prstGeom prst="rect">
            <a:avLst/>
          </a:prstGeom>
          <a:noFill/>
        </p:spPr>
        <p:txBody>
          <a:bodyPr wrap="square" rtlCol="0">
            <a:spAutoFit/>
          </a:bodyPr>
          <a:lstStyle/>
          <a:p>
            <a:pPr algn="ctr"/>
            <a:r>
              <a:rPr lang="zh-CN" altLang="en-US" b="1" dirty="0" smtClean="0"/>
              <a:t>数据</a:t>
            </a:r>
            <a:endParaRPr lang="en-US" altLang="zh-CN" b="1" dirty="0" smtClean="0"/>
          </a:p>
          <a:p>
            <a:pPr algn="ctr"/>
            <a:r>
              <a:rPr lang="zh-CN" altLang="en-US" b="1" dirty="0" smtClean="0"/>
              <a:t>寄存器</a:t>
            </a:r>
            <a:endParaRPr lang="zh-CN" altLang="en-US" b="1" dirty="0"/>
          </a:p>
        </p:txBody>
      </p:sp>
      <p:sp>
        <p:nvSpPr>
          <p:cNvPr id="20" name="右大括号 19"/>
          <p:cNvSpPr/>
          <p:nvPr/>
        </p:nvSpPr>
        <p:spPr>
          <a:xfrm>
            <a:off x="7196138" y="3140968"/>
            <a:ext cx="360040" cy="100811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551941" y="3321858"/>
            <a:ext cx="1368152" cy="646331"/>
          </a:xfrm>
          <a:prstGeom prst="rect">
            <a:avLst/>
          </a:prstGeom>
          <a:noFill/>
        </p:spPr>
        <p:txBody>
          <a:bodyPr wrap="square" rtlCol="0">
            <a:spAutoFit/>
          </a:bodyPr>
          <a:lstStyle/>
          <a:p>
            <a:r>
              <a:rPr lang="zh-CN" altLang="en-US" b="1" dirty="0" smtClean="0"/>
              <a:t>地址指针和变址寄存器</a:t>
            </a:r>
            <a:endParaRPr lang="zh-CN" altLang="en-US" b="1" dirty="0"/>
          </a:p>
        </p:txBody>
      </p:sp>
    </p:spTree>
    <p:extLst>
      <p:ext uri="{BB962C8B-B14F-4D97-AF65-F5344CB8AC3E}">
        <p14:creationId xmlns:p14="http://schemas.microsoft.com/office/powerpoint/2010/main" val="38505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90114"/>
                                        </p:tgtEl>
                                        <p:attrNameLst>
                                          <p:attrName>style.visibility</p:attrName>
                                        </p:attrNameLst>
                                      </p:cBhvr>
                                      <p:to>
                                        <p:strVal val="visible"/>
                                      </p:to>
                                    </p:set>
                                    <p:animEffect transition="in" filter="fade">
                                      <p:cBhvr>
                                        <p:cTn id="24" dur="500"/>
                                        <p:tgtEl>
                                          <p:spTgt spid="9011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3" grpId="0" animBg="1"/>
      <p:bldP spid="18" grpId="0"/>
      <p:bldP spid="20"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1027"/>
          <p:cNvSpPr>
            <a:spLocks noChangeArrowheads="1"/>
          </p:cNvSpPr>
          <p:nvPr/>
        </p:nvSpPr>
        <p:spPr bwMode="auto">
          <a:xfrm>
            <a:off x="685800" y="1676400"/>
            <a:ext cx="7054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3200" b="1">
                <a:solidFill>
                  <a:srgbClr val="0107F7"/>
                </a:solidFill>
                <a:latin typeface="楷体_GB2312" pitchFamily="49" charset="-122"/>
                <a:ea typeface="楷体_GB2312" pitchFamily="49" charset="-122"/>
              </a:rPr>
              <a:t>一</a:t>
            </a:r>
            <a:r>
              <a:rPr lang="en-US" altLang="zh-CN" sz="3200" b="1">
                <a:solidFill>
                  <a:srgbClr val="0107F7"/>
                </a:solidFill>
                <a:latin typeface="楷体_GB2312" pitchFamily="49" charset="-122"/>
                <a:ea typeface="楷体_GB2312" pitchFamily="49" charset="-122"/>
              </a:rPr>
              <a:t>.</a:t>
            </a:r>
            <a:r>
              <a:rPr lang="zh-CN" altLang="en-US" sz="3200" b="1">
                <a:solidFill>
                  <a:srgbClr val="0107F7"/>
                </a:solidFill>
                <a:latin typeface="楷体_GB2312" pitchFamily="49" charset="-122"/>
                <a:ea typeface="楷体_GB2312" pitchFamily="49" charset="-122"/>
              </a:rPr>
              <a:t>存储器地址空间和数据存储格式</a:t>
            </a:r>
          </a:p>
        </p:txBody>
      </p:sp>
      <p:sp>
        <p:nvSpPr>
          <p:cNvPr id="6" name="Rectangle 1028"/>
          <p:cNvSpPr>
            <a:spLocks noChangeArrowheads="1"/>
          </p:cNvSpPr>
          <p:nvPr/>
        </p:nvSpPr>
        <p:spPr bwMode="auto">
          <a:xfrm>
            <a:off x="762000" y="2362200"/>
            <a:ext cx="80772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rgbClr val="FF2323"/>
              </a:buClr>
              <a:buSzPct val="110000"/>
              <a:buFont typeface="Wingdings" pitchFamily="2" charset="2"/>
              <a:buChar char="w"/>
            </a:pPr>
            <a:r>
              <a:rPr lang="en-US" altLang="zh-CN" sz="2800" b="1" dirty="0">
                <a:solidFill>
                  <a:srgbClr val="000000"/>
                </a:solidFill>
                <a:latin typeface="楷体_GB2312" pitchFamily="49" charset="-122"/>
                <a:ea typeface="楷体_GB2312" pitchFamily="49" charset="-122"/>
              </a:rPr>
              <a:t>8086/8088</a:t>
            </a:r>
            <a:r>
              <a:rPr lang="zh-CN" altLang="en-US" sz="2800" b="1" dirty="0">
                <a:solidFill>
                  <a:srgbClr val="000000"/>
                </a:solidFill>
                <a:latin typeface="楷体_GB2312" pitchFamily="49" charset="-122"/>
                <a:ea typeface="楷体_GB2312" pitchFamily="49" charset="-122"/>
              </a:rPr>
              <a:t>的存储器都是以字节</a:t>
            </a:r>
            <a:r>
              <a:rPr lang="en-US" altLang="zh-CN" sz="2800" b="1" dirty="0">
                <a:solidFill>
                  <a:srgbClr val="000000"/>
                </a:solidFill>
                <a:latin typeface="楷体_GB2312" pitchFamily="49" charset="-122"/>
                <a:ea typeface="楷体_GB2312" pitchFamily="49" charset="-122"/>
              </a:rPr>
              <a:t>(</a:t>
            </a:r>
            <a:r>
              <a:rPr lang="en-US" altLang="zh-CN" sz="3200" b="1" dirty="0">
                <a:solidFill>
                  <a:srgbClr val="000000"/>
                </a:solidFill>
                <a:latin typeface="楷体_GB2312" pitchFamily="49" charset="-122"/>
                <a:ea typeface="楷体_GB2312" pitchFamily="49" charset="-122"/>
              </a:rPr>
              <a:t>8</a:t>
            </a:r>
            <a:r>
              <a:rPr lang="zh-CN" altLang="en-US" sz="2800" b="1" dirty="0">
                <a:solidFill>
                  <a:srgbClr val="000000"/>
                </a:solidFill>
                <a:latin typeface="楷体_GB2312" pitchFamily="49" charset="-122"/>
                <a:ea typeface="楷体_GB2312" pitchFamily="49" charset="-122"/>
              </a:rPr>
              <a:t>位）为单位</a:t>
            </a:r>
          </a:p>
          <a:p>
            <a:pPr algn="l" fontAlgn="t">
              <a:spcBef>
                <a:spcPct val="20000"/>
              </a:spcBef>
              <a:buClr>
                <a:srgbClr val="FF2323"/>
              </a:buClr>
              <a:buSzPct val="110000"/>
              <a:buFont typeface="Wingdings" pitchFamily="2" charset="2"/>
              <a:buChar char="w"/>
            </a:pPr>
            <a:r>
              <a:rPr lang="zh-CN" altLang="en-US" sz="2800" b="1" dirty="0">
                <a:solidFill>
                  <a:srgbClr val="000000"/>
                </a:solidFill>
                <a:latin typeface="楷体_GB2312" pitchFamily="49" charset="-122"/>
                <a:ea typeface="楷体_GB2312" pitchFamily="49" charset="-122"/>
              </a:rPr>
              <a:t>组织的。</a:t>
            </a:r>
          </a:p>
          <a:p>
            <a:pPr algn="l" fontAlgn="t">
              <a:spcBef>
                <a:spcPct val="20000"/>
              </a:spcBef>
              <a:buClr>
                <a:srgbClr val="FF2323"/>
              </a:buClr>
              <a:buSzPct val="110000"/>
              <a:buFont typeface="Wingdings" pitchFamily="2" charset="2"/>
              <a:buChar char="w"/>
            </a:pPr>
            <a:r>
              <a:rPr lang="zh-CN" altLang="en-US" sz="2800" b="1" dirty="0">
                <a:solidFill>
                  <a:srgbClr val="000000"/>
                </a:solidFill>
                <a:latin typeface="楷体_GB2312" pitchFamily="49" charset="-122"/>
                <a:ea typeface="楷体_GB2312" pitchFamily="49" charset="-122"/>
              </a:rPr>
              <a:t>有</a:t>
            </a:r>
            <a:r>
              <a:rPr lang="en-US" altLang="zh-CN" sz="2800" b="1" dirty="0">
                <a:solidFill>
                  <a:srgbClr val="000000"/>
                </a:solidFill>
                <a:latin typeface="楷体_GB2312" pitchFamily="49" charset="-122"/>
                <a:ea typeface="楷体_GB2312" pitchFamily="49" charset="-122"/>
              </a:rPr>
              <a:t>20</a:t>
            </a:r>
            <a:r>
              <a:rPr lang="zh-CN" altLang="en-US" sz="2800" b="1" dirty="0">
                <a:solidFill>
                  <a:srgbClr val="000000"/>
                </a:solidFill>
                <a:latin typeface="楷体_GB2312" pitchFamily="49" charset="-122"/>
                <a:ea typeface="楷体_GB2312" pitchFamily="49" charset="-122"/>
              </a:rPr>
              <a:t>条地址总线，   字节（</a:t>
            </a:r>
            <a:r>
              <a:rPr lang="en-US" altLang="zh-CN" sz="2800" b="1" dirty="0">
                <a:solidFill>
                  <a:srgbClr val="000000"/>
                </a:solidFill>
                <a:latin typeface="楷体_GB2312" pitchFamily="49" charset="-122"/>
                <a:ea typeface="楷体_GB2312" pitchFamily="49" charset="-122"/>
              </a:rPr>
              <a:t>1</a:t>
            </a:r>
            <a:r>
              <a:rPr lang="zh-CN" altLang="en-US" sz="2800" b="1" dirty="0">
                <a:solidFill>
                  <a:srgbClr val="000000"/>
                </a:solidFill>
                <a:latin typeface="楷体_GB2312" pitchFamily="49" charset="-122"/>
                <a:ea typeface="楷体_GB2312" pitchFamily="49" charset="-122"/>
              </a:rPr>
              <a:t>Ｍ</a:t>
            </a:r>
            <a:r>
              <a:rPr lang="en-US" altLang="zh-CN" sz="2800" b="1" dirty="0">
                <a:solidFill>
                  <a:srgbClr val="000000"/>
                </a:solidFill>
                <a:latin typeface="楷体_GB2312" pitchFamily="49" charset="-122"/>
                <a:ea typeface="楷体_GB2312" pitchFamily="49" charset="-122"/>
              </a:rPr>
              <a:t>B</a:t>
            </a:r>
            <a:r>
              <a:rPr lang="zh-CN" altLang="en-US" sz="2800" b="1" dirty="0">
                <a:solidFill>
                  <a:srgbClr val="000000"/>
                </a:solidFill>
                <a:latin typeface="楷体_GB2312" pitchFamily="49" charset="-122"/>
                <a:ea typeface="楷体_GB2312" pitchFamily="49" charset="-122"/>
              </a:rPr>
              <a:t>） 。</a:t>
            </a:r>
          </a:p>
          <a:p>
            <a:pPr algn="l" fontAlgn="t">
              <a:spcBef>
                <a:spcPct val="20000"/>
              </a:spcBef>
              <a:buClr>
                <a:srgbClr val="FF2323"/>
              </a:buClr>
              <a:buSzPct val="110000"/>
              <a:buFont typeface="Wingdings" pitchFamily="2" charset="2"/>
              <a:buChar char="w"/>
            </a:pPr>
            <a:r>
              <a:rPr lang="zh-CN" altLang="en-US" sz="2800" b="1" dirty="0">
                <a:solidFill>
                  <a:srgbClr val="000000"/>
                </a:solidFill>
                <a:latin typeface="楷体_GB2312" pitchFamily="49" charset="-122"/>
                <a:ea typeface="楷体_GB2312" pitchFamily="49" charset="-122"/>
              </a:rPr>
              <a:t>每个字节对应一个唯一的地址，</a:t>
            </a:r>
          </a:p>
          <a:p>
            <a:pPr algn="l" fontAlgn="t">
              <a:spcBef>
                <a:spcPct val="20000"/>
              </a:spcBef>
              <a:buClr>
                <a:srgbClr val="FF2323"/>
              </a:buClr>
              <a:buSzPct val="110000"/>
              <a:buFont typeface="Wingdings" pitchFamily="2" charset="2"/>
              <a:buChar char="w"/>
            </a:pPr>
            <a:r>
              <a:rPr lang="zh-CN" altLang="en-US" sz="2800" b="1" dirty="0">
                <a:solidFill>
                  <a:srgbClr val="000000"/>
                </a:solidFill>
                <a:latin typeface="楷体_GB2312" pitchFamily="49" charset="-122"/>
                <a:ea typeface="楷体_GB2312" pitchFamily="49" charset="-122"/>
              </a:rPr>
              <a:t>地址范围为</a:t>
            </a:r>
            <a:r>
              <a:rPr lang="zh-CN" altLang="en-US" sz="3200" b="1" dirty="0">
                <a:solidFill>
                  <a:srgbClr val="000000"/>
                </a:solidFill>
                <a:latin typeface="楷体_GB2312" pitchFamily="49" charset="-122"/>
                <a:ea typeface="楷体_GB2312" pitchFamily="49" charset="-122"/>
              </a:rPr>
              <a:t>０</a:t>
            </a:r>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-1</a:t>
            </a:r>
          </a:p>
          <a:p>
            <a:pPr algn="l"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（用</a:t>
            </a:r>
            <a:r>
              <a:rPr lang="en-US" altLang="zh-CN" sz="2800" b="1" dirty="0">
                <a:solidFill>
                  <a:srgbClr val="000000"/>
                </a:solidFill>
                <a:latin typeface="楷体_GB2312" pitchFamily="49" charset="-122"/>
                <a:ea typeface="楷体_GB2312" pitchFamily="49" charset="-122"/>
              </a:rPr>
              <a:t>16</a:t>
            </a:r>
            <a:r>
              <a:rPr lang="zh-CN" altLang="en-US" sz="2800" b="1" dirty="0">
                <a:solidFill>
                  <a:srgbClr val="000000"/>
                </a:solidFill>
                <a:latin typeface="楷体_GB2312" pitchFamily="49" charset="-122"/>
                <a:ea typeface="楷体_GB2312" pitchFamily="49" charset="-122"/>
              </a:rPr>
              <a:t>进制表示为</a:t>
            </a:r>
            <a:r>
              <a:rPr lang="en-US" altLang="zh-CN" sz="2800" b="1" dirty="0">
                <a:solidFill>
                  <a:srgbClr val="000000"/>
                </a:solidFill>
                <a:latin typeface="楷体_GB2312" pitchFamily="49" charset="-122"/>
                <a:ea typeface="楷体_GB2312" pitchFamily="49" charset="-122"/>
              </a:rPr>
              <a:t>00000 </a:t>
            </a:r>
            <a:r>
              <a:rPr lang="zh-CN" altLang="en-US" sz="2800" b="1" dirty="0">
                <a:solidFill>
                  <a:srgbClr val="000000"/>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FFFFFH</a:t>
            </a:r>
            <a:r>
              <a:rPr lang="zh-CN" altLang="en-US" sz="2800" b="1" dirty="0">
                <a:solidFill>
                  <a:srgbClr val="000000"/>
                </a:solidFill>
                <a:latin typeface="楷体_GB2312" pitchFamily="49" charset="-122"/>
                <a:ea typeface="楷体_GB2312" pitchFamily="49" charset="-122"/>
              </a:rPr>
              <a:t>），如图所示。</a:t>
            </a:r>
          </a:p>
        </p:txBody>
      </p:sp>
      <p:graphicFrame>
        <p:nvGraphicFramePr>
          <p:cNvPr id="7" name="Object 1029"/>
          <p:cNvGraphicFramePr>
            <a:graphicFrameLocks noChangeAspect="1"/>
          </p:cNvGraphicFramePr>
          <p:nvPr>
            <p:extLst>
              <p:ext uri="{D42A27DB-BD31-4B8C-83A1-F6EECF244321}">
                <p14:modId xmlns:p14="http://schemas.microsoft.com/office/powerpoint/2010/main" val="3293479465"/>
              </p:ext>
            </p:extLst>
          </p:nvPr>
        </p:nvGraphicFramePr>
        <p:xfrm>
          <a:off x="3779912" y="3356992"/>
          <a:ext cx="685800" cy="571500"/>
        </p:xfrm>
        <a:graphic>
          <a:graphicData uri="http://schemas.openxmlformats.org/presentationml/2006/ole">
            <mc:AlternateContent xmlns:mc="http://schemas.openxmlformats.org/markup-compatibility/2006">
              <mc:Choice xmlns:v="urn:schemas-microsoft-com:vml" Requires="v">
                <p:oleObj spid="_x0000_s91202" r:id="rId4" imgW="228600" imgH="190500" progId="Equation.3">
                  <p:embed/>
                </p:oleObj>
              </mc:Choice>
              <mc:Fallback>
                <p:oleObj r:id="rId4" imgW="228600" imgH="190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3356992"/>
                        <a:ext cx="6858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31"/>
          <p:cNvGraphicFramePr>
            <a:graphicFrameLocks noChangeAspect="1"/>
          </p:cNvGraphicFramePr>
          <p:nvPr/>
        </p:nvGraphicFramePr>
        <p:xfrm>
          <a:off x="3581400" y="4419600"/>
          <a:ext cx="685800" cy="571500"/>
        </p:xfrm>
        <a:graphic>
          <a:graphicData uri="http://schemas.openxmlformats.org/presentationml/2006/ole">
            <mc:AlternateContent xmlns:mc="http://schemas.openxmlformats.org/markup-compatibility/2006">
              <mc:Choice xmlns:v="urn:schemas-microsoft-com:vml" Requires="v">
                <p:oleObj spid="_x0000_s91203" r:id="rId6" imgW="228600" imgH="190500" progId="Equation.3">
                  <p:embed/>
                </p:oleObj>
              </mc:Choice>
              <mc:Fallback>
                <p:oleObj r:id="rId6" imgW="228600" imgH="190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419600"/>
                        <a:ext cx="6858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1069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4"/>
          <p:cNvSpPr>
            <a:spLocks noChangeArrowheads="1"/>
          </p:cNvSpPr>
          <p:nvPr/>
        </p:nvSpPr>
        <p:spPr bwMode="auto">
          <a:xfrm>
            <a:off x="840432" y="1556792"/>
            <a:ext cx="7620000" cy="457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 name="Line 6"/>
          <p:cNvSpPr>
            <a:spLocks noChangeShapeType="1"/>
          </p:cNvSpPr>
          <p:nvPr/>
        </p:nvSpPr>
        <p:spPr bwMode="auto">
          <a:xfrm>
            <a:off x="1069032" y="2166392"/>
            <a:ext cx="19050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78832" y="2166392"/>
            <a:ext cx="35814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7241232" y="2166392"/>
            <a:ext cx="9906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9"/>
          <p:cNvSpPr>
            <a:spLocks noChangeArrowheads="1"/>
          </p:cNvSpPr>
          <p:nvPr/>
        </p:nvSpPr>
        <p:spPr bwMode="auto">
          <a:xfrm>
            <a:off x="7165032" y="1709192"/>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a:solidFill>
                  <a:srgbClr val="0107F7"/>
                </a:solidFill>
                <a:latin typeface="楷体_GB2312" pitchFamily="49" charset="-122"/>
                <a:ea typeface="楷体_GB2312" pitchFamily="49" charset="-122"/>
              </a:rPr>
              <a:t>存储器</a:t>
            </a:r>
          </a:p>
        </p:txBody>
      </p:sp>
      <p:sp>
        <p:nvSpPr>
          <p:cNvPr id="10" name="Rectangle 10"/>
          <p:cNvSpPr>
            <a:spLocks noChangeArrowheads="1"/>
          </p:cNvSpPr>
          <p:nvPr/>
        </p:nvSpPr>
        <p:spPr bwMode="auto">
          <a:xfrm>
            <a:off x="3583632" y="1709192"/>
            <a:ext cx="294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a:solidFill>
                  <a:srgbClr val="0107F7"/>
                </a:solidFill>
                <a:latin typeface="楷体_GB2312" pitchFamily="49" charset="-122"/>
                <a:ea typeface="楷体_GB2312" pitchFamily="49" charset="-122"/>
              </a:rPr>
              <a:t>二  进  制  地  址</a:t>
            </a:r>
          </a:p>
        </p:txBody>
      </p:sp>
      <p:sp>
        <p:nvSpPr>
          <p:cNvPr id="11" name="Rectangle 11"/>
          <p:cNvSpPr>
            <a:spLocks noChangeArrowheads="1"/>
          </p:cNvSpPr>
          <p:nvPr/>
        </p:nvSpPr>
        <p:spPr bwMode="auto">
          <a:xfrm>
            <a:off x="992832" y="1709192"/>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400" b="1">
                <a:solidFill>
                  <a:srgbClr val="0107F7"/>
                </a:solidFill>
                <a:latin typeface="楷体_GB2312" pitchFamily="49" charset="-122"/>
                <a:ea typeface="楷体_GB2312" pitchFamily="49" charset="-122"/>
              </a:rPr>
              <a:t>十六进制地址</a:t>
            </a:r>
          </a:p>
        </p:txBody>
      </p:sp>
      <p:sp>
        <p:nvSpPr>
          <p:cNvPr id="12" name="Rectangle 12"/>
          <p:cNvSpPr>
            <a:spLocks noChangeArrowheads="1"/>
          </p:cNvSpPr>
          <p:nvPr/>
        </p:nvSpPr>
        <p:spPr bwMode="auto">
          <a:xfrm>
            <a:off x="1450032" y="5540276"/>
            <a:ext cx="1117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smtClean="0">
                <a:solidFill>
                  <a:srgbClr val="27182A"/>
                </a:solidFill>
                <a:latin typeface="楷体_GB2312" pitchFamily="49" charset="-122"/>
                <a:ea typeface="楷体_GB2312" pitchFamily="49" charset="-122"/>
              </a:rPr>
              <a:t>00000H</a:t>
            </a:r>
            <a:endParaRPr lang="en-US" altLang="zh-CN" sz="2400" b="1" dirty="0">
              <a:solidFill>
                <a:srgbClr val="27182A"/>
              </a:solidFill>
              <a:latin typeface="楷体_GB2312" pitchFamily="49" charset="-122"/>
              <a:ea typeface="楷体_GB2312" pitchFamily="49" charset="-122"/>
            </a:endParaRPr>
          </a:p>
        </p:txBody>
      </p:sp>
      <p:sp>
        <p:nvSpPr>
          <p:cNvPr id="13" name="Rectangle 13"/>
          <p:cNvSpPr>
            <a:spLocks noChangeArrowheads="1"/>
          </p:cNvSpPr>
          <p:nvPr/>
        </p:nvSpPr>
        <p:spPr bwMode="auto">
          <a:xfrm>
            <a:off x="3126432" y="5564088"/>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0000 0000 0000 0000 0000</a:t>
            </a:r>
          </a:p>
        </p:txBody>
      </p:sp>
      <p:sp>
        <p:nvSpPr>
          <p:cNvPr id="14" name="Rectangle 14"/>
          <p:cNvSpPr>
            <a:spLocks noChangeArrowheads="1"/>
          </p:cNvSpPr>
          <p:nvPr/>
        </p:nvSpPr>
        <p:spPr bwMode="auto">
          <a:xfrm>
            <a:off x="1450032" y="5199583"/>
            <a:ext cx="1117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smtClean="0">
                <a:solidFill>
                  <a:srgbClr val="27182A"/>
                </a:solidFill>
                <a:latin typeface="楷体_GB2312" pitchFamily="49" charset="-122"/>
                <a:ea typeface="楷体_GB2312" pitchFamily="49" charset="-122"/>
              </a:rPr>
              <a:t>00001H</a:t>
            </a:r>
            <a:endParaRPr lang="en-US" altLang="zh-CN" sz="2400" b="1" dirty="0">
              <a:solidFill>
                <a:srgbClr val="27182A"/>
              </a:solidFill>
              <a:latin typeface="楷体_GB2312" pitchFamily="49" charset="-122"/>
              <a:ea typeface="楷体_GB2312" pitchFamily="49" charset="-122"/>
            </a:endParaRPr>
          </a:p>
        </p:txBody>
      </p:sp>
      <p:sp>
        <p:nvSpPr>
          <p:cNvPr id="15" name="Rectangle 15"/>
          <p:cNvSpPr>
            <a:spLocks noChangeArrowheads="1"/>
          </p:cNvSpPr>
          <p:nvPr/>
        </p:nvSpPr>
        <p:spPr bwMode="auto">
          <a:xfrm>
            <a:off x="1450032" y="4911551"/>
            <a:ext cx="1117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smtClean="0">
                <a:solidFill>
                  <a:srgbClr val="27182A"/>
                </a:solidFill>
                <a:latin typeface="楷体_GB2312" pitchFamily="49" charset="-122"/>
                <a:ea typeface="楷体_GB2312" pitchFamily="49" charset="-122"/>
              </a:rPr>
              <a:t>00002H</a:t>
            </a:r>
            <a:endParaRPr lang="en-US" altLang="zh-CN" sz="2400" b="1" dirty="0">
              <a:solidFill>
                <a:srgbClr val="27182A"/>
              </a:solidFill>
              <a:latin typeface="楷体_GB2312" pitchFamily="49" charset="-122"/>
              <a:ea typeface="楷体_GB2312" pitchFamily="49" charset="-122"/>
            </a:endParaRPr>
          </a:p>
        </p:txBody>
      </p:sp>
      <p:sp>
        <p:nvSpPr>
          <p:cNvPr id="16" name="Rectangle 16"/>
          <p:cNvSpPr>
            <a:spLocks noChangeArrowheads="1"/>
          </p:cNvSpPr>
          <p:nvPr/>
        </p:nvSpPr>
        <p:spPr bwMode="auto">
          <a:xfrm>
            <a:off x="1450032" y="4623519"/>
            <a:ext cx="1117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smtClean="0">
                <a:solidFill>
                  <a:srgbClr val="27182A"/>
                </a:solidFill>
                <a:latin typeface="楷体_GB2312" pitchFamily="49" charset="-122"/>
                <a:ea typeface="楷体_GB2312" pitchFamily="49" charset="-122"/>
              </a:rPr>
              <a:t>00003H</a:t>
            </a:r>
            <a:endParaRPr lang="en-US" altLang="zh-CN" sz="2400" b="1" dirty="0">
              <a:solidFill>
                <a:srgbClr val="27182A"/>
              </a:solidFill>
              <a:latin typeface="楷体_GB2312" pitchFamily="49" charset="-122"/>
              <a:ea typeface="楷体_GB2312" pitchFamily="49" charset="-122"/>
            </a:endParaRPr>
          </a:p>
        </p:txBody>
      </p:sp>
      <p:sp>
        <p:nvSpPr>
          <p:cNvPr id="17" name="Rectangle 17"/>
          <p:cNvSpPr>
            <a:spLocks noChangeArrowheads="1"/>
          </p:cNvSpPr>
          <p:nvPr/>
        </p:nvSpPr>
        <p:spPr bwMode="auto">
          <a:xfrm>
            <a:off x="3126432" y="5199583"/>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0000 0000 0000 0000 0001</a:t>
            </a:r>
          </a:p>
        </p:txBody>
      </p:sp>
      <p:sp>
        <p:nvSpPr>
          <p:cNvPr id="18" name="Rectangle 18"/>
          <p:cNvSpPr>
            <a:spLocks noChangeArrowheads="1"/>
          </p:cNvSpPr>
          <p:nvPr/>
        </p:nvSpPr>
        <p:spPr bwMode="auto">
          <a:xfrm>
            <a:off x="3126432" y="4623519"/>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0000 0000 0000 0000 0011</a:t>
            </a:r>
          </a:p>
        </p:txBody>
      </p:sp>
      <p:sp>
        <p:nvSpPr>
          <p:cNvPr id="19" name="Rectangle 19"/>
          <p:cNvSpPr>
            <a:spLocks noChangeArrowheads="1"/>
          </p:cNvSpPr>
          <p:nvPr/>
        </p:nvSpPr>
        <p:spPr bwMode="auto">
          <a:xfrm>
            <a:off x="3126432" y="4911551"/>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0000 0000 0000 0000 0010</a:t>
            </a:r>
          </a:p>
        </p:txBody>
      </p:sp>
      <p:sp>
        <p:nvSpPr>
          <p:cNvPr id="20" name="Rectangle 20"/>
          <p:cNvSpPr>
            <a:spLocks noChangeArrowheads="1"/>
          </p:cNvSpPr>
          <p:nvPr/>
        </p:nvSpPr>
        <p:spPr bwMode="auto">
          <a:xfrm>
            <a:off x="1369647" y="2773759"/>
            <a:ext cx="12731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smtClean="0">
                <a:solidFill>
                  <a:srgbClr val="27182A"/>
                </a:solidFill>
                <a:latin typeface="楷体_GB2312" pitchFamily="49" charset="-122"/>
                <a:ea typeface="楷体_GB2312" pitchFamily="49" charset="-122"/>
              </a:rPr>
              <a:t>0FFFFEH</a:t>
            </a:r>
            <a:endParaRPr lang="en-US" altLang="zh-CN" sz="2400" b="1" dirty="0">
              <a:solidFill>
                <a:srgbClr val="27182A"/>
              </a:solidFill>
              <a:latin typeface="楷体_GB2312" pitchFamily="49" charset="-122"/>
              <a:ea typeface="楷体_GB2312" pitchFamily="49" charset="-122"/>
            </a:endParaRPr>
          </a:p>
        </p:txBody>
      </p:sp>
      <p:sp>
        <p:nvSpPr>
          <p:cNvPr id="21" name="Rectangle 21"/>
          <p:cNvSpPr>
            <a:spLocks noChangeArrowheads="1"/>
          </p:cNvSpPr>
          <p:nvPr/>
        </p:nvSpPr>
        <p:spPr bwMode="auto">
          <a:xfrm>
            <a:off x="1372286" y="2379320"/>
            <a:ext cx="12731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smtClean="0">
                <a:solidFill>
                  <a:srgbClr val="27182A"/>
                </a:solidFill>
                <a:latin typeface="楷体_GB2312" pitchFamily="49" charset="-122"/>
                <a:ea typeface="楷体_GB2312" pitchFamily="49" charset="-122"/>
              </a:rPr>
              <a:t>0FFFFFH</a:t>
            </a:r>
            <a:endParaRPr lang="en-US" altLang="zh-CN" sz="2400" b="1" dirty="0">
              <a:solidFill>
                <a:srgbClr val="27182A"/>
              </a:solidFill>
              <a:latin typeface="楷体_GB2312" pitchFamily="49" charset="-122"/>
              <a:ea typeface="楷体_GB2312" pitchFamily="49" charset="-122"/>
            </a:endParaRPr>
          </a:p>
        </p:txBody>
      </p:sp>
      <p:sp>
        <p:nvSpPr>
          <p:cNvPr id="22" name="Rectangle 22"/>
          <p:cNvSpPr>
            <a:spLocks noChangeArrowheads="1"/>
          </p:cNvSpPr>
          <p:nvPr/>
        </p:nvSpPr>
        <p:spPr bwMode="auto">
          <a:xfrm>
            <a:off x="3131840" y="2409137"/>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1111 1111 1111 1111 1111</a:t>
            </a:r>
          </a:p>
        </p:txBody>
      </p:sp>
      <p:sp>
        <p:nvSpPr>
          <p:cNvPr id="23" name="Rectangle 23"/>
          <p:cNvSpPr>
            <a:spLocks noChangeArrowheads="1"/>
          </p:cNvSpPr>
          <p:nvPr/>
        </p:nvSpPr>
        <p:spPr bwMode="auto">
          <a:xfrm>
            <a:off x="3140422" y="2773759"/>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1111 1111 1111 1111 1110</a:t>
            </a:r>
          </a:p>
        </p:txBody>
      </p:sp>
      <p:grpSp>
        <p:nvGrpSpPr>
          <p:cNvPr id="24" name="Group 44"/>
          <p:cNvGrpSpPr>
            <a:grpSpLocks/>
          </p:cNvGrpSpPr>
          <p:nvPr/>
        </p:nvGrpSpPr>
        <p:grpSpPr bwMode="auto">
          <a:xfrm>
            <a:off x="7012632" y="2394992"/>
            <a:ext cx="1404938" cy="3581400"/>
            <a:chOff x="4464" y="1680"/>
            <a:chExt cx="885" cy="2256"/>
          </a:xfrm>
          <a:scene3d>
            <a:camera prst="orthographicFront">
              <a:rot lat="10800000" lon="0" rev="0"/>
            </a:camera>
            <a:lightRig rig="threePt" dir="t"/>
          </a:scene3d>
        </p:grpSpPr>
        <p:sp>
          <p:nvSpPr>
            <p:cNvPr id="25" name="Line 24"/>
            <p:cNvSpPr>
              <a:spLocks noChangeShapeType="1"/>
            </p:cNvSpPr>
            <p:nvPr/>
          </p:nvSpPr>
          <p:spPr bwMode="auto">
            <a:xfrm>
              <a:off x="4608" y="1680"/>
              <a:ext cx="0" cy="1392"/>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a:off x="5232" y="1680"/>
              <a:ext cx="0" cy="144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4608" y="1680"/>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7"/>
            <p:cNvSpPr>
              <a:spLocks noChangeShapeType="1"/>
            </p:cNvSpPr>
            <p:nvPr/>
          </p:nvSpPr>
          <p:spPr bwMode="auto">
            <a:xfrm>
              <a:off x="4608" y="1872"/>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a:off x="4608" y="2064"/>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9"/>
            <p:cNvSpPr>
              <a:spLocks noChangeShapeType="1"/>
            </p:cNvSpPr>
            <p:nvPr/>
          </p:nvSpPr>
          <p:spPr bwMode="auto">
            <a:xfrm>
              <a:off x="4608" y="2256"/>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0"/>
            <p:cNvSpPr>
              <a:spLocks noChangeShapeType="1"/>
            </p:cNvSpPr>
            <p:nvPr/>
          </p:nvSpPr>
          <p:spPr bwMode="auto">
            <a:xfrm>
              <a:off x="4608" y="2448"/>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a:off x="4608" y="3552"/>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2"/>
            <p:cNvSpPr>
              <a:spLocks noChangeShapeType="1"/>
            </p:cNvSpPr>
            <p:nvPr/>
          </p:nvSpPr>
          <p:spPr bwMode="auto">
            <a:xfrm>
              <a:off x="4608" y="3744"/>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3"/>
            <p:cNvSpPr>
              <a:spLocks noChangeShapeType="1"/>
            </p:cNvSpPr>
            <p:nvPr/>
          </p:nvSpPr>
          <p:spPr bwMode="auto">
            <a:xfrm>
              <a:off x="4608" y="3936"/>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4"/>
            <p:cNvSpPr>
              <a:spLocks noChangeShapeType="1"/>
            </p:cNvSpPr>
            <p:nvPr/>
          </p:nvSpPr>
          <p:spPr bwMode="auto">
            <a:xfrm>
              <a:off x="4608" y="2640"/>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5"/>
            <p:cNvSpPr>
              <a:spLocks noChangeShapeType="1"/>
            </p:cNvSpPr>
            <p:nvPr/>
          </p:nvSpPr>
          <p:spPr bwMode="auto">
            <a:xfrm>
              <a:off x="4608" y="2832"/>
              <a:ext cx="62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6"/>
            <p:cNvSpPr>
              <a:spLocks noChangeShapeType="1"/>
            </p:cNvSpPr>
            <p:nvPr/>
          </p:nvSpPr>
          <p:spPr bwMode="auto">
            <a:xfrm rot="5400000">
              <a:off x="4848" y="3552"/>
              <a:ext cx="768"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7"/>
            <p:cNvSpPr>
              <a:spLocks noChangeShapeType="1"/>
            </p:cNvSpPr>
            <p:nvPr/>
          </p:nvSpPr>
          <p:spPr bwMode="auto">
            <a:xfrm rot="5400000">
              <a:off x="4224" y="3552"/>
              <a:ext cx="768"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Rectangle 38"/>
            <p:cNvSpPr>
              <a:spLocks noChangeArrowheads="1"/>
            </p:cNvSpPr>
            <p:nvPr/>
          </p:nvSpPr>
          <p:spPr bwMode="auto">
            <a:xfrm>
              <a:off x="4464" y="297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a:t>
              </a:r>
            </a:p>
          </p:txBody>
        </p:sp>
        <p:sp>
          <p:nvSpPr>
            <p:cNvPr id="40" name="Rectangle 40"/>
            <p:cNvSpPr>
              <a:spLocks noChangeArrowheads="1"/>
            </p:cNvSpPr>
            <p:nvPr/>
          </p:nvSpPr>
          <p:spPr bwMode="auto">
            <a:xfrm>
              <a:off x="5040" y="297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27182A"/>
                  </a:solidFill>
                  <a:latin typeface="楷体_GB2312" pitchFamily="49" charset="-122"/>
                  <a:ea typeface="楷体_GB2312" pitchFamily="49" charset="-122"/>
                </a:rPr>
                <a:t>≈</a:t>
              </a:r>
            </a:p>
          </p:txBody>
        </p:sp>
        <p:sp>
          <p:nvSpPr>
            <p:cNvPr id="41" name="Rectangle 42"/>
            <p:cNvSpPr>
              <a:spLocks noChangeArrowheads="1"/>
            </p:cNvSpPr>
            <p:nvPr/>
          </p:nvSpPr>
          <p:spPr bwMode="auto">
            <a:xfrm>
              <a:off x="4800" y="307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algn="l">
                <a:spcBef>
                  <a:spcPct val="50000"/>
                </a:spcBef>
              </a:pPr>
              <a:r>
                <a:rPr lang="en-US" altLang="zh-CN" sz="2800" b="1">
                  <a:solidFill>
                    <a:srgbClr val="27182A"/>
                  </a:solidFill>
                  <a:latin typeface="Courier New" pitchFamily="49" charset="0"/>
                  <a:ea typeface="宋体" charset="-122"/>
                </a:rPr>
                <a:t>……</a:t>
              </a:r>
              <a:endParaRPr lang="en-US" altLang="zh-CN" sz="2800" b="1">
                <a:solidFill>
                  <a:srgbClr val="27182A"/>
                </a:solidFill>
                <a:latin typeface="宋体" charset="-122"/>
                <a:ea typeface="宋体" charset="-122"/>
              </a:endParaRPr>
            </a:p>
          </p:txBody>
        </p:sp>
      </p:grpSp>
    </p:spTree>
    <p:extLst>
      <p:ext uri="{BB962C8B-B14F-4D97-AF65-F5344CB8AC3E}">
        <p14:creationId xmlns:p14="http://schemas.microsoft.com/office/powerpoint/2010/main" val="3259844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5"/>
          <p:cNvSpPr>
            <a:spLocks noGrp="1"/>
          </p:cNvSpPr>
          <p:nvPr>
            <p:ph type="dt" sz="half" idx="12"/>
          </p:nvPr>
        </p:nvSpPr>
        <p:spPr/>
        <p:txBody>
          <a:bodyPr/>
          <a:lstStyle/>
          <a:p>
            <a:r>
              <a:rPr lang="en-US" altLang="zh-CN" dirty="0" smtClean="0"/>
              <a:t>xtwang@mail.xidian.edu.cn</a:t>
            </a:r>
            <a:endParaRPr lang="en-US" altLang="zh-CN" dirty="0"/>
          </a:p>
        </p:txBody>
      </p:sp>
      <p:sp>
        <p:nvSpPr>
          <p:cNvPr id="81922" name="Rectangle 2"/>
          <p:cNvSpPr>
            <a:spLocks noGrp="1" noChangeArrowheads="1"/>
          </p:cNvSpPr>
          <p:nvPr>
            <p:ph type="title"/>
          </p:nvPr>
        </p:nvSpPr>
        <p:spPr>
          <a:xfrm>
            <a:off x="683568" y="722313"/>
            <a:ext cx="8153400" cy="563562"/>
          </a:xfrm>
        </p:spPr>
        <p:txBody>
          <a:bodyPr/>
          <a:lstStyle/>
          <a:p>
            <a:r>
              <a:rPr lang="zh-CN" altLang="en-US" dirty="0" smtClean="0">
                <a:solidFill>
                  <a:schemeClr val="accent1">
                    <a:lumMod val="20000"/>
                    <a:lumOff val="80000"/>
                  </a:schemeClr>
                </a:solidFill>
                <a:ea typeface="宋体" charset="-122"/>
              </a:rPr>
              <a:t>综述</a:t>
            </a:r>
            <a:r>
              <a:rPr lang="en-US" altLang="zh-CN" dirty="0" smtClean="0">
                <a:solidFill>
                  <a:schemeClr val="accent1">
                    <a:lumMod val="20000"/>
                    <a:lumOff val="80000"/>
                  </a:schemeClr>
                </a:solidFill>
                <a:ea typeface="宋体" charset="-122"/>
              </a:rPr>
              <a:t>—</a:t>
            </a:r>
            <a:r>
              <a:rPr lang="zh-CN" altLang="en-US" dirty="0" smtClean="0">
                <a:solidFill>
                  <a:schemeClr val="accent1">
                    <a:lumMod val="20000"/>
                    <a:lumOff val="80000"/>
                  </a:schemeClr>
                </a:solidFill>
                <a:ea typeface="宋体" charset="-122"/>
              </a:rPr>
              <a:t>什么是微型计算机系统</a:t>
            </a:r>
            <a:endParaRPr lang="en-US" altLang="zh-CN" dirty="0">
              <a:solidFill>
                <a:schemeClr val="accent1">
                  <a:lumMod val="20000"/>
                  <a:lumOff val="80000"/>
                </a:schemeClr>
              </a:solidFill>
              <a:ea typeface="宋体" charset="-122"/>
            </a:endParaRPr>
          </a:p>
        </p:txBody>
      </p:sp>
      <p:sp>
        <p:nvSpPr>
          <p:cNvPr id="81951" name="Text Box 31"/>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 name="矩形 1"/>
          <p:cNvSpPr/>
          <p:nvPr/>
        </p:nvSpPr>
        <p:spPr>
          <a:xfrm>
            <a:off x="683568" y="1772816"/>
            <a:ext cx="8118648" cy="3046988"/>
          </a:xfrm>
          <a:prstGeom prst="rect">
            <a:avLst/>
          </a:prstGeom>
        </p:spPr>
        <p:txBody>
          <a:bodyPr wrap="square">
            <a:spAutoFit/>
          </a:bodyPr>
          <a:lstStyle/>
          <a:p>
            <a:pPr marL="0" indent="0">
              <a:buNone/>
            </a:pPr>
            <a:r>
              <a:rPr lang="zh-CN" altLang="en-US" sz="3200" b="1" dirty="0" smtClean="0"/>
              <a:t>       以</a:t>
            </a:r>
            <a:r>
              <a:rPr lang="en-US" altLang="zh-CN" sz="3200" b="1" dirty="0" smtClean="0"/>
              <a:t>CPU</a:t>
            </a:r>
            <a:r>
              <a:rPr lang="zh-CN" altLang="en-US" sz="3200" b="1" dirty="0" smtClean="0"/>
              <a:t>为核心，采用总线结构，在总线上配置一定容量的存储器和一定数目的外部设备，结合软件</a:t>
            </a:r>
            <a:r>
              <a:rPr lang="zh-CN" altLang="en-US" sz="3200" b="1" dirty="0"/>
              <a:t>系统</a:t>
            </a:r>
            <a:r>
              <a:rPr lang="zh-CN" altLang="en-US" sz="3200" b="1" dirty="0" smtClean="0"/>
              <a:t>程序实现相应的功能。</a:t>
            </a:r>
            <a:endParaRPr lang="en-US" altLang="zh-CN" sz="3200" b="1" dirty="0" smtClean="0"/>
          </a:p>
          <a:p>
            <a:pPr marL="0" indent="0">
              <a:buNone/>
            </a:pPr>
            <a:endParaRPr lang="en-US" altLang="zh-CN" sz="3200" b="1" dirty="0"/>
          </a:p>
          <a:p>
            <a:pPr marL="0" indent="0">
              <a:buNone/>
            </a:pPr>
            <a:r>
              <a:rPr lang="en-US" altLang="zh-CN" sz="3200" b="1" dirty="0" smtClean="0"/>
              <a:t>       </a:t>
            </a:r>
            <a:r>
              <a:rPr lang="zh-CN" altLang="en-US" sz="3200" b="1" dirty="0" smtClean="0"/>
              <a:t>存储器和外设与</a:t>
            </a:r>
            <a:r>
              <a:rPr lang="en-US" altLang="zh-CN" sz="3200" b="1" dirty="0" smtClean="0"/>
              <a:t>CPU</a:t>
            </a:r>
            <a:r>
              <a:rPr lang="zh-CN" altLang="en-US" sz="3200" b="1" dirty="0" smtClean="0"/>
              <a:t>之间的数据交换管理通过在总线上搭建相应的</a:t>
            </a:r>
            <a:r>
              <a:rPr lang="en-US" altLang="zh-CN" sz="3200" b="1" dirty="0" smtClean="0"/>
              <a:t>I/O</a:t>
            </a:r>
            <a:r>
              <a:rPr lang="zh-CN" altLang="en-US" sz="3200" b="1" dirty="0" smtClean="0"/>
              <a:t>接口电路实现。</a:t>
            </a:r>
            <a:endParaRPr lang="en-US" altLang="zh-CN" sz="3200" b="1" dirty="0" smtClean="0"/>
          </a:p>
        </p:txBody>
      </p:sp>
    </p:spTree>
    <p:extLst>
      <p:ext uri="{BB962C8B-B14F-4D97-AF65-F5344CB8AC3E}">
        <p14:creationId xmlns:p14="http://schemas.microsoft.com/office/powerpoint/2010/main" val="4152374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4"/>
          <p:cNvSpPr>
            <a:spLocks noChangeArrowheads="1"/>
          </p:cNvSpPr>
          <p:nvPr/>
        </p:nvSpPr>
        <p:spPr bwMode="auto">
          <a:xfrm>
            <a:off x="539552" y="1752600"/>
            <a:ext cx="8077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存储器内两个连续的字节，定义为一个</a:t>
            </a:r>
            <a:r>
              <a:rPr lang="zh-CN" altLang="en-US" sz="2800" b="1" dirty="0">
                <a:solidFill>
                  <a:srgbClr val="FF0101"/>
                </a:solidFill>
                <a:latin typeface="楷体_GB2312" pitchFamily="49" charset="-122"/>
                <a:ea typeface="楷体_GB2312" pitchFamily="49" charset="-122"/>
              </a:rPr>
              <a:t>字</a:t>
            </a:r>
            <a:r>
              <a:rPr lang="zh-CN" altLang="en-US" sz="2800" b="1" dirty="0">
                <a:solidFill>
                  <a:srgbClr val="000000"/>
                </a:solidFill>
                <a:latin typeface="楷体_GB2312" pitchFamily="49" charset="-122"/>
                <a:ea typeface="楷体_GB2312" pitchFamily="49" charset="-122"/>
              </a:rPr>
              <a:t>，</a:t>
            </a:r>
          </a:p>
          <a:p>
            <a:pPr algn="l"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低字节（低</a:t>
            </a:r>
            <a:r>
              <a:rPr lang="en-US" altLang="zh-CN" sz="2800" b="1" dirty="0">
                <a:solidFill>
                  <a:srgbClr val="000000"/>
                </a:solidFill>
                <a:latin typeface="楷体_GB2312" pitchFamily="49" charset="-122"/>
                <a:ea typeface="楷体_GB2312" pitchFamily="49" charset="-122"/>
              </a:rPr>
              <a:t>8</a:t>
            </a:r>
            <a:r>
              <a:rPr lang="zh-CN" altLang="en-US" sz="2800" b="1" dirty="0">
                <a:solidFill>
                  <a:srgbClr val="000000"/>
                </a:solidFill>
                <a:latin typeface="楷体_GB2312" pitchFamily="49" charset="-122"/>
                <a:ea typeface="楷体_GB2312" pitchFamily="49" charset="-122"/>
              </a:rPr>
              <a:t>位）存放在低地址中，高字节（高</a:t>
            </a:r>
            <a:r>
              <a:rPr lang="en-US" altLang="zh-CN" sz="2800" b="1" dirty="0">
                <a:solidFill>
                  <a:srgbClr val="000000"/>
                </a:solidFill>
                <a:latin typeface="楷体_GB2312" pitchFamily="49" charset="-122"/>
                <a:ea typeface="楷体_GB2312" pitchFamily="49" charset="-122"/>
              </a:rPr>
              <a:t>8</a:t>
            </a:r>
            <a:r>
              <a:rPr lang="zh-CN" altLang="en-US" sz="2800" b="1" dirty="0">
                <a:solidFill>
                  <a:srgbClr val="000000"/>
                </a:solidFill>
                <a:latin typeface="楷体_GB2312" pitchFamily="49" charset="-122"/>
                <a:ea typeface="楷体_GB2312" pitchFamily="49" charset="-122"/>
              </a:rPr>
              <a:t>位）存放在高地址中。</a:t>
            </a:r>
          </a:p>
          <a:p>
            <a:pPr algn="l"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各位的编号方法是</a:t>
            </a:r>
            <a:r>
              <a:rPr lang="zh-CN" altLang="en-US" sz="2800" b="1" dirty="0" smtClean="0">
                <a:solidFill>
                  <a:srgbClr val="000000"/>
                </a:solidFill>
                <a:latin typeface="楷体_GB2312" pitchFamily="49" charset="-122"/>
                <a:ea typeface="楷体_GB2312" pitchFamily="49" charset="-122"/>
              </a:rPr>
              <a:t>最低位为</a:t>
            </a:r>
            <a:r>
              <a:rPr lang="zh-CN" altLang="en-US" sz="2800" b="1" dirty="0">
                <a:solidFill>
                  <a:srgbClr val="000000"/>
                </a:solidFill>
                <a:latin typeface="楷体_GB2312" pitchFamily="49" charset="-122"/>
                <a:ea typeface="楷体_GB2312" pitchFamily="49" charset="-122"/>
              </a:rPr>
              <a:t>位</a:t>
            </a:r>
            <a:r>
              <a:rPr lang="en-US" altLang="zh-CN" sz="2800" b="1" dirty="0">
                <a:solidFill>
                  <a:srgbClr val="000000"/>
                </a:solidFill>
                <a:latin typeface="楷体_GB2312" pitchFamily="49" charset="-122"/>
                <a:ea typeface="楷体_GB2312" pitchFamily="49" charset="-122"/>
              </a:rPr>
              <a:t>0</a:t>
            </a:r>
            <a:r>
              <a:rPr lang="zh-CN" altLang="en-US" sz="2800" b="1" dirty="0">
                <a:solidFill>
                  <a:srgbClr val="000000"/>
                </a:solidFill>
                <a:latin typeface="楷体_GB2312" pitchFamily="49" charset="-122"/>
                <a:ea typeface="楷体_GB2312" pitchFamily="49" charset="-122"/>
              </a:rPr>
              <a:t>，一个字节中，</a:t>
            </a:r>
            <a:r>
              <a:rPr lang="zh-CN" altLang="en-US" sz="2800" b="1" dirty="0" smtClean="0">
                <a:solidFill>
                  <a:srgbClr val="000000"/>
                </a:solidFill>
                <a:latin typeface="楷体_GB2312" pitchFamily="49" charset="-122"/>
                <a:ea typeface="楷体_GB2312" pitchFamily="49" charset="-122"/>
              </a:rPr>
              <a:t>最高位编号</a:t>
            </a:r>
            <a:r>
              <a:rPr lang="zh-CN" altLang="en-US" sz="2800" b="1" dirty="0">
                <a:solidFill>
                  <a:srgbClr val="000000"/>
                </a:solidFill>
                <a:latin typeface="楷体_GB2312" pitchFamily="49" charset="-122"/>
                <a:ea typeface="楷体_GB2312" pitchFamily="49" charset="-122"/>
              </a:rPr>
              <a:t>为位</a:t>
            </a:r>
            <a:r>
              <a:rPr lang="en-US" altLang="zh-CN" sz="2800" b="1" dirty="0">
                <a:solidFill>
                  <a:srgbClr val="000000"/>
                </a:solidFill>
                <a:latin typeface="楷体_GB2312" pitchFamily="49" charset="-122"/>
                <a:ea typeface="楷体_GB2312" pitchFamily="49" charset="-122"/>
              </a:rPr>
              <a:t>7</a:t>
            </a:r>
            <a:r>
              <a:rPr lang="zh-CN" altLang="en-US" sz="2800" b="1" dirty="0">
                <a:solidFill>
                  <a:srgbClr val="000000"/>
                </a:solidFill>
                <a:latin typeface="楷体_GB2312" pitchFamily="49" charset="-122"/>
                <a:ea typeface="楷体_GB2312" pitchFamily="49" charset="-122"/>
              </a:rPr>
              <a:t>；一个字中最高位的编号为位</a:t>
            </a:r>
            <a:r>
              <a:rPr lang="en-US" altLang="zh-CN" sz="2800" b="1" dirty="0">
                <a:solidFill>
                  <a:srgbClr val="000000"/>
                </a:solidFill>
                <a:latin typeface="楷体_GB2312" pitchFamily="49" charset="-122"/>
                <a:ea typeface="楷体_GB2312" pitchFamily="49" charset="-122"/>
              </a:rPr>
              <a:t>15</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algn="l" fontAlgn="t">
              <a:spcBef>
                <a:spcPct val="20000"/>
              </a:spcBef>
              <a:buClr>
                <a:schemeClr val="hlink"/>
              </a:buClr>
              <a:buSzPct val="110000"/>
              <a:buFont typeface="Wingdings" pitchFamily="2" charset="2"/>
              <a:buNone/>
            </a:pPr>
            <a:endParaRPr lang="en-US" altLang="zh-CN" sz="2800" b="1" dirty="0">
              <a:solidFill>
                <a:srgbClr val="000000"/>
              </a:solidFill>
              <a:latin typeface="楷体_GB2312" pitchFamily="49" charset="-122"/>
              <a:ea typeface="楷体_GB2312" pitchFamily="49" charset="-122"/>
            </a:endParaRPr>
          </a:p>
          <a:p>
            <a:pPr algn="l" fontAlgn="t">
              <a:spcBef>
                <a:spcPct val="20000"/>
              </a:spcBef>
              <a:buClr>
                <a:schemeClr val="hlink"/>
              </a:buClr>
              <a:buSzPct val="110000"/>
              <a:buFont typeface="Wingdings" pitchFamily="2" charset="2"/>
              <a:buNone/>
            </a:pPr>
            <a:endParaRPr lang="en-US" altLang="zh-CN" sz="2800" b="1" dirty="0" smtClean="0">
              <a:solidFill>
                <a:srgbClr val="000000"/>
              </a:solidFill>
              <a:latin typeface="楷体_GB2312" pitchFamily="49" charset="-122"/>
              <a:ea typeface="楷体_GB2312" pitchFamily="49" charset="-122"/>
            </a:endParaRPr>
          </a:p>
          <a:p>
            <a:pPr algn="l"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还</a:t>
            </a:r>
            <a:r>
              <a:rPr lang="zh-CN" altLang="en-US" sz="2800" b="1" dirty="0" smtClean="0">
                <a:solidFill>
                  <a:srgbClr val="000000"/>
                </a:solidFill>
                <a:latin typeface="楷体_GB2312" pitchFamily="49" charset="-122"/>
                <a:ea typeface="楷体_GB2312" pitchFamily="49" charset="-122"/>
              </a:rPr>
              <a:t>有一些约定俗成的东西</a:t>
            </a:r>
            <a:endParaRPr lang="zh-CN" altLang="en-US" sz="2800" b="1"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1461925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6" name="Rectangle 5"/>
          <p:cNvSpPr>
            <a:spLocks noChangeArrowheads="1"/>
          </p:cNvSpPr>
          <p:nvPr/>
        </p:nvSpPr>
        <p:spPr bwMode="auto">
          <a:xfrm>
            <a:off x="914400" y="1828800"/>
            <a:ext cx="7620000" cy="42672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26"/>
          <p:cNvGrpSpPr>
            <a:grpSpLocks/>
          </p:cNvGrpSpPr>
          <p:nvPr/>
        </p:nvGrpSpPr>
        <p:grpSpPr bwMode="auto">
          <a:xfrm>
            <a:off x="1066800" y="4267200"/>
            <a:ext cx="7315200" cy="457200"/>
            <a:chOff x="672" y="3378"/>
            <a:chExt cx="4608" cy="288"/>
          </a:xfrm>
        </p:grpSpPr>
        <p:sp>
          <p:nvSpPr>
            <p:cNvPr id="8" name="Rectangle 8"/>
            <p:cNvSpPr>
              <a:spLocks noChangeArrowheads="1"/>
            </p:cNvSpPr>
            <p:nvPr/>
          </p:nvSpPr>
          <p:spPr bwMode="auto">
            <a:xfrm>
              <a:off x="672" y="3378"/>
              <a:ext cx="4608" cy="288"/>
            </a:xfrm>
            <a:prstGeom prst="rect">
              <a:avLst/>
            </a:prstGeom>
            <a:solidFill>
              <a:schemeClr val="accent1"/>
            </a:solidFill>
            <a:ln w="28575">
              <a:solidFill>
                <a:srgbClr val="009900"/>
              </a:solidFill>
              <a:miter lim="800000"/>
              <a:headEnd/>
              <a:tailEnd/>
            </a:ln>
          </p:spPr>
          <p:txBody>
            <a:bodyPr wrap="none" anchor="ctr"/>
            <a:lstStyle/>
            <a:p>
              <a:endParaRPr lang="zh-CN" altLang="en-US"/>
            </a:p>
          </p:txBody>
        </p:sp>
        <p:sp>
          <p:nvSpPr>
            <p:cNvPr id="9" name="Line 9"/>
            <p:cNvSpPr>
              <a:spLocks noChangeShapeType="1"/>
            </p:cNvSpPr>
            <p:nvPr/>
          </p:nvSpPr>
          <p:spPr bwMode="auto">
            <a:xfrm>
              <a:off x="960"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1248"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1536"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a:off x="1824"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p:cNvSpPr>
              <a:spLocks noChangeShapeType="1"/>
            </p:cNvSpPr>
            <p:nvPr/>
          </p:nvSpPr>
          <p:spPr bwMode="auto">
            <a:xfrm>
              <a:off x="2112"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p:cNvSpPr>
              <a:spLocks noChangeShapeType="1"/>
            </p:cNvSpPr>
            <p:nvPr/>
          </p:nvSpPr>
          <p:spPr bwMode="auto">
            <a:xfrm>
              <a:off x="2400"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a:off x="2688"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2976"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3264"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3552"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4128"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a:off x="4416"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1"/>
            <p:cNvSpPr>
              <a:spLocks noChangeShapeType="1"/>
            </p:cNvSpPr>
            <p:nvPr/>
          </p:nvSpPr>
          <p:spPr bwMode="auto">
            <a:xfrm>
              <a:off x="4704"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4992"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3840" y="3378"/>
              <a:ext cx="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 name="Rectangle 25"/>
          <p:cNvSpPr>
            <a:spLocks noChangeArrowheads="1"/>
          </p:cNvSpPr>
          <p:nvPr/>
        </p:nvSpPr>
        <p:spPr bwMode="auto">
          <a:xfrm>
            <a:off x="1066800" y="4953000"/>
            <a:ext cx="7335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800" b="1">
                <a:solidFill>
                  <a:srgbClr val="FF3300"/>
                </a:solidFill>
                <a:latin typeface="宋体" charset="-122"/>
                <a:ea typeface="宋体" charset="-122"/>
              </a:rPr>
              <a:t>15</a:t>
            </a:r>
            <a:r>
              <a:rPr lang="en-US" altLang="zh-CN" sz="1400" b="1">
                <a:solidFill>
                  <a:srgbClr val="FF3300"/>
                </a:solidFill>
                <a:latin typeface="宋体" charset="-122"/>
                <a:ea typeface="宋体" charset="-122"/>
              </a:rPr>
              <a:t> </a:t>
            </a:r>
            <a:r>
              <a:rPr lang="en-US" altLang="zh-CN" sz="2800" b="1">
                <a:solidFill>
                  <a:srgbClr val="FF3300"/>
                </a:solidFill>
                <a:latin typeface="宋体" charset="-122"/>
                <a:ea typeface="宋体" charset="-122"/>
              </a:rPr>
              <a:t>14</a:t>
            </a:r>
            <a:r>
              <a:rPr lang="en-US" altLang="zh-CN" sz="2000" b="1">
                <a:solidFill>
                  <a:srgbClr val="FF3300"/>
                </a:solidFill>
                <a:latin typeface="宋体" charset="-122"/>
                <a:ea typeface="宋体" charset="-122"/>
              </a:rPr>
              <a:t> </a:t>
            </a:r>
            <a:r>
              <a:rPr lang="en-US" altLang="zh-CN" sz="2800" b="1">
                <a:solidFill>
                  <a:srgbClr val="FF3300"/>
                </a:solidFill>
                <a:latin typeface="宋体" charset="-122"/>
                <a:ea typeface="宋体" charset="-122"/>
              </a:rPr>
              <a:t>13</a:t>
            </a:r>
            <a:r>
              <a:rPr lang="en-US" altLang="zh-CN" sz="2000" b="1">
                <a:solidFill>
                  <a:srgbClr val="FF3300"/>
                </a:solidFill>
                <a:latin typeface="宋体" charset="-122"/>
                <a:ea typeface="宋体" charset="-122"/>
              </a:rPr>
              <a:t> </a:t>
            </a:r>
            <a:r>
              <a:rPr lang="en-US" altLang="zh-CN" sz="2800" b="1">
                <a:solidFill>
                  <a:srgbClr val="FF3300"/>
                </a:solidFill>
                <a:latin typeface="宋体" charset="-122"/>
                <a:ea typeface="宋体" charset="-122"/>
              </a:rPr>
              <a:t>12</a:t>
            </a:r>
            <a:r>
              <a:rPr lang="en-US" altLang="zh-CN" sz="1200" b="1">
                <a:solidFill>
                  <a:srgbClr val="FF3300"/>
                </a:solidFill>
                <a:latin typeface="宋体" charset="-122"/>
                <a:ea typeface="宋体" charset="-122"/>
              </a:rPr>
              <a:t> </a:t>
            </a:r>
            <a:r>
              <a:rPr lang="en-US" altLang="zh-CN" sz="2800" b="1">
                <a:solidFill>
                  <a:srgbClr val="FF3300"/>
                </a:solidFill>
                <a:latin typeface="宋体" charset="-122"/>
                <a:ea typeface="宋体" charset="-122"/>
              </a:rPr>
              <a:t>11</a:t>
            </a:r>
            <a:r>
              <a:rPr lang="en-US" altLang="zh-CN" sz="900" b="1">
                <a:solidFill>
                  <a:srgbClr val="FF3300"/>
                </a:solidFill>
                <a:latin typeface="宋体" charset="-122"/>
                <a:ea typeface="宋体" charset="-122"/>
              </a:rPr>
              <a:t> </a:t>
            </a:r>
            <a:r>
              <a:rPr lang="en-US" altLang="zh-CN" sz="2800" b="1">
                <a:solidFill>
                  <a:srgbClr val="FF3300"/>
                </a:solidFill>
                <a:latin typeface="宋体" charset="-122"/>
                <a:ea typeface="宋体" charset="-122"/>
              </a:rPr>
              <a:t>10</a:t>
            </a:r>
            <a:r>
              <a:rPr lang="en-US" altLang="zh-CN" sz="3200" b="1">
                <a:solidFill>
                  <a:srgbClr val="FF3300"/>
                </a:solidFill>
                <a:latin typeface="宋体" charset="-122"/>
                <a:ea typeface="宋体" charset="-122"/>
              </a:rPr>
              <a:t> </a:t>
            </a:r>
            <a:r>
              <a:rPr lang="en-US" altLang="zh-CN" sz="2800" b="1">
                <a:solidFill>
                  <a:srgbClr val="FF3300"/>
                </a:solidFill>
                <a:latin typeface="宋体" charset="-122"/>
                <a:ea typeface="宋体" charset="-122"/>
              </a:rPr>
              <a:t>9 </a:t>
            </a:r>
            <a:r>
              <a:rPr lang="en-US" altLang="zh-CN" sz="1000" b="1">
                <a:solidFill>
                  <a:srgbClr val="FF3300"/>
                </a:solidFill>
                <a:latin typeface="宋体" charset="-122"/>
                <a:ea typeface="宋体" charset="-122"/>
              </a:rPr>
              <a:t>  </a:t>
            </a:r>
            <a:r>
              <a:rPr lang="en-US" altLang="zh-CN" sz="2800" b="1">
                <a:solidFill>
                  <a:srgbClr val="FF3300"/>
                </a:solidFill>
                <a:latin typeface="宋体" charset="-122"/>
                <a:ea typeface="宋体" charset="-122"/>
              </a:rPr>
              <a:t>8</a:t>
            </a:r>
            <a:r>
              <a:rPr lang="en-US" altLang="zh-CN" sz="3600" b="1">
                <a:solidFill>
                  <a:srgbClr val="FF3300"/>
                </a:solidFill>
                <a:latin typeface="宋体" charset="-122"/>
                <a:ea typeface="宋体" charset="-122"/>
              </a:rPr>
              <a:t> </a:t>
            </a:r>
            <a:r>
              <a:rPr lang="en-US" altLang="zh-CN" sz="2800" b="1">
                <a:solidFill>
                  <a:srgbClr val="FF3300"/>
                </a:solidFill>
                <a:latin typeface="宋体" charset="-122"/>
                <a:ea typeface="宋体" charset="-122"/>
              </a:rPr>
              <a:t>7 </a:t>
            </a:r>
            <a:r>
              <a:rPr lang="en-US" altLang="zh-CN" sz="2000" b="1">
                <a:solidFill>
                  <a:srgbClr val="FF3300"/>
                </a:solidFill>
                <a:latin typeface="宋体" charset="-122"/>
                <a:ea typeface="宋体" charset="-122"/>
              </a:rPr>
              <a:t> </a:t>
            </a:r>
            <a:r>
              <a:rPr lang="en-US" altLang="zh-CN" sz="2800" b="1">
                <a:solidFill>
                  <a:srgbClr val="FF3300"/>
                </a:solidFill>
                <a:latin typeface="宋体" charset="-122"/>
                <a:ea typeface="宋体" charset="-122"/>
              </a:rPr>
              <a:t>6</a:t>
            </a:r>
            <a:r>
              <a:rPr lang="en-US" altLang="zh-CN" sz="3600" b="1">
                <a:solidFill>
                  <a:srgbClr val="FF3300"/>
                </a:solidFill>
                <a:latin typeface="宋体" charset="-122"/>
                <a:ea typeface="宋体" charset="-122"/>
              </a:rPr>
              <a:t> </a:t>
            </a:r>
            <a:r>
              <a:rPr lang="en-US" altLang="zh-CN" sz="2800" b="1">
                <a:solidFill>
                  <a:srgbClr val="FF3300"/>
                </a:solidFill>
                <a:latin typeface="宋体" charset="-122"/>
                <a:ea typeface="宋体" charset="-122"/>
              </a:rPr>
              <a:t>5 </a:t>
            </a:r>
            <a:r>
              <a:rPr lang="en-US" altLang="zh-CN" sz="2000" b="1">
                <a:solidFill>
                  <a:srgbClr val="FF3300"/>
                </a:solidFill>
                <a:latin typeface="宋体" charset="-122"/>
                <a:ea typeface="宋体" charset="-122"/>
              </a:rPr>
              <a:t> </a:t>
            </a:r>
            <a:r>
              <a:rPr lang="en-US" altLang="zh-CN" sz="2800" b="1">
                <a:solidFill>
                  <a:srgbClr val="FF3300"/>
                </a:solidFill>
                <a:latin typeface="宋体" charset="-122"/>
                <a:ea typeface="宋体" charset="-122"/>
              </a:rPr>
              <a:t>4</a:t>
            </a:r>
            <a:r>
              <a:rPr lang="en-US" altLang="zh-CN" sz="3600" b="1">
                <a:solidFill>
                  <a:srgbClr val="FF3300"/>
                </a:solidFill>
                <a:latin typeface="宋体" charset="-122"/>
                <a:ea typeface="宋体" charset="-122"/>
              </a:rPr>
              <a:t> </a:t>
            </a:r>
            <a:r>
              <a:rPr lang="en-US" altLang="zh-CN" sz="1200" b="1">
                <a:solidFill>
                  <a:srgbClr val="FF3300"/>
                </a:solidFill>
                <a:latin typeface="宋体" charset="-122"/>
                <a:ea typeface="宋体" charset="-122"/>
              </a:rPr>
              <a:t> </a:t>
            </a:r>
            <a:r>
              <a:rPr lang="en-US" altLang="zh-CN" sz="2800" b="1">
                <a:solidFill>
                  <a:srgbClr val="FF3300"/>
                </a:solidFill>
                <a:latin typeface="宋体" charset="-122"/>
                <a:ea typeface="宋体" charset="-122"/>
              </a:rPr>
              <a:t>3</a:t>
            </a:r>
            <a:r>
              <a:rPr lang="en-US" altLang="zh-CN" sz="3600" b="1">
                <a:solidFill>
                  <a:srgbClr val="FF3300"/>
                </a:solidFill>
                <a:latin typeface="宋体" charset="-122"/>
                <a:ea typeface="宋体" charset="-122"/>
              </a:rPr>
              <a:t> </a:t>
            </a:r>
            <a:r>
              <a:rPr lang="en-US" altLang="zh-CN" sz="2800" b="1">
                <a:solidFill>
                  <a:srgbClr val="FF3300"/>
                </a:solidFill>
                <a:latin typeface="宋体" charset="-122"/>
                <a:ea typeface="宋体" charset="-122"/>
              </a:rPr>
              <a:t>2 </a:t>
            </a:r>
            <a:r>
              <a:rPr lang="en-US" altLang="zh-CN" sz="1000" b="1">
                <a:solidFill>
                  <a:srgbClr val="FF3300"/>
                </a:solidFill>
                <a:latin typeface="宋体" charset="-122"/>
                <a:ea typeface="宋体" charset="-122"/>
              </a:rPr>
              <a:t> </a:t>
            </a:r>
            <a:r>
              <a:rPr lang="en-US" altLang="zh-CN" sz="2800" b="1">
                <a:solidFill>
                  <a:srgbClr val="FF3300"/>
                </a:solidFill>
                <a:latin typeface="宋体" charset="-122"/>
                <a:ea typeface="宋体" charset="-122"/>
              </a:rPr>
              <a:t>1  0</a:t>
            </a:r>
          </a:p>
        </p:txBody>
      </p:sp>
      <p:sp>
        <p:nvSpPr>
          <p:cNvPr id="25" name="Rectangle 27"/>
          <p:cNvSpPr>
            <a:spLocks noChangeArrowheads="1"/>
          </p:cNvSpPr>
          <p:nvPr/>
        </p:nvSpPr>
        <p:spPr bwMode="auto">
          <a:xfrm>
            <a:off x="1066800" y="4572000"/>
            <a:ext cx="7124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800" b="1">
                <a:solidFill>
                  <a:srgbClr val="0000FF"/>
                </a:solidFill>
                <a:latin typeface="宋体" charset="-122"/>
                <a:ea typeface="宋体" charset="-122"/>
              </a:rPr>
              <a:t> 7 </a:t>
            </a:r>
            <a:r>
              <a:rPr lang="en-US" altLang="zh-CN" sz="2000" b="1">
                <a:solidFill>
                  <a:srgbClr val="0000FF"/>
                </a:solidFill>
                <a:latin typeface="宋体" charset="-122"/>
                <a:ea typeface="宋体" charset="-122"/>
              </a:rPr>
              <a:t> </a:t>
            </a:r>
            <a:r>
              <a:rPr lang="en-US" altLang="zh-CN" sz="2800" b="1">
                <a:solidFill>
                  <a:srgbClr val="0000FF"/>
                </a:solidFill>
                <a:latin typeface="宋体" charset="-122"/>
                <a:ea typeface="宋体" charset="-122"/>
              </a:rPr>
              <a:t>6</a:t>
            </a:r>
            <a:r>
              <a:rPr lang="en-US" altLang="zh-CN" sz="3600" b="1">
                <a:solidFill>
                  <a:srgbClr val="0000FF"/>
                </a:solidFill>
                <a:latin typeface="宋体" charset="-122"/>
                <a:ea typeface="宋体" charset="-122"/>
              </a:rPr>
              <a:t> </a:t>
            </a:r>
            <a:r>
              <a:rPr lang="en-US" altLang="zh-CN" sz="2800" b="1">
                <a:solidFill>
                  <a:srgbClr val="0000FF"/>
                </a:solidFill>
                <a:latin typeface="宋体" charset="-122"/>
                <a:ea typeface="宋体" charset="-122"/>
              </a:rPr>
              <a:t>5 </a:t>
            </a:r>
            <a:r>
              <a:rPr lang="en-US" altLang="zh-CN" sz="2000" b="1">
                <a:solidFill>
                  <a:srgbClr val="0000FF"/>
                </a:solidFill>
                <a:latin typeface="宋体" charset="-122"/>
                <a:ea typeface="宋体" charset="-122"/>
              </a:rPr>
              <a:t> </a:t>
            </a:r>
            <a:r>
              <a:rPr lang="en-US" altLang="zh-CN" sz="2800" b="1">
                <a:solidFill>
                  <a:srgbClr val="0000FF"/>
                </a:solidFill>
                <a:latin typeface="宋体" charset="-122"/>
                <a:ea typeface="宋体" charset="-122"/>
              </a:rPr>
              <a:t>4</a:t>
            </a:r>
            <a:r>
              <a:rPr lang="en-US" altLang="zh-CN" sz="3600" b="1">
                <a:solidFill>
                  <a:srgbClr val="0000FF"/>
                </a:solidFill>
                <a:latin typeface="宋体" charset="-122"/>
                <a:ea typeface="宋体" charset="-122"/>
              </a:rPr>
              <a:t> </a:t>
            </a:r>
            <a:r>
              <a:rPr lang="en-US" altLang="zh-CN" sz="1200" b="1">
                <a:solidFill>
                  <a:srgbClr val="0000FF"/>
                </a:solidFill>
                <a:latin typeface="宋体" charset="-122"/>
                <a:ea typeface="宋体" charset="-122"/>
              </a:rPr>
              <a:t> </a:t>
            </a:r>
            <a:r>
              <a:rPr lang="en-US" altLang="zh-CN" sz="2800" b="1">
                <a:solidFill>
                  <a:srgbClr val="0000FF"/>
                </a:solidFill>
                <a:latin typeface="宋体" charset="-122"/>
                <a:ea typeface="宋体" charset="-122"/>
              </a:rPr>
              <a:t>3</a:t>
            </a:r>
            <a:r>
              <a:rPr lang="en-US" altLang="zh-CN" sz="3600" b="1">
                <a:solidFill>
                  <a:srgbClr val="0000FF"/>
                </a:solidFill>
                <a:latin typeface="宋体" charset="-122"/>
                <a:ea typeface="宋体" charset="-122"/>
              </a:rPr>
              <a:t> </a:t>
            </a:r>
            <a:r>
              <a:rPr lang="en-US" altLang="zh-CN" sz="2800" b="1">
                <a:solidFill>
                  <a:srgbClr val="0000FF"/>
                </a:solidFill>
                <a:latin typeface="宋体" charset="-122"/>
                <a:ea typeface="宋体" charset="-122"/>
              </a:rPr>
              <a:t>2 </a:t>
            </a:r>
            <a:r>
              <a:rPr lang="en-US" altLang="zh-CN" sz="1000" b="1">
                <a:solidFill>
                  <a:srgbClr val="0000FF"/>
                </a:solidFill>
                <a:latin typeface="宋体" charset="-122"/>
                <a:ea typeface="宋体" charset="-122"/>
              </a:rPr>
              <a:t> </a:t>
            </a:r>
            <a:r>
              <a:rPr lang="en-US" altLang="zh-CN" sz="2800" b="1">
                <a:solidFill>
                  <a:srgbClr val="0000FF"/>
                </a:solidFill>
                <a:latin typeface="宋体" charset="-122"/>
                <a:ea typeface="宋体" charset="-122"/>
              </a:rPr>
              <a:t>1  0</a:t>
            </a:r>
            <a:r>
              <a:rPr lang="en-US" altLang="zh-CN" sz="3600" b="1">
                <a:solidFill>
                  <a:srgbClr val="0000FF"/>
                </a:solidFill>
                <a:latin typeface="宋体" charset="-122"/>
                <a:ea typeface="宋体" charset="-122"/>
              </a:rPr>
              <a:t> </a:t>
            </a:r>
            <a:r>
              <a:rPr lang="en-US" altLang="zh-CN" sz="2800" b="1">
                <a:solidFill>
                  <a:srgbClr val="0000FF"/>
                </a:solidFill>
                <a:latin typeface="宋体" charset="-122"/>
                <a:ea typeface="宋体" charset="-122"/>
              </a:rPr>
              <a:t>7 </a:t>
            </a:r>
            <a:r>
              <a:rPr lang="en-US" altLang="zh-CN" sz="2000" b="1">
                <a:solidFill>
                  <a:srgbClr val="0000FF"/>
                </a:solidFill>
                <a:latin typeface="宋体" charset="-122"/>
                <a:ea typeface="宋体" charset="-122"/>
              </a:rPr>
              <a:t> </a:t>
            </a:r>
            <a:r>
              <a:rPr lang="en-US" altLang="zh-CN" sz="2800" b="1">
                <a:solidFill>
                  <a:srgbClr val="0000FF"/>
                </a:solidFill>
                <a:latin typeface="宋体" charset="-122"/>
                <a:ea typeface="宋体" charset="-122"/>
              </a:rPr>
              <a:t>6</a:t>
            </a:r>
            <a:r>
              <a:rPr lang="en-US" altLang="zh-CN" sz="3600" b="1">
                <a:solidFill>
                  <a:srgbClr val="0000FF"/>
                </a:solidFill>
                <a:latin typeface="宋体" charset="-122"/>
                <a:ea typeface="宋体" charset="-122"/>
              </a:rPr>
              <a:t> </a:t>
            </a:r>
            <a:r>
              <a:rPr lang="en-US" altLang="zh-CN" sz="2800" b="1">
                <a:solidFill>
                  <a:srgbClr val="0000FF"/>
                </a:solidFill>
                <a:latin typeface="宋体" charset="-122"/>
                <a:ea typeface="宋体" charset="-122"/>
              </a:rPr>
              <a:t>5 4</a:t>
            </a:r>
            <a:r>
              <a:rPr lang="en-US" altLang="zh-CN" sz="3600" b="1">
                <a:solidFill>
                  <a:srgbClr val="0000FF"/>
                </a:solidFill>
                <a:latin typeface="宋体" charset="-122"/>
                <a:ea typeface="宋体" charset="-122"/>
              </a:rPr>
              <a:t> </a:t>
            </a:r>
            <a:r>
              <a:rPr lang="en-US" altLang="zh-CN" sz="1200" b="1">
                <a:solidFill>
                  <a:srgbClr val="0000FF"/>
                </a:solidFill>
                <a:latin typeface="宋体" charset="-122"/>
                <a:ea typeface="宋体" charset="-122"/>
              </a:rPr>
              <a:t> </a:t>
            </a:r>
            <a:r>
              <a:rPr lang="en-US" altLang="zh-CN" sz="2800" b="1">
                <a:solidFill>
                  <a:srgbClr val="0000FF"/>
                </a:solidFill>
                <a:latin typeface="宋体" charset="-122"/>
                <a:ea typeface="宋体" charset="-122"/>
              </a:rPr>
              <a:t>3</a:t>
            </a:r>
            <a:r>
              <a:rPr lang="en-US" altLang="zh-CN" sz="3600" b="1">
                <a:solidFill>
                  <a:srgbClr val="0000FF"/>
                </a:solidFill>
                <a:latin typeface="宋体" charset="-122"/>
                <a:ea typeface="宋体" charset="-122"/>
              </a:rPr>
              <a:t> </a:t>
            </a:r>
            <a:r>
              <a:rPr lang="en-US" altLang="zh-CN" sz="2800" b="1">
                <a:solidFill>
                  <a:srgbClr val="0000FF"/>
                </a:solidFill>
                <a:latin typeface="宋体" charset="-122"/>
                <a:ea typeface="宋体" charset="-122"/>
              </a:rPr>
              <a:t>2 </a:t>
            </a:r>
            <a:r>
              <a:rPr lang="en-US" altLang="zh-CN" sz="1000" b="1">
                <a:solidFill>
                  <a:srgbClr val="0000FF"/>
                </a:solidFill>
                <a:latin typeface="宋体" charset="-122"/>
                <a:ea typeface="宋体" charset="-122"/>
              </a:rPr>
              <a:t> </a:t>
            </a:r>
            <a:r>
              <a:rPr lang="en-US" altLang="zh-CN" sz="2800" b="1">
                <a:solidFill>
                  <a:srgbClr val="0000FF"/>
                </a:solidFill>
                <a:latin typeface="宋体" charset="-122"/>
                <a:ea typeface="宋体" charset="-122"/>
              </a:rPr>
              <a:t>1 0</a:t>
            </a:r>
          </a:p>
        </p:txBody>
      </p:sp>
      <p:sp>
        <p:nvSpPr>
          <p:cNvPr id="26" name="Rectangle 29"/>
          <p:cNvSpPr>
            <a:spLocks noChangeArrowheads="1"/>
          </p:cNvSpPr>
          <p:nvPr/>
        </p:nvSpPr>
        <p:spPr bwMode="auto">
          <a:xfrm>
            <a:off x="1828800" y="35052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（高字节）</a:t>
            </a:r>
          </a:p>
        </p:txBody>
      </p:sp>
      <p:sp>
        <p:nvSpPr>
          <p:cNvPr id="27" name="Rectangle 30"/>
          <p:cNvSpPr>
            <a:spLocks noChangeArrowheads="1"/>
          </p:cNvSpPr>
          <p:nvPr/>
        </p:nvSpPr>
        <p:spPr bwMode="auto">
          <a:xfrm>
            <a:off x="5638800" y="35052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27182A"/>
                </a:solidFill>
                <a:latin typeface="楷体_GB2312" pitchFamily="49" charset="-122"/>
                <a:ea typeface="楷体_GB2312" pitchFamily="49" charset="-122"/>
              </a:rPr>
              <a:t>（低字节）</a:t>
            </a:r>
          </a:p>
        </p:txBody>
      </p:sp>
      <p:sp>
        <p:nvSpPr>
          <p:cNvPr id="28" name="Rectangle 31"/>
          <p:cNvSpPr>
            <a:spLocks noChangeArrowheads="1"/>
          </p:cNvSpPr>
          <p:nvPr/>
        </p:nvSpPr>
        <p:spPr bwMode="auto">
          <a:xfrm>
            <a:off x="1981200" y="28956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地址</a:t>
            </a:r>
            <a:r>
              <a:rPr lang="en-US" altLang="zh-CN" sz="2800" b="1">
                <a:solidFill>
                  <a:srgbClr val="27182A"/>
                </a:solidFill>
                <a:latin typeface="楷体_GB2312" pitchFamily="49" charset="-122"/>
                <a:ea typeface="楷体_GB2312" pitchFamily="49" charset="-122"/>
              </a:rPr>
              <a:t>=N+1</a:t>
            </a:r>
          </a:p>
        </p:txBody>
      </p:sp>
      <p:sp>
        <p:nvSpPr>
          <p:cNvPr id="29" name="Rectangle 32"/>
          <p:cNvSpPr>
            <a:spLocks noChangeArrowheads="1"/>
          </p:cNvSpPr>
          <p:nvPr/>
        </p:nvSpPr>
        <p:spPr bwMode="auto">
          <a:xfrm>
            <a:off x="7162800" y="20574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0000FF"/>
                </a:solidFill>
                <a:latin typeface="楷体_GB2312" pitchFamily="49" charset="-122"/>
                <a:ea typeface="楷体_GB2312" pitchFamily="49" charset="-122"/>
              </a:rPr>
              <a:t>字地址</a:t>
            </a:r>
          </a:p>
        </p:txBody>
      </p:sp>
      <p:sp>
        <p:nvSpPr>
          <p:cNvPr id="30" name="Line 33"/>
          <p:cNvSpPr>
            <a:spLocks noChangeShapeType="1"/>
          </p:cNvSpPr>
          <p:nvPr/>
        </p:nvSpPr>
        <p:spPr bwMode="auto">
          <a:xfrm>
            <a:off x="6400800" y="2362200"/>
            <a:ext cx="762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4"/>
          <p:cNvSpPr>
            <a:spLocks noChangeShapeType="1"/>
          </p:cNvSpPr>
          <p:nvPr/>
        </p:nvSpPr>
        <p:spPr bwMode="auto">
          <a:xfrm>
            <a:off x="6400800" y="2362200"/>
            <a:ext cx="0" cy="533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Rectangle 35"/>
          <p:cNvSpPr>
            <a:spLocks noChangeArrowheads="1"/>
          </p:cNvSpPr>
          <p:nvPr/>
        </p:nvSpPr>
        <p:spPr bwMode="auto">
          <a:xfrm>
            <a:off x="6019800" y="3048000"/>
            <a:ext cx="125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27182A"/>
                </a:solidFill>
                <a:latin typeface="楷体_GB2312" pitchFamily="49" charset="-122"/>
                <a:ea typeface="楷体_GB2312" pitchFamily="49" charset="-122"/>
              </a:rPr>
              <a:t>地址</a:t>
            </a:r>
            <a:r>
              <a:rPr lang="en-US" altLang="zh-CN" sz="2800" b="1">
                <a:solidFill>
                  <a:srgbClr val="27182A"/>
                </a:solidFill>
                <a:latin typeface="楷体_GB2312" pitchFamily="49" charset="-122"/>
                <a:ea typeface="楷体_GB2312" pitchFamily="49" charset="-122"/>
              </a:rPr>
              <a:t>=N</a:t>
            </a:r>
          </a:p>
        </p:txBody>
      </p:sp>
      <p:sp>
        <p:nvSpPr>
          <p:cNvPr id="33" name="AutoShape 36"/>
          <p:cNvSpPr>
            <a:spLocks/>
          </p:cNvSpPr>
          <p:nvPr/>
        </p:nvSpPr>
        <p:spPr bwMode="auto">
          <a:xfrm rot="5400000">
            <a:off x="2781300" y="2324100"/>
            <a:ext cx="152400" cy="3581400"/>
          </a:xfrm>
          <a:prstGeom prst="leftBrace">
            <a:avLst>
              <a:gd name="adj1" fmla="val 195833"/>
              <a:gd name="adj2" fmla="val 50000"/>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AutoShape 37"/>
          <p:cNvSpPr>
            <a:spLocks/>
          </p:cNvSpPr>
          <p:nvPr/>
        </p:nvSpPr>
        <p:spPr bwMode="auto">
          <a:xfrm rot="5400000">
            <a:off x="6438900" y="2324100"/>
            <a:ext cx="152400" cy="3581400"/>
          </a:xfrm>
          <a:prstGeom prst="leftBrace">
            <a:avLst>
              <a:gd name="adj1" fmla="val 195833"/>
              <a:gd name="adj2" fmla="val 50000"/>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951759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45"/>
          <p:cNvSpPr>
            <a:spLocks noChangeArrowheads="1"/>
          </p:cNvSpPr>
          <p:nvPr/>
        </p:nvSpPr>
        <p:spPr bwMode="auto">
          <a:xfrm>
            <a:off x="609600" y="1946176"/>
            <a:ext cx="8229600" cy="3886200"/>
          </a:xfrm>
          <a:prstGeom prst="rect">
            <a:avLst/>
          </a:prstGeom>
          <a:gradFill rotWithShape="0">
            <a:gsLst>
              <a:gs pos="0">
                <a:srgbClr val="00FF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 name="Rectangle 4"/>
          <p:cNvSpPr>
            <a:spLocks noChangeArrowheads="1"/>
          </p:cNvSpPr>
          <p:nvPr/>
        </p:nvSpPr>
        <p:spPr bwMode="auto">
          <a:xfrm>
            <a:off x="609600" y="1412776"/>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27182A"/>
                </a:solidFill>
                <a:latin typeface="楷体_GB2312" pitchFamily="49" charset="-122"/>
                <a:ea typeface="楷体_GB2312" pitchFamily="49" charset="-122"/>
              </a:rPr>
              <a:t>字数据在存储器中存放的格式如图所示</a:t>
            </a:r>
          </a:p>
        </p:txBody>
      </p:sp>
      <p:sp>
        <p:nvSpPr>
          <p:cNvPr id="7" name="Text Box 10"/>
          <p:cNvSpPr txBox="1">
            <a:spLocks noChangeArrowheads="1"/>
          </p:cNvSpPr>
          <p:nvPr/>
        </p:nvSpPr>
        <p:spPr bwMode="auto">
          <a:xfrm flipH="1">
            <a:off x="838200" y="2708176"/>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4400">
                <a:solidFill>
                  <a:schemeClr val="bg1"/>
                </a:solidFill>
                <a:latin typeface="华文行楷" pitchFamily="2" charset="-122"/>
                <a:ea typeface="华文行楷" pitchFamily="2" charset="-122"/>
              </a:defRPr>
            </a:lvl1pPr>
            <a:lvl2pPr marL="742950" indent="-285750" eaLnBrk="0" hangingPunct="0">
              <a:defRPr kumimoji="1" sz="4400">
                <a:solidFill>
                  <a:schemeClr val="bg1"/>
                </a:solidFill>
                <a:latin typeface="华文行楷" pitchFamily="2" charset="-122"/>
                <a:ea typeface="华文行楷" pitchFamily="2" charset="-122"/>
              </a:defRPr>
            </a:lvl2pPr>
            <a:lvl3pPr marL="1143000" indent="-228600" eaLnBrk="0" hangingPunct="0">
              <a:defRPr kumimoji="1" sz="4400">
                <a:solidFill>
                  <a:schemeClr val="bg1"/>
                </a:solidFill>
                <a:latin typeface="华文行楷" pitchFamily="2" charset="-122"/>
                <a:ea typeface="华文行楷" pitchFamily="2" charset="-122"/>
              </a:defRPr>
            </a:lvl3pPr>
            <a:lvl4pPr marL="1600200" indent="-228600" eaLnBrk="0" hangingPunct="0">
              <a:defRPr kumimoji="1" sz="4400">
                <a:solidFill>
                  <a:schemeClr val="bg1"/>
                </a:solidFill>
                <a:latin typeface="华文行楷" pitchFamily="2" charset="-122"/>
                <a:ea typeface="华文行楷" pitchFamily="2" charset="-122"/>
              </a:defRPr>
            </a:lvl4pPr>
            <a:lvl5pPr marL="2057400" indent="-228600" eaLnBrk="0" hangingPunct="0">
              <a:defRPr kumimoji="1" sz="4400">
                <a:solidFill>
                  <a:schemeClr val="bg1"/>
                </a:solidFill>
                <a:latin typeface="华文行楷" pitchFamily="2" charset="-122"/>
                <a:ea typeface="华文行楷" pitchFamily="2" charset="-122"/>
              </a:defRPr>
            </a:lvl5pPr>
            <a:lvl6pPr marL="25146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6pPr>
            <a:lvl7pPr marL="29718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7pPr>
            <a:lvl8pPr marL="34290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8pPr>
            <a:lvl9pPr marL="38862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9pPr>
          </a:lstStyle>
          <a:p>
            <a:pPr algn="l" eaLnBrk="1" hangingPunct="1">
              <a:spcBef>
                <a:spcPct val="50000"/>
              </a:spcBef>
            </a:pPr>
            <a:r>
              <a:rPr lang="zh-CN" altLang="en-US" sz="2800" b="1">
                <a:solidFill>
                  <a:srgbClr val="FF0000"/>
                </a:solidFill>
                <a:latin typeface="楷体_GB2312" pitchFamily="49" charset="-122"/>
                <a:ea typeface="楷体_GB2312" pitchFamily="49" charset="-122"/>
              </a:rPr>
              <a:t>字单元的地址</a:t>
            </a:r>
            <a:endParaRPr lang="zh-CN" altLang="en-US" sz="2800">
              <a:solidFill>
                <a:srgbClr val="FF0000"/>
              </a:solidFill>
              <a:latin typeface="楷体_GB2312" pitchFamily="49" charset="-122"/>
              <a:ea typeface="楷体_GB2312" pitchFamily="49" charset="-122"/>
            </a:endParaRPr>
          </a:p>
        </p:txBody>
      </p:sp>
      <p:grpSp>
        <p:nvGrpSpPr>
          <p:cNvPr id="8" name="Group 28"/>
          <p:cNvGrpSpPr>
            <a:grpSpLocks/>
          </p:cNvGrpSpPr>
          <p:nvPr/>
        </p:nvGrpSpPr>
        <p:grpSpPr bwMode="auto">
          <a:xfrm>
            <a:off x="5638800" y="2555776"/>
            <a:ext cx="2971800" cy="609600"/>
            <a:chOff x="3007" y="2256"/>
            <a:chExt cx="1361" cy="240"/>
          </a:xfrm>
        </p:grpSpPr>
        <p:sp>
          <p:nvSpPr>
            <p:cNvPr id="9" name="Rectangle 13"/>
            <p:cNvSpPr>
              <a:spLocks noChangeArrowheads="1"/>
            </p:cNvSpPr>
            <p:nvPr/>
          </p:nvSpPr>
          <p:spPr bwMode="auto">
            <a:xfrm flipH="1">
              <a:off x="3687" y="2256"/>
              <a:ext cx="681" cy="240"/>
            </a:xfrm>
            <a:prstGeom prst="rect">
              <a:avLst/>
            </a:prstGeom>
            <a:solidFill>
              <a:schemeClr val="accent1"/>
            </a:solidFill>
            <a:ln w="38100" cap="sq">
              <a:solidFill>
                <a:srgbClr val="27182A"/>
              </a:solidFill>
              <a:miter lim="800000"/>
              <a:headEnd type="none" w="sm" len="sm"/>
              <a:tailEnd type="none" w="sm" len="sm"/>
            </a:ln>
          </p:spPr>
          <p:txBody>
            <a:bodyPr wrap="none" anchor="ctr">
              <a:spAutoFit/>
            </a:bodyPr>
            <a:lstStyle/>
            <a:p>
              <a:endParaRPr lang="zh-CN" altLang="en-US"/>
            </a:p>
          </p:txBody>
        </p:sp>
        <p:sp>
          <p:nvSpPr>
            <p:cNvPr id="10" name="Rectangle 14"/>
            <p:cNvSpPr>
              <a:spLocks noChangeArrowheads="1"/>
            </p:cNvSpPr>
            <p:nvPr/>
          </p:nvSpPr>
          <p:spPr bwMode="auto">
            <a:xfrm flipH="1">
              <a:off x="3007" y="2256"/>
              <a:ext cx="680" cy="240"/>
            </a:xfrm>
            <a:prstGeom prst="rect">
              <a:avLst/>
            </a:prstGeom>
            <a:solidFill>
              <a:schemeClr val="accent1"/>
            </a:solidFill>
            <a:ln w="38100" cap="sq">
              <a:solidFill>
                <a:srgbClr val="27182A"/>
              </a:solidFill>
              <a:miter lim="800000"/>
              <a:headEnd type="none" w="sm" len="sm"/>
              <a:tailEnd type="none" w="sm" len="sm"/>
            </a:ln>
          </p:spPr>
          <p:txBody>
            <a:bodyPr wrap="none" anchor="ctr">
              <a:spAutoFit/>
            </a:bodyPr>
            <a:lstStyle/>
            <a:p>
              <a:endParaRPr lang="zh-CN" altLang="en-US"/>
            </a:p>
          </p:txBody>
        </p:sp>
      </p:grpSp>
      <p:grpSp>
        <p:nvGrpSpPr>
          <p:cNvPr id="11" name="Group 29"/>
          <p:cNvGrpSpPr>
            <a:grpSpLocks/>
          </p:cNvGrpSpPr>
          <p:nvPr/>
        </p:nvGrpSpPr>
        <p:grpSpPr bwMode="auto">
          <a:xfrm>
            <a:off x="3276600" y="2479576"/>
            <a:ext cx="1524000" cy="3200400"/>
            <a:chOff x="1488" y="2256"/>
            <a:chExt cx="628" cy="1584"/>
          </a:xfrm>
        </p:grpSpPr>
        <p:sp>
          <p:nvSpPr>
            <p:cNvPr id="12" name="Line 5"/>
            <p:cNvSpPr>
              <a:spLocks noChangeShapeType="1"/>
            </p:cNvSpPr>
            <p:nvPr/>
          </p:nvSpPr>
          <p:spPr bwMode="auto">
            <a:xfrm flipH="1">
              <a:off x="2112" y="2256"/>
              <a:ext cx="4" cy="1584"/>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 name="Line 6"/>
            <p:cNvSpPr>
              <a:spLocks noChangeShapeType="1"/>
            </p:cNvSpPr>
            <p:nvPr/>
          </p:nvSpPr>
          <p:spPr bwMode="auto">
            <a:xfrm flipH="1">
              <a:off x="1488" y="2256"/>
              <a:ext cx="0" cy="1584"/>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 name="Line 7"/>
            <p:cNvSpPr>
              <a:spLocks noChangeShapeType="1"/>
            </p:cNvSpPr>
            <p:nvPr/>
          </p:nvSpPr>
          <p:spPr bwMode="auto">
            <a:xfrm flipH="1">
              <a:off x="1488" y="2448"/>
              <a:ext cx="628" cy="0"/>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Line 8"/>
            <p:cNvSpPr>
              <a:spLocks noChangeShapeType="1"/>
            </p:cNvSpPr>
            <p:nvPr/>
          </p:nvSpPr>
          <p:spPr bwMode="auto">
            <a:xfrm flipH="1">
              <a:off x="1488" y="2688"/>
              <a:ext cx="628" cy="0"/>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9"/>
            <p:cNvSpPr>
              <a:spLocks noChangeShapeType="1"/>
            </p:cNvSpPr>
            <p:nvPr/>
          </p:nvSpPr>
          <p:spPr bwMode="auto">
            <a:xfrm flipH="1">
              <a:off x="1488" y="2928"/>
              <a:ext cx="628" cy="0"/>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23"/>
            <p:cNvSpPr>
              <a:spLocks noChangeShapeType="1"/>
            </p:cNvSpPr>
            <p:nvPr/>
          </p:nvSpPr>
          <p:spPr bwMode="auto">
            <a:xfrm flipH="1">
              <a:off x="1488" y="3648"/>
              <a:ext cx="628" cy="0"/>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24"/>
            <p:cNvSpPr>
              <a:spLocks noChangeShapeType="1"/>
            </p:cNvSpPr>
            <p:nvPr/>
          </p:nvSpPr>
          <p:spPr bwMode="auto">
            <a:xfrm flipH="1">
              <a:off x="1488" y="3408"/>
              <a:ext cx="628" cy="0"/>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25"/>
            <p:cNvSpPr>
              <a:spLocks noChangeShapeType="1"/>
            </p:cNvSpPr>
            <p:nvPr/>
          </p:nvSpPr>
          <p:spPr bwMode="auto">
            <a:xfrm flipH="1">
              <a:off x="1488" y="3168"/>
              <a:ext cx="628" cy="0"/>
            </a:xfrm>
            <a:prstGeom prst="line">
              <a:avLst/>
            </a:prstGeom>
            <a:noFill/>
            <a:ln w="38100" cap="sq">
              <a:solidFill>
                <a:srgbClr val="27182A"/>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0" name="AutoShape 30"/>
          <p:cNvSpPr>
            <a:spLocks/>
          </p:cNvSpPr>
          <p:nvPr/>
        </p:nvSpPr>
        <p:spPr bwMode="auto">
          <a:xfrm>
            <a:off x="3048000" y="3317776"/>
            <a:ext cx="228600" cy="990600"/>
          </a:xfrm>
          <a:prstGeom prst="leftBrace">
            <a:avLst>
              <a:gd name="adj1" fmla="val 36111"/>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utoShape 31"/>
          <p:cNvSpPr>
            <a:spLocks/>
          </p:cNvSpPr>
          <p:nvPr/>
        </p:nvSpPr>
        <p:spPr bwMode="auto">
          <a:xfrm>
            <a:off x="3124200" y="4841776"/>
            <a:ext cx="152400" cy="457200"/>
          </a:xfrm>
          <a:prstGeom prst="leftBrace">
            <a:avLst>
              <a:gd name="adj1" fmla="val 25000"/>
              <a:gd name="adj2" fmla="val 50000"/>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Line 33"/>
          <p:cNvSpPr>
            <a:spLocks noChangeShapeType="1"/>
          </p:cNvSpPr>
          <p:nvPr/>
        </p:nvSpPr>
        <p:spPr bwMode="auto">
          <a:xfrm flipV="1">
            <a:off x="2438400" y="3851176"/>
            <a:ext cx="609600" cy="0"/>
          </a:xfrm>
          <a:prstGeom prst="line">
            <a:avLst/>
          </a:prstGeom>
          <a:noFill/>
          <a:ln w="38100">
            <a:solidFill>
              <a:srgbClr val="9F5DD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34"/>
          <p:cNvSpPr>
            <a:spLocks noChangeShapeType="1"/>
          </p:cNvSpPr>
          <p:nvPr/>
        </p:nvSpPr>
        <p:spPr bwMode="auto">
          <a:xfrm>
            <a:off x="2286000" y="3165376"/>
            <a:ext cx="990600" cy="914400"/>
          </a:xfrm>
          <a:prstGeom prst="line">
            <a:avLst/>
          </a:prstGeom>
          <a:noFill/>
          <a:ln w="38100">
            <a:solidFill>
              <a:srgbClr val="8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35"/>
          <p:cNvSpPr txBox="1">
            <a:spLocks noChangeArrowheads="1"/>
          </p:cNvSpPr>
          <p:nvPr/>
        </p:nvSpPr>
        <p:spPr bwMode="auto">
          <a:xfrm flipH="1">
            <a:off x="533400" y="3622576"/>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4400">
                <a:solidFill>
                  <a:schemeClr val="bg1"/>
                </a:solidFill>
                <a:latin typeface="华文行楷" pitchFamily="2" charset="-122"/>
                <a:ea typeface="华文行楷" pitchFamily="2" charset="-122"/>
              </a:defRPr>
            </a:lvl1pPr>
            <a:lvl2pPr marL="742950" indent="-285750" eaLnBrk="0" hangingPunct="0">
              <a:defRPr kumimoji="1" sz="4400">
                <a:solidFill>
                  <a:schemeClr val="bg1"/>
                </a:solidFill>
                <a:latin typeface="华文行楷" pitchFamily="2" charset="-122"/>
                <a:ea typeface="华文行楷" pitchFamily="2" charset="-122"/>
              </a:defRPr>
            </a:lvl2pPr>
            <a:lvl3pPr marL="1143000" indent="-228600" eaLnBrk="0" hangingPunct="0">
              <a:defRPr kumimoji="1" sz="4400">
                <a:solidFill>
                  <a:schemeClr val="bg1"/>
                </a:solidFill>
                <a:latin typeface="华文行楷" pitchFamily="2" charset="-122"/>
                <a:ea typeface="华文行楷" pitchFamily="2" charset="-122"/>
              </a:defRPr>
            </a:lvl3pPr>
            <a:lvl4pPr marL="1600200" indent="-228600" eaLnBrk="0" hangingPunct="0">
              <a:defRPr kumimoji="1" sz="4400">
                <a:solidFill>
                  <a:schemeClr val="bg1"/>
                </a:solidFill>
                <a:latin typeface="华文行楷" pitchFamily="2" charset="-122"/>
                <a:ea typeface="华文行楷" pitchFamily="2" charset="-122"/>
              </a:defRPr>
            </a:lvl4pPr>
            <a:lvl5pPr marL="2057400" indent="-228600" eaLnBrk="0" hangingPunct="0">
              <a:defRPr kumimoji="1" sz="4400">
                <a:solidFill>
                  <a:schemeClr val="bg1"/>
                </a:solidFill>
                <a:latin typeface="华文行楷" pitchFamily="2" charset="-122"/>
                <a:ea typeface="华文行楷" pitchFamily="2" charset="-122"/>
              </a:defRPr>
            </a:lvl5pPr>
            <a:lvl6pPr marL="25146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6pPr>
            <a:lvl7pPr marL="29718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7pPr>
            <a:lvl8pPr marL="34290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8pPr>
            <a:lvl9pPr marL="38862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9pPr>
          </a:lstStyle>
          <a:p>
            <a:pPr algn="l" eaLnBrk="1" hangingPunct="1">
              <a:spcBef>
                <a:spcPct val="50000"/>
              </a:spcBef>
            </a:pPr>
            <a:r>
              <a:rPr lang="zh-CN" altLang="en-US" sz="2800" b="1">
                <a:solidFill>
                  <a:srgbClr val="FF0000"/>
                </a:solidFill>
                <a:latin typeface="楷体_GB2312" pitchFamily="49" charset="-122"/>
                <a:ea typeface="楷体_GB2312" pitchFamily="49" charset="-122"/>
              </a:rPr>
              <a:t>一个字单元</a:t>
            </a:r>
            <a:endParaRPr lang="zh-CN" altLang="en-US" sz="2800">
              <a:solidFill>
                <a:srgbClr val="FF0000"/>
              </a:solidFill>
              <a:latin typeface="楷体_GB2312" pitchFamily="49" charset="-122"/>
              <a:ea typeface="楷体_GB2312" pitchFamily="49" charset="-122"/>
            </a:endParaRPr>
          </a:p>
        </p:txBody>
      </p:sp>
      <p:sp>
        <p:nvSpPr>
          <p:cNvPr id="25" name="Text Box 36"/>
          <p:cNvSpPr txBox="1">
            <a:spLocks noChangeArrowheads="1"/>
          </p:cNvSpPr>
          <p:nvPr/>
        </p:nvSpPr>
        <p:spPr bwMode="auto">
          <a:xfrm flipH="1">
            <a:off x="533400" y="4613176"/>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4400">
                <a:solidFill>
                  <a:schemeClr val="bg1"/>
                </a:solidFill>
                <a:latin typeface="华文行楷" pitchFamily="2" charset="-122"/>
                <a:ea typeface="华文行楷" pitchFamily="2" charset="-122"/>
              </a:defRPr>
            </a:lvl1pPr>
            <a:lvl2pPr marL="742950" indent="-285750" eaLnBrk="0" hangingPunct="0">
              <a:defRPr kumimoji="1" sz="4400">
                <a:solidFill>
                  <a:schemeClr val="bg1"/>
                </a:solidFill>
                <a:latin typeface="华文行楷" pitchFamily="2" charset="-122"/>
                <a:ea typeface="华文行楷" pitchFamily="2" charset="-122"/>
              </a:defRPr>
            </a:lvl2pPr>
            <a:lvl3pPr marL="1143000" indent="-228600" eaLnBrk="0" hangingPunct="0">
              <a:defRPr kumimoji="1" sz="4400">
                <a:solidFill>
                  <a:schemeClr val="bg1"/>
                </a:solidFill>
                <a:latin typeface="华文行楷" pitchFamily="2" charset="-122"/>
                <a:ea typeface="华文行楷" pitchFamily="2" charset="-122"/>
              </a:defRPr>
            </a:lvl3pPr>
            <a:lvl4pPr marL="1600200" indent="-228600" eaLnBrk="0" hangingPunct="0">
              <a:defRPr kumimoji="1" sz="4400">
                <a:solidFill>
                  <a:schemeClr val="bg1"/>
                </a:solidFill>
                <a:latin typeface="华文行楷" pitchFamily="2" charset="-122"/>
                <a:ea typeface="华文行楷" pitchFamily="2" charset="-122"/>
              </a:defRPr>
            </a:lvl4pPr>
            <a:lvl5pPr marL="2057400" indent="-228600" eaLnBrk="0" hangingPunct="0">
              <a:defRPr kumimoji="1" sz="4400">
                <a:solidFill>
                  <a:schemeClr val="bg1"/>
                </a:solidFill>
                <a:latin typeface="华文行楷" pitchFamily="2" charset="-122"/>
                <a:ea typeface="华文行楷" pitchFamily="2" charset="-122"/>
              </a:defRPr>
            </a:lvl5pPr>
            <a:lvl6pPr marL="25146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6pPr>
            <a:lvl7pPr marL="29718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7pPr>
            <a:lvl8pPr marL="34290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8pPr>
            <a:lvl9pPr marL="38862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9pPr>
          </a:lstStyle>
          <a:p>
            <a:pPr algn="l" eaLnBrk="1" hangingPunct="1">
              <a:spcBef>
                <a:spcPct val="50000"/>
              </a:spcBef>
            </a:pPr>
            <a:r>
              <a:rPr lang="zh-CN" altLang="en-US" sz="2800" b="1">
                <a:solidFill>
                  <a:srgbClr val="FF0000"/>
                </a:solidFill>
                <a:latin typeface="楷体_GB2312" pitchFamily="49" charset="-122"/>
                <a:ea typeface="楷体_GB2312" pitchFamily="49" charset="-122"/>
              </a:rPr>
              <a:t>一个字节单元</a:t>
            </a:r>
            <a:endParaRPr lang="zh-CN" altLang="en-US" sz="2800">
              <a:solidFill>
                <a:srgbClr val="FF0000"/>
              </a:solidFill>
              <a:latin typeface="楷体_GB2312" pitchFamily="49" charset="-122"/>
              <a:ea typeface="楷体_GB2312" pitchFamily="49" charset="-122"/>
            </a:endParaRPr>
          </a:p>
        </p:txBody>
      </p:sp>
      <p:sp>
        <p:nvSpPr>
          <p:cNvPr id="26" name="Line 37"/>
          <p:cNvSpPr>
            <a:spLocks noChangeShapeType="1"/>
          </p:cNvSpPr>
          <p:nvPr/>
        </p:nvSpPr>
        <p:spPr bwMode="auto">
          <a:xfrm flipV="1">
            <a:off x="2362200" y="5070376"/>
            <a:ext cx="685800" cy="0"/>
          </a:xfrm>
          <a:prstGeom prst="line">
            <a:avLst/>
          </a:prstGeom>
          <a:noFill/>
          <a:ln w="38100">
            <a:solidFill>
              <a:srgbClr val="9F5DD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38"/>
          <p:cNvSpPr txBox="1">
            <a:spLocks noChangeArrowheads="1"/>
          </p:cNvSpPr>
          <p:nvPr/>
        </p:nvSpPr>
        <p:spPr bwMode="auto">
          <a:xfrm flipH="1">
            <a:off x="5638800" y="2631976"/>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4400">
                <a:solidFill>
                  <a:schemeClr val="bg1"/>
                </a:solidFill>
                <a:latin typeface="华文行楷" pitchFamily="2" charset="-122"/>
                <a:ea typeface="华文行楷" pitchFamily="2" charset="-122"/>
              </a:defRPr>
            </a:lvl1pPr>
            <a:lvl2pPr marL="742950" indent="-285750" eaLnBrk="0" hangingPunct="0">
              <a:defRPr kumimoji="1" sz="4400">
                <a:solidFill>
                  <a:schemeClr val="bg1"/>
                </a:solidFill>
                <a:latin typeface="华文行楷" pitchFamily="2" charset="-122"/>
                <a:ea typeface="华文行楷" pitchFamily="2" charset="-122"/>
              </a:defRPr>
            </a:lvl2pPr>
            <a:lvl3pPr marL="1143000" indent="-228600" eaLnBrk="0" hangingPunct="0">
              <a:defRPr kumimoji="1" sz="4400">
                <a:solidFill>
                  <a:schemeClr val="bg1"/>
                </a:solidFill>
                <a:latin typeface="华文行楷" pitchFamily="2" charset="-122"/>
                <a:ea typeface="华文行楷" pitchFamily="2" charset="-122"/>
              </a:defRPr>
            </a:lvl3pPr>
            <a:lvl4pPr marL="1600200" indent="-228600" eaLnBrk="0" hangingPunct="0">
              <a:defRPr kumimoji="1" sz="4400">
                <a:solidFill>
                  <a:schemeClr val="bg1"/>
                </a:solidFill>
                <a:latin typeface="华文行楷" pitchFamily="2" charset="-122"/>
                <a:ea typeface="华文行楷" pitchFamily="2" charset="-122"/>
              </a:defRPr>
            </a:lvl4pPr>
            <a:lvl5pPr marL="2057400" indent="-228600" eaLnBrk="0" hangingPunct="0">
              <a:defRPr kumimoji="1" sz="4400">
                <a:solidFill>
                  <a:schemeClr val="bg1"/>
                </a:solidFill>
                <a:latin typeface="华文行楷" pitchFamily="2" charset="-122"/>
                <a:ea typeface="华文行楷" pitchFamily="2" charset="-122"/>
              </a:defRPr>
            </a:lvl5pPr>
            <a:lvl6pPr marL="25146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6pPr>
            <a:lvl7pPr marL="29718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7pPr>
            <a:lvl8pPr marL="34290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8pPr>
            <a:lvl9pPr marL="3886200" indent="-228600" algn="ctr" eaLnBrk="0" fontAlgn="base" hangingPunct="0">
              <a:spcBef>
                <a:spcPct val="0"/>
              </a:spcBef>
              <a:spcAft>
                <a:spcPct val="0"/>
              </a:spcAft>
              <a:defRPr kumimoji="1" sz="4400">
                <a:solidFill>
                  <a:schemeClr val="bg1"/>
                </a:solidFill>
                <a:latin typeface="华文行楷" pitchFamily="2" charset="-122"/>
                <a:ea typeface="华文行楷" pitchFamily="2" charset="-122"/>
              </a:defRPr>
            </a:lvl9pPr>
          </a:lstStyle>
          <a:p>
            <a:pPr algn="l" eaLnBrk="1" hangingPunct="1">
              <a:spcBef>
                <a:spcPct val="50000"/>
              </a:spcBef>
            </a:pPr>
            <a:r>
              <a:rPr lang="en-US" altLang="zh-CN" sz="2800" b="1">
                <a:solidFill>
                  <a:srgbClr val="FF0000"/>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高字节  低字节</a:t>
            </a:r>
          </a:p>
        </p:txBody>
      </p:sp>
      <p:sp>
        <p:nvSpPr>
          <p:cNvPr id="28" name="Line 39"/>
          <p:cNvSpPr>
            <a:spLocks noChangeShapeType="1"/>
          </p:cNvSpPr>
          <p:nvPr/>
        </p:nvSpPr>
        <p:spPr bwMode="auto">
          <a:xfrm rot="16200000" flipV="1">
            <a:off x="5562600" y="2784376"/>
            <a:ext cx="0" cy="16764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40"/>
          <p:cNvSpPr>
            <a:spLocks noChangeShapeType="1"/>
          </p:cNvSpPr>
          <p:nvPr/>
        </p:nvSpPr>
        <p:spPr bwMode="auto">
          <a:xfrm rot="16200000" flipV="1">
            <a:off x="6400800" y="2516491"/>
            <a:ext cx="0" cy="3276600"/>
          </a:xfrm>
          <a:prstGeom prst="line">
            <a:avLst/>
          </a:prstGeom>
          <a:noFill/>
          <a:ln w="38100">
            <a:solidFill>
              <a:srgbClr val="FF23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Rectangle 41"/>
          <p:cNvSpPr>
            <a:spLocks noChangeArrowheads="1"/>
          </p:cNvSpPr>
          <p:nvPr/>
        </p:nvSpPr>
        <p:spPr bwMode="auto">
          <a:xfrm>
            <a:off x="5410200" y="2022376"/>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FF0000"/>
                </a:solidFill>
                <a:latin typeface="楷体_GB2312" pitchFamily="49" charset="-122"/>
                <a:ea typeface="楷体_GB2312" pitchFamily="49" charset="-122"/>
              </a:rPr>
              <a:t>D15 </a:t>
            </a:r>
            <a:r>
              <a:rPr lang="zh-CN" altLang="en-US" sz="2800" b="1">
                <a:solidFill>
                  <a:srgbClr val="FF0000"/>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D8</a:t>
            </a:r>
          </a:p>
        </p:txBody>
      </p:sp>
      <p:sp>
        <p:nvSpPr>
          <p:cNvPr id="31" name="Rectangle 42"/>
          <p:cNvSpPr>
            <a:spLocks noChangeArrowheads="1"/>
          </p:cNvSpPr>
          <p:nvPr/>
        </p:nvSpPr>
        <p:spPr bwMode="auto">
          <a:xfrm>
            <a:off x="7086600" y="2022376"/>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D7 </a:t>
            </a:r>
            <a:r>
              <a:rPr lang="zh-CN" altLang="en-US" sz="2800" b="1">
                <a:solidFill>
                  <a:srgbClr val="27182A"/>
                </a:solidFill>
                <a:latin typeface="楷体_GB2312" pitchFamily="49" charset="-122"/>
                <a:ea typeface="楷体_GB2312" pitchFamily="49" charset="-122"/>
              </a:rPr>
              <a:t>～ </a:t>
            </a:r>
            <a:r>
              <a:rPr lang="en-US" altLang="zh-CN" sz="2800" b="1">
                <a:solidFill>
                  <a:srgbClr val="27182A"/>
                </a:solidFill>
                <a:latin typeface="楷体_GB2312" pitchFamily="49" charset="-122"/>
                <a:ea typeface="楷体_GB2312" pitchFamily="49" charset="-122"/>
              </a:rPr>
              <a:t>D0</a:t>
            </a:r>
          </a:p>
        </p:txBody>
      </p:sp>
      <p:sp>
        <p:nvSpPr>
          <p:cNvPr id="32" name="Rectangle 43"/>
          <p:cNvSpPr>
            <a:spLocks noChangeArrowheads="1"/>
          </p:cNvSpPr>
          <p:nvPr/>
        </p:nvSpPr>
        <p:spPr bwMode="auto">
          <a:xfrm>
            <a:off x="990600" y="5756176"/>
            <a:ext cx="5541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0000FF"/>
                </a:solidFill>
                <a:latin typeface="楷体_GB2312" pitchFamily="49" charset="-122"/>
                <a:ea typeface="楷体_GB2312" pitchFamily="49" charset="-122"/>
              </a:rPr>
              <a:t>字数据在存储器中存放格式示意图</a:t>
            </a:r>
          </a:p>
        </p:txBody>
      </p:sp>
      <p:sp>
        <p:nvSpPr>
          <p:cNvPr id="33" name="Line 46"/>
          <p:cNvSpPr>
            <a:spLocks noChangeShapeType="1"/>
          </p:cNvSpPr>
          <p:nvPr/>
        </p:nvSpPr>
        <p:spPr bwMode="auto">
          <a:xfrm>
            <a:off x="6400800" y="3165376"/>
            <a:ext cx="0" cy="457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48"/>
          <p:cNvSpPr>
            <a:spLocks noChangeShapeType="1"/>
          </p:cNvSpPr>
          <p:nvPr/>
        </p:nvSpPr>
        <p:spPr bwMode="auto">
          <a:xfrm>
            <a:off x="8001000" y="3165376"/>
            <a:ext cx="0" cy="98941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54982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4"/>
          <p:cNvSpPr>
            <a:spLocks noChangeArrowheads="1"/>
          </p:cNvSpPr>
          <p:nvPr/>
        </p:nvSpPr>
        <p:spPr bwMode="auto">
          <a:xfrm>
            <a:off x="685800" y="17526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en-US" altLang="zh-CN" sz="2800" b="1">
                <a:solidFill>
                  <a:srgbClr val="000000"/>
                </a:solidFill>
                <a:latin typeface="楷体_GB2312" pitchFamily="49" charset="-122"/>
                <a:ea typeface="楷体_GB2312" pitchFamily="49" charset="-122"/>
              </a:rPr>
              <a:t>8086/8088</a:t>
            </a:r>
            <a:r>
              <a:rPr lang="zh-CN" altLang="en-US" sz="2800" b="1">
                <a:solidFill>
                  <a:srgbClr val="000000"/>
                </a:solidFill>
                <a:latin typeface="楷体_GB2312" pitchFamily="49" charset="-122"/>
                <a:ea typeface="楷体_GB2312" pitchFamily="49" charset="-122"/>
              </a:rPr>
              <a:t>允许字从任何地址开始。字的地址是偶地址时，称</a:t>
            </a:r>
            <a:r>
              <a:rPr lang="zh-CN" altLang="en-US" sz="2800" b="1">
                <a:solidFill>
                  <a:srgbClr val="FF0101"/>
                </a:solidFill>
                <a:latin typeface="楷体_GB2312" pitchFamily="49" charset="-122"/>
                <a:ea typeface="楷体_GB2312" pitchFamily="49" charset="-122"/>
              </a:rPr>
              <a:t>字的存储是对准的</a:t>
            </a:r>
            <a:r>
              <a:rPr lang="zh-CN" altLang="en-US" sz="2800" b="1">
                <a:solidFill>
                  <a:srgbClr val="000000"/>
                </a:solidFill>
                <a:latin typeface="楷体_GB2312" pitchFamily="49" charset="-122"/>
                <a:ea typeface="楷体_GB2312" pitchFamily="49" charset="-122"/>
              </a:rPr>
              <a:t>，若字的地址是奇地址时，则称</a:t>
            </a:r>
            <a:r>
              <a:rPr lang="zh-CN" altLang="en-US" sz="2800" b="1">
                <a:solidFill>
                  <a:srgbClr val="FF0101"/>
                </a:solidFill>
                <a:latin typeface="楷体_GB2312" pitchFamily="49" charset="-122"/>
                <a:ea typeface="楷体_GB2312" pitchFamily="49" charset="-122"/>
              </a:rPr>
              <a:t>字的存储是未对准的</a:t>
            </a:r>
            <a:r>
              <a:rPr lang="zh-CN" altLang="en-US" sz="2800" b="1">
                <a:solidFill>
                  <a:srgbClr val="000000"/>
                </a:solidFill>
                <a:latin typeface="楷体_GB2312" pitchFamily="49" charset="-122"/>
                <a:ea typeface="楷体_GB2312" pitchFamily="49" charset="-122"/>
              </a:rPr>
              <a:t>。</a:t>
            </a:r>
          </a:p>
        </p:txBody>
      </p:sp>
      <p:sp>
        <p:nvSpPr>
          <p:cNvPr id="6" name="Rectangle 7"/>
          <p:cNvSpPr>
            <a:spLocks noChangeArrowheads="1"/>
          </p:cNvSpPr>
          <p:nvPr/>
        </p:nvSpPr>
        <p:spPr bwMode="auto">
          <a:xfrm>
            <a:off x="685800" y="3352800"/>
            <a:ext cx="78486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   </a:t>
            </a:r>
            <a:r>
              <a:rPr lang="en-US" altLang="zh-CN" sz="2800" b="1">
                <a:solidFill>
                  <a:srgbClr val="000000"/>
                </a:solidFill>
                <a:latin typeface="楷体_GB2312" pitchFamily="49" charset="-122"/>
                <a:ea typeface="楷体_GB2312" pitchFamily="49" charset="-122"/>
              </a:rPr>
              <a:t>8086 CPU</a:t>
            </a:r>
            <a:r>
              <a:rPr lang="zh-CN" altLang="en-US" sz="2800" b="1">
                <a:solidFill>
                  <a:srgbClr val="000000"/>
                </a:solidFill>
                <a:latin typeface="楷体_GB2312" pitchFamily="49" charset="-122"/>
                <a:ea typeface="楷体_GB2312" pitchFamily="49" charset="-122"/>
              </a:rPr>
              <a:t>数据总线</a:t>
            </a:r>
            <a:r>
              <a:rPr lang="en-US" altLang="zh-CN" sz="2800" b="1">
                <a:solidFill>
                  <a:srgbClr val="000000"/>
                </a:solidFill>
                <a:latin typeface="楷体_GB2312" pitchFamily="49" charset="-122"/>
                <a:ea typeface="楷体_GB2312" pitchFamily="49" charset="-122"/>
              </a:rPr>
              <a:t>16</a:t>
            </a:r>
            <a:r>
              <a:rPr lang="zh-CN" altLang="en-US" sz="2800" b="1">
                <a:solidFill>
                  <a:srgbClr val="000000"/>
                </a:solidFill>
                <a:latin typeface="楷体_GB2312" pitchFamily="49" charset="-122"/>
                <a:ea typeface="楷体_GB2312" pitchFamily="49" charset="-122"/>
              </a:rPr>
              <a:t>位，对于访问（读或写）字节的指令，需要一个总线周期。</a:t>
            </a:r>
          </a:p>
          <a:p>
            <a:pPr algn="l" fontAlgn="t">
              <a:spcBef>
                <a:spcPct val="20000"/>
              </a:spcBef>
              <a:buClr>
                <a:schemeClr val="hlink"/>
              </a:buClr>
              <a:buSzPct val="110000"/>
              <a:buFont typeface="Wingdings" pitchFamily="2" charset="2"/>
              <a:buNone/>
            </a:pPr>
            <a:r>
              <a:rPr lang="zh-CN" altLang="en-US" sz="2800" b="1">
                <a:solidFill>
                  <a:srgbClr val="000000"/>
                </a:solidFill>
                <a:latin typeface="楷体_GB2312" pitchFamily="49" charset="-122"/>
                <a:ea typeface="楷体_GB2312" pitchFamily="49" charset="-122"/>
              </a:rPr>
              <a:t>对于访问一个偶地址的字的指令，也只需要一个总线周期。</a:t>
            </a:r>
          </a:p>
          <a:p>
            <a:pPr algn="l" fontAlgn="t">
              <a:spcBef>
                <a:spcPct val="20000"/>
              </a:spcBef>
              <a:buClr>
                <a:schemeClr val="hlink"/>
              </a:buClr>
              <a:buSzPct val="110000"/>
              <a:buFont typeface="Wingdings" pitchFamily="2" charset="2"/>
              <a:buNone/>
            </a:pPr>
            <a:r>
              <a:rPr lang="zh-CN" altLang="en-US" sz="2800" b="1">
                <a:solidFill>
                  <a:srgbClr val="000000"/>
                </a:solidFill>
                <a:latin typeface="楷体_GB2312" pitchFamily="49" charset="-122"/>
                <a:ea typeface="楷体_GB2312" pitchFamily="49" charset="-122"/>
              </a:rPr>
              <a:t>而对于访问一个奇地址的字的指令，则需要两个总线周期（</a:t>
            </a:r>
            <a:r>
              <a:rPr lang="en-US" altLang="zh-CN" sz="2800" b="1">
                <a:solidFill>
                  <a:srgbClr val="000000"/>
                </a:solidFill>
                <a:latin typeface="楷体_GB2312" pitchFamily="49" charset="-122"/>
                <a:ea typeface="楷体_GB2312" pitchFamily="49" charset="-122"/>
              </a:rPr>
              <a:t>CPU</a:t>
            </a:r>
            <a:r>
              <a:rPr lang="zh-CN" altLang="en-US" sz="2800" b="1">
                <a:solidFill>
                  <a:srgbClr val="000000"/>
                </a:solidFill>
                <a:latin typeface="楷体_GB2312" pitchFamily="49" charset="-122"/>
                <a:ea typeface="楷体_GB2312" pitchFamily="49" charset="-122"/>
              </a:rPr>
              <a:t>自动完成）。</a:t>
            </a:r>
          </a:p>
        </p:txBody>
      </p:sp>
    </p:spTree>
    <p:extLst>
      <p:ext uri="{BB962C8B-B14F-4D97-AF65-F5344CB8AC3E}">
        <p14:creationId xmlns:p14="http://schemas.microsoft.com/office/powerpoint/2010/main" val="3554982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838200" y="27432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    </a:t>
            </a:r>
            <a:r>
              <a:rPr lang="zh-CN" altLang="en-US" sz="2800" b="1" dirty="0">
                <a:solidFill>
                  <a:srgbClr val="27182A"/>
                </a:solidFill>
                <a:latin typeface="楷体_GB2312" pitchFamily="49" charset="-122"/>
                <a:ea typeface="楷体_GB2312" pitchFamily="49" charset="-122"/>
              </a:rPr>
              <a:t>从前面的介绍可知，</a:t>
            </a:r>
            <a:endParaRPr lang="zh-CN" altLang="en-US" sz="2800" b="1" dirty="0">
              <a:solidFill>
                <a:srgbClr val="0A0A0A"/>
              </a:solidFill>
              <a:latin typeface="楷体_GB2312" pitchFamily="49" charset="-122"/>
              <a:ea typeface="楷体_GB2312" pitchFamily="49" charset="-122"/>
            </a:endParaRPr>
          </a:p>
        </p:txBody>
      </p:sp>
      <p:sp>
        <p:nvSpPr>
          <p:cNvPr id="6" name="Rectangle 4"/>
          <p:cNvSpPr>
            <a:spLocks noChangeArrowheads="1"/>
          </p:cNvSpPr>
          <p:nvPr/>
        </p:nvSpPr>
        <p:spPr bwMode="auto">
          <a:xfrm>
            <a:off x="685800" y="1600200"/>
            <a:ext cx="6508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3200" b="1">
                <a:solidFill>
                  <a:srgbClr val="0107F7"/>
                </a:solidFill>
                <a:latin typeface="楷体_GB2312" pitchFamily="49" charset="-122"/>
                <a:ea typeface="楷体_GB2312" pitchFamily="49" charset="-122"/>
              </a:rPr>
              <a:t>二</a:t>
            </a:r>
            <a:r>
              <a:rPr lang="en-US" altLang="zh-CN" sz="3200" b="1">
                <a:solidFill>
                  <a:srgbClr val="0107F7"/>
                </a:solidFill>
                <a:latin typeface="楷体_GB2312" pitchFamily="49" charset="-122"/>
                <a:ea typeface="楷体_GB2312" pitchFamily="49" charset="-122"/>
              </a:rPr>
              <a:t>.</a:t>
            </a:r>
            <a:r>
              <a:rPr lang="zh-CN" altLang="en-US" sz="3200" b="1">
                <a:solidFill>
                  <a:srgbClr val="0107F7"/>
                </a:solidFill>
                <a:latin typeface="楷体_GB2312" pitchFamily="49" charset="-122"/>
                <a:ea typeface="楷体_GB2312" pitchFamily="49" charset="-122"/>
              </a:rPr>
              <a:t>存储器的分段和物理地址的形式</a:t>
            </a:r>
          </a:p>
        </p:txBody>
      </p:sp>
      <p:sp>
        <p:nvSpPr>
          <p:cNvPr id="7" name="Rectangle 9"/>
          <p:cNvSpPr>
            <a:spLocks noChangeArrowheads="1"/>
          </p:cNvSpPr>
          <p:nvPr/>
        </p:nvSpPr>
        <p:spPr bwMode="auto">
          <a:xfrm>
            <a:off x="990600" y="2209800"/>
            <a:ext cx="2863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fontAlgn="t">
              <a:spcBef>
                <a:spcPct val="20000"/>
              </a:spcBef>
              <a:buClr>
                <a:schemeClr val="hlink"/>
              </a:buClr>
              <a:buSzPct val="110000"/>
              <a:buFont typeface="Wingdings" pitchFamily="2" charset="2"/>
              <a:buNone/>
            </a:pP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．为什么要分段</a:t>
            </a:r>
          </a:p>
        </p:txBody>
      </p:sp>
      <p:sp>
        <p:nvSpPr>
          <p:cNvPr id="8" name="Rectangle 10"/>
          <p:cNvSpPr>
            <a:spLocks noChangeArrowheads="1"/>
          </p:cNvSpPr>
          <p:nvPr/>
        </p:nvSpPr>
        <p:spPr bwMode="auto">
          <a:xfrm>
            <a:off x="838200" y="3352800"/>
            <a:ext cx="79248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    </a:t>
            </a:r>
            <a:r>
              <a:rPr lang="en-US" altLang="zh-CN" sz="2800" b="1" dirty="0">
                <a:solidFill>
                  <a:srgbClr val="000000"/>
                </a:solidFill>
                <a:latin typeface="楷体_GB2312" pitchFamily="49" charset="-122"/>
                <a:ea typeface="楷体_GB2312" pitchFamily="49" charset="-122"/>
              </a:rPr>
              <a:t>8086/8088CPU</a:t>
            </a:r>
            <a:r>
              <a:rPr lang="zh-CN" altLang="en-US" sz="2800" b="1" dirty="0">
                <a:solidFill>
                  <a:srgbClr val="000000"/>
                </a:solidFill>
                <a:latin typeface="楷体_GB2312" pitchFamily="49" charset="-122"/>
                <a:ea typeface="楷体_GB2312" pitchFamily="49" charset="-122"/>
              </a:rPr>
              <a:t>有</a:t>
            </a:r>
            <a:r>
              <a:rPr lang="en-US" altLang="zh-CN" sz="2800" b="1" dirty="0">
                <a:solidFill>
                  <a:srgbClr val="000000"/>
                </a:solidFill>
                <a:latin typeface="楷体_GB2312" pitchFamily="49" charset="-122"/>
                <a:ea typeface="楷体_GB2312" pitchFamily="49" charset="-122"/>
              </a:rPr>
              <a:t>20</a:t>
            </a:r>
            <a:r>
              <a:rPr lang="zh-CN" altLang="en-US" sz="2800" b="1" dirty="0">
                <a:solidFill>
                  <a:srgbClr val="000000"/>
                </a:solidFill>
                <a:latin typeface="楷体_GB2312" pitchFamily="49" charset="-122"/>
                <a:ea typeface="楷体_GB2312" pitchFamily="49" charset="-122"/>
              </a:rPr>
              <a:t>条地址线（</a:t>
            </a:r>
            <a:r>
              <a:rPr lang="en-US" altLang="zh-CN" sz="2800" b="1" dirty="0">
                <a:solidFill>
                  <a:srgbClr val="000000"/>
                </a:solidFill>
                <a:latin typeface="楷体_GB2312" pitchFamily="49" charset="-122"/>
                <a:ea typeface="楷体_GB2312" pitchFamily="49" charset="-122"/>
              </a:rPr>
              <a:t>A19∽A0</a:t>
            </a:r>
            <a:r>
              <a:rPr lang="zh-CN" altLang="en-US" sz="2800" b="1" dirty="0">
                <a:solidFill>
                  <a:srgbClr val="000000"/>
                </a:solidFill>
                <a:latin typeface="楷体_GB2312" pitchFamily="49" charset="-122"/>
                <a:ea typeface="楷体_GB2312" pitchFamily="49" charset="-122"/>
              </a:rPr>
              <a:t>），能寻址外部存贮空间为   </a:t>
            </a:r>
            <a:r>
              <a:rPr lang="en-US" altLang="zh-CN" sz="2800" b="1" dirty="0">
                <a:solidFill>
                  <a:srgbClr val="000000"/>
                </a:solidFill>
                <a:latin typeface="楷体_GB2312" pitchFamily="49" charset="-122"/>
                <a:ea typeface="楷体_GB2312" pitchFamily="49" charset="-122"/>
              </a:rPr>
              <a:t>=1MB</a:t>
            </a:r>
            <a:r>
              <a:rPr lang="zh-CN" altLang="en-US" sz="2800" b="1" dirty="0">
                <a:solidFill>
                  <a:srgbClr val="000000"/>
                </a:solidFill>
                <a:latin typeface="楷体_GB2312" pitchFamily="49" charset="-122"/>
                <a:ea typeface="楷体_GB2312" pitchFamily="49" charset="-122"/>
              </a:rPr>
              <a:t>，而在</a:t>
            </a:r>
            <a:r>
              <a:rPr lang="en-US" altLang="zh-CN" sz="2800" b="1" dirty="0">
                <a:solidFill>
                  <a:srgbClr val="000000"/>
                </a:solidFill>
                <a:latin typeface="楷体_GB2312" pitchFamily="49" charset="-122"/>
                <a:ea typeface="楷体_GB2312" pitchFamily="49" charset="-122"/>
              </a:rPr>
              <a:t>8088/8086CPU</a:t>
            </a:r>
            <a:r>
              <a:rPr lang="zh-CN" altLang="en-US" sz="2800" b="1" dirty="0">
                <a:solidFill>
                  <a:srgbClr val="000000"/>
                </a:solidFill>
                <a:latin typeface="楷体_GB2312" pitchFamily="49" charset="-122"/>
                <a:ea typeface="楷体_GB2312" pitchFamily="49" charset="-122"/>
              </a:rPr>
              <a:t>内部能向存贮器提供地址码的地址寄存器有六个，均为</a:t>
            </a:r>
            <a:r>
              <a:rPr lang="en-US" altLang="zh-CN" sz="2800" b="1" dirty="0">
                <a:solidFill>
                  <a:srgbClr val="000000"/>
                </a:solidFill>
                <a:latin typeface="楷体_GB2312" pitchFamily="49" charset="-122"/>
                <a:ea typeface="楷体_GB2312" pitchFamily="49" charset="-122"/>
              </a:rPr>
              <a:t>16</a:t>
            </a:r>
            <a:r>
              <a:rPr lang="zh-CN" altLang="en-US" sz="2800" b="1" dirty="0" smtClean="0">
                <a:solidFill>
                  <a:srgbClr val="000000"/>
                </a:solidFill>
                <a:latin typeface="楷体_GB2312" pitchFamily="49" charset="-122"/>
                <a:ea typeface="楷体_GB2312" pitchFamily="49" charset="-122"/>
              </a:rPr>
              <a:t>位（</a:t>
            </a:r>
            <a:r>
              <a:rPr lang="en-US" altLang="zh-CN" sz="2800" b="1" dirty="0" smtClean="0">
                <a:solidFill>
                  <a:srgbClr val="000000"/>
                </a:solidFill>
                <a:latin typeface="楷体_GB2312" pitchFamily="49" charset="-122"/>
                <a:ea typeface="楷体_GB2312" pitchFamily="49" charset="-122"/>
              </a:rPr>
              <a:t>BX</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BP</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SI</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DI</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SP</a:t>
            </a:r>
            <a:r>
              <a:rPr lang="zh-CN" altLang="en-US" sz="2800" b="1" dirty="0" smtClean="0">
                <a:solidFill>
                  <a:srgbClr val="000000"/>
                </a:solidFill>
                <a:latin typeface="楷体_GB2312" pitchFamily="49" charset="-122"/>
                <a:ea typeface="楷体_GB2312" pitchFamily="49" charset="-122"/>
              </a:rPr>
              <a:t>，</a:t>
            </a:r>
            <a:r>
              <a:rPr lang="en-US" altLang="zh-CN" sz="2800" b="1" dirty="0" smtClean="0">
                <a:solidFill>
                  <a:srgbClr val="000000"/>
                </a:solidFill>
                <a:latin typeface="楷体_GB2312" pitchFamily="49" charset="-122"/>
                <a:ea typeface="楷体_GB2312" pitchFamily="49" charset="-122"/>
              </a:rPr>
              <a:t>IP</a:t>
            </a:r>
            <a:r>
              <a:rPr lang="zh-CN" altLang="en-US" sz="2800" b="1" dirty="0" smtClean="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所以用这六个</a:t>
            </a:r>
            <a:r>
              <a:rPr lang="en-US" altLang="zh-CN" sz="2800" b="1" dirty="0">
                <a:solidFill>
                  <a:srgbClr val="000000"/>
                </a:solidFill>
                <a:latin typeface="楷体_GB2312" pitchFamily="49" charset="-122"/>
                <a:ea typeface="楷体_GB2312" pitchFamily="49" charset="-122"/>
              </a:rPr>
              <a:t>16</a:t>
            </a:r>
            <a:r>
              <a:rPr lang="zh-CN" altLang="en-US" sz="2800" b="1" dirty="0">
                <a:solidFill>
                  <a:srgbClr val="000000"/>
                </a:solidFill>
                <a:latin typeface="楷体_GB2312" pitchFamily="49" charset="-122"/>
                <a:ea typeface="楷体_GB2312" pitchFamily="49" charset="-122"/>
              </a:rPr>
              <a:t>位地址寄存器任意一个给外部存贮器提供地址，只能提供   </a:t>
            </a:r>
            <a:r>
              <a:rPr lang="en-US" altLang="zh-CN" sz="2800" b="1" dirty="0">
                <a:solidFill>
                  <a:srgbClr val="000000"/>
                </a:solidFill>
                <a:latin typeface="楷体_GB2312" pitchFamily="49" charset="-122"/>
                <a:ea typeface="楷体_GB2312" pitchFamily="49" charset="-122"/>
              </a:rPr>
              <a:t>=64K</a:t>
            </a:r>
            <a:r>
              <a:rPr lang="zh-CN" altLang="en-US" sz="2800" b="1" dirty="0">
                <a:solidFill>
                  <a:srgbClr val="000000"/>
                </a:solidFill>
                <a:latin typeface="楷体_GB2312" pitchFamily="49" charset="-122"/>
                <a:ea typeface="楷体_GB2312" pitchFamily="49" charset="-122"/>
              </a:rPr>
              <a:t>个地址，所以，对</a:t>
            </a:r>
            <a:r>
              <a:rPr lang="en-US" altLang="zh-CN" sz="2800" b="1" dirty="0">
                <a:solidFill>
                  <a:srgbClr val="000000"/>
                </a:solidFill>
                <a:latin typeface="楷体_GB2312" pitchFamily="49" charset="-122"/>
                <a:ea typeface="楷体_GB2312" pitchFamily="49" charset="-122"/>
              </a:rPr>
              <a:t>1MB</a:t>
            </a:r>
            <a:r>
              <a:rPr lang="zh-CN" altLang="en-US" sz="2800" b="1" dirty="0">
                <a:solidFill>
                  <a:srgbClr val="000000"/>
                </a:solidFill>
                <a:latin typeface="楷体_GB2312" pitchFamily="49" charset="-122"/>
                <a:ea typeface="楷体_GB2312" pitchFamily="49" charset="-122"/>
              </a:rPr>
              <a:t>地址寻址不完</a:t>
            </a:r>
            <a:r>
              <a:rPr lang="zh-CN" altLang="en-US" sz="2800" b="1" dirty="0" smtClean="0">
                <a:solidFill>
                  <a:srgbClr val="000000"/>
                </a:solidFill>
                <a:latin typeface="楷体_GB2312" pitchFamily="49" charset="-122"/>
                <a:ea typeface="楷体_GB2312" pitchFamily="49" charset="-122"/>
              </a:rPr>
              <a:t>。</a:t>
            </a:r>
            <a:endParaRPr lang="zh-CN" altLang="en-US" sz="2800" b="1" dirty="0">
              <a:solidFill>
                <a:srgbClr val="000000"/>
              </a:solidFill>
              <a:latin typeface="楷体_GB2312" pitchFamily="49" charset="-122"/>
              <a:ea typeface="楷体_GB2312" pitchFamily="49" charset="-122"/>
            </a:endParaRPr>
          </a:p>
        </p:txBody>
      </p:sp>
      <p:graphicFrame>
        <p:nvGraphicFramePr>
          <p:cNvPr id="9" name="Object 11"/>
          <p:cNvGraphicFramePr>
            <a:graphicFrameLocks noChangeAspect="1"/>
          </p:cNvGraphicFramePr>
          <p:nvPr/>
        </p:nvGraphicFramePr>
        <p:xfrm>
          <a:off x="4114800" y="3810000"/>
          <a:ext cx="609600" cy="508000"/>
        </p:xfrm>
        <a:graphic>
          <a:graphicData uri="http://schemas.openxmlformats.org/presentationml/2006/ole">
            <mc:AlternateContent xmlns:mc="http://schemas.openxmlformats.org/markup-compatibility/2006">
              <mc:Choice xmlns:v="urn:schemas-microsoft-com:vml" Requires="v">
                <p:oleObj spid="_x0000_s92226" r:id="rId3" imgW="228600" imgH="190500" progId="Equation.3">
                  <p:embed/>
                </p:oleObj>
              </mc:Choice>
              <mc:Fallback>
                <p:oleObj r:id="rId3" imgW="228600"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810000"/>
                        <a:ext cx="609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3"/>
          <p:cNvGraphicFramePr>
            <a:graphicFrameLocks noChangeAspect="1"/>
          </p:cNvGraphicFramePr>
          <p:nvPr>
            <p:extLst>
              <p:ext uri="{D42A27DB-BD31-4B8C-83A1-F6EECF244321}">
                <p14:modId xmlns:p14="http://schemas.microsoft.com/office/powerpoint/2010/main" val="768766480"/>
              </p:ext>
            </p:extLst>
          </p:nvPr>
        </p:nvGraphicFramePr>
        <p:xfrm>
          <a:off x="3779912" y="5445224"/>
          <a:ext cx="576262" cy="508000"/>
        </p:xfrm>
        <a:graphic>
          <a:graphicData uri="http://schemas.openxmlformats.org/presentationml/2006/ole">
            <mc:AlternateContent xmlns:mc="http://schemas.openxmlformats.org/markup-compatibility/2006">
              <mc:Choice xmlns:v="urn:schemas-microsoft-com:vml" Requires="v">
                <p:oleObj spid="_x0000_s92227" name="Equation" r:id="rId5" imgW="215640" imgH="190440" progId="Equation.3">
                  <p:embed/>
                </p:oleObj>
              </mc:Choice>
              <mc:Fallback>
                <p:oleObj name="Equation" r:id="rId5" imgW="215640" imgH="190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5445224"/>
                        <a:ext cx="57626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5"/>
          <p:cNvSpPr>
            <a:spLocks noChangeShapeType="1"/>
          </p:cNvSpPr>
          <p:nvPr/>
        </p:nvSpPr>
        <p:spPr bwMode="auto">
          <a:xfrm>
            <a:off x="3505200" y="4653136"/>
            <a:ext cx="5105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6"/>
          <p:cNvSpPr>
            <a:spLocks noChangeShapeType="1"/>
          </p:cNvSpPr>
          <p:nvPr/>
        </p:nvSpPr>
        <p:spPr bwMode="auto">
          <a:xfrm>
            <a:off x="914400" y="5085184"/>
            <a:ext cx="152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圆角矩形 2"/>
          <p:cNvSpPr/>
          <p:nvPr/>
        </p:nvSpPr>
        <p:spPr>
          <a:xfrm>
            <a:off x="3635896" y="5949280"/>
            <a:ext cx="39604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t>怎么办？</a:t>
            </a:r>
            <a:endParaRPr lang="zh-CN" altLang="en-US" sz="4000" b="1" dirty="0"/>
          </a:p>
        </p:txBody>
      </p:sp>
    </p:spTree>
    <p:extLst>
      <p:ext uri="{BB962C8B-B14F-4D97-AF65-F5344CB8AC3E}">
        <p14:creationId xmlns:p14="http://schemas.microsoft.com/office/powerpoint/2010/main" val="820622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2"/>
          <p:cNvSpPr>
            <a:spLocks noChangeArrowheads="1"/>
          </p:cNvSpPr>
          <p:nvPr/>
        </p:nvSpPr>
        <p:spPr bwMode="auto">
          <a:xfrm>
            <a:off x="326795" y="2276872"/>
            <a:ext cx="8153400" cy="276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t">
              <a:spcBef>
                <a:spcPct val="20000"/>
              </a:spcBef>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为了使</a:t>
            </a:r>
            <a:r>
              <a:rPr lang="en-US" altLang="zh-CN" sz="2800" b="1" dirty="0">
                <a:solidFill>
                  <a:srgbClr val="000000"/>
                </a:solidFill>
                <a:latin typeface="楷体_GB2312" pitchFamily="49" charset="-122"/>
                <a:ea typeface="楷体_GB2312" pitchFamily="49" charset="-122"/>
              </a:rPr>
              <a:t>8088/8086CPU</a:t>
            </a:r>
            <a:r>
              <a:rPr lang="zh-CN" altLang="en-US" sz="2800" b="1" dirty="0">
                <a:solidFill>
                  <a:srgbClr val="000000"/>
                </a:solidFill>
                <a:latin typeface="楷体_GB2312" pitchFamily="49" charset="-122"/>
                <a:ea typeface="楷体_GB2312" pitchFamily="49" charset="-122"/>
              </a:rPr>
              <a:t>能寻址到外部存贮器</a:t>
            </a:r>
            <a:r>
              <a:rPr lang="en-US" altLang="zh-CN" sz="2800" b="1" dirty="0">
                <a:solidFill>
                  <a:srgbClr val="000000"/>
                </a:solidFill>
                <a:latin typeface="楷体_GB2312" pitchFamily="49" charset="-122"/>
                <a:ea typeface="楷体_GB2312" pitchFamily="49" charset="-122"/>
              </a:rPr>
              <a:t>1MB</a:t>
            </a:r>
            <a:r>
              <a:rPr lang="zh-CN" altLang="en-US" sz="2800" b="1" dirty="0">
                <a:solidFill>
                  <a:srgbClr val="000000"/>
                </a:solidFill>
                <a:latin typeface="楷体_GB2312" pitchFamily="49" charset="-122"/>
                <a:ea typeface="楷体_GB2312" pitchFamily="49" charset="-122"/>
              </a:rPr>
              <a:t>空间中任何一个单元，</a:t>
            </a:r>
            <a:r>
              <a:rPr lang="en-US" altLang="zh-CN" sz="2800" b="1" dirty="0">
                <a:solidFill>
                  <a:srgbClr val="000000"/>
                </a:solidFill>
                <a:latin typeface="楷体_GB2312" pitchFamily="49" charset="-122"/>
                <a:ea typeface="楷体_GB2312" pitchFamily="49" charset="-122"/>
              </a:rPr>
              <a:t>8088/8086</a:t>
            </a:r>
            <a:r>
              <a:rPr lang="zh-CN" altLang="en-US" sz="2800" b="1" dirty="0">
                <a:solidFill>
                  <a:srgbClr val="000000"/>
                </a:solidFill>
                <a:latin typeface="楷体_GB2312" pitchFamily="49" charset="-122"/>
                <a:ea typeface="楷体_GB2312" pitchFamily="49" charset="-122"/>
              </a:rPr>
              <a:t>巧妙地采用了地址分段方法（将</a:t>
            </a:r>
            <a:r>
              <a:rPr lang="en-US" altLang="zh-CN" sz="2800" b="1" dirty="0">
                <a:solidFill>
                  <a:srgbClr val="000000"/>
                </a:solidFill>
                <a:latin typeface="楷体_GB2312" pitchFamily="49" charset="-122"/>
                <a:ea typeface="楷体_GB2312" pitchFamily="49" charset="-122"/>
              </a:rPr>
              <a:t>1MB</a:t>
            </a:r>
            <a:r>
              <a:rPr lang="zh-CN" altLang="en-US" sz="2800" b="1" dirty="0">
                <a:solidFill>
                  <a:srgbClr val="000000"/>
                </a:solidFill>
                <a:latin typeface="楷体_GB2312" pitchFamily="49" charset="-122"/>
                <a:ea typeface="楷体_GB2312" pitchFamily="49" charset="-122"/>
              </a:rPr>
              <a:t>空间分成若干个逻辑段），从而将寻址范围扩大到了</a:t>
            </a:r>
            <a:r>
              <a:rPr lang="en-US" altLang="zh-CN" sz="2800" b="1" dirty="0">
                <a:solidFill>
                  <a:srgbClr val="000000"/>
                </a:solidFill>
                <a:latin typeface="楷体_GB2312" pitchFamily="49" charset="-122"/>
                <a:ea typeface="楷体_GB2312" pitchFamily="49" charset="-122"/>
              </a:rPr>
              <a:t>1MB</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algn="just" fontAlgn="t">
              <a:spcBef>
                <a:spcPct val="20000"/>
              </a:spcBef>
              <a:buClr>
                <a:schemeClr val="hlink"/>
              </a:buClr>
              <a:buSzPct val="110000"/>
              <a:buFont typeface="Wingdings" pitchFamily="2" charset="2"/>
              <a:buNone/>
            </a:pPr>
            <a:r>
              <a:rPr lang="en-US" altLang="zh-CN" sz="2800" b="1" dirty="0">
                <a:solidFill>
                  <a:srgbClr val="000000"/>
                </a:solidFill>
                <a:latin typeface="楷体_GB2312" pitchFamily="49" charset="-122"/>
                <a:ea typeface="楷体_GB2312" pitchFamily="49" charset="-122"/>
              </a:rPr>
              <a:t> </a:t>
            </a:r>
            <a:r>
              <a:rPr lang="en-US" altLang="zh-CN" sz="2800" b="1" dirty="0" smtClean="0">
                <a:solidFill>
                  <a:srgbClr val="000000"/>
                </a:solidFill>
                <a:latin typeface="楷体_GB2312" pitchFamily="49" charset="-122"/>
                <a:ea typeface="楷体_GB2312" pitchFamily="49" charset="-122"/>
              </a:rPr>
              <a:t> </a:t>
            </a:r>
            <a:r>
              <a:rPr lang="zh-CN" altLang="en-US" sz="2800" b="1" dirty="0" smtClean="0">
                <a:solidFill>
                  <a:srgbClr val="000000"/>
                </a:solidFill>
                <a:latin typeface="楷体_GB2312" pitchFamily="49" charset="-122"/>
                <a:ea typeface="楷体_GB2312" pitchFamily="49" charset="-122"/>
              </a:rPr>
              <a:t>用两个</a:t>
            </a:r>
            <a:r>
              <a:rPr lang="en-US" altLang="zh-CN" sz="2800" b="1" dirty="0" smtClean="0">
                <a:solidFill>
                  <a:srgbClr val="000000"/>
                </a:solidFill>
                <a:latin typeface="楷体_GB2312" pitchFamily="49" charset="-122"/>
                <a:ea typeface="楷体_GB2312" pitchFamily="49" charset="-122"/>
              </a:rPr>
              <a:t>16</a:t>
            </a:r>
            <a:r>
              <a:rPr lang="zh-CN" altLang="en-US" sz="2800" b="1" dirty="0" smtClean="0">
                <a:solidFill>
                  <a:srgbClr val="000000"/>
                </a:solidFill>
                <a:latin typeface="楷体_GB2312" pitchFamily="49" charset="-122"/>
                <a:ea typeface="楷体_GB2312" pitchFamily="49" charset="-122"/>
              </a:rPr>
              <a:t>位寄存器来合作实现</a:t>
            </a:r>
            <a:r>
              <a:rPr lang="en-US" altLang="zh-CN" sz="2800" b="1" dirty="0" smtClean="0">
                <a:solidFill>
                  <a:srgbClr val="000000"/>
                </a:solidFill>
                <a:latin typeface="楷体_GB2312" pitchFamily="49" charset="-122"/>
                <a:ea typeface="楷体_GB2312" pitchFamily="49" charset="-122"/>
              </a:rPr>
              <a:t>20</a:t>
            </a:r>
            <a:r>
              <a:rPr lang="zh-CN" altLang="en-US" sz="2800" b="1" dirty="0" smtClean="0">
                <a:solidFill>
                  <a:srgbClr val="000000"/>
                </a:solidFill>
                <a:latin typeface="楷体_GB2312" pitchFamily="49" charset="-122"/>
                <a:ea typeface="楷体_GB2312" pitchFamily="49" charset="-122"/>
              </a:rPr>
              <a:t>位地址空间的寻址。</a:t>
            </a:r>
            <a:endParaRPr lang="zh-CN" altLang="en-US" sz="2800" b="1" dirty="0">
              <a:solidFill>
                <a:srgbClr val="000000"/>
              </a:solidFill>
              <a:latin typeface="楷体_GB2312" pitchFamily="49" charset="-122"/>
              <a:ea typeface="楷体_GB2312" pitchFamily="49" charset="-122"/>
            </a:endParaRPr>
          </a:p>
        </p:txBody>
      </p:sp>
      <p:sp>
        <p:nvSpPr>
          <p:cNvPr id="3" name="圆角矩形 2"/>
          <p:cNvSpPr/>
          <p:nvPr/>
        </p:nvSpPr>
        <p:spPr>
          <a:xfrm>
            <a:off x="326795" y="1412776"/>
            <a:ext cx="2877053"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回答上面的问题</a:t>
            </a:r>
            <a:endParaRPr lang="zh-CN" altLang="en-US" sz="2800" b="1" dirty="0"/>
          </a:p>
        </p:txBody>
      </p:sp>
      <p:sp>
        <p:nvSpPr>
          <p:cNvPr id="6" name="圆角矩形 5"/>
          <p:cNvSpPr/>
          <p:nvPr/>
        </p:nvSpPr>
        <p:spPr>
          <a:xfrm>
            <a:off x="476962" y="5040706"/>
            <a:ext cx="2877053"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怎么做</a:t>
            </a:r>
            <a:r>
              <a:rPr lang="en-US" altLang="zh-CN" sz="2800" b="1" dirty="0" smtClean="0"/>
              <a:t>?</a:t>
            </a:r>
            <a:endParaRPr lang="zh-CN" altLang="en-US" sz="2800" b="1" dirty="0"/>
          </a:p>
        </p:txBody>
      </p:sp>
    </p:spTree>
    <p:extLst>
      <p:ext uri="{BB962C8B-B14F-4D97-AF65-F5344CB8AC3E}">
        <p14:creationId xmlns:p14="http://schemas.microsoft.com/office/powerpoint/2010/main" val="1570138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5" name="Rectangle 4"/>
          <p:cNvSpPr>
            <a:spLocks noChangeArrowheads="1"/>
          </p:cNvSpPr>
          <p:nvPr/>
        </p:nvSpPr>
        <p:spPr bwMode="auto">
          <a:xfrm>
            <a:off x="1259632" y="1726902"/>
            <a:ext cx="7620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t">
              <a:spcBef>
                <a:spcPct val="20000"/>
              </a:spcBef>
              <a:buClr>
                <a:schemeClr val="hlink"/>
              </a:buClr>
              <a:buSzPct val="110000"/>
              <a:buFont typeface="Wingdings" pitchFamily="2" charset="2"/>
              <a:buNone/>
            </a:pPr>
            <a:r>
              <a:rPr lang="en-US" altLang="zh-CN" sz="2800" b="1" dirty="0">
                <a:solidFill>
                  <a:srgbClr val="000000"/>
                </a:solidFill>
                <a:latin typeface="楷体_GB2312" pitchFamily="49" charset="-122"/>
                <a:ea typeface="楷体_GB2312" pitchFamily="49" charset="-122"/>
              </a:rPr>
              <a:t>1MB</a:t>
            </a:r>
            <a:r>
              <a:rPr lang="zh-CN" altLang="en-US" sz="2800" b="1" dirty="0">
                <a:solidFill>
                  <a:srgbClr val="000000"/>
                </a:solidFill>
                <a:latin typeface="楷体_GB2312" pitchFamily="49" charset="-122"/>
                <a:ea typeface="楷体_GB2312" pitchFamily="49" charset="-122"/>
              </a:rPr>
              <a:t>的存贮空间中</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每个存贮单元的实际地址编</a:t>
            </a:r>
          </a:p>
          <a:p>
            <a:pPr algn="just"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码称为该单元的物理地址</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用</a:t>
            </a:r>
            <a:r>
              <a:rPr lang="en-US" altLang="zh-CN" sz="2800" b="1" dirty="0">
                <a:solidFill>
                  <a:srgbClr val="000000"/>
                </a:solidFill>
                <a:latin typeface="楷体_GB2312" pitchFamily="49" charset="-122"/>
                <a:ea typeface="楷体_GB2312" pitchFamily="49" charset="-122"/>
              </a:rPr>
              <a:t>PA</a:t>
            </a:r>
            <a:r>
              <a:rPr lang="zh-CN" altLang="en-US" sz="2800" b="1" dirty="0">
                <a:solidFill>
                  <a:srgbClr val="000000"/>
                </a:solidFill>
                <a:latin typeface="楷体_GB2312" pitchFamily="49" charset="-122"/>
                <a:ea typeface="楷体_GB2312" pitchFamily="49" charset="-122"/>
              </a:rPr>
              <a:t>表示</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  </a:t>
            </a:r>
          </a:p>
        </p:txBody>
      </p:sp>
      <p:sp>
        <p:nvSpPr>
          <p:cNvPr id="6" name="Rectangle 5"/>
          <p:cNvSpPr>
            <a:spLocks noChangeArrowheads="1"/>
          </p:cNvSpPr>
          <p:nvPr/>
        </p:nvSpPr>
        <p:spPr bwMode="auto">
          <a:xfrm>
            <a:off x="-25747" y="1326257"/>
            <a:ext cx="214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fontAlgn="t">
              <a:spcBef>
                <a:spcPct val="20000"/>
              </a:spcBef>
              <a:buClr>
                <a:schemeClr val="hlink"/>
              </a:buClr>
              <a:buSzPct val="110000"/>
              <a:buFont typeface="Wingdings" pitchFamily="2" charset="2"/>
              <a:buNone/>
            </a:pPr>
            <a:r>
              <a:rPr lang="en-US" altLang="zh-CN" sz="2800" b="1" dirty="0">
                <a:solidFill>
                  <a:srgbClr val="0000FF"/>
                </a:solidFill>
                <a:latin typeface="楷体_GB2312" pitchFamily="49" charset="-122"/>
                <a:ea typeface="楷体_GB2312" pitchFamily="49" charset="-122"/>
              </a:rPr>
              <a:t>2</a:t>
            </a:r>
            <a:r>
              <a:rPr lang="zh-CN" altLang="en-US" sz="2800" b="1" dirty="0">
                <a:solidFill>
                  <a:srgbClr val="0000FF"/>
                </a:solidFill>
                <a:latin typeface="楷体_GB2312" pitchFamily="49" charset="-122"/>
                <a:ea typeface="楷体_GB2312" pitchFamily="49" charset="-122"/>
              </a:rPr>
              <a:t>．怎么分段</a:t>
            </a:r>
          </a:p>
        </p:txBody>
      </p:sp>
      <p:pic>
        <p:nvPicPr>
          <p:cNvPr id="7" name="Picture 8" descr="BD2129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8840"/>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58777"/>
            <a:ext cx="5904656" cy="3415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641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grpSp>
        <p:nvGrpSpPr>
          <p:cNvPr id="8" name="Group 13"/>
          <p:cNvGrpSpPr>
            <a:grpSpLocks/>
          </p:cNvGrpSpPr>
          <p:nvPr/>
        </p:nvGrpSpPr>
        <p:grpSpPr bwMode="auto">
          <a:xfrm>
            <a:off x="179512" y="1340768"/>
            <a:ext cx="9217024" cy="1039813"/>
            <a:chOff x="576" y="2880"/>
            <a:chExt cx="5040" cy="655"/>
          </a:xfrm>
        </p:grpSpPr>
        <p:sp>
          <p:nvSpPr>
            <p:cNvPr id="9" name="Rectangle 7"/>
            <p:cNvSpPr>
              <a:spLocks noChangeArrowheads="1"/>
            </p:cNvSpPr>
            <p:nvPr/>
          </p:nvSpPr>
          <p:spPr bwMode="auto">
            <a:xfrm>
              <a:off x="816" y="2880"/>
              <a:ext cx="4800"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t">
                <a:spcBef>
                  <a:spcPct val="20000"/>
                </a:spcBef>
                <a:buClr>
                  <a:schemeClr val="hlink"/>
                </a:buClr>
                <a:buSzPct val="110000"/>
                <a:buFont typeface="Wingdings" pitchFamily="2" charset="2"/>
                <a:buNone/>
              </a:pPr>
              <a:r>
                <a:rPr lang="zh-CN" altLang="en-US" sz="2800" b="1" dirty="0">
                  <a:solidFill>
                    <a:srgbClr val="000000"/>
                  </a:solidFill>
                  <a:latin typeface="楷体_GB2312" pitchFamily="49" charset="-122"/>
                  <a:ea typeface="楷体_GB2312" pitchFamily="49" charset="-122"/>
                </a:rPr>
                <a:t>各逻辑段的起始地址必须能被</a:t>
              </a:r>
              <a:r>
                <a:rPr lang="en-US" altLang="zh-CN" sz="2800" b="1" dirty="0">
                  <a:solidFill>
                    <a:srgbClr val="000000"/>
                  </a:solidFill>
                  <a:latin typeface="楷体_GB2312" pitchFamily="49" charset="-122"/>
                  <a:ea typeface="楷体_GB2312" pitchFamily="49" charset="-122"/>
                </a:rPr>
                <a:t>16</a:t>
              </a:r>
              <a:r>
                <a:rPr lang="zh-CN" altLang="en-US" sz="2800" b="1" dirty="0">
                  <a:solidFill>
                    <a:srgbClr val="000000"/>
                  </a:solidFill>
                  <a:latin typeface="楷体_GB2312" pitchFamily="49" charset="-122"/>
                  <a:ea typeface="楷体_GB2312" pitchFamily="49" charset="-122"/>
                </a:rPr>
                <a:t>整除</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即一</a:t>
              </a:r>
              <a:r>
                <a:rPr lang="zh-CN" altLang="en-US" sz="2800" b="1" dirty="0" smtClean="0">
                  <a:solidFill>
                    <a:srgbClr val="000000"/>
                  </a:solidFill>
                  <a:latin typeface="楷体_GB2312" pitchFamily="49" charset="-122"/>
                  <a:ea typeface="楷体_GB2312" pitchFamily="49" charset="-122"/>
                </a:rPr>
                <a:t>个段的</a:t>
              </a:r>
              <a:endParaRPr lang="en-US" altLang="zh-CN" sz="2800" b="1" dirty="0" smtClean="0">
                <a:solidFill>
                  <a:srgbClr val="000000"/>
                </a:solidFill>
                <a:latin typeface="楷体_GB2312" pitchFamily="49" charset="-122"/>
                <a:ea typeface="楷体_GB2312" pitchFamily="49" charset="-122"/>
              </a:endParaRPr>
            </a:p>
            <a:p>
              <a:pPr algn="just" fontAlgn="t">
                <a:spcBef>
                  <a:spcPct val="20000"/>
                </a:spcBef>
                <a:buClr>
                  <a:schemeClr val="hlink"/>
                </a:buClr>
                <a:buSzPct val="110000"/>
                <a:buFont typeface="Wingdings" pitchFamily="2" charset="2"/>
                <a:buNone/>
              </a:pPr>
              <a:r>
                <a:rPr lang="zh-CN" altLang="en-US" sz="2800" b="1" dirty="0" smtClean="0">
                  <a:solidFill>
                    <a:srgbClr val="000000"/>
                  </a:solidFill>
                  <a:latin typeface="楷体_GB2312" pitchFamily="49" charset="-122"/>
                  <a:ea typeface="楷体_GB2312" pitchFamily="49" charset="-122"/>
                </a:rPr>
                <a:t>起始</a:t>
              </a:r>
              <a:r>
                <a:rPr lang="zh-CN" altLang="en-US" sz="2800" b="1" dirty="0">
                  <a:solidFill>
                    <a:srgbClr val="000000"/>
                  </a:solidFill>
                  <a:latin typeface="楷体_GB2312" pitchFamily="49" charset="-122"/>
                  <a:ea typeface="楷体_GB2312" pitchFamily="49" charset="-122"/>
                </a:rPr>
                <a:t>地址</a:t>
              </a:r>
              <a:r>
                <a:rPr lang="en-US" altLang="zh-CN" sz="2800" b="1" dirty="0">
                  <a:solidFill>
                    <a:srgbClr val="000000"/>
                  </a:solidFill>
                  <a:latin typeface="楷体_GB2312" pitchFamily="49" charset="-122"/>
                  <a:ea typeface="楷体_GB2312" pitchFamily="49" charset="-122"/>
                </a:rPr>
                <a:t>(20</a:t>
              </a:r>
              <a:r>
                <a:rPr lang="zh-CN" altLang="en-US" sz="2800" b="1" dirty="0">
                  <a:solidFill>
                    <a:srgbClr val="000000"/>
                  </a:solidFill>
                  <a:latin typeface="楷体_GB2312" pitchFamily="49" charset="-122"/>
                  <a:ea typeface="楷体_GB2312" pitchFamily="49" charset="-122"/>
                </a:rPr>
                <a:t>位物理地址</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的低</a:t>
              </a:r>
              <a:r>
                <a:rPr lang="en-US" altLang="zh-CN" sz="2800" b="1" dirty="0">
                  <a:solidFill>
                    <a:srgbClr val="000000"/>
                  </a:solidFill>
                  <a:latin typeface="楷体_GB2312" pitchFamily="49" charset="-122"/>
                  <a:ea typeface="楷体_GB2312" pitchFamily="49" charset="-122"/>
                </a:rPr>
                <a:t>4</a:t>
              </a:r>
              <a:r>
                <a:rPr lang="zh-CN" altLang="en-US" sz="2800" b="1" dirty="0">
                  <a:solidFill>
                    <a:srgbClr val="000000"/>
                  </a:solidFill>
                  <a:latin typeface="楷体_GB2312" pitchFamily="49" charset="-122"/>
                  <a:ea typeface="楷体_GB2312" pitchFamily="49" charset="-122"/>
                </a:rPr>
                <a:t>位</a:t>
              </a:r>
              <a:r>
                <a:rPr lang="zh-CN" altLang="en-US" sz="2800" b="1" dirty="0" smtClean="0">
                  <a:solidFill>
                    <a:srgbClr val="000000"/>
                  </a:solidFill>
                  <a:latin typeface="楷体_GB2312" pitchFamily="49" charset="-122"/>
                  <a:ea typeface="楷体_GB2312" pitchFamily="49" charset="-122"/>
                </a:rPr>
                <a:t>二进制码</a:t>
              </a:r>
              <a:r>
                <a:rPr lang="zh-CN" altLang="en-US" sz="2800" b="1" dirty="0">
                  <a:solidFill>
                    <a:srgbClr val="000000"/>
                  </a:solidFill>
                  <a:latin typeface="楷体_GB2312" pitchFamily="49" charset="-122"/>
                  <a:ea typeface="楷体_GB2312" pitchFamily="49" charset="-122"/>
                </a:rPr>
                <a:t>必须是</a:t>
              </a:r>
              <a:r>
                <a:rPr lang="en-US" altLang="zh-CN" sz="2800" b="1" dirty="0">
                  <a:solidFill>
                    <a:srgbClr val="000000"/>
                  </a:solidFill>
                  <a:latin typeface="楷体_GB2312" pitchFamily="49" charset="-122"/>
                  <a:ea typeface="楷体_GB2312" pitchFamily="49" charset="-122"/>
                </a:rPr>
                <a:t>0</a:t>
              </a:r>
              <a:r>
                <a:rPr lang="zh-CN" altLang="en-US" sz="2800" b="1" dirty="0">
                  <a:solidFill>
                    <a:srgbClr val="000000"/>
                  </a:solidFill>
                  <a:latin typeface="楷体_GB2312" pitchFamily="49" charset="-122"/>
                  <a:ea typeface="楷体_GB2312" pitchFamily="49" charset="-122"/>
                </a:rPr>
                <a:t>。 </a:t>
              </a:r>
            </a:p>
          </p:txBody>
        </p:sp>
        <p:pic>
          <p:nvPicPr>
            <p:cNvPr id="10" name="Picture 9" descr="BD2129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2976"/>
              <a:ext cx="24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2" y="2564904"/>
            <a:ext cx="5352252" cy="3096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Rectangle 3"/>
          <p:cNvSpPr>
            <a:spLocks noChangeArrowheads="1"/>
          </p:cNvSpPr>
          <p:nvPr/>
        </p:nvSpPr>
        <p:spPr bwMode="auto">
          <a:xfrm>
            <a:off x="5724128" y="2793256"/>
            <a:ext cx="3177828"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t">
              <a:spcBef>
                <a:spcPct val="20000"/>
              </a:spcBef>
              <a:buClr>
                <a:schemeClr val="hlink"/>
              </a:buClr>
              <a:buSzPct val="110000"/>
              <a:buFont typeface="Wingdings" pitchFamily="2" charset="2"/>
              <a:buNone/>
            </a:pPr>
            <a:r>
              <a:rPr lang="zh-CN" altLang="en-US" sz="2000" b="1" dirty="0" smtClean="0">
                <a:solidFill>
                  <a:srgbClr val="FF0000"/>
                </a:solidFill>
                <a:latin typeface="楷体_GB2312" pitchFamily="49" charset="-122"/>
                <a:ea typeface="楷体_GB2312" pitchFamily="49" charset="-122"/>
              </a:rPr>
              <a:t>一个段的长度：</a:t>
            </a:r>
            <a:r>
              <a:rPr lang="en-US" altLang="zh-CN" sz="2000" b="1" dirty="0" smtClean="0">
                <a:solidFill>
                  <a:srgbClr val="FF0000"/>
                </a:solidFill>
                <a:latin typeface="楷体_GB2312" pitchFamily="49" charset="-122"/>
                <a:ea typeface="楷体_GB2312" pitchFamily="49" charset="-122"/>
              </a:rPr>
              <a:t>16B~64KB</a:t>
            </a:r>
            <a:endParaRPr lang="en-US" altLang="zh-CN" sz="2000" b="1" dirty="0" smtClean="0">
              <a:solidFill>
                <a:srgbClr val="FF0000"/>
              </a:solidFill>
              <a:latin typeface="楷体_GB2312" pitchFamily="49" charset="-122"/>
              <a:ea typeface="楷体_GB2312" pitchFamily="49" charset="-122"/>
            </a:endParaRPr>
          </a:p>
          <a:p>
            <a:pPr algn="just" fontAlgn="t">
              <a:spcBef>
                <a:spcPct val="20000"/>
              </a:spcBef>
              <a:buClr>
                <a:schemeClr val="hlink"/>
              </a:buClr>
              <a:buSzPct val="110000"/>
              <a:buFont typeface="Wingdings" pitchFamily="2" charset="2"/>
              <a:buNone/>
            </a:pPr>
            <a:r>
              <a:rPr lang="zh-CN" altLang="en-US" sz="2000" b="1" dirty="0" smtClean="0">
                <a:solidFill>
                  <a:srgbClr val="000000"/>
                </a:solidFill>
                <a:latin typeface="楷体_GB2312" pitchFamily="49" charset="-122"/>
                <a:ea typeface="楷体_GB2312" pitchFamily="49" charset="-122"/>
              </a:rPr>
              <a:t>在</a:t>
            </a:r>
            <a:r>
              <a:rPr lang="zh-CN" altLang="en-US" sz="2000" b="1" dirty="0">
                <a:solidFill>
                  <a:srgbClr val="000000"/>
                </a:solidFill>
                <a:latin typeface="楷体_GB2312" pitchFamily="49" charset="-122"/>
                <a:ea typeface="楷体_GB2312" pitchFamily="49" charset="-122"/>
              </a:rPr>
              <a:t>一个</a:t>
            </a:r>
            <a:r>
              <a:rPr lang="en-US" altLang="zh-CN" sz="2000" b="1" dirty="0">
                <a:solidFill>
                  <a:srgbClr val="000000"/>
                </a:solidFill>
                <a:latin typeface="楷体_GB2312" pitchFamily="49" charset="-122"/>
                <a:ea typeface="楷体_GB2312" pitchFamily="49" charset="-122"/>
              </a:rPr>
              <a:t>64KB</a:t>
            </a:r>
            <a:r>
              <a:rPr lang="zh-CN" altLang="en-US" sz="2000" b="1" dirty="0">
                <a:solidFill>
                  <a:srgbClr val="000000"/>
                </a:solidFill>
                <a:latin typeface="楷体_GB2312" pitchFamily="49" charset="-122"/>
                <a:ea typeface="楷体_GB2312" pitchFamily="49" charset="-122"/>
              </a:rPr>
              <a:t>的段内，每个偏移地址单元的段地址是相同的</a:t>
            </a:r>
            <a:r>
              <a:rPr lang="en-US" altLang="zh-CN" sz="2000" b="1" dirty="0">
                <a:solidFill>
                  <a:srgbClr val="000000"/>
                </a:solidFill>
                <a:latin typeface="楷体_GB2312" pitchFamily="49" charset="-122"/>
                <a:ea typeface="楷体_GB2312" pitchFamily="49" charset="-122"/>
              </a:rPr>
              <a:t>.</a:t>
            </a:r>
            <a:r>
              <a:rPr lang="zh-CN" altLang="en-US" sz="2000" b="1" dirty="0">
                <a:solidFill>
                  <a:srgbClr val="000000"/>
                </a:solidFill>
                <a:latin typeface="楷体_GB2312" pitchFamily="49" charset="-122"/>
                <a:ea typeface="楷体_GB2312" pitchFamily="49" charset="-122"/>
              </a:rPr>
              <a:t>所以</a:t>
            </a:r>
            <a:r>
              <a:rPr lang="zh-CN" altLang="en-US" sz="2000" b="1" dirty="0">
                <a:solidFill>
                  <a:srgbClr val="FF0000"/>
                </a:solidFill>
                <a:latin typeface="楷体_GB2312" pitchFamily="49" charset="-122"/>
                <a:ea typeface="楷体_GB2312" pitchFamily="49" charset="-122"/>
              </a:rPr>
              <a:t>段地址也称为段基址</a:t>
            </a:r>
            <a:r>
              <a:rPr lang="zh-CN" altLang="en-US" sz="2000" b="1" dirty="0">
                <a:solidFill>
                  <a:srgbClr val="000000"/>
                </a:solidFill>
                <a:latin typeface="楷体_GB2312" pitchFamily="49" charset="-122"/>
                <a:ea typeface="楷体_GB2312" pitchFamily="49" charset="-122"/>
              </a:rPr>
              <a:t>。 </a:t>
            </a:r>
          </a:p>
        </p:txBody>
      </p:sp>
    </p:spTree>
    <p:extLst>
      <p:ext uri="{BB962C8B-B14F-4D97-AF65-F5344CB8AC3E}">
        <p14:creationId xmlns:p14="http://schemas.microsoft.com/office/powerpoint/2010/main" val="3848481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grpSp>
        <p:nvGrpSpPr>
          <p:cNvPr id="5" name="Group 19"/>
          <p:cNvGrpSpPr>
            <a:grpSpLocks/>
          </p:cNvGrpSpPr>
          <p:nvPr/>
        </p:nvGrpSpPr>
        <p:grpSpPr bwMode="auto">
          <a:xfrm>
            <a:off x="691952" y="1363116"/>
            <a:ext cx="7772400" cy="1200150"/>
            <a:chOff x="528" y="2256"/>
            <a:chExt cx="4896" cy="756"/>
          </a:xfrm>
        </p:grpSpPr>
        <p:pic>
          <p:nvPicPr>
            <p:cNvPr id="6" name="Picture 7" descr="BD2129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352"/>
              <a:ext cx="24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9"/>
            <p:cNvSpPr>
              <a:spLocks noChangeArrowheads="1"/>
            </p:cNvSpPr>
            <p:nvPr/>
          </p:nvSpPr>
          <p:spPr bwMode="auto">
            <a:xfrm>
              <a:off x="720" y="2256"/>
              <a:ext cx="470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t">
                <a:spcBef>
                  <a:spcPct val="20000"/>
                </a:spcBef>
                <a:buClr>
                  <a:schemeClr val="hlink"/>
                </a:buClr>
                <a:buSzPct val="110000"/>
                <a:buFont typeface="Wingdings" pitchFamily="2" charset="2"/>
                <a:buNone/>
              </a:pPr>
              <a:r>
                <a:rPr lang="zh-CN" altLang="en-US" sz="2400" b="1" dirty="0">
                  <a:solidFill>
                    <a:srgbClr val="000000"/>
                  </a:solidFill>
                  <a:latin typeface="楷体_GB2312" pitchFamily="49" charset="-122"/>
                  <a:ea typeface="楷体_GB2312" pitchFamily="49" charset="-122"/>
                </a:rPr>
                <a:t>在一个段内的每个存贮单元</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可以用相对于本段的起始地址的偏移量来表示</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这个</a:t>
              </a:r>
              <a:r>
                <a:rPr lang="zh-CN" altLang="en-US" sz="2400" b="1" dirty="0">
                  <a:solidFill>
                    <a:srgbClr val="000000"/>
                  </a:solidFill>
                  <a:latin typeface="楷体_GB2312" pitchFamily="49" charset="-122"/>
                  <a:ea typeface="楷体_GB2312" pitchFamily="49" charset="-122"/>
                </a:rPr>
                <a:t>偏移量称为段内偏移地址</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也称为有效地址</a:t>
              </a:r>
              <a:r>
                <a:rPr lang="en-US" altLang="zh-CN" sz="2400" b="1" dirty="0">
                  <a:solidFill>
                    <a:srgbClr val="000000"/>
                  </a:solidFill>
                  <a:latin typeface="楷体_GB2312" pitchFamily="49" charset="-122"/>
                  <a:ea typeface="楷体_GB2312" pitchFamily="49" charset="-122"/>
                </a:rPr>
                <a:t>(EA)</a:t>
              </a:r>
              <a:r>
                <a:rPr lang="zh-CN" altLang="en-US" sz="2400" b="1" dirty="0">
                  <a:solidFill>
                    <a:srgbClr val="000000"/>
                  </a:solidFill>
                  <a:latin typeface="楷体_GB2312" pitchFamily="49" charset="-122"/>
                  <a:ea typeface="楷体_GB2312" pitchFamily="49" charset="-122"/>
                </a:rPr>
                <a:t>。 </a:t>
              </a:r>
            </a:p>
          </p:txBody>
        </p:sp>
      </p:grpSp>
      <p:sp>
        <p:nvSpPr>
          <p:cNvPr id="9" name="Line 7"/>
          <p:cNvSpPr>
            <a:spLocks noChangeShapeType="1"/>
          </p:cNvSpPr>
          <p:nvPr/>
        </p:nvSpPr>
        <p:spPr bwMode="auto">
          <a:xfrm>
            <a:off x="3624787" y="2680172"/>
            <a:ext cx="0" cy="1477144"/>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5580487" y="2680171"/>
            <a:ext cx="0" cy="1528125"/>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3624787" y="2680171"/>
            <a:ext cx="191180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3635899" y="3137371"/>
            <a:ext cx="191180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p:cNvSpPr>
            <a:spLocks noChangeShapeType="1"/>
          </p:cNvSpPr>
          <p:nvPr/>
        </p:nvSpPr>
        <p:spPr bwMode="auto">
          <a:xfrm>
            <a:off x="3635899" y="3594571"/>
            <a:ext cx="191180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p:cNvSpPr>
            <a:spLocks noChangeShapeType="1"/>
          </p:cNvSpPr>
          <p:nvPr/>
        </p:nvSpPr>
        <p:spPr bwMode="auto">
          <a:xfrm>
            <a:off x="3635899" y="5575771"/>
            <a:ext cx="191044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9"/>
          <p:cNvSpPr>
            <a:spLocks noChangeShapeType="1"/>
          </p:cNvSpPr>
          <p:nvPr/>
        </p:nvSpPr>
        <p:spPr bwMode="auto">
          <a:xfrm rot="5400000">
            <a:off x="4681783" y="5576617"/>
            <a:ext cx="1797409"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0"/>
          <p:cNvSpPr>
            <a:spLocks noChangeShapeType="1"/>
          </p:cNvSpPr>
          <p:nvPr/>
        </p:nvSpPr>
        <p:spPr bwMode="auto">
          <a:xfrm rot="5400000">
            <a:off x="2711794" y="5576617"/>
            <a:ext cx="1797409"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21"/>
          <p:cNvSpPr>
            <a:spLocks noChangeArrowheads="1"/>
          </p:cNvSpPr>
          <p:nvPr/>
        </p:nvSpPr>
        <p:spPr bwMode="auto">
          <a:xfrm>
            <a:off x="3407299" y="4332759"/>
            <a:ext cx="420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ct val="50000"/>
              </a:spcBef>
            </a:pPr>
            <a:r>
              <a:rPr lang="en-US" altLang="zh-CN" sz="2400" b="1">
                <a:solidFill>
                  <a:srgbClr val="27182A"/>
                </a:solidFill>
                <a:latin typeface="楷体_GB2312" pitchFamily="49" charset="-122"/>
                <a:ea typeface="楷体_GB2312" pitchFamily="49" charset="-122"/>
              </a:rPr>
              <a:t>≈</a:t>
            </a:r>
          </a:p>
        </p:txBody>
      </p:sp>
      <p:sp>
        <p:nvSpPr>
          <p:cNvPr id="18" name="Rectangle 22"/>
          <p:cNvSpPr>
            <a:spLocks noChangeArrowheads="1"/>
          </p:cNvSpPr>
          <p:nvPr/>
        </p:nvSpPr>
        <p:spPr bwMode="auto">
          <a:xfrm>
            <a:off x="5591699" y="4332759"/>
            <a:ext cx="420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Bef>
                <a:spcPct val="50000"/>
              </a:spcBef>
            </a:pPr>
            <a:r>
              <a:rPr lang="en-US" altLang="zh-CN" sz="2400" b="1">
                <a:solidFill>
                  <a:srgbClr val="27182A"/>
                </a:solidFill>
                <a:latin typeface="楷体_GB2312" pitchFamily="49" charset="-122"/>
                <a:ea typeface="楷体_GB2312" pitchFamily="49" charset="-122"/>
              </a:rPr>
              <a:t>≈</a:t>
            </a:r>
          </a:p>
        </p:txBody>
      </p:sp>
      <p:sp>
        <p:nvSpPr>
          <p:cNvPr id="19" name="Rectangle 23"/>
          <p:cNvSpPr>
            <a:spLocks noChangeArrowheads="1"/>
          </p:cNvSpPr>
          <p:nvPr/>
        </p:nvSpPr>
        <p:spPr bwMode="auto">
          <a:xfrm>
            <a:off x="3911847" y="4408959"/>
            <a:ext cx="1046440" cy="42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lgn="l">
              <a:spcBef>
                <a:spcPct val="50000"/>
              </a:spcBef>
            </a:pPr>
            <a:r>
              <a:rPr lang="en-US" altLang="zh-CN" sz="2800" b="1" dirty="0">
                <a:solidFill>
                  <a:srgbClr val="27182A"/>
                </a:solidFill>
                <a:latin typeface="Courier New" pitchFamily="49" charset="0"/>
                <a:ea typeface="宋体" charset="-122"/>
              </a:rPr>
              <a:t>……</a:t>
            </a:r>
            <a:endParaRPr lang="en-US" altLang="zh-CN" sz="2800" b="1" dirty="0">
              <a:solidFill>
                <a:srgbClr val="27182A"/>
              </a:solidFill>
              <a:latin typeface="宋体" charset="-122"/>
              <a:ea typeface="宋体" charset="-122"/>
            </a:endParaRPr>
          </a:p>
        </p:txBody>
      </p:sp>
      <p:sp>
        <p:nvSpPr>
          <p:cNvPr id="20" name="Rectangle 29"/>
          <p:cNvSpPr>
            <a:spLocks noChangeArrowheads="1"/>
          </p:cNvSpPr>
          <p:nvPr/>
        </p:nvSpPr>
        <p:spPr bwMode="auto">
          <a:xfrm>
            <a:off x="4180568" y="6485672"/>
            <a:ext cx="1046440" cy="42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lgn="l">
              <a:spcBef>
                <a:spcPct val="50000"/>
              </a:spcBef>
            </a:pPr>
            <a:r>
              <a:rPr lang="en-US" altLang="zh-CN" sz="2800" b="1" dirty="0">
                <a:solidFill>
                  <a:srgbClr val="27182A"/>
                </a:solidFill>
                <a:latin typeface="Courier New" pitchFamily="49" charset="0"/>
                <a:ea typeface="宋体" charset="-122"/>
              </a:rPr>
              <a:t>……</a:t>
            </a:r>
            <a:endParaRPr lang="en-US" altLang="zh-CN" sz="2800" b="1" dirty="0">
              <a:solidFill>
                <a:srgbClr val="27182A"/>
              </a:solidFill>
              <a:latin typeface="宋体" charset="-122"/>
              <a:ea typeface="宋体" charset="-122"/>
            </a:endParaRPr>
          </a:p>
        </p:txBody>
      </p:sp>
      <p:sp>
        <p:nvSpPr>
          <p:cNvPr id="21" name="Line 30"/>
          <p:cNvSpPr>
            <a:spLocks noChangeShapeType="1"/>
          </p:cNvSpPr>
          <p:nvPr/>
        </p:nvSpPr>
        <p:spPr bwMode="auto">
          <a:xfrm>
            <a:off x="3635899" y="5118571"/>
            <a:ext cx="189411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1"/>
          <p:cNvSpPr>
            <a:spLocks noChangeShapeType="1"/>
          </p:cNvSpPr>
          <p:nvPr/>
        </p:nvSpPr>
        <p:spPr bwMode="auto">
          <a:xfrm>
            <a:off x="3635899" y="6032971"/>
            <a:ext cx="191044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58"/>
          <p:cNvSpPr>
            <a:spLocks noChangeShapeType="1"/>
          </p:cNvSpPr>
          <p:nvPr/>
        </p:nvSpPr>
        <p:spPr bwMode="auto">
          <a:xfrm>
            <a:off x="3635899" y="4051771"/>
            <a:ext cx="191180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59"/>
          <p:cNvSpPr>
            <a:spLocks noChangeShapeType="1"/>
          </p:cNvSpPr>
          <p:nvPr/>
        </p:nvSpPr>
        <p:spPr bwMode="auto">
          <a:xfrm>
            <a:off x="3623199" y="6490171"/>
            <a:ext cx="191044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TextBox 56"/>
          <p:cNvSpPr txBox="1"/>
          <p:nvPr/>
        </p:nvSpPr>
        <p:spPr>
          <a:xfrm>
            <a:off x="1979712" y="2750541"/>
            <a:ext cx="1224136" cy="369332"/>
          </a:xfrm>
          <a:prstGeom prst="rect">
            <a:avLst/>
          </a:prstGeom>
          <a:noFill/>
        </p:spPr>
        <p:txBody>
          <a:bodyPr wrap="square" rtlCol="0">
            <a:spAutoFit/>
          </a:bodyPr>
          <a:lstStyle/>
          <a:p>
            <a:r>
              <a:rPr lang="en-US" altLang="zh-CN" dirty="0" smtClean="0"/>
              <a:t>12F40H</a:t>
            </a:r>
            <a:endParaRPr lang="zh-CN" altLang="en-US" dirty="0"/>
          </a:p>
        </p:txBody>
      </p:sp>
      <p:sp>
        <p:nvSpPr>
          <p:cNvPr id="58" name="TextBox 57"/>
          <p:cNvSpPr txBox="1"/>
          <p:nvPr/>
        </p:nvSpPr>
        <p:spPr>
          <a:xfrm>
            <a:off x="1979712" y="3184227"/>
            <a:ext cx="1224136" cy="369332"/>
          </a:xfrm>
          <a:prstGeom prst="rect">
            <a:avLst/>
          </a:prstGeom>
          <a:noFill/>
        </p:spPr>
        <p:txBody>
          <a:bodyPr wrap="square" rtlCol="0">
            <a:spAutoFit/>
          </a:bodyPr>
          <a:lstStyle/>
          <a:p>
            <a:r>
              <a:rPr lang="en-US" altLang="zh-CN" dirty="0" smtClean="0"/>
              <a:t>12F41H</a:t>
            </a:r>
            <a:endParaRPr lang="zh-CN" altLang="en-US" dirty="0"/>
          </a:p>
        </p:txBody>
      </p:sp>
      <p:sp>
        <p:nvSpPr>
          <p:cNvPr id="59" name="TextBox 58"/>
          <p:cNvSpPr txBox="1"/>
          <p:nvPr/>
        </p:nvSpPr>
        <p:spPr>
          <a:xfrm>
            <a:off x="1979712" y="3682439"/>
            <a:ext cx="1224136" cy="369332"/>
          </a:xfrm>
          <a:prstGeom prst="rect">
            <a:avLst/>
          </a:prstGeom>
          <a:noFill/>
        </p:spPr>
        <p:txBody>
          <a:bodyPr wrap="square" rtlCol="0">
            <a:spAutoFit/>
          </a:bodyPr>
          <a:lstStyle/>
          <a:p>
            <a:r>
              <a:rPr lang="en-US" altLang="zh-CN" dirty="0" smtClean="0"/>
              <a:t>12F42H</a:t>
            </a:r>
            <a:endParaRPr lang="zh-CN" altLang="en-US" dirty="0"/>
          </a:p>
        </p:txBody>
      </p:sp>
      <p:sp>
        <p:nvSpPr>
          <p:cNvPr id="60" name="Rectangle 23"/>
          <p:cNvSpPr>
            <a:spLocks noChangeArrowheads="1"/>
          </p:cNvSpPr>
          <p:nvPr/>
        </p:nvSpPr>
        <p:spPr bwMode="auto">
          <a:xfrm>
            <a:off x="2020579" y="4355208"/>
            <a:ext cx="1046440" cy="42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lgn="l">
              <a:spcBef>
                <a:spcPct val="50000"/>
              </a:spcBef>
            </a:pPr>
            <a:r>
              <a:rPr lang="en-US" altLang="zh-CN" sz="2800" b="1" dirty="0">
                <a:solidFill>
                  <a:srgbClr val="27182A"/>
                </a:solidFill>
                <a:latin typeface="Courier New" pitchFamily="49" charset="0"/>
                <a:ea typeface="宋体" charset="-122"/>
              </a:rPr>
              <a:t>……</a:t>
            </a:r>
            <a:endParaRPr lang="en-US" altLang="zh-CN" sz="2800" b="1" dirty="0">
              <a:solidFill>
                <a:srgbClr val="27182A"/>
              </a:solidFill>
              <a:latin typeface="宋体" charset="-122"/>
              <a:ea typeface="宋体" charset="-122"/>
            </a:endParaRPr>
          </a:p>
        </p:txBody>
      </p:sp>
      <p:sp>
        <p:nvSpPr>
          <p:cNvPr id="61" name="矩形标注 60"/>
          <p:cNvSpPr/>
          <p:nvPr/>
        </p:nvSpPr>
        <p:spPr>
          <a:xfrm>
            <a:off x="0" y="2824187"/>
            <a:ext cx="1547664" cy="521459"/>
          </a:xfrm>
          <a:prstGeom prst="wedgeRectCallout">
            <a:avLst>
              <a:gd name="adj1" fmla="val 80920"/>
              <a:gd name="adj2" fmla="val -22742"/>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段基址</a:t>
            </a:r>
            <a:endParaRPr lang="zh-CN" altLang="en-US" sz="2400" b="1" dirty="0">
              <a:solidFill>
                <a:srgbClr val="FF0000"/>
              </a:solidFill>
            </a:endParaRPr>
          </a:p>
        </p:txBody>
      </p:sp>
      <p:sp>
        <p:nvSpPr>
          <p:cNvPr id="62" name="TextBox 61"/>
          <p:cNvSpPr txBox="1"/>
          <p:nvPr/>
        </p:nvSpPr>
        <p:spPr>
          <a:xfrm>
            <a:off x="5801929" y="2267580"/>
            <a:ext cx="1074327" cy="369332"/>
          </a:xfrm>
          <a:prstGeom prst="rect">
            <a:avLst/>
          </a:prstGeom>
          <a:noFill/>
        </p:spPr>
        <p:txBody>
          <a:bodyPr wrap="square" rtlCol="0">
            <a:spAutoFit/>
          </a:bodyPr>
          <a:lstStyle/>
          <a:p>
            <a:r>
              <a:rPr lang="zh-CN" altLang="en-US" dirty="0" smtClean="0"/>
              <a:t>段地址</a:t>
            </a:r>
            <a:endParaRPr lang="zh-CN" altLang="en-US" dirty="0"/>
          </a:p>
        </p:txBody>
      </p:sp>
      <p:sp>
        <p:nvSpPr>
          <p:cNvPr id="63" name="TextBox 62"/>
          <p:cNvSpPr txBox="1"/>
          <p:nvPr/>
        </p:nvSpPr>
        <p:spPr>
          <a:xfrm>
            <a:off x="6863208" y="2267580"/>
            <a:ext cx="1523008" cy="369332"/>
          </a:xfrm>
          <a:prstGeom prst="rect">
            <a:avLst/>
          </a:prstGeom>
          <a:noFill/>
        </p:spPr>
        <p:txBody>
          <a:bodyPr wrap="square" rtlCol="0">
            <a:spAutoFit/>
          </a:bodyPr>
          <a:lstStyle/>
          <a:p>
            <a:r>
              <a:rPr lang="zh-CN" altLang="en-US" dirty="0" smtClean="0"/>
              <a:t>偏移地址</a:t>
            </a:r>
            <a:endParaRPr lang="zh-CN" altLang="en-US" dirty="0"/>
          </a:p>
        </p:txBody>
      </p:sp>
      <p:sp>
        <p:nvSpPr>
          <p:cNvPr id="64" name="矩形 63"/>
          <p:cNvSpPr/>
          <p:nvPr/>
        </p:nvSpPr>
        <p:spPr>
          <a:xfrm>
            <a:off x="5806717" y="2768039"/>
            <a:ext cx="2108269" cy="369332"/>
          </a:xfrm>
          <a:prstGeom prst="rect">
            <a:avLst/>
          </a:prstGeom>
        </p:spPr>
        <p:txBody>
          <a:bodyPr wrap="none">
            <a:spAutoFit/>
          </a:bodyPr>
          <a:lstStyle/>
          <a:p>
            <a:r>
              <a:rPr lang="en-US" altLang="zh-CN" dirty="0" smtClean="0"/>
              <a:t>12F4H   </a:t>
            </a:r>
            <a:r>
              <a:rPr lang="zh-CN" altLang="en-US" dirty="0" smtClean="0"/>
              <a:t>： </a:t>
            </a:r>
            <a:r>
              <a:rPr lang="en-US" altLang="zh-CN" dirty="0" smtClean="0"/>
              <a:t>0000H</a:t>
            </a:r>
            <a:endParaRPr lang="zh-CN" altLang="en-US" dirty="0"/>
          </a:p>
        </p:txBody>
      </p:sp>
      <p:sp>
        <p:nvSpPr>
          <p:cNvPr id="65" name="矩形 64"/>
          <p:cNvSpPr/>
          <p:nvPr/>
        </p:nvSpPr>
        <p:spPr>
          <a:xfrm>
            <a:off x="5796136" y="3140968"/>
            <a:ext cx="2044149" cy="369332"/>
          </a:xfrm>
          <a:prstGeom prst="rect">
            <a:avLst/>
          </a:prstGeom>
        </p:spPr>
        <p:txBody>
          <a:bodyPr wrap="none">
            <a:spAutoFit/>
          </a:bodyPr>
          <a:lstStyle/>
          <a:p>
            <a:r>
              <a:rPr lang="en-US" altLang="zh-CN" dirty="0" smtClean="0"/>
              <a:t>12F4H   </a:t>
            </a:r>
            <a:r>
              <a:rPr lang="zh-CN" altLang="en-US" dirty="0" smtClean="0"/>
              <a:t>： </a:t>
            </a:r>
            <a:r>
              <a:rPr lang="en-US" altLang="zh-CN" dirty="0" smtClean="0"/>
              <a:t>0001H</a:t>
            </a:r>
            <a:endParaRPr lang="zh-CN" altLang="en-US" dirty="0"/>
          </a:p>
        </p:txBody>
      </p:sp>
      <p:sp>
        <p:nvSpPr>
          <p:cNvPr id="66" name="矩形 65"/>
          <p:cNvSpPr/>
          <p:nvPr/>
        </p:nvSpPr>
        <p:spPr>
          <a:xfrm>
            <a:off x="5796135" y="3621474"/>
            <a:ext cx="2044149" cy="369332"/>
          </a:xfrm>
          <a:prstGeom prst="rect">
            <a:avLst/>
          </a:prstGeom>
        </p:spPr>
        <p:txBody>
          <a:bodyPr wrap="none">
            <a:spAutoFit/>
          </a:bodyPr>
          <a:lstStyle/>
          <a:p>
            <a:r>
              <a:rPr lang="en-US" altLang="zh-CN" dirty="0" smtClean="0"/>
              <a:t>12F4H   </a:t>
            </a:r>
            <a:r>
              <a:rPr lang="zh-CN" altLang="en-US" dirty="0" smtClean="0"/>
              <a:t>： </a:t>
            </a:r>
            <a:r>
              <a:rPr lang="en-US" altLang="zh-CN" dirty="0" smtClean="0"/>
              <a:t>0002H</a:t>
            </a:r>
            <a:endParaRPr lang="zh-CN" altLang="en-US" dirty="0"/>
          </a:p>
        </p:txBody>
      </p:sp>
      <p:sp>
        <p:nvSpPr>
          <p:cNvPr id="67" name="同侧圆角矩形 66"/>
          <p:cNvSpPr/>
          <p:nvPr/>
        </p:nvSpPr>
        <p:spPr>
          <a:xfrm>
            <a:off x="773832" y="5118571"/>
            <a:ext cx="7830616" cy="1580175"/>
          </a:xfrm>
          <a:prstGeom prst="round2Same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物理地址 </a:t>
            </a:r>
            <a:r>
              <a:rPr lang="en-US" altLang="zh-CN" sz="2800" b="1" dirty="0" smtClean="0">
                <a:solidFill>
                  <a:srgbClr val="FF0000"/>
                </a:solidFill>
              </a:rPr>
              <a:t>= </a:t>
            </a:r>
            <a:r>
              <a:rPr lang="zh-CN" altLang="en-US" sz="2800" b="1" dirty="0" smtClean="0">
                <a:solidFill>
                  <a:srgbClr val="FF0000"/>
                </a:solidFill>
              </a:rPr>
              <a:t>段地址*</a:t>
            </a:r>
            <a:r>
              <a:rPr lang="en-US" altLang="zh-CN" sz="2800" b="1" dirty="0" smtClean="0">
                <a:solidFill>
                  <a:srgbClr val="FF0000"/>
                </a:solidFill>
              </a:rPr>
              <a:t>10H + </a:t>
            </a:r>
            <a:r>
              <a:rPr lang="zh-CN" altLang="en-US" sz="2800" b="1" dirty="0" smtClean="0">
                <a:solidFill>
                  <a:srgbClr val="FF0000"/>
                </a:solidFill>
              </a:rPr>
              <a:t>偏移地址</a:t>
            </a:r>
            <a:endParaRPr lang="zh-CN" altLang="en-US" sz="2800" b="1" dirty="0">
              <a:solidFill>
                <a:srgbClr val="FF0000"/>
              </a:solidFill>
            </a:endParaRPr>
          </a:p>
        </p:txBody>
      </p:sp>
    </p:spTree>
    <p:extLst>
      <p:ext uri="{BB962C8B-B14F-4D97-AF65-F5344CB8AC3E}">
        <p14:creationId xmlns:p14="http://schemas.microsoft.com/office/powerpoint/2010/main" val="83648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3"/>
          <p:cNvSpPr>
            <a:spLocks noChangeArrowheads="1"/>
          </p:cNvSpPr>
          <p:nvPr/>
        </p:nvSpPr>
        <p:spPr bwMode="auto">
          <a:xfrm>
            <a:off x="762000" y="22098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zh-CN" altLang="en-US" sz="2800" b="1">
                <a:solidFill>
                  <a:srgbClr val="FF0000"/>
                </a:solidFill>
                <a:latin typeface="楷体_GB2312" pitchFamily="49" charset="-122"/>
                <a:ea typeface="楷体_GB2312" pitchFamily="49" charset="-122"/>
              </a:rPr>
              <a:t>段地址和段内偏移地址都是无符号的</a:t>
            </a:r>
            <a:r>
              <a:rPr lang="en-US" altLang="zh-CN" sz="2800" b="1">
                <a:solidFill>
                  <a:srgbClr val="FF0000"/>
                </a:solidFill>
                <a:latin typeface="楷体_GB2312" pitchFamily="49" charset="-122"/>
                <a:ea typeface="楷体_GB2312" pitchFamily="49" charset="-122"/>
              </a:rPr>
              <a:t>16</a:t>
            </a:r>
            <a:r>
              <a:rPr lang="zh-CN" altLang="en-US" sz="2800" b="1">
                <a:solidFill>
                  <a:srgbClr val="FF0000"/>
                </a:solidFill>
                <a:latin typeface="楷体_GB2312" pitchFamily="49" charset="-122"/>
                <a:ea typeface="楷体_GB2312" pitchFamily="49" charset="-122"/>
              </a:rPr>
              <a:t>位二进制数，常用</a:t>
            </a:r>
            <a:r>
              <a:rPr lang="en-US" altLang="zh-CN" sz="2800" b="1">
                <a:solidFill>
                  <a:srgbClr val="FF0000"/>
                </a:solidFill>
                <a:latin typeface="楷体_GB2312" pitchFamily="49" charset="-122"/>
                <a:ea typeface="楷体_GB2312" pitchFamily="49" charset="-122"/>
              </a:rPr>
              <a:t>4</a:t>
            </a:r>
            <a:r>
              <a:rPr lang="zh-CN" altLang="en-US" sz="2800" b="1">
                <a:solidFill>
                  <a:srgbClr val="FF0000"/>
                </a:solidFill>
                <a:latin typeface="楷体_GB2312" pitchFamily="49" charset="-122"/>
                <a:ea typeface="楷体_GB2312" pitchFamily="49" charset="-122"/>
              </a:rPr>
              <a:t>位十六进制数表示</a:t>
            </a:r>
            <a:r>
              <a:rPr lang="zh-CN" altLang="en-US" sz="2800" b="1">
                <a:solidFill>
                  <a:srgbClr val="27182A"/>
                </a:solidFill>
                <a:latin typeface="楷体_GB2312" pitchFamily="49" charset="-122"/>
                <a:ea typeface="楷体_GB2312" pitchFamily="49" charset="-122"/>
              </a:rPr>
              <a:t>。</a:t>
            </a:r>
            <a:r>
              <a:rPr lang="zh-CN" altLang="en-US" sz="2800" b="1">
                <a:solidFill>
                  <a:srgbClr val="000000"/>
                </a:solidFill>
                <a:latin typeface="楷体_GB2312" pitchFamily="49" charset="-122"/>
                <a:ea typeface="楷体_GB2312" pitchFamily="49" charset="-122"/>
              </a:rPr>
              <a:t>这种方法表示的存贮器单元的地址称为逻辑地址。如下图所示。 </a:t>
            </a:r>
          </a:p>
        </p:txBody>
      </p:sp>
      <p:sp>
        <p:nvSpPr>
          <p:cNvPr id="6" name="Rectangle 4"/>
          <p:cNvSpPr>
            <a:spLocks noChangeArrowheads="1"/>
          </p:cNvSpPr>
          <p:nvPr/>
        </p:nvSpPr>
        <p:spPr bwMode="auto">
          <a:xfrm>
            <a:off x="762000" y="1600200"/>
            <a:ext cx="3938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fontAlgn="t">
              <a:spcBef>
                <a:spcPct val="20000"/>
              </a:spcBef>
              <a:buClr>
                <a:schemeClr val="hlink"/>
              </a:buClr>
              <a:buSzPct val="110000"/>
              <a:buFont typeface="Wingdings" pitchFamily="2" charset="2"/>
              <a:buNone/>
            </a:pPr>
            <a:r>
              <a:rPr lang="en-US" altLang="zh-CN" sz="2800" b="1">
                <a:solidFill>
                  <a:srgbClr val="0000FF"/>
                </a:solidFill>
                <a:latin typeface="楷体_GB2312" pitchFamily="49" charset="-122"/>
                <a:ea typeface="楷体_GB2312" pitchFamily="49" charset="-122"/>
              </a:rPr>
              <a:t>2</a:t>
            </a:r>
            <a:r>
              <a:rPr lang="zh-CN" altLang="en-US" sz="2800" b="1">
                <a:solidFill>
                  <a:srgbClr val="0000FF"/>
                </a:solidFill>
                <a:latin typeface="楷体_GB2312" pitchFamily="49" charset="-122"/>
                <a:ea typeface="楷体_GB2312" pitchFamily="49" charset="-122"/>
              </a:rPr>
              <a:t>．物理地址</a:t>
            </a:r>
            <a:r>
              <a:rPr lang="en-US" altLang="zh-CN" sz="2800" b="1">
                <a:solidFill>
                  <a:srgbClr val="0000FF"/>
                </a:solidFill>
                <a:latin typeface="楷体_GB2312" pitchFamily="49" charset="-122"/>
                <a:ea typeface="楷体_GB2312" pitchFamily="49" charset="-122"/>
              </a:rPr>
              <a:t>(PA)</a:t>
            </a:r>
            <a:r>
              <a:rPr lang="zh-CN" altLang="en-US" sz="2800" b="1">
                <a:solidFill>
                  <a:srgbClr val="0000FF"/>
                </a:solidFill>
                <a:latin typeface="楷体_GB2312" pitchFamily="49" charset="-122"/>
                <a:ea typeface="楷体_GB2312" pitchFamily="49" charset="-122"/>
              </a:rPr>
              <a:t>的形成</a:t>
            </a:r>
          </a:p>
        </p:txBody>
      </p:sp>
    </p:spTree>
    <p:extLst>
      <p:ext uri="{BB962C8B-B14F-4D97-AF65-F5344CB8AC3E}">
        <p14:creationId xmlns:p14="http://schemas.microsoft.com/office/powerpoint/2010/main" val="3404179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lumMod val="20000"/>
                    <a:lumOff val="80000"/>
                  </a:schemeClr>
                </a:solidFill>
                <a:ea typeface="宋体" charset="-122"/>
              </a:rPr>
              <a:t>综述</a:t>
            </a:r>
            <a:r>
              <a:rPr lang="en-US" altLang="zh-CN" dirty="0">
                <a:solidFill>
                  <a:schemeClr val="accent1">
                    <a:lumMod val="20000"/>
                    <a:lumOff val="80000"/>
                  </a:schemeClr>
                </a:solidFill>
                <a:ea typeface="宋体" charset="-122"/>
              </a:rPr>
              <a:t>—</a:t>
            </a:r>
            <a:r>
              <a:rPr lang="zh-CN" altLang="en-US" dirty="0">
                <a:solidFill>
                  <a:schemeClr val="accent1">
                    <a:lumMod val="20000"/>
                    <a:lumOff val="80000"/>
                  </a:schemeClr>
                </a:solidFill>
                <a:ea typeface="宋体" charset="-122"/>
              </a:rPr>
              <a:t>什么是微型计算机系统</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560" y="1412776"/>
            <a:ext cx="48768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3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733256"/>
            <a:ext cx="34385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9014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grpSp>
        <p:nvGrpSpPr>
          <p:cNvPr id="5" name="Group 31"/>
          <p:cNvGrpSpPr>
            <a:grpSpLocks/>
          </p:cNvGrpSpPr>
          <p:nvPr/>
        </p:nvGrpSpPr>
        <p:grpSpPr bwMode="auto">
          <a:xfrm>
            <a:off x="2647950" y="1763713"/>
            <a:ext cx="2254250" cy="4098925"/>
            <a:chOff x="1668" y="1111"/>
            <a:chExt cx="1420" cy="2582"/>
          </a:xfrm>
        </p:grpSpPr>
        <p:sp>
          <p:nvSpPr>
            <p:cNvPr id="6" name="Line 9"/>
            <p:cNvSpPr>
              <a:spLocks noChangeShapeType="1"/>
            </p:cNvSpPr>
            <p:nvPr/>
          </p:nvSpPr>
          <p:spPr bwMode="auto">
            <a:xfrm>
              <a:off x="1668" y="2404"/>
              <a:ext cx="140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0"/>
            <p:cNvSpPr>
              <a:spLocks noChangeShapeType="1"/>
            </p:cNvSpPr>
            <p:nvPr/>
          </p:nvSpPr>
          <p:spPr bwMode="auto">
            <a:xfrm rot="5400000">
              <a:off x="1820" y="2404"/>
              <a:ext cx="250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rot="5400000">
              <a:off x="416" y="2404"/>
              <a:ext cx="250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14"/>
            <p:cNvSpPr>
              <a:spLocks noChangeArrowheads="1"/>
            </p:cNvSpPr>
            <p:nvPr/>
          </p:nvSpPr>
          <p:spPr bwMode="auto">
            <a:xfrm>
              <a:off x="2148" y="1111"/>
              <a:ext cx="3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algn="l">
                <a:spcBef>
                  <a:spcPct val="50000"/>
                </a:spcBef>
              </a:pPr>
              <a:r>
                <a:rPr lang="en-US" altLang="zh-CN" sz="2800" b="1">
                  <a:solidFill>
                    <a:srgbClr val="27182A"/>
                  </a:solidFill>
                  <a:latin typeface="Courier New" pitchFamily="49" charset="0"/>
                  <a:ea typeface="宋体" charset="-122"/>
                </a:rPr>
                <a:t>……</a:t>
              </a:r>
              <a:endParaRPr lang="en-US" altLang="zh-CN" sz="2800" b="1">
                <a:solidFill>
                  <a:srgbClr val="27182A"/>
                </a:solidFill>
                <a:latin typeface="宋体" charset="-122"/>
                <a:ea typeface="宋体" charset="-122"/>
              </a:endParaRPr>
            </a:p>
          </p:txBody>
        </p:sp>
        <p:sp>
          <p:nvSpPr>
            <p:cNvPr id="10" name="Rectangle 15"/>
            <p:cNvSpPr>
              <a:spLocks noChangeArrowheads="1"/>
            </p:cNvSpPr>
            <p:nvPr/>
          </p:nvSpPr>
          <p:spPr bwMode="auto">
            <a:xfrm>
              <a:off x="2148" y="3367"/>
              <a:ext cx="3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algn="l">
                <a:spcBef>
                  <a:spcPct val="50000"/>
                </a:spcBef>
              </a:pPr>
              <a:r>
                <a:rPr lang="en-US" altLang="zh-CN" sz="2800" b="1">
                  <a:solidFill>
                    <a:srgbClr val="27182A"/>
                  </a:solidFill>
                  <a:latin typeface="Courier New" pitchFamily="49" charset="0"/>
                  <a:ea typeface="宋体" charset="-122"/>
                </a:rPr>
                <a:t>……</a:t>
              </a:r>
              <a:endParaRPr lang="en-US" altLang="zh-CN" sz="2800" b="1">
                <a:solidFill>
                  <a:srgbClr val="27182A"/>
                </a:solidFill>
                <a:latin typeface="宋体" charset="-122"/>
                <a:ea typeface="宋体" charset="-122"/>
              </a:endParaRPr>
            </a:p>
          </p:txBody>
        </p:sp>
        <p:sp>
          <p:nvSpPr>
            <p:cNvPr id="11" name="Line 16"/>
            <p:cNvSpPr>
              <a:spLocks noChangeShapeType="1"/>
            </p:cNvSpPr>
            <p:nvPr/>
          </p:nvSpPr>
          <p:spPr bwMode="auto">
            <a:xfrm>
              <a:off x="1684" y="1907"/>
              <a:ext cx="1392"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7"/>
            <p:cNvSpPr>
              <a:spLocks noChangeShapeType="1"/>
            </p:cNvSpPr>
            <p:nvPr/>
          </p:nvSpPr>
          <p:spPr bwMode="auto">
            <a:xfrm>
              <a:off x="1684" y="2869"/>
              <a:ext cx="140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9"/>
            <p:cNvSpPr>
              <a:spLocks noChangeShapeType="1"/>
            </p:cNvSpPr>
            <p:nvPr/>
          </p:nvSpPr>
          <p:spPr bwMode="auto">
            <a:xfrm>
              <a:off x="1668" y="2167"/>
              <a:ext cx="140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0"/>
            <p:cNvSpPr>
              <a:spLocks noChangeShapeType="1"/>
            </p:cNvSpPr>
            <p:nvPr/>
          </p:nvSpPr>
          <p:spPr bwMode="auto">
            <a:xfrm>
              <a:off x="1668" y="2647"/>
              <a:ext cx="1404"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Rectangle 22"/>
          <p:cNvSpPr>
            <a:spLocks noChangeArrowheads="1"/>
          </p:cNvSpPr>
          <p:nvPr/>
        </p:nvSpPr>
        <p:spPr bwMode="auto">
          <a:xfrm>
            <a:off x="990600" y="28956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XXXXX</a:t>
            </a:r>
            <a:r>
              <a:rPr lang="en-US" altLang="zh-CN" sz="2800" b="1">
                <a:solidFill>
                  <a:srgbClr val="0000FF"/>
                </a:solidFill>
                <a:latin typeface="楷体_GB2312" pitchFamily="49" charset="-122"/>
                <a:ea typeface="楷体_GB2312" pitchFamily="49" charset="-122"/>
              </a:rPr>
              <a:t>H</a:t>
            </a:r>
          </a:p>
        </p:txBody>
      </p:sp>
      <p:sp>
        <p:nvSpPr>
          <p:cNvPr id="16" name="Rectangle 23"/>
          <p:cNvSpPr>
            <a:spLocks noChangeArrowheads="1"/>
          </p:cNvSpPr>
          <p:nvPr/>
        </p:nvSpPr>
        <p:spPr bwMode="auto">
          <a:xfrm>
            <a:off x="5181600" y="28956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XXXX</a:t>
            </a:r>
            <a:r>
              <a:rPr lang="en-US" altLang="zh-CN" sz="2800" b="1" dirty="0">
                <a:solidFill>
                  <a:srgbClr val="0000FF"/>
                </a:solidFill>
                <a:latin typeface="楷体_GB2312" pitchFamily="49" charset="-122"/>
                <a:ea typeface="楷体_GB2312" pitchFamily="49" charset="-122"/>
              </a:rPr>
              <a:t>H : </a:t>
            </a:r>
            <a:r>
              <a:rPr lang="en-US" altLang="zh-CN" sz="2800" b="1" dirty="0">
                <a:solidFill>
                  <a:srgbClr val="27182A"/>
                </a:solidFill>
                <a:latin typeface="楷体_GB2312" pitchFamily="49" charset="-122"/>
                <a:ea typeface="楷体_GB2312" pitchFamily="49" charset="-122"/>
              </a:rPr>
              <a:t>XXXX</a:t>
            </a:r>
            <a:r>
              <a:rPr lang="en-US" altLang="zh-CN" sz="2800" b="1" dirty="0">
                <a:solidFill>
                  <a:srgbClr val="0000FF"/>
                </a:solidFill>
                <a:latin typeface="楷体_GB2312" pitchFamily="49" charset="-122"/>
                <a:ea typeface="楷体_GB2312" pitchFamily="49" charset="-122"/>
              </a:rPr>
              <a:t>H</a:t>
            </a:r>
          </a:p>
        </p:txBody>
      </p:sp>
      <p:sp>
        <p:nvSpPr>
          <p:cNvPr id="17" name="Rectangle 24"/>
          <p:cNvSpPr>
            <a:spLocks noChangeArrowheads="1"/>
          </p:cNvSpPr>
          <p:nvPr/>
        </p:nvSpPr>
        <p:spPr bwMode="auto">
          <a:xfrm>
            <a:off x="5181600" y="22860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段地址：段内偏移地址</a:t>
            </a:r>
            <a:endParaRPr lang="zh-CN" altLang="en-US" sz="2800" b="1">
              <a:solidFill>
                <a:srgbClr val="0000FF"/>
              </a:solidFill>
              <a:latin typeface="楷体_GB2312" pitchFamily="49" charset="-122"/>
              <a:ea typeface="楷体_GB2312" pitchFamily="49" charset="-122"/>
            </a:endParaRPr>
          </a:p>
        </p:txBody>
      </p:sp>
      <p:sp>
        <p:nvSpPr>
          <p:cNvPr id="18" name="Line 25"/>
          <p:cNvSpPr>
            <a:spLocks noChangeShapeType="1"/>
          </p:cNvSpPr>
          <p:nvPr/>
        </p:nvSpPr>
        <p:spPr bwMode="auto">
          <a:xfrm>
            <a:off x="5715000" y="27432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6"/>
          <p:cNvSpPr>
            <a:spLocks noChangeShapeType="1"/>
          </p:cNvSpPr>
          <p:nvPr/>
        </p:nvSpPr>
        <p:spPr bwMode="auto">
          <a:xfrm>
            <a:off x="7162800" y="2743200"/>
            <a:ext cx="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AutoShape 27"/>
          <p:cNvSpPr>
            <a:spLocks/>
          </p:cNvSpPr>
          <p:nvPr/>
        </p:nvSpPr>
        <p:spPr bwMode="auto">
          <a:xfrm rot="16200000">
            <a:off x="6362700" y="2781300"/>
            <a:ext cx="228600" cy="1524000"/>
          </a:xfrm>
          <a:prstGeom prst="leftBrace">
            <a:avLst>
              <a:gd name="adj1" fmla="val 55556"/>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Rectangle 28"/>
          <p:cNvSpPr>
            <a:spLocks noChangeArrowheads="1"/>
          </p:cNvSpPr>
          <p:nvPr/>
        </p:nvSpPr>
        <p:spPr bwMode="auto">
          <a:xfrm>
            <a:off x="5715000" y="3810000"/>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逻辑地址</a:t>
            </a:r>
            <a:endParaRPr lang="zh-CN" altLang="en-US" sz="2800" b="1">
              <a:solidFill>
                <a:srgbClr val="0000FF"/>
              </a:solidFill>
              <a:latin typeface="楷体_GB2312" pitchFamily="49" charset="-122"/>
              <a:ea typeface="楷体_GB2312" pitchFamily="49" charset="-122"/>
            </a:endParaRPr>
          </a:p>
        </p:txBody>
      </p:sp>
      <p:sp>
        <p:nvSpPr>
          <p:cNvPr id="22" name="Rectangle 29"/>
          <p:cNvSpPr>
            <a:spLocks noChangeArrowheads="1"/>
          </p:cNvSpPr>
          <p:nvPr/>
        </p:nvSpPr>
        <p:spPr bwMode="auto">
          <a:xfrm>
            <a:off x="1219200" y="3810000"/>
            <a:ext cx="609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20000"/>
              </a:spcBef>
              <a:buClr>
                <a:schemeClr val="hlink"/>
              </a:buClr>
              <a:buSzPct val="110000"/>
              <a:buFont typeface="Wingdings" pitchFamily="2" charset="2"/>
              <a:buNone/>
            </a:pPr>
            <a:r>
              <a:rPr lang="en-US" altLang="zh-CN" sz="2800" b="1">
                <a:solidFill>
                  <a:srgbClr val="FF0000"/>
                </a:solidFill>
                <a:latin typeface="楷体_GB2312" pitchFamily="49" charset="-122"/>
                <a:ea typeface="楷体_GB2312" pitchFamily="49" charset="-122"/>
              </a:rPr>
              <a:t>20</a:t>
            </a:r>
            <a:r>
              <a:rPr lang="zh-CN" altLang="en-US" sz="2800" b="1">
                <a:solidFill>
                  <a:srgbClr val="FF0000"/>
                </a:solidFill>
                <a:latin typeface="楷体_GB2312" pitchFamily="49" charset="-122"/>
                <a:ea typeface="楷体_GB2312" pitchFamily="49" charset="-122"/>
              </a:rPr>
              <a:t>位物理地址</a:t>
            </a:r>
          </a:p>
        </p:txBody>
      </p:sp>
      <p:sp>
        <p:nvSpPr>
          <p:cNvPr id="23" name="Line 30"/>
          <p:cNvSpPr>
            <a:spLocks noChangeShapeType="1"/>
          </p:cNvSpPr>
          <p:nvPr/>
        </p:nvSpPr>
        <p:spPr bwMode="auto">
          <a:xfrm flipV="1">
            <a:off x="1524000" y="3352800"/>
            <a:ext cx="0" cy="60960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84490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484784"/>
            <a:ext cx="3431115" cy="283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9592" y="4581128"/>
            <a:ext cx="6912768" cy="954107"/>
          </a:xfrm>
          <a:prstGeom prst="rect">
            <a:avLst/>
          </a:prstGeom>
          <a:noFill/>
        </p:spPr>
        <p:txBody>
          <a:bodyPr wrap="square" rtlCol="0">
            <a:spAutoFit/>
          </a:bodyPr>
          <a:lstStyle/>
          <a:p>
            <a:r>
              <a:rPr lang="zh-CN" altLang="en-US" sz="2800" b="1" dirty="0" smtClean="0"/>
              <a:t>写出各个存储单元的物理地址</a:t>
            </a:r>
            <a:endParaRPr lang="en-US" altLang="zh-CN" sz="2800" b="1" dirty="0" smtClean="0"/>
          </a:p>
          <a:p>
            <a:r>
              <a:rPr lang="zh-CN" altLang="en-US" sz="2800" b="1" dirty="0" smtClean="0"/>
              <a:t>写出地址为</a:t>
            </a:r>
            <a:r>
              <a:rPr lang="en-US" altLang="zh-CN" sz="2800" b="1" dirty="0" smtClean="0"/>
              <a:t>2000H</a:t>
            </a:r>
            <a:r>
              <a:rPr lang="zh-CN" altLang="en-US" sz="2800" b="1" dirty="0" smtClean="0"/>
              <a:t>：</a:t>
            </a:r>
            <a:r>
              <a:rPr lang="en-US" altLang="zh-CN" sz="2800" b="1" dirty="0" smtClean="0"/>
              <a:t>0001H</a:t>
            </a:r>
            <a:r>
              <a:rPr lang="zh-CN" altLang="en-US" sz="2800" b="1" dirty="0" smtClean="0"/>
              <a:t>的一个字</a:t>
            </a:r>
            <a:endParaRPr lang="zh-CN" altLang="en-US" sz="2800" b="1" dirty="0"/>
          </a:p>
        </p:txBody>
      </p:sp>
      <p:sp>
        <p:nvSpPr>
          <p:cNvPr id="6" name="TextBox 5"/>
          <p:cNvSpPr txBox="1"/>
          <p:nvPr/>
        </p:nvSpPr>
        <p:spPr>
          <a:xfrm>
            <a:off x="5433523" y="2420888"/>
            <a:ext cx="1512168" cy="2246769"/>
          </a:xfrm>
          <a:prstGeom prst="rect">
            <a:avLst/>
          </a:prstGeom>
          <a:noFill/>
        </p:spPr>
        <p:txBody>
          <a:bodyPr wrap="square" rtlCol="0">
            <a:spAutoFit/>
          </a:bodyPr>
          <a:lstStyle/>
          <a:p>
            <a:r>
              <a:rPr lang="en-US" altLang="zh-CN" sz="2000" b="1" dirty="0" smtClean="0"/>
              <a:t>20000H</a:t>
            </a:r>
          </a:p>
          <a:p>
            <a:r>
              <a:rPr lang="en-US" altLang="zh-CN" sz="2000" b="1" dirty="0" smtClean="0"/>
              <a:t>20001H</a:t>
            </a:r>
          </a:p>
          <a:p>
            <a:r>
              <a:rPr lang="en-US" altLang="zh-CN" sz="2000" b="1" dirty="0" smtClean="0"/>
              <a:t>20002H</a:t>
            </a:r>
          </a:p>
          <a:p>
            <a:r>
              <a:rPr lang="en-US" altLang="zh-CN" sz="2000" b="1" dirty="0" smtClean="0"/>
              <a:t>20003H</a:t>
            </a:r>
          </a:p>
          <a:p>
            <a:r>
              <a:rPr lang="en-US" altLang="zh-CN" sz="2000" b="1" dirty="0" smtClean="0"/>
              <a:t>20004H</a:t>
            </a:r>
          </a:p>
          <a:p>
            <a:endParaRPr lang="en-US" altLang="zh-CN" sz="2000" b="1" dirty="0" smtClean="0"/>
          </a:p>
          <a:p>
            <a:endParaRPr lang="zh-CN" altLang="en-US" sz="2000" b="1" dirty="0"/>
          </a:p>
        </p:txBody>
      </p:sp>
      <p:sp>
        <p:nvSpPr>
          <p:cNvPr id="8" name="矩形 7"/>
          <p:cNvSpPr/>
          <p:nvPr/>
        </p:nvSpPr>
        <p:spPr>
          <a:xfrm>
            <a:off x="1979712" y="5653815"/>
            <a:ext cx="2592288" cy="774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563</a:t>
            </a:r>
            <a:r>
              <a:rPr lang="en-US" altLang="zh-CN" sz="3600" b="1" dirty="0" smtClean="0"/>
              <a:t>4</a:t>
            </a:r>
            <a:r>
              <a:rPr lang="en-US" altLang="zh-CN" sz="3600" b="1" dirty="0" smtClean="0"/>
              <a:t>H</a:t>
            </a:r>
            <a:endParaRPr lang="zh-CN" altLang="en-US" sz="3600" b="1" dirty="0"/>
          </a:p>
        </p:txBody>
      </p:sp>
      <p:sp>
        <p:nvSpPr>
          <p:cNvPr id="9" name="TextBox 8"/>
          <p:cNvSpPr txBox="1"/>
          <p:nvPr/>
        </p:nvSpPr>
        <p:spPr>
          <a:xfrm>
            <a:off x="4914788" y="5843125"/>
            <a:ext cx="1944216" cy="584775"/>
          </a:xfrm>
          <a:prstGeom prst="rect">
            <a:avLst/>
          </a:prstGeom>
          <a:noFill/>
        </p:spPr>
        <p:txBody>
          <a:bodyPr wrap="square" rtlCol="0">
            <a:spAutoFit/>
          </a:bodyPr>
          <a:lstStyle/>
          <a:p>
            <a:r>
              <a:rPr lang="zh-CN" altLang="en-US" sz="3200" b="1" dirty="0" smtClean="0"/>
              <a:t>未对准</a:t>
            </a:r>
            <a:r>
              <a:rPr lang="zh-CN" altLang="en-US" sz="3200" b="1" dirty="0" smtClean="0"/>
              <a:t>的</a:t>
            </a:r>
            <a:endParaRPr lang="zh-CN" altLang="en-US" sz="3200" b="1" dirty="0"/>
          </a:p>
        </p:txBody>
      </p:sp>
    </p:spTree>
    <p:extLst>
      <p:ext uri="{BB962C8B-B14F-4D97-AF65-F5344CB8AC3E}">
        <p14:creationId xmlns:p14="http://schemas.microsoft.com/office/powerpoint/2010/main" val="203575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3"/>
          <p:cNvSpPr>
            <a:spLocks noChangeArrowheads="1"/>
          </p:cNvSpPr>
          <p:nvPr/>
        </p:nvSpPr>
        <p:spPr bwMode="auto">
          <a:xfrm>
            <a:off x="609600" y="32004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fontAlgn="t">
              <a:spcBef>
                <a:spcPct val="50000"/>
              </a:spcBef>
              <a:buClr>
                <a:schemeClr val="hlink"/>
              </a:buClr>
              <a:buSzPct val="110000"/>
              <a:buFont typeface="Wingdings" pitchFamily="2" charset="2"/>
              <a:buNone/>
            </a:pPr>
            <a:r>
              <a:rPr lang="zh-CN" altLang="en-US" sz="2800" b="1">
                <a:solidFill>
                  <a:srgbClr val="27182A"/>
                </a:solidFill>
                <a:latin typeface="楷体_GB2312" pitchFamily="49" charset="-122"/>
                <a:ea typeface="楷体_GB2312" pitchFamily="49" charset="-122"/>
              </a:rPr>
              <a:t>其中段地址有段寄存器提供：</a:t>
            </a:r>
          </a:p>
        </p:txBody>
      </p:sp>
      <p:sp>
        <p:nvSpPr>
          <p:cNvPr id="6" name="Rectangle 4"/>
          <p:cNvSpPr>
            <a:spLocks noChangeArrowheads="1"/>
          </p:cNvSpPr>
          <p:nvPr/>
        </p:nvSpPr>
        <p:spPr bwMode="auto">
          <a:xfrm>
            <a:off x="685800" y="1676400"/>
            <a:ext cx="8001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一个存储单元用逻辑地址表示后，</a:t>
            </a:r>
            <a:r>
              <a:rPr lang="en-US" altLang="zh-CN" sz="2800" b="1">
                <a:solidFill>
                  <a:srgbClr val="000000"/>
                </a:solidFill>
                <a:latin typeface="楷体_GB2312" pitchFamily="49" charset="-122"/>
                <a:ea typeface="楷体_GB2312" pitchFamily="49" charset="-122"/>
              </a:rPr>
              <a:t>CPU </a:t>
            </a:r>
            <a:r>
              <a:rPr lang="zh-CN" altLang="en-US" sz="2800" b="1">
                <a:solidFill>
                  <a:srgbClr val="000000"/>
                </a:solidFill>
                <a:latin typeface="楷体_GB2312" pitchFamily="49" charset="-122"/>
                <a:ea typeface="楷体_GB2312" pitchFamily="49" charset="-122"/>
              </a:rPr>
              <a:t>对该</a:t>
            </a:r>
          </a:p>
          <a:p>
            <a:pPr algn="l">
              <a:spcBef>
                <a:spcPct val="50000"/>
              </a:spcBef>
            </a:pPr>
            <a:r>
              <a:rPr lang="zh-CN" altLang="en-US" sz="2800" b="1">
                <a:solidFill>
                  <a:srgbClr val="000000"/>
                </a:solidFill>
                <a:latin typeface="楷体_GB2312" pitchFamily="49" charset="-122"/>
                <a:ea typeface="楷体_GB2312" pitchFamily="49" charset="-122"/>
              </a:rPr>
              <a:t>单元的寻址就应提供两部分地址</a:t>
            </a:r>
          </a:p>
        </p:txBody>
      </p:sp>
      <p:sp>
        <p:nvSpPr>
          <p:cNvPr id="7" name="AutoShape 5"/>
          <p:cNvSpPr>
            <a:spLocks/>
          </p:cNvSpPr>
          <p:nvPr/>
        </p:nvSpPr>
        <p:spPr bwMode="auto">
          <a:xfrm>
            <a:off x="5867400" y="2286000"/>
            <a:ext cx="228600" cy="762000"/>
          </a:xfrm>
          <a:prstGeom prst="leftBrace">
            <a:avLst>
              <a:gd name="adj1" fmla="val 27778"/>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Rectangle 6"/>
          <p:cNvSpPr>
            <a:spLocks noChangeArrowheads="1"/>
          </p:cNvSpPr>
          <p:nvPr/>
        </p:nvSpPr>
        <p:spPr bwMode="auto">
          <a:xfrm>
            <a:off x="6096000" y="21336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0000FF"/>
                </a:solidFill>
                <a:latin typeface="楷体_GB2312" pitchFamily="49" charset="-122"/>
                <a:ea typeface="楷体_GB2312" pitchFamily="49" charset="-122"/>
              </a:rPr>
              <a:t>段地址</a:t>
            </a:r>
          </a:p>
        </p:txBody>
      </p:sp>
      <p:sp>
        <p:nvSpPr>
          <p:cNvPr id="9" name="Rectangle 7"/>
          <p:cNvSpPr>
            <a:spLocks noChangeArrowheads="1"/>
          </p:cNvSpPr>
          <p:nvPr/>
        </p:nvSpPr>
        <p:spPr bwMode="auto">
          <a:xfrm>
            <a:off x="6096000" y="26670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0000FF"/>
                </a:solidFill>
                <a:latin typeface="楷体_GB2312" pitchFamily="49" charset="-122"/>
                <a:ea typeface="楷体_GB2312" pitchFamily="49" charset="-122"/>
              </a:rPr>
              <a:t>段内有效地址</a:t>
            </a:r>
          </a:p>
        </p:txBody>
      </p:sp>
      <p:pic>
        <p:nvPicPr>
          <p:cNvPr id="10" name="Picture 8" descr="BD2129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5"/>
          <p:cNvGrpSpPr>
            <a:grpSpLocks/>
          </p:cNvGrpSpPr>
          <p:nvPr/>
        </p:nvGrpSpPr>
        <p:grpSpPr bwMode="auto">
          <a:xfrm>
            <a:off x="1219200" y="3962400"/>
            <a:ext cx="7924800" cy="2576513"/>
            <a:chOff x="768" y="2496"/>
            <a:chExt cx="4992" cy="1623"/>
          </a:xfrm>
        </p:grpSpPr>
        <p:sp>
          <p:nvSpPr>
            <p:cNvPr id="12" name="AutoShape 10"/>
            <p:cNvSpPr>
              <a:spLocks/>
            </p:cNvSpPr>
            <p:nvPr/>
          </p:nvSpPr>
          <p:spPr bwMode="auto">
            <a:xfrm>
              <a:off x="768" y="2592"/>
              <a:ext cx="144" cy="1392"/>
            </a:xfrm>
            <a:prstGeom prst="leftBrace">
              <a:avLst>
                <a:gd name="adj1" fmla="val 80556"/>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Rectangle 11"/>
            <p:cNvSpPr>
              <a:spLocks noChangeArrowheads="1"/>
            </p:cNvSpPr>
            <p:nvPr/>
          </p:nvSpPr>
          <p:spPr bwMode="auto">
            <a:xfrm>
              <a:off x="960" y="2496"/>
              <a:ext cx="45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CS </a:t>
              </a:r>
              <a:r>
                <a:rPr lang="en-US" altLang="zh-CN" sz="2800" b="1">
                  <a:solidFill>
                    <a:srgbClr val="27182A"/>
                  </a:solidFill>
                  <a:latin typeface="Times New Roman" pitchFamily="18" charset="0"/>
                  <a:ea typeface="楷体_GB2312" pitchFamily="49" charset="-122"/>
                </a:rPr>
                <a:t>——</a:t>
              </a:r>
              <a:r>
                <a:rPr lang="en-US" altLang="zh-CN" sz="2800" b="1">
                  <a:solidFill>
                    <a:srgbClr val="27182A"/>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提供当前代码（程序）段的段地址</a:t>
              </a:r>
            </a:p>
          </p:txBody>
        </p:sp>
        <p:sp>
          <p:nvSpPr>
            <p:cNvPr id="14" name="Rectangle 12"/>
            <p:cNvSpPr>
              <a:spLocks noChangeArrowheads="1"/>
            </p:cNvSpPr>
            <p:nvPr/>
          </p:nvSpPr>
          <p:spPr bwMode="auto">
            <a:xfrm>
              <a:off x="960" y="2928"/>
              <a:ext cx="45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DS </a:t>
              </a:r>
              <a:r>
                <a:rPr lang="en-US" altLang="zh-CN" sz="2800" b="1">
                  <a:solidFill>
                    <a:srgbClr val="27182A"/>
                  </a:solidFill>
                  <a:latin typeface="Times New Roman" pitchFamily="18" charset="0"/>
                  <a:ea typeface="楷体_GB2312" pitchFamily="49" charset="-122"/>
                </a:rPr>
                <a:t>——</a:t>
              </a:r>
              <a:r>
                <a:rPr lang="en-US" altLang="zh-CN" sz="2800" b="1">
                  <a:solidFill>
                    <a:srgbClr val="27182A"/>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提供当前数据（程序）段的段地址</a:t>
              </a:r>
            </a:p>
          </p:txBody>
        </p:sp>
        <p:sp>
          <p:nvSpPr>
            <p:cNvPr id="15" name="Rectangle 13"/>
            <p:cNvSpPr>
              <a:spLocks noChangeArrowheads="1"/>
            </p:cNvSpPr>
            <p:nvPr/>
          </p:nvSpPr>
          <p:spPr bwMode="auto">
            <a:xfrm>
              <a:off x="960" y="3360"/>
              <a:ext cx="48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ES </a:t>
              </a:r>
              <a:r>
                <a:rPr lang="en-US" altLang="zh-CN" sz="2800" b="1">
                  <a:solidFill>
                    <a:srgbClr val="27182A"/>
                  </a:solidFill>
                  <a:latin typeface="Times New Roman" pitchFamily="18" charset="0"/>
                  <a:ea typeface="楷体_GB2312" pitchFamily="49" charset="-122"/>
                </a:rPr>
                <a:t>——</a:t>
              </a:r>
              <a:r>
                <a:rPr lang="en-US" altLang="zh-CN" sz="2800" b="1">
                  <a:solidFill>
                    <a:srgbClr val="27182A"/>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提供当前附加数据段的段地址</a:t>
              </a:r>
            </a:p>
          </p:txBody>
        </p:sp>
        <p:sp>
          <p:nvSpPr>
            <p:cNvPr id="16" name="Rectangle 14"/>
            <p:cNvSpPr>
              <a:spLocks noChangeArrowheads="1"/>
            </p:cNvSpPr>
            <p:nvPr/>
          </p:nvSpPr>
          <p:spPr bwMode="auto">
            <a:xfrm>
              <a:off x="960" y="3792"/>
              <a:ext cx="44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SS </a:t>
              </a:r>
              <a:r>
                <a:rPr lang="en-US" altLang="zh-CN" sz="2800" b="1">
                  <a:solidFill>
                    <a:srgbClr val="27182A"/>
                  </a:solidFill>
                  <a:latin typeface="Times New Roman" pitchFamily="18" charset="0"/>
                  <a:ea typeface="楷体_GB2312" pitchFamily="49" charset="-122"/>
                </a:rPr>
                <a:t>——</a:t>
              </a:r>
              <a:r>
                <a:rPr lang="en-US" altLang="zh-CN" sz="2800" b="1">
                  <a:solidFill>
                    <a:srgbClr val="27182A"/>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提供当前堆栈段的段地址</a:t>
              </a:r>
            </a:p>
          </p:txBody>
        </p:sp>
      </p:grpSp>
    </p:spTree>
    <p:extLst>
      <p:ext uri="{BB962C8B-B14F-4D97-AF65-F5344CB8AC3E}">
        <p14:creationId xmlns:p14="http://schemas.microsoft.com/office/powerpoint/2010/main" val="3181477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4"/>
          <p:cNvSpPr>
            <a:spLocks noChangeArrowheads="1"/>
          </p:cNvSpPr>
          <p:nvPr/>
        </p:nvSpPr>
        <p:spPr bwMode="auto">
          <a:xfrm>
            <a:off x="685800" y="16002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②</a:t>
            </a:r>
            <a:r>
              <a:rPr lang="zh-CN" altLang="en-US" sz="2800" b="1">
                <a:solidFill>
                  <a:srgbClr val="27182A"/>
                </a:solidFill>
                <a:latin typeface="楷体_GB2312" pitchFamily="49" charset="-122"/>
                <a:ea typeface="楷体_GB2312" pitchFamily="49" charset="-122"/>
              </a:rPr>
              <a:t>段内偏移地址由下列地址寄存器提供：</a:t>
            </a:r>
          </a:p>
        </p:txBody>
      </p:sp>
      <p:sp>
        <p:nvSpPr>
          <p:cNvPr id="6" name="AutoShape 5"/>
          <p:cNvSpPr>
            <a:spLocks/>
          </p:cNvSpPr>
          <p:nvPr/>
        </p:nvSpPr>
        <p:spPr bwMode="auto">
          <a:xfrm>
            <a:off x="2590800" y="2895600"/>
            <a:ext cx="152400" cy="1143000"/>
          </a:xfrm>
          <a:prstGeom prst="leftBrace">
            <a:avLst>
              <a:gd name="adj1" fmla="val 62500"/>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AutoShape 6"/>
          <p:cNvSpPr>
            <a:spLocks/>
          </p:cNvSpPr>
          <p:nvPr/>
        </p:nvSpPr>
        <p:spPr bwMode="auto">
          <a:xfrm rot="10800000">
            <a:off x="1447800" y="2590800"/>
            <a:ext cx="304800" cy="1676400"/>
          </a:xfrm>
          <a:prstGeom prst="leftBrace">
            <a:avLst>
              <a:gd name="adj1" fmla="val 45833"/>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Rectangle 7"/>
          <p:cNvSpPr>
            <a:spLocks noChangeArrowheads="1"/>
          </p:cNvSpPr>
          <p:nvPr/>
        </p:nvSpPr>
        <p:spPr bwMode="auto">
          <a:xfrm>
            <a:off x="914400" y="2590800"/>
            <a:ext cx="54292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65000"/>
              </a:lnSpc>
              <a:spcBef>
                <a:spcPct val="50000"/>
              </a:spcBef>
            </a:pPr>
            <a:r>
              <a:rPr lang="en-US" altLang="zh-CN" sz="2800" b="1">
                <a:solidFill>
                  <a:srgbClr val="0000FF"/>
                </a:solidFill>
                <a:latin typeface="楷体_GB2312" pitchFamily="49" charset="-122"/>
                <a:ea typeface="楷体_GB2312" pitchFamily="49" charset="-122"/>
              </a:rPr>
              <a:t>BX</a:t>
            </a:r>
          </a:p>
          <a:p>
            <a:pPr algn="l">
              <a:lnSpc>
                <a:spcPct val="65000"/>
              </a:lnSpc>
              <a:spcBef>
                <a:spcPct val="50000"/>
              </a:spcBef>
            </a:pPr>
            <a:r>
              <a:rPr lang="en-US" altLang="zh-CN" sz="2800" b="1">
                <a:solidFill>
                  <a:srgbClr val="0000FF"/>
                </a:solidFill>
                <a:latin typeface="楷体_GB2312" pitchFamily="49" charset="-122"/>
                <a:ea typeface="楷体_GB2312" pitchFamily="49" charset="-122"/>
              </a:rPr>
              <a:t>BP</a:t>
            </a:r>
          </a:p>
          <a:p>
            <a:pPr algn="l">
              <a:lnSpc>
                <a:spcPct val="65000"/>
              </a:lnSpc>
              <a:spcBef>
                <a:spcPct val="50000"/>
              </a:spcBef>
            </a:pPr>
            <a:r>
              <a:rPr lang="en-US" altLang="zh-CN" sz="2800" b="1">
                <a:solidFill>
                  <a:srgbClr val="0000FF"/>
                </a:solidFill>
                <a:latin typeface="楷体_GB2312" pitchFamily="49" charset="-122"/>
                <a:ea typeface="楷体_GB2312" pitchFamily="49" charset="-122"/>
              </a:rPr>
              <a:t>SI</a:t>
            </a:r>
          </a:p>
          <a:p>
            <a:pPr algn="l">
              <a:lnSpc>
                <a:spcPct val="65000"/>
              </a:lnSpc>
              <a:spcBef>
                <a:spcPct val="50000"/>
              </a:spcBef>
            </a:pPr>
            <a:r>
              <a:rPr lang="en-US" altLang="zh-CN" sz="2800" b="1">
                <a:solidFill>
                  <a:srgbClr val="0000FF"/>
                </a:solidFill>
                <a:latin typeface="楷体_GB2312" pitchFamily="49" charset="-122"/>
                <a:ea typeface="楷体_GB2312" pitchFamily="49" charset="-122"/>
              </a:rPr>
              <a:t>DI</a:t>
            </a:r>
          </a:p>
        </p:txBody>
      </p:sp>
      <p:sp>
        <p:nvSpPr>
          <p:cNvPr id="9" name="Line 8"/>
          <p:cNvSpPr>
            <a:spLocks noChangeShapeType="1"/>
          </p:cNvSpPr>
          <p:nvPr/>
        </p:nvSpPr>
        <p:spPr bwMode="auto">
          <a:xfrm>
            <a:off x="1828800" y="3429000"/>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9"/>
          <p:cNvSpPr>
            <a:spLocks noChangeArrowheads="1"/>
          </p:cNvSpPr>
          <p:nvPr/>
        </p:nvSpPr>
        <p:spPr bwMode="auto">
          <a:xfrm>
            <a:off x="2743200" y="2743200"/>
            <a:ext cx="5943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CPU </a:t>
            </a:r>
            <a:r>
              <a:rPr lang="zh-CN" altLang="en-US" sz="2800" b="1">
                <a:solidFill>
                  <a:srgbClr val="27182A"/>
                </a:solidFill>
                <a:latin typeface="楷体_GB2312" pitchFamily="49" charset="-122"/>
                <a:ea typeface="楷体_GB2312" pitchFamily="49" charset="-122"/>
              </a:rPr>
              <a:t>对存储器进行数据读</a:t>
            </a:r>
            <a:r>
              <a:rPr lang="en-US" altLang="zh-CN" sz="2800" b="1">
                <a:solidFill>
                  <a:srgbClr val="27182A"/>
                </a:solidFill>
                <a:latin typeface="楷体_GB2312" pitchFamily="49" charset="-122"/>
                <a:ea typeface="楷体_GB2312" pitchFamily="49" charset="-122"/>
              </a:rPr>
              <a:t>/</a:t>
            </a:r>
            <a:r>
              <a:rPr lang="zh-CN" altLang="en-US" sz="2800" b="1">
                <a:solidFill>
                  <a:srgbClr val="27182A"/>
                </a:solidFill>
                <a:latin typeface="楷体_GB2312" pitchFamily="49" charset="-122"/>
                <a:ea typeface="楷体_GB2312" pitchFamily="49" charset="-122"/>
              </a:rPr>
              <a:t>写操作时，由这些寄存器以某种寻址方式向存储器提供段内偏移地址。</a:t>
            </a:r>
          </a:p>
        </p:txBody>
      </p:sp>
      <p:grpSp>
        <p:nvGrpSpPr>
          <p:cNvPr id="11" name="Group 17"/>
          <p:cNvGrpSpPr>
            <a:grpSpLocks/>
          </p:cNvGrpSpPr>
          <p:nvPr/>
        </p:nvGrpSpPr>
        <p:grpSpPr bwMode="auto">
          <a:xfrm>
            <a:off x="838200" y="5410200"/>
            <a:ext cx="7924800" cy="946150"/>
            <a:chOff x="528" y="3408"/>
            <a:chExt cx="4992" cy="596"/>
          </a:xfrm>
        </p:grpSpPr>
        <p:sp>
          <p:nvSpPr>
            <p:cNvPr id="12" name="Rectangle 3"/>
            <p:cNvSpPr>
              <a:spLocks noChangeArrowheads="1"/>
            </p:cNvSpPr>
            <p:nvPr/>
          </p:nvSpPr>
          <p:spPr bwMode="auto">
            <a:xfrm>
              <a:off x="1344" y="3408"/>
              <a:ext cx="417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fontAlgn="t">
                <a:spcBef>
                  <a:spcPct val="50000"/>
                </a:spcBef>
                <a:buClr>
                  <a:schemeClr val="hlink"/>
                </a:buClr>
                <a:buSzPct val="110000"/>
                <a:buFont typeface="Wingdings" pitchFamily="2" charset="2"/>
                <a:buNone/>
              </a:pPr>
              <a:r>
                <a:rPr lang="en-US" altLang="zh-CN" sz="2800" b="1">
                  <a:solidFill>
                    <a:srgbClr val="27182A"/>
                  </a:solidFill>
                  <a:latin typeface="楷体_GB2312" pitchFamily="49" charset="-122"/>
                  <a:ea typeface="楷体_GB2312" pitchFamily="49" charset="-122"/>
                </a:rPr>
                <a:t>CPU </a:t>
              </a:r>
              <a:r>
                <a:rPr lang="zh-CN" altLang="en-US" sz="2800" b="1">
                  <a:solidFill>
                    <a:srgbClr val="27182A"/>
                  </a:solidFill>
                  <a:latin typeface="楷体_GB2312" pitchFamily="49" charset="-122"/>
                  <a:ea typeface="楷体_GB2312" pitchFamily="49" charset="-122"/>
                </a:rPr>
                <a:t>取指令时，由</a:t>
              </a:r>
              <a:r>
                <a:rPr lang="en-US" altLang="zh-CN" sz="2800" b="1">
                  <a:solidFill>
                    <a:srgbClr val="27182A"/>
                  </a:solidFill>
                  <a:latin typeface="楷体_GB2312" pitchFamily="49" charset="-122"/>
                  <a:ea typeface="楷体_GB2312" pitchFamily="49" charset="-122"/>
                </a:rPr>
                <a:t>IP</a:t>
              </a:r>
              <a:r>
                <a:rPr lang="zh-CN" altLang="en-US" sz="2800" b="1">
                  <a:solidFill>
                    <a:srgbClr val="27182A"/>
                  </a:solidFill>
                  <a:latin typeface="楷体_GB2312" pitchFamily="49" charset="-122"/>
                  <a:ea typeface="楷体_GB2312" pitchFamily="49" charset="-122"/>
                </a:rPr>
                <a:t>提供所取指令代码所在单元的偏移地址。</a:t>
              </a:r>
            </a:p>
          </p:txBody>
        </p:sp>
        <p:sp>
          <p:nvSpPr>
            <p:cNvPr id="13" name="Rectangle 11"/>
            <p:cNvSpPr>
              <a:spLocks noChangeArrowheads="1"/>
            </p:cNvSpPr>
            <p:nvPr/>
          </p:nvSpPr>
          <p:spPr bwMode="auto">
            <a:xfrm>
              <a:off x="528" y="3456"/>
              <a:ext cx="5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Times New Roman" pitchFamily="18" charset="0"/>
                  <a:ea typeface="楷体_GB2312" pitchFamily="49" charset="-122"/>
                </a:rPr>
                <a:t> </a:t>
              </a:r>
              <a:r>
                <a:rPr lang="en-US" altLang="zh-CN" sz="2800" b="1">
                  <a:solidFill>
                    <a:srgbClr val="0000FF"/>
                  </a:solidFill>
                  <a:latin typeface="楷体_GB2312" pitchFamily="49" charset="-122"/>
                  <a:ea typeface="楷体_GB2312" pitchFamily="49" charset="-122"/>
                </a:rPr>
                <a:t>IP</a:t>
              </a:r>
              <a:r>
                <a:rPr lang="en-US" altLang="zh-CN" sz="2800" b="1">
                  <a:solidFill>
                    <a:srgbClr val="27182A"/>
                  </a:solidFill>
                  <a:latin typeface="楷体_GB2312" pitchFamily="49" charset="-122"/>
                  <a:ea typeface="楷体_GB2312" pitchFamily="49" charset="-122"/>
                </a:rPr>
                <a:t> </a:t>
              </a:r>
            </a:p>
          </p:txBody>
        </p:sp>
        <p:sp>
          <p:nvSpPr>
            <p:cNvPr id="14" name="Line 14"/>
            <p:cNvSpPr>
              <a:spLocks noChangeShapeType="1"/>
            </p:cNvSpPr>
            <p:nvPr/>
          </p:nvSpPr>
          <p:spPr bwMode="auto">
            <a:xfrm>
              <a:off x="912" y="3600"/>
              <a:ext cx="480" cy="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16"/>
          <p:cNvGrpSpPr>
            <a:grpSpLocks/>
          </p:cNvGrpSpPr>
          <p:nvPr/>
        </p:nvGrpSpPr>
        <p:grpSpPr bwMode="auto">
          <a:xfrm>
            <a:off x="838200" y="4724400"/>
            <a:ext cx="7908925" cy="595313"/>
            <a:chOff x="528" y="2976"/>
            <a:chExt cx="4982" cy="375"/>
          </a:xfrm>
        </p:grpSpPr>
        <p:sp>
          <p:nvSpPr>
            <p:cNvPr id="16" name="Rectangle 10"/>
            <p:cNvSpPr>
              <a:spLocks noChangeArrowheads="1"/>
            </p:cNvSpPr>
            <p:nvPr/>
          </p:nvSpPr>
          <p:spPr bwMode="auto">
            <a:xfrm>
              <a:off x="528" y="3024"/>
              <a:ext cx="5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800" b="1">
                  <a:solidFill>
                    <a:srgbClr val="27182A"/>
                  </a:solidFill>
                  <a:latin typeface="Times New Roman" pitchFamily="18" charset="0"/>
                  <a:ea typeface="楷体_GB2312" pitchFamily="49" charset="-122"/>
                </a:rPr>
                <a:t> </a:t>
              </a:r>
              <a:r>
                <a:rPr lang="en-US" altLang="zh-CN" sz="2800" b="1">
                  <a:solidFill>
                    <a:srgbClr val="0000FF"/>
                  </a:solidFill>
                  <a:latin typeface="楷体_GB2312" pitchFamily="49" charset="-122"/>
                  <a:ea typeface="楷体_GB2312" pitchFamily="49" charset="-122"/>
                </a:rPr>
                <a:t>SP</a:t>
              </a:r>
              <a:r>
                <a:rPr lang="en-US" altLang="zh-CN" sz="2800" b="1">
                  <a:solidFill>
                    <a:srgbClr val="27182A"/>
                  </a:solidFill>
                  <a:latin typeface="楷体_GB2312" pitchFamily="49" charset="-122"/>
                  <a:ea typeface="楷体_GB2312" pitchFamily="49" charset="-122"/>
                </a:rPr>
                <a:t> </a:t>
              </a:r>
            </a:p>
          </p:txBody>
        </p:sp>
        <p:sp>
          <p:nvSpPr>
            <p:cNvPr id="17" name="Rectangle 12"/>
            <p:cNvSpPr>
              <a:spLocks noChangeArrowheads="1"/>
            </p:cNvSpPr>
            <p:nvPr/>
          </p:nvSpPr>
          <p:spPr bwMode="auto">
            <a:xfrm>
              <a:off x="1344" y="2976"/>
              <a:ext cx="4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800" b="1">
                  <a:solidFill>
                    <a:srgbClr val="27182A"/>
                  </a:solidFill>
                  <a:latin typeface="楷体_GB2312" pitchFamily="49" charset="-122"/>
                  <a:ea typeface="楷体_GB2312" pitchFamily="49" charset="-122"/>
                </a:rPr>
                <a:t>堆栈操作时，提供堆栈段的段内偏移地址</a:t>
              </a:r>
            </a:p>
          </p:txBody>
        </p:sp>
        <p:sp>
          <p:nvSpPr>
            <p:cNvPr id="18" name="Line 15"/>
            <p:cNvSpPr>
              <a:spLocks noChangeShapeType="1"/>
            </p:cNvSpPr>
            <p:nvPr/>
          </p:nvSpPr>
          <p:spPr bwMode="auto">
            <a:xfrm>
              <a:off x="912" y="3168"/>
              <a:ext cx="4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540928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39"/>
          <p:cNvSpPr>
            <a:spLocks noChangeArrowheads="1"/>
          </p:cNvSpPr>
          <p:nvPr/>
        </p:nvSpPr>
        <p:spPr bwMode="auto">
          <a:xfrm>
            <a:off x="685800" y="16002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F40000"/>
                </a:solidFill>
                <a:latin typeface="楷体_GB2312" pitchFamily="49" charset="-122"/>
                <a:ea typeface="楷体_GB2312" pitchFamily="49" charset="-122"/>
              </a:rPr>
              <a:t>例</a:t>
            </a:r>
            <a:r>
              <a:rPr lang="en-US" altLang="zh-CN" sz="2800" b="1">
                <a:solidFill>
                  <a:srgbClr val="F40000"/>
                </a:solidFill>
                <a:latin typeface="楷体_GB2312" pitchFamily="49" charset="-122"/>
                <a:ea typeface="楷体_GB2312" pitchFamily="49" charset="-122"/>
              </a:rPr>
              <a:t>1</a:t>
            </a:r>
            <a:r>
              <a:rPr lang="zh-CN" altLang="en-US" sz="2800" b="1">
                <a:solidFill>
                  <a:srgbClr val="F40000"/>
                </a:solidFill>
                <a:latin typeface="楷体_GB2312" pitchFamily="49" charset="-122"/>
                <a:ea typeface="楷体_GB2312" pitchFamily="49" charset="-122"/>
              </a:rPr>
              <a:t>：</a:t>
            </a:r>
            <a:r>
              <a:rPr lang="zh-CN" altLang="en-US" sz="2800" b="1">
                <a:solidFill>
                  <a:srgbClr val="27182A"/>
                </a:solidFill>
                <a:latin typeface="楷体_GB2312" pitchFamily="49" charset="-122"/>
                <a:ea typeface="楷体_GB2312" pitchFamily="49" charset="-122"/>
              </a:rPr>
              <a:t>某单元的逻辑地址为</a:t>
            </a:r>
            <a:r>
              <a:rPr lang="en-US" altLang="zh-CN" sz="2800" b="1">
                <a:solidFill>
                  <a:srgbClr val="27182A"/>
                </a:solidFill>
                <a:latin typeface="楷体_GB2312" pitchFamily="49" charset="-122"/>
                <a:ea typeface="楷体_GB2312" pitchFamily="49" charset="-122"/>
              </a:rPr>
              <a:t>4B09H:5678H</a:t>
            </a:r>
            <a:r>
              <a:rPr lang="zh-CN" altLang="en-US" sz="2800" b="1">
                <a:solidFill>
                  <a:srgbClr val="27182A"/>
                </a:solidFill>
                <a:latin typeface="楷体_GB2312" pitchFamily="49" charset="-122"/>
                <a:ea typeface="楷体_GB2312" pitchFamily="49" charset="-122"/>
              </a:rPr>
              <a:t>，则该</a:t>
            </a:r>
            <a:r>
              <a:rPr lang="zh-CN" altLang="en-US" sz="2800" b="1">
                <a:solidFill>
                  <a:srgbClr val="000000"/>
                </a:solidFill>
                <a:latin typeface="楷体_GB2312" pitchFamily="49" charset="-122"/>
                <a:ea typeface="楷体_GB2312" pitchFamily="49" charset="-122"/>
              </a:rPr>
              <a:t>存储单元的物理地址为：</a:t>
            </a:r>
            <a:endParaRPr lang="zh-CN" altLang="en-US" sz="2800" b="1">
              <a:solidFill>
                <a:srgbClr val="0A0A0A"/>
              </a:solidFill>
              <a:latin typeface="楷体_GB2312" pitchFamily="49" charset="-122"/>
              <a:ea typeface="楷体_GB2312" pitchFamily="49" charset="-122"/>
            </a:endParaRPr>
          </a:p>
        </p:txBody>
      </p:sp>
      <p:grpSp>
        <p:nvGrpSpPr>
          <p:cNvPr id="6" name="Group 43"/>
          <p:cNvGrpSpPr>
            <a:grpSpLocks/>
          </p:cNvGrpSpPr>
          <p:nvPr/>
        </p:nvGrpSpPr>
        <p:grpSpPr bwMode="auto">
          <a:xfrm>
            <a:off x="685800" y="2514600"/>
            <a:ext cx="7924800" cy="3429000"/>
            <a:chOff x="432" y="1584"/>
            <a:chExt cx="4992" cy="2160"/>
          </a:xfrm>
        </p:grpSpPr>
        <p:sp>
          <p:nvSpPr>
            <p:cNvPr id="7" name="Rectangle 40"/>
            <p:cNvSpPr>
              <a:spLocks noChangeArrowheads="1"/>
            </p:cNvSpPr>
            <p:nvPr/>
          </p:nvSpPr>
          <p:spPr bwMode="auto">
            <a:xfrm>
              <a:off x="432" y="1584"/>
              <a:ext cx="4992" cy="2160"/>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pPr>
              <a:r>
                <a:rPr lang="en-US" altLang="zh-CN" sz="2800" b="1" dirty="0">
                  <a:solidFill>
                    <a:srgbClr val="F40000"/>
                  </a:solidFill>
                  <a:latin typeface="楷体_GB2312" pitchFamily="49" charset="-122"/>
                  <a:ea typeface="楷体_GB2312" pitchFamily="49" charset="-122"/>
                </a:rPr>
                <a:t>   </a:t>
              </a:r>
              <a:r>
                <a:rPr lang="zh-CN" altLang="en-US" sz="2800" b="1" dirty="0">
                  <a:solidFill>
                    <a:srgbClr val="F40000"/>
                  </a:solidFill>
                  <a:latin typeface="楷体_GB2312" pitchFamily="49" charset="-122"/>
                  <a:ea typeface="楷体_GB2312" pitchFamily="49" charset="-122"/>
                </a:rPr>
                <a:t>物理地址（</a:t>
              </a:r>
              <a:r>
                <a:rPr lang="en-US" altLang="zh-CN" sz="2800" b="1" dirty="0">
                  <a:solidFill>
                    <a:srgbClr val="000000"/>
                  </a:solidFill>
                  <a:latin typeface="楷体_GB2312" pitchFamily="49" charset="-122"/>
                  <a:ea typeface="楷体_GB2312" pitchFamily="49" charset="-122"/>
                </a:rPr>
                <a:t>PA</a:t>
              </a:r>
              <a:r>
                <a:rPr lang="zh-CN" altLang="en-US" sz="2800" b="1" dirty="0">
                  <a:solidFill>
                    <a:srgbClr val="000000"/>
                  </a:solidFill>
                  <a:latin typeface="楷体_GB2312" pitchFamily="49" charset="-122"/>
                  <a:ea typeface="楷体_GB2312" pitchFamily="49" charset="-122"/>
                </a:rPr>
                <a:t>）</a:t>
              </a:r>
              <a:r>
                <a:rPr lang="en-US" altLang="zh-CN" sz="2800" b="1" dirty="0">
                  <a:solidFill>
                    <a:srgbClr val="000000"/>
                  </a:solidFill>
                  <a:latin typeface="楷体_GB2312" pitchFamily="49" charset="-122"/>
                  <a:ea typeface="楷体_GB2312" pitchFamily="49" charset="-122"/>
                </a:rPr>
                <a:t>=</a:t>
              </a:r>
              <a:r>
                <a:rPr lang="zh-CN" altLang="en-US" sz="2800" b="1" dirty="0">
                  <a:solidFill>
                    <a:srgbClr val="F40000"/>
                  </a:solidFill>
                  <a:latin typeface="楷体_GB2312" pitchFamily="49" charset="-122"/>
                  <a:ea typeface="楷体_GB2312" pitchFamily="49" charset="-122"/>
                </a:rPr>
                <a:t>段地址  </a:t>
              </a:r>
              <a:r>
                <a:rPr lang="en-US" altLang="zh-CN" sz="2800" b="1" dirty="0" smtClean="0">
                  <a:solidFill>
                    <a:srgbClr val="F40000"/>
                  </a:solidFill>
                  <a:latin typeface="楷体_GB2312" pitchFamily="49" charset="-122"/>
                  <a:ea typeface="楷体_GB2312" pitchFamily="49" charset="-122"/>
                </a:rPr>
                <a:t>10H</a:t>
              </a:r>
              <a:r>
                <a:rPr lang="en-US" altLang="zh-CN" sz="3200" b="1" dirty="0" smtClean="0">
                  <a:solidFill>
                    <a:srgbClr val="0A0A0A"/>
                  </a:solidFill>
                  <a:latin typeface="楷体_GB2312" pitchFamily="49" charset="-122"/>
                  <a:ea typeface="楷体_GB2312" pitchFamily="49" charset="-122"/>
                </a:rPr>
                <a:t>+</a:t>
              </a:r>
              <a:r>
                <a:rPr lang="zh-CN" altLang="en-US" sz="2800" b="1" dirty="0" smtClean="0">
                  <a:solidFill>
                    <a:srgbClr val="F40000"/>
                  </a:solidFill>
                  <a:latin typeface="楷体_GB2312" pitchFamily="49" charset="-122"/>
                  <a:ea typeface="楷体_GB2312" pitchFamily="49" charset="-122"/>
                </a:rPr>
                <a:t>偏移地址</a:t>
              </a:r>
              <a:endParaRPr lang="en-US" altLang="zh-CN" sz="2800" b="1" dirty="0">
                <a:solidFill>
                  <a:srgbClr val="F40000"/>
                </a:solidFill>
                <a:latin typeface="楷体_GB2312" pitchFamily="49" charset="-122"/>
                <a:ea typeface="楷体_GB2312" pitchFamily="49" charset="-122"/>
              </a:endParaRPr>
            </a:p>
            <a:p>
              <a:pPr algn="l">
                <a:spcBef>
                  <a:spcPct val="50000"/>
                </a:spcBef>
              </a:pPr>
              <a:r>
                <a:rPr lang="en-US" altLang="zh-CN" sz="2800" b="1" dirty="0">
                  <a:solidFill>
                    <a:srgbClr val="F40000"/>
                  </a:solidFill>
                  <a:latin typeface="楷体_GB2312" pitchFamily="49" charset="-122"/>
                  <a:ea typeface="楷体_GB2312" pitchFamily="49" charset="-122"/>
                </a:rPr>
                <a:t>                 </a:t>
              </a:r>
              <a:r>
                <a:rPr lang="en-US" altLang="zh-CN" sz="2800" b="1" dirty="0">
                  <a:solidFill>
                    <a:srgbClr val="0A0A0A"/>
                  </a:solidFill>
                  <a:latin typeface="楷体_GB2312" pitchFamily="49" charset="-122"/>
                  <a:ea typeface="楷体_GB2312" pitchFamily="49" charset="-122"/>
                </a:rPr>
                <a:t>=4B09H  10H+5678H</a:t>
              </a:r>
            </a:p>
            <a:p>
              <a:pPr algn="l">
                <a:spcBef>
                  <a:spcPct val="50000"/>
                </a:spcBef>
              </a:pPr>
              <a:r>
                <a:rPr lang="en-US" altLang="zh-CN" sz="2800" b="1" dirty="0">
                  <a:solidFill>
                    <a:srgbClr val="0A0A0A"/>
                  </a:solidFill>
                  <a:latin typeface="楷体_GB2312" pitchFamily="49" charset="-122"/>
                  <a:ea typeface="楷体_GB2312" pitchFamily="49" charset="-122"/>
                </a:rPr>
                <a:t>                 =4B090H+5678H</a:t>
              </a:r>
            </a:p>
            <a:p>
              <a:pPr algn="l">
                <a:spcBef>
                  <a:spcPct val="50000"/>
                </a:spcBef>
              </a:pPr>
              <a:r>
                <a:rPr lang="en-US" altLang="zh-CN" sz="2800" b="1" dirty="0">
                  <a:solidFill>
                    <a:srgbClr val="0A0A0A"/>
                  </a:solidFill>
                  <a:latin typeface="楷体_GB2312" pitchFamily="49" charset="-122"/>
                  <a:ea typeface="楷体_GB2312" pitchFamily="49" charset="-122"/>
                </a:rPr>
                <a:t>                 =50708H</a:t>
              </a:r>
            </a:p>
            <a:p>
              <a:endParaRPr lang="en-US" altLang="zh-CN" dirty="0"/>
            </a:p>
          </p:txBody>
        </p:sp>
        <p:graphicFrame>
          <p:nvGraphicFramePr>
            <p:cNvPr id="8" name="Object 41"/>
            <p:cNvGraphicFramePr>
              <a:graphicFrameLocks noChangeAspect="1"/>
            </p:cNvGraphicFramePr>
            <p:nvPr/>
          </p:nvGraphicFramePr>
          <p:xfrm>
            <a:off x="3120" y="1632"/>
            <a:ext cx="559" cy="338"/>
          </p:xfrm>
          <a:graphic>
            <a:graphicData uri="http://schemas.openxmlformats.org/presentationml/2006/ole">
              <mc:AlternateContent xmlns:mc="http://schemas.openxmlformats.org/markup-compatibility/2006">
                <mc:Choice xmlns:v="urn:schemas-microsoft-com:vml" Requires="v">
                  <p:oleObj spid="_x0000_s95296" name="Equation" r:id="rId3" imgW="114120" imgH="126720" progId="Equation.3">
                    <p:embed/>
                  </p:oleObj>
                </mc:Choice>
                <mc:Fallback>
                  <p:oleObj name="Equation" r:id="rId3" imgW="114120" imgH="126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1632"/>
                          <a:ext cx="559"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2"/>
            <p:cNvGraphicFramePr>
              <a:graphicFrameLocks noChangeAspect="1"/>
            </p:cNvGraphicFramePr>
            <p:nvPr/>
          </p:nvGraphicFramePr>
          <p:xfrm>
            <a:off x="3072" y="2064"/>
            <a:ext cx="559" cy="338"/>
          </p:xfrm>
          <a:graphic>
            <a:graphicData uri="http://schemas.openxmlformats.org/presentationml/2006/ole">
              <mc:AlternateContent xmlns:mc="http://schemas.openxmlformats.org/markup-compatibility/2006">
                <mc:Choice xmlns:v="urn:schemas-microsoft-com:vml" Requires="v">
                  <p:oleObj spid="_x0000_s95297" name="Equation" r:id="rId5" imgW="114120" imgH="126720" progId="Equation.3">
                    <p:embed/>
                  </p:oleObj>
                </mc:Choice>
                <mc:Fallback>
                  <p:oleObj name="Equation" r:id="rId5" imgW="114120" imgH="126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2064"/>
                          <a:ext cx="559"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8147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a:xfrm>
            <a:off x="35496" y="6521450"/>
            <a:ext cx="2674640" cy="320675"/>
          </a:xfrm>
        </p:spPr>
        <p:txBody>
          <a:bodyPr/>
          <a:lstStyle/>
          <a:p>
            <a:r>
              <a:rPr lang="en-US" altLang="zh-CN" smtClean="0"/>
              <a:t>xtwang@mail.xidian.edu.cn</a:t>
            </a:r>
            <a:endParaRPr lang="en-US" altLang="zh-CN" dirty="0"/>
          </a:p>
        </p:txBody>
      </p:sp>
      <p:sp>
        <p:nvSpPr>
          <p:cNvPr id="5" name="Text Box 2"/>
          <p:cNvSpPr txBox="1">
            <a:spLocks noChangeArrowheads="1"/>
          </p:cNvSpPr>
          <p:nvPr/>
        </p:nvSpPr>
        <p:spPr bwMode="auto">
          <a:xfrm>
            <a:off x="239713" y="1268760"/>
            <a:ext cx="8424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371600" indent="-4572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286000" indent="-457200">
              <a:defRPr>
                <a:solidFill>
                  <a:schemeClr val="tx1"/>
                </a:solidFill>
                <a:latin typeface="Arial" charset="0"/>
                <a:ea typeface="宋体" charset="-122"/>
              </a:defRPr>
            </a:lvl5pPr>
            <a:lvl6pPr marL="2743200" indent="-457200" fontAlgn="base">
              <a:spcBef>
                <a:spcPct val="0"/>
              </a:spcBef>
              <a:spcAft>
                <a:spcPct val="0"/>
              </a:spcAft>
              <a:defRPr>
                <a:solidFill>
                  <a:schemeClr val="tx1"/>
                </a:solidFill>
                <a:latin typeface="Arial" charset="0"/>
                <a:ea typeface="宋体" charset="-122"/>
              </a:defRPr>
            </a:lvl6pPr>
            <a:lvl7pPr marL="3200400" indent="-457200" fontAlgn="base">
              <a:spcBef>
                <a:spcPct val="0"/>
              </a:spcBef>
              <a:spcAft>
                <a:spcPct val="0"/>
              </a:spcAft>
              <a:defRPr>
                <a:solidFill>
                  <a:schemeClr val="tx1"/>
                </a:solidFill>
                <a:latin typeface="Arial" charset="0"/>
                <a:ea typeface="宋体" charset="-122"/>
              </a:defRPr>
            </a:lvl7pPr>
            <a:lvl8pPr marL="3657600" indent="-457200" fontAlgn="base">
              <a:spcBef>
                <a:spcPct val="0"/>
              </a:spcBef>
              <a:spcAft>
                <a:spcPct val="0"/>
              </a:spcAft>
              <a:defRPr>
                <a:solidFill>
                  <a:schemeClr val="tx1"/>
                </a:solidFill>
                <a:latin typeface="Arial" charset="0"/>
                <a:ea typeface="宋体" charset="-122"/>
              </a:defRPr>
            </a:lvl8pPr>
            <a:lvl9pPr marL="4114800" indent="-457200" fontAlgn="base">
              <a:spcBef>
                <a:spcPct val="0"/>
              </a:spcBef>
              <a:spcAft>
                <a:spcPct val="0"/>
              </a:spcAft>
              <a:defRPr>
                <a:solidFill>
                  <a:schemeClr val="tx1"/>
                </a:solidFill>
                <a:latin typeface="Arial" charset="0"/>
                <a:ea typeface="宋体" charset="-122"/>
              </a:defRPr>
            </a:lvl9pPr>
          </a:lstStyle>
          <a:p>
            <a:pPr>
              <a:spcBef>
                <a:spcPct val="50000"/>
              </a:spcBef>
              <a:buFontTx/>
              <a:buChar char="•"/>
            </a:pPr>
            <a:r>
              <a:rPr kumimoji="1" lang="zh-CN" altLang="en-US" sz="2400" b="1" dirty="0">
                <a:solidFill>
                  <a:srgbClr val="FF0000"/>
                </a:solidFill>
                <a:latin typeface="Times New Roman" pitchFamily="18" charset="0"/>
              </a:rPr>
              <a:t>一个存储单元可以有一个或多个逻辑地址，但只能有一个物理地址</a:t>
            </a:r>
            <a:r>
              <a:rPr kumimoji="1" lang="zh-CN" altLang="en-US" sz="2400" b="1" dirty="0" smtClean="0">
                <a:solidFill>
                  <a:srgbClr val="FF0000"/>
                </a:solidFill>
                <a:latin typeface="Times New Roman" pitchFamily="18" charset="0"/>
              </a:rPr>
              <a:t>。</a:t>
            </a:r>
            <a:endParaRPr kumimoji="1" lang="zh-CN" altLang="en-US" sz="2400" b="1" dirty="0">
              <a:solidFill>
                <a:srgbClr val="FF0000"/>
              </a:solidFill>
              <a:latin typeface="Times New Roman" pitchFamily="18" charset="0"/>
            </a:endParaRPr>
          </a:p>
        </p:txBody>
      </p:sp>
      <p:sp>
        <p:nvSpPr>
          <p:cNvPr id="8" name="Rectangle 1068"/>
          <p:cNvSpPr>
            <a:spLocks noChangeArrowheads="1"/>
          </p:cNvSpPr>
          <p:nvPr/>
        </p:nvSpPr>
        <p:spPr bwMode="auto">
          <a:xfrm>
            <a:off x="261864" y="2005013"/>
            <a:ext cx="1873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000" b="1">
                <a:solidFill>
                  <a:srgbClr val="0A0A0A"/>
                </a:solidFill>
                <a:latin typeface="楷体_GB2312" pitchFamily="49" charset="-122"/>
                <a:ea typeface="楷体_GB2312" pitchFamily="49" charset="-122"/>
              </a:rPr>
              <a:t>[</a:t>
            </a:r>
            <a:r>
              <a:rPr lang="en-US" altLang="zh-CN" sz="2000" b="1">
                <a:solidFill>
                  <a:srgbClr val="F40000"/>
                </a:solidFill>
                <a:latin typeface="楷体_GB2312" pitchFamily="49" charset="-122"/>
                <a:ea typeface="楷体_GB2312" pitchFamily="49" charset="-122"/>
              </a:rPr>
              <a:t>0000H:0020H</a:t>
            </a:r>
            <a:r>
              <a:rPr lang="en-US" altLang="zh-CN" sz="2000" b="1">
                <a:solidFill>
                  <a:srgbClr val="0A0A0A"/>
                </a:solidFill>
                <a:latin typeface="楷体_GB2312" pitchFamily="49" charset="-122"/>
                <a:ea typeface="楷体_GB2312" pitchFamily="49" charset="-122"/>
              </a:rPr>
              <a:t>]</a:t>
            </a:r>
          </a:p>
        </p:txBody>
      </p:sp>
      <p:grpSp>
        <p:nvGrpSpPr>
          <p:cNvPr id="9" name="Group 1069"/>
          <p:cNvGrpSpPr>
            <a:grpSpLocks/>
          </p:cNvGrpSpPr>
          <p:nvPr/>
        </p:nvGrpSpPr>
        <p:grpSpPr bwMode="auto">
          <a:xfrm>
            <a:off x="1168971" y="1989138"/>
            <a:ext cx="5622925" cy="1306513"/>
            <a:chOff x="1152" y="2150"/>
            <a:chExt cx="3542" cy="823"/>
          </a:xfrm>
        </p:grpSpPr>
        <p:sp>
          <p:nvSpPr>
            <p:cNvPr id="22" name="Rectangle 1070"/>
            <p:cNvSpPr>
              <a:spLocks noChangeArrowheads="1"/>
            </p:cNvSpPr>
            <p:nvPr/>
          </p:nvSpPr>
          <p:spPr bwMode="auto">
            <a:xfrm>
              <a:off x="1344" y="233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FF0000"/>
                  </a:solidFill>
                  <a:latin typeface="楷体_GB2312" pitchFamily="49" charset="-122"/>
                  <a:ea typeface="楷体_GB2312" pitchFamily="49" charset="-122"/>
                </a:rPr>
                <a:t>+</a:t>
              </a:r>
            </a:p>
          </p:txBody>
        </p:sp>
        <p:sp>
          <p:nvSpPr>
            <p:cNvPr id="23" name="Rectangle 1071"/>
            <p:cNvSpPr>
              <a:spLocks noChangeArrowheads="1"/>
            </p:cNvSpPr>
            <p:nvPr/>
          </p:nvSpPr>
          <p:spPr bwMode="auto">
            <a:xfrm>
              <a:off x="1824" y="2150"/>
              <a:ext cx="11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0000FF"/>
                  </a:solidFill>
                  <a:latin typeface="楷体_GB2312" pitchFamily="49" charset="-122"/>
                  <a:ea typeface="楷体_GB2312" pitchFamily="49" charset="-122"/>
                </a:rPr>
                <a:t>0 0 0 0 0 H</a:t>
              </a:r>
            </a:p>
          </p:txBody>
        </p:sp>
        <p:sp>
          <p:nvSpPr>
            <p:cNvPr id="24" name="Rectangle 1072"/>
            <p:cNvSpPr>
              <a:spLocks noChangeArrowheads="1"/>
            </p:cNvSpPr>
            <p:nvPr/>
          </p:nvSpPr>
          <p:spPr bwMode="auto">
            <a:xfrm>
              <a:off x="2032" y="2377"/>
              <a:ext cx="13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400" b="1" dirty="0">
                  <a:solidFill>
                    <a:srgbClr val="0000FF"/>
                  </a:solidFill>
                  <a:latin typeface="楷体_GB2312" pitchFamily="49" charset="-122"/>
                  <a:ea typeface="楷体_GB2312" pitchFamily="49" charset="-122"/>
                </a:rPr>
                <a:t>0 0 2 0 H</a:t>
              </a:r>
            </a:p>
          </p:txBody>
        </p:sp>
        <p:sp>
          <p:nvSpPr>
            <p:cNvPr id="25" name="Rectangle 1073"/>
            <p:cNvSpPr>
              <a:spLocks noChangeArrowheads="1"/>
            </p:cNvSpPr>
            <p:nvPr/>
          </p:nvSpPr>
          <p:spPr bwMode="auto">
            <a:xfrm>
              <a:off x="1824" y="2667"/>
              <a:ext cx="11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00B050"/>
                  </a:solidFill>
                  <a:latin typeface="楷体_GB2312" pitchFamily="49" charset="-122"/>
                  <a:ea typeface="楷体_GB2312" pitchFamily="49" charset="-122"/>
                </a:rPr>
                <a:t>0 0 0 2 0 H</a:t>
              </a:r>
            </a:p>
          </p:txBody>
        </p:sp>
        <p:grpSp>
          <p:nvGrpSpPr>
            <p:cNvPr id="26" name="Group 1074"/>
            <p:cNvGrpSpPr>
              <a:grpSpLocks/>
            </p:cNvGrpSpPr>
            <p:nvPr/>
          </p:nvGrpSpPr>
          <p:grpSpPr bwMode="auto">
            <a:xfrm>
              <a:off x="3211" y="2150"/>
              <a:ext cx="1483" cy="823"/>
              <a:chOff x="2971" y="2390"/>
              <a:chExt cx="1483" cy="823"/>
            </a:xfrm>
          </p:grpSpPr>
          <p:sp>
            <p:nvSpPr>
              <p:cNvPr id="28" name="Rectangle 1075"/>
              <p:cNvSpPr>
                <a:spLocks noChangeArrowheads="1"/>
              </p:cNvSpPr>
              <p:nvPr/>
            </p:nvSpPr>
            <p:spPr bwMode="auto">
              <a:xfrm>
                <a:off x="3120" y="2922"/>
                <a:ext cx="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a:solidFill>
                      <a:srgbClr val="0A0A0A"/>
                    </a:solidFill>
                    <a:latin typeface="楷体_GB2312" pitchFamily="49" charset="-122"/>
                    <a:ea typeface="楷体_GB2312" pitchFamily="49" charset="-122"/>
                  </a:rPr>
                  <a:t>（</a:t>
                </a:r>
                <a:r>
                  <a:rPr lang="en-US" altLang="zh-CN" sz="2400" b="1">
                    <a:solidFill>
                      <a:srgbClr val="0A0A0A"/>
                    </a:solidFill>
                    <a:latin typeface="楷体_GB2312" pitchFamily="49" charset="-122"/>
                    <a:ea typeface="楷体_GB2312" pitchFamily="49" charset="-122"/>
                  </a:rPr>
                  <a:t>PA</a:t>
                </a:r>
                <a:r>
                  <a:rPr lang="zh-CN" altLang="en-US" sz="2400" b="1">
                    <a:solidFill>
                      <a:srgbClr val="0A0A0A"/>
                    </a:solidFill>
                    <a:latin typeface="楷体_GB2312" pitchFamily="49" charset="-122"/>
                    <a:ea typeface="楷体_GB2312" pitchFamily="49" charset="-122"/>
                  </a:rPr>
                  <a:t>）</a:t>
                </a:r>
              </a:p>
            </p:txBody>
          </p:sp>
          <p:sp>
            <p:nvSpPr>
              <p:cNvPr id="29" name="Rectangle 1076"/>
              <p:cNvSpPr>
                <a:spLocks noChangeArrowheads="1"/>
              </p:cNvSpPr>
              <p:nvPr/>
            </p:nvSpPr>
            <p:spPr bwMode="auto">
              <a:xfrm>
                <a:off x="3120" y="2617"/>
                <a:ext cx="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dirty="0">
                    <a:solidFill>
                      <a:srgbClr val="0A0A0A"/>
                    </a:solidFill>
                    <a:latin typeface="楷体_GB2312" pitchFamily="49" charset="-122"/>
                    <a:ea typeface="楷体_GB2312" pitchFamily="49" charset="-122"/>
                  </a:rPr>
                  <a:t>（</a:t>
                </a:r>
                <a:r>
                  <a:rPr lang="en-US" altLang="zh-CN" sz="2400" b="1" dirty="0">
                    <a:solidFill>
                      <a:srgbClr val="0A0A0A"/>
                    </a:solidFill>
                    <a:latin typeface="楷体_GB2312" pitchFamily="49" charset="-122"/>
                    <a:ea typeface="楷体_GB2312" pitchFamily="49" charset="-122"/>
                  </a:rPr>
                  <a:t>EA</a:t>
                </a:r>
                <a:r>
                  <a:rPr lang="zh-CN" altLang="en-US" sz="2400" b="1" dirty="0">
                    <a:solidFill>
                      <a:srgbClr val="0A0A0A"/>
                    </a:solidFill>
                    <a:latin typeface="楷体_GB2312" pitchFamily="49" charset="-122"/>
                    <a:ea typeface="楷体_GB2312" pitchFamily="49" charset="-122"/>
                  </a:rPr>
                  <a:t>）</a:t>
                </a:r>
              </a:p>
            </p:txBody>
          </p:sp>
          <p:sp>
            <p:nvSpPr>
              <p:cNvPr id="30" name="Rectangle 1077"/>
              <p:cNvSpPr>
                <a:spLocks noChangeArrowheads="1"/>
              </p:cNvSpPr>
              <p:nvPr/>
            </p:nvSpPr>
            <p:spPr bwMode="auto">
              <a:xfrm>
                <a:off x="2971" y="2390"/>
                <a:ext cx="1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a:solidFill>
                      <a:srgbClr val="0A0A0A"/>
                    </a:solidFill>
                    <a:latin typeface="楷体_GB2312" pitchFamily="49" charset="-122"/>
                    <a:ea typeface="楷体_GB2312" pitchFamily="49" charset="-122"/>
                  </a:rPr>
                  <a:t>（段地址  </a:t>
                </a:r>
                <a:r>
                  <a:rPr lang="en-US" altLang="zh-CN" sz="2400" b="1">
                    <a:solidFill>
                      <a:srgbClr val="0A0A0A"/>
                    </a:solidFill>
                    <a:latin typeface="楷体_GB2312" pitchFamily="49" charset="-122"/>
                    <a:ea typeface="楷体_GB2312" pitchFamily="49" charset="-122"/>
                  </a:rPr>
                  <a:t>16</a:t>
                </a:r>
                <a:r>
                  <a:rPr lang="zh-CN" altLang="en-US" sz="2400" b="1">
                    <a:solidFill>
                      <a:srgbClr val="0A0A0A"/>
                    </a:solidFill>
                    <a:latin typeface="楷体_GB2312" pitchFamily="49" charset="-122"/>
                    <a:ea typeface="楷体_GB2312" pitchFamily="49" charset="-122"/>
                  </a:rPr>
                  <a:t>）</a:t>
                </a:r>
              </a:p>
            </p:txBody>
          </p:sp>
          <p:graphicFrame>
            <p:nvGraphicFramePr>
              <p:cNvPr id="31" name="Object 1078"/>
              <p:cNvGraphicFramePr>
                <a:graphicFrameLocks noChangeAspect="1"/>
              </p:cNvGraphicFramePr>
              <p:nvPr>
                <p:extLst>
                  <p:ext uri="{D42A27DB-BD31-4B8C-83A1-F6EECF244321}">
                    <p14:modId xmlns:p14="http://schemas.microsoft.com/office/powerpoint/2010/main" val="406484187"/>
                  </p:ext>
                </p:extLst>
              </p:nvPr>
            </p:nvGraphicFramePr>
            <p:xfrm>
              <a:off x="3751" y="2419"/>
              <a:ext cx="672" cy="288"/>
            </p:xfrm>
            <a:graphic>
              <a:graphicData uri="http://schemas.openxmlformats.org/presentationml/2006/ole">
                <mc:AlternateContent xmlns:mc="http://schemas.openxmlformats.org/markup-compatibility/2006">
                  <mc:Choice xmlns:v="urn:schemas-microsoft-com:vml" Requires="v">
                    <p:oleObj spid="_x0000_s100363" name="Equation" r:id="rId3" imgW="114120" imgH="126720" progId="Equation.3">
                      <p:embed/>
                    </p:oleObj>
                  </mc:Choice>
                  <mc:Fallback>
                    <p:oleObj name="Equation" r:id="rId3" imgW="114120" imgH="126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 y="2419"/>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 name="Line 1079"/>
            <p:cNvSpPr>
              <a:spLocks noChangeShapeType="1"/>
            </p:cNvSpPr>
            <p:nvPr/>
          </p:nvSpPr>
          <p:spPr bwMode="auto">
            <a:xfrm>
              <a:off x="1152" y="2667"/>
              <a:ext cx="316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
        <p:nvSpPr>
          <p:cNvPr id="10" name="Rectangle 1080"/>
          <p:cNvSpPr>
            <a:spLocks noChangeArrowheads="1"/>
          </p:cNvSpPr>
          <p:nvPr/>
        </p:nvSpPr>
        <p:spPr bwMode="auto">
          <a:xfrm>
            <a:off x="213296" y="3500438"/>
            <a:ext cx="320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000" b="1" dirty="0">
                <a:solidFill>
                  <a:srgbClr val="0A0A0A"/>
                </a:solidFill>
                <a:latin typeface="楷体_GB2312" pitchFamily="49" charset="-122"/>
                <a:ea typeface="楷体_GB2312" pitchFamily="49" charset="-122"/>
              </a:rPr>
              <a:t>[</a:t>
            </a:r>
            <a:r>
              <a:rPr lang="en-US" altLang="zh-CN" sz="2000" b="1" dirty="0">
                <a:solidFill>
                  <a:srgbClr val="F40000"/>
                </a:solidFill>
                <a:latin typeface="楷体_GB2312" pitchFamily="49" charset="-122"/>
                <a:ea typeface="楷体_GB2312" pitchFamily="49" charset="-122"/>
              </a:rPr>
              <a:t>0001H:0010H</a:t>
            </a:r>
            <a:r>
              <a:rPr lang="en-US" altLang="zh-CN" sz="2000" b="1" dirty="0">
                <a:solidFill>
                  <a:srgbClr val="0A0A0A"/>
                </a:solidFill>
                <a:latin typeface="楷体_GB2312" pitchFamily="49" charset="-122"/>
                <a:ea typeface="楷体_GB2312" pitchFamily="49" charset="-122"/>
              </a:rPr>
              <a:t>]</a:t>
            </a:r>
          </a:p>
        </p:txBody>
      </p:sp>
      <p:grpSp>
        <p:nvGrpSpPr>
          <p:cNvPr id="11" name="Group 1081"/>
          <p:cNvGrpSpPr>
            <a:grpSpLocks/>
          </p:cNvGrpSpPr>
          <p:nvPr/>
        </p:nvGrpSpPr>
        <p:grpSpPr bwMode="auto">
          <a:xfrm>
            <a:off x="1168971" y="3498851"/>
            <a:ext cx="5745163" cy="1398588"/>
            <a:chOff x="1152" y="1698"/>
            <a:chExt cx="3702" cy="964"/>
          </a:xfrm>
        </p:grpSpPr>
        <p:sp>
          <p:nvSpPr>
            <p:cNvPr id="12" name="Rectangle 1082"/>
            <p:cNvSpPr>
              <a:spLocks noChangeArrowheads="1"/>
            </p:cNvSpPr>
            <p:nvPr/>
          </p:nvSpPr>
          <p:spPr bwMode="auto">
            <a:xfrm>
              <a:off x="1344" y="1997"/>
              <a:ext cx="21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FF0000"/>
                  </a:solidFill>
                  <a:latin typeface="楷体_GB2312" pitchFamily="49" charset="-122"/>
                  <a:ea typeface="楷体_GB2312" pitchFamily="49" charset="-122"/>
                </a:rPr>
                <a:t>+</a:t>
              </a:r>
            </a:p>
          </p:txBody>
        </p:sp>
        <p:sp>
          <p:nvSpPr>
            <p:cNvPr id="13" name="Rectangle 1083"/>
            <p:cNvSpPr>
              <a:spLocks noChangeArrowheads="1"/>
            </p:cNvSpPr>
            <p:nvPr/>
          </p:nvSpPr>
          <p:spPr bwMode="auto">
            <a:xfrm>
              <a:off x="1840" y="1698"/>
              <a:ext cx="122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0000FF"/>
                  </a:solidFill>
                  <a:latin typeface="楷体_GB2312" pitchFamily="49" charset="-122"/>
                  <a:ea typeface="楷体_GB2312" pitchFamily="49" charset="-122"/>
                </a:rPr>
                <a:t>0 0 0 1 0 H</a:t>
              </a:r>
            </a:p>
          </p:txBody>
        </p:sp>
        <p:sp>
          <p:nvSpPr>
            <p:cNvPr id="14" name="Rectangle 1084"/>
            <p:cNvSpPr>
              <a:spLocks noChangeArrowheads="1"/>
            </p:cNvSpPr>
            <p:nvPr/>
          </p:nvSpPr>
          <p:spPr bwMode="auto">
            <a:xfrm>
              <a:off x="2052" y="1997"/>
              <a:ext cx="13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400" b="1" dirty="0">
                  <a:solidFill>
                    <a:srgbClr val="0000FF"/>
                  </a:solidFill>
                  <a:latin typeface="楷体_GB2312" pitchFamily="49" charset="-122"/>
                  <a:ea typeface="楷体_GB2312" pitchFamily="49" charset="-122"/>
                </a:rPr>
                <a:t>0 0 1 0 H</a:t>
              </a:r>
            </a:p>
          </p:txBody>
        </p:sp>
        <p:sp>
          <p:nvSpPr>
            <p:cNvPr id="15" name="Rectangle 1085"/>
            <p:cNvSpPr>
              <a:spLocks noChangeArrowheads="1"/>
            </p:cNvSpPr>
            <p:nvPr/>
          </p:nvSpPr>
          <p:spPr bwMode="auto">
            <a:xfrm>
              <a:off x="1852" y="2343"/>
              <a:ext cx="122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00B050"/>
                  </a:solidFill>
                  <a:latin typeface="楷体_GB2312" pitchFamily="49" charset="-122"/>
                  <a:ea typeface="楷体_GB2312" pitchFamily="49" charset="-122"/>
                </a:rPr>
                <a:t>0 0 0 2 0 H</a:t>
              </a:r>
            </a:p>
          </p:txBody>
        </p:sp>
        <p:grpSp>
          <p:nvGrpSpPr>
            <p:cNvPr id="16" name="Group 1086"/>
            <p:cNvGrpSpPr>
              <a:grpSpLocks/>
            </p:cNvGrpSpPr>
            <p:nvPr/>
          </p:nvGrpSpPr>
          <p:grpSpPr bwMode="auto">
            <a:xfrm>
              <a:off x="3337" y="1713"/>
              <a:ext cx="1517" cy="949"/>
              <a:chOff x="3097" y="1953"/>
              <a:chExt cx="1517" cy="949"/>
            </a:xfrm>
          </p:grpSpPr>
          <p:sp>
            <p:nvSpPr>
              <p:cNvPr id="18" name="Rectangle 1087"/>
              <p:cNvSpPr>
                <a:spLocks noChangeArrowheads="1"/>
              </p:cNvSpPr>
              <p:nvPr/>
            </p:nvSpPr>
            <p:spPr bwMode="auto">
              <a:xfrm>
                <a:off x="3120" y="2585"/>
                <a:ext cx="71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dirty="0">
                    <a:solidFill>
                      <a:srgbClr val="0A0A0A"/>
                    </a:solidFill>
                    <a:latin typeface="楷体_GB2312" pitchFamily="49" charset="-122"/>
                    <a:ea typeface="楷体_GB2312" pitchFamily="49" charset="-122"/>
                  </a:rPr>
                  <a:t>（</a:t>
                </a:r>
                <a:r>
                  <a:rPr lang="en-US" altLang="zh-CN" sz="2400" b="1" dirty="0">
                    <a:solidFill>
                      <a:srgbClr val="0A0A0A"/>
                    </a:solidFill>
                    <a:latin typeface="楷体_GB2312" pitchFamily="49" charset="-122"/>
                    <a:ea typeface="楷体_GB2312" pitchFamily="49" charset="-122"/>
                  </a:rPr>
                  <a:t>PA</a:t>
                </a:r>
                <a:r>
                  <a:rPr lang="zh-CN" altLang="en-US" sz="2400" b="1" dirty="0">
                    <a:solidFill>
                      <a:srgbClr val="0A0A0A"/>
                    </a:solidFill>
                    <a:latin typeface="楷体_GB2312" pitchFamily="49" charset="-122"/>
                    <a:ea typeface="楷体_GB2312" pitchFamily="49" charset="-122"/>
                  </a:rPr>
                  <a:t>）</a:t>
                </a:r>
              </a:p>
            </p:txBody>
          </p:sp>
          <p:sp>
            <p:nvSpPr>
              <p:cNvPr id="19" name="Rectangle 1088"/>
              <p:cNvSpPr>
                <a:spLocks noChangeArrowheads="1"/>
              </p:cNvSpPr>
              <p:nvPr/>
            </p:nvSpPr>
            <p:spPr bwMode="auto">
              <a:xfrm>
                <a:off x="3120" y="2237"/>
                <a:ext cx="71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dirty="0">
                    <a:solidFill>
                      <a:srgbClr val="0A0A0A"/>
                    </a:solidFill>
                    <a:latin typeface="楷体_GB2312" pitchFamily="49" charset="-122"/>
                    <a:ea typeface="楷体_GB2312" pitchFamily="49" charset="-122"/>
                  </a:rPr>
                  <a:t>（</a:t>
                </a:r>
                <a:r>
                  <a:rPr lang="en-US" altLang="zh-CN" sz="2400" b="1" dirty="0">
                    <a:solidFill>
                      <a:srgbClr val="0A0A0A"/>
                    </a:solidFill>
                    <a:latin typeface="楷体_GB2312" pitchFamily="49" charset="-122"/>
                    <a:ea typeface="楷体_GB2312" pitchFamily="49" charset="-122"/>
                  </a:rPr>
                  <a:t>EA</a:t>
                </a:r>
                <a:r>
                  <a:rPr lang="zh-CN" altLang="en-US" sz="2400" b="1" dirty="0">
                    <a:solidFill>
                      <a:srgbClr val="0A0A0A"/>
                    </a:solidFill>
                    <a:latin typeface="楷体_GB2312" pitchFamily="49" charset="-122"/>
                    <a:ea typeface="楷体_GB2312" pitchFamily="49" charset="-122"/>
                  </a:rPr>
                  <a:t>）</a:t>
                </a:r>
              </a:p>
            </p:txBody>
          </p:sp>
          <p:sp>
            <p:nvSpPr>
              <p:cNvPr id="20" name="Rectangle 1089"/>
              <p:cNvSpPr>
                <a:spLocks noChangeArrowheads="1"/>
              </p:cNvSpPr>
              <p:nvPr/>
            </p:nvSpPr>
            <p:spPr bwMode="auto">
              <a:xfrm>
                <a:off x="3097" y="1953"/>
                <a:ext cx="15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dirty="0">
                    <a:solidFill>
                      <a:srgbClr val="0A0A0A"/>
                    </a:solidFill>
                    <a:latin typeface="楷体_GB2312" pitchFamily="49" charset="-122"/>
                    <a:ea typeface="楷体_GB2312" pitchFamily="49" charset="-122"/>
                  </a:rPr>
                  <a:t>（段地址  </a:t>
                </a:r>
                <a:r>
                  <a:rPr lang="en-US" altLang="zh-CN" sz="2400" b="1" dirty="0">
                    <a:solidFill>
                      <a:srgbClr val="0A0A0A"/>
                    </a:solidFill>
                    <a:latin typeface="楷体_GB2312" pitchFamily="49" charset="-122"/>
                    <a:ea typeface="楷体_GB2312" pitchFamily="49" charset="-122"/>
                  </a:rPr>
                  <a:t>16</a:t>
                </a:r>
                <a:r>
                  <a:rPr lang="zh-CN" altLang="en-US" sz="2400" b="1" dirty="0">
                    <a:solidFill>
                      <a:srgbClr val="0A0A0A"/>
                    </a:solidFill>
                    <a:latin typeface="楷体_GB2312" pitchFamily="49" charset="-122"/>
                    <a:ea typeface="楷体_GB2312" pitchFamily="49" charset="-122"/>
                  </a:rPr>
                  <a:t>）</a:t>
                </a:r>
              </a:p>
            </p:txBody>
          </p:sp>
          <p:graphicFrame>
            <p:nvGraphicFramePr>
              <p:cNvPr id="21" name="Object 1090"/>
              <p:cNvGraphicFramePr>
                <a:graphicFrameLocks noChangeAspect="1"/>
              </p:cNvGraphicFramePr>
              <p:nvPr>
                <p:extLst>
                  <p:ext uri="{D42A27DB-BD31-4B8C-83A1-F6EECF244321}">
                    <p14:modId xmlns:p14="http://schemas.microsoft.com/office/powerpoint/2010/main" val="327583131"/>
                  </p:ext>
                </p:extLst>
              </p:nvPr>
            </p:nvGraphicFramePr>
            <p:xfrm>
              <a:off x="3889" y="1989"/>
              <a:ext cx="672" cy="288"/>
            </p:xfrm>
            <a:graphic>
              <a:graphicData uri="http://schemas.openxmlformats.org/presentationml/2006/ole">
                <mc:AlternateContent xmlns:mc="http://schemas.openxmlformats.org/markup-compatibility/2006">
                  <mc:Choice xmlns:v="urn:schemas-microsoft-com:vml" Requires="v">
                    <p:oleObj spid="_x0000_s100364" name="Equation" r:id="rId5" imgW="114120" imgH="126720" progId="Equation.DSMT4">
                      <p:embed/>
                    </p:oleObj>
                  </mc:Choice>
                  <mc:Fallback>
                    <p:oleObj name="Equation" r:id="rId5" imgW="114120" imgH="126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 y="1989"/>
                            <a:ext cx="672" cy="288"/>
                          </a:xfrm>
                          <a:prstGeom prst="rect">
                            <a:avLst/>
                          </a:prstGeom>
                          <a:noFill/>
                          <a:ln>
                            <a:noFill/>
                          </a:ln>
                          <a:effectLst/>
                          <a:extLst/>
                        </p:spPr>
                      </p:pic>
                    </p:oleObj>
                  </mc:Fallback>
                </mc:AlternateContent>
              </a:graphicData>
            </a:graphic>
          </p:graphicFrame>
        </p:grpSp>
        <p:sp>
          <p:nvSpPr>
            <p:cNvPr id="17" name="Line 1091"/>
            <p:cNvSpPr>
              <a:spLocks noChangeShapeType="1"/>
            </p:cNvSpPr>
            <p:nvPr/>
          </p:nvSpPr>
          <p:spPr bwMode="auto">
            <a:xfrm>
              <a:off x="1152" y="2343"/>
              <a:ext cx="316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nvGrpSpPr>
          <p:cNvPr id="34" name="Group 1055"/>
          <p:cNvGrpSpPr>
            <a:grpSpLocks/>
          </p:cNvGrpSpPr>
          <p:nvPr/>
        </p:nvGrpSpPr>
        <p:grpSpPr bwMode="auto">
          <a:xfrm>
            <a:off x="1104528" y="5089438"/>
            <a:ext cx="5865111" cy="1291890"/>
            <a:chOff x="1152" y="2565"/>
            <a:chExt cx="3688" cy="888"/>
          </a:xfrm>
        </p:grpSpPr>
        <p:sp>
          <p:nvSpPr>
            <p:cNvPr id="35" name="Rectangle 1056"/>
            <p:cNvSpPr>
              <a:spLocks noChangeArrowheads="1"/>
            </p:cNvSpPr>
            <p:nvPr/>
          </p:nvSpPr>
          <p:spPr bwMode="auto">
            <a:xfrm>
              <a:off x="1344" y="2784"/>
              <a:ext cx="21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a:solidFill>
                    <a:srgbClr val="FF0000"/>
                  </a:solidFill>
                  <a:latin typeface="楷体_GB2312" pitchFamily="49" charset="-122"/>
                  <a:ea typeface="楷体_GB2312" pitchFamily="49" charset="-122"/>
                </a:rPr>
                <a:t>+</a:t>
              </a:r>
            </a:p>
          </p:txBody>
        </p:sp>
        <p:sp>
          <p:nvSpPr>
            <p:cNvPr id="36" name="Rectangle 1057"/>
            <p:cNvSpPr>
              <a:spLocks noChangeArrowheads="1"/>
            </p:cNvSpPr>
            <p:nvPr/>
          </p:nvSpPr>
          <p:spPr bwMode="auto">
            <a:xfrm>
              <a:off x="1890" y="2565"/>
              <a:ext cx="11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0000FF"/>
                  </a:solidFill>
                  <a:latin typeface="楷体_GB2312" pitchFamily="49" charset="-122"/>
                  <a:ea typeface="楷体_GB2312" pitchFamily="49" charset="-122"/>
                </a:rPr>
                <a:t>0 0 0 2 0 H</a:t>
              </a:r>
            </a:p>
          </p:txBody>
        </p:sp>
        <p:sp>
          <p:nvSpPr>
            <p:cNvPr id="37" name="Rectangle 1058"/>
            <p:cNvSpPr>
              <a:spLocks noChangeArrowheads="1"/>
            </p:cNvSpPr>
            <p:nvPr/>
          </p:nvSpPr>
          <p:spPr bwMode="auto">
            <a:xfrm>
              <a:off x="2064" y="2784"/>
              <a:ext cx="13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400" b="1">
                  <a:solidFill>
                    <a:srgbClr val="0000FF"/>
                  </a:solidFill>
                  <a:latin typeface="楷体_GB2312" pitchFamily="49" charset="-122"/>
                  <a:ea typeface="楷体_GB2312" pitchFamily="49" charset="-122"/>
                </a:rPr>
                <a:t>0 0 0 0 H</a:t>
              </a:r>
            </a:p>
          </p:txBody>
        </p:sp>
        <p:sp>
          <p:nvSpPr>
            <p:cNvPr id="38" name="Rectangle 1059"/>
            <p:cNvSpPr>
              <a:spLocks noChangeArrowheads="1"/>
            </p:cNvSpPr>
            <p:nvPr/>
          </p:nvSpPr>
          <p:spPr bwMode="auto">
            <a:xfrm>
              <a:off x="1824" y="3120"/>
              <a:ext cx="119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altLang="zh-CN" sz="2400" b="1" dirty="0">
                  <a:solidFill>
                    <a:srgbClr val="00B050"/>
                  </a:solidFill>
                  <a:latin typeface="楷体_GB2312" pitchFamily="49" charset="-122"/>
                  <a:ea typeface="楷体_GB2312" pitchFamily="49" charset="-122"/>
                </a:rPr>
                <a:t>0 0 0 2 0 H</a:t>
              </a:r>
            </a:p>
          </p:txBody>
        </p:sp>
        <p:grpSp>
          <p:nvGrpSpPr>
            <p:cNvPr id="39" name="Group 1060"/>
            <p:cNvGrpSpPr>
              <a:grpSpLocks/>
            </p:cNvGrpSpPr>
            <p:nvPr/>
          </p:nvGrpSpPr>
          <p:grpSpPr bwMode="auto">
            <a:xfrm>
              <a:off x="3360" y="2615"/>
              <a:ext cx="1480" cy="838"/>
              <a:chOff x="3120" y="2855"/>
              <a:chExt cx="1480" cy="838"/>
            </a:xfrm>
          </p:grpSpPr>
          <p:sp>
            <p:nvSpPr>
              <p:cNvPr id="41" name="Rectangle 1061"/>
              <p:cNvSpPr>
                <a:spLocks noChangeArrowheads="1"/>
              </p:cNvSpPr>
              <p:nvPr/>
            </p:nvSpPr>
            <p:spPr bwMode="auto">
              <a:xfrm>
                <a:off x="3120" y="3376"/>
                <a:ext cx="7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a:solidFill>
                      <a:srgbClr val="0A0A0A"/>
                    </a:solidFill>
                    <a:latin typeface="楷体_GB2312" pitchFamily="49" charset="-122"/>
                    <a:ea typeface="楷体_GB2312" pitchFamily="49" charset="-122"/>
                  </a:rPr>
                  <a:t>（</a:t>
                </a:r>
                <a:r>
                  <a:rPr lang="en-US" altLang="zh-CN" sz="2400" b="1">
                    <a:solidFill>
                      <a:srgbClr val="0A0A0A"/>
                    </a:solidFill>
                    <a:latin typeface="楷体_GB2312" pitchFamily="49" charset="-122"/>
                    <a:ea typeface="楷体_GB2312" pitchFamily="49" charset="-122"/>
                  </a:rPr>
                  <a:t>PA</a:t>
                </a:r>
                <a:r>
                  <a:rPr lang="zh-CN" altLang="en-US" sz="2400" b="1">
                    <a:solidFill>
                      <a:srgbClr val="0A0A0A"/>
                    </a:solidFill>
                    <a:latin typeface="楷体_GB2312" pitchFamily="49" charset="-122"/>
                    <a:ea typeface="楷体_GB2312" pitchFamily="49" charset="-122"/>
                  </a:rPr>
                  <a:t>）</a:t>
                </a:r>
              </a:p>
            </p:txBody>
          </p:sp>
          <p:sp>
            <p:nvSpPr>
              <p:cNvPr id="42" name="Rectangle 1062"/>
              <p:cNvSpPr>
                <a:spLocks noChangeArrowheads="1"/>
              </p:cNvSpPr>
              <p:nvPr/>
            </p:nvSpPr>
            <p:spPr bwMode="auto">
              <a:xfrm>
                <a:off x="3120" y="3073"/>
                <a:ext cx="7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dirty="0">
                    <a:solidFill>
                      <a:srgbClr val="0A0A0A"/>
                    </a:solidFill>
                    <a:latin typeface="楷体_GB2312" pitchFamily="49" charset="-122"/>
                    <a:ea typeface="楷体_GB2312" pitchFamily="49" charset="-122"/>
                  </a:rPr>
                  <a:t>（</a:t>
                </a:r>
                <a:r>
                  <a:rPr lang="en-US" altLang="zh-CN" sz="2400" b="1" dirty="0">
                    <a:solidFill>
                      <a:srgbClr val="0A0A0A"/>
                    </a:solidFill>
                    <a:latin typeface="楷体_GB2312" pitchFamily="49" charset="-122"/>
                    <a:ea typeface="楷体_GB2312" pitchFamily="49" charset="-122"/>
                  </a:rPr>
                  <a:t>EA</a:t>
                </a:r>
                <a:r>
                  <a:rPr lang="zh-CN" altLang="en-US" sz="2400" b="1" dirty="0">
                    <a:solidFill>
                      <a:srgbClr val="0A0A0A"/>
                    </a:solidFill>
                    <a:latin typeface="楷体_GB2312" pitchFamily="49" charset="-122"/>
                    <a:ea typeface="楷体_GB2312" pitchFamily="49" charset="-122"/>
                  </a:rPr>
                  <a:t>）</a:t>
                </a:r>
              </a:p>
            </p:txBody>
          </p:sp>
          <p:sp>
            <p:nvSpPr>
              <p:cNvPr id="43" name="Rectangle 1063"/>
              <p:cNvSpPr>
                <a:spLocks noChangeArrowheads="1"/>
              </p:cNvSpPr>
              <p:nvPr/>
            </p:nvSpPr>
            <p:spPr bwMode="auto">
              <a:xfrm>
                <a:off x="3120" y="2855"/>
                <a:ext cx="148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2400" b="1">
                    <a:solidFill>
                      <a:srgbClr val="0A0A0A"/>
                    </a:solidFill>
                    <a:latin typeface="楷体_GB2312" pitchFamily="49" charset="-122"/>
                    <a:ea typeface="楷体_GB2312" pitchFamily="49" charset="-122"/>
                  </a:rPr>
                  <a:t>（段地址  </a:t>
                </a:r>
                <a:r>
                  <a:rPr lang="en-US" altLang="zh-CN" sz="2400" b="1">
                    <a:solidFill>
                      <a:srgbClr val="0A0A0A"/>
                    </a:solidFill>
                    <a:latin typeface="楷体_GB2312" pitchFamily="49" charset="-122"/>
                    <a:ea typeface="楷体_GB2312" pitchFamily="49" charset="-122"/>
                  </a:rPr>
                  <a:t>16</a:t>
                </a:r>
                <a:r>
                  <a:rPr lang="zh-CN" altLang="en-US" sz="2400" b="1">
                    <a:solidFill>
                      <a:srgbClr val="0A0A0A"/>
                    </a:solidFill>
                    <a:latin typeface="楷体_GB2312" pitchFamily="49" charset="-122"/>
                    <a:ea typeface="楷体_GB2312" pitchFamily="49" charset="-122"/>
                  </a:rPr>
                  <a:t>）</a:t>
                </a:r>
              </a:p>
            </p:txBody>
          </p:sp>
          <p:graphicFrame>
            <p:nvGraphicFramePr>
              <p:cNvPr id="44" name="Object 1064"/>
              <p:cNvGraphicFramePr>
                <a:graphicFrameLocks noChangeAspect="1"/>
              </p:cNvGraphicFramePr>
              <p:nvPr>
                <p:extLst>
                  <p:ext uri="{D42A27DB-BD31-4B8C-83A1-F6EECF244321}">
                    <p14:modId xmlns:p14="http://schemas.microsoft.com/office/powerpoint/2010/main" val="473035684"/>
                  </p:ext>
                </p:extLst>
              </p:nvPr>
            </p:nvGraphicFramePr>
            <p:xfrm>
              <a:off x="3869" y="2875"/>
              <a:ext cx="672" cy="288"/>
            </p:xfrm>
            <a:graphic>
              <a:graphicData uri="http://schemas.openxmlformats.org/presentationml/2006/ole">
                <mc:AlternateContent xmlns:mc="http://schemas.openxmlformats.org/markup-compatibility/2006">
                  <mc:Choice xmlns:v="urn:schemas-microsoft-com:vml" Requires="v">
                    <p:oleObj spid="_x0000_s100365" name="Equation" r:id="rId6" imgW="114120" imgH="126720" progId="Equation.3">
                      <p:embed/>
                    </p:oleObj>
                  </mc:Choice>
                  <mc:Fallback>
                    <p:oleObj name="Equation" r:id="rId6" imgW="114120" imgH="126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9" y="2875"/>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 name="Line 1065"/>
            <p:cNvSpPr>
              <a:spLocks noChangeShapeType="1"/>
            </p:cNvSpPr>
            <p:nvPr/>
          </p:nvSpPr>
          <p:spPr bwMode="auto">
            <a:xfrm>
              <a:off x="1152" y="3120"/>
              <a:ext cx="316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
        <p:nvSpPr>
          <p:cNvPr id="45" name="Rectangle 1080"/>
          <p:cNvSpPr>
            <a:spLocks noChangeArrowheads="1"/>
          </p:cNvSpPr>
          <p:nvPr/>
        </p:nvSpPr>
        <p:spPr bwMode="auto">
          <a:xfrm>
            <a:off x="301824" y="5117182"/>
            <a:ext cx="320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000" b="1" dirty="0">
                <a:solidFill>
                  <a:srgbClr val="0A0A0A"/>
                </a:solidFill>
                <a:latin typeface="楷体_GB2312" pitchFamily="49" charset="-122"/>
                <a:ea typeface="楷体_GB2312" pitchFamily="49" charset="-122"/>
              </a:rPr>
              <a:t>[</a:t>
            </a:r>
            <a:r>
              <a:rPr lang="en-US" altLang="zh-CN" sz="2000" b="1" dirty="0" smtClean="0">
                <a:solidFill>
                  <a:srgbClr val="F40000"/>
                </a:solidFill>
                <a:latin typeface="楷体_GB2312" pitchFamily="49" charset="-122"/>
                <a:ea typeface="楷体_GB2312" pitchFamily="49" charset="-122"/>
              </a:rPr>
              <a:t>0002H:0000H</a:t>
            </a:r>
            <a:r>
              <a:rPr lang="en-US" altLang="zh-CN" sz="2000" b="1" dirty="0">
                <a:solidFill>
                  <a:srgbClr val="0A0A0A"/>
                </a:solidFill>
                <a:latin typeface="楷体_GB2312" pitchFamily="49" charset="-122"/>
                <a:ea typeface="楷体_GB2312" pitchFamily="49" charset="-122"/>
              </a:rPr>
              <a:t>]</a:t>
            </a:r>
          </a:p>
        </p:txBody>
      </p:sp>
      <p:sp>
        <p:nvSpPr>
          <p:cNvPr id="3" name="右大括号 2"/>
          <p:cNvSpPr/>
          <p:nvPr/>
        </p:nvSpPr>
        <p:spPr>
          <a:xfrm>
            <a:off x="6660232" y="2220119"/>
            <a:ext cx="648072" cy="413793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7308304" y="2742439"/>
            <a:ext cx="1573064" cy="2677656"/>
          </a:xfrm>
          <a:prstGeom prst="rect">
            <a:avLst/>
          </a:prstGeom>
          <a:noFill/>
        </p:spPr>
        <p:txBody>
          <a:bodyPr wrap="square" rtlCol="0">
            <a:spAutoFit/>
          </a:bodyPr>
          <a:lstStyle/>
          <a:p>
            <a:r>
              <a:rPr lang="zh-CN" altLang="en-US" sz="2400" b="1" dirty="0" smtClean="0"/>
              <a:t>物理地址只有一个</a:t>
            </a:r>
            <a:endParaRPr lang="en-US" altLang="zh-CN" sz="2400" b="1" dirty="0" smtClean="0"/>
          </a:p>
          <a:p>
            <a:endParaRPr lang="en-US" altLang="zh-CN" sz="2400" b="1" dirty="0"/>
          </a:p>
          <a:p>
            <a:r>
              <a:rPr lang="zh-CN" altLang="en-US" sz="2400" b="1" dirty="0" smtClean="0"/>
              <a:t>逻辑地址随着段地址的改变而改变</a:t>
            </a:r>
            <a:endParaRPr lang="zh-CN" altLang="en-US" sz="2400" b="1" dirty="0"/>
          </a:p>
        </p:txBody>
      </p:sp>
    </p:spTree>
    <p:extLst>
      <p:ext uri="{BB962C8B-B14F-4D97-AF65-F5344CB8AC3E}">
        <p14:creationId xmlns:p14="http://schemas.microsoft.com/office/powerpoint/2010/main" val="18285729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1027"/>
          <p:cNvSpPr>
            <a:spLocks noChangeArrowheads="1"/>
          </p:cNvSpPr>
          <p:nvPr/>
        </p:nvSpPr>
        <p:spPr bwMode="auto">
          <a:xfrm>
            <a:off x="685800" y="1752600"/>
            <a:ext cx="7772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dirty="0">
                <a:solidFill>
                  <a:srgbClr val="27182A"/>
                </a:solidFill>
                <a:latin typeface="楷体_GB2312" pitchFamily="49" charset="-122"/>
                <a:ea typeface="楷体_GB2312" pitchFamily="49" charset="-122"/>
              </a:rPr>
              <a:t>    </a:t>
            </a:r>
            <a:r>
              <a:rPr lang="zh-CN" altLang="en-US" sz="2800" b="1" dirty="0">
                <a:solidFill>
                  <a:srgbClr val="27182A"/>
                </a:solidFill>
                <a:latin typeface="楷体_GB2312" pitchFamily="49" charset="-122"/>
                <a:ea typeface="楷体_GB2312" pitchFamily="49" charset="-122"/>
              </a:rPr>
              <a:t>在访问存储器时，段地址总是由段寄存器提供的。</a:t>
            </a:r>
            <a:r>
              <a:rPr lang="en-US" altLang="zh-CN" sz="2800" b="1" dirty="0">
                <a:solidFill>
                  <a:srgbClr val="27182A"/>
                </a:solidFill>
                <a:latin typeface="楷体_GB2312" pitchFamily="49" charset="-122"/>
                <a:ea typeface="楷体_GB2312" pitchFamily="49" charset="-122"/>
              </a:rPr>
              <a:t>8086/8088</a:t>
            </a:r>
            <a:r>
              <a:rPr lang="zh-CN" altLang="en-US" sz="2800" b="1" dirty="0">
                <a:solidFill>
                  <a:srgbClr val="27182A"/>
                </a:solidFill>
                <a:latin typeface="楷体_GB2312" pitchFamily="49" charset="-122"/>
                <a:ea typeface="楷体_GB2312" pitchFamily="49" charset="-122"/>
              </a:rPr>
              <a:t>微处理器中有</a:t>
            </a:r>
            <a:r>
              <a:rPr lang="en-US" altLang="zh-CN" sz="2800" b="1" dirty="0">
                <a:solidFill>
                  <a:srgbClr val="27182A"/>
                </a:solidFill>
                <a:latin typeface="楷体_GB2312" pitchFamily="49" charset="-122"/>
                <a:ea typeface="楷体_GB2312" pitchFamily="49" charset="-122"/>
              </a:rPr>
              <a:t>4</a:t>
            </a:r>
            <a:r>
              <a:rPr lang="zh-CN" altLang="en-US" sz="2800" b="1" dirty="0">
                <a:solidFill>
                  <a:srgbClr val="27182A"/>
                </a:solidFill>
                <a:latin typeface="楷体_GB2312" pitchFamily="49" charset="-122"/>
                <a:ea typeface="楷体_GB2312" pitchFamily="49" charset="-122"/>
              </a:rPr>
              <a:t>个段寄存器（</a:t>
            </a:r>
            <a:r>
              <a:rPr lang="en-US" altLang="zh-CN" sz="2800" b="1" dirty="0">
                <a:solidFill>
                  <a:srgbClr val="0000FF"/>
                </a:solidFill>
                <a:latin typeface="楷体_GB2312" pitchFamily="49" charset="-122"/>
                <a:ea typeface="楷体_GB2312" pitchFamily="49" charset="-122"/>
              </a:rPr>
              <a:t>CS</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DS</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SS</a:t>
            </a:r>
            <a:r>
              <a:rPr lang="zh-CN" altLang="en-US" sz="2800" b="1" dirty="0">
                <a:solidFill>
                  <a:srgbClr val="0000FF"/>
                </a:solidFill>
                <a:latin typeface="楷体_GB2312" pitchFamily="49" charset="-122"/>
                <a:ea typeface="楷体_GB2312" pitchFamily="49" charset="-122"/>
              </a:rPr>
              <a:t>、</a:t>
            </a:r>
            <a:r>
              <a:rPr lang="en-US" altLang="zh-CN" sz="2800" b="1" dirty="0">
                <a:solidFill>
                  <a:srgbClr val="0000FF"/>
                </a:solidFill>
                <a:latin typeface="楷体_GB2312" pitchFamily="49" charset="-122"/>
                <a:ea typeface="楷体_GB2312" pitchFamily="49" charset="-122"/>
              </a:rPr>
              <a:t>ES</a:t>
            </a:r>
            <a:r>
              <a:rPr lang="zh-CN" altLang="en-US" sz="2800" b="1" dirty="0">
                <a:solidFill>
                  <a:srgbClr val="27182A"/>
                </a:solidFill>
                <a:latin typeface="楷体_GB2312" pitchFamily="49" charset="-122"/>
                <a:ea typeface="楷体_GB2312" pitchFamily="49" charset="-122"/>
              </a:rPr>
              <a:t>），所以</a:t>
            </a:r>
            <a:r>
              <a:rPr lang="en-US" altLang="zh-CN" sz="2800" b="1" dirty="0">
                <a:solidFill>
                  <a:srgbClr val="27182A"/>
                </a:solidFill>
                <a:latin typeface="楷体_GB2312" pitchFamily="49" charset="-122"/>
                <a:ea typeface="楷体_GB2312" pitchFamily="49" charset="-122"/>
              </a:rPr>
              <a:t>CPU</a:t>
            </a:r>
            <a:r>
              <a:rPr lang="zh-CN" altLang="en-US" sz="2800" b="1" dirty="0">
                <a:solidFill>
                  <a:srgbClr val="27182A"/>
                </a:solidFill>
                <a:latin typeface="楷体_GB2312" pitchFamily="49" charset="-122"/>
                <a:ea typeface="楷体_GB2312" pitchFamily="49" charset="-122"/>
              </a:rPr>
              <a:t>可以通过这</a:t>
            </a:r>
            <a:r>
              <a:rPr lang="en-US" altLang="zh-CN" sz="2800" b="1" dirty="0">
                <a:solidFill>
                  <a:srgbClr val="27182A"/>
                </a:solidFill>
                <a:latin typeface="楷体_GB2312" pitchFamily="49" charset="-122"/>
                <a:ea typeface="楷体_GB2312" pitchFamily="49" charset="-122"/>
              </a:rPr>
              <a:t>4</a:t>
            </a:r>
            <a:r>
              <a:rPr lang="zh-CN" altLang="en-US" sz="2800" b="1" dirty="0">
                <a:solidFill>
                  <a:srgbClr val="27182A"/>
                </a:solidFill>
                <a:latin typeface="楷体_GB2312" pitchFamily="49" charset="-122"/>
                <a:ea typeface="楷体_GB2312" pitchFamily="49" charset="-122"/>
              </a:rPr>
              <a:t>个段寄存器来访问</a:t>
            </a:r>
            <a:r>
              <a:rPr lang="en-US" altLang="zh-CN" sz="2800" b="1" dirty="0">
                <a:solidFill>
                  <a:srgbClr val="27182A"/>
                </a:solidFill>
                <a:latin typeface="楷体_GB2312" pitchFamily="49" charset="-122"/>
                <a:ea typeface="楷体_GB2312" pitchFamily="49" charset="-122"/>
              </a:rPr>
              <a:t>4</a:t>
            </a:r>
            <a:r>
              <a:rPr lang="zh-CN" altLang="en-US" sz="2800" b="1" dirty="0">
                <a:solidFill>
                  <a:srgbClr val="27182A"/>
                </a:solidFill>
                <a:latin typeface="楷体_GB2312" pitchFamily="49" charset="-122"/>
                <a:ea typeface="楷体_GB2312" pitchFamily="49" charset="-122"/>
              </a:rPr>
              <a:t>个不同的段。用程序对段寄存器的内容进行修改，可实现访问所有的段。   </a:t>
            </a:r>
          </a:p>
        </p:txBody>
      </p:sp>
      <p:pic>
        <p:nvPicPr>
          <p:cNvPr id="6" name="Picture 1028" descr="BD2129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03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3"/>
          <p:cNvSpPr>
            <a:spLocks noChangeArrowheads="1"/>
          </p:cNvSpPr>
          <p:nvPr/>
        </p:nvSpPr>
        <p:spPr bwMode="auto">
          <a:xfrm>
            <a:off x="685800" y="1553418"/>
            <a:ext cx="69167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zh-CN" altLang="en-US" sz="3200" b="1" dirty="0">
                <a:solidFill>
                  <a:srgbClr val="0107F7"/>
                </a:solidFill>
                <a:latin typeface="楷体_GB2312" pitchFamily="49" charset="-122"/>
                <a:ea typeface="楷体_GB2312" pitchFamily="49" charset="-122"/>
              </a:rPr>
              <a:t>三</a:t>
            </a:r>
            <a:r>
              <a:rPr lang="en-US" altLang="zh-CN" sz="3200" b="1" dirty="0">
                <a:solidFill>
                  <a:srgbClr val="0107F7"/>
                </a:solidFill>
                <a:latin typeface="楷体_GB2312" pitchFamily="49" charset="-122"/>
                <a:ea typeface="楷体_GB2312" pitchFamily="49" charset="-122"/>
              </a:rPr>
              <a:t>.</a:t>
            </a:r>
            <a:r>
              <a:rPr lang="zh-CN" altLang="en-US" sz="3200" b="1" dirty="0">
                <a:solidFill>
                  <a:srgbClr val="0107F7"/>
                </a:solidFill>
                <a:latin typeface="楷体_GB2312" pitchFamily="49" charset="-122"/>
                <a:ea typeface="楷体_GB2312" pitchFamily="49" charset="-122"/>
              </a:rPr>
              <a:t>信息的分段存储与段寄存器的关系</a:t>
            </a:r>
          </a:p>
        </p:txBody>
      </p:sp>
      <p:sp>
        <p:nvSpPr>
          <p:cNvPr id="6" name="Rectangle 4"/>
          <p:cNvSpPr>
            <a:spLocks noChangeArrowheads="1"/>
          </p:cNvSpPr>
          <p:nvPr/>
        </p:nvSpPr>
        <p:spPr bwMode="auto">
          <a:xfrm>
            <a:off x="762000" y="2204864"/>
            <a:ext cx="7772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特别要指出的是，用户用</a:t>
            </a:r>
            <a:r>
              <a:rPr lang="en-US" altLang="zh-CN" sz="2800" b="1">
                <a:solidFill>
                  <a:srgbClr val="27182A"/>
                </a:solidFill>
                <a:latin typeface="楷体_GB2312" pitchFamily="49" charset="-122"/>
                <a:ea typeface="楷体_GB2312" pitchFamily="49" charset="-122"/>
              </a:rPr>
              <a:t>8086/8088</a:t>
            </a:r>
            <a:r>
              <a:rPr lang="zh-CN" altLang="en-US" sz="2800" b="1">
                <a:solidFill>
                  <a:srgbClr val="27182A"/>
                </a:solidFill>
                <a:latin typeface="楷体_GB2312" pitchFamily="49" charset="-122"/>
                <a:ea typeface="楷体_GB2312" pitchFamily="49" charset="-122"/>
              </a:rPr>
              <a:t>汇编语言编写程序时，要把程序中的不同信息安排在不同的段，也就是说，用户源程序汇编后在存储器中存放是按照不同的信息放在不同的逻辑段。而程序中的信息包括：</a:t>
            </a:r>
            <a:endParaRPr lang="zh-CN" altLang="en-US" sz="2800" b="1">
              <a:solidFill>
                <a:srgbClr val="0A0A0A"/>
              </a:solidFill>
              <a:latin typeface="楷体_GB2312" pitchFamily="49" charset="-122"/>
              <a:ea typeface="楷体_GB2312" pitchFamily="49" charset="-122"/>
            </a:endParaRPr>
          </a:p>
        </p:txBody>
      </p:sp>
      <p:pic>
        <p:nvPicPr>
          <p:cNvPr id="7" name="Picture 5" descr="BD2129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57264"/>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0"/>
          <p:cNvGrpSpPr>
            <a:grpSpLocks/>
          </p:cNvGrpSpPr>
          <p:nvPr/>
        </p:nvGrpSpPr>
        <p:grpSpPr bwMode="auto">
          <a:xfrm>
            <a:off x="3505200" y="4414664"/>
            <a:ext cx="3194050" cy="1890713"/>
            <a:chOff x="2208" y="2880"/>
            <a:chExt cx="2012" cy="1191"/>
          </a:xfrm>
        </p:grpSpPr>
        <p:sp>
          <p:nvSpPr>
            <p:cNvPr id="9" name="AutoShape 6"/>
            <p:cNvSpPr>
              <a:spLocks/>
            </p:cNvSpPr>
            <p:nvPr/>
          </p:nvSpPr>
          <p:spPr bwMode="auto">
            <a:xfrm>
              <a:off x="2208" y="3072"/>
              <a:ext cx="96" cy="912"/>
            </a:xfrm>
            <a:prstGeom prst="leftBrace">
              <a:avLst>
                <a:gd name="adj1" fmla="val 79167"/>
                <a:gd name="adj2" fmla="val 50000"/>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Rectangle 7"/>
            <p:cNvSpPr>
              <a:spLocks noChangeArrowheads="1"/>
            </p:cNvSpPr>
            <p:nvPr/>
          </p:nvSpPr>
          <p:spPr bwMode="auto">
            <a:xfrm>
              <a:off x="2304" y="331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FF2323"/>
                  </a:solidFill>
                  <a:latin typeface="楷体_GB2312" pitchFamily="49" charset="-122"/>
                  <a:ea typeface="楷体_GB2312" pitchFamily="49" charset="-122"/>
                </a:rPr>
                <a:t>数据信息</a:t>
              </a:r>
            </a:p>
          </p:txBody>
        </p:sp>
        <p:sp>
          <p:nvSpPr>
            <p:cNvPr id="11" name="Rectangle 8"/>
            <p:cNvSpPr>
              <a:spLocks noChangeArrowheads="1"/>
            </p:cNvSpPr>
            <p:nvPr/>
          </p:nvSpPr>
          <p:spPr bwMode="auto">
            <a:xfrm>
              <a:off x="2304" y="2880"/>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FF2323"/>
                  </a:solidFill>
                  <a:latin typeface="楷体_GB2312" pitchFamily="49" charset="-122"/>
                  <a:ea typeface="楷体_GB2312" pitchFamily="49" charset="-122"/>
                </a:rPr>
                <a:t>程序（代码）信息</a:t>
              </a:r>
            </a:p>
          </p:txBody>
        </p:sp>
        <p:sp>
          <p:nvSpPr>
            <p:cNvPr id="12" name="Rectangle 9"/>
            <p:cNvSpPr>
              <a:spLocks noChangeArrowheads="1"/>
            </p:cNvSpPr>
            <p:nvPr/>
          </p:nvSpPr>
          <p:spPr bwMode="auto">
            <a:xfrm>
              <a:off x="2304" y="3744"/>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800" b="1">
                  <a:solidFill>
                    <a:srgbClr val="FF2323"/>
                  </a:solidFill>
                  <a:latin typeface="楷体_GB2312" pitchFamily="49" charset="-122"/>
                  <a:ea typeface="楷体_GB2312" pitchFamily="49" charset="-122"/>
                </a:rPr>
                <a:t>堆栈信息</a:t>
              </a:r>
            </a:p>
          </p:txBody>
        </p:sp>
      </p:grpSp>
    </p:spTree>
    <p:extLst>
      <p:ext uri="{BB962C8B-B14F-4D97-AF65-F5344CB8AC3E}">
        <p14:creationId xmlns:p14="http://schemas.microsoft.com/office/powerpoint/2010/main" val="308793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4"/>
          <p:cNvSpPr>
            <a:spLocks noChangeArrowheads="1"/>
          </p:cNvSpPr>
          <p:nvPr/>
        </p:nvSpPr>
        <p:spPr bwMode="auto">
          <a:xfrm>
            <a:off x="762000" y="1719263"/>
            <a:ext cx="297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 </a:t>
            </a:r>
            <a:r>
              <a:rPr lang="zh-CN" altLang="en-US" sz="2800" b="1">
                <a:solidFill>
                  <a:srgbClr val="27182A"/>
                </a:solidFill>
                <a:latin typeface="楷体_GB2312" pitchFamily="49" charset="-122"/>
                <a:ea typeface="楷体_GB2312" pitchFamily="49" charset="-122"/>
              </a:rPr>
              <a:t>其中，</a:t>
            </a:r>
            <a:r>
              <a:rPr lang="zh-CN" altLang="en-US" sz="2800" b="1">
                <a:solidFill>
                  <a:srgbClr val="FF2323"/>
                </a:solidFill>
                <a:latin typeface="楷体_GB2312" pitchFamily="49" charset="-122"/>
                <a:ea typeface="楷体_GB2312" pitchFamily="49" charset="-122"/>
              </a:rPr>
              <a:t>代码信息</a:t>
            </a:r>
          </a:p>
        </p:txBody>
      </p:sp>
      <p:sp>
        <p:nvSpPr>
          <p:cNvPr id="6" name="Line 5"/>
          <p:cNvSpPr>
            <a:spLocks noChangeShapeType="1"/>
          </p:cNvSpPr>
          <p:nvPr/>
        </p:nvSpPr>
        <p:spPr bwMode="auto">
          <a:xfrm>
            <a:off x="3657600" y="2024063"/>
            <a:ext cx="685800" cy="0"/>
          </a:xfrm>
          <a:prstGeom prst="line">
            <a:avLst/>
          </a:prstGeom>
          <a:noFill/>
          <a:ln w="38100">
            <a:solidFill>
              <a:srgbClr val="33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Rectangle 6"/>
          <p:cNvSpPr>
            <a:spLocks noChangeArrowheads="1"/>
          </p:cNvSpPr>
          <p:nvPr/>
        </p:nvSpPr>
        <p:spPr bwMode="auto">
          <a:xfrm>
            <a:off x="4343400" y="1795463"/>
            <a:ext cx="449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存放在代码段，其地址由</a:t>
            </a:r>
            <a:r>
              <a:rPr lang="en-US" altLang="zh-CN" sz="2800" b="1">
                <a:solidFill>
                  <a:srgbClr val="27182A"/>
                </a:solidFill>
                <a:latin typeface="楷体_GB2312" pitchFamily="49" charset="-122"/>
                <a:ea typeface="楷体_GB2312" pitchFamily="49" charset="-122"/>
              </a:rPr>
              <a:t>CS:IP</a:t>
            </a:r>
            <a:r>
              <a:rPr lang="zh-CN" altLang="en-US" sz="2800" b="1">
                <a:solidFill>
                  <a:srgbClr val="27182A"/>
                </a:solidFill>
                <a:latin typeface="楷体_GB2312" pitchFamily="49" charset="-122"/>
                <a:ea typeface="楷体_GB2312" pitchFamily="49" charset="-122"/>
              </a:rPr>
              <a:t>提供。</a:t>
            </a:r>
            <a:endParaRPr lang="zh-CN" altLang="en-US" sz="2800" b="1">
              <a:solidFill>
                <a:srgbClr val="0A0A0A"/>
              </a:solidFill>
              <a:latin typeface="楷体_GB2312" pitchFamily="49" charset="-122"/>
              <a:ea typeface="楷体_GB2312" pitchFamily="49" charset="-122"/>
            </a:endParaRPr>
          </a:p>
        </p:txBody>
      </p:sp>
      <p:grpSp>
        <p:nvGrpSpPr>
          <p:cNvPr id="8" name="Group 13"/>
          <p:cNvGrpSpPr>
            <a:grpSpLocks/>
          </p:cNvGrpSpPr>
          <p:nvPr/>
        </p:nvGrpSpPr>
        <p:grpSpPr bwMode="auto">
          <a:xfrm>
            <a:off x="304800" y="2709863"/>
            <a:ext cx="8686800" cy="1022350"/>
            <a:chOff x="192" y="1707"/>
            <a:chExt cx="5472" cy="644"/>
          </a:xfrm>
        </p:grpSpPr>
        <p:sp>
          <p:nvSpPr>
            <p:cNvPr id="9" name="Rectangle 7"/>
            <p:cNvSpPr>
              <a:spLocks noChangeArrowheads="1"/>
            </p:cNvSpPr>
            <p:nvPr/>
          </p:nvSpPr>
          <p:spPr bwMode="auto">
            <a:xfrm>
              <a:off x="192" y="1707"/>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          </a:t>
              </a:r>
              <a:r>
                <a:rPr lang="zh-CN" altLang="en-US" sz="2800" b="1">
                  <a:solidFill>
                    <a:srgbClr val="FF2323"/>
                  </a:solidFill>
                  <a:latin typeface="楷体_GB2312" pitchFamily="49" charset="-122"/>
                  <a:ea typeface="楷体_GB2312" pitchFamily="49" charset="-122"/>
                </a:rPr>
                <a:t>堆栈信息</a:t>
              </a:r>
            </a:p>
          </p:txBody>
        </p:sp>
        <p:sp>
          <p:nvSpPr>
            <p:cNvPr id="10" name="Line 8"/>
            <p:cNvSpPr>
              <a:spLocks noChangeShapeType="1"/>
            </p:cNvSpPr>
            <p:nvPr/>
          </p:nvSpPr>
          <p:spPr bwMode="auto">
            <a:xfrm>
              <a:off x="2304" y="1899"/>
              <a:ext cx="432" cy="0"/>
            </a:xfrm>
            <a:prstGeom prst="line">
              <a:avLst/>
            </a:prstGeom>
            <a:noFill/>
            <a:ln w="38100">
              <a:solidFill>
                <a:srgbClr val="33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9"/>
            <p:cNvSpPr>
              <a:spLocks noChangeArrowheads="1"/>
            </p:cNvSpPr>
            <p:nvPr/>
          </p:nvSpPr>
          <p:spPr bwMode="auto">
            <a:xfrm>
              <a:off x="2736" y="1755"/>
              <a:ext cx="29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存放在堆栈段，其地址由</a:t>
              </a:r>
              <a:r>
                <a:rPr lang="en-US" altLang="zh-CN" sz="2800" b="1">
                  <a:solidFill>
                    <a:srgbClr val="27182A"/>
                  </a:solidFill>
                  <a:latin typeface="楷体_GB2312" pitchFamily="49" charset="-122"/>
                  <a:ea typeface="楷体_GB2312" pitchFamily="49" charset="-122"/>
                </a:rPr>
                <a:t>SS:SP</a:t>
              </a:r>
              <a:r>
                <a:rPr lang="zh-CN" altLang="en-US" sz="2800" b="1">
                  <a:solidFill>
                    <a:srgbClr val="27182A"/>
                  </a:solidFill>
                  <a:latin typeface="楷体_GB2312" pitchFamily="49" charset="-122"/>
                  <a:ea typeface="楷体_GB2312" pitchFamily="49" charset="-122"/>
                </a:rPr>
                <a:t>提供。</a:t>
              </a:r>
              <a:endParaRPr lang="zh-CN" altLang="en-US" sz="2800" b="1">
                <a:solidFill>
                  <a:srgbClr val="0A0A0A"/>
                </a:solidFill>
                <a:latin typeface="楷体_GB2312" pitchFamily="49" charset="-122"/>
                <a:ea typeface="楷体_GB2312" pitchFamily="49" charset="-122"/>
              </a:endParaRPr>
            </a:p>
          </p:txBody>
        </p:sp>
      </p:grpSp>
      <p:grpSp>
        <p:nvGrpSpPr>
          <p:cNvPr id="12" name="Group 14"/>
          <p:cNvGrpSpPr>
            <a:grpSpLocks/>
          </p:cNvGrpSpPr>
          <p:nvPr/>
        </p:nvGrpSpPr>
        <p:grpSpPr bwMode="auto">
          <a:xfrm>
            <a:off x="304800" y="3700463"/>
            <a:ext cx="8458200" cy="2730500"/>
            <a:chOff x="192" y="2331"/>
            <a:chExt cx="5328" cy="1720"/>
          </a:xfrm>
        </p:grpSpPr>
        <p:sp>
          <p:nvSpPr>
            <p:cNvPr id="13" name="Rectangle 10"/>
            <p:cNvSpPr>
              <a:spLocks noChangeArrowheads="1"/>
            </p:cNvSpPr>
            <p:nvPr/>
          </p:nvSpPr>
          <p:spPr bwMode="auto">
            <a:xfrm>
              <a:off x="192" y="2331"/>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en-US" altLang="zh-CN" sz="2800" b="1">
                  <a:solidFill>
                    <a:srgbClr val="27182A"/>
                  </a:solidFill>
                  <a:latin typeface="楷体_GB2312" pitchFamily="49" charset="-122"/>
                  <a:ea typeface="楷体_GB2312" pitchFamily="49" charset="-122"/>
                </a:rPr>
                <a:t>          </a:t>
              </a:r>
              <a:r>
                <a:rPr lang="zh-CN" altLang="en-US" sz="2800" b="1">
                  <a:solidFill>
                    <a:srgbClr val="FF2323"/>
                  </a:solidFill>
                  <a:latin typeface="楷体_GB2312" pitchFamily="49" charset="-122"/>
                  <a:ea typeface="楷体_GB2312" pitchFamily="49" charset="-122"/>
                </a:rPr>
                <a:t>数据信息</a:t>
              </a:r>
            </a:p>
          </p:txBody>
        </p:sp>
        <p:sp>
          <p:nvSpPr>
            <p:cNvPr id="14" name="Line 11"/>
            <p:cNvSpPr>
              <a:spLocks noChangeShapeType="1"/>
            </p:cNvSpPr>
            <p:nvPr/>
          </p:nvSpPr>
          <p:spPr bwMode="auto">
            <a:xfrm>
              <a:off x="2304" y="2523"/>
              <a:ext cx="432" cy="0"/>
            </a:xfrm>
            <a:prstGeom prst="line">
              <a:avLst/>
            </a:prstGeom>
            <a:noFill/>
            <a:ln w="38100">
              <a:solidFill>
                <a:srgbClr val="33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2"/>
            <p:cNvSpPr>
              <a:spLocks noChangeArrowheads="1"/>
            </p:cNvSpPr>
            <p:nvPr/>
          </p:nvSpPr>
          <p:spPr bwMode="auto">
            <a:xfrm>
              <a:off x="2736" y="2379"/>
              <a:ext cx="2784"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en-US" sz="2800" b="1">
                  <a:solidFill>
                    <a:srgbClr val="27182A"/>
                  </a:solidFill>
                  <a:latin typeface="楷体_GB2312" pitchFamily="49" charset="-122"/>
                  <a:ea typeface="楷体_GB2312" pitchFamily="49" charset="-122"/>
                </a:rPr>
                <a:t>通常情况下，存放在数据段（段地址由</a:t>
              </a:r>
              <a:r>
                <a:rPr lang="en-US" altLang="zh-CN" sz="2800" b="1">
                  <a:solidFill>
                    <a:srgbClr val="27182A"/>
                  </a:solidFill>
                  <a:latin typeface="楷体_GB2312" pitchFamily="49" charset="-122"/>
                  <a:ea typeface="楷体_GB2312" pitchFamily="49" charset="-122"/>
                </a:rPr>
                <a:t>DS</a:t>
              </a:r>
              <a:r>
                <a:rPr lang="zh-CN" altLang="en-US" sz="2800" b="1">
                  <a:solidFill>
                    <a:srgbClr val="27182A"/>
                  </a:solidFill>
                  <a:latin typeface="楷体_GB2312" pitchFamily="49" charset="-122"/>
                  <a:ea typeface="楷体_GB2312" pitchFamily="49" charset="-122"/>
                </a:rPr>
                <a:t>提供），当然也可以存放在附加数据段（段地址由</a:t>
              </a:r>
              <a:r>
                <a:rPr lang="en-US" altLang="zh-CN" sz="2800" b="1">
                  <a:solidFill>
                    <a:srgbClr val="27182A"/>
                  </a:solidFill>
                  <a:latin typeface="楷体_GB2312" pitchFamily="49" charset="-122"/>
                  <a:ea typeface="楷体_GB2312" pitchFamily="49" charset="-122"/>
                </a:rPr>
                <a:t>ES</a:t>
              </a:r>
              <a:r>
                <a:rPr lang="zh-CN" altLang="en-US" sz="2800" b="1">
                  <a:solidFill>
                    <a:srgbClr val="27182A"/>
                  </a:solidFill>
                  <a:latin typeface="楷体_GB2312" pitchFamily="49" charset="-122"/>
                  <a:ea typeface="楷体_GB2312" pitchFamily="49" charset="-122"/>
                </a:rPr>
                <a:t>提供），其段内偏移地址依据寻址方式的不同来求得。</a:t>
              </a:r>
              <a:endParaRPr lang="zh-CN" altLang="en-US" sz="2800" b="1">
                <a:solidFill>
                  <a:srgbClr val="0A0A0A"/>
                </a:solidFill>
                <a:latin typeface="楷体_GB2312" pitchFamily="49" charset="-122"/>
                <a:ea typeface="楷体_GB2312" pitchFamily="49" charset="-122"/>
              </a:endParaRPr>
            </a:p>
          </p:txBody>
        </p:sp>
      </p:grpSp>
    </p:spTree>
    <p:extLst>
      <p:ext uri="{BB962C8B-B14F-4D97-AF65-F5344CB8AC3E}">
        <p14:creationId xmlns:p14="http://schemas.microsoft.com/office/powerpoint/2010/main" val="342430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523132"/>
            <a:ext cx="562927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58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冯</a:t>
            </a:r>
            <a:r>
              <a:rPr lang="en-US" altLang="zh-CN" dirty="0" smtClean="0"/>
              <a:t>.</a:t>
            </a:r>
            <a:r>
              <a:rPr lang="zh-CN" altLang="en-US" dirty="0" smtClean="0"/>
              <a:t>诺依曼计算机结构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379249" cy="322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437112"/>
            <a:ext cx="862201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0995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Text Box 2"/>
          <p:cNvSpPr txBox="1">
            <a:spLocks noChangeArrowheads="1"/>
          </p:cNvSpPr>
          <p:nvPr/>
        </p:nvSpPr>
        <p:spPr bwMode="auto">
          <a:xfrm>
            <a:off x="250824" y="1268760"/>
            <a:ext cx="842486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Times New Roman" pitchFamily="18" charset="0"/>
              </a:rPr>
              <a:t>4 </a:t>
            </a:r>
            <a:r>
              <a:rPr kumimoji="1" lang="zh-CN" altLang="en-US" sz="2400" b="1" dirty="0">
                <a:latin typeface="Times New Roman" pitchFamily="18" charset="0"/>
              </a:rPr>
              <a:t>、堆栈和堆栈操作命令</a:t>
            </a:r>
          </a:p>
          <a:p>
            <a:pPr>
              <a:spcBef>
                <a:spcPct val="50000"/>
              </a:spcBef>
            </a:pPr>
            <a:r>
              <a:rPr kumimoji="1" lang="zh-CN" altLang="en-US" sz="2400" b="1" dirty="0">
                <a:latin typeface="Times New Roman" pitchFamily="18" charset="0"/>
              </a:rPr>
              <a:t>        堆栈主要用于暂存数据和在过程调用或处理中断时暂存断点信息。</a:t>
            </a:r>
            <a:r>
              <a:rPr kumimoji="1" lang="zh-CN" altLang="en-US" sz="1600" b="1" dirty="0">
                <a:latin typeface="Times New Roman" pitchFamily="18" charset="0"/>
              </a:rPr>
              <a:t> </a:t>
            </a:r>
            <a:endParaRPr kumimoji="1" lang="zh-CN" altLang="en-US" sz="2400" b="1" dirty="0">
              <a:latin typeface="Times New Roman" pitchFamily="18" charset="0"/>
            </a:endParaRPr>
          </a:p>
          <a:p>
            <a:pPr>
              <a:spcBef>
                <a:spcPct val="50000"/>
              </a:spcBef>
            </a:pPr>
            <a:r>
              <a:rPr kumimoji="1" lang="zh-CN" altLang="en-US" sz="2400" b="1" dirty="0">
                <a:latin typeface="Times New Roman" pitchFamily="18" charset="0"/>
              </a:rPr>
              <a:t>（</a:t>
            </a:r>
            <a:r>
              <a:rPr kumimoji="1" lang="en-US" altLang="zh-CN" sz="2400" b="1" dirty="0">
                <a:latin typeface="Times New Roman" pitchFamily="18" charset="0"/>
              </a:rPr>
              <a:t>1</a:t>
            </a:r>
            <a:r>
              <a:rPr kumimoji="1" lang="zh-CN" altLang="en-US" sz="2400" b="1" dirty="0">
                <a:latin typeface="Times New Roman" pitchFamily="18" charset="0"/>
              </a:rPr>
              <a:t>）堆栈的概念</a:t>
            </a:r>
            <a:r>
              <a:rPr kumimoji="1" lang="zh-CN" altLang="en-US" sz="1600" b="1" dirty="0">
                <a:latin typeface="Times New Roman" pitchFamily="18" charset="0"/>
              </a:rPr>
              <a:t> </a:t>
            </a:r>
          </a:p>
          <a:p>
            <a:pPr>
              <a:spcBef>
                <a:spcPct val="50000"/>
              </a:spcBef>
            </a:pPr>
            <a:r>
              <a:rPr kumimoji="1" lang="zh-CN" altLang="en-US" sz="2400" b="1" dirty="0">
                <a:latin typeface="Times New Roman" pitchFamily="18" charset="0"/>
              </a:rPr>
              <a:t>         堆栈是在存储器中开辟的一片数据存储区，这片存储区的一端固定，另一端活动，且只允许数据从活动端进出。采用“先进后出”的规则</a:t>
            </a:r>
            <a:r>
              <a:rPr kumimoji="1" lang="zh-CN" altLang="en-US" sz="1600" b="1" dirty="0">
                <a:latin typeface="Times New Roman" pitchFamily="18" charset="0"/>
              </a:rPr>
              <a:t> </a:t>
            </a:r>
            <a:r>
              <a:rPr kumimoji="1" lang="zh-CN" altLang="en-US" sz="2400" b="1" dirty="0">
                <a:latin typeface="Times New Roman" pitchFamily="18" charset="0"/>
              </a:rPr>
              <a:t>。</a:t>
            </a:r>
          </a:p>
          <a:p>
            <a:pPr>
              <a:spcBef>
                <a:spcPct val="50000"/>
              </a:spcBef>
            </a:pPr>
            <a:r>
              <a:rPr kumimoji="1" lang="zh-CN" altLang="en-US" sz="2400" b="1" dirty="0">
                <a:latin typeface="Times New Roman" pitchFamily="18" charset="0"/>
              </a:rPr>
              <a:t> （</a:t>
            </a:r>
            <a:r>
              <a:rPr kumimoji="1" lang="en-US" altLang="zh-CN" sz="2400" b="1" dirty="0">
                <a:latin typeface="Times New Roman" pitchFamily="18" charset="0"/>
              </a:rPr>
              <a:t>2</a:t>
            </a:r>
            <a:r>
              <a:rPr kumimoji="1" lang="zh-CN" altLang="en-US" sz="2400" b="1" dirty="0">
                <a:latin typeface="Times New Roman" pitchFamily="18" charset="0"/>
              </a:rPr>
              <a:t>）堆栈的组织</a:t>
            </a:r>
          </a:p>
          <a:p>
            <a:pPr>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堆栈指示器</a:t>
            </a:r>
            <a:r>
              <a:rPr kumimoji="1" lang="en-US" altLang="zh-CN" sz="2400" b="1" dirty="0">
                <a:solidFill>
                  <a:srgbClr val="FF0000"/>
                </a:solidFill>
                <a:latin typeface="Times New Roman" pitchFamily="18" charset="0"/>
              </a:rPr>
              <a:t>SP</a:t>
            </a:r>
            <a:r>
              <a:rPr kumimoji="1" lang="zh-CN" altLang="en-US" sz="2400" b="1" dirty="0">
                <a:solidFill>
                  <a:srgbClr val="FF0000"/>
                </a:solidFill>
                <a:latin typeface="Times New Roman" pitchFamily="18" charset="0"/>
              </a:rPr>
              <a:t>，他总是指向堆栈的栈顶。</a:t>
            </a:r>
            <a:r>
              <a:rPr kumimoji="1" lang="zh-CN" altLang="en-US" sz="2400" b="1" dirty="0">
                <a:latin typeface="Times New Roman" pitchFamily="18" charset="0"/>
              </a:rPr>
              <a:t>堆栈的伸展方向既可以从高地址向低地址，也可以从低地址向高地址。</a:t>
            </a:r>
            <a:r>
              <a:rPr kumimoji="1" lang="en-US" altLang="zh-CN" sz="2400" b="1" dirty="0">
                <a:latin typeface="Times New Roman" pitchFamily="18" charset="0"/>
              </a:rPr>
              <a:t>8086</a:t>
            </a:r>
            <a:r>
              <a:rPr kumimoji="1" lang="zh-CN" altLang="en-US" sz="2400" b="1" dirty="0">
                <a:latin typeface="Times New Roman" pitchFamily="18" charset="0"/>
              </a:rPr>
              <a:t>的堆栈的伸展方向是从高地址向低地址。</a:t>
            </a:r>
            <a:r>
              <a:rPr kumimoji="1" lang="zh-CN" altLang="en-US" sz="1600" b="1" dirty="0">
                <a:latin typeface="Times New Roman" pitchFamily="18" charset="0"/>
              </a:rPr>
              <a:t> </a:t>
            </a:r>
          </a:p>
        </p:txBody>
      </p:sp>
    </p:spTree>
    <p:extLst>
      <p:ext uri="{BB962C8B-B14F-4D97-AF65-F5344CB8AC3E}">
        <p14:creationId xmlns:p14="http://schemas.microsoft.com/office/powerpoint/2010/main" val="4018482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6915158" cy="47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372200" y="2420888"/>
            <a:ext cx="2592288" cy="1752872"/>
          </a:xfrm>
          <a:prstGeom prst="wedgeRoundRectCallout">
            <a:avLst>
              <a:gd name="adj1" fmla="val -119764"/>
              <a:gd name="adj2" fmla="val 1454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堆栈的栈底逻辑地址最大</a:t>
            </a:r>
            <a:endParaRPr lang="zh-CN" altLang="en-US" sz="2800" b="1" dirty="0"/>
          </a:p>
        </p:txBody>
      </p:sp>
    </p:spTree>
    <p:extLst>
      <p:ext uri="{BB962C8B-B14F-4D97-AF65-F5344CB8AC3E}">
        <p14:creationId xmlns:p14="http://schemas.microsoft.com/office/powerpoint/2010/main" val="9397152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294" y="1340768"/>
            <a:ext cx="6677942" cy="507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4243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微处理器的存储器和</a:t>
            </a:r>
            <a:r>
              <a:rPr lang="en-US" altLang="zh-CN" dirty="0"/>
              <a:t>I/O</a:t>
            </a:r>
            <a:r>
              <a:rPr lang="zh-CN" altLang="en-US" dirty="0"/>
              <a:t>组织</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7299994" cy="541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8329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3" descr="Rectangle: Click to edit Master text styles&#10;Second level&#10;Third level&#10;Fourth level&#10;Fifth level"/>
          <p:cNvSpPr txBox="1">
            <a:spLocks noChangeArrowheads="1"/>
          </p:cNvSpPr>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zh-CN" kern="0" smtClean="0"/>
              <a:t>1    2     3     4</a:t>
            </a:r>
          </a:p>
          <a:p>
            <a:pPr>
              <a:buFont typeface="Wingdings" pitchFamily="2" charset="2"/>
              <a:buNone/>
            </a:pPr>
            <a:r>
              <a:rPr lang="en-US" altLang="zh-CN" kern="0" smtClean="0"/>
              <a:t>6</a:t>
            </a:r>
            <a:r>
              <a:rPr lang="zh-CN" altLang="en-US" kern="0" smtClean="0"/>
              <a:t>（</a:t>
            </a:r>
            <a:r>
              <a:rPr lang="en-US" altLang="zh-CN" kern="0" smtClean="0"/>
              <a:t>1</a:t>
            </a:r>
            <a:r>
              <a:rPr lang="zh-CN" altLang="en-US" kern="0" smtClean="0"/>
              <a:t>）（</a:t>
            </a:r>
            <a:r>
              <a:rPr lang="en-US" altLang="zh-CN" kern="0" smtClean="0"/>
              <a:t>3</a:t>
            </a:r>
            <a:r>
              <a:rPr lang="zh-CN" altLang="en-US" kern="0" smtClean="0"/>
              <a:t>）</a:t>
            </a:r>
          </a:p>
          <a:p>
            <a:pPr>
              <a:buFont typeface="Wingdings" pitchFamily="2" charset="2"/>
              <a:buNone/>
            </a:pPr>
            <a:r>
              <a:rPr lang="en-US" altLang="zh-CN" kern="0" smtClean="0"/>
              <a:t>7</a:t>
            </a:r>
            <a:r>
              <a:rPr lang="zh-CN" altLang="en-US" kern="0" smtClean="0"/>
              <a:t>（</a:t>
            </a:r>
            <a:r>
              <a:rPr lang="en-US" altLang="zh-CN" kern="0" smtClean="0"/>
              <a:t>1</a:t>
            </a:r>
            <a:r>
              <a:rPr lang="zh-CN" altLang="en-US" kern="0" smtClean="0"/>
              <a:t>）（</a:t>
            </a:r>
            <a:r>
              <a:rPr lang="en-US" altLang="zh-CN" kern="0" smtClean="0"/>
              <a:t>4</a:t>
            </a:r>
            <a:r>
              <a:rPr lang="zh-CN" altLang="en-US" kern="0" smtClean="0"/>
              <a:t>）</a:t>
            </a:r>
          </a:p>
          <a:p>
            <a:pPr>
              <a:buFont typeface="Wingdings" pitchFamily="2" charset="2"/>
              <a:buNone/>
            </a:pPr>
            <a:r>
              <a:rPr lang="en-US" altLang="zh-CN" kern="0" smtClean="0"/>
              <a:t>9</a:t>
            </a:r>
            <a:r>
              <a:rPr lang="zh-CN" altLang="en-US" kern="0" smtClean="0"/>
              <a:t>（</a:t>
            </a:r>
            <a:r>
              <a:rPr lang="en-US" altLang="zh-CN" kern="0" smtClean="0"/>
              <a:t>2</a:t>
            </a:r>
            <a:r>
              <a:rPr lang="zh-CN" altLang="en-US" kern="0" smtClean="0"/>
              <a:t>）（</a:t>
            </a:r>
            <a:r>
              <a:rPr lang="en-US" altLang="zh-CN" kern="0" smtClean="0"/>
              <a:t>3</a:t>
            </a:r>
            <a:r>
              <a:rPr lang="zh-CN" altLang="en-US" kern="0" smtClean="0"/>
              <a:t>）</a:t>
            </a:r>
          </a:p>
          <a:p>
            <a:pPr>
              <a:buFont typeface="Wingdings" pitchFamily="2" charset="2"/>
              <a:buNone/>
            </a:pPr>
            <a:r>
              <a:rPr lang="en-US" altLang="zh-CN" kern="0" smtClean="0"/>
              <a:t>10</a:t>
            </a:r>
          </a:p>
          <a:p>
            <a:pPr>
              <a:buFont typeface="Wingdings" pitchFamily="2" charset="2"/>
              <a:buNone/>
            </a:pPr>
            <a:r>
              <a:rPr lang="en-US" altLang="zh-CN" kern="0" smtClean="0"/>
              <a:t>11</a:t>
            </a:r>
          </a:p>
          <a:p>
            <a:pPr>
              <a:buFont typeface="Wingdings" pitchFamily="2" charset="2"/>
              <a:buNone/>
            </a:pPr>
            <a:r>
              <a:rPr lang="en-US" altLang="zh-CN" kern="0" smtClean="0"/>
              <a:t>13</a:t>
            </a:r>
            <a:endParaRPr lang="en-US" altLang="zh-CN" kern="0" dirty="0" smtClean="0"/>
          </a:p>
        </p:txBody>
      </p:sp>
    </p:spTree>
    <p:extLst>
      <p:ext uri="{BB962C8B-B14F-4D97-AF65-F5344CB8AC3E}">
        <p14:creationId xmlns:p14="http://schemas.microsoft.com/office/powerpoint/2010/main" val="2659019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subTitle" idx="1"/>
          </p:nvPr>
        </p:nvSpPr>
        <p:spPr>
          <a:xfrm>
            <a:off x="1987550" y="5486400"/>
            <a:ext cx="5167313" cy="414338"/>
          </a:xfrm>
          <a:ln/>
          <a:extLst>
            <a:ext uri="{91240B29-F687-4F45-9708-019B960494DF}">
              <a14:hiddenLine xmlns:a14="http://schemas.microsoft.com/office/drawing/2010/main" w="9525">
                <a:solidFill>
                  <a:schemeClr val="bg1"/>
                </a:solidFill>
                <a:miter lim="800000"/>
                <a:headEnd/>
                <a:tailEnd/>
              </a14:hiddenLine>
            </a:ext>
          </a:extLst>
        </p:spPr>
        <p:txBody>
          <a:bodyPr/>
          <a:lstStyle/>
          <a:p>
            <a:pPr>
              <a:lnSpc>
                <a:spcPct val="80000"/>
              </a:lnSpc>
            </a:pPr>
            <a:r>
              <a:rPr lang="en-US" altLang="zh-CN" sz="1800">
                <a:solidFill>
                  <a:srgbClr val="1966B3"/>
                </a:solidFill>
                <a:ea typeface="宋体" charset="-122"/>
              </a:rPr>
              <a:t>www.themegallery.com </a:t>
            </a:r>
          </a:p>
        </p:txBody>
      </p:sp>
      <p:sp>
        <p:nvSpPr>
          <p:cNvPr id="80900" name="WordArt 4"/>
          <p:cNvSpPr>
            <a:spLocks noChangeArrowheads="1" noChangeShapeType="1" noTextEdit="1"/>
          </p:cNvSpPr>
          <p:nvPr/>
        </p:nvSpPr>
        <p:spPr bwMode="grayWhite">
          <a:xfrm>
            <a:off x="2590800" y="3176588"/>
            <a:ext cx="4332288" cy="490537"/>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p:cTn id="7" dur="500" fill="hold"/>
                                        <p:tgtEl>
                                          <p:spTgt spid="80900"/>
                                        </p:tgtEl>
                                        <p:attrNameLst>
                                          <p:attrName>ppt_w</p:attrName>
                                        </p:attrNameLst>
                                      </p:cBhvr>
                                      <p:tavLst>
                                        <p:tav tm="0">
                                          <p:val>
                                            <p:fltVal val="0"/>
                                          </p:val>
                                        </p:tav>
                                        <p:tav tm="100000">
                                          <p:val>
                                            <p:strVal val="#ppt_w"/>
                                          </p:val>
                                        </p:tav>
                                      </p:tavLst>
                                    </p:anim>
                                    <p:anim calcmode="lin" valueType="num">
                                      <p:cBhvr>
                                        <p:cTn id="8" dur="500" fill="hold"/>
                                        <p:tgtEl>
                                          <p:spTgt spid="80900"/>
                                        </p:tgtEl>
                                        <p:attrNameLst>
                                          <p:attrName>ppt_h</p:attrName>
                                        </p:attrNameLst>
                                      </p:cBhvr>
                                      <p:tavLst>
                                        <p:tav tm="0">
                                          <p:val>
                                            <p:fltVal val="0"/>
                                          </p:val>
                                        </p:tav>
                                        <p:tav tm="100000">
                                          <p:val>
                                            <p:strVal val="#ppt_h"/>
                                          </p:val>
                                        </p:tav>
                                      </p:tavLst>
                                    </p:anim>
                                    <p:animEffect transition="in" filter="fade">
                                      <p:cBhvr>
                                        <p:cTn id="9"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CPU</a:t>
            </a:r>
            <a:endParaRPr lang="zh-CN" alt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47539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485" y="4513785"/>
            <a:ext cx="2805542" cy="116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对角圆角矩形 7"/>
          <p:cNvSpPr/>
          <p:nvPr/>
        </p:nvSpPr>
        <p:spPr>
          <a:xfrm>
            <a:off x="4644008" y="2996952"/>
            <a:ext cx="4464496" cy="3384376"/>
          </a:xfrm>
          <a:prstGeom prst="round2Diag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07504" y="2996952"/>
            <a:ext cx="4464496" cy="3384376"/>
            <a:chOff x="107504" y="3068960"/>
            <a:chExt cx="4464496" cy="3384376"/>
          </a:xfrm>
        </p:grpSpPr>
        <p:sp>
          <p:nvSpPr>
            <p:cNvPr id="10" name="TextBox 9"/>
            <p:cNvSpPr txBox="1"/>
            <p:nvPr/>
          </p:nvSpPr>
          <p:spPr>
            <a:xfrm>
              <a:off x="683568" y="6021288"/>
              <a:ext cx="2304256" cy="369332"/>
            </a:xfrm>
            <a:prstGeom prst="rect">
              <a:avLst/>
            </a:prstGeom>
            <a:noFill/>
          </p:spPr>
          <p:txBody>
            <a:bodyPr wrap="square" rtlCol="0">
              <a:spAutoFit/>
            </a:bodyPr>
            <a:lstStyle/>
            <a:p>
              <a:r>
                <a:rPr lang="en-US" altLang="zh-CN" dirty="0" smtClean="0"/>
                <a:t>Intel 8086</a:t>
              </a:r>
              <a:endParaRPr lang="zh-CN" altLang="en-US" dirty="0"/>
            </a:p>
          </p:txBody>
        </p:sp>
        <p:sp>
          <p:nvSpPr>
            <p:cNvPr id="11" name="对角圆角矩形 10"/>
            <p:cNvSpPr/>
            <p:nvPr/>
          </p:nvSpPr>
          <p:spPr>
            <a:xfrm>
              <a:off x="107504" y="3068960"/>
              <a:ext cx="4464496" cy="3384376"/>
            </a:xfrm>
            <a:prstGeom prst="round2Diag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95535" y="3212976"/>
              <a:ext cx="4026909" cy="400110"/>
            </a:xfrm>
            <a:prstGeom prst="rect">
              <a:avLst/>
            </a:prstGeom>
            <a:noFill/>
          </p:spPr>
          <p:txBody>
            <a:bodyPr wrap="square" rtlCol="0">
              <a:spAutoFit/>
            </a:bodyPr>
            <a:lstStyle/>
            <a:p>
              <a:r>
                <a:rPr lang="en-US" altLang="zh-CN" sz="2000" b="1" dirty="0" smtClean="0">
                  <a:solidFill>
                    <a:schemeClr val="tx1">
                      <a:lumMod val="50000"/>
                    </a:schemeClr>
                  </a:solidFill>
                </a:rPr>
                <a:t>1978</a:t>
              </a:r>
              <a:r>
                <a:rPr lang="zh-CN" altLang="en-US" sz="2000" b="1" dirty="0" smtClean="0">
                  <a:solidFill>
                    <a:schemeClr val="tx1">
                      <a:lumMod val="50000"/>
                    </a:schemeClr>
                  </a:solidFill>
                </a:rPr>
                <a:t>年：</a:t>
              </a:r>
              <a:r>
                <a:rPr lang="en-US" altLang="zh-CN" sz="2000" b="1" dirty="0" smtClean="0">
                  <a:solidFill>
                    <a:schemeClr val="tx1">
                      <a:lumMod val="50000"/>
                    </a:schemeClr>
                  </a:solidFill>
                </a:rPr>
                <a:t>Intel </a:t>
              </a:r>
              <a:r>
                <a:rPr lang="en-US" altLang="zh-CN" sz="2000" b="1" dirty="0" smtClean="0">
                  <a:solidFill>
                    <a:srgbClr val="FF0000"/>
                  </a:solidFill>
                </a:rPr>
                <a:t>8086</a:t>
              </a:r>
            </a:p>
          </p:txBody>
        </p:sp>
        <p:sp>
          <p:nvSpPr>
            <p:cNvPr id="13" name="TextBox 12"/>
            <p:cNvSpPr txBox="1"/>
            <p:nvPr/>
          </p:nvSpPr>
          <p:spPr>
            <a:xfrm>
              <a:off x="2408989" y="4149080"/>
              <a:ext cx="2163011" cy="1985159"/>
            </a:xfrm>
            <a:prstGeom prst="rect">
              <a:avLst/>
            </a:prstGeom>
            <a:noFill/>
          </p:spPr>
          <p:txBody>
            <a:bodyPr wrap="square" rtlCol="0">
              <a:spAutoFit/>
            </a:bodyPr>
            <a:lstStyle/>
            <a:p>
              <a:pPr marL="285750" indent="-285750">
                <a:spcBef>
                  <a:spcPts val="600"/>
                </a:spcBef>
                <a:buFont typeface="Arial" pitchFamily="34" charset="0"/>
                <a:buChar char="•"/>
              </a:pPr>
              <a:r>
                <a:rPr lang="en-US" altLang="zh-CN" b="1" dirty="0" smtClean="0"/>
                <a:t>16</a:t>
              </a:r>
              <a:r>
                <a:rPr lang="zh-CN" altLang="en-US" b="1" dirty="0" smtClean="0"/>
                <a:t>位微处理器</a:t>
              </a:r>
              <a:endParaRPr lang="en-US" altLang="zh-CN" b="1" dirty="0" smtClean="0"/>
            </a:p>
            <a:p>
              <a:pPr marL="285750" indent="-285750">
                <a:spcBef>
                  <a:spcPts val="600"/>
                </a:spcBef>
                <a:buFont typeface="Arial" pitchFamily="34" charset="0"/>
                <a:buChar char="•"/>
              </a:pPr>
              <a:r>
                <a:rPr lang="zh-CN" altLang="en-US" b="1" dirty="0" smtClean="0"/>
                <a:t>寻址空间为</a:t>
              </a:r>
              <a:r>
                <a:rPr lang="en-US" altLang="zh-CN" b="1" dirty="0" smtClean="0"/>
                <a:t>1MB</a:t>
              </a:r>
            </a:p>
            <a:p>
              <a:pPr marL="285750" indent="-285750">
                <a:spcBef>
                  <a:spcPts val="600"/>
                </a:spcBef>
                <a:buFont typeface="Arial" pitchFamily="34" charset="0"/>
                <a:buChar char="•"/>
              </a:pPr>
              <a:r>
                <a:rPr lang="zh-CN" altLang="en-US" b="1" dirty="0" smtClean="0"/>
                <a:t>采用流水线结构，有</a:t>
              </a:r>
              <a:r>
                <a:rPr lang="en-US" altLang="zh-CN" b="1" dirty="0" smtClean="0"/>
                <a:t>6</a:t>
              </a:r>
              <a:r>
                <a:rPr lang="zh-CN" altLang="en-US" b="1" dirty="0" smtClean="0"/>
                <a:t>个字节的指令队列</a:t>
              </a:r>
              <a:endParaRPr lang="en-US" altLang="zh-CN" b="1" dirty="0" smtClean="0"/>
            </a:p>
            <a:p>
              <a:pPr marL="285750" indent="-285750">
                <a:spcBef>
                  <a:spcPts val="600"/>
                </a:spcBef>
                <a:buFont typeface="Arial" pitchFamily="34" charset="0"/>
                <a:buChar char="•"/>
              </a:pPr>
              <a:r>
                <a:rPr lang="en-US" altLang="zh-CN" b="1" dirty="0" smtClean="0"/>
                <a:t>29000</a:t>
              </a:r>
              <a:r>
                <a:rPr lang="zh-CN" altLang="en-US" b="1" dirty="0" smtClean="0"/>
                <a:t>个晶体管</a:t>
              </a:r>
              <a:endParaRPr lang="zh-CN" altLang="en-US" b="1" dirty="0"/>
            </a:p>
          </p:txBody>
        </p:sp>
      </p:grpSp>
      <p:sp>
        <p:nvSpPr>
          <p:cNvPr id="14" name="TextBox 13"/>
          <p:cNvSpPr txBox="1"/>
          <p:nvPr/>
        </p:nvSpPr>
        <p:spPr>
          <a:xfrm>
            <a:off x="4862801" y="3116647"/>
            <a:ext cx="4026909" cy="707886"/>
          </a:xfrm>
          <a:prstGeom prst="rect">
            <a:avLst/>
          </a:prstGeom>
          <a:noFill/>
        </p:spPr>
        <p:txBody>
          <a:bodyPr wrap="square" rtlCol="0">
            <a:spAutoFit/>
          </a:bodyPr>
          <a:lstStyle/>
          <a:p>
            <a:r>
              <a:rPr lang="en-US" altLang="zh-CN" sz="2000" b="1" dirty="0" smtClean="0">
                <a:solidFill>
                  <a:schemeClr val="tx1">
                    <a:lumMod val="50000"/>
                  </a:schemeClr>
                </a:solidFill>
              </a:rPr>
              <a:t>1979</a:t>
            </a:r>
            <a:r>
              <a:rPr lang="zh-CN" altLang="en-US" sz="2000" b="1" dirty="0" smtClean="0">
                <a:solidFill>
                  <a:schemeClr val="tx1">
                    <a:lumMod val="50000"/>
                  </a:schemeClr>
                </a:solidFill>
              </a:rPr>
              <a:t>：</a:t>
            </a:r>
            <a:r>
              <a:rPr lang="en-US" altLang="zh-CN" sz="2000" b="1" dirty="0" smtClean="0">
                <a:solidFill>
                  <a:schemeClr val="tx1">
                    <a:lumMod val="50000"/>
                  </a:schemeClr>
                </a:solidFill>
              </a:rPr>
              <a:t>Intel </a:t>
            </a:r>
            <a:r>
              <a:rPr lang="en-US" altLang="zh-CN" sz="2000" b="1" dirty="0" smtClean="0">
                <a:solidFill>
                  <a:srgbClr val="FF0000"/>
                </a:solidFill>
              </a:rPr>
              <a:t>8088</a:t>
            </a:r>
          </a:p>
          <a:p>
            <a:r>
              <a:rPr lang="zh-CN" altLang="en-US" sz="2000" b="1" dirty="0">
                <a:solidFill>
                  <a:srgbClr val="FF0000"/>
                </a:solidFill>
              </a:rPr>
              <a:t>世界</a:t>
            </a:r>
            <a:r>
              <a:rPr lang="zh-CN" altLang="en-US" sz="2000" b="1" dirty="0" smtClean="0">
                <a:solidFill>
                  <a:srgbClr val="FF0000"/>
                </a:solidFill>
              </a:rPr>
              <a:t>上第一台</a:t>
            </a:r>
            <a:r>
              <a:rPr lang="en-US" altLang="zh-CN" sz="2000" b="1" dirty="0" smtClean="0">
                <a:solidFill>
                  <a:srgbClr val="FF0000"/>
                </a:solidFill>
              </a:rPr>
              <a:t>PC</a:t>
            </a:r>
            <a:r>
              <a:rPr lang="zh-CN" altLang="en-US" sz="2000" b="1" dirty="0" smtClean="0">
                <a:solidFill>
                  <a:srgbClr val="FF0000"/>
                </a:solidFill>
              </a:rPr>
              <a:t>机的</a:t>
            </a:r>
            <a:r>
              <a:rPr lang="en-US" altLang="zh-CN" sz="2000" b="1" dirty="0" smtClean="0">
                <a:solidFill>
                  <a:srgbClr val="FF0000"/>
                </a:solidFill>
              </a:rPr>
              <a:t>CPU</a:t>
            </a:r>
            <a:endParaRPr lang="zh-CN" altLang="en-US" sz="2000" b="1" dirty="0">
              <a:solidFill>
                <a:srgbClr val="FF0000"/>
              </a:solidFill>
            </a:endParaRPr>
          </a:p>
        </p:txBody>
      </p:sp>
      <p:sp>
        <p:nvSpPr>
          <p:cNvPr id="15" name="TextBox 14"/>
          <p:cNvSpPr txBox="1"/>
          <p:nvPr/>
        </p:nvSpPr>
        <p:spPr>
          <a:xfrm>
            <a:off x="6228184" y="5800621"/>
            <a:ext cx="2304256" cy="369332"/>
          </a:xfrm>
          <a:prstGeom prst="rect">
            <a:avLst/>
          </a:prstGeom>
          <a:noFill/>
        </p:spPr>
        <p:txBody>
          <a:bodyPr wrap="square" rtlCol="0">
            <a:spAutoFit/>
          </a:bodyPr>
          <a:lstStyle/>
          <a:p>
            <a:r>
              <a:rPr lang="en-US" altLang="zh-CN" dirty="0" smtClean="0"/>
              <a:t>Intel 8088</a:t>
            </a:r>
            <a:endParaRPr lang="zh-CN" altLang="en-US" dirty="0"/>
          </a:p>
        </p:txBody>
      </p:sp>
      <p:sp>
        <p:nvSpPr>
          <p:cNvPr id="16" name="TextBox 15"/>
          <p:cNvSpPr txBox="1"/>
          <p:nvPr/>
        </p:nvSpPr>
        <p:spPr>
          <a:xfrm>
            <a:off x="5004048" y="3959294"/>
            <a:ext cx="3672408" cy="369332"/>
          </a:xfrm>
          <a:prstGeom prst="rect">
            <a:avLst/>
          </a:prstGeom>
          <a:noFill/>
        </p:spPr>
        <p:txBody>
          <a:bodyPr wrap="square" rtlCol="0">
            <a:spAutoFit/>
          </a:bodyPr>
          <a:lstStyle/>
          <a:p>
            <a:pPr marL="285750" indent="-285750">
              <a:spcBef>
                <a:spcPts val="600"/>
              </a:spcBef>
              <a:buFont typeface="Arial" pitchFamily="34" charset="0"/>
              <a:buChar char="•"/>
            </a:pPr>
            <a:r>
              <a:rPr lang="zh-CN" altLang="en-US" b="1" dirty="0" smtClean="0"/>
              <a:t>数据线为</a:t>
            </a:r>
            <a:r>
              <a:rPr lang="en-US" altLang="zh-CN" b="1" dirty="0" smtClean="0"/>
              <a:t>8</a:t>
            </a:r>
            <a:r>
              <a:rPr lang="zh-CN" altLang="en-US" b="1" dirty="0" smtClean="0"/>
              <a:t>位，其余与</a:t>
            </a:r>
            <a:r>
              <a:rPr lang="en-US" altLang="zh-CN" b="1" dirty="0" smtClean="0"/>
              <a:t>8086</a:t>
            </a:r>
            <a:r>
              <a:rPr lang="zh-CN" altLang="en-US" b="1" dirty="0" smtClean="0"/>
              <a:t>相同</a:t>
            </a:r>
            <a:endParaRPr lang="zh-CN" altLang="en-US" b="1" dirty="0"/>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299708"/>
            <a:ext cx="2578442" cy="139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242029" y="3534709"/>
            <a:ext cx="4170924" cy="369332"/>
          </a:xfrm>
          <a:prstGeom prst="rect">
            <a:avLst/>
          </a:prstGeom>
          <a:noFill/>
        </p:spPr>
        <p:txBody>
          <a:bodyPr wrap="square" rtlCol="0">
            <a:spAutoFit/>
          </a:bodyPr>
          <a:lstStyle/>
          <a:p>
            <a:pPr marL="285750" indent="-285750">
              <a:spcBef>
                <a:spcPts val="600"/>
              </a:spcBef>
              <a:buFont typeface="Arial" pitchFamily="34" charset="0"/>
              <a:buChar char="•"/>
            </a:pPr>
            <a:r>
              <a:rPr lang="en-US" altLang="zh-CN" b="1" dirty="0" smtClean="0"/>
              <a:t>16</a:t>
            </a:r>
            <a:r>
              <a:rPr lang="zh-CN" altLang="en-US" b="1" dirty="0" smtClean="0"/>
              <a:t>位数据线，</a:t>
            </a:r>
            <a:r>
              <a:rPr lang="en-US" altLang="zh-CN" b="1" dirty="0" smtClean="0"/>
              <a:t>20</a:t>
            </a:r>
            <a:r>
              <a:rPr lang="zh-CN" altLang="en-US" b="1" dirty="0" smtClean="0"/>
              <a:t>位地址线</a:t>
            </a:r>
            <a:r>
              <a:rPr lang="en-US" altLang="zh-CN" b="1" dirty="0" smtClean="0"/>
              <a:t>,5MHz</a:t>
            </a:r>
            <a:endParaRPr lang="zh-CN" altLang="en-US" b="1" dirty="0"/>
          </a:p>
        </p:txBody>
      </p:sp>
    </p:spTree>
    <p:extLst>
      <p:ext uri="{BB962C8B-B14F-4D97-AF65-F5344CB8AC3E}">
        <p14:creationId xmlns:p14="http://schemas.microsoft.com/office/powerpoint/2010/main" val="321308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的任务和内部结构</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7" name="Rectangle 5"/>
          <p:cNvSpPr>
            <a:spLocks noChangeArrowheads="1"/>
          </p:cNvSpPr>
          <p:nvPr/>
        </p:nvSpPr>
        <p:spPr bwMode="auto">
          <a:xfrm>
            <a:off x="4068283" y="1816944"/>
            <a:ext cx="4968213" cy="4245429"/>
          </a:xfrm>
          <a:prstGeom prst="rect">
            <a:avLst/>
          </a:prstGeom>
          <a:noFill/>
          <a:ln w="31750">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b="1"/>
          </a:p>
        </p:txBody>
      </p:sp>
      <p:sp>
        <p:nvSpPr>
          <p:cNvPr id="8" name="Rectangle 6"/>
          <p:cNvSpPr>
            <a:spLocks noChangeArrowheads="1"/>
          </p:cNvSpPr>
          <p:nvPr/>
        </p:nvSpPr>
        <p:spPr bwMode="auto">
          <a:xfrm>
            <a:off x="4316694" y="2009918"/>
            <a:ext cx="2235696" cy="2701637"/>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b="1"/>
          </a:p>
        </p:txBody>
      </p:sp>
      <p:sp>
        <p:nvSpPr>
          <p:cNvPr id="9" name="Rectangle 7"/>
          <p:cNvSpPr>
            <a:spLocks noChangeArrowheads="1"/>
          </p:cNvSpPr>
          <p:nvPr/>
        </p:nvSpPr>
        <p:spPr bwMode="auto">
          <a:xfrm>
            <a:off x="6800800" y="2009918"/>
            <a:ext cx="1987285" cy="2572987"/>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b="1"/>
          </a:p>
        </p:txBody>
      </p:sp>
      <p:sp>
        <p:nvSpPr>
          <p:cNvPr id="10" name="Rectangle 8"/>
          <p:cNvSpPr>
            <a:spLocks noChangeArrowheads="1"/>
          </p:cNvSpPr>
          <p:nvPr/>
        </p:nvSpPr>
        <p:spPr bwMode="auto">
          <a:xfrm>
            <a:off x="4316694" y="4840204"/>
            <a:ext cx="2235696" cy="1029195"/>
          </a:xfrm>
          <a:prstGeom prst="rect">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lang="en-US" altLang="zh-CN" sz="2000" b="1" dirty="0">
                <a:solidFill>
                  <a:srgbClr val="080808"/>
                </a:solidFill>
                <a:latin typeface="Tahoma" pitchFamily="34" charset="0"/>
                <a:ea typeface="楷体_GB2312" pitchFamily="49" charset="-122"/>
                <a:hlinkClick r:id="rId3" action="ppaction://hlinksldjump"/>
              </a:rPr>
              <a:t>I/O</a:t>
            </a:r>
            <a:r>
              <a:rPr lang="zh-CN" altLang="en-US" sz="2000" b="1" dirty="0">
                <a:solidFill>
                  <a:srgbClr val="080808"/>
                </a:solidFill>
                <a:latin typeface="楷体_GB2312" pitchFamily="49" charset="-122"/>
                <a:ea typeface="楷体_GB2312" pitchFamily="49" charset="-122"/>
                <a:hlinkClick r:id="rId3" action="ppaction://hlinksldjump"/>
              </a:rPr>
              <a:t>控制逻辑</a:t>
            </a:r>
            <a:endParaRPr lang="zh-CN" altLang="en-US" sz="2000" b="1" dirty="0">
              <a:solidFill>
                <a:srgbClr val="080808"/>
              </a:solidFill>
              <a:latin typeface="楷体_GB2312" pitchFamily="49" charset="-122"/>
              <a:ea typeface="楷体_GB2312" pitchFamily="49" charset="-122"/>
            </a:endParaRPr>
          </a:p>
        </p:txBody>
      </p:sp>
      <p:sp>
        <p:nvSpPr>
          <p:cNvPr id="11" name="Line 9"/>
          <p:cNvSpPr>
            <a:spLocks noChangeShapeType="1"/>
          </p:cNvSpPr>
          <p:nvPr/>
        </p:nvSpPr>
        <p:spPr bwMode="auto">
          <a:xfrm>
            <a:off x="7049211" y="4840204"/>
            <a:ext cx="496821" cy="102919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2" name="Line 10"/>
          <p:cNvSpPr>
            <a:spLocks noChangeShapeType="1"/>
          </p:cNvSpPr>
          <p:nvPr/>
        </p:nvSpPr>
        <p:spPr bwMode="auto">
          <a:xfrm flipH="1">
            <a:off x="8042853" y="4840204"/>
            <a:ext cx="496821" cy="1029195"/>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3" name="Line 11"/>
          <p:cNvSpPr>
            <a:spLocks noChangeShapeType="1"/>
          </p:cNvSpPr>
          <p:nvPr/>
        </p:nvSpPr>
        <p:spPr bwMode="auto">
          <a:xfrm>
            <a:off x="7359724" y="4840204"/>
            <a:ext cx="310513" cy="514597"/>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4" name="Line 12"/>
          <p:cNvSpPr>
            <a:spLocks noChangeShapeType="1"/>
          </p:cNvSpPr>
          <p:nvPr/>
        </p:nvSpPr>
        <p:spPr bwMode="auto">
          <a:xfrm flipH="1">
            <a:off x="7918648" y="4840204"/>
            <a:ext cx="310513" cy="514597"/>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5" name="Line 13"/>
          <p:cNvSpPr>
            <a:spLocks noChangeShapeType="1"/>
          </p:cNvSpPr>
          <p:nvPr/>
        </p:nvSpPr>
        <p:spPr bwMode="auto">
          <a:xfrm>
            <a:off x="7049211" y="4840204"/>
            <a:ext cx="310513"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6" name="Line 14"/>
          <p:cNvSpPr>
            <a:spLocks noChangeShapeType="1"/>
          </p:cNvSpPr>
          <p:nvPr/>
        </p:nvSpPr>
        <p:spPr bwMode="auto">
          <a:xfrm>
            <a:off x="8229161" y="4840204"/>
            <a:ext cx="310513"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7" name="Line 15"/>
          <p:cNvSpPr>
            <a:spLocks noChangeShapeType="1"/>
          </p:cNvSpPr>
          <p:nvPr/>
        </p:nvSpPr>
        <p:spPr bwMode="auto">
          <a:xfrm>
            <a:off x="7670237" y="5354802"/>
            <a:ext cx="248411"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8" name="Line 16"/>
          <p:cNvSpPr>
            <a:spLocks noChangeShapeType="1"/>
          </p:cNvSpPr>
          <p:nvPr/>
        </p:nvSpPr>
        <p:spPr bwMode="auto">
          <a:xfrm>
            <a:off x="7546032" y="5869399"/>
            <a:ext cx="496821"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19" name="Rectangle 17"/>
          <p:cNvSpPr>
            <a:spLocks noChangeArrowheads="1"/>
          </p:cNvSpPr>
          <p:nvPr/>
        </p:nvSpPr>
        <p:spPr bwMode="auto">
          <a:xfrm>
            <a:off x="7483929" y="5354802"/>
            <a:ext cx="588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dirty="0" smtClean="0">
                <a:solidFill>
                  <a:srgbClr val="080808"/>
                </a:solidFill>
                <a:latin typeface="楷体_GB2312" pitchFamily="49" charset="-122"/>
                <a:ea typeface="楷体_GB2312" pitchFamily="49" charset="-122"/>
                <a:hlinkClick r:id="rId4" action="ppaction://hlinksldjump"/>
              </a:rPr>
              <a:t>16</a:t>
            </a:r>
            <a:r>
              <a:rPr lang="zh-CN" altLang="en-US" sz="1400" b="1" dirty="0" smtClean="0">
                <a:solidFill>
                  <a:srgbClr val="080808"/>
                </a:solidFill>
                <a:latin typeface="楷体_GB2312" pitchFamily="49" charset="-122"/>
                <a:ea typeface="楷体_GB2312" pitchFamily="49" charset="-122"/>
                <a:hlinkClick r:id="rId4" action="ppaction://hlinksldjump"/>
              </a:rPr>
              <a:t>位</a:t>
            </a:r>
            <a:r>
              <a:rPr lang="en-US" altLang="zh-CN" sz="1400" b="1" dirty="0" smtClean="0">
                <a:solidFill>
                  <a:srgbClr val="080808"/>
                </a:solidFill>
                <a:latin typeface="楷体_GB2312" pitchFamily="49" charset="-122"/>
                <a:ea typeface="楷体_GB2312" pitchFamily="49" charset="-122"/>
                <a:hlinkClick r:id="rId4" action="ppaction://hlinksldjump"/>
              </a:rPr>
              <a:t>ALU</a:t>
            </a:r>
            <a:endParaRPr lang="en-US" altLang="zh-CN" sz="1400" b="1" dirty="0">
              <a:solidFill>
                <a:srgbClr val="080808"/>
              </a:solidFill>
              <a:latin typeface="楷体_GB2312" pitchFamily="49" charset="-122"/>
              <a:ea typeface="楷体_GB2312" pitchFamily="49" charset="-122"/>
            </a:endParaRPr>
          </a:p>
        </p:txBody>
      </p:sp>
      <p:sp>
        <p:nvSpPr>
          <p:cNvPr id="20" name="Rectangle 18"/>
          <p:cNvSpPr>
            <a:spLocks noChangeArrowheads="1"/>
          </p:cNvSpPr>
          <p:nvPr/>
        </p:nvSpPr>
        <p:spPr bwMode="auto">
          <a:xfrm>
            <a:off x="4316694" y="2009918"/>
            <a:ext cx="1863080" cy="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b="1" dirty="0">
                <a:latin typeface="楷体_GB2312" pitchFamily="49" charset="-122"/>
                <a:ea typeface="楷体_GB2312" pitchFamily="49" charset="-122"/>
                <a:hlinkClick r:id="rId5" action="ppaction://hlinksldjump"/>
              </a:rPr>
              <a:t>控制器</a:t>
            </a:r>
            <a:endParaRPr lang="zh-CN" altLang="en-US" b="1" dirty="0">
              <a:latin typeface="楷体_GB2312" pitchFamily="49" charset="-122"/>
              <a:ea typeface="楷体_GB2312" pitchFamily="49" charset="-122"/>
            </a:endParaRPr>
          </a:p>
        </p:txBody>
      </p:sp>
      <p:sp>
        <p:nvSpPr>
          <p:cNvPr id="21" name="Rectangle 19"/>
          <p:cNvSpPr>
            <a:spLocks noChangeArrowheads="1"/>
          </p:cNvSpPr>
          <p:nvPr/>
        </p:nvSpPr>
        <p:spPr bwMode="auto">
          <a:xfrm>
            <a:off x="6800800" y="2009918"/>
            <a:ext cx="1925183" cy="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zh-CN" altLang="en-US" b="1" dirty="0">
                <a:solidFill>
                  <a:srgbClr val="080808"/>
                </a:solidFill>
                <a:latin typeface="楷体_GB2312" pitchFamily="49" charset="-122"/>
                <a:ea typeface="楷体_GB2312" pitchFamily="49" charset="-122"/>
                <a:hlinkClick r:id="rId6" action="ppaction://hlinksldjump"/>
              </a:rPr>
              <a:t>工作寄存器</a:t>
            </a:r>
            <a:endParaRPr lang="zh-CN" altLang="en-US" b="1" dirty="0">
              <a:solidFill>
                <a:srgbClr val="080808"/>
              </a:solidFill>
              <a:latin typeface="楷体_GB2312" pitchFamily="49" charset="-122"/>
              <a:ea typeface="楷体_GB2312" pitchFamily="49" charset="-122"/>
            </a:endParaRPr>
          </a:p>
        </p:txBody>
      </p:sp>
      <p:sp>
        <p:nvSpPr>
          <p:cNvPr id="22" name="Rectangle 20"/>
          <p:cNvSpPr>
            <a:spLocks noChangeArrowheads="1"/>
          </p:cNvSpPr>
          <p:nvPr/>
        </p:nvSpPr>
        <p:spPr bwMode="auto">
          <a:xfrm>
            <a:off x="6179774" y="1430996"/>
            <a:ext cx="1863080" cy="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altLang="zh-CN" b="1">
                <a:solidFill>
                  <a:srgbClr val="FF3300"/>
                </a:solidFill>
                <a:latin typeface="楷体_GB2312" pitchFamily="49" charset="-122"/>
                <a:ea typeface="楷体_GB2312" pitchFamily="49" charset="-122"/>
              </a:rPr>
              <a:t>CPU</a:t>
            </a:r>
          </a:p>
        </p:txBody>
      </p:sp>
      <p:sp>
        <p:nvSpPr>
          <p:cNvPr id="23" name="Rectangle 21"/>
          <p:cNvSpPr>
            <a:spLocks noChangeArrowheads="1"/>
          </p:cNvSpPr>
          <p:nvPr/>
        </p:nvSpPr>
        <p:spPr bwMode="auto">
          <a:xfrm>
            <a:off x="4440899" y="2395866"/>
            <a:ext cx="1987285" cy="321623"/>
          </a:xfrm>
          <a:prstGeom prst="rect">
            <a:avLst/>
          </a:prstGeom>
          <a:solidFill>
            <a:schemeClr val="accent1"/>
          </a:solidFill>
          <a:ln w="9525">
            <a:solidFill>
              <a:schemeClr val="tx1"/>
            </a:solidFill>
            <a:miter lim="800000"/>
            <a:headEnd/>
            <a:tailEnd/>
          </a:ln>
        </p:spPr>
        <p:txBody>
          <a:bodyPr wrap="none" anchor="ctr"/>
          <a:lstStyle/>
          <a:p>
            <a:pPr algn="ctr">
              <a:spcBef>
                <a:spcPct val="0"/>
              </a:spcBef>
            </a:pPr>
            <a:r>
              <a:rPr lang="zh-CN" altLang="en-US" sz="1600" b="1">
                <a:solidFill>
                  <a:srgbClr val="FF3300"/>
                </a:solidFill>
                <a:latin typeface="Tahoma" pitchFamily="34" charset="0"/>
                <a:ea typeface="仿宋_GB2312" pitchFamily="49" charset="-122"/>
              </a:rPr>
              <a:t>程序计数器（</a:t>
            </a:r>
            <a:r>
              <a:rPr lang="en-US" altLang="zh-CN" sz="1600" b="1">
                <a:solidFill>
                  <a:srgbClr val="FF3300"/>
                </a:solidFill>
                <a:latin typeface="Tahoma" pitchFamily="34" charset="0"/>
                <a:ea typeface="仿宋_GB2312" pitchFamily="49" charset="-122"/>
              </a:rPr>
              <a:t>PC</a:t>
            </a:r>
            <a:r>
              <a:rPr lang="zh-CN" altLang="en-US" sz="1600" b="1">
                <a:solidFill>
                  <a:srgbClr val="FF3300"/>
                </a:solidFill>
                <a:latin typeface="Tahoma" pitchFamily="34" charset="0"/>
                <a:ea typeface="仿宋_GB2312" pitchFamily="49" charset="-122"/>
              </a:rPr>
              <a:t>）</a:t>
            </a:r>
          </a:p>
        </p:txBody>
      </p:sp>
      <p:sp>
        <p:nvSpPr>
          <p:cNvPr id="24" name="Rectangle 22"/>
          <p:cNvSpPr>
            <a:spLocks noChangeArrowheads="1"/>
          </p:cNvSpPr>
          <p:nvPr/>
        </p:nvSpPr>
        <p:spPr bwMode="auto">
          <a:xfrm>
            <a:off x="4440899" y="2781814"/>
            <a:ext cx="1987285" cy="321623"/>
          </a:xfrm>
          <a:prstGeom prst="rect">
            <a:avLst/>
          </a:prstGeom>
          <a:solidFill>
            <a:schemeClr val="accent1"/>
          </a:solidFill>
          <a:ln w="9525">
            <a:solidFill>
              <a:schemeClr val="tx1"/>
            </a:solidFill>
            <a:miter lim="800000"/>
            <a:headEnd/>
            <a:tailEnd/>
          </a:ln>
        </p:spPr>
        <p:txBody>
          <a:bodyPr wrap="none" anchor="ctr"/>
          <a:lstStyle/>
          <a:p>
            <a:pPr algn="ctr">
              <a:spcBef>
                <a:spcPct val="0"/>
              </a:spcBef>
            </a:pPr>
            <a:r>
              <a:rPr lang="zh-CN" altLang="en-US" sz="1600" b="1">
                <a:solidFill>
                  <a:srgbClr val="FF3300"/>
                </a:solidFill>
                <a:latin typeface="Tahoma" pitchFamily="34" charset="0"/>
                <a:ea typeface="仿宋_GB2312" pitchFamily="49" charset="-122"/>
              </a:rPr>
              <a:t>指令寄存器（</a:t>
            </a:r>
            <a:r>
              <a:rPr lang="en-US" altLang="zh-CN" sz="1600" b="1">
                <a:solidFill>
                  <a:srgbClr val="FF3300"/>
                </a:solidFill>
                <a:latin typeface="Tahoma" pitchFamily="34" charset="0"/>
                <a:ea typeface="仿宋_GB2312" pitchFamily="49" charset="-122"/>
              </a:rPr>
              <a:t>IR</a:t>
            </a:r>
            <a:r>
              <a:rPr lang="zh-CN" altLang="en-US" sz="1600" b="1">
                <a:solidFill>
                  <a:srgbClr val="FF3300"/>
                </a:solidFill>
                <a:latin typeface="Tahoma" pitchFamily="34" charset="0"/>
                <a:ea typeface="仿宋_GB2312" pitchFamily="49" charset="-122"/>
              </a:rPr>
              <a:t>）</a:t>
            </a:r>
          </a:p>
        </p:txBody>
      </p:sp>
      <p:sp>
        <p:nvSpPr>
          <p:cNvPr id="25" name="Rectangle 23"/>
          <p:cNvSpPr>
            <a:spLocks noChangeArrowheads="1"/>
          </p:cNvSpPr>
          <p:nvPr/>
        </p:nvSpPr>
        <p:spPr bwMode="auto">
          <a:xfrm>
            <a:off x="4440899" y="3167762"/>
            <a:ext cx="1987285" cy="321623"/>
          </a:xfrm>
          <a:prstGeom prst="rect">
            <a:avLst/>
          </a:prstGeom>
          <a:solidFill>
            <a:schemeClr val="accent1"/>
          </a:solidFill>
          <a:ln w="9525">
            <a:solidFill>
              <a:schemeClr val="tx1"/>
            </a:solidFill>
            <a:miter lim="800000"/>
            <a:headEnd/>
            <a:tailEnd/>
          </a:ln>
        </p:spPr>
        <p:txBody>
          <a:bodyPr wrap="none" anchor="ctr"/>
          <a:lstStyle/>
          <a:p>
            <a:pPr algn="ctr">
              <a:spcBef>
                <a:spcPct val="0"/>
              </a:spcBef>
            </a:pPr>
            <a:r>
              <a:rPr lang="zh-CN" altLang="en-US" sz="1600" b="1">
                <a:solidFill>
                  <a:srgbClr val="FF3300"/>
                </a:solidFill>
                <a:latin typeface="Tahoma" pitchFamily="34" charset="0"/>
                <a:ea typeface="仿宋_GB2312" pitchFamily="49" charset="-122"/>
              </a:rPr>
              <a:t>指令译码器（</a:t>
            </a:r>
            <a:r>
              <a:rPr lang="en-US" altLang="zh-CN" sz="1600" b="1">
                <a:solidFill>
                  <a:srgbClr val="FF3300"/>
                </a:solidFill>
                <a:latin typeface="Tahoma" pitchFamily="34" charset="0"/>
                <a:ea typeface="仿宋_GB2312" pitchFamily="49" charset="-122"/>
              </a:rPr>
              <a:t>ID</a:t>
            </a:r>
            <a:r>
              <a:rPr lang="zh-CN" altLang="en-US" sz="1600" b="1">
                <a:solidFill>
                  <a:srgbClr val="FF3300"/>
                </a:solidFill>
                <a:latin typeface="Tahoma" pitchFamily="34" charset="0"/>
                <a:ea typeface="仿宋_GB2312" pitchFamily="49" charset="-122"/>
              </a:rPr>
              <a:t>）</a:t>
            </a:r>
          </a:p>
        </p:txBody>
      </p:sp>
      <p:sp>
        <p:nvSpPr>
          <p:cNvPr id="26" name="Rectangle 24"/>
          <p:cNvSpPr>
            <a:spLocks noChangeArrowheads="1"/>
          </p:cNvSpPr>
          <p:nvPr/>
        </p:nvSpPr>
        <p:spPr bwMode="auto">
          <a:xfrm>
            <a:off x="4440899" y="3553710"/>
            <a:ext cx="1987285" cy="321623"/>
          </a:xfrm>
          <a:prstGeom prst="rect">
            <a:avLst/>
          </a:prstGeom>
          <a:solidFill>
            <a:schemeClr val="accent1"/>
          </a:solidFill>
          <a:ln w="9525">
            <a:solidFill>
              <a:schemeClr val="tx1"/>
            </a:solidFill>
            <a:miter lim="800000"/>
            <a:headEnd/>
            <a:tailEnd/>
          </a:ln>
        </p:spPr>
        <p:txBody>
          <a:bodyPr wrap="none" anchor="ctr"/>
          <a:lstStyle/>
          <a:p>
            <a:pPr algn="ctr">
              <a:spcBef>
                <a:spcPct val="0"/>
              </a:spcBef>
            </a:pPr>
            <a:r>
              <a:rPr lang="zh-CN" altLang="en-US" sz="1600" b="1">
                <a:solidFill>
                  <a:srgbClr val="FF3300"/>
                </a:solidFill>
                <a:latin typeface="Tahoma" pitchFamily="34" charset="0"/>
                <a:ea typeface="仿宋_GB2312" pitchFamily="49" charset="-122"/>
              </a:rPr>
              <a:t>控  制 逻 辑 部 件</a:t>
            </a:r>
          </a:p>
        </p:txBody>
      </p:sp>
      <p:sp>
        <p:nvSpPr>
          <p:cNvPr id="27" name="Rectangle 25"/>
          <p:cNvSpPr>
            <a:spLocks noChangeArrowheads="1"/>
          </p:cNvSpPr>
          <p:nvPr/>
        </p:nvSpPr>
        <p:spPr bwMode="auto">
          <a:xfrm>
            <a:off x="4440899" y="3939659"/>
            <a:ext cx="1987285" cy="321623"/>
          </a:xfrm>
          <a:prstGeom prst="rect">
            <a:avLst/>
          </a:prstGeom>
          <a:solidFill>
            <a:schemeClr val="accent1"/>
          </a:solidFill>
          <a:ln w="9525">
            <a:solidFill>
              <a:schemeClr val="tx1"/>
            </a:solidFill>
            <a:miter lim="800000"/>
            <a:headEnd/>
            <a:tailEnd/>
          </a:ln>
        </p:spPr>
        <p:txBody>
          <a:bodyPr wrap="none" anchor="ctr"/>
          <a:lstStyle/>
          <a:p>
            <a:pPr algn="ctr">
              <a:spcBef>
                <a:spcPct val="0"/>
              </a:spcBef>
            </a:pPr>
            <a:r>
              <a:rPr lang="zh-CN" altLang="en-US" sz="1600" b="1" dirty="0">
                <a:solidFill>
                  <a:srgbClr val="FF3300"/>
                </a:solidFill>
                <a:latin typeface="Tahoma" pitchFamily="34" charset="0"/>
                <a:ea typeface="仿宋_GB2312" pitchFamily="49" charset="-122"/>
              </a:rPr>
              <a:t>堆栈指示器（</a:t>
            </a:r>
            <a:r>
              <a:rPr lang="en-US" altLang="zh-CN" sz="1600" b="1" dirty="0">
                <a:solidFill>
                  <a:srgbClr val="FF3300"/>
                </a:solidFill>
                <a:latin typeface="Tahoma" pitchFamily="34" charset="0"/>
                <a:ea typeface="仿宋_GB2312" pitchFamily="49" charset="-122"/>
              </a:rPr>
              <a:t>SP</a:t>
            </a:r>
            <a:r>
              <a:rPr lang="zh-CN" altLang="en-US" sz="1600" b="1" dirty="0">
                <a:solidFill>
                  <a:srgbClr val="FF3300"/>
                </a:solidFill>
                <a:latin typeface="Tahoma" pitchFamily="34" charset="0"/>
                <a:ea typeface="仿宋_GB2312" pitchFamily="49" charset="-122"/>
              </a:rPr>
              <a:t>）</a:t>
            </a:r>
          </a:p>
        </p:txBody>
      </p:sp>
      <p:sp>
        <p:nvSpPr>
          <p:cNvPr id="28" name="Rectangle 26"/>
          <p:cNvSpPr>
            <a:spLocks noChangeArrowheads="1"/>
          </p:cNvSpPr>
          <p:nvPr/>
        </p:nvSpPr>
        <p:spPr bwMode="auto">
          <a:xfrm>
            <a:off x="4440899" y="4325607"/>
            <a:ext cx="1987285" cy="321623"/>
          </a:xfrm>
          <a:prstGeom prst="rect">
            <a:avLst/>
          </a:prstGeom>
          <a:solidFill>
            <a:schemeClr val="accent1"/>
          </a:solidFill>
          <a:ln w="9525">
            <a:solidFill>
              <a:schemeClr val="tx1"/>
            </a:solidFill>
            <a:miter lim="800000"/>
            <a:headEnd/>
            <a:tailEnd/>
          </a:ln>
        </p:spPr>
        <p:txBody>
          <a:bodyPr wrap="none" anchor="ctr"/>
          <a:lstStyle/>
          <a:p>
            <a:pPr algn="ctr">
              <a:spcBef>
                <a:spcPct val="0"/>
              </a:spcBef>
            </a:pPr>
            <a:r>
              <a:rPr lang="zh-CN" altLang="en-US" sz="1600" b="1" dirty="0">
                <a:solidFill>
                  <a:srgbClr val="FF3300"/>
                </a:solidFill>
                <a:latin typeface="Tahoma" pitchFamily="34" charset="0"/>
                <a:ea typeface="仿宋_GB2312" pitchFamily="49" charset="-122"/>
              </a:rPr>
              <a:t>状态寄存器（</a:t>
            </a:r>
            <a:r>
              <a:rPr lang="en-US" altLang="zh-CN" sz="1600" b="1" dirty="0">
                <a:solidFill>
                  <a:srgbClr val="FF3300"/>
                </a:solidFill>
                <a:latin typeface="Tahoma" pitchFamily="34" charset="0"/>
                <a:ea typeface="仿宋_GB2312" pitchFamily="49" charset="-122"/>
              </a:rPr>
              <a:t>PSW</a:t>
            </a:r>
            <a:r>
              <a:rPr lang="zh-CN" altLang="en-US" sz="1600" b="1" dirty="0">
                <a:solidFill>
                  <a:srgbClr val="FF3300"/>
                </a:solidFill>
                <a:latin typeface="Tahoma" pitchFamily="34" charset="0"/>
                <a:ea typeface="仿宋_GB2312" pitchFamily="49" charset="-122"/>
              </a:rPr>
              <a:t>）</a:t>
            </a:r>
          </a:p>
        </p:txBody>
      </p:sp>
      <p:sp>
        <p:nvSpPr>
          <p:cNvPr id="29" name="Rectangle 27"/>
          <p:cNvSpPr>
            <a:spLocks noChangeArrowheads="1"/>
          </p:cNvSpPr>
          <p:nvPr/>
        </p:nvSpPr>
        <p:spPr bwMode="auto">
          <a:xfrm>
            <a:off x="6800800" y="2460191"/>
            <a:ext cx="1925183" cy="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b="1" dirty="0">
                <a:solidFill>
                  <a:srgbClr val="009900"/>
                </a:solidFill>
                <a:latin typeface="楷体_GB2312" pitchFamily="49" charset="-122"/>
                <a:ea typeface="楷体_GB2312" pitchFamily="49" charset="-122"/>
              </a:rPr>
              <a:t>地址寄存器</a:t>
            </a:r>
          </a:p>
        </p:txBody>
      </p:sp>
      <p:sp>
        <p:nvSpPr>
          <p:cNvPr id="30" name="Rectangle 28"/>
          <p:cNvSpPr>
            <a:spLocks noChangeArrowheads="1"/>
          </p:cNvSpPr>
          <p:nvPr/>
        </p:nvSpPr>
        <p:spPr bwMode="auto">
          <a:xfrm>
            <a:off x="6800800" y="3489386"/>
            <a:ext cx="1925183" cy="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b="1" dirty="0">
                <a:solidFill>
                  <a:srgbClr val="009900"/>
                </a:solidFill>
                <a:latin typeface="楷体_GB2312" pitchFamily="49" charset="-122"/>
                <a:ea typeface="楷体_GB2312" pitchFamily="49" charset="-122"/>
              </a:rPr>
              <a:t>数据寄存器</a:t>
            </a:r>
          </a:p>
        </p:txBody>
      </p:sp>
      <p:sp>
        <p:nvSpPr>
          <p:cNvPr id="31" name="Rectangle 29"/>
          <p:cNvSpPr>
            <a:spLocks noChangeArrowheads="1"/>
          </p:cNvSpPr>
          <p:nvPr/>
        </p:nvSpPr>
        <p:spPr bwMode="auto">
          <a:xfrm>
            <a:off x="7049211" y="2781814"/>
            <a:ext cx="1490464" cy="707571"/>
          </a:xfrm>
          <a:prstGeom prst="rect">
            <a:avLst/>
          </a:prstGeom>
          <a:solidFill>
            <a:schemeClr val="accent1"/>
          </a:solidFill>
          <a:ln w="9525">
            <a:solidFill>
              <a:schemeClr val="tx1"/>
            </a:solidFill>
            <a:miter lim="800000"/>
            <a:headEnd/>
            <a:tailEnd/>
          </a:ln>
        </p:spPr>
        <p:txBody>
          <a:bodyPr wrap="none" anchor="ctr"/>
          <a:lstStyle/>
          <a:p>
            <a:endParaRPr lang="zh-CN" altLang="en-US" sz="1400" b="1"/>
          </a:p>
        </p:txBody>
      </p:sp>
      <p:sp>
        <p:nvSpPr>
          <p:cNvPr id="32" name="Rectangle 30"/>
          <p:cNvSpPr>
            <a:spLocks noChangeArrowheads="1"/>
          </p:cNvSpPr>
          <p:nvPr/>
        </p:nvSpPr>
        <p:spPr bwMode="auto">
          <a:xfrm>
            <a:off x="7049211" y="3811009"/>
            <a:ext cx="1490464" cy="707571"/>
          </a:xfrm>
          <a:prstGeom prst="rect">
            <a:avLst/>
          </a:prstGeom>
          <a:solidFill>
            <a:schemeClr val="accent1"/>
          </a:solidFill>
          <a:ln w="9525">
            <a:solidFill>
              <a:schemeClr val="tx1"/>
            </a:solidFill>
            <a:miter lim="800000"/>
            <a:headEnd/>
            <a:tailEnd/>
          </a:ln>
        </p:spPr>
        <p:txBody>
          <a:bodyPr wrap="none" anchor="ctr"/>
          <a:lstStyle/>
          <a:p>
            <a:endParaRPr lang="zh-CN" altLang="en-US" sz="1400" b="1"/>
          </a:p>
        </p:txBody>
      </p:sp>
      <p:sp>
        <p:nvSpPr>
          <p:cNvPr id="33" name="Line 31"/>
          <p:cNvSpPr>
            <a:spLocks noChangeShapeType="1"/>
          </p:cNvSpPr>
          <p:nvPr/>
        </p:nvSpPr>
        <p:spPr bwMode="auto">
          <a:xfrm>
            <a:off x="7049211" y="2974788"/>
            <a:ext cx="1490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34" name="Line 32"/>
          <p:cNvSpPr>
            <a:spLocks noChangeShapeType="1"/>
          </p:cNvSpPr>
          <p:nvPr/>
        </p:nvSpPr>
        <p:spPr bwMode="auto">
          <a:xfrm>
            <a:off x="7049211" y="3103438"/>
            <a:ext cx="1490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35" name="Line 33"/>
          <p:cNvSpPr>
            <a:spLocks noChangeShapeType="1"/>
          </p:cNvSpPr>
          <p:nvPr/>
        </p:nvSpPr>
        <p:spPr bwMode="auto">
          <a:xfrm>
            <a:off x="7049211" y="4003983"/>
            <a:ext cx="1490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36" name="Line 34"/>
          <p:cNvSpPr>
            <a:spLocks noChangeShapeType="1"/>
          </p:cNvSpPr>
          <p:nvPr/>
        </p:nvSpPr>
        <p:spPr bwMode="auto">
          <a:xfrm>
            <a:off x="7049211" y="4132633"/>
            <a:ext cx="1490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b="1"/>
          </a:p>
        </p:txBody>
      </p:sp>
      <p:sp>
        <p:nvSpPr>
          <p:cNvPr id="37" name="Rectangle 35"/>
          <p:cNvSpPr>
            <a:spLocks noChangeArrowheads="1"/>
          </p:cNvSpPr>
          <p:nvPr/>
        </p:nvSpPr>
        <p:spPr bwMode="auto">
          <a:xfrm>
            <a:off x="7600372" y="4132633"/>
            <a:ext cx="415312" cy="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b="1">
                <a:solidFill>
                  <a:srgbClr val="009900"/>
                </a:solidFill>
                <a:latin typeface="楷体_GB2312" pitchFamily="49" charset="-122"/>
                <a:ea typeface="楷体_GB2312" pitchFamily="49" charset="-122"/>
              </a:rPr>
              <a:t>┆</a:t>
            </a:r>
          </a:p>
        </p:txBody>
      </p:sp>
      <p:sp>
        <p:nvSpPr>
          <p:cNvPr id="38" name="Rectangle 36"/>
          <p:cNvSpPr>
            <a:spLocks noChangeArrowheads="1"/>
          </p:cNvSpPr>
          <p:nvPr/>
        </p:nvSpPr>
        <p:spPr bwMode="auto">
          <a:xfrm>
            <a:off x="7608135" y="3103438"/>
            <a:ext cx="372616" cy="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b="1" dirty="0">
                <a:solidFill>
                  <a:srgbClr val="009900"/>
                </a:solidFill>
                <a:latin typeface="楷体_GB2312" pitchFamily="49" charset="-122"/>
                <a:ea typeface="楷体_GB2312" pitchFamily="49" charset="-122"/>
              </a:rPr>
              <a:t>┆</a:t>
            </a:r>
          </a:p>
        </p:txBody>
      </p:sp>
      <p:sp>
        <p:nvSpPr>
          <p:cNvPr id="40" name="TextBox 39"/>
          <p:cNvSpPr txBox="1"/>
          <p:nvPr/>
        </p:nvSpPr>
        <p:spPr>
          <a:xfrm>
            <a:off x="107503" y="2179635"/>
            <a:ext cx="3960779" cy="2917722"/>
          </a:xfrm>
          <a:prstGeom prst="rect">
            <a:avLst/>
          </a:prstGeom>
          <a:noFill/>
        </p:spPr>
        <p:txBody>
          <a:bodyPr wrap="square" rtlCol="0">
            <a:spAutoFit/>
          </a:bodyPr>
          <a:lstStyle/>
          <a:p>
            <a:pPr marL="457200" indent="-457200" fontAlgn="t">
              <a:spcBef>
                <a:spcPct val="20000"/>
              </a:spcBef>
              <a:buClr>
                <a:srgbClr val="F40000"/>
              </a:buClr>
              <a:buSzPct val="110000"/>
              <a:buFont typeface="Wingdings" pitchFamily="2" charset="2"/>
              <a:buAutoNum type="arabicPeriod"/>
            </a:pPr>
            <a:r>
              <a:rPr lang="zh-CN" altLang="en-US" b="1" dirty="0">
                <a:solidFill>
                  <a:srgbClr val="000000"/>
                </a:solidFill>
                <a:latin typeface="楷体_GB2312" pitchFamily="49" charset="-122"/>
                <a:ea typeface="楷体_GB2312" pitchFamily="49" charset="-122"/>
              </a:rPr>
              <a:t>进行算术和逻辑运算； </a:t>
            </a:r>
          </a:p>
          <a:p>
            <a:pPr marL="457200" indent="-457200" fontAlgn="t">
              <a:spcBef>
                <a:spcPct val="20000"/>
              </a:spcBef>
              <a:buClr>
                <a:srgbClr val="F40000"/>
              </a:buClr>
              <a:buSzPct val="110000"/>
              <a:buFont typeface="Wingdings" pitchFamily="2" charset="2"/>
              <a:buAutoNum type="arabicPeriod"/>
            </a:pPr>
            <a:r>
              <a:rPr lang="zh-CN" altLang="en-US" b="1" dirty="0" smtClean="0">
                <a:solidFill>
                  <a:srgbClr val="000000"/>
                </a:solidFill>
                <a:latin typeface="楷体_GB2312" pitchFamily="49" charset="-122"/>
                <a:ea typeface="楷体_GB2312" pitchFamily="49" charset="-122"/>
              </a:rPr>
              <a:t>接收</a:t>
            </a:r>
            <a:r>
              <a:rPr lang="zh-CN" altLang="en-US" b="1" dirty="0">
                <a:solidFill>
                  <a:srgbClr val="000000"/>
                </a:solidFill>
                <a:latin typeface="楷体_GB2312" pitchFamily="49" charset="-122"/>
                <a:ea typeface="楷体_GB2312" pitchFamily="49" charset="-122"/>
              </a:rPr>
              <a:t>存储器和</a:t>
            </a:r>
            <a:r>
              <a:rPr lang="en-US" altLang="zh-CN" b="1" dirty="0">
                <a:solidFill>
                  <a:srgbClr val="000000"/>
                </a:solidFill>
                <a:latin typeface="楷体_GB2312" pitchFamily="49" charset="-122"/>
                <a:ea typeface="楷体_GB2312" pitchFamily="49" charset="-122"/>
              </a:rPr>
              <a:t>I/O</a:t>
            </a:r>
            <a:r>
              <a:rPr lang="zh-CN" altLang="en-US" b="1" dirty="0">
                <a:solidFill>
                  <a:srgbClr val="000000"/>
                </a:solidFill>
                <a:latin typeface="楷体_GB2312" pitchFamily="49" charset="-122"/>
                <a:ea typeface="楷体_GB2312" pitchFamily="49" charset="-122"/>
              </a:rPr>
              <a:t>接口来的</a:t>
            </a:r>
            <a:r>
              <a:rPr lang="zh-CN" altLang="en-US" b="1" dirty="0" smtClean="0">
                <a:solidFill>
                  <a:srgbClr val="000000"/>
                </a:solidFill>
                <a:latin typeface="楷体_GB2312" pitchFamily="49" charset="-122"/>
                <a:ea typeface="楷体_GB2312" pitchFamily="49" charset="-122"/>
              </a:rPr>
              <a:t>数据</a:t>
            </a:r>
            <a:endParaRPr lang="en-US" altLang="zh-CN" b="1" dirty="0" smtClean="0">
              <a:solidFill>
                <a:srgbClr val="000000"/>
              </a:solidFill>
              <a:latin typeface="楷体_GB2312" pitchFamily="49" charset="-122"/>
              <a:ea typeface="楷体_GB2312" pitchFamily="49" charset="-122"/>
            </a:endParaRPr>
          </a:p>
          <a:p>
            <a:pPr marL="457200" indent="-457200" fontAlgn="t">
              <a:spcBef>
                <a:spcPct val="20000"/>
              </a:spcBef>
              <a:buClr>
                <a:srgbClr val="F40000"/>
              </a:buClr>
              <a:buSzPct val="110000"/>
              <a:buFont typeface="Wingdings" pitchFamily="2" charset="2"/>
              <a:buAutoNum type="arabicPeriod"/>
            </a:pPr>
            <a:r>
              <a:rPr lang="zh-CN" altLang="en-US" b="1" dirty="0" smtClean="0">
                <a:solidFill>
                  <a:srgbClr val="000000"/>
                </a:solidFill>
                <a:latin typeface="楷体_GB2312" pitchFamily="49" charset="-122"/>
                <a:ea typeface="楷体_GB2312" pitchFamily="49" charset="-122"/>
              </a:rPr>
              <a:t>发送</a:t>
            </a:r>
            <a:r>
              <a:rPr lang="zh-CN" altLang="en-US" b="1" dirty="0">
                <a:solidFill>
                  <a:srgbClr val="000000"/>
                </a:solidFill>
                <a:latin typeface="楷体_GB2312" pitchFamily="49" charset="-122"/>
                <a:ea typeface="楷体_GB2312" pitchFamily="49" charset="-122"/>
              </a:rPr>
              <a:t>数据给存储器和</a:t>
            </a:r>
            <a:r>
              <a:rPr lang="en-US" altLang="zh-CN" b="1" dirty="0">
                <a:solidFill>
                  <a:srgbClr val="000000"/>
                </a:solidFill>
                <a:latin typeface="楷体_GB2312" pitchFamily="49" charset="-122"/>
                <a:ea typeface="楷体_GB2312" pitchFamily="49" charset="-122"/>
              </a:rPr>
              <a:t>I/O</a:t>
            </a:r>
            <a:r>
              <a:rPr lang="zh-CN" altLang="en-US" b="1" dirty="0" smtClean="0">
                <a:solidFill>
                  <a:srgbClr val="000000"/>
                </a:solidFill>
                <a:latin typeface="楷体_GB2312" pitchFamily="49" charset="-122"/>
                <a:ea typeface="楷体_GB2312" pitchFamily="49" charset="-122"/>
              </a:rPr>
              <a:t>接口</a:t>
            </a:r>
            <a:endParaRPr lang="zh-CN" altLang="en-US" b="1" dirty="0">
              <a:solidFill>
                <a:srgbClr val="000000"/>
              </a:solidFill>
              <a:latin typeface="楷体_GB2312" pitchFamily="49" charset="-122"/>
              <a:ea typeface="楷体_GB2312" pitchFamily="49" charset="-122"/>
            </a:endParaRPr>
          </a:p>
          <a:p>
            <a:pPr marL="457200" indent="-457200" fontAlgn="t">
              <a:spcBef>
                <a:spcPct val="20000"/>
              </a:spcBef>
              <a:buClr>
                <a:srgbClr val="F40000"/>
              </a:buClr>
              <a:buSzPct val="110000"/>
              <a:buFont typeface="Wingdings" pitchFamily="2" charset="2"/>
              <a:buAutoNum type="arabicPeriod"/>
            </a:pPr>
            <a:r>
              <a:rPr lang="zh-CN" altLang="en-US" b="1" dirty="0">
                <a:solidFill>
                  <a:srgbClr val="000000"/>
                </a:solidFill>
                <a:latin typeface="楷体_GB2312" pitchFamily="49" charset="-122"/>
                <a:ea typeface="楷体_GB2312" pitchFamily="49" charset="-122"/>
              </a:rPr>
              <a:t>可以暂存少量数据；</a:t>
            </a:r>
          </a:p>
          <a:p>
            <a:pPr marL="457200" indent="-457200" fontAlgn="t">
              <a:spcBef>
                <a:spcPct val="20000"/>
              </a:spcBef>
              <a:buClr>
                <a:srgbClr val="F40000"/>
              </a:buClr>
              <a:buSzPct val="110000"/>
              <a:buFont typeface="Wingdings" pitchFamily="2" charset="2"/>
              <a:buAutoNum type="arabicPeriod"/>
            </a:pPr>
            <a:r>
              <a:rPr lang="zh-CN" altLang="en-US" b="1" dirty="0">
                <a:solidFill>
                  <a:srgbClr val="000000"/>
                </a:solidFill>
                <a:latin typeface="楷体_GB2312" pitchFamily="49" charset="-122"/>
                <a:ea typeface="楷体_GB2312" pitchFamily="49" charset="-122"/>
              </a:rPr>
              <a:t>能对指令进行寄存、译码并执行指令所规定的操作；</a:t>
            </a:r>
          </a:p>
          <a:p>
            <a:pPr marL="457200" indent="-457200" fontAlgn="t">
              <a:spcBef>
                <a:spcPct val="20000"/>
              </a:spcBef>
              <a:buClr>
                <a:srgbClr val="F40000"/>
              </a:buClr>
              <a:buSzPct val="110000"/>
              <a:buFont typeface="Wingdings" pitchFamily="2" charset="2"/>
              <a:buAutoNum type="arabicPeriod"/>
            </a:pPr>
            <a:r>
              <a:rPr lang="zh-CN" altLang="en-US" b="1" dirty="0">
                <a:solidFill>
                  <a:srgbClr val="000000"/>
                </a:solidFill>
                <a:latin typeface="楷体_GB2312" pitchFamily="49" charset="-122"/>
                <a:ea typeface="楷体_GB2312" pitchFamily="49" charset="-122"/>
              </a:rPr>
              <a:t>能提供整个系统所需的定时和控制信号；</a:t>
            </a:r>
          </a:p>
          <a:p>
            <a:pPr marL="457200" indent="-457200" fontAlgn="t">
              <a:spcBef>
                <a:spcPct val="20000"/>
              </a:spcBef>
              <a:buClr>
                <a:srgbClr val="F40000"/>
              </a:buClr>
              <a:buSzPct val="110000"/>
              <a:buFont typeface="Wingdings" pitchFamily="2" charset="2"/>
              <a:buAutoNum type="arabicPeriod"/>
            </a:pPr>
            <a:r>
              <a:rPr lang="zh-CN" altLang="en-US" b="1" dirty="0">
                <a:solidFill>
                  <a:srgbClr val="000000"/>
                </a:solidFill>
                <a:latin typeface="楷体_GB2312" pitchFamily="49" charset="-122"/>
                <a:ea typeface="楷体_GB2312" pitchFamily="49" charset="-122"/>
              </a:rPr>
              <a:t>可响应</a:t>
            </a:r>
            <a:r>
              <a:rPr lang="en-US" altLang="zh-CN" b="1" dirty="0">
                <a:solidFill>
                  <a:srgbClr val="000000"/>
                </a:solidFill>
                <a:latin typeface="楷体_GB2312" pitchFamily="49" charset="-122"/>
                <a:ea typeface="楷体_GB2312" pitchFamily="49" charset="-122"/>
              </a:rPr>
              <a:t>I/O</a:t>
            </a:r>
            <a:r>
              <a:rPr lang="zh-CN" altLang="en-US" b="1" dirty="0">
                <a:solidFill>
                  <a:srgbClr val="000000"/>
                </a:solidFill>
                <a:latin typeface="楷体_GB2312" pitchFamily="49" charset="-122"/>
                <a:ea typeface="楷体_GB2312" pitchFamily="49" charset="-122"/>
              </a:rPr>
              <a:t>设备发出的中断请求</a:t>
            </a:r>
            <a:r>
              <a:rPr lang="zh-CN" altLang="en-US" b="1" dirty="0" smtClean="0">
                <a:solidFill>
                  <a:srgbClr val="000000"/>
                </a:solidFill>
                <a:latin typeface="楷体_GB2312" pitchFamily="49" charset="-122"/>
                <a:ea typeface="楷体_GB2312" pitchFamily="49" charset="-122"/>
              </a:rPr>
              <a:t>。</a:t>
            </a:r>
            <a:endParaRPr lang="zh-CN" altLang="en-US" b="1" dirty="0">
              <a:solidFill>
                <a:srgbClr val="000000"/>
              </a:solidFill>
              <a:latin typeface="楷体_GB2312" pitchFamily="49" charset="-122"/>
              <a:ea typeface="楷体_GB2312" pitchFamily="49" charset="-122"/>
            </a:endParaRPr>
          </a:p>
        </p:txBody>
      </p:sp>
      <p:sp>
        <p:nvSpPr>
          <p:cNvPr id="41" name="圆角矩形 40"/>
          <p:cNvSpPr/>
          <p:nvPr/>
        </p:nvSpPr>
        <p:spPr>
          <a:xfrm>
            <a:off x="431540" y="1495321"/>
            <a:ext cx="2664296" cy="514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CPU</a:t>
            </a:r>
            <a:r>
              <a:rPr lang="zh-CN" altLang="en-US" b="1" dirty="0" smtClean="0"/>
              <a:t>完成的任务</a:t>
            </a:r>
            <a:endParaRPr lang="en-US" b="1" dirty="0"/>
          </a:p>
        </p:txBody>
      </p:sp>
      <p:sp>
        <p:nvSpPr>
          <p:cNvPr id="3" name="矩形标注 2"/>
          <p:cNvSpPr/>
          <p:nvPr/>
        </p:nvSpPr>
        <p:spPr>
          <a:xfrm>
            <a:off x="1187624" y="4261282"/>
            <a:ext cx="2268252" cy="1929740"/>
          </a:xfrm>
          <a:prstGeom prst="wedgeRectCallout">
            <a:avLst>
              <a:gd name="adj1" fmla="val 219347"/>
              <a:gd name="adj2" fmla="val 702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华文楷体" pitchFamily="2" charset="-122"/>
                <a:ea typeface="华文楷体" pitchFamily="2" charset="-122"/>
              </a:rPr>
              <a:t>算数运算单元，完成几乎所有的算数和逻辑运算</a:t>
            </a:r>
            <a:endParaRPr lang="zh-CN" altLang="en-US" sz="2400" b="1" dirty="0">
              <a:solidFill>
                <a:schemeClr val="tx1"/>
              </a:solidFill>
              <a:latin typeface="华文楷体" pitchFamily="2" charset="-122"/>
              <a:ea typeface="华文楷体" pitchFamily="2" charset="-122"/>
            </a:endParaRPr>
          </a:p>
        </p:txBody>
      </p:sp>
      <p:sp>
        <p:nvSpPr>
          <p:cNvPr id="45" name="矩形标注 44"/>
          <p:cNvSpPr/>
          <p:nvPr/>
        </p:nvSpPr>
        <p:spPr>
          <a:xfrm>
            <a:off x="1043608" y="1945592"/>
            <a:ext cx="2808312" cy="2315689"/>
          </a:xfrm>
          <a:prstGeom prst="wedgeRectCallout">
            <a:avLst>
              <a:gd name="adj1" fmla="val 200630"/>
              <a:gd name="adj2" fmla="val -38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华文楷体" pitchFamily="2" charset="-122"/>
                <a:ea typeface="华文楷体" pitchFamily="2" charset="-122"/>
              </a:rPr>
              <a:t>暂</a:t>
            </a:r>
            <a:r>
              <a:rPr lang="zh-CN" altLang="en-US" sz="2400" b="1" dirty="0" smtClean="0">
                <a:solidFill>
                  <a:schemeClr val="tx1"/>
                </a:solidFill>
                <a:latin typeface="华文楷体" pitchFamily="2" charset="-122"/>
                <a:ea typeface="华文楷体" pitchFamily="2" charset="-122"/>
              </a:rPr>
              <a:t>存地址、操作数和中间结果</a:t>
            </a:r>
            <a:endParaRPr lang="en-US" altLang="zh-CN" sz="2400" b="1" dirty="0" smtClean="0">
              <a:solidFill>
                <a:schemeClr val="tx1"/>
              </a:solidFill>
              <a:latin typeface="华文楷体" pitchFamily="2" charset="-122"/>
              <a:ea typeface="华文楷体" pitchFamily="2" charset="-122"/>
            </a:endParaRPr>
          </a:p>
          <a:p>
            <a:pPr algn="ctr"/>
            <a:r>
              <a:rPr lang="zh-CN" altLang="en-US" sz="2400" b="1" dirty="0" smtClean="0">
                <a:solidFill>
                  <a:schemeClr val="tx1"/>
                </a:solidFill>
                <a:latin typeface="华文楷体" pitchFamily="2" charset="-122"/>
                <a:ea typeface="华文楷体" pitchFamily="2" charset="-122"/>
              </a:rPr>
              <a:t>距离</a:t>
            </a:r>
            <a:r>
              <a:rPr lang="en-US" altLang="zh-CN" sz="2400" b="1" dirty="0" smtClean="0">
                <a:solidFill>
                  <a:schemeClr val="tx1"/>
                </a:solidFill>
                <a:latin typeface="华文楷体" pitchFamily="2" charset="-122"/>
                <a:ea typeface="华文楷体" pitchFamily="2" charset="-122"/>
              </a:rPr>
              <a:t>CPU</a:t>
            </a:r>
            <a:r>
              <a:rPr lang="zh-CN" altLang="en-US" sz="2400" b="1" dirty="0" smtClean="0">
                <a:solidFill>
                  <a:schemeClr val="tx1"/>
                </a:solidFill>
                <a:latin typeface="华文楷体" pitchFamily="2" charset="-122"/>
                <a:ea typeface="华文楷体" pitchFamily="2" charset="-122"/>
              </a:rPr>
              <a:t>最近的“存储器”</a:t>
            </a:r>
            <a:endParaRPr lang="en-US" altLang="zh-CN" sz="2400" b="1" dirty="0" smtClean="0">
              <a:solidFill>
                <a:schemeClr val="tx1"/>
              </a:solidFill>
              <a:latin typeface="华文楷体" pitchFamily="2" charset="-122"/>
              <a:ea typeface="华文楷体" pitchFamily="2" charset="-122"/>
            </a:endParaRPr>
          </a:p>
          <a:p>
            <a:pPr algn="ctr"/>
            <a:r>
              <a:rPr lang="zh-CN" altLang="en-US" sz="2400" b="1" dirty="0" smtClean="0">
                <a:solidFill>
                  <a:schemeClr val="tx1"/>
                </a:solidFill>
                <a:latin typeface="华文楷体" pitchFamily="2" charset="-122"/>
                <a:ea typeface="华文楷体" pitchFamily="2" charset="-122"/>
              </a:rPr>
              <a:t>在</a:t>
            </a:r>
            <a:r>
              <a:rPr lang="en-US" altLang="zh-CN" sz="2400" b="1" dirty="0" smtClean="0">
                <a:solidFill>
                  <a:schemeClr val="tx1"/>
                </a:solidFill>
                <a:latin typeface="华文楷体" pitchFamily="2" charset="-122"/>
                <a:ea typeface="华文楷体" pitchFamily="2" charset="-122"/>
              </a:rPr>
              <a:t>CPU</a:t>
            </a:r>
            <a:r>
              <a:rPr lang="zh-CN" altLang="en-US" sz="2400" b="1" dirty="0" smtClean="0">
                <a:solidFill>
                  <a:schemeClr val="tx1"/>
                </a:solidFill>
                <a:latin typeface="华文楷体" pitchFamily="2" charset="-122"/>
                <a:ea typeface="华文楷体" pitchFamily="2" charset="-122"/>
              </a:rPr>
              <a:t>内部，最快</a:t>
            </a:r>
            <a:endParaRPr lang="zh-CN" altLang="en-US" sz="2400" b="1" dirty="0">
              <a:solidFill>
                <a:schemeClr val="tx1"/>
              </a:solidFill>
              <a:latin typeface="华文楷体" pitchFamily="2" charset="-122"/>
              <a:ea typeface="华文楷体" pitchFamily="2" charset="-122"/>
            </a:endParaRPr>
          </a:p>
        </p:txBody>
      </p:sp>
      <p:sp>
        <p:nvSpPr>
          <p:cNvPr id="46" name="矩形标注 45"/>
          <p:cNvSpPr/>
          <p:nvPr/>
        </p:nvSpPr>
        <p:spPr>
          <a:xfrm>
            <a:off x="624170" y="4261281"/>
            <a:ext cx="2808312" cy="2315689"/>
          </a:xfrm>
          <a:prstGeom prst="wedgeRectCallout">
            <a:avLst>
              <a:gd name="adj1" fmla="val 92095"/>
              <a:gd name="adj2" fmla="val -10462"/>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华文楷体" pitchFamily="2" charset="-122"/>
                <a:ea typeface="华文楷体" pitchFamily="2" charset="-122"/>
              </a:rPr>
              <a:t>管理</a:t>
            </a:r>
            <a:r>
              <a:rPr lang="en-US" altLang="zh-CN" sz="2400" b="1" dirty="0" smtClean="0">
                <a:solidFill>
                  <a:schemeClr val="tx1"/>
                </a:solidFill>
                <a:latin typeface="华文楷体" pitchFamily="2" charset="-122"/>
                <a:ea typeface="华文楷体" pitchFamily="2" charset="-122"/>
              </a:rPr>
              <a:t>CPU</a:t>
            </a:r>
            <a:r>
              <a:rPr lang="zh-CN" altLang="en-US" sz="2400" b="1" dirty="0" smtClean="0">
                <a:solidFill>
                  <a:schemeClr val="tx1"/>
                </a:solidFill>
                <a:latin typeface="华文楷体" pitchFamily="2" charset="-122"/>
                <a:ea typeface="华文楷体" pitchFamily="2" charset="-122"/>
              </a:rPr>
              <a:t>与外界联系的输入输出操作</a:t>
            </a:r>
            <a:endParaRPr lang="zh-CN" altLang="en-US" sz="2400" b="1" dirty="0">
              <a:solidFill>
                <a:schemeClr val="tx1"/>
              </a:solidFill>
              <a:latin typeface="华文楷体" pitchFamily="2" charset="-122"/>
              <a:ea typeface="华文楷体" pitchFamily="2" charset="-122"/>
            </a:endParaRPr>
          </a:p>
        </p:txBody>
      </p:sp>
      <p:sp>
        <p:nvSpPr>
          <p:cNvPr id="47" name="矩形标注 46"/>
          <p:cNvSpPr/>
          <p:nvPr/>
        </p:nvSpPr>
        <p:spPr>
          <a:xfrm>
            <a:off x="1043608" y="1945591"/>
            <a:ext cx="2808312" cy="2315689"/>
          </a:xfrm>
          <a:prstGeom prst="wedgeRectCallout">
            <a:avLst>
              <a:gd name="adj1" fmla="val 92095"/>
              <a:gd name="adj2" fmla="val -1046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华文楷体" pitchFamily="2" charset="-122"/>
                <a:ea typeface="华文楷体" pitchFamily="2" charset="-122"/>
              </a:rPr>
              <a:t>完成指令的读入、寄存、译码和执行</a:t>
            </a:r>
            <a:endParaRPr lang="zh-CN" altLang="en-US" sz="2400" b="1"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411396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8"/>
                                        </p:tgtEl>
                                        <p:attrNameLst>
                                          <p:attrName>style.color</p:attrName>
                                        </p:attrNameLst>
                                      </p:cBhvr>
                                      <p:by>
                                        <p:hsl h="7200000" s="0" l="0"/>
                                      </p:by>
                                    </p:animClr>
                                    <p:animClr clrSpc="hsl" dir="cw">
                                      <p:cBhvr>
                                        <p:cTn id="7" dur="500" fill="hold"/>
                                        <p:tgtEl>
                                          <p:spTgt spid="28"/>
                                        </p:tgtEl>
                                        <p:attrNameLst>
                                          <p:attrName>fillcolor</p:attrName>
                                        </p:attrNameLst>
                                      </p:cBhvr>
                                      <p:by>
                                        <p:hsl h="7200000" s="0" l="0"/>
                                      </p:by>
                                    </p:animClr>
                                    <p:animClr clrSpc="hsl" dir="cw">
                                      <p:cBhvr>
                                        <p:cTn id="8" dur="500" fill="hold"/>
                                        <p:tgtEl>
                                          <p:spTgt spid="28"/>
                                        </p:tgtEl>
                                        <p:attrNameLst>
                                          <p:attrName>stroke.color</p:attrName>
                                        </p:attrNameLst>
                                      </p:cBhvr>
                                      <p:by>
                                        <p:hsl h="7200000" s="0" l="0"/>
                                      </p:by>
                                    </p:animClr>
                                    <p:set>
                                      <p:cBhvr>
                                        <p:cTn id="9" dur="500" fill="hold"/>
                                        <p:tgtEl>
                                          <p:spTgt spid="28"/>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31"/>
                                        </p:tgtEl>
                                        <p:attrNameLst>
                                          <p:attrName>style.color</p:attrName>
                                        </p:attrNameLst>
                                      </p:cBhvr>
                                      <p:by>
                                        <p:hsl h="7200000" s="0" l="0"/>
                                      </p:by>
                                    </p:animClr>
                                    <p:animClr clrSpc="hsl" dir="cw">
                                      <p:cBhvr>
                                        <p:cTn id="12" dur="500" fill="hold"/>
                                        <p:tgtEl>
                                          <p:spTgt spid="31"/>
                                        </p:tgtEl>
                                        <p:attrNameLst>
                                          <p:attrName>fillcolor</p:attrName>
                                        </p:attrNameLst>
                                      </p:cBhvr>
                                      <p:by>
                                        <p:hsl h="7200000" s="0" l="0"/>
                                      </p:by>
                                    </p:animClr>
                                    <p:animClr clrSpc="hsl" dir="cw">
                                      <p:cBhvr>
                                        <p:cTn id="13" dur="500" fill="hold"/>
                                        <p:tgtEl>
                                          <p:spTgt spid="31"/>
                                        </p:tgtEl>
                                        <p:attrNameLst>
                                          <p:attrName>stroke.color</p:attrName>
                                        </p:attrNameLst>
                                      </p:cBhvr>
                                      <p:by>
                                        <p:hsl h="7200000" s="0" l="0"/>
                                      </p:by>
                                    </p:animClr>
                                    <p:set>
                                      <p:cBhvr>
                                        <p:cTn id="14" dur="500" fill="hold"/>
                                        <p:tgtEl>
                                          <p:spTgt spid="31"/>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32"/>
                                        </p:tgtEl>
                                        <p:attrNameLst>
                                          <p:attrName>style.color</p:attrName>
                                        </p:attrNameLst>
                                      </p:cBhvr>
                                      <p:by>
                                        <p:hsl h="7200000" s="0" l="0"/>
                                      </p:by>
                                    </p:animClr>
                                    <p:animClr clrSpc="hsl" dir="cw">
                                      <p:cBhvr>
                                        <p:cTn id="17" dur="500" fill="hold"/>
                                        <p:tgtEl>
                                          <p:spTgt spid="32"/>
                                        </p:tgtEl>
                                        <p:attrNameLst>
                                          <p:attrName>fillcolor</p:attrName>
                                        </p:attrNameLst>
                                      </p:cBhvr>
                                      <p:by>
                                        <p:hsl h="7200000" s="0" l="0"/>
                                      </p:by>
                                    </p:animClr>
                                    <p:animClr clrSpc="hsl" dir="cw">
                                      <p:cBhvr>
                                        <p:cTn id="18" dur="500" fill="hold"/>
                                        <p:tgtEl>
                                          <p:spTgt spid="32"/>
                                        </p:tgtEl>
                                        <p:attrNameLst>
                                          <p:attrName>stroke.color</p:attrName>
                                        </p:attrNameLst>
                                      </p:cBhvr>
                                      <p:by>
                                        <p:hsl h="7200000" s="0" l="0"/>
                                      </p:by>
                                    </p:animClr>
                                    <p:set>
                                      <p:cBhvr>
                                        <p:cTn id="19" dur="500" fill="hold"/>
                                        <p:tgtEl>
                                          <p:spTgt spid="32"/>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27"/>
                                        </p:tgtEl>
                                        <p:attrNameLst>
                                          <p:attrName>style.color</p:attrName>
                                        </p:attrNameLst>
                                      </p:cBhvr>
                                      <p:by>
                                        <p:hsl h="7200000" s="0" l="0"/>
                                      </p:by>
                                    </p:animClr>
                                    <p:animClr clrSpc="hsl" dir="cw">
                                      <p:cBhvr>
                                        <p:cTn id="22" dur="500" fill="hold"/>
                                        <p:tgtEl>
                                          <p:spTgt spid="27"/>
                                        </p:tgtEl>
                                        <p:attrNameLst>
                                          <p:attrName>fillcolor</p:attrName>
                                        </p:attrNameLst>
                                      </p:cBhvr>
                                      <p:by>
                                        <p:hsl h="7200000" s="0" l="0"/>
                                      </p:by>
                                    </p:animClr>
                                    <p:animClr clrSpc="hsl" dir="cw">
                                      <p:cBhvr>
                                        <p:cTn id="23" dur="500" fill="hold"/>
                                        <p:tgtEl>
                                          <p:spTgt spid="27"/>
                                        </p:tgtEl>
                                        <p:attrNameLst>
                                          <p:attrName>stroke.color</p:attrName>
                                        </p:attrNameLst>
                                      </p:cBhvr>
                                      <p:by>
                                        <p:hsl h="7200000" s="0" l="0"/>
                                      </p:by>
                                    </p:animClr>
                                    <p:set>
                                      <p:cBhvr>
                                        <p:cTn id="24" dur="500" fill="hold"/>
                                        <p:tgtEl>
                                          <p:spTgt spid="27"/>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animBg="1"/>
      <p:bldP spid="32" grpId="0" animBg="1"/>
      <p:bldP spid="3" grpId="0" animBg="1"/>
      <p:bldP spid="3" grpId="1" animBg="1"/>
      <p:bldP spid="45" grpId="0" animBg="1"/>
      <p:bldP spid="45" grpId="1" animBg="1"/>
      <p:bldP spid="46" grpId="0" animBg="1"/>
      <p:bldP spid="46" grpId="1" animBg="1"/>
      <p:bldP spid="47" grpId="0" animBg="1"/>
      <p:bldP spid="4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的功能结构</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sp>
        <p:nvSpPr>
          <p:cNvPr id="5" name="Rectangle 10"/>
          <p:cNvSpPr>
            <a:spLocks noChangeArrowheads="1"/>
          </p:cNvSpPr>
          <p:nvPr/>
        </p:nvSpPr>
        <p:spPr bwMode="auto">
          <a:xfrm>
            <a:off x="4372744" y="2508897"/>
            <a:ext cx="2533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t">
              <a:buClr>
                <a:schemeClr val="hlink"/>
              </a:buClr>
              <a:buSzPct val="110000"/>
              <a:buFont typeface="Wingdings" pitchFamily="2" charset="2"/>
              <a:buNone/>
            </a:pPr>
            <a:r>
              <a:rPr lang="en-US" altLang="zh-CN" sz="2800" b="1" dirty="0">
                <a:solidFill>
                  <a:srgbClr val="27182A"/>
                </a:solidFill>
                <a:latin typeface="楷体_GB2312" pitchFamily="49" charset="-122"/>
                <a:ea typeface="楷体_GB2312" pitchFamily="49" charset="-122"/>
              </a:rPr>
              <a:t> </a:t>
            </a:r>
            <a:r>
              <a:rPr lang="zh-CN" altLang="en-US" sz="2800" b="1" dirty="0">
                <a:solidFill>
                  <a:srgbClr val="008000"/>
                </a:solidFill>
                <a:latin typeface="楷体_GB2312" pitchFamily="49" charset="-122"/>
                <a:ea typeface="楷体_GB2312" pitchFamily="49" charset="-122"/>
              </a:rPr>
              <a:t>执行单元</a:t>
            </a:r>
            <a:r>
              <a:rPr lang="en-US" altLang="zh-CN" sz="2800" b="1" dirty="0">
                <a:solidFill>
                  <a:srgbClr val="008000"/>
                </a:solidFill>
                <a:latin typeface="楷体_GB2312" pitchFamily="49" charset="-122"/>
                <a:ea typeface="楷体_GB2312" pitchFamily="49" charset="-122"/>
              </a:rPr>
              <a:t>(EU)</a:t>
            </a:r>
          </a:p>
        </p:txBody>
      </p:sp>
      <p:sp>
        <p:nvSpPr>
          <p:cNvPr id="6" name="Rectangle 11"/>
          <p:cNvSpPr>
            <a:spLocks noChangeArrowheads="1"/>
          </p:cNvSpPr>
          <p:nvPr/>
        </p:nvSpPr>
        <p:spPr bwMode="auto">
          <a:xfrm>
            <a:off x="4296544" y="1475434"/>
            <a:ext cx="3224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8000"/>
                </a:solidFill>
                <a:latin typeface="楷体_GB2312" pitchFamily="49" charset="-122"/>
                <a:ea typeface="楷体_GB2312" pitchFamily="49" charset="-122"/>
              </a:rPr>
              <a:t>总线接口单元</a:t>
            </a:r>
            <a:r>
              <a:rPr lang="en-US" altLang="zh-CN" sz="2800" b="1">
                <a:solidFill>
                  <a:srgbClr val="008000"/>
                </a:solidFill>
                <a:latin typeface="楷体_GB2312" pitchFamily="49" charset="-122"/>
                <a:ea typeface="楷体_GB2312" pitchFamily="49" charset="-122"/>
              </a:rPr>
              <a:t>(BIU)</a:t>
            </a:r>
          </a:p>
        </p:txBody>
      </p:sp>
      <p:sp>
        <p:nvSpPr>
          <p:cNvPr id="7" name="AutoShape 12"/>
          <p:cNvSpPr>
            <a:spLocks/>
          </p:cNvSpPr>
          <p:nvPr/>
        </p:nvSpPr>
        <p:spPr bwMode="auto">
          <a:xfrm>
            <a:off x="3991744" y="1704034"/>
            <a:ext cx="228600" cy="1143000"/>
          </a:xfrm>
          <a:prstGeom prst="leftBrace">
            <a:avLst>
              <a:gd name="adj1" fmla="val 41667"/>
              <a:gd name="adj2" fmla="val 50000"/>
            </a:avLst>
          </a:prstGeom>
          <a:noFill/>
          <a:ln w="38100">
            <a:solidFill>
              <a:srgbClr val="0107F7"/>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8" name="TextBox 7"/>
          <p:cNvSpPr txBox="1"/>
          <p:nvPr/>
        </p:nvSpPr>
        <p:spPr>
          <a:xfrm>
            <a:off x="2267744" y="1976735"/>
            <a:ext cx="1584176" cy="461665"/>
          </a:xfrm>
          <a:prstGeom prst="rect">
            <a:avLst/>
          </a:prstGeom>
          <a:noFill/>
        </p:spPr>
        <p:txBody>
          <a:bodyPr wrap="square" rtlCol="0">
            <a:spAutoFit/>
          </a:bodyPr>
          <a:lstStyle/>
          <a:p>
            <a:r>
              <a:rPr lang="zh-CN" altLang="en-US" sz="2400" b="1" dirty="0" smtClean="0"/>
              <a:t>两个模块</a:t>
            </a:r>
            <a:endParaRPr lang="en-US" sz="2400" b="1" dirty="0"/>
          </a:p>
        </p:txBody>
      </p:sp>
      <p:sp>
        <p:nvSpPr>
          <p:cNvPr id="10" name="TextBox 9"/>
          <p:cNvSpPr txBox="1"/>
          <p:nvPr/>
        </p:nvSpPr>
        <p:spPr>
          <a:xfrm>
            <a:off x="1115616" y="3356992"/>
            <a:ext cx="7200800" cy="1015663"/>
          </a:xfrm>
          <a:prstGeom prst="rect">
            <a:avLst/>
          </a:prstGeom>
          <a:noFill/>
        </p:spPr>
        <p:txBody>
          <a:bodyPr wrap="square" rtlCol="0">
            <a:spAutoFit/>
          </a:bodyPr>
          <a:lstStyle/>
          <a:p>
            <a:r>
              <a:rPr lang="en-US" altLang="zh-CN" sz="2400" b="1" dirty="0" smtClean="0"/>
              <a:t>BIU</a:t>
            </a:r>
            <a:r>
              <a:rPr lang="en-US" altLang="zh-CN" b="1" dirty="0" smtClean="0"/>
              <a:t> </a:t>
            </a:r>
            <a:r>
              <a:rPr lang="en-US" altLang="zh-CN" b="1" dirty="0" smtClean="0">
                <a:sym typeface="Wingdings" pitchFamily="2" charset="2"/>
              </a:rPr>
              <a:t>(Bus Interface Unit):   </a:t>
            </a:r>
            <a:r>
              <a:rPr lang="zh-CN" altLang="en-US" b="1" dirty="0">
                <a:sym typeface="Wingdings" pitchFamily="2" charset="2"/>
              </a:rPr>
              <a:t>主要完成</a:t>
            </a:r>
            <a:r>
              <a:rPr lang="en-US" altLang="zh-CN" b="1" dirty="0">
                <a:sym typeface="Wingdings" pitchFamily="2" charset="2"/>
              </a:rPr>
              <a:t>CPU</a:t>
            </a:r>
            <a:r>
              <a:rPr lang="zh-CN" altLang="en-US" b="1" dirty="0">
                <a:sym typeface="Wingdings" pitchFamily="2" charset="2"/>
              </a:rPr>
              <a:t>与存储器和</a:t>
            </a:r>
            <a:r>
              <a:rPr lang="en-US" altLang="zh-CN" b="1" dirty="0">
                <a:sym typeface="Wingdings" pitchFamily="2" charset="2"/>
              </a:rPr>
              <a:t>I/O</a:t>
            </a:r>
            <a:r>
              <a:rPr lang="zh-CN" altLang="en-US" b="1" dirty="0">
                <a:sym typeface="Wingdings" pitchFamily="2" charset="2"/>
              </a:rPr>
              <a:t>之间的信息传递，在指令执行过程中</a:t>
            </a:r>
            <a:r>
              <a:rPr lang="zh-CN" altLang="en-US" b="1" dirty="0"/>
              <a:t>主要负责从存贮器指定区域取出指令并将取出的指令送指令队列寄存器中排队</a:t>
            </a:r>
            <a:endParaRPr lang="en-US" b="1" dirty="0"/>
          </a:p>
        </p:txBody>
      </p:sp>
      <p:sp>
        <p:nvSpPr>
          <p:cNvPr id="11" name="TextBox 10"/>
          <p:cNvSpPr txBox="1"/>
          <p:nvPr/>
        </p:nvSpPr>
        <p:spPr>
          <a:xfrm>
            <a:off x="1187624" y="4666166"/>
            <a:ext cx="7200800" cy="738664"/>
          </a:xfrm>
          <a:prstGeom prst="rect">
            <a:avLst/>
          </a:prstGeom>
          <a:noFill/>
        </p:spPr>
        <p:txBody>
          <a:bodyPr wrap="square" rtlCol="0">
            <a:spAutoFit/>
          </a:bodyPr>
          <a:lstStyle/>
          <a:p>
            <a:r>
              <a:rPr lang="en-US" altLang="zh-CN" sz="2400" b="1" dirty="0" smtClean="0"/>
              <a:t>EU</a:t>
            </a:r>
            <a:r>
              <a:rPr lang="en-US" altLang="zh-CN" b="1" dirty="0" smtClean="0"/>
              <a:t> </a:t>
            </a:r>
            <a:r>
              <a:rPr lang="en-US" altLang="zh-CN" b="1" dirty="0" smtClean="0">
                <a:sym typeface="Wingdings" pitchFamily="2" charset="2"/>
              </a:rPr>
              <a:t>(Execution Unit):         </a:t>
            </a:r>
            <a:r>
              <a:rPr lang="zh-CN" altLang="en-US" b="1" dirty="0">
                <a:sym typeface="Wingdings" pitchFamily="2" charset="2"/>
              </a:rPr>
              <a:t>从指令队列获取指令，译码产生控制信号，</a:t>
            </a:r>
            <a:r>
              <a:rPr lang="zh-CN" altLang="en-US" b="1" dirty="0" smtClean="0">
                <a:sym typeface="Wingdings" pitchFamily="2" charset="2"/>
              </a:rPr>
              <a:t>执行指令规定的算术</a:t>
            </a:r>
            <a:r>
              <a:rPr lang="en-US" altLang="zh-CN" b="1" dirty="0" smtClean="0">
                <a:sym typeface="Wingdings" pitchFamily="2" charset="2"/>
              </a:rPr>
              <a:t>/</a:t>
            </a:r>
            <a:r>
              <a:rPr lang="zh-CN" altLang="en-US" b="1" dirty="0" smtClean="0">
                <a:sym typeface="Wingdings" pitchFamily="2" charset="2"/>
              </a:rPr>
              <a:t>逻辑运算操作</a:t>
            </a:r>
            <a:endParaRPr lang="en-US" b="1" dirty="0"/>
          </a:p>
        </p:txBody>
      </p:sp>
    </p:spTree>
    <p:extLst>
      <p:ext uri="{BB962C8B-B14F-4D97-AF65-F5344CB8AC3E}">
        <p14:creationId xmlns:p14="http://schemas.microsoft.com/office/powerpoint/2010/main" val="91389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矩形 254"/>
          <p:cNvSpPr/>
          <p:nvPr/>
        </p:nvSpPr>
        <p:spPr>
          <a:xfrm>
            <a:off x="4851222" y="1276407"/>
            <a:ext cx="4244807" cy="51998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39552" y="1270947"/>
            <a:ext cx="4244807" cy="51998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CPU</a:t>
            </a:r>
            <a:r>
              <a:rPr lang="zh-CN" altLang="en-US" dirty="0" smtClean="0"/>
              <a:t>的功能结构</a:t>
            </a:r>
            <a:endParaRPr lang="en-US" dirty="0"/>
          </a:p>
        </p:txBody>
      </p:sp>
      <p:sp>
        <p:nvSpPr>
          <p:cNvPr id="4" name="日期占位符 3"/>
          <p:cNvSpPr>
            <a:spLocks noGrp="1"/>
          </p:cNvSpPr>
          <p:nvPr>
            <p:ph type="dt" sz="half" idx="12"/>
          </p:nvPr>
        </p:nvSpPr>
        <p:spPr/>
        <p:txBody>
          <a:bodyPr/>
          <a:lstStyle/>
          <a:p>
            <a:r>
              <a:rPr lang="en-US" altLang="zh-CN" smtClean="0"/>
              <a:t>xtwang@mail.xidian.edu.cn</a:t>
            </a:r>
            <a:endParaRPr lang="en-US" altLang="zh-CN" dirty="0"/>
          </a:p>
        </p:txBody>
      </p:sp>
      <p:grpSp>
        <p:nvGrpSpPr>
          <p:cNvPr id="130" name="组合 129"/>
          <p:cNvGrpSpPr/>
          <p:nvPr/>
        </p:nvGrpSpPr>
        <p:grpSpPr>
          <a:xfrm>
            <a:off x="1057200" y="1270947"/>
            <a:ext cx="7868127" cy="5199856"/>
            <a:chOff x="304800" y="152400"/>
            <a:chExt cx="9322979" cy="6553200"/>
          </a:xfrm>
        </p:grpSpPr>
        <p:sp>
          <p:nvSpPr>
            <p:cNvPr id="131" name="Rectangle 5"/>
            <p:cNvSpPr>
              <a:spLocks noChangeArrowheads="1"/>
            </p:cNvSpPr>
            <p:nvPr/>
          </p:nvSpPr>
          <p:spPr bwMode="auto">
            <a:xfrm>
              <a:off x="5791200" y="2133600"/>
              <a:ext cx="1219200" cy="1828800"/>
            </a:xfrm>
            <a:prstGeom prst="rect">
              <a:avLst/>
            </a:prstGeom>
            <a:solidFill>
              <a:schemeClr val="accent1"/>
            </a:solidFill>
            <a:ln w="38100">
              <a:solidFill>
                <a:srgbClr val="080808"/>
              </a:solidFill>
              <a:miter lim="800000"/>
              <a:headEnd/>
              <a:tailEnd/>
            </a:ln>
          </p:spPr>
          <p:txBody>
            <a:bodyPr wrap="none" anchor="ctr"/>
            <a:lstStyle/>
            <a:p>
              <a:pPr algn="ctr">
                <a:spcBef>
                  <a:spcPct val="0"/>
                </a:spcBef>
              </a:pPr>
              <a:endParaRPr lang="zh-CN" altLang="zh-CN" sz="1400" b="1">
                <a:solidFill>
                  <a:schemeClr val="tx1"/>
                </a:solidFill>
                <a:latin typeface="Tahoma" pitchFamily="34" charset="0"/>
                <a:ea typeface="仿宋_GB2312" pitchFamily="49" charset="-122"/>
              </a:endParaRPr>
            </a:p>
          </p:txBody>
        </p:sp>
        <p:sp>
          <p:nvSpPr>
            <p:cNvPr id="132" name="Rectangle 6"/>
            <p:cNvSpPr>
              <a:spLocks noChangeArrowheads="1"/>
            </p:cNvSpPr>
            <p:nvPr/>
          </p:nvSpPr>
          <p:spPr bwMode="auto">
            <a:xfrm>
              <a:off x="7620000" y="3657600"/>
              <a:ext cx="914400" cy="1219200"/>
            </a:xfrm>
            <a:prstGeom prst="rect">
              <a:avLst/>
            </a:prstGeom>
            <a:solidFill>
              <a:schemeClr val="accent1"/>
            </a:solidFill>
            <a:ln w="38100">
              <a:solidFill>
                <a:srgbClr val="080808"/>
              </a:solidFill>
              <a:miter lim="800000"/>
              <a:headEnd/>
              <a:tailEnd/>
            </a:ln>
          </p:spPr>
          <p:txBody>
            <a:bodyPr wrap="none" anchor="ctr"/>
            <a:lstStyle/>
            <a:p>
              <a:pPr algn="ctr">
                <a:spcBef>
                  <a:spcPct val="0"/>
                </a:spcBef>
              </a:pPr>
              <a:r>
                <a:rPr lang="zh-CN" altLang="en-US" sz="1400" b="1">
                  <a:solidFill>
                    <a:srgbClr val="0000FF"/>
                  </a:solidFill>
                  <a:latin typeface="Tahoma" pitchFamily="34" charset="0"/>
                  <a:ea typeface="楷体_GB2312" pitchFamily="49" charset="-122"/>
                </a:rPr>
                <a:t>总线</a:t>
              </a:r>
            </a:p>
            <a:p>
              <a:pPr algn="ctr">
                <a:spcBef>
                  <a:spcPct val="0"/>
                </a:spcBef>
              </a:pPr>
              <a:r>
                <a:rPr lang="zh-CN" altLang="en-US" sz="1400" b="1">
                  <a:solidFill>
                    <a:srgbClr val="0000FF"/>
                  </a:solidFill>
                  <a:latin typeface="Tahoma" pitchFamily="34" charset="0"/>
                  <a:ea typeface="楷体_GB2312" pitchFamily="49" charset="-122"/>
                </a:rPr>
                <a:t>控制</a:t>
              </a:r>
            </a:p>
            <a:p>
              <a:pPr algn="ctr">
                <a:spcBef>
                  <a:spcPct val="0"/>
                </a:spcBef>
              </a:pPr>
              <a:r>
                <a:rPr lang="zh-CN" altLang="en-US" sz="1400" b="1">
                  <a:solidFill>
                    <a:srgbClr val="0000FF"/>
                  </a:solidFill>
                  <a:latin typeface="Tahoma" pitchFamily="34" charset="0"/>
                  <a:ea typeface="楷体_GB2312" pitchFamily="49" charset="-122"/>
                </a:rPr>
                <a:t>电路</a:t>
              </a:r>
            </a:p>
          </p:txBody>
        </p:sp>
        <p:sp>
          <p:nvSpPr>
            <p:cNvPr id="133" name="Rectangle 7"/>
            <p:cNvSpPr>
              <a:spLocks noChangeArrowheads="1"/>
            </p:cNvSpPr>
            <p:nvPr/>
          </p:nvSpPr>
          <p:spPr bwMode="auto">
            <a:xfrm>
              <a:off x="5486400" y="5486400"/>
              <a:ext cx="1828800" cy="609600"/>
            </a:xfrm>
            <a:prstGeom prst="rect">
              <a:avLst/>
            </a:prstGeom>
            <a:solidFill>
              <a:schemeClr val="accent1"/>
            </a:solidFill>
            <a:ln w="38100">
              <a:solidFill>
                <a:srgbClr val="080808"/>
              </a:solidFill>
              <a:miter lim="800000"/>
              <a:headEnd/>
              <a:tailEnd/>
            </a:ln>
          </p:spPr>
          <p:txBody>
            <a:bodyPr wrap="none" anchor="ctr"/>
            <a:lstStyle/>
            <a:p>
              <a:endParaRPr lang="zh-CN" altLang="en-US" sz="1200" b="1"/>
            </a:p>
          </p:txBody>
        </p:sp>
        <p:sp>
          <p:nvSpPr>
            <p:cNvPr id="134" name="Rectangle 8"/>
            <p:cNvSpPr>
              <a:spLocks noChangeArrowheads="1"/>
            </p:cNvSpPr>
            <p:nvPr/>
          </p:nvSpPr>
          <p:spPr bwMode="auto">
            <a:xfrm>
              <a:off x="3048000" y="5486400"/>
              <a:ext cx="1219200" cy="609600"/>
            </a:xfrm>
            <a:prstGeom prst="rect">
              <a:avLst/>
            </a:prstGeom>
            <a:solidFill>
              <a:schemeClr val="accent1"/>
            </a:solidFill>
            <a:ln w="38100">
              <a:solidFill>
                <a:srgbClr val="080808"/>
              </a:solidFill>
              <a:miter lim="800000"/>
              <a:headEnd/>
              <a:tailEnd/>
            </a:ln>
          </p:spPr>
          <p:txBody>
            <a:bodyPr wrap="none" anchor="ctr"/>
            <a:lstStyle/>
            <a:p>
              <a:pPr algn="ctr">
                <a:spcBef>
                  <a:spcPct val="0"/>
                </a:spcBef>
              </a:pPr>
              <a:r>
                <a:rPr lang="en-US" altLang="zh-CN" sz="1400" b="1">
                  <a:solidFill>
                    <a:srgbClr val="0000FF"/>
                  </a:solidFill>
                  <a:latin typeface="Tahoma" pitchFamily="34" charset="0"/>
                  <a:ea typeface="楷体_GB2312" pitchFamily="49" charset="-122"/>
                </a:rPr>
                <a:t>EU</a:t>
              </a:r>
            </a:p>
            <a:p>
              <a:pPr algn="ctr">
                <a:spcBef>
                  <a:spcPct val="0"/>
                </a:spcBef>
              </a:pPr>
              <a:r>
                <a:rPr lang="zh-CN" altLang="en-US" sz="1400" b="1">
                  <a:solidFill>
                    <a:srgbClr val="0000FF"/>
                  </a:solidFill>
                  <a:latin typeface="Tahoma" pitchFamily="34" charset="0"/>
                  <a:ea typeface="楷体_GB2312" pitchFamily="49" charset="-122"/>
                </a:rPr>
                <a:t>控制器</a:t>
              </a:r>
            </a:p>
          </p:txBody>
        </p:sp>
        <p:sp>
          <p:nvSpPr>
            <p:cNvPr id="135" name="Rectangle 9"/>
            <p:cNvSpPr>
              <a:spLocks noChangeArrowheads="1"/>
            </p:cNvSpPr>
            <p:nvPr/>
          </p:nvSpPr>
          <p:spPr bwMode="auto">
            <a:xfrm>
              <a:off x="990600" y="6096000"/>
              <a:ext cx="1447800" cy="381000"/>
            </a:xfrm>
            <a:prstGeom prst="rect">
              <a:avLst/>
            </a:prstGeom>
            <a:solidFill>
              <a:schemeClr val="accent1"/>
            </a:solidFill>
            <a:ln w="38100">
              <a:solidFill>
                <a:srgbClr val="080808"/>
              </a:solidFill>
              <a:miter lim="800000"/>
              <a:headEnd/>
              <a:tailEnd/>
            </a:ln>
          </p:spPr>
          <p:txBody>
            <a:bodyPr wrap="none" anchor="ctr"/>
            <a:lstStyle/>
            <a:p>
              <a:pPr algn="ctr">
                <a:spcBef>
                  <a:spcPct val="0"/>
                </a:spcBef>
              </a:pPr>
              <a:r>
                <a:rPr lang="zh-CN" altLang="en-US" sz="1400" b="1">
                  <a:solidFill>
                    <a:srgbClr val="0000FF"/>
                  </a:solidFill>
                  <a:latin typeface="Tahoma" pitchFamily="34" charset="0"/>
                  <a:ea typeface="楷体_GB2312" pitchFamily="49" charset="-122"/>
                </a:rPr>
                <a:t>标    志</a:t>
              </a:r>
            </a:p>
          </p:txBody>
        </p:sp>
        <p:sp>
          <p:nvSpPr>
            <p:cNvPr id="136" name="Rectangle 10"/>
            <p:cNvSpPr>
              <a:spLocks noChangeArrowheads="1"/>
            </p:cNvSpPr>
            <p:nvPr/>
          </p:nvSpPr>
          <p:spPr bwMode="auto">
            <a:xfrm>
              <a:off x="990600" y="4191000"/>
              <a:ext cx="1447800" cy="381000"/>
            </a:xfrm>
            <a:prstGeom prst="rect">
              <a:avLst/>
            </a:prstGeom>
            <a:solidFill>
              <a:schemeClr val="accent1"/>
            </a:solidFill>
            <a:ln w="38100">
              <a:solidFill>
                <a:srgbClr val="080808"/>
              </a:solidFill>
              <a:miter lim="800000"/>
              <a:headEnd/>
              <a:tailEnd/>
            </a:ln>
          </p:spPr>
          <p:txBody>
            <a:bodyPr wrap="none" anchor="ctr"/>
            <a:lstStyle/>
            <a:p>
              <a:pPr algn="ctr">
                <a:spcBef>
                  <a:spcPct val="0"/>
                </a:spcBef>
              </a:pPr>
              <a:r>
                <a:rPr lang="zh-CN" altLang="en-US" sz="1400" b="1">
                  <a:solidFill>
                    <a:srgbClr val="0000FF"/>
                  </a:solidFill>
                  <a:latin typeface="Tahoma" pitchFamily="34" charset="0"/>
                  <a:ea typeface="楷体_GB2312" pitchFamily="49" charset="-122"/>
                </a:rPr>
                <a:t>暂存器</a:t>
              </a:r>
            </a:p>
          </p:txBody>
        </p:sp>
        <p:sp>
          <p:nvSpPr>
            <p:cNvPr id="137" name="Line 11"/>
            <p:cNvSpPr>
              <a:spLocks noChangeShapeType="1"/>
            </p:cNvSpPr>
            <p:nvPr/>
          </p:nvSpPr>
          <p:spPr bwMode="auto">
            <a:xfrm>
              <a:off x="304800" y="39624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38" name="Line 12"/>
            <p:cNvSpPr>
              <a:spLocks noChangeShapeType="1"/>
            </p:cNvSpPr>
            <p:nvPr/>
          </p:nvSpPr>
          <p:spPr bwMode="auto">
            <a:xfrm>
              <a:off x="4876800" y="609600"/>
              <a:ext cx="0" cy="60960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grpSp>
          <p:nvGrpSpPr>
            <p:cNvPr id="139" name="Group 13"/>
            <p:cNvGrpSpPr>
              <a:grpSpLocks/>
            </p:cNvGrpSpPr>
            <p:nvPr/>
          </p:nvGrpSpPr>
          <p:grpSpPr bwMode="auto">
            <a:xfrm>
              <a:off x="5791200" y="914400"/>
              <a:ext cx="1219200" cy="609600"/>
              <a:chOff x="3648" y="384"/>
              <a:chExt cx="768" cy="384"/>
            </a:xfrm>
          </p:grpSpPr>
          <p:sp>
            <p:nvSpPr>
              <p:cNvPr id="247" name="Line 14"/>
              <p:cNvSpPr>
                <a:spLocks noChangeShapeType="1"/>
              </p:cNvSpPr>
              <p:nvPr/>
            </p:nvSpPr>
            <p:spPr bwMode="auto">
              <a:xfrm>
                <a:off x="3840" y="384"/>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8" name="Line 15"/>
              <p:cNvSpPr>
                <a:spLocks noChangeShapeType="1"/>
              </p:cNvSpPr>
              <p:nvPr/>
            </p:nvSpPr>
            <p:spPr bwMode="auto">
              <a:xfrm flipH="1">
                <a:off x="3648" y="384"/>
                <a:ext cx="192"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9" name="Line 16"/>
              <p:cNvSpPr>
                <a:spLocks noChangeShapeType="1"/>
              </p:cNvSpPr>
              <p:nvPr/>
            </p:nvSpPr>
            <p:spPr bwMode="auto">
              <a:xfrm>
                <a:off x="4224" y="384"/>
                <a:ext cx="192"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50" name="Line 17"/>
              <p:cNvSpPr>
                <a:spLocks noChangeShapeType="1"/>
              </p:cNvSpPr>
              <p:nvPr/>
            </p:nvSpPr>
            <p:spPr bwMode="auto">
              <a:xfrm flipV="1">
                <a:off x="3840" y="576"/>
                <a:ext cx="96"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51" name="Line 18"/>
              <p:cNvSpPr>
                <a:spLocks noChangeShapeType="1"/>
              </p:cNvSpPr>
              <p:nvPr/>
            </p:nvSpPr>
            <p:spPr bwMode="auto">
              <a:xfrm flipH="1" flipV="1">
                <a:off x="4128" y="576"/>
                <a:ext cx="96"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52" name="Line 19"/>
              <p:cNvSpPr>
                <a:spLocks noChangeShapeType="1"/>
              </p:cNvSpPr>
              <p:nvPr/>
            </p:nvSpPr>
            <p:spPr bwMode="auto">
              <a:xfrm>
                <a:off x="3936" y="576"/>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53" name="Line 20"/>
              <p:cNvSpPr>
                <a:spLocks noChangeShapeType="1"/>
              </p:cNvSpPr>
              <p:nvPr/>
            </p:nvSpPr>
            <p:spPr bwMode="auto">
              <a:xfrm>
                <a:off x="3648" y="76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54" name="Line 21"/>
              <p:cNvSpPr>
                <a:spLocks noChangeShapeType="1"/>
              </p:cNvSpPr>
              <p:nvPr/>
            </p:nvSpPr>
            <p:spPr bwMode="auto">
              <a:xfrm>
                <a:off x="4224" y="76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grpSp>
        <p:grpSp>
          <p:nvGrpSpPr>
            <p:cNvPr id="140" name="Group 22"/>
            <p:cNvGrpSpPr>
              <a:grpSpLocks/>
            </p:cNvGrpSpPr>
            <p:nvPr/>
          </p:nvGrpSpPr>
          <p:grpSpPr bwMode="auto">
            <a:xfrm rot="10800000">
              <a:off x="1066800" y="4953000"/>
              <a:ext cx="1219200" cy="609600"/>
              <a:chOff x="3648" y="384"/>
              <a:chExt cx="768" cy="384"/>
            </a:xfrm>
          </p:grpSpPr>
          <p:sp>
            <p:nvSpPr>
              <p:cNvPr id="239" name="Line 23"/>
              <p:cNvSpPr>
                <a:spLocks noChangeShapeType="1"/>
              </p:cNvSpPr>
              <p:nvPr/>
            </p:nvSpPr>
            <p:spPr bwMode="auto">
              <a:xfrm>
                <a:off x="3840" y="384"/>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0" name="Line 24"/>
              <p:cNvSpPr>
                <a:spLocks noChangeShapeType="1"/>
              </p:cNvSpPr>
              <p:nvPr/>
            </p:nvSpPr>
            <p:spPr bwMode="auto">
              <a:xfrm flipH="1">
                <a:off x="3648" y="384"/>
                <a:ext cx="192"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1" name="Line 25"/>
              <p:cNvSpPr>
                <a:spLocks noChangeShapeType="1"/>
              </p:cNvSpPr>
              <p:nvPr/>
            </p:nvSpPr>
            <p:spPr bwMode="auto">
              <a:xfrm>
                <a:off x="4224" y="384"/>
                <a:ext cx="192"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2" name="Line 26"/>
              <p:cNvSpPr>
                <a:spLocks noChangeShapeType="1"/>
              </p:cNvSpPr>
              <p:nvPr/>
            </p:nvSpPr>
            <p:spPr bwMode="auto">
              <a:xfrm flipV="1">
                <a:off x="3840" y="576"/>
                <a:ext cx="96"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3" name="Line 27"/>
              <p:cNvSpPr>
                <a:spLocks noChangeShapeType="1"/>
              </p:cNvSpPr>
              <p:nvPr/>
            </p:nvSpPr>
            <p:spPr bwMode="auto">
              <a:xfrm flipH="1" flipV="1">
                <a:off x="4128" y="576"/>
                <a:ext cx="96"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4" name="Line 28"/>
              <p:cNvSpPr>
                <a:spLocks noChangeShapeType="1"/>
              </p:cNvSpPr>
              <p:nvPr/>
            </p:nvSpPr>
            <p:spPr bwMode="auto">
              <a:xfrm>
                <a:off x="3936" y="576"/>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5" name="Line 29"/>
              <p:cNvSpPr>
                <a:spLocks noChangeShapeType="1"/>
              </p:cNvSpPr>
              <p:nvPr/>
            </p:nvSpPr>
            <p:spPr bwMode="auto">
              <a:xfrm>
                <a:off x="3648" y="76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46" name="Line 30"/>
              <p:cNvSpPr>
                <a:spLocks noChangeShapeType="1"/>
              </p:cNvSpPr>
              <p:nvPr/>
            </p:nvSpPr>
            <p:spPr bwMode="auto">
              <a:xfrm>
                <a:off x="4224" y="768"/>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grpSp>
        <p:sp>
          <p:nvSpPr>
            <p:cNvPr id="141" name="Line 31"/>
            <p:cNvSpPr>
              <a:spLocks noChangeShapeType="1"/>
            </p:cNvSpPr>
            <p:nvPr/>
          </p:nvSpPr>
          <p:spPr bwMode="auto">
            <a:xfrm>
              <a:off x="1447800" y="5562600"/>
              <a:ext cx="0" cy="533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2" name="Line 32"/>
            <p:cNvSpPr>
              <a:spLocks noChangeShapeType="1"/>
            </p:cNvSpPr>
            <p:nvPr/>
          </p:nvSpPr>
          <p:spPr bwMode="auto">
            <a:xfrm>
              <a:off x="1524000" y="5562600"/>
              <a:ext cx="0" cy="533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3" name="Line 33"/>
            <p:cNvSpPr>
              <a:spLocks noChangeShapeType="1"/>
            </p:cNvSpPr>
            <p:nvPr/>
          </p:nvSpPr>
          <p:spPr bwMode="auto">
            <a:xfrm>
              <a:off x="1828800" y="5562600"/>
              <a:ext cx="0" cy="533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4" name="Line 34"/>
            <p:cNvSpPr>
              <a:spLocks noChangeShapeType="1"/>
            </p:cNvSpPr>
            <p:nvPr/>
          </p:nvSpPr>
          <p:spPr bwMode="auto">
            <a:xfrm>
              <a:off x="1905000" y="5562600"/>
              <a:ext cx="0" cy="533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5" name="Line 35"/>
            <p:cNvSpPr>
              <a:spLocks noChangeShapeType="1"/>
            </p:cNvSpPr>
            <p:nvPr/>
          </p:nvSpPr>
          <p:spPr bwMode="auto">
            <a:xfrm>
              <a:off x="1981200" y="3048000"/>
              <a:ext cx="0" cy="914400"/>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6" name="Line 36"/>
            <p:cNvSpPr>
              <a:spLocks noChangeShapeType="1"/>
            </p:cNvSpPr>
            <p:nvPr/>
          </p:nvSpPr>
          <p:spPr bwMode="auto">
            <a:xfrm flipV="1">
              <a:off x="8077200" y="609600"/>
              <a:ext cx="0" cy="30480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7" name="Line 37"/>
            <p:cNvSpPr>
              <a:spLocks noChangeShapeType="1"/>
            </p:cNvSpPr>
            <p:nvPr/>
          </p:nvSpPr>
          <p:spPr bwMode="auto">
            <a:xfrm>
              <a:off x="8077200" y="4876800"/>
              <a:ext cx="0" cy="9144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8" name="Line 38"/>
            <p:cNvSpPr>
              <a:spLocks noChangeShapeType="1"/>
            </p:cNvSpPr>
            <p:nvPr/>
          </p:nvSpPr>
          <p:spPr bwMode="auto">
            <a:xfrm flipH="1">
              <a:off x="7315200" y="5791200"/>
              <a:ext cx="7620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49" name="Line 39"/>
            <p:cNvSpPr>
              <a:spLocks noChangeShapeType="1"/>
            </p:cNvSpPr>
            <p:nvPr/>
          </p:nvSpPr>
          <p:spPr bwMode="auto">
            <a:xfrm>
              <a:off x="6858000" y="1524000"/>
              <a:ext cx="0" cy="609600"/>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0" name="Line 40"/>
            <p:cNvSpPr>
              <a:spLocks noChangeShapeType="1"/>
            </p:cNvSpPr>
            <p:nvPr/>
          </p:nvSpPr>
          <p:spPr bwMode="auto">
            <a:xfrm flipV="1">
              <a:off x="5943600" y="1524000"/>
              <a:ext cx="0" cy="609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1" name="Line 41"/>
            <p:cNvSpPr>
              <a:spLocks noChangeShapeType="1"/>
            </p:cNvSpPr>
            <p:nvPr/>
          </p:nvSpPr>
          <p:spPr bwMode="auto">
            <a:xfrm>
              <a:off x="6858000" y="1828800"/>
              <a:ext cx="1219200" cy="0"/>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2" name="Line 42"/>
            <p:cNvSpPr>
              <a:spLocks noChangeShapeType="1"/>
            </p:cNvSpPr>
            <p:nvPr/>
          </p:nvSpPr>
          <p:spPr bwMode="auto">
            <a:xfrm>
              <a:off x="6400800" y="609600"/>
              <a:ext cx="1676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3" name="Line 43"/>
            <p:cNvSpPr>
              <a:spLocks noChangeShapeType="1"/>
            </p:cNvSpPr>
            <p:nvPr/>
          </p:nvSpPr>
          <p:spPr bwMode="auto">
            <a:xfrm>
              <a:off x="6400800" y="609600"/>
              <a:ext cx="0" cy="304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4" name="Line 44"/>
            <p:cNvSpPr>
              <a:spLocks noChangeShapeType="1"/>
            </p:cNvSpPr>
            <p:nvPr/>
          </p:nvSpPr>
          <p:spPr bwMode="auto">
            <a:xfrm>
              <a:off x="5029200" y="3657600"/>
              <a:ext cx="7620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5" name="Line 45"/>
            <p:cNvSpPr>
              <a:spLocks noChangeShapeType="1"/>
            </p:cNvSpPr>
            <p:nvPr/>
          </p:nvSpPr>
          <p:spPr bwMode="auto">
            <a:xfrm>
              <a:off x="5029200" y="3657600"/>
              <a:ext cx="0" cy="304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6" name="Line 46"/>
            <p:cNvSpPr>
              <a:spLocks noChangeShapeType="1"/>
            </p:cNvSpPr>
            <p:nvPr/>
          </p:nvSpPr>
          <p:spPr bwMode="auto">
            <a:xfrm flipH="1">
              <a:off x="4267200" y="5791200"/>
              <a:ext cx="12192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7" name="Line 47"/>
            <p:cNvSpPr>
              <a:spLocks noChangeShapeType="1"/>
            </p:cNvSpPr>
            <p:nvPr/>
          </p:nvSpPr>
          <p:spPr bwMode="auto">
            <a:xfrm flipV="1">
              <a:off x="5029200" y="3962400"/>
              <a:ext cx="0" cy="1828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8" name="Line 48"/>
            <p:cNvSpPr>
              <a:spLocks noChangeShapeType="1"/>
            </p:cNvSpPr>
            <p:nvPr/>
          </p:nvSpPr>
          <p:spPr bwMode="auto">
            <a:xfrm>
              <a:off x="2667000" y="3048000"/>
              <a:ext cx="0" cy="32766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59" name="Line 49"/>
            <p:cNvSpPr>
              <a:spLocks noChangeShapeType="1"/>
            </p:cNvSpPr>
            <p:nvPr/>
          </p:nvSpPr>
          <p:spPr bwMode="auto">
            <a:xfrm flipH="1">
              <a:off x="2438400" y="4419600"/>
              <a:ext cx="228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0" name="Line 50"/>
            <p:cNvSpPr>
              <a:spLocks noChangeShapeType="1"/>
            </p:cNvSpPr>
            <p:nvPr/>
          </p:nvSpPr>
          <p:spPr bwMode="auto">
            <a:xfrm flipH="1">
              <a:off x="2438400" y="6324600"/>
              <a:ext cx="228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1" name="Line 51"/>
            <p:cNvSpPr>
              <a:spLocks noChangeShapeType="1"/>
            </p:cNvSpPr>
            <p:nvPr/>
          </p:nvSpPr>
          <p:spPr bwMode="auto">
            <a:xfrm flipH="1">
              <a:off x="2133600" y="5257800"/>
              <a:ext cx="5334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2" name="Line 52"/>
            <p:cNvSpPr>
              <a:spLocks noChangeShapeType="1"/>
            </p:cNvSpPr>
            <p:nvPr/>
          </p:nvSpPr>
          <p:spPr bwMode="auto">
            <a:xfrm>
              <a:off x="2667000" y="5791200"/>
              <a:ext cx="3810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3" name="Line 53"/>
            <p:cNvSpPr>
              <a:spLocks noChangeShapeType="1"/>
            </p:cNvSpPr>
            <p:nvPr/>
          </p:nvSpPr>
          <p:spPr bwMode="auto">
            <a:xfrm>
              <a:off x="1676400" y="6477000"/>
              <a:ext cx="0" cy="1524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4" name="Line 54"/>
            <p:cNvSpPr>
              <a:spLocks noChangeShapeType="1"/>
            </p:cNvSpPr>
            <p:nvPr/>
          </p:nvSpPr>
          <p:spPr bwMode="auto">
            <a:xfrm flipH="1">
              <a:off x="457200" y="6629400"/>
              <a:ext cx="12192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5" name="Line 55"/>
            <p:cNvSpPr>
              <a:spLocks noChangeShapeType="1"/>
            </p:cNvSpPr>
            <p:nvPr/>
          </p:nvSpPr>
          <p:spPr bwMode="auto">
            <a:xfrm flipV="1">
              <a:off x="457200" y="3962400"/>
              <a:ext cx="0" cy="2667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6" name="Line 56"/>
            <p:cNvSpPr>
              <a:spLocks noChangeShapeType="1"/>
            </p:cNvSpPr>
            <p:nvPr/>
          </p:nvSpPr>
          <p:spPr bwMode="auto">
            <a:xfrm>
              <a:off x="1676400" y="5562600"/>
              <a:ext cx="0" cy="304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7" name="Line 57"/>
            <p:cNvSpPr>
              <a:spLocks noChangeShapeType="1"/>
            </p:cNvSpPr>
            <p:nvPr/>
          </p:nvSpPr>
          <p:spPr bwMode="auto">
            <a:xfrm flipH="1">
              <a:off x="685800" y="5867400"/>
              <a:ext cx="9906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8" name="Line 58"/>
            <p:cNvSpPr>
              <a:spLocks noChangeShapeType="1"/>
            </p:cNvSpPr>
            <p:nvPr/>
          </p:nvSpPr>
          <p:spPr bwMode="auto">
            <a:xfrm flipV="1">
              <a:off x="685800" y="3962400"/>
              <a:ext cx="0" cy="1905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69" name="Line 59"/>
            <p:cNvSpPr>
              <a:spLocks noChangeShapeType="1"/>
            </p:cNvSpPr>
            <p:nvPr/>
          </p:nvSpPr>
          <p:spPr bwMode="auto">
            <a:xfrm>
              <a:off x="2133600" y="4572000"/>
              <a:ext cx="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0" name="Line 60"/>
            <p:cNvSpPr>
              <a:spLocks noChangeShapeType="1"/>
            </p:cNvSpPr>
            <p:nvPr/>
          </p:nvSpPr>
          <p:spPr bwMode="auto">
            <a:xfrm>
              <a:off x="1219200" y="4572000"/>
              <a:ext cx="0" cy="381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1" name="Line 61"/>
            <p:cNvSpPr>
              <a:spLocks noChangeShapeType="1"/>
            </p:cNvSpPr>
            <p:nvPr/>
          </p:nvSpPr>
          <p:spPr bwMode="auto">
            <a:xfrm flipV="1">
              <a:off x="2133600" y="3962400"/>
              <a:ext cx="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2" name="Line 62"/>
            <p:cNvSpPr>
              <a:spLocks noChangeShapeType="1"/>
            </p:cNvSpPr>
            <p:nvPr/>
          </p:nvSpPr>
          <p:spPr bwMode="auto">
            <a:xfrm flipV="1">
              <a:off x="1219200" y="3962400"/>
              <a:ext cx="0" cy="228600"/>
            </a:xfrm>
            <a:prstGeom prst="line">
              <a:avLst/>
            </a:prstGeom>
            <a:noFill/>
            <a:ln w="127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3" name="Line 63"/>
            <p:cNvSpPr>
              <a:spLocks noChangeShapeType="1"/>
            </p:cNvSpPr>
            <p:nvPr/>
          </p:nvSpPr>
          <p:spPr bwMode="auto">
            <a:xfrm>
              <a:off x="5791200" y="2438400"/>
              <a:ext cx="121920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4" name="Line 64"/>
            <p:cNvSpPr>
              <a:spLocks noChangeShapeType="1"/>
            </p:cNvSpPr>
            <p:nvPr/>
          </p:nvSpPr>
          <p:spPr bwMode="auto">
            <a:xfrm>
              <a:off x="5791200" y="2743200"/>
              <a:ext cx="121920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5" name="Line 65"/>
            <p:cNvSpPr>
              <a:spLocks noChangeShapeType="1"/>
            </p:cNvSpPr>
            <p:nvPr/>
          </p:nvSpPr>
          <p:spPr bwMode="auto">
            <a:xfrm>
              <a:off x="5791200" y="3048000"/>
              <a:ext cx="121920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6" name="Line 66"/>
            <p:cNvSpPr>
              <a:spLocks noChangeShapeType="1"/>
            </p:cNvSpPr>
            <p:nvPr/>
          </p:nvSpPr>
          <p:spPr bwMode="auto">
            <a:xfrm>
              <a:off x="5791200" y="3352800"/>
              <a:ext cx="121920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7" name="Line 67"/>
            <p:cNvSpPr>
              <a:spLocks noChangeShapeType="1"/>
            </p:cNvSpPr>
            <p:nvPr/>
          </p:nvSpPr>
          <p:spPr bwMode="auto">
            <a:xfrm>
              <a:off x="5791200" y="3657600"/>
              <a:ext cx="121920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8" name="Line 68"/>
            <p:cNvSpPr>
              <a:spLocks noChangeShapeType="1"/>
            </p:cNvSpPr>
            <p:nvPr/>
          </p:nvSpPr>
          <p:spPr bwMode="auto">
            <a:xfrm>
              <a:off x="7010400" y="5486400"/>
              <a:ext cx="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79" name="Line 69"/>
            <p:cNvSpPr>
              <a:spLocks noChangeShapeType="1"/>
            </p:cNvSpPr>
            <p:nvPr/>
          </p:nvSpPr>
          <p:spPr bwMode="auto">
            <a:xfrm>
              <a:off x="5791200" y="5486400"/>
              <a:ext cx="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80" name="Line 70"/>
            <p:cNvSpPr>
              <a:spLocks noChangeShapeType="1"/>
            </p:cNvSpPr>
            <p:nvPr/>
          </p:nvSpPr>
          <p:spPr bwMode="auto">
            <a:xfrm>
              <a:off x="6096000" y="5486400"/>
              <a:ext cx="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81" name="Line 71"/>
            <p:cNvSpPr>
              <a:spLocks noChangeShapeType="1"/>
            </p:cNvSpPr>
            <p:nvPr/>
          </p:nvSpPr>
          <p:spPr bwMode="auto">
            <a:xfrm>
              <a:off x="6400800" y="5486400"/>
              <a:ext cx="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82" name="Line 72"/>
            <p:cNvSpPr>
              <a:spLocks noChangeShapeType="1"/>
            </p:cNvSpPr>
            <p:nvPr/>
          </p:nvSpPr>
          <p:spPr bwMode="auto">
            <a:xfrm>
              <a:off x="6705600" y="5486400"/>
              <a:ext cx="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183" name="Rectangle 73"/>
            <p:cNvSpPr>
              <a:spLocks noChangeArrowheads="1"/>
            </p:cNvSpPr>
            <p:nvPr/>
          </p:nvSpPr>
          <p:spPr bwMode="auto">
            <a:xfrm>
              <a:off x="838200" y="762001"/>
              <a:ext cx="533400" cy="166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600" b="1" dirty="0">
                  <a:solidFill>
                    <a:srgbClr val="009900"/>
                  </a:solidFill>
                  <a:latin typeface="楷体_GB2312" pitchFamily="49" charset="-122"/>
                  <a:ea typeface="楷体_GB2312" pitchFamily="49" charset="-122"/>
                </a:rPr>
                <a:t>通用寄存器</a:t>
              </a:r>
            </a:p>
          </p:txBody>
        </p:sp>
        <p:sp>
          <p:nvSpPr>
            <p:cNvPr id="184" name="Rectangle 74"/>
            <p:cNvSpPr>
              <a:spLocks noChangeArrowheads="1"/>
            </p:cNvSpPr>
            <p:nvPr/>
          </p:nvSpPr>
          <p:spPr bwMode="auto">
            <a:xfrm>
              <a:off x="3132810" y="3429000"/>
              <a:ext cx="1555993" cy="42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600" b="1">
                  <a:solidFill>
                    <a:srgbClr val="009900"/>
                  </a:solidFill>
                  <a:latin typeface="楷体_GB2312" pitchFamily="49" charset="-122"/>
                  <a:ea typeface="楷体_GB2312" pitchFamily="49" charset="-122"/>
                </a:rPr>
                <a:t>ALU</a:t>
              </a:r>
              <a:r>
                <a:rPr lang="zh-CN" altLang="en-US" sz="1600" b="1">
                  <a:solidFill>
                    <a:srgbClr val="009900"/>
                  </a:solidFill>
                  <a:latin typeface="楷体_GB2312" pitchFamily="49" charset="-122"/>
                  <a:ea typeface="楷体_GB2312" pitchFamily="49" charset="-122"/>
                </a:rPr>
                <a:t>数据总线</a:t>
              </a:r>
            </a:p>
          </p:txBody>
        </p:sp>
        <p:sp>
          <p:nvSpPr>
            <p:cNvPr id="185" name="Rectangle 75"/>
            <p:cNvSpPr>
              <a:spLocks noChangeArrowheads="1"/>
            </p:cNvSpPr>
            <p:nvPr/>
          </p:nvSpPr>
          <p:spPr bwMode="auto">
            <a:xfrm>
              <a:off x="6436971" y="152400"/>
              <a:ext cx="1191306" cy="42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600" b="1" dirty="0">
                  <a:solidFill>
                    <a:srgbClr val="009900"/>
                  </a:solidFill>
                  <a:latin typeface="楷体_GB2312" pitchFamily="49" charset="-122"/>
                  <a:ea typeface="楷体_GB2312" pitchFamily="49" charset="-122"/>
                </a:rPr>
                <a:t>地址总线</a:t>
              </a:r>
            </a:p>
          </p:txBody>
        </p:sp>
        <p:sp>
          <p:nvSpPr>
            <p:cNvPr id="186" name="Rectangle 76"/>
            <p:cNvSpPr>
              <a:spLocks noChangeArrowheads="1"/>
            </p:cNvSpPr>
            <p:nvPr/>
          </p:nvSpPr>
          <p:spPr bwMode="auto">
            <a:xfrm>
              <a:off x="7044984" y="1371600"/>
              <a:ext cx="1191306" cy="42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600" b="1">
                  <a:solidFill>
                    <a:srgbClr val="009900"/>
                  </a:solidFill>
                  <a:latin typeface="楷体_GB2312" pitchFamily="49" charset="-122"/>
                  <a:ea typeface="楷体_GB2312" pitchFamily="49" charset="-122"/>
                </a:rPr>
                <a:t>数据总线</a:t>
              </a:r>
            </a:p>
          </p:txBody>
        </p:sp>
        <p:sp>
          <p:nvSpPr>
            <p:cNvPr id="187" name="Rectangle 77"/>
            <p:cNvSpPr>
              <a:spLocks noChangeArrowheads="1"/>
            </p:cNvSpPr>
            <p:nvPr/>
          </p:nvSpPr>
          <p:spPr bwMode="auto">
            <a:xfrm>
              <a:off x="2800448" y="6172200"/>
              <a:ext cx="1920679" cy="42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600" b="1">
                  <a:solidFill>
                    <a:srgbClr val="080808"/>
                  </a:solidFill>
                  <a:latin typeface="楷体_GB2312" pitchFamily="49" charset="-122"/>
                  <a:ea typeface="楷体_GB2312" pitchFamily="49" charset="-122"/>
                </a:rPr>
                <a:t>执行单元（</a:t>
              </a:r>
              <a:r>
                <a:rPr lang="en-US" altLang="zh-CN" sz="1600" b="1">
                  <a:solidFill>
                    <a:srgbClr val="080808"/>
                  </a:solidFill>
                  <a:latin typeface="楷体_GB2312" pitchFamily="49" charset="-122"/>
                  <a:ea typeface="楷体_GB2312" pitchFamily="49" charset="-122"/>
                </a:rPr>
                <a:t>EU</a:t>
              </a:r>
              <a:r>
                <a:rPr lang="zh-CN" altLang="en-US" sz="1600" b="1">
                  <a:solidFill>
                    <a:srgbClr val="080808"/>
                  </a:solidFill>
                  <a:latin typeface="楷体_GB2312" pitchFamily="49" charset="-122"/>
                  <a:ea typeface="楷体_GB2312" pitchFamily="49" charset="-122"/>
                </a:rPr>
                <a:t>）</a:t>
              </a:r>
            </a:p>
          </p:txBody>
        </p:sp>
        <p:sp>
          <p:nvSpPr>
            <p:cNvPr id="188" name="Rectangle 78"/>
            <p:cNvSpPr>
              <a:spLocks noChangeArrowheads="1"/>
            </p:cNvSpPr>
            <p:nvPr/>
          </p:nvSpPr>
          <p:spPr bwMode="auto">
            <a:xfrm>
              <a:off x="7099290" y="6263665"/>
              <a:ext cx="2528489" cy="42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600" b="1" dirty="0">
                  <a:solidFill>
                    <a:srgbClr val="080808"/>
                  </a:solidFill>
                  <a:latin typeface="楷体_GB2312" pitchFamily="49" charset="-122"/>
                  <a:ea typeface="楷体_GB2312" pitchFamily="49" charset="-122"/>
                </a:rPr>
                <a:t>总线接口单元（</a:t>
              </a:r>
              <a:r>
                <a:rPr lang="en-US" altLang="zh-CN" sz="1600" b="1" dirty="0">
                  <a:solidFill>
                    <a:srgbClr val="080808"/>
                  </a:solidFill>
                  <a:latin typeface="楷体_GB2312" pitchFamily="49" charset="-122"/>
                  <a:ea typeface="楷体_GB2312" pitchFamily="49" charset="-122"/>
                </a:rPr>
                <a:t>BIU</a:t>
              </a:r>
              <a:r>
                <a:rPr lang="zh-CN" altLang="en-US" sz="1600" b="1" dirty="0">
                  <a:solidFill>
                    <a:srgbClr val="080808"/>
                  </a:solidFill>
                  <a:latin typeface="楷体_GB2312" pitchFamily="49" charset="-122"/>
                  <a:ea typeface="楷体_GB2312" pitchFamily="49" charset="-122"/>
                </a:rPr>
                <a:t>）</a:t>
              </a:r>
            </a:p>
          </p:txBody>
        </p:sp>
        <p:sp>
          <p:nvSpPr>
            <p:cNvPr id="189" name="Rectangle 79"/>
            <p:cNvSpPr>
              <a:spLocks noChangeArrowheads="1"/>
            </p:cNvSpPr>
            <p:nvPr/>
          </p:nvSpPr>
          <p:spPr bwMode="auto">
            <a:xfrm>
              <a:off x="6946306" y="1828800"/>
              <a:ext cx="1126728"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400" b="1">
                  <a:solidFill>
                    <a:srgbClr val="0000FF"/>
                  </a:solidFill>
                  <a:latin typeface="Tahoma" pitchFamily="34" charset="0"/>
                  <a:ea typeface="楷体_GB2312" pitchFamily="49" charset="-122"/>
                </a:rPr>
                <a:t>（</a:t>
              </a:r>
              <a:r>
                <a:rPr lang="en-US" altLang="zh-CN" sz="1400" b="1">
                  <a:solidFill>
                    <a:srgbClr val="0000FF"/>
                  </a:solidFill>
                  <a:latin typeface="Tahoma" pitchFamily="34" charset="0"/>
                  <a:ea typeface="楷体_GB2312" pitchFamily="49" charset="-122"/>
                </a:rPr>
                <a:t>16</a:t>
              </a:r>
              <a:r>
                <a:rPr lang="zh-CN" altLang="en-US" sz="1400" b="1">
                  <a:solidFill>
                    <a:srgbClr val="0000FF"/>
                  </a:solidFill>
                  <a:latin typeface="Tahoma" pitchFamily="34" charset="0"/>
                  <a:ea typeface="楷体_GB2312" pitchFamily="49" charset="-122"/>
                </a:rPr>
                <a:t>位）</a:t>
              </a:r>
            </a:p>
          </p:txBody>
        </p:sp>
        <p:sp>
          <p:nvSpPr>
            <p:cNvPr id="190" name="Rectangle 80"/>
            <p:cNvSpPr>
              <a:spLocks noChangeArrowheads="1"/>
            </p:cNvSpPr>
            <p:nvPr/>
          </p:nvSpPr>
          <p:spPr bwMode="auto">
            <a:xfrm>
              <a:off x="6754217" y="609600"/>
              <a:ext cx="1126728"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400" b="1">
                  <a:solidFill>
                    <a:srgbClr val="0000FF"/>
                  </a:solidFill>
                  <a:latin typeface="Tahoma" pitchFamily="34" charset="0"/>
                  <a:ea typeface="楷体_GB2312" pitchFamily="49" charset="-122"/>
                </a:rPr>
                <a:t>（</a:t>
              </a:r>
              <a:r>
                <a:rPr lang="en-US" altLang="zh-CN" sz="1400" b="1">
                  <a:solidFill>
                    <a:srgbClr val="0000FF"/>
                  </a:solidFill>
                  <a:latin typeface="Tahoma" pitchFamily="34" charset="0"/>
                  <a:ea typeface="楷体_GB2312" pitchFamily="49" charset="-122"/>
                </a:rPr>
                <a:t>20</a:t>
              </a:r>
              <a:r>
                <a:rPr lang="zh-CN" altLang="en-US" sz="1400" b="1">
                  <a:solidFill>
                    <a:srgbClr val="0000FF"/>
                  </a:solidFill>
                  <a:latin typeface="Tahoma" pitchFamily="34" charset="0"/>
                  <a:ea typeface="楷体_GB2312" pitchFamily="49" charset="-122"/>
                </a:rPr>
                <a:t>位）</a:t>
              </a:r>
            </a:p>
          </p:txBody>
        </p:sp>
        <p:sp>
          <p:nvSpPr>
            <p:cNvPr id="191" name="Rectangle 81"/>
            <p:cNvSpPr>
              <a:spLocks noChangeArrowheads="1"/>
            </p:cNvSpPr>
            <p:nvPr/>
          </p:nvSpPr>
          <p:spPr bwMode="auto">
            <a:xfrm>
              <a:off x="4409849" y="5791200"/>
              <a:ext cx="1054551"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400" b="1">
                  <a:solidFill>
                    <a:srgbClr val="0000FF"/>
                  </a:solidFill>
                  <a:latin typeface="Tahoma" pitchFamily="34" charset="0"/>
                  <a:ea typeface="楷体_GB2312" pitchFamily="49" charset="-122"/>
                </a:rPr>
                <a:t>（</a:t>
              </a:r>
              <a:r>
                <a:rPr lang="en-US" altLang="zh-CN" sz="1400" b="1">
                  <a:solidFill>
                    <a:srgbClr val="0000FF"/>
                  </a:solidFill>
                  <a:latin typeface="Tahoma" pitchFamily="34" charset="0"/>
                  <a:ea typeface="楷体_GB2312" pitchFamily="49" charset="-122"/>
                </a:rPr>
                <a:t>8 </a:t>
              </a:r>
              <a:r>
                <a:rPr lang="zh-CN" altLang="en-US" sz="1400" b="1">
                  <a:solidFill>
                    <a:srgbClr val="0000FF"/>
                  </a:solidFill>
                  <a:latin typeface="Tahoma" pitchFamily="34" charset="0"/>
                  <a:ea typeface="楷体_GB2312" pitchFamily="49" charset="-122"/>
                </a:rPr>
                <a:t>位）</a:t>
              </a:r>
            </a:p>
          </p:txBody>
        </p:sp>
        <p:sp>
          <p:nvSpPr>
            <p:cNvPr id="192" name="Rectangle 82"/>
            <p:cNvSpPr>
              <a:spLocks noChangeArrowheads="1"/>
            </p:cNvSpPr>
            <p:nvPr/>
          </p:nvSpPr>
          <p:spPr bwMode="auto">
            <a:xfrm>
              <a:off x="3325217" y="3962400"/>
              <a:ext cx="1126728"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zh-CN" altLang="en-US" sz="1400" b="1">
                  <a:solidFill>
                    <a:srgbClr val="0000FF"/>
                  </a:solidFill>
                  <a:latin typeface="Tahoma" pitchFamily="34" charset="0"/>
                  <a:ea typeface="楷体_GB2312" pitchFamily="49" charset="-122"/>
                </a:rPr>
                <a:t>（</a:t>
              </a:r>
              <a:r>
                <a:rPr lang="en-US" altLang="zh-CN" sz="1400" b="1">
                  <a:solidFill>
                    <a:srgbClr val="0000FF"/>
                  </a:solidFill>
                  <a:latin typeface="Tahoma" pitchFamily="34" charset="0"/>
                  <a:ea typeface="楷体_GB2312" pitchFamily="49" charset="-122"/>
                </a:rPr>
                <a:t>16</a:t>
              </a:r>
              <a:r>
                <a:rPr lang="zh-CN" altLang="en-US" sz="1400" b="1">
                  <a:solidFill>
                    <a:srgbClr val="0000FF"/>
                  </a:solidFill>
                  <a:latin typeface="Tahoma" pitchFamily="34" charset="0"/>
                  <a:ea typeface="楷体_GB2312" pitchFamily="49" charset="-122"/>
                </a:rPr>
                <a:t>位）</a:t>
              </a:r>
            </a:p>
          </p:txBody>
        </p:sp>
        <p:sp>
          <p:nvSpPr>
            <p:cNvPr id="193" name="Rectangle 83"/>
            <p:cNvSpPr>
              <a:spLocks noChangeArrowheads="1"/>
            </p:cNvSpPr>
            <p:nvPr/>
          </p:nvSpPr>
          <p:spPr bwMode="auto">
            <a:xfrm>
              <a:off x="7157451" y="1828800"/>
              <a:ext cx="701261"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400" b="1">
                  <a:solidFill>
                    <a:srgbClr val="0000FF"/>
                  </a:solidFill>
                  <a:latin typeface="Tahoma" pitchFamily="34" charset="0"/>
                  <a:ea typeface="楷体_GB2312" pitchFamily="49" charset="-122"/>
                </a:rPr>
                <a:t>16</a:t>
              </a:r>
              <a:r>
                <a:rPr lang="zh-CN" altLang="en-US" sz="1400" b="1">
                  <a:solidFill>
                    <a:srgbClr val="0000FF"/>
                  </a:solidFill>
                  <a:latin typeface="Tahoma" pitchFamily="34" charset="0"/>
                  <a:ea typeface="楷体_GB2312" pitchFamily="49" charset="-122"/>
                </a:rPr>
                <a:t>位</a:t>
              </a:r>
            </a:p>
          </p:txBody>
        </p:sp>
        <p:sp>
          <p:nvSpPr>
            <p:cNvPr id="194" name="Rectangle 85"/>
            <p:cNvSpPr>
              <a:spLocks noChangeArrowheads="1"/>
            </p:cNvSpPr>
            <p:nvPr/>
          </p:nvSpPr>
          <p:spPr bwMode="auto">
            <a:xfrm>
              <a:off x="1295400" y="5257800"/>
              <a:ext cx="76200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80808"/>
                  </a:solidFill>
                  <a:latin typeface="Tahoma" pitchFamily="34" charset="0"/>
                  <a:ea typeface="楷体_GB2312" pitchFamily="49" charset="-122"/>
                </a:rPr>
                <a:t>ALU</a:t>
              </a:r>
            </a:p>
          </p:txBody>
        </p:sp>
        <p:sp>
          <p:nvSpPr>
            <p:cNvPr id="195" name="Rectangle 86"/>
            <p:cNvSpPr>
              <a:spLocks noChangeArrowheads="1"/>
            </p:cNvSpPr>
            <p:nvPr/>
          </p:nvSpPr>
          <p:spPr bwMode="auto">
            <a:xfrm>
              <a:off x="6096000" y="2743200"/>
              <a:ext cx="68580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S S</a:t>
              </a:r>
            </a:p>
          </p:txBody>
        </p:sp>
        <p:sp>
          <p:nvSpPr>
            <p:cNvPr id="196" name="Rectangle 87"/>
            <p:cNvSpPr>
              <a:spLocks noChangeArrowheads="1"/>
            </p:cNvSpPr>
            <p:nvPr/>
          </p:nvSpPr>
          <p:spPr bwMode="auto">
            <a:xfrm>
              <a:off x="6096000" y="2438400"/>
              <a:ext cx="68580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D S</a:t>
              </a:r>
            </a:p>
          </p:txBody>
        </p:sp>
        <p:sp>
          <p:nvSpPr>
            <p:cNvPr id="197" name="Rectangle 88"/>
            <p:cNvSpPr>
              <a:spLocks noChangeArrowheads="1"/>
            </p:cNvSpPr>
            <p:nvPr/>
          </p:nvSpPr>
          <p:spPr bwMode="auto">
            <a:xfrm>
              <a:off x="6096000" y="3048000"/>
              <a:ext cx="68580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E S</a:t>
              </a:r>
            </a:p>
          </p:txBody>
        </p:sp>
        <p:sp>
          <p:nvSpPr>
            <p:cNvPr id="198" name="Rectangle 89"/>
            <p:cNvSpPr>
              <a:spLocks noChangeArrowheads="1"/>
            </p:cNvSpPr>
            <p:nvPr/>
          </p:nvSpPr>
          <p:spPr bwMode="auto">
            <a:xfrm>
              <a:off x="6096000" y="3352801"/>
              <a:ext cx="68580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I P</a:t>
              </a:r>
            </a:p>
          </p:txBody>
        </p:sp>
        <p:sp>
          <p:nvSpPr>
            <p:cNvPr id="199" name="Rectangle 90"/>
            <p:cNvSpPr>
              <a:spLocks noChangeArrowheads="1"/>
            </p:cNvSpPr>
            <p:nvPr/>
          </p:nvSpPr>
          <p:spPr bwMode="auto">
            <a:xfrm>
              <a:off x="6096000" y="2133599"/>
              <a:ext cx="68580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C S</a:t>
              </a:r>
            </a:p>
          </p:txBody>
        </p:sp>
        <p:sp>
          <p:nvSpPr>
            <p:cNvPr id="200" name="Rectangle 91"/>
            <p:cNvSpPr>
              <a:spLocks noChangeArrowheads="1"/>
            </p:cNvSpPr>
            <p:nvPr/>
          </p:nvSpPr>
          <p:spPr bwMode="auto">
            <a:xfrm>
              <a:off x="5638800" y="3657600"/>
              <a:ext cx="1600200" cy="349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zh-CN" altLang="en-US" sz="1200" b="1">
                  <a:solidFill>
                    <a:srgbClr val="0000FF"/>
                  </a:solidFill>
                  <a:latin typeface="Tahoma" pitchFamily="34" charset="0"/>
                  <a:ea typeface="楷体_GB2312" pitchFamily="49" charset="-122"/>
                </a:rPr>
                <a:t>内部寄存器</a:t>
              </a:r>
            </a:p>
          </p:txBody>
        </p:sp>
        <p:grpSp>
          <p:nvGrpSpPr>
            <p:cNvPr id="201" name="Group 92"/>
            <p:cNvGrpSpPr>
              <a:grpSpLocks/>
            </p:cNvGrpSpPr>
            <p:nvPr/>
          </p:nvGrpSpPr>
          <p:grpSpPr bwMode="auto">
            <a:xfrm>
              <a:off x="1524000" y="609600"/>
              <a:ext cx="1524000" cy="2520950"/>
              <a:chOff x="960" y="192"/>
              <a:chExt cx="960" cy="1588"/>
            </a:xfrm>
          </p:grpSpPr>
          <p:sp>
            <p:nvSpPr>
              <p:cNvPr id="218" name="Rectangle 93"/>
              <p:cNvSpPr>
                <a:spLocks noChangeArrowheads="1"/>
              </p:cNvSpPr>
              <p:nvPr/>
            </p:nvSpPr>
            <p:spPr bwMode="auto">
              <a:xfrm>
                <a:off x="960" y="192"/>
                <a:ext cx="960" cy="1536"/>
              </a:xfrm>
              <a:prstGeom prst="rect">
                <a:avLst/>
              </a:prstGeom>
              <a:solidFill>
                <a:schemeClr val="accent1"/>
              </a:solidFill>
              <a:ln w="38100">
                <a:solidFill>
                  <a:srgbClr val="080808"/>
                </a:solidFill>
                <a:miter lim="800000"/>
                <a:headEnd/>
                <a:tailEnd/>
              </a:ln>
            </p:spPr>
            <p:txBody>
              <a:bodyPr wrap="none" anchor="ctr"/>
              <a:lstStyle/>
              <a:p>
                <a:endParaRPr lang="zh-CN" altLang="en-US" sz="1200" b="1"/>
              </a:p>
            </p:txBody>
          </p:sp>
          <p:sp>
            <p:nvSpPr>
              <p:cNvPr id="219" name="Line 94"/>
              <p:cNvSpPr>
                <a:spLocks noChangeShapeType="1"/>
              </p:cNvSpPr>
              <p:nvPr/>
            </p:nvSpPr>
            <p:spPr bwMode="auto">
              <a:xfrm>
                <a:off x="960" y="576"/>
                <a:ext cx="96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0" name="Line 95"/>
              <p:cNvSpPr>
                <a:spLocks noChangeShapeType="1"/>
              </p:cNvSpPr>
              <p:nvPr/>
            </p:nvSpPr>
            <p:spPr bwMode="auto">
              <a:xfrm>
                <a:off x="960" y="768"/>
                <a:ext cx="96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1" name="Line 96"/>
              <p:cNvSpPr>
                <a:spLocks noChangeShapeType="1"/>
              </p:cNvSpPr>
              <p:nvPr/>
            </p:nvSpPr>
            <p:spPr bwMode="auto">
              <a:xfrm>
                <a:off x="960" y="384"/>
                <a:ext cx="96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2" name="Line 97"/>
              <p:cNvSpPr>
                <a:spLocks noChangeShapeType="1"/>
              </p:cNvSpPr>
              <p:nvPr/>
            </p:nvSpPr>
            <p:spPr bwMode="auto">
              <a:xfrm>
                <a:off x="960" y="960"/>
                <a:ext cx="96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3" name="Line 98"/>
              <p:cNvSpPr>
                <a:spLocks noChangeShapeType="1"/>
              </p:cNvSpPr>
              <p:nvPr/>
            </p:nvSpPr>
            <p:spPr bwMode="auto">
              <a:xfrm>
                <a:off x="960" y="1152"/>
                <a:ext cx="96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4" name="Line 99"/>
              <p:cNvSpPr>
                <a:spLocks noChangeShapeType="1"/>
              </p:cNvSpPr>
              <p:nvPr/>
            </p:nvSpPr>
            <p:spPr bwMode="auto">
              <a:xfrm>
                <a:off x="960" y="1344"/>
                <a:ext cx="96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5" name="Line 100"/>
              <p:cNvSpPr>
                <a:spLocks noChangeShapeType="1"/>
              </p:cNvSpPr>
              <p:nvPr/>
            </p:nvSpPr>
            <p:spPr bwMode="auto">
              <a:xfrm>
                <a:off x="960" y="1536"/>
                <a:ext cx="960"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6" name="Line 101"/>
              <p:cNvSpPr>
                <a:spLocks noChangeShapeType="1"/>
              </p:cNvSpPr>
              <p:nvPr/>
            </p:nvSpPr>
            <p:spPr bwMode="auto">
              <a:xfrm>
                <a:off x="1440" y="192"/>
                <a:ext cx="0" cy="76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n-US" sz="1200" b="1"/>
              </a:p>
            </p:txBody>
          </p:sp>
          <p:sp>
            <p:nvSpPr>
              <p:cNvPr id="227" name="Rectangle 102"/>
              <p:cNvSpPr>
                <a:spLocks noChangeArrowheads="1"/>
              </p:cNvSpPr>
              <p:nvPr/>
            </p:nvSpPr>
            <p:spPr bwMode="auto">
              <a:xfrm>
                <a:off x="1008" y="384"/>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B H</a:t>
                </a:r>
              </a:p>
            </p:txBody>
          </p:sp>
          <p:sp>
            <p:nvSpPr>
              <p:cNvPr id="228" name="Rectangle 103"/>
              <p:cNvSpPr>
                <a:spLocks noChangeArrowheads="1"/>
              </p:cNvSpPr>
              <p:nvPr/>
            </p:nvSpPr>
            <p:spPr bwMode="auto">
              <a:xfrm>
                <a:off x="1440" y="384"/>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B L</a:t>
                </a:r>
              </a:p>
            </p:txBody>
          </p:sp>
          <p:sp>
            <p:nvSpPr>
              <p:cNvPr id="229" name="Rectangle 104"/>
              <p:cNvSpPr>
                <a:spLocks noChangeArrowheads="1"/>
              </p:cNvSpPr>
              <p:nvPr/>
            </p:nvSpPr>
            <p:spPr bwMode="auto">
              <a:xfrm>
                <a:off x="1008" y="192"/>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A H</a:t>
                </a:r>
              </a:p>
            </p:txBody>
          </p:sp>
          <p:sp>
            <p:nvSpPr>
              <p:cNvPr id="230" name="Rectangle 105"/>
              <p:cNvSpPr>
                <a:spLocks noChangeArrowheads="1"/>
              </p:cNvSpPr>
              <p:nvPr/>
            </p:nvSpPr>
            <p:spPr bwMode="auto">
              <a:xfrm>
                <a:off x="1440" y="192"/>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A L</a:t>
                </a:r>
              </a:p>
            </p:txBody>
          </p:sp>
          <p:sp>
            <p:nvSpPr>
              <p:cNvPr id="231" name="Rectangle 106"/>
              <p:cNvSpPr>
                <a:spLocks noChangeArrowheads="1"/>
              </p:cNvSpPr>
              <p:nvPr/>
            </p:nvSpPr>
            <p:spPr bwMode="auto">
              <a:xfrm>
                <a:off x="1008" y="768"/>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D H</a:t>
                </a:r>
              </a:p>
            </p:txBody>
          </p:sp>
          <p:sp>
            <p:nvSpPr>
              <p:cNvPr id="232" name="Rectangle 107"/>
              <p:cNvSpPr>
                <a:spLocks noChangeArrowheads="1"/>
              </p:cNvSpPr>
              <p:nvPr/>
            </p:nvSpPr>
            <p:spPr bwMode="auto">
              <a:xfrm>
                <a:off x="1440" y="768"/>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D L</a:t>
                </a:r>
              </a:p>
            </p:txBody>
          </p:sp>
          <p:sp>
            <p:nvSpPr>
              <p:cNvPr id="233" name="Rectangle 108"/>
              <p:cNvSpPr>
                <a:spLocks noChangeArrowheads="1"/>
              </p:cNvSpPr>
              <p:nvPr/>
            </p:nvSpPr>
            <p:spPr bwMode="auto">
              <a:xfrm>
                <a:off x="1200" y="960"/>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dirty="0">
                    <a:solidFill>
                      <a:srgbClr val="0000FF"/>
                    </a:solidFill>
                    <a:latin typeface="Tahoma" pitchFamily="34" charset="0"/>
                    <a:ea typeface="楷体_GB2312" pitchFamily="49" charset="-122"/>
                  </a:rPr>
                  <a:t>S P</a:t>
                </a:r>
              </a:p>
            </p:txBody>
          </p:sp>
          <p:sp>
            <p:nvSpPr>
              <p:cNvPr id="234" name="Rectangle 109"/>
              <p:cNvSpPr>
                <a:spLocks noChangeArrowheads="1"/>
              </p:cNvSpPr>
              <p:nvPr/>
            </p:nvSpPr>
            <p:spPr bwMode="auto">
              <a:xfrm>
                <a:off x="1200" y="1152"/>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B P</a:t>
                </a:r>
              </a:p>
            </p:txBody>
          </p:sp>
          <p:sp>
            <p:nvSpPr>
              <p:cNvPr id="235" name="Rectangle 110"/>
              <p:cNvSpPr>
                <a:spLocks noChangeArrowheads="1"/>
              </p:cNvSpPr>
              <p:nvPr/>
            </p:nvSpPr>
            <p:spPr bwMode="auto">
              <a:xfrm>
                <a:off x="1440" y="576"/>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C L</a:t>
                </a:r>
              </a:p>
            </p:txBody>
          </p:sp>
          <p:sp>
            <p:nvSpPr>
              <p:cNvPr id="236" name="Rectangle 111"/>
              <p:cNvSpPr>
                <a:spLocks noChangeArrowheads="1"/>
              </p:cNvSpPr>
              <p:nvPr/>
            </p:nvSpPr>
            <p:spPr bwMode="auto">
              <a:xfrm>
                <a:off x="1008" y="576"/>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C H</a:t>
                </a:r>
              </a:p>
            </p:txBody>
          </p:sp>
          <p:sp>
            <p:nvSpPr>
              <p:cNvPr id="237" name="Rectangle 112"/>
              <p:cNvSpPr>
                <a:spLocks noChangeArrowheads="1"/>
              </p:cNvSpPr>
              <p:nvPr/>
            </p:nvSpPr>
            <p:spPr bwMode="auto">
              <a:xfrm>
                <a:off x="1200" y="1344"/>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D I</a:t>
                </a:r>
              </a:p>
            </p:txBody>
          </p:sp>
          <p:sp>
            <p:nvSpPr>
              <p:cNvPr id="238" name="Rectangle 113"/>
              <p:cNvSpPr>
                <a:spLocks noChangeArrowheads="1"/>
              </p:cNvSpPr>
              <p:nvPr/>
            </p:nvSpPr>
            <p:spPr bwMode="auto">
              <a:xfrm>
                <a:off x="1200" y="1536"/>
                <a:ext cx="43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400" b="1">
                    <a:solidFill>
                      <a:srgbClr val="0000FF"/>
                    </a:solidFill>
                    <a:latin typeface="Tahoma" pitchFamily="34" charset="0"/>
                    <a:ea typeface="楷体_GB2312" pitchFamily="49" charset="-122"/>
                  </a:rPr>
                  <a:t>S I</a:t>
                </a:r>
              </a:p>
            </p:txBody>
          </p:sp>
        </p:grpSp>
        <p:sp>
          <p:nvSpPr>
            <p:cNvPr id="202" name="Rectangle 114"/>
            <p:cNvSpPr>
              <a:spLocks noChangeArrowheads="1"/>
            </p:cNvSpPr>
            <p:nvPr/>
          </p:nvSpPr>
          <p:spPr bwMode="auto">
            <a:xfrm>
              <a:off x="8534400" y="1828800"/>
              <a:ext cx="457200" cy="197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0"/>
                </a:spcBef>
              </a:pPr>
              <a:r>
                <a:rPr lang="en-US" altLang="zh-CN" sz="1600" b="1">
                  <a:solidFill>
                    <a:srgbClr val="080808"/>
                  </a:solidFill>
                  <a:latin typeface="楷体_GB2312" pitchFamily="49" charset="-122"/>
                  <a:ea typeface="楷体_GB2312" pitchFamily="49" charset="-122"/>
                </a:rPr>
                <a:t>8086</a:t>
              </a:r>
              <a:r>
                <a:rPr lang="zh-CN" altLang="en-US" sz="1600" b="1">
                  <a:solidFill>
                    <a:srgbClr val="080808"/>
                  </a:solidFill>
                  <a:latin typeface="楷体_GB2312" pitchFamily="49" charset="-122"/>
                  <a:ea typeface="楷体_GB2312" pitchFamily="49" charset="-122"/>
                </a:rPr>
                <a:t>总线</a:t>
              </a:r>
            </a:p>
          </p:txBody>
        </p:sp>
        <p:sp>
          <p:nvSpPr>
            <p:cNvPr id="203" name="AutoShape 115"/>
            <p:cNvSpPr>
              <a:spLocks noChangeArrowheads="1"/>
            </p:cNvSpPr>
            <p:nvPr/>
          </p:nvSpPr>
          <p:spPr bwMode="auto">
            <a:xfrm>
              <a:off x="8534400" y="4267200"/>
              <a:ext cx="457200" cy="152400"/>
            </a:xfrm>
            <a:prstGeom prst="leftRightArrow">
              <a:avLst>
                <a:gd name="adj1" fmla="val 50000"/>
                <a:gd name="adj2" fmla="val 60000"/>
              </a:avLst>
            </a:prstGeom>
            <a:noFill/>
            <a:ln w="28575">
              <a:solidFill>
                <a:srgbClr val="08080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p>
          </p:txBody>
        </p:sp>
        <p:grpSp>
          <p:nvGrpSpPr>
            <p:cNvPr id="204" name="Group 116"/>
            <p:cNvGrpSpPr>
              <a:grpSpLocks/>
            </p:cNvGrpSpPr>
            <p:nvPr/>
          </p:nvGrpSpPr>
          <p:grpSpPr bwMode="auto">
            <a:xfrm>
              <a:off x="4114800" y="381000"/>
              <a:ext cx="1676400" cy="930255"/>
              <a:chOff x="2016" y="144"/>
              <a:chExt cx="1632" cy="686"/>
            </a:xfrm>
          </p:grpSpPr>
          <p:sp>
            <p:nvSpPr>
              <p:cNvPr id="216" name="Line 117"/>
              <p:cNvSpPr>
                <a:spLocks noChangeShapeType="1"/>
              </p:cNvSpPr>
              <p:nvPr/>
            </p:nvSpPr>
            <p:spPr bwMode="auto">
              <a:xfrm>
                <a:off x="2928" y="432"/>
                <a:ext cx="720" cy="336"/>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p>
            </p:txBody>
          </p:sp>
          <p:sp>
            <p:nvSpPr>
              <p:cNvPr id="217" name="Rectangle 118"/>
              <p:cNvSpPr>
                <a:spLocks noChangeArrowheads="1"/>
              </p:cNvSpPr>
              <p:nvPr/>
            </p:nvSpPr>
            <p:spPr bwMode="auto">
              <a:xfrm>
                <a:off x="2016" y="144"/>
                <a:ext cx="887" cy="686"/>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0"/>
                  </a:spcBef>
                </a:pPr>
                <a:r>
                  <a:rPr lang="zh-CN" altLang="en-US" sz="1400" b="1" dirty="0">
                    <a:solidFill>
                      <a:srgbClr val="080808"/>
                    </a:solidFill>
                    <a:latin typeface="楷体_GB2312" pitchFamily="49" charset="-122"/>
                    <a:ea typeface="楷体_GB2312" pitchFamily="49" charset="-122"/>
                  </a:rPr>
                  <a:t>物理地址形成逻辑</a:t>
                </a:r>
              </a:p>
            </p:txBody>
          </p:sp>
        </p:grpSp>
        <p:sp>
          <p:nvSpPr>
            <p:cNvPr id="205" name="Rectangle 119"/>
            <p:cNvSpPr>
              <a:spLocks noChangeArrowheads="1"/>
            </p:cNvSpPr>
            <p:nvPr/>
          </p:nvSpPr>
          <p:spPr bwMode="auto">
            <a:xfrm>
              <a:off x="5779465" y="5537200"/>
              <a:ext cx="35367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400" b="1">
                  <a:solidFill>
                    <a:srgbClr val="0000FF"/>
                  </a:solidFill>
                  <a:latin typeface="Tahoma" pitchFamily="34" charset="0"/>
                  <a:ea typeface="楷体_GB2312" pitchFamily="49" charset="-122"/>
                </a:rPr>
                <a:t>2</a:t>
              </a:r>
            </a:p>
          </p:txBody>
        </p:sp>
        <p:sp>
          <p:nvSpPr>
            <p:cNvPr id="206" name="Rectangle 120"/>
            <p:cNvSpPr>
              <a:spLocks noChangeArrowheads="1"/>
            </p:cNvSpPr>
            <p:nvPr/>
          </p:nvSpPr>
          <p:spPr bwMode="auto">
            <a:xfrm>
              <a:off x="5474665" y="5537200"/>
              <a:ext cx="35367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400" b="1">
                  <a:solidFill>
                    <a:srgbClr val="0000FF"/>
                  </a:solidFill>
                  <a:latin typeface="Tahoma" pitchFamily="34" charset="0"/>
                  <a:ea typeface="楷体_GB2312" pitchFamily="49" charset="-122"/>
                </a:rPr>
                <a:t>1</a:t>
              </a:r>
            </a:p>
          </p:txBody>
        </p:sp>
        <p:sp>
          <p:nvSpPr>
            <p:cNvPr id="207" name="Rectangle 121"/>
            <p:cNvSpPr>
              <a:spLocks noChangeArrowheads="1"/>
            </p:cNvSpPr>
            <p:nvPr/>
          </p:nvSpPr>
          <p:spPr bwMode="auto">
            <a:xfrm>
              <a:off x="6084265" y="5537200"/>
              <a:ext cx="35367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400" b="1">
                  <a:solidFill>
                    <a:srgbClr val="0000FF"/>
                  </a:solidFill>
                  <a:latin typeface="Tahoma" pitchFamily="34" charset="0"/>
                  <a:ea typeface="楷体_GB2312" pitchFamily="49" charset="-122"/>
                </a:rPr>
                <a:t>3</a:t>
              </a:r>
            </a:p>
          </p:txBody>
        </p:sp>
        <p:sp>
          <p:nvSpPr>
            <p:cNvPr id="208" name="Rectangle 122"/>
            <p:cNvSpPr>
              <a:spLocks noChangeArrowheads="1"/>
            </p:cNvSpPr>
            <p:nvPr/>
          </p:nvSpPr>
          <p:spPr bwMode="auto">
            <a:xfrm>
              <a:off x="6998665" y="5537200"/>
              <a:ext cx="35367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400" b="1">
                  <a:solidFill>
                    <a:srgbClr val="0000FF"/>
                  </a:solidFill>
                  <a:latin typeface="Tahoma" pitchFamily="34" charset="0"/>
                  <a:ea typeface="楷体_GB2312" pitchFamily="49" charset="-122"/>
                </a:rPr>
                <a:t>6</a:t>
              </a:r>
            </a:p>
          </p:txBody>
        </p:sp>
        <p:sp>
          <p:nvSpPr>
            <p:cNvPr id="209" name="Rectangle 123"/>
            <p:cNvSpPr>
              <a:spLocks noChangeArrowheads="1"/>
            </p:cNvSpPr>
            <p:nvPr/>
          </p:nvSpPr>
          <p:spPr bwMode="auto">
            <a:xfrm>
              <a:off x="6389065" y="5537200"/>
              <a:ext cx="35367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400" b="1">
                  <a:solidFill>
                    <a:srgbClr val="0000FF"/>
                  </a:solidFill>
                  <a:latin typeface="Tahoma" pitchFamily="34" charset="0"/>
                  <a:ea typeface="楷体_GB2312" pitchFamily="49" charset="-122"/>
                </a:rPr>
                <a:t>4</a:t>
              </a:r>
            </a:p>
          </p:txBody>
        </p:sp>
        <p:sp>
          <p:nvSpPr>
            <p:cNvPr id="210" name="Rectangle 124"/>
            <p:cNvSpPr>
              <a:spLocks noChangeArrowheads="1"/>
            </p:cNvSpPr>
            <p:nvPr/>
          </p:nvSpPr>
          <p:spPr bwMode="auto">
            <a:xfrm>
              <a:off x="6693865" y="5537200"/>
              <a:ext cx="353670"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en-US" altLang="zh-CN" sz="1400" b="1">
                  <a:solidFill>
                    <a:srgbClr val="0000FF"/>
                  </a:solidFill>
                  <a:latin typeface="Tahoma" pitchFamily="34" charset="0"/>
                  <a:ea typeface="楷体_GB2312" pitchFamily="49" charset="-122"/>
                </a:rPr>
                <a:t>5</a:t>
              </a:r>
            </a:p>
          </p:txBody>
        </p:sp>
        <p:graphicFrame>
          <p:nvGraphicFramePr>
            <p:cNvPr id="211" name="Object 126"/>
            <p:cNvGraphicFramePr>
              <a:graphicFrameLocks noChangeAspect="1"/>
            </p:cNvGraphicFramePr>
            <p:nvPr>
              <p:extLst>
                <p:ext uri="{D42A27DB-BD31-4B8C-83A1-F6EECF244321}">
                  <p14:modId xmlns:p14="http://schemas.microsoft.com/office/powerpoint/2010/main" val="151029802"/>
                </p:ext>
              </p:extLst>
            </p:nvPr>
          </p:nvGraphicFramePr>
          <p:xfrm>
            <a:off x="6172200" y="914400"/>
            <a:ext cx="685800" cy="304800"/>
          </p:xfrm>
          <a:graphic>
            <a:graphicData uri="http://schemas.openxmlformats.org/presentationml/2006/ole">
              <mc:AlternateContent xmlns:mc="http://schemas.openxmlformats.org/markup-compatibility/2006">
                <mc:Choice xmlns:v="urn:schemas-microsoft-com:vml" Requires="v">
                  <p:oleObj spid="_x0000_s85057" name="Equation" r:id="rId4" imgW="139680" imgH="152280" progId="Equation.3">
                    <p:embed/>
                  </p:oleObj>
                </mc:Choice>
                <mc:Fallback>
                  <p:oleObj name="Equation" r:id="rId4" imgW="139680" imgH="152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914400"/>
                          <a:ext cx="685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 name="Rectangle 127"/>
            <p:cNvSpPr>
              <a:spLocks noChangeArrowheads="1"/>
            </p:cNvSpPr>
            <p:nvPr/>
          </p:nvSpPr>
          <p:spPr bwMode="auto">
            <a:xfrm>
              <a:off x="3048000" y="609600"/>
              <a:ext cx="511319"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0000FF"/>
                  </a:solidFill>
                  <a:latin typeface="Tahoma" pitchFamily="34" charset="0"/>
                  <a:ea typeface="楷体_GB2312" pitchFamily="49" charset="-122"/>
                </a:rPr>
                <a:t>AX</a:t>
              </a:r>
            </a:p>
          </p:txBody>
        </p:sp>
        <p:sp>
          <p:nvSpPr>
            <p:cNvPr id="213" name="Rectangle 128"/>
            <p:cNvSpPr>
              <a:spLocks noChangeArrowheads="1"/>
            </p:cNvSpPr>
            <p:nvPr/>
          </p:nvSpPr>
          <p:spPr bwMode="auto">
            <a:xfrm>
              <a:off x="3048000" y="914399"/>
              <a:ext cx="511319"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0000FF"/>
                  </a:solidFill>
                  <a:latin typeface="Tahoma" pitchFamily="34" charset="0"/>
                  <a:ea typeface="楷体_GB2312" pitchFamily="49" charset="-122"/>
                </a:rPr>
                <a:t>BX</a:t>
              </a:r>
            </a:p>
          </p:txBody>
        </p:sp>
        <p:sp>
          <p:nvSpPr>
            <p:cNvPr id="214" name="Rectangle 129"/>
            <p:cNvSpPr>
              <a:spLocks noChangeArrowheads="1"/>
            </p:cNvSpPr>
            <p:nvPr/>
          </p:nvSpPr>
          <p:spPr bwMode="auto">
            <a:xfrm>
              <a:off x="3048000" y="1524000"/>
              <a:ext cx="526515"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b="1">
                  <a:solidFill>
                    <a:srgbClr val="0000FF"/>
                  </a:solidFill>
                  <a:latin typeface="Tahoma" pitchFamily="34" charset="0"/>
                  <a:ea typeface="楷体_GB2312" pitchFamily="49" charset="-122"/>
                </a:rPr>
                <a:t>DX</a:t>
              </a:r>
            </a:p>
          </p:txBody>
        </p:sp>
        <p:sp>
          <p:nvSpPr>
            <p:cNvPr id="215" name="Rectangle 130"/>
            <p:cNvSpPr>
              <a:spLocks noChangeArrowheads="1"/>
            </p:cNvSpPr>
            <p:nvPr/>
          </p:nvSpPr>
          <p:spPr bwMode="auto">
            <a:xfrm>
              <a:off x="3048000" y="1219200"/>
              <a:ext cx="579438" cy="3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a:solidFill>
                    <a:srgbClr val="0000FF"/>
                  </a:solidFill>
                  <a:latin typeface="Tahoma" pitchFamily="34" charset="0"/>
                  <a:ea typeface="楷体_GB2312" pitchFamily="49" charset="-122"/>
                </a:rPr>
                <a:t>CX</a:t>
              </a:r>
            </a:p>
          </p:txBody>
        </p:sp>
      </p:grpSp>
      <p:sp>
        <p:nvSpPr>
          <p:cNvPr id="3" name="TextBox 2"/>
          <p:cNvSpPr txBox="1"/>
          <p:nvPr/>
        </p:nvSpPr>
        <p:spPr>
          <a:xfrm>
            <a:off x="5558829" y="6053019"/>
            <a:ext cx="1232580" cy="338554"/>
          </a:xfrm>
          <a:prstGeom prst="rect">
            <a:avLst/>
          </a:prstGeom>
          <a:noFill/>
        </p:spPr>
        <p:txBody>
          <a:bodyPr wrap="square" rtlCol="0">
            <a:spAutoFit/>
          </a:bodyPr>
          <a:lstStyle/>
          <a:p>
            <a:r>
              <a:rPr lang="zh-CN" altLang="en-US" sz="1600" b="1" dirty="0" smtClean="0"/>
              <a:t>指令队列</a:t>
            </a:r>
            <a:endParaRPr lang="zh-CN" altLang="en-US" sz="1600" b="1" dirty="0"/>
          </a:p>
        </p:txBody>
      </p:sp>
    </p:spTree>
    <p:extLst>
      <p:ext uri="{BB962C8B-B14F-4D97-AF65-F5344CB8AC3E}">
        <p14:creationId xmlns:p14="http://schemas.microsoft.com/office/powerpoint/2010/main" val="271468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009tgp_computer_new_v3">
  <a:themeElements>
    <a:clrScheme name="Default Design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009tgp_computer_new_v3</Template>
  <TotalTime>2236</TotalTime>
  <Words>3640</Words>
  <Application>Microsoft Office PowerPoint</Application>
  <PresentationFormat>全屏显示(4:3)</PresentationFormat>
  <Paragraphs>565</Paragraphs>
  <Slides>55</Slides>
  <Notes>25</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55</vt:i4>
      </vt:variant>
    </vt:vector>
  </HeadingPairs>
  <TitlesOfParts>
    <vt:vector size="60" baseType="lpstr">
      <vt:lpstr>009tgp_computer_new_v3</vt:lpstr>
      <vt:lpstr>Image</vt:lpstr>
      <vt:lpstr>Equation</vt:lpstr>
      <vt:lpstr>Microsoft 公式 3.0</vt:lpstr>
      <vt:lpstr>MathType 6.0 Equation</vt:lpstr>
      <vt:lpstr>第二章 CPU 的内部结构</vt:lpstr>
      <vt:lpstr>综述—什么是微型计算机系统</vt:lpstr>
      <vt:lpstr>综述—什么是微型计算机系统</vt:lpstr>
      <vt:lpstr>综述—什么是微型计算机系统</vt:lpstr>
      <vt:lpstr>冯.诺依曼计算机结构</vt:lpstr>
      <vt:lpstr>什么是CPU</vt:lpstr>
      <vt:lpstr>CPU的任务和内部结构</vt:lpstr>
      <vt:lpstr>CPU的功能结构</vt:lpstr>
      <vt:lpstr>CPU的功能结构</vt:lpstr>
      <vt:lpstr>CPU的功能结构</vt:lpstr>
      <vt:lpstr>CPU的功能结构</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2.4 8086CPU的寄存器组织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2.5  微处理器的存储器和I/O组织</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wstshr</dc:creator>
  <cp:lastModifiedBy>maggietiantian wang</cp:lastModifiedBy>
  <cp:revision>108</cp:revision>
  <dcterms:created xsi:type="dcterms:W3CDTF">2013-08-08T02:01:10Z</dcterms:created>
  <dcterms:modified xsi:type="dcterms:W3CDTF">2014-09-11T03:32:30Z</dcterms:modified>
</cp:coreProperties>
</file>