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78" r:id="rId3"/>
    <p:sldId id="280" r:id="rId4"/>
    <p:sldId id="281" r:id="rId5"/>
    <p:sldId id="293" r:id="rId6"/>
    <p:sldId id="279" r:id="rId7"/>
    <p:sldId id="282" r:id="rId8"/>
    <p:sldId id="283" r:id="rId9"/>
    <p:sldId id="284" r:id="rId10"/>
    <p:sldId id="294" r:id="rId11"/>
    <p:sldId id="356" r:id="rId12"/>
    <p:sldId id="292" r:id="rId13"/>
    <p:sldId id="289" r:id="rId14"/>
    <p:sldId id="357" r:id="rId15"/>
    <p:sldId id="358" r:id="rId16"/>
    <p:sldId id="290" r:id="rId17"/>
    <p:sldId id="288" r:id="rId18"/>
    <p:sldId id="352" r:id="rId19"/>
    <p:sldId id="287" r:id="rId20"/>
    <p:sldId id="286" r:id="rId21"/>
    <p:sldId id="300" r:id="rId22"/>
    <p:sldId id="299" r:id="rId23"/>
    <p:sldId id="298" r:id="rId24"/>
    <p:sldId id="359" r:id="rId25"/>
    <p:sldId id="353" r:id="rId26"/>
    <p:sldId id="297" r:id="rId27"/>
    <p:sldId id="296" r:id="rId28"/>
    <p:sldId id="355" r:id="rId29"/>
    <p:sldId id="295" r:id="rId30"/>
    <p:sldId id="319" r:id="rId31"/>
    <p:sldId id="320" r:id="rId32"/>
    <p:sldId id="285" r:id="rId33"/>
    <p:sldId id="307" r:id="rId34"/>
    <p:sldId id="321" r:id="rId35"/>
    <p:sldId id="322" r:id="rId36"/>
    <p:sldId id="306" r:id="rId37"/>
    <p:sldId id="323" r:id="rId38"/>
    <p:sldId id="324" r:id="rId39"/>
    <p:sldId id="354" r:id="rId40"/>
    <p:sldId id="276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F7"/>
    <a:srgbClr val="F73925"/>
    <a:srgbClr val="0000FF"/>
    <a:srgbClr val="2B166E"/>
    <a:srgbClr val="DDEFEF"/>
    <a:srgbClr val="B2B2B2"/>
    <a:srgbClr val="DDFEFF"/>
    <a:srgbClr val="CCEC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257" autoAdjust="0"/>
  </p:normalViewPr>
  <p:slideViewPr>
    <p:cSldViewPr>
      <p:cViewPr varScale="1">
        <p:scale>
          <a:sx n="68" d="100"/>
          <a:sy n="68" d="100"/>
        </p:scale>
        <p:origin x="129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B3964-D958-4CB7-BF9C-7D3718E67F5F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C9C6C-3818-48A6-8F44-60409189281A}">
      <dgm:prSet/>
      <dgm:spPr/>
      <dgm:t>
        <a:bodyPr/>
        <a:lstStyle/>
        <a:p>
          <a:pPr rtl="0"/>
          <a:r>
            <a:rPr lang="zh-CN" b="1" dirty="0" smtClean="0"/>
            <a:t>存储介质</a:t>
          </a:r>
          <a:endParaRPr lang="en-US" dirty="0"/>
        </a:p>
      </dgm:t>
    </dgm:pt>
    <dgm:pt modelId="{B6D5C23C-542F-46AA-8617-9067FBCFE0BD}" type="parTrans" cxnId="{F3C730EA-6CF4-4840-AD19-6744A231E188}">
      <dgm:prSet/>
      <dgm:spPr/>
      <dgm:t>
        <a:bodyPr/>
        <a:lstStyle/>
        <a:p>
          <a:endParaRPr lang="en-US"/>
        </a:p>
      </dgm:t>
    </dgm:pt>
    <dgm:pt modelId="{A218D1CE-0FA7-43EF-92DC-AEF142B8036F}" type="sibTrans" cxnId="{F3C730EA-6CF4-4840-AD19-6744A231E188}">
      <dgm:prSet/>
      <dgm:spPr/>
      <dgm:t>
        <a:bodyPr/>
        <a:lstStyle/>
        <a:p>
          <a:endParaRPr lang="en-US"/>
        </a:p>
      </dgm:t>
    </dgm:pt>
    <dgm:pt modelId="{C7055314-8F1F-49DA-A642-422ACFB74697}">
      <dgm:prSet/>
      <dgm:spPr/>
      <dgm:t>
        <a:bodyPr/>
        <a:lstStyle/>
        <a:p>
          <a:pPr rtl="0"/>
          <a:r>
            <a:rPr lang="zh-CN" smtClean="0"/>
            <a:t>半导体存储器</a:t>
          </a:r>
          <a:endParaRPr lang="en-US"/>
        </a:p>
      </dgm:t>
    </dgm:pt>
    <dgm:pt modelId="{80EB09FE-7AC5-403D-B9C8-E4F659CBDE04}" type="parTrans" cxnId="{B46C1585-9486-4C0E-B5E3-A646369C560E}">
      <dgm:prSet/>
      <dgm:spPr/>
      <dgm:t>
        <a:bodyPr/>
        <a:lstStyle/>
        <a:p>
          <a:endParaRPr lang="en-US"/>
        </a:p>
      </dgm:t>
    </dgm:pt>
    <dgm:pt modelId="{FCCB6007-27E8-496E-BE1F-88545FA55C75}" type="sibTrans" cxnId="{B46C1585-9486-4C0E-B5E3-A646369C560E}">
      <dgm:prSet/>
      <dgm:spPr/>
      <dgm:t>
        <a:bodyPr/>
        <a:lstStyle/>
        <a:p>
          <a:endParaRPr lang="en-US"/>
        </a:p>
      </dgm:t>
    </dgm:pt>
    <dgm:pt modelId="{AC491428-313B-4110-9515-C91EE022D38C}">
      <dgm:prSet/>
      <dgm:spPr/>
      <dgm:t>
        <a:bodyPr/>
        <a:lstStyle/>
        <a:p>
          <a:pPr rtl="0"/>
          <a:r>
            <a:rPr lang="zh-CN" dirty="0" smtClean="0"/>
            <a:t>磁存储器</a:t>
          </a:r>
          <a:endParaRPr lang="en-US" dirty="0"/>
        </a:p>
      </dgm:t>
    </dgm:pt>
    <dgm:pt modelId="{A634F846-9575-49EC-9BE2-44B17150C59D}" type="parTrans" cxnId="{1AEF985E-28B4-4BCC-9C3A-56E31D1C1C5D}">
      <dgm:prSet/>
      <dgm:spPr/>
      <dgm:t>
        <a:bodyPr/>
        <a:lstStyle/>
        <a:p>
          <a:endParaRPr lang="en-US"/>
        </a:p>
      </dgm:t>
    </dgm:pt>
    <dgm:pt modelId="{96A5B8E2-AD20-4B74-A95B-9966B3405BF4}" type="sibTrans" cxnId="{1AEF985E-28B4-4BCC-9C3A-56E31D1C1C5D}">
      <dgm:prSet/>
      <dgm:spPr/>
      <dgm:t>
        <a:bodyPr/>
        <a:lstStyle/>
        <a:p>
          <a:endParaRPr lang="en-US"/>
        </a:p>
      </dgm:t>
    </dgm:pt>
    <dgm:pt modelId="{BB87808A-C4DE-4FE7-8CCB-FB70BD9CABFD}" type="pres">
      <dgm:prSet presAssocID="{B9CB3964-D958-4CB7-BF9C-7D3718E67F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79FDD0-CFA7-45EA-BBFD-F22DE17B8F56}" type="pres">
      <dgm:prSet presAssocID="{D08C9C6C-3818-48A6-8F44-60409189281A}" presName="root" presStyleCnt="0"/>
      <dgm:spPr/>
    </dgm:pt>
    <dgm:pt modelId="{A8D7920C-B292-4ED6-B97B-1C06D5B91D56}" type="pres">
      <dgm:prSet presAssocID="{D08C9C6C-3818-48A6-8F44-60409189281A}" presName="rootComposite" presStyleCnt="0"/>
      <dgm:spPr/>
    </dgm:pt>
    <dgm:pt modelId="{4F605978-6E3F-495B-8C98-30728F015471}" type="pres">
      <dgm:prSet presAssocID="{D08C9C6C-3818-48A6-8F44-60409189281A}" presName="rootText" presStyleLbl="node1" presStyleIdx="0" presStyleCnt="1"/>
      <dgm:spPr/>
      <dgm:t>
        <a:bodyPr/>
        <a:lstStyle/>
        <a:p>
          <a:endParaRPr lang="en-US"/>
        </a:p>
      </dgm:t>
    </dgm:pt>
    <dgm:pt modelId="{33AEEABF-A43E-4921-90EF-AEE49EF2AE86}" type="pres">
      <dgm:prSet presAssocID="{D08C9C6C-3818-48A6-8F44-60409189281A}" presName="rootConnector" presStyleLbl="node1" presStyleIdx="0" presStyleCnt="1"/>
      <dgm:spPr/>
      <dgm:t>
        <a:bodyPr/>
        <a:lstStyle/>
        <a:p>
          <a:endParaRPr lang="en-US"/>
        </a:p>
      </dgm:t>
    </dgm:pt>
    <dgm:pt modelId="{5034BD2B-16D8-471F-8F05-CC34504429FE}" type="pres">
      <dgm:prSet presAssocID="{D08C9C6C-3818-48A6-8F44-60409189281A}" presName="childShape" presStyleCnt="0"/>
      <dgm:spPr/>
    </dgm:pt>
    <dgm:pt modelId="{7BD903AA-E588-4B9C-9FB0-D00C38D241E7}" type="pres">
      <dgm:prSet presAssocID="{80EB09FE-7AC5-403D-B9C8-E4F659CBDE0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E914131-1526-464A-AE1E-51F28CC3FE30}" type="pres">
      <dgm:prSet presAssocID="{C7055314-8F1F-49DA-A642-422ACFB74697}" presName="childText" presStyleLbl="bgAcc1" presStyleIdx="0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AF0AF-DDF2-4239-B8B9-3E4DC69250AE}" type="pres">
      <dgm:prSet presAssocID="{A634F846-9575-49EC-9BE2-44B17150C59D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1D9BF8B-8575-4CFB-83A7-FA1B1DA59C8C}" type="pres">
      <dgm:prSet presAssocID="{AC491428-313B-4110-9515-C91EE022D38C}" presName="childText" presStyleLbl="bgAcc1" presStyleIdx="1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37175F-F8B0-4C04-9D64-63CB2729BF50}" type="presOf" srcId="{80EB09FE-7AC5-403D-B9C8-E4F659CBDE04}" destId="{7BD903AA-E588-4B9C-9FB0-D00C38D241E7}" srcOrd="0" destOrd="0" presId="urn:microsoft.com/office/officeart/2005/8/layout/hierarchy3"/>
    <dgm:cxn modelId="{F8333C61-5E68-40B9-A6F2-67F9A26C9D86}" type="presOf" srcId="{A634F846-9575-49EC-9BE2-44B17150C59D}" destId="{B9FAF0AF-DDF2-4239-B8B9-3E4DC69250AE}" srcOrd="0" destOrd="0" presId="urn:microsoft.com/office/officeart/2005/8/layout/hierarchy3"/>
    <dgm:cxn modelId="{23328E1A-1290-4133-9A99-0DEDDA953343}" type="presOf" srcId="{B9CB3964-D958-4CB7-BF9C-7D3718E67F5F}" destId="{BB87808A-C4DE-4FE7-8CCB-FB70BD9CABFD}" srcOrd="0" destOrd="0" presId="urn:microsoft.com/office/officeart/2005/8/layout/hierarchy3"/>
    <dgm:cxn modelId="{2B6EB63C-C328-48E2-8D85-11A7641A8015}" type="presOf" srcId="{D08C9C6C-3818-48A6-8F44-60409189281A}" destId="{4F605978-6E3F-495B-8C98-30728F015471}" srcOrd="0" destOrd="0" presId="urn:microsoft.com/office/officeart/2005/8/layout/hierarchy3"/>
    <dgm:cxn modelId="{2FBA90EB-E9A3-4001-B5DC-B39AA0A1ED1C}" type="presOf" srcId="{C7055314-8F1F-49DA-A642-422ACFB74697}" destId="{4E914131-1526-464A-AE1E-51F28CC3FE30}" srcOrd="0" destOrd="0" presId="urn:microsoft.com/office/officeart/2005/8/layout/hierarchy3"/>
    <dgm:cxn modelId="{03E2D6A8-6747-4615-B536-D4038432D7E4}" type="presOf" srcId="{AC491428-313B-4110-9515-C91EE022D38C}" destId="{A1D9BF8B-8575-4CFB-83A7-FA1B1DA59C8C}" srcOrd="0" destOrd="0" presId="urn:microsoft.com/office/officeart/2005/8/layout/hierarchy3"/>
    <dgm:cxn modelId="{1AEF985E-28B4-4BCC-9C3A-56E31D1C1C5D}" srcId="{D08C9C6C-3818-48A6-8F44-60409189281A}" destId="{AC491428-313B-4110-9515-C91EE022D38C}" srcOrd="1" destOrd="0" parTransId="{A634F846-9575-49EC-9BE2-44B17150C59D}" sibTransId="{96A5B8E2-AD20-4B74-A95B-9966B3405BF4}"/>
    <dgm:cxn modelId="{F3C730EA-6CF4-4840-AD19-6744A231E188}" srcId="{B9CB3964-D958-4CB7-BF9C-7D3718E67F5F}" destId="{D08C9C6C-3818-48A6-8F44-60409189281A}" srcOrd="0" destOrd="0" parTransId="{B6D5C23C-542F-46AA-8617-9067FBCFE0BD}" sibTransId="{A218D1CE-0FA7-43EF-92DC-AEF142B8036F}"/>
    <dgm:cxn modelId="{97FE1681-C0CF-44F9-A3CF-846DBF4C8FDC}" type="presOf" srcId="{D08C9C6C-3818-48A6-8F44-60409189281A}" destId="{33AEEABF-A43E-4921-90EF-AEE49EF2AE86}" srcOrd="1" destOrd="0" presId="urn:microsoft.com/office/officeart/2005/8/layout/hierarchy3"/>
    <dgm:cxn modelId="{B46C1585-9486-4C0E-B5E3-A646369C560E}" srcId="{D08C9C6C-3818-48A6-8F44-60409189281A}" destId="{C7055314-8F1F-49DA-A642-422ACFB74697}" srcOrd="0" destOrd="0" parTransId="{80EB09FE-7AC5-403D-B9C8-E4F659CBDE04}" sibTransId="{FCCB6007-27E8-496E-BE1F-88545FA55C75}"/>
    <dgm:cxn modelId="{0B19D834-DDAB-426C-BBA4-0A5BF4184AE8}" type="presParOf" srcId="{BB87808A-C4DE-4FE7-8CCB-FB70BD9CABFD}" destId="{7B79FDD0-CFA7-45EA-BBFD-F22DE17B8F56}" srcOrd="0" destOrd="0" presId="urn:microsoft.com/office/officeart/2005/8/layout/hierarchy3"/>
    <dgm:cxn modelId="{F1872D11-66DE-45FD-AE35-200F8B44824E}" type="presParOf" srcId="{7B79FDD0-CFA7-45EA-BBFD-F22DE17B8F56}" destId="{A8D7920C-B292-4ED6-B97B-1C06D5B91D56}" srcOrd="0" destOrd="0" presId="urn:microsoft.com/office/officeart/2005/8/layout/hierarchy3"/>
    <dgm:cxn modelId="{8D76324C-474C-444C-91E3-A9101237988A}" type="presParOf" srcId="{A8D7920C-B292-4ED6-B97B-1C06D5B91D56}" destId="{4F605978-6E3F-495B-8C98-30728F015471}" srcOrd="0" destOrd="0" presId="urn:microsoft.com/office/officeart/2005/8/layout/hierarchy3"/>
    <dgm:cxn modelId="{519710B6-AA78-442B-9697-27C5292974BE}" type="presParOf" srcId="{A8D7920C-B292-4ED6-B97B-1C06D5B91D56}" destId="{33AEEABF-A43E-4921-90EF-AEE49EF2AE86}" srcOrd="1" destOrd="0" presId="urn:microsoft.com/office/officeart/2005/8/layout/hierarchy3"/>
    <dgm:cxn modelId="{528CDDC1-0B88-4DFD-A219-D5B14729D5B3}" type="presParOf" srcId="{7B79FDD0-CFA7-45EA-BBFD-F22DE17B8F56}" destId="{5034BD2B-16D8-471F-8F05-CC34504429FE}" srcOrd="1" destOrd="0" presId="urn:microsoft.com/office/officeart/2005/8/layout/hierarchy3"/>
    <dgm:cxn modelId="{F6A7A118-FF2A-4A2A-8D7E-D4A759AB4F75}" type="presParOf" srcId="{5034BD2B-16D8-471F-8F05-CC34504429FE}" destId="{7BD903AA-E588-4B9C-9FB0-D00C38D241E7}" srcOrd="0" destOrd="0" presId="urn:microsoft.com/office/officeart/2005/8/layout/hierarchy3"/>
    <dgm:cxn modelId="{2ED9D022-4928-4280-A1D5-7AA0389D60CA}" type="presParOf" srcId="{5034BD2B-16D8-471F-8F05-CC34504429FE}" destId="{4E914131-1526-464A-AE1E-51F28CC3FE30}" srcOrd="1" destOrd="0" presId="urn:microsoft.com/office/officeart/2005/8/layout/hierarchy3"/>
    <dgm:cxn modelId="{E156001C-E8D0-44F9-B89B-C960FD8C41DA}" type="presParOf" srcId="{5034BD2B-16D8-471F-8F05-CC34504429FE}" destId="{B9FAF0AF-DDF2-4239-B8B9-3E4DC69250AE}" srcOrd="2" destOrd="0" presId="urn:microsoft.com/office/officeart/2005/8/layout/hierarchy3"/>
    <dgm:cxn modelId="{460A65F8-A106-408A-BD9B-16D26EE97BA6}" type="presParOf" srcId="{5034BD2B-16D8-471F-8F05-CC34504429FE}" destId="{A1D9BF8B-8575-4CFB-83A7-FA1B1DA59C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B3964-D958-4CB7-BF9C-7D3718E67F5F}" type="doc">
      <dgm:prSet loTypeId="urn:microsoft.com/office/officeart/2005/8/layout/hierarchy3" loCatId="hierarchy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08C9C6C-3818-48A6-8F44-60409189281A}">
      <dgm:prSet/>
      <dgm:spPr/>
      <dgm:t>
        <a:bodyPr/>
        <a:lstStyle/>
        <a:p>
          <a:pPr rtl="0"/>
          <a:r>
            <a:rPr lang="zh-CN" altLang="en-US" b="1" dirty="0" smtClean="0"/>
            <a:t>存取方式</a:t>
          </a:r>
          <a:endParaRPr lang="en-US" b="1" dirty="0"/>
        </a:p>
      </dgm:t>
    </dgm:pt>
    <dgm:pt modelId="{B6D5C23C-542F-46AA-8617-9067FBCFE0BD}" type="parTrans" cxnId="{F3C730EA-6CF4-4840-AD19-6744A231E188}">
      <dgm:prSet/>
      <dgm:spPr/>
      <dgm:t>
        <a:bodyPr/>
        <a:lstStyle/>
        <a:p>
          <a:endParaRPr lang="en-US"/>
        </a:p>
      </dgm:t>
    </dgm:pt>
    <dgm:pt modelId="{A218D1CE-0FA7-43EF-92DC-AEF142B8036F}" type="sibTrans" cxnId="{F3C730EA-6CF4-4840-AD19-6744A231E188}">
      <dgm:prSet/>
      <dgm:spPr/>
      <dgm:t>
        <a:bodyPr/>
        <a:lstStyle/>
        <a:p>
          <a:endParaRPr lang="en-US"/>
        </a:p>
      </dgm:t>
    </dgm:pt>
    <dgm:pt modelId="{C7055314-8F1F-49DA-A642-422ACFB74697}">
      <dgm:prSet/>
      <dgm:spPr/>
      <dgm:t>
        <a:bodyPr/>
        <a:lstStyle/>
        <a:p>
          <a:pPr rtl="0"/>
          <a:r>
            <a:rPr lang="zh-CN" altLang="en-US" dirty="0" smtClean="0"/>
            <a:t>随机</a:t>
          </a:r>
          <a:r>
            <a:rPr lang="zh-CN" dirty="0" smtClean="0"/>
            <a:t>存储器</a:t>
          </a:r>
          <a:endParaRPr lang="en-US" dirty="0"/>
        </a:p>
      </dgm:t>
    </dgm:pt>
    <dgm:pt modelId="{80EB09FE-7AC5-403D-B9C8-E4F659CBDE04}" type="parTrans" cxnId="{B46C1585-9486-4C0E-B5E3-A646369C560E}">
      <dgm:prSet/>
      <dgm:spPr/>
      <dgm:t>
        <a:bodyPr/>
        <a:lstStyle/>
        <a:p>
          <a:endParaRPr lang="en-US"/>
        </a:p>
      </dgm:t>
    </dgm:pt>
    <dgm:pt modelId="{FCCB6007-27E8-496E-BE1F-88545FA55C75}" type="sibTrans" cxnId="{B46C1585-9486-4C0E-B5E3-A646369C560E}">
      <dgm:prSet/>
      <dgm:spPr/>
      <dgm:t>
        <a:bodyPr/>
        <a:lstStyle/>
        <a:p>
          <a:endParaRPr lang="en-US"/>
        </a:p>
      </dgm:t>
    </dgm:pt>
    <dgm:pt modelId="{AC491428-313B-4110-9515-C91EE022D38C}">
      <dgm:prSet/>
      <dgm:spPr/>
      <dgm:t>
        <a:bodyPr/>
        <a:lstStyle/>
        <a:p>
          <a:pPr rtl="0"/>
          <a:r>
            <a:rPr lang="zh-CN" altLang="en-US" dirty="0" smtClean="0"/>
            <a:t>顺序</a:t>
          </a:r>
          <a:r>
            <a:rPr lang="zh-CN" dirty="0" smtClean="0"/>
            <a:t>存储器</a:t>
          </a:r>
          <a:endParaRPr lang="en-US" dirty="0"/>
        </a:p>
      </dgm:t>
    </dgm:pt>
    <dgm:pt modelId="{A634F846-9575-49EC-9BE2-44B17150C59D}" type="parTrans" cxnId="{1AEF985E-28B4-4BCC-9C3A-56E31D1C1C5D}">
      <dgm:prSet/>
      <dgm:spPr/>
      <dgm:t>
        <a:bodyPr/>
        <a:lstStyle/>
        <a:p>
          <a:endParaRPr lang="en-US"/>
        </a:p>
      </dgm:t>
    </dgm:pt>
    <dgm:pt modelId="{96A5B8E2-AD20-4B74-A95B-9966B3405BF4}" type="sibTrans" cxnId="{1AEF985E-28B4-4BCC-9C3A-56E31D1C1C5D}">
      <dgm:prSet/>
      <dgm:spPr/>
      <dgm:t>
        <a:bodyPr/>
        <a:lstStyle/>
        <a:p>
          <a:endParaRPr lang="en-US"/>
        </a:p>
      </dgm:t>
    </dgm:pt>
    <dgm:pt modelId="{BB87808A-C4DE-4FE7-8CCB-FB70BD9CABFD}" type="pres">
      <dgm:prSet presAssocID="{B9CB3964-D958-4CB7-BF9C-7D3718E67F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79FDD0-CFA7-45EA-BBFD-F22DE17B8F56}" type="pres">
      <dgm:prSet presAssocID="{D08C9C6C-3818-48A6-8F44-60409189281A}" presName="root" presStyleCnt="0"/>
      <dgm:spPr/>
    </dgm:pt>
    <dgm:pt modelId="{A8D7920C-B292-4ED6-B97B-1C06D5B91D56}" type="pres">
      <dgm:prSet presAssocID="{D08C9C6C-3818-48A6-8F44-60409189281A}" presName="rootComposite" presStyleCnt="0"/>
      <dgm:spPr/>
    </dgm:pt>
    <dgm:pt modelId="{4F605978-6E3F-495B-8C98-30728F015471}" type="pres">
      <dgm:prSet presAssocID="{D08C9C6C-3818-48A6-8F44-60409189281A}" presName="rootText" presStyleLbl="node1" presStyleIdx="0" presStyleCnt="1"/>
      <dgm:spPr/>
      <dgm:t>
        <a:bodyPr/>
        <a:lstStyle/>
        <a:p>
          <a:endParaRPr lang="en-US"/>
        </a:p>
      </dgm:t>
    </dgm:pt>
    <dgm:pt modelId="{33AEEABF-A43E-4921-90EF-AEE49EF2AE86}" type="pres">
      <dgm:prSet presAssocID="{D08C9C6C-3818-48A6-8F44-60409189281A}" presName="rootConnector" presStyleLbl="node1" presStyleIdx="0" presStyleCnt="1"/>
      <dgm:spPr/>
      <dgm:t>
        <a:bodyPr/>
        <a:lstStyle/>
        <a:p>
          <a:endParaRPr lang="en-US"/>
        </a:p>
      </dgm:t>
    </dgm:pt>
    <dgm:pt modelId="{5034BD2B-16D8-471F-8F05-CC34504429FE}" type="pres">
      <dgm:prSet presAssocID="{D08C9C6C-3818-48A6-8F44-60409189281A}" presName="childShape" presStyleCnt="0"/>
      <dgm:spPr/>
    </dgm:pt>
    <dgm:pt modelId="{7BD903AA-E588-4B9C-9FB0-D00C38D241E7}" type="pres">
      <dgm:prSet presAssocID="{80EB09FE-7AC5-403D-B9C8-E4F659CBDE0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E914131-1526-464A-AE1E-51F28CC3FE30}" type="pres">
      <dgm:prSet presAssocID="{C7055314-8F1F-49DA-A642-422ACFB74697}" presName="childText" presStyleLbl="bgAcc1" presStyleIdx="0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AF0AF-DDF2-4239-B8B9-3E4DC69250AE}" type="pres">
      <dgm:prSet presAssocID="{A634F846-9575-49EC-9BE2-44B17150C59D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1D9BF8B-8575-4CFB-83A7-FA1B1DA59C8C}" type="pres">
      <dgm:prSet presAssocID="{AC491428-313B-4110-9515-C91EE022D38C}" presName="childText" presStyleLbl="bgAcc1" presStyleIdx="1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DA14C-2962-4489-A178-09AAC96B3B66}" type="presOf" srcId="{C7055314-8F1F-49DA-A642-422ACFB74697}" destId="{4E914131-1526-464A-AE1E-51F28CC3FE30}" srcOrd="0" destOrd="0" presId="urn:microsoft.com/office/officeart/2005/8/layout/hierarchy3"/>
    <dgm:cxn modelId="{D9BC1AE2-85E8-4F64-A91C-18C14492AE11}" type="presOf" srcId="{D08C9C6C-3818-48A6-8F44-60409189281A}" destId="{33AEEABF-A43E-4921-90EF-AEE49EF2AE86}" srcOrd="1" destOrd="0" presId="urn:microsoft.com/office/officeart/2005/8/layout/hierarchy3"/>
    <dgm:cxn modelId="{59D81A82-55A1-490C-8122-26CC43742333}" type="presOf" srcId="{80EB09FE-7AC5-403D-B9C8-E4F659CBDE04}" destId="{7BD903AA-E588-4B9C-9FB0-D00C38D241E7}" srcOrd="0" destOrd="0" presId="urn:microsoft.com/office/officeart/2005/8/layout/hierarchy3"/>
    <dgm:cxn modelId="{1AEF985E-28B4-4BCC-9C3A-56E31D1C1C5D}" srcId="{D08C9C6C-3818-48A6-8F44-60409189281A}" destId="{AC491428-313B-4110-9515-C91EE022D38C}" srcOrd="1" destOrd="0" parTransId="{A634F846-9575-49EC-9BE2-44B17150C59D}" sibTransId="{96A5B8E2-AD20-4B74-A95B-9966B3405BF4}"/>
    <dgm:cxn modelId="{F3C730EA-6CF4-4840-AD19-6744A231E188}" srcId="{B9CB3964-D958-4CB7-BF9C-7D3718E67F5F}" destId="{D08C9C6C-3818-48A6-8F44-60409189281A}" srcOrd="0" destOrd="0" parTransId="{B6D5C23C-542F-46AA-8617-9067FBCFE0BD}" sibTransId="{A218D1CE-0FA7-43EF-92DC-AEF142B8036F}"/>
    <dgm:cxn modelId="{B46C1585-9486-4C0E-B5E3-A646369C560E}" srcId="{D08C9C6C-3818-48A6-8F44-60409189281A}" destId="{C7055314-8F1F-49DA-A642-422ACFB74697}" srcOrd="0" destOrd="0" parTransId="{80EB09FE-7AC5-403D-B9C8-E4F659CBDE04}" sibTransId="{FCCB6007-27E8-496E-BE1F-88545FA55C75}"/>
    <dgm:cxn modelId="{BF97B7A0-115E-406D-969E-EB9216288E90}" type="presOf" srcId="{A634F846-9575-49EC-9BE2-44B17150C59D}" destId="{B9FAF0AF-DDF2-4239-B8B9-3E4DC69250AE}" srcOrd="0" destOrd="0" presId="urn:microsoft.com/office/officeart/2005/8/layout/hierarchy3"/>
    <dgm:cxn modelId="{C18D13EA-D94B-443C-82D4-81AABBE60191}" type="presOf" srcId="{B9CB3964-D958-4CB7-BF9C-7D3718E67F5F}" destId="{BB87808A-C4DE-4FE7-8CCB-FB70BD9CABFD}" srcOrd="0" destOrd="0" presId="urn:microsoft.com/office/officeart/2005/8/layout/hierarchy3"/>
    <dgm:cxn modelId="{56F004F6-05A3-4BC6-81D8-0B0C4BF2E2CF}" type="presOf" srcId="{AC491428-313B-4110-9515-C91EE022D38C}" destId="{A1D9BF8B-8575-4CFB-83A7-FA1B1DA59C8C}" srcOrd="0" destOrd="0" presId="urn:microsoft.com/office/officeart/2005/8/layout/hierarchy3"/>
    <dgm:cxn modelId="{173308F9-49A0-4196-8289-825C5BA5F92C}" type="presOf" srcId="{D08C9C6C-3818-48A6-8F44-60409189281A}" destId="{4F605978-6E3F-495B-8C98-30728F015471}" srcOrd="0" destOrd="0" presId="urn:microsoft.com/office/officeart/2005/8/layout/hierarchy3"/>
    <dgm:cxn modelId="{A080CBE7-5710-4C09-BAE2-81A2758AFEBC}" type="presParOf" srcId="{BB87808A-C4DE-4FE7-8CCB-FB70BD9CABFD}" destId="{7B79FDD0-CFA7-45EA-BBFD-F22DE17B8F56}" srcOrd="0" destOrd="0" presId="urn:microsoft.com/office/officeart/2005/8/layout/hierarchy3"/>
    <dgm:cxn modelId="{C0D28AA8-BDED-4AD5-BBAE-708D8458E9CE}" type="presParOf" srcId="{7B79FDD0-CFA7-45EA-BBFD-F22DE17B8F56}" destId="{A8D7920C-B292-4ED6-B97B-1C06D5B91D56}" srcOrd="0" destOrd="0" presId="urn:microsoft.com/office/officeart/2005/8/layout/hierarchy3"/>
    <dgm:cxn modelId="{FFB74F7F-BA97-4563-9169-941167582448}" type="presParOf" srcId="{A8D7920C-B292-4ED6-B97B-1C06D5B91D56}" destId="{4F605978-6E3F-495B-8C98-30728F015471}" srcOrd="0" destOrd="0" presId="urn:microsoft.com/office/officeart/2005/8/layout/hierarchy3"/>
    <dgm:cxn modelId="{71FD9E1A-B3DD-476E-B262-E7F6778A2ECB}" type="presParOf" srcId="{A8D7920C-B292-4ED6-B97B-1C06D5B91D56}" destId="{33AEEABF-A43E-4921-90EF-AEE49EF2AE86}" srcOrd="1" destOrd="0" presId="urn:microsoft.com/office/officeart/2005/8/layout/hierarchy3"/>
    <dgm:cxn modelId="{DB206CC7-C488-4296-9007-225D37EB5EF9}" type="presParOf" srcId="{7B79FDD0-CFA7-45EA-BBFD-F22DE17B8F56}" destId="{5034BD2B-16D8-471F-8F05-CC34504429FE}" srcOrd="1" destOrd="0" presId="urn:microsoft.com/office/officeart/2005/8/layout/hierarchy3"/>
    <dgm:cxn modelId="{212F8176-0E46-4951-AE26-4C26ED14CE2B}" type="presParOf" srcId="{5034BD2B-16D8-471F-8F05-CC34504429FE}" destId="{7BD903AA-E588-4B9C-9FB0-D00C38D241E7}" srcOrd="0" destOrd="0" presId="urn:microsoft.com/office/officeart/2005/8/layout/hierarchy3"/>
    <dgm:cxn modelId="{2352F1B6-8A86-4CC0-9515-70E4C773C574}" type="presParOf" srcId="{5034BD2B-16D8-471F-8F05-CC34504429FE}" destId="{4E914131-1526-464A-AE1E-51F28CC3FE30}" srcOrd="1" destOrd="0" presId="urn:microsoft.com/office/officeart/2005/8/layout/hierarchy3"/>
    <dgm:cxn modelId="{FAD0F4EB-2E2C-4B9A-805F-21622E0D4AAC}" type="presParOf" srcId="{5034BD2B-16D8-471F-8F05-CC34504429FE}" destId="{B9FAF0AF-DDF2-4239-B8B9-3E4DC69250AE}" srcOrd="2" destOrd="0" presId="urn:microsoft.com/office/officeart/2005/8/layout/hierarchy3"/>
    <dgm:cxn modelId="{D3192277-FBD6-4292-9A60-5B21C40BC294}" type="presParOf" srcId="{5034BD2B-16D8-471F-8F05-CC34504429FE}" destId="{A1D9BF8B-8575-4CFB-83A7-FA1B1DA59C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B3964-D958-4CB7-BF9C-7D3718E67F5F}" type="doc">
      <dgm:prSet loTypeId="urn:microsoft.com/office/officeart/2005/8/layout/hierarchy3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8C9C6C-3818-48A6-8F44-60409189281A}">
      <dgm:prSet/>
      <dgm:spPr/>
      <dgm:t>
        <a:bodyPr/>
        <a:lstStyle/>
        <a:p>
          <a:pPr rtl="0"/>
          <a:r>
            <a:rPr lang="zh-CN" altLang="en-US" b="1" dirty="0" smtClean="0"/>
            <a:t>读写功能</a:t>
          </a:r>
          <a:endParaRPr lang="en-US" b="1" dirty="0"/>
        </a:p>
      </dgm:t>
    </dgm:pt>
    <dgm:pt modelId="{B6D5C23C-542F-46AA-8617-9067FBCFE0BD}" type="parTrans" cxnId="{F3C730EA-6CF4-4840-AD19-6744A231E188}">
      <dgm:prSet/>
      <dgm:spPr/>
      <dgm:t>
        <a:bodyPr/>
        <a:lstStyle/>
        <a:p>
          <a:endParaRPr lang="en-US"/>
        </a:p>
      </dgm:t>
    </dgm:pt>
    <dgm:pt modelId="{A218D1CE-0FA7-43EF-92DC-AEF142B8036F}" type="sibTrans" cxnId="{F3C730EA-6CF4-4840-AD19-6744A231E188}">
      <dgm:prSet/>
      <dgm:spPr/>
      <dgm:t>
        <a:bodyPr/>
        <a:lstStyle/>
        <a:p>
          <a:endParaRPr lang="en-US"/>
        </a:p>
      </dgm:t>
    </dgm:pt>
    <dgm:pt modelId="{C7055314-8F1F-49DA-A642-422ACFB74697}">
      <dgm:prSet/>
      <dgm:spPr/>
      <dgm:t>
        <a:bodyPr/>
        <a:lstStyle/>
        <a:p>
          <a:pPr rtl="0"/>
          <a:r>
            <a:rPr lang="zh-CN" altLang="en-US" dirty="0" smtClean="0"/>
            <a:t>读写</a:t>
          </a:r>
          <a:r>
            <a:rPr lang="zh-CN" dirty="0" smtClean="0"/>
            <a:t>存储器</a:t>
          </a:r>
          <a:endParaRPr lang="en-US" dirty="0"/>
        </a:p>
      </dgm:t>
    </dgm:pt>
    <dgm:pt modelId="{80EB09FE-7AC5-403D-B9C8-E4F659CBDE04}" type="parTrans" cxnId="{B46C1585-9486-4C0E-B5E3-A646369C560E}">
      <dgm:prSet/>
      <dgm:spPr/>
      <dgm:t>
        <a:bodyPr/>
        <a:lstStyle/>
        <a:p>
          <a:endParaRPr lang="en-US"/>
        </a:p>
      </dgm:t>
    </dgm:pt>
    <dgm:pt modelId="{FCCB6007-27E8-496E-BE1F-88545FA55C75}" type="sibTrans" cxnId="{B46C1585-9486-4C0E-B5E3-A646369C560E}">
      <dgm:prSet/>
      <dgm:spPr/>
      <dgm:t>
        <a:bodyPr/>
        <a:lstStyle/>
        <a:p>
          <a:endParaRPr lang="en-US"/>
        </a:p>
      </dgm:t>
    </dgm:pt>
    <dgm:pt modelId="{AC491428-313B-4110-9515-C91EE022D38C}">
      <dgm:prSet/>
      <dgm:spPr/>
      <dgm:t>
        <a:bodyPr/>
        <a:lstStyle/>
        <a:p>
          <a:pPr rtl="0"/>
          <a:r>
            <a:rPr lang="zh-CN" altLang="en-US" dirty="0" smtClean="0"/>
            <a:t>只读</a:t>
          </a:r>
          <a:r>
            <a:rPr lang="zh-CN" dirty="0" smtClean="0"/>
            <a:t>存储器</a:t>
          </a:r>
          <a:endParaRPr lang="en-US" dirty="0"/>
        </a:p>
      </dgm:t>
    </dgm:pt>
    <dgm:pt modelId="{A634F846-9575-49EC-9BE2-44B17150C59D}" type="parTrans" cxnId="{1AEF985E-28B4-4BCC-9C3A-56E31D1C1C5D}">
      <dgm:prSet/>
      <dgm:spPr/>
      <dgm:t>
        <a:bodyPr/>
        <a:lstStyle/>
        <a:p>
          <a:endParaRPr lang="en-US"/>
        </a:p>
      </dgm:t>
    </dgm:pt>
    <dgm:pt modelId="{96A5B8E2-AD20-4B74-A95B-9966B3405BF4}" type="sibTrans" cxnId="{1AEF985E-28B4-4BCC-9C3A-56E31D1C1C5D}">
      <dgm:prSet/>
      <dgm:spPr/>
      <dgm:t>
        <a:bodyPr/>
        <a:lstStyle/>
        <a:p>
          <a:endParaRPr lang="en-US"/>
        </a:p>
      </dgm:t>
    </dgm:pt>
    <dgm:pt modelId="{BB87808A-C4DE-4FE7-8CCB-FB70BD9CABFD}" type="pres">
      <dgm:prSet presAssocID="{B9CB3964-D958-4CB7-BF9C-7D3718E67F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79FDD0-CFA7-45EA-BBFD-F22DE17B8F56}" type="pres">
      <dgm:prSet presAssocID="{D08C9C6C-3818-48A6-8F44-60409189281A}" presName="root" presStyleCnt="0"/>
      <dgm:spPr/>
    </dgm:pt>
    <dgm:pt modelId="{A8D7920C-B292-4ED6-B97B-1C06D5B91D56}" type="pres">
      <dgm:prSet presAssocID="{D08C9C6C-3818-48A6-8F44-60409189281A}" presName="rootComposite" presStyleCnt="0"/>
      <dgm:spPr/>
    </dgm:pt>
    <dgm:pt modelId="{4F605978-6E3F-495B-8C98-30728F015471}" type="pres">
      <dgm:prSet presAssocID="{D08C9C6C-3818-48A6-8F44-60409189281A}" presName="rootText" presStyleLbl="node1" presStyleIdx="0" presStyleCnt="1"/>
      <dgm:spPr/>
      <dgm:t>
        <a:bodyPr/>
        <a:lstStyle/>
        <a:p>
          <a:endParaRPr lang="en-US"/>
        </a:p>
      </dgm:t>
    </dgm:pt>
    <dgm:pt modelId="{33AEEABF-A43E-4921-90EF-AEE49EF2AE86}" type="pres">
      <dgm:prSet presAssocID="{D08C9C6C-3818-48A6-8F44-60409189281A}" presName="rootConnector" presStyleLbl="node1" presStyleIdx="0" presStyleCnt="1"/>
      <dgm:spPr/>
      <dgm:t>
        <a:bodyPr/>
        <a:lstStyle/>
        <a:p>
          <a:endParaRPr lang="en-US"/>
        </a:p>
      </dgm:t>
    </dgm:pt>
    <dgm:pt modelId="{5034BD2B-16D8-471F-8F05-CC34504429FE}" type="pres">
      <dgm:prSet presAssocID="{D08C9C6C-3818-48A6-8F44-60409189281A}" presName="childShape" presStyleCnt="0"/>
      <dgm:spPr/>
    </dgm:pt>
    <dgm:pt modelId="{7BD903AA-E588-4B9C-9FB0-D00C38D241E7}" type="pres">
      <dgm:prSet presAssocID="{80EB09FE-7AC5-403D-B9C8-E4F659CBDE0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E914131-1526-464A-AE1E-51F28CC3FE30}" type="pres">
      <dgm:prSet presAssocID="{C7055314-8F1F-49DA-A642-422ACFB74697}" presName="childText" presStyleLbl="bgAcc1" presStyleIdx="0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AF0AF-DDF2-4239-B8B9-3E4DC69250AE}" type="pres">
      <dgm:prSet presAssocID="{A634F846-9575-49EC-9BE2-44B17150C59D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1D9BF8B-8575-4CFB-83A7-FA1B1DA59C8C}" type="pres">
      <dgm:prSet presAssocID="{AC491428-313B-4110-9515-C91EE022D38C}" presName="childText" presStyleLbl="bgAcc1" presStyleIdx="1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FB92A-BE0C-48C8-B43C-9CFCB621737B}" type="presOf" srcId="{D08C9C6C-3818-48A6-8F44-60409189281A}" destId="{33AEEABF-A43E-4921-90EF-AEE49EF2AE86}" srcOrd="1" destOrd="0" presId="urn:microsoft.com/office/officeart/2005/8/layout/hierarchy3"/>
    <dgm:cxn modelId="{DA31ED0A-5590-41AE-AEC4-B650785FAEFC}" type="presOf" srcId="{AC491428-313B-4110-9515-C91EE022D38C}" destId="{A1D9BF8B-8575-4CFB-83A7-FA1B1DA59C8C}" srcOrd="0" destOrd="0" presId="urn:microsoft.com/office/officeart/2005/8/layout/hierarchy3"/>
    <dgm:cxn modelId="{0A620695-073C-434A-8B8F-1AACBB9452F9}" type="presOf" srcId="{80EB09FE-7AC5-403D-B9C8-E4F659CBDE04}" destId="{7BD903AA-E588-4B9C-9FB0-D00C38D241E7}" srcOrd="0" destOrd="0" presId="urn:microsoft.com/office/officeart/2005/8/layout/hierarchy3"/>
    <dgm:cxn modelId="{F8EB0CB9-99F3-4CE6-9F70-CDD868799D00}" type="presOf" srcId="{D08C9C6C-3818-48A6-8F44-60409189281A}" destId="{4F605978-6E3F-495B-8C98-30728F015471}" srcOrd="0" destOrd="0" presId="urn:microsoft.com/office/officeart/2005/8/layout/hierarchy3"/>
    <dgm:cxn modelId="{1AEF985E-28B4-4BCC-9C3A-56E31D1C1C5D}" srcId="{D08C9C6C-3818-48A6-8F44-60409189281A}" destId="{AC491428-313B-4110-9515-C91EE022D38C}" srcOrd="1" destOrd="0" parTransId="{A634F846-9575-49EC-9BE2-44B17150C59D}" sibTransId="{96A5B8E2-AD20-4B74-A95B-9966B3405BF4}"/>
    <dgm:cxn modelId="{F3C730EA-6CF4-4840-AD19-6744A231E188}" srcId="{B9CB3964-D958-4CB7-BF9C-7D3718E67F5F}" destId="{D08C9C6C-3818-48A6-8F44-60409189281A}" srcOrd="0" destOrd="0" parTransId="{B6D5C23C-542F-46AA-8617-9067FBCFE0BD}" sibTransId="{A218D1CE-0FA7-43EF-92DC-AEF142B8036F}"/>
    <dgm:cxn modelId="{40AADEAC-48FD-4685-AE40-4B7B8B34F08E}" type="presOf" srcId="{A634F846-9575-49EC-9BE2-44B17150C59D}" destId="{B9FAF0AF-DDF2-4239-B8B9-3E4DC69250AE}" srcOrd="0" destOrd="0" presId="urn:microsoft.com/office/officeart/2005/8/layout/hierarchy3"/>
    <dgm:cxn modelId="{B46C1585-9486-4C0E-B5E3-A646369C560E}" srcId="{D08C9C6C-3818-48A6-8F44-60409189281A}" destId="{C7055314-8F1F-49DA-A642-422ACFB74697}" srcOrd="0" destOrd="0" parTransId="{80EB09FE-7AC5-403D-B9C8-E4F659CBDE04}" sibTransId="{FCCB6007-27E8-496E-BE1F-88545FA55C75}"/>
    <dgm:cxn modelId="{B51F1DD3-0AB9-49B4-88CF-586FD586B090}" type="presOf" srcId="{B9CB3964-D958-4CB7-BF9C-7D3718E67F5F}" destId="{BB87808A-C4DE-4FE7-8CCB-FB70BD9CABFD}" srcOrd="0" destOrd="0" presId="urn:microsoft.com/office/officeart/2005/8/layout/hierarchy3"/>
    <dgm:cxn modelId="{D8D8CDBE-ED6E-4818-A267-9764CC0D28B2}" type="presOf" srcId="{C7055314-8F1F-49DA-A642-422ACFB74697}" destId="{4E914131-1526-464A-AE1E-51F28CC3FE30}" srcOrd="0" destOrd="0" presId="urn:microsoft.com/office/officeart/2005/8/layout/hierarchy3"/>
    <dgm:cxn modelId="{DF94A054-0A05-468B-BCB1-6B78D31EBDE3}" type="presParOf" srcId="{BB87808A-C4DE-4FE7-8CCB-FB70BD9CABFD}" destId="{7B79FDD0-CFA7-45EA-BBFD-F22DE17B8F56}" srcOrd="0" destOrd="0" presId="urn:microsoft.com/office/officeart/2005/8/layout/hierarchy3"/>
    <dgm:cxn modelId="{74EAB3F1-A44C-443C-9DED-001B81966B26}" type="presParOf" srcId="{7B79FDD0-CFA7-45EA-BBFD-F22DE17B8F56}" destId="{A8D7920C-B292-4ED6-B97B-1C06D5B91D56}" srcOrd="0" destOrd="0" presId="urn:microsoft.com/office/officeart/2005/8/layout/hierarchy3"/>
    <dgm:cxn modelId="{01A39074-B8BE-42CD-931B-FCBFA614C07E}" type="presParOf" srcId="{A8D7920C-B292-4ED6-B97B-1C06D5B91D56}" destId="{4F605978-6E3F-495B-8C98-30728F015471}" srcOrd="0" destOrd="0" presId="urn:microsoft.com/office/officeart/2005/8/layout/hierarchy3"/>
    <dgm:cxn modelId="{E4235E3C-0B94-4202-96E8-7EC8A0884A11}" type="presParOf" srcId="{A8D7920C-B292-4ED6-B97B-1C06D5B91D56}" destId="{33AEEABF-A43E-4921-90EF-AEE49EF2AE86}" srcOrd="1" destOrd="0" presId="urn:microsoft.com/office/officeart/2005/8/layout/hierarchy3"/>
    <dgm:cxn modelId="{D3E0AA7D-0A4B-4E1B-A8FD-6DDF8283930E}" type="presParOf" srcId="{7B79FDD0-CFA7-45EA-BBFD-F22DE17B8F56}" destId="{5034BD2B-16D8-471F-8F05-CC34504429FE}" srcOrd="1" destOrd="0" presId="urn:microsoft.com/office/officeart/2005/8/layout/hierarchy3"/>
    <dgm:cxn modelId="{D26F7029-A7DA-498F-8E2A-3F371F013F3B}" type="presParOf" srcId="{5034BD2B-16D8-471F-8F05-CC34504429FE}" destId="{7BD903AA-E588-4B9C-9FB0-D00C38D241E7}" srcOrd="0" destOrd="0" presId="urn:microsoft.com/office/officeart/2005/8/layout/hierarchy3"/>
    <dgm:cxn modelId="{6D75A36C-6614-403B-85D0-E508D8301798}" type="presParOf" srcId="{5034BD2B-16D8-471F-8F05-CC34504429FE}" destId="{4E914131-1526-464A-AE1E-51F28CC3FE30}" srcOrd="1" destOrd="0" presId="urn:microsoft.com/office/officeart/2005/8/layout/hierarchy3"/>
    <dgm:cxn modelId="{15001434-73C5-430F-9C6E-DFEE81AFB396}" type="presParOf" srcId="{5034BD2B-16D8-471F-8F05-CC34504429FE}" destId="{B9FAF0AF-DDF2-4239-B8B9-3E4DC69250AE}" srcOrd="2" destOrd="0" presId="urn:microsoft.com/office/officeart/2005/8/layout/hierarchy3"/>
    <dgm:cxn modelId="{01408D0F-1CF9-4105-B581-443FC56E6C42}" type="presParOf" srcId="{5034BD2B-16D8-471F-8F05-CC34504429FE}" destId="{A1D9BF8B-8575-4CFB-83A7-FA1B1DA59C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B3964-D958-4CB7-BF9C-7D3718E67F5F}" type="doc">
      <dgm:prSet loTypeId="urn:microsoft.com/office/officeart/2005/8/layout/hierarchy3" loCatId="hierarchy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D08C9C6C-3818-48A6-8F44-60409189281A}">
      <dgm:prSet/>
      <dgm:spPr/>
      <dgm:t>
        <a:bodyPr/>
        <a:lstStyle/>
        <a:p>
          <a:pPr rtl="0"/>
          <a:r>
            <a:rPr lang="zh-CN" altLang="en-US" b="1" dirty="0" smtClean="0"/>
            <a:t>信息保存性</a:t>
          </a:r>
          <a:endParaRPr lang="en-US" b="1" dirty="0"/>
        </a:p>
      </dgm:t>
    </dgm:pt>
    <dgm:pt modelId="{B6D5C23C-542F-46AA-8617-9067FBCFE0BD}" type="parTrans" cxnId="{F3C730EA-6CF4-4840-AD19-6744A231E188}">
      <dgm:prSet/>
      <dgm:spPr/>
      <dgm:t>
        <a:bodyPr/>
        <a:lstStyle/>
        <a:p>
          <a:endParaRPr lang="en-US"/>
        </a:p>
      </dgm:t>
    </dgm:pt>
    <dgm:pt modelId="{A218D1CE-0FA7-43EF-92DC-AEF142B8036F}" type="sibTrans" cxnId="{F3C730EA-6CF4-4840-AD19-6744A231E188}">
      <dgm:prSet/>
      <dgm:spPr/>
      <dgm:t>
        <a:bodyPr/>
        <a:lstStyle/>
        <a:p>
          <a:endParaRPr lang="en-US"/>
        </a:p>
      </dgm:t>
    </dgm:pt>
    <dgm:pt modelId="{C7055314-8F1F-49DA-A642-422ACFB74697}">
      <dgm:prSet/>
      <dgm:spPr/>
      <dgm:t>
        <a:bodyPr/>
        <a:lstStyle/>
        <a:p>
          <a:pPr rtl="0"/>
          <a:r>
            <a:rPr lang="zh-CN" altLang="en-US" dirty="0" smtClean="0"/>
            <a:t>易失性</a:t>
          </a:r>
          <a:r>
            <a:rPr lang="zh-CN" dirty="0" smtClean="0"/>
            <a:t>存储器</a:t>
          </a:r>
          <a:endParaRPr lang="en-US" dirty="0"/>
        </a:p>
      </dgm:t>
    </dgm:pt>
    <dgm:pt modelId="{80EB09FE-7AC5-403D-B9C8-E4F659CBDE04}" type="parTrans" cxnId="{B46C1585-9486-4C0E-B5E3-A646369C560E}">
      <dgm:prSet/>
      <dgm:spPr/>
      <dgm:t>
        <a:bodyPr/>
        <a:lstStyle/>
        <a:p>
          <a:endParaRPr lang="en-US"/>
        </a:p>
      </dgm:t>
    </dgm:pt>
    <dgm:pt modelId="{FCCB6007-27E8-496E-BE1F-88545FA55C75}" type="sibTrans" cxnId="{B46C1585-9486-4C0E-B5E3-A646369C560E}">
      <dgm:prSet/>
      <dgm:spPr/>
      <dgm:t>
        <a:bodyPr/>
        <a:lstStyle/>
        <a:p>
          <a:endParaRPr lang="en-US"/>
        </a:p>
      </dgm:t>
    </dgm:pt>
    <dgm:pt modelId="{AC491428-313B-4110-9515-C91EE022D38C}">
      <dgm:prSet/>
      <dgm:spPr/>
      <dgm:t>
        <a:bodyPr/>
        <a:lstStyle/>
        <a:p>
          <a:pPr rtl="0"/>
          <a:r>
            <a:rPr lang="zh-CN" altLang="en-US" dirty="0" smtClean="0"/>
            <a:t>永久性</a:t>
          </a:r>
          <a:r>
            <a:rPr lang="zh-CN" dirty="0" smtClean="0"/>
            <a:t>存储器</a:t>
          </a:r>
          <a:endParaRPr lang="en-US" dirty="0"/>
        </a:p>
      </dgm:t>
    </dgm:pt>
    <dgm:pt modelId="{A634F846-9575-49EC-9BE2-44B17150C59D}" type="parTrans" cxnId="{1AEF985E-28B4-4BCC-9C3A-56E31D1C1C5D}">
      <dgm:prSet/>
      <dgm:spPr/>
      <dgm:t>
        <a:bodyPr/>
        <a:lstStyle/>
        <a:p>
          <a:endParaRPr lang="en-US"/>
        </a:p>
      </dgm:t>
    </dgm:pt>
    <dgm:pt modelId="{96A5B8E2-AD20-4B74-A95B-9966B3405BF4}" type="sibTrans" cxnId="{1AEF985E-28B4-4BCC-9C3A-56E31D1C1C5D}">
      <dgm:prSet/>
      <dgm:spPr/>
      <dgm:t>
        <a:bodyPr/>
        <a:lstStyle/>
        <a:p>
          <a:endParaRPr lang="en-US"/>
        </a:p>
      </dgm:t>
    </dgm:pt>
    <dgm:pt modelId="{BB87808A-C4DE-4FE7-8CCB-FB70BD9CABFD}" type="pres">
      <dgm:prSet presAssocID="{B9CB3964-D958-4CB7-BF9C-7D3718E67F5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79FDD0-CFA7-45EA-BBFD-F22DE17B8F56}" type="pres">
      <dgm:prSet presAssocID="{D08C9C6C-3818-48A6-8F44-60409189281A}" presName="root" presStyleCnt="0"/>
      <dgm:spPr/>
    </dgm:pt>
    <dgm:pt modelId="{A8D7920C-B292-4ED6-B97B-1C06D5B91D56}" type="pres">
      <dgm:prSet presAssocID="{D08C9C6C-3818-48A6-8F44-60409189281A}" presName="rootComposite" presStyleCnt="0"/>
      <dgm:spPr/>
    </dgm:pt>
    <dgm:pt modelId="{4F605978-6E3F-495B-8C98-30728F015471}" type="pres">
      <dgm:prSet presAssocID="{D08C9C6C-3818-48A6-8F44-60409189281A}" presName="rootText" presStyleLbl="node1" presStyleIdx="0" presStyleCnt="1" custScaleX="123666"/>
      <dgm:spPr/>
      <dgm:t>
        <a:bodyPr/>
        <a:lstStyle/>
        <a:p>
          <a:endParaRPr lang="en-US"/>
        </a:p>
      </dgm:t>
    </dgm:pt>
    <dgm:pt modelId="{33AEEABF-A43E-4921-90EF-AEE49EF2AE86}" type="pres">
      <dgm:prSet presAssocID="{D08C9C6C-3818-48A6-8F44-60409189281A}" presName="rootConnector" presStyleLbl="node1" presStyleIdx="0" presStyleCnt="1"/>
      <dgm:spPr/>
      <dgm:t>
        <a:bodyPr/>
        <a:lstStyle/>
        <a:p>
          <a:endParaRPr lang="en-US"/>
        </a:p>
      </dgm:t>
    </dgm:pt>
    <dgm:pt modelId="{5034BD2B-16D8-471F-8F05-CC34504429FE}" type="pres">
      <dgm:prSet presAssocID="{D08C9C6C-3818-48A6-8F44-60409189281A}" presName="childShape" presStyleCnt="0"/>
      <dgm:spPr/>
    </dgm:pt>
    <dgm:pt modelId="{7BD903AA-E588-4B9C-9FB0-D00C38D241E7}" type="pres">
      <dgm:prSet presAssocID="{80EB09FE-7AC5-403D-B9C8-E4F659CBDE0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E914131-1526-464A-AE1E-51F28CC3FE30}" type="pres">
      <dgm:prSet presAssocID="{C7055314-8F1F-49DA-A642-422ACFB74697}" presName="childText" presStyleLbl="bgAcc1" presStyleIdx="0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AF0AF-DDF2-4239-B8B9-3E4DC69250AE}" type="pres">
      <dgm:prSet presAssocID="{A634F846-9575-49EC-9BE2-44B17150C59D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1D9BF8B-8575-4CFB-83A7-FA1B1DA59C8C}" type="pres">
      <dgm:prSet presAssocID="{AC491428-313B-4110-9515-C91EE022D38C}" presName="childText" presStyleLbl="bgAcc1" presStyleIdx="1" presStyleCnt="2" custScaleX="15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73F96-19D3-463A-AB90-CB742B14737B}" type="presOf" srcId="{80EB09FE-7AC5-403D-B9C8-E4F659CBDE04}" destId="{7BD903AA-E588-4B9C-9FB0-D00C38D241E7}" srcOrd="0" destOrd="0" presId="urn:microsoft.com/office/officeart/2005/8/layout/hierarchy3"/>
    <dgm:cxn modelId="{BE9532B0-60AF-46AB-B26A-809CDBAB24FF}" type="presOf" srcId="{C7055314-8F1F-49DA-A642-422ACFB74697}" destId="{4E914131-1526-464A-AE1E-51F28CC3FE30}" srcOrd="0" destOrd="0" presId="urn:microsoft.com/office/officeart/2005/8/layout/hierarchy3"/>
    <dgm:cxn modelId="{AB550775-2FD2-4E18-9818-8ED60F2F803E}" type="presOf" srcId="{D08C9C6C-3818-48A6-8F44-60409189281A}" destId="{33AEEABF-A43E-4921-90EF-AEE49EF2AE86}" srcOrd="1" destOrd="0" presId="urn:microsoft.com/office/officeart/2005/8/layout/hierarchy3"/>
    <dgm:cxn modelId="{1AEF985E-28B4-4BCC-9C3A-56E31D1C1C5D}" srcId="{D08C9C6C-3818-48A6-8F44-60409189281A}" destId="{AC491428-313B-4110-9515-C91EE022D38C}" srcOrd="1" destOrd="0" parTransId="{A634F846-9575-49EC-9BE2-44B17150C59D}" sibTransId="{96A5B8E2-AD20-4B74-A95B-9966B3405BF4}"/>
    <dgm:cxn modelId="{F3C730EA-6CF4-4840-AD19-6744A231E188}" srcId="{B9CB3964-D958-4CB7-BF9C-7D3718E67F5F}" destId="{D08C9C6C-3818-48A6-8F44-60409189281A}" srcOrd="0" destOrd="0" parTransId="{B6D5C23C-542F-46AA-8617-9067FBCFE0BD}" sibTransId="{A218D1CE-0FA7-43EF-92DC-AEF142B8036F}"/>
    <dgm:cxn modelId="{ADDED3D3-17BA-42BC-99ED-A860DD2C8CDC}" type="presOf" srcId="{B9CB3964-D958-4CB7-BF9C-7D3718E67F5F}" destId="{BB87808A-C4DE-4FE7-8CCB-FB70BD9CABFD}" srcOrd="0" destOrd="0" presId="urn:microsoft.com/office/officeart/2005/8/layout/hierarchy3"/>
    <dgm:cxn modelId="{B48514C9-A46B-40F7-A317-F2B322BAF9DD}" type="presOf" srcId="{A634F846-9575-49EC-9BE2-44B17150C59D}" destId="{B9FAF0AF-DDF2-4239-B8B9-3E4DC69250AE}" srcOrd="0" destOrd="0" presId="urn:microsoft.com/office/officeart/2005/8/layout/hierarchy3"/>
    <dgm:cxn modelId="{B46C1585-9486-4C0E-B5E3-A646369C560E}" srcId="{D08C9C6C-3818-48A6-8F44-60409189281A}" destId="{C7055314-8F1F-49DA-A642-422ACFB74697}" srcOrd="0" destOrd="0" parTransId="{80EB09FE-7AC5-403D-B9C8-E4F659CBDE04}" sibTransId="{FCCB6007-27E8-496E-BE1F-88545FA55C75}"/>
    <dgm:cxn modelId="{066A9732-4304-444C-9292-F2DC26D1C838}" type="presOf" srcId="{AC491428-313B-4110-9515-C91EE022D38C}" destId="{A1D9BF8B-8575-4CFB-83A7-FA1B1DA59C8C}" srcOrd="0" destOrd="0" presId="urn:microsoft.com/office/officeart/2005/8/layout/hierarchy3"/>
    <dgm:cxn modelId="{494A64E5-71AD-4307-9617-61D915C80E05}" type="presOf" srcId="{D08C9C6C-3818-48A6-8F44-60409189281A}" destId="{4F605978-6E3F-495B-8C98-30728F015471}" srcOrd="0" destOrd="0" presId="urn:microsoft.com/office/officeart/2005/8/layout/hierarchy3"/>
    <dgm:cxn modelId="{FCA6E783-3290-4460-A190-832AE29CD5BD}" type="presParOf" srcId="{BB87808A-C4DE-4FE7-8CCB-FB70BD9CABFD}" destId="{7B79FDD0-CFA7-45EA-BBFD-F22DE17B8F56}" srcOrd="0" destOrd="0" presId="urn:microsoft.com/office/officeart/2005/8/layout/hierarchy3"/>
    <dgm:cxn modelId="{30E95D45-1264-4BCB-B81E-3F3E20F38851}" type="presParOf" srcId="{7B79FDD0-CFA7-45EA-BBFD-F22DE17B8F56}" destId="{A8D7920C-B292-4ED6-B97B-1C06D5B91D56}" srcOrd="0" destOrd="0" presId="urn:microsoft.com/office/officeart/2005/8/layout/hierarchy3"/>
    <dgm:cxn modelId="{86C0C32F-560D-4C8A-9DA2-A6B57081FE1C}" type="presParOf" srcId="{A8D7920C-B292-4ED6-B97B-1C06D5B91D56}" destId="{4F605978-6E3F-495B-8C98-30728F015471}" srcOrd="0" destOrd="0" presId="urn:microsoft.com/office/officeart/2005/8/layout/hierarchy3"/>
    <dgm:cxn modelId="{21AE569F-7FA3-4FD2-851D-982FCCA6C6F8}" type="presParOf" srcId="{A8D7920C-B292-4ED6-B97B-1C06D5B91D56}" destId="{33AEEABF-A43E-4921-90EF-AEE49EF2AE86}" srcOrd="1" destOrd="0" presId="urn:microsoft.com/office/officeart/2005/8/layout/hierarchy3"/>
    <dgm:cxn modelId="{607ECCAA-5DC8-464B-A00E-23BBA102F614}" type="presParOf" srcId="{7B79FDD0-CFA7-45EA-BBFD-F22DE17B8F56}" destId="{5034BD2B-16D8-471F-8F05-CC34504429FE}" srcOrd="1" destOrd="0" presId="urn:microsoft.com/office/officeart/2005/8/layout/hierarchy3"/>
    <dgm:cxn modelId="{603EFFC9-45DB-4396-91ED-2983C60CD599}" type="presParOf" srcId="{5034BD2B-16D8-471F-8F05-CC34504429FE}" destId="{7BD903AA-E588-4B9C-9FB0-D00C38D241E7}" srcOrd="0" destOrd="0" presId="urn:microsoft.com/office/officeart/2005/8/layout/hierarchy3"/>
    <dgm:cxn modelId="{6F0E6B92-6674-49C5-B7C6-F8AA20B2FC77}" type="presParOf" srcId="{5034BD2B-16D8-471F-8F05-CC34504429FE}" destId="{4E914131-1526-464A-AE1E-51F28CC3FE30}" srcOrd="1" destOrd="0" presId="urn:microsoft.com/office/officeart/2005/8/layout/hierarchy3"/>
    <dgm:cxn modelId="{1633FAD5-DE87-42B2-A907-142C9B9702B4}" type="presParOf" srcId="{5034BD2B-16D8-471F-8F05-CC34504429FE}" destId="{B9FAF0AF-DDF2-4239-B8B9-3E4DC69250AE}" srcOrd="2" destOrd="0" presId="urn:microsoft.com/office/officeart/2005/8/layout/hierarchy3"/>
    <dgm:cxn modelId="{6C3E2C47-1DE3-46E6-9052-47C8E3622670}" type="presParOf" srcId="{5034BD2B-16D8-471F-8F05-CC34504429FE}" destId="{A1D9BF8B-8575-4CFB-83A7-FA1B1DA59C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CE2EEF-8B59-4526-AB76-27AD07EAD60F}" type="doc">
      <dgm:prSet loTypeId="urn:microsoft.com/office/officeart/2005/8/layout/target3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1919262-D118-497D-A6BA-5737AC0A419A}">
      <dgm:prSet/>
      <dgm:spPr/>
      <dgm:t>
        <a:bodyPr/>
        <a:lstStyle/>
        <a:p>
          <a:pPr rtl="0"/>
          <a:r>
            <a:rPr lang="zh-CN" b="1" smtClean="0"/>
            <a:t>位扩展</a:t>
          </a:r>
          <a:endParaRPr lang="en-US"/>
        </a:p>
      </dgm:t>
    </dgm:pt>
    <dgm:pt modelId="{14D2B1A7-6D9F-4A0C-BEEF-98BB8C182C94}" type="parTrans" cxnId="{82880A37-5D21-4253-8404-C303AFA1609F}">
      <dgm:prSet/>
      <dgm:spPr/>
      <dgm:t>
        <a:bodyPr/>
        <a:lstStyle/>
        <a:p>
          <a:endParaRPr lang="en-US"/>
        </a:p>
      </dgm:t>
    </dgm:pt>
    <dgm:pt modelId="{EF5DDD80-0781-4AC4-927B-94416E191F5E}" type="sibTrans" cxnId="{82880A37-5D21-4253-8404-C303AFA1609F}">
      <dgm:prSet/>
      <dgm:spPr/>
      <dgm:t>
        <a:bodyPr/>
        <a:lstStyle/>
        <a:p>
          <a:endParaRPr lang="en-US"/>
        </a:p>
      </dgm:t>
    </dgm:pt>
    <dgm:pt modelId="{95781424-D520-4A08-B233-BAAC88E1F093}">
      <dgm:prSet/>
      <dgm:spPr/>
      <dgm:t>
        <a:bodyPr/>
        <a:lstStyle/>
        <a:p>
          <a:pPr rtl="0"/>
          <a:r>
            <a:rPr lang="zh-CN" b="1" smtClean="0"/>
            <a:t>字节扩展</a:t>
          </a:r>
          <a:endParaRPr lang="en-US"/>
        </a:p>
      </dgm:t>
    </dgm:pt>
    <dgm:pt modelId="{71235BB2-107E-4A2A-B300-0C815C803CCF}" type="parTrans" cxnId="{6E10D717-43E0-4A1C-95E6-953DCEC36630}">
      <dgm:prSet/>
      <dgm:spPr/>
      <dgm:t>
        <a:bodyPr/>
        <a:lstStyle/>
        <a:p>
          <a:endParaRPr lang="en-US"/>
        </a:p>
      </dgm:t>
    </dgm:pt>
    <dgm:pt modelId="{775A6C6B-2BF4-4CEA-B9A0-9DA7731C7CE8}" type="sibTrans" cxnId="{6E10D717-43E0-4A1C-95E6-953DCEC36630}">
      <dgm:prSet/>
      <dgm:spPr/>
      <dgm:t>
        <a:bodyPr/>
        <a:lstStyle/>
        <a:p>
          <a:endParaRPr lang="en-US"/>
        </a:p>
      </dgm:t>
    </dgm:pt>
    <dgm:pt modelId="{4A314287-CA4D-4142-9E5E-C1EBE621404C}">
      <dgm:prSet/>
      <dgm:spPr/>
      <dgm:t>
        <a:bodyPr/>
        <a:lstStyle/>
        <a:p>
          <a:pPr rtl="0"/>
          <a:r>
            <a:rPr lang="zh-CN" b="1" dirty="0" smtClean="0"/>
            <a:t>位和字节</a:t>
          </a:r>
          <a:r>
            <a:rPr lang="zh-CN" altLang="en-US" b="1" dirty="0" smtClean="0"/>
            <a:t>扩展</a:t>
          </a:r>
          <a:endParaRPr lang="en-US" dirty="0"/>
        </a:p>
      </dgm:t>
    </dgm:pt>
    <dgm:pt modelId="{561E9844-2F39-4825-BBDE-437A1A43D95E}" type="parTrans" cxnId="{96F076B2-34F5-44F5-8FF0-000F773A2A81}">
      <dgm:prSet/>
      <dgm:spPr/>
      <dgm:t>
        <a:bodyPr/>
        <a:lstStyle/>
        <a:p>
          <a:endParaRPr lang="en-US"/>
        </a:p>
      </dgm:t>
    </dgm:pt>
    <dgm:pt modelId="{88A87A64-DABB-489A-B3DD-16B915243870}" type="sibTrans" cxnId="{96F076B2-34F5-44F5-8FF0-000F773A2A81}">
      <dgm:prSet/>
      <dgm:spPr/>
      <dgm:t>
        <a:bodyPr/>
        <a:lstStyle/>
        <a:p>
          <a:endParaRPr lang="en-US"/>
        </a:p>
      </dgm:t>
    </dgm:pt>
    <dgm:pt modelId="{0E7B9779-C8DE-4F6C-AAAC-069E6E2E7CCA}" type="pres">
      <dgm:prSet presAssocID="{C6CE2EEF-8B59-4526-AB76-27AD07EAD60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12F670-569D-4F9E-BB7F-C8774AD2C166}" type="pres">
      <dgm:prSet presAssocID="{81919262-D118-497D-A6BA-5737AC0A419A}" presName="circle1" presStyleLbl="node1" presStyleIdx="0" presStyleCnt="3"/>
      <dgm:spPr/>
    </dgm:pt>
    <dgm:pt modelId="{69A69A54-9945-41B2-9829-75D362A6B4D2}" type="pres">
      <dgm:prSet presAssocID="{81919262-D118-497D-A6BA-5737AC0A419A}" presName="space" presStyleCnt="0"/>
      <dgm:spPr/>
    </dgm:pt>
    <dgm:pt modelId="{D25E4BFF-B50F-4983-9D60-A62F8BED0BB0}" type="pres">
      <dgm:prSet presAssocID="{81919262-D118-497D-A6BA-5737AC0A419A}" presName="rect1" presStyleLbl="alignAcc1" presStyleIdx="0" presStyleCnt="3"/>
      <dgm:spPr/>
      <dgm:t>
        <a:bodyPr/>
        <a:lstStyle/>
        <a:p>
          <a:endParaRPr lang="en-US"/>
        </a:p>
      </dgm:t>
    </dgm:pt>
    <dgm:pt modelId="{0643DA00-3E13-4C6D-8ADF-CB4FE96300ED}" type="pres">
      <dgm:prSet presAssocID="{95781424-D520-4A08-B233-BAAC88E1F093}" presName="vertSpace2" presStyleLbl="node1" presStyleIdx="0" presStyleCnt="3"/>
      <dgm:spPr/>
    </dgm:pt>
    <dgm:pt modelId="{6B4AA48D-3F0B-478B-9E0D-470578C4F319}" type="pres">
      <dgm:prSet presAssocID="{95781424-D520-4A08-B233-BAAC88E1F093}" presName="circle2" presStyleLbl="node1" presStyleIdx="1" presStyleCnt="3"/>
      <dgm:spPr/>
    </dgm:pt>
    <dgm:pt modelId="{029E6712-BFB4-4AFE-8A60-DEEA9746B648}" type="pres">
      <dgm:prSet presAssocID="{95781424-D520-4A08-B233-BAAC88E1F093}" presName="rect2" presStyleLbl="alignAcc1" presStyleIdx="1" presStyleCnt="3"/>
      <dgm:spPr/>
      <dgm:t>
        <a:bodyPr/>
        <a:lstStyle/>
        <a:p>
          <a:endParaRPr lang="en-US"/>
        </a:p>
      </dgm:t>
    </dgm:pt>
    <dgm:pt modelId="{1AD27ADD-A16B-4F17-8B34-D4561E08470C}" type="pres">
      <dgm:prSet presAssocID="{4A314287-CA4D-4142-9E5E-C1EBE621404C}" presName="vertSpace3" presStyleLbl="node1" presStyleIdx="1" presStyleCnt="3"/>
      <dgm:spPr/>
    </dgm:pt>
    <dgm:pt modelId="{233B9136-84CF-493D-BD37-8C03511C7539}" type="pres">
      <dgm:prSet presAssocID="{4A314287-CA4D-4142-9E5E-C1EBE621404C}" presName="circle3" presStyleLbl="node1" presStyleIdx="2" presStyleCnt="3"/>
      <dgm:spPr/>
    </dgm:pt>
    <dgm:pt modelId="{5DF27870-A08C-40C0-BBB1-BB25D3DE0E2B}" type="pres">
      <dgm:prSet presAssocID="{4A314287-CA4D-4142-9E5E-C1EBE621404C}" presName="rect3" presStyleLbl="alignAcc1" presStyleIdx="2" presStyleCnt="3"/>
      <dgm:spPr/>
      <dgm:t>
        <a:bodyPr/>
        <a:lstStyle/>
        <a:p>
          <a:endParaRPr lang="en-US"/>
        </a:p>
      </dgm:t>
    </dgm:pt>
    <dgm:pt modelId="{1A491061-A9B2-4AFA-8D27-2E2893070592}" type="pres">
      <dgm:prSet presAssocID="{81919262-D118-497D-A6BA-5737AC0A419A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A425-90E4-4286-BBC9-ECE1B920C943}" type="pres">
      <dgm:prSet presAssocID="{95781424-D520-4A08-B233-BAAC88E1F093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160B1-5CB7-406A-9AE4-9349F1423441}" type="pres">
      <dgm:prSet presAssocID="{4A314287-CA4D-4142-9E5E-C1EBE621404C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3E4DD-5452-4864-B0EA-ED9D9977E21B}" type="presOf" srcId="{4A314287-CA4D-4142-9E5E-C1EBE621404C}" destId="{5DF27870-A08C-40C0-BBB1-BB25D3DE0E2B}" srcOrd="0" destOrd="0" presId="urn:microsoft.com/office/officeart/2005/8/layout/target3"/>
    <dgm:cxn modelId="{96F076B2-34F5-44F5-8FF0-000F773A2A81}" srcId="{C6CE2EEF-8B59-4526-AB76-27AD07EAD60F}" destId="{4A314287-CA4D-4142-9E5E-C1EBE621404C}" srcOrd="2" destOrd="0" parTransId="{561E9844-2F39-4825-BBDE-437A1A43D95E}" sibTransId="{88A87A64-DABB-489A-B3DD-16B915243870}"/>
    <dgm:cxn modelId="{A2839256-9A5F-44F1-8F15-81209AAEBF60}" type="presOf" srcId="{81919262-D118-497D-A6BA-5737AC0A419A}" destId="{1A491061-A9B2-4AFA-8D27-2E2893070592}" srcOrd="1" destOrd="0" presId="urn:microsoft.com/office/officeart/2005/8/layout/target3"/>
    <dgm:cxn modelId="{82880A37-5D21-4253-8404-C303AFA1609F}" srcId="{C6CE2EEF-8B59-4526-AB76-27AD07EAD60F}" destId="{81919262-D118-497D-A6BA-5737AC0A419A}" srcOrd="0" destOrd="0" parTransId="{14D2B1A7-6D9F-4A0C-BEEF-98BB8C182C94}" sibTransId="{EF5DDD80-0781-4AC4-927B-94416E191F5E}"/>
    <dgm:cxn modelId="{29358969-C930-40E1-808F-D6AC0C53B5D6}" type="presOf" srcId="{C6CE2EEF-8B59-4526-AB76-27AD07EAD60F}" destId="{0E7B9779-C8DE-4F6C-AAAC-069E6E2E7CCA}" srcOrd="0" destOrd="0" presId="urn:microsoft.com/office/officeart/2005/8/layout/target3"/>
    <dgm:cxn modelId="{2FB524B1-8B62-49DD-917A-543F0FCDB87E}" type="presOf" srcId="{4A314287-CA4D-4142-9E5E-C1EBE621404C}" destId="{47A160B1-5CB7-406A-9AE4-9349F1423441}" srcOrd="1" destOrd="0" presId="urn:microsoft.com/office/officeart/2005/8/layout/target3"/>
    <dgm:cxn modelId="{6E10D717-43E0-4A1C-95E6-953DCEC36630}" srcId="{C6CE2EEF-8B59-4526-AB76-27AD07EAD60F}" destId="{95781424-D520-4A08-B233-BAAC88E1F093}" srcOrd="1" destOrd="0" parTransId="{71235BB2-107E-4A2A-B300-0C815C803CCF}" sibTransId="{775A6C6B-2BF4-4CEA-B9A0-9DA7731C7CE8}"/>
    <dgm:cxn modelId="{039C4BB2-C76A-4A1E-853C-5E7EDE3363AB}" type="presOf" srcId="{81919262-D118-497D-A6BA-5737AC0A419A}" destId="{D25E4BFF-B50F-4983-9D60-A62F8BED0BB0}" srcOrd="0" destOrd="0" presId="urn:microsoft.com/office/officeart/2005/8/layout/target3"/>
    <dgm:cxn modelId="{F206FDAC-38D4-4992-94DC-64B0C443DB8D}" type="presOf" srcId="{95781424-D520-4A08-B233-BAAC88E1F093}" destId="{BBEEA425-90E4-4286-BBC9-ECE1B920C943}" srcOrd="1" destOrd="0" presId="urn:microsoft.com/office/officeart/2005/8/layout/target3"/>
    <dgm:cxn modelId="{225A80A7-0CB8-44BA-B9E9-CA88890AB76F}" type="presOf" srcId="{95781424-D520-4A08-B233-BAAC88E1F093}" destId="{029E6712-BFB4-4AFE-8A60-DEEA9746B648}" srcOrd="0" destOrd="0" presId="urn:microsoft.com/office/officeart/2005/8/layout/target3"/>
    <dgm:cxn modelId="{ADAC96EF-B88C-439C-9513-53C0F0FB406B}" type="presParOf" srcId="{0E7B9779-C8DE-4F6C-AAAC-069E6E2E7CCA}" destId="{8312F670-569D-4F9E-BB7F-C8774AD2C166}" srcOrd="0" destOrd="0" presId="urn:microsoft.com/office/officeart/2005/8/layout/target3"/>
    <dgm:cxn modelId="{3505039F-3842-49E9-9B25-6163295DFB8D}" type="presParOf" srcId="{0E7B9779-C8DE-4F6C-AAAC-069E6E2E7CCA}" destId="{69A69A54-9945-41B2-9829-75D362A6B4D2}" srcOrd="1" destOrd="0" presId="urn:microsoft.com/office/officeart/2005/8/layout/target3"/>
    <dgm:cxn modelId="{51202E0F-D427-4714-A13F-8E2CA6DC1240}" type="presParOf" srcId="{0E7B9779-C8DE-4F6C-AAAC-069E6E2E7CCA}" destId="{D25E4BFF-B50F-4983-9D60-A62F8BED0BB0}" srcOrd="2" destOrd="0" presId="urn:microsoft.com/office/officeart/2005/8/layout/target3"/>
    <dgm:cxn modelId="{04774714-77D4-4ACF-B181-D89088DC323B}" type="presParOf" srcId="{0E7B9779-C8DE-4F6C-AAAC-069E6E2E7CCA}" destId="{0643DA00-3E13-4C6D-8ADF-CB4FE96300ED}" srcOrd="3" destOrd="0" presId="urn:microsoft.com/office/officeart/2005/8/layout/target3"/>
    <dgm:cxn modelId="{DD4CCDAC-6323-4330-A613-CEAF52CE566D}" type="presParOf" srcId="{0E7B9779-C8DE-4F6C-AAAC-069E6E2E7CCA}" destId="{6B4AA48D-3F0B-478B-9E0D-470578C4F319}" srcOrd="4" destOrd="0" presId="urn:microsoft.com/office/officeart/2005/8/layout/target3"/>
    <dgm:cxn modelId="{381950A5-A08F-4CBB-8117-42E1E0267690}" type="presParOf" srcId="{0E7B9779-C8DE-4F6C-AAAC-069E6E2E7CCA}" destId="{029E6712-BFB4-4AFE-8A60-DEEA9746B648}" srcOrd="5" destOrd="0" presId="urn:microsoft.com/office/officeart/2005/8/layout/target3"/>
    <dgm:cxn modelId="{A6D57CBF-121E-41E6-BF20-4AF46D3D9FF7}" type="presParOf" srcId="{0E7B9779-C8DE-4F6C-AAAC-069E6E2E7CCA}" destId="{1AD27ADD-A16B-4F17-8B34-D4561E08470C}" srcOrd="6" destOrd="0" presId="urn:microsoft.com/office/officeart/2005/8/layout/target3"/>
    <dgm:cxn modelId="{F382DBB3-1036-4E81-B3D5-89FD32095BD0}" type="presParOf" srcId="{0E7B9779-C8DE-4F6C-AAAC-069E6E2E7CCA}" destId="{233B9136-84CF-493D-BD37-8C03511C7539}" srcOrd="7" destOrd="0" presId="urn:microsoft.com/office/officeart/2005/8/layout/target3"/>
    <dgm:cxn modelId="{8FDC5707-435D-4FE6-BC64-2A907CCA8087}" type="presParOf" srcId="{0E7B9779-C8DE-4F6C-AAAC-069E6E2E7CCA}" destId="{5DF27870-A08C-40C0-BBB1-BB25D3DE0E2B}" srcOrd="8" destOrd="0" presId="urn:microsoft.com/office/officeart/2005/8/layout/target3"/>
    <dgm:cxn modelId="{0B457FAC-F3DF-45D7-939B-5FF40C806B3A}" type="presParOf" srcId="{0E7B9779-C8DE-4F6C-AAAC-069E6E2E7CCA}" destId="{1A491061-A9B2-4AFA-8D27-2E2893070592}" srcOrd="9" destOrd="0" presId="urn:microsoft.com/office/officeart/2005/8/layout/target3"/>
    <dgm:cxn modelId="{E70B9EBE-BBFC-4729-A506-4DA8C2E250B1}" type="presParOf" srcId="{0E7B9779-C8DE-4F6C-AAAC-069E6E2E7CCA}" destId="{BBEEA425-90E4-4286-BBC9-ECE1B920C943}" srcOrd="10" destOrd="0" presId="urn:microsoft.com/office/officeart/2005/8/layout/target3"/>
    <dgm:cxn modelId="{65FB34EB-8128-49B7-9482-99D46AE8A872}" type="presParOf" srcId="{0E7B9779-C8DE-4F6C-AAAC-069E6E2E7CCA}" destId="{47A160B1-5CB7-406A-9AE4-9349F142344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340DD-35D9-498C-BB9C-3A008300D167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2FF88-4241-4B61-81DF-D048823C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78461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87697.htm" TargetMode="External"/><Relationship Id="rId5" Type="http://schemas.openxmlformats.org/officeDocument/2006/relationships/hyperlink" Target="http://baike.baidu.com/view/720038.htm" TargetMode="External"/><Relationship Id="rId4" Type="http://schemas.openxmlformats.org/officeDocument/2006/relationships/hyperlink" Target="http://baike.baidu.com/view/1130583.htm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20038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87697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存储器系统是微机系统中重要的组成部分，包括内存储器和外存储器，本章以微机内存储器中的半导体存储器为重点，介绍存储器的原理，结构及扩充方法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通过本章的学习，要求做到，了解存储器的组织结构，利用常用存储器芯片构成</a:t>
            </a:r>
            <a:r>
              <a:rPr lang="en-US" altLang="zh-CN" dirty="0" smtClean="0"/>
              <a:t>8086/8088</a:t>
            </a:r>
            <a:r>
              <a:rPr lang="zh-CN" altLang="en-US" dirty="0" smtClean="0"/>
              <a:t>系统的存储体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片选信号 </a:t>
            </a:r>
            <a:r>
              <a:rPr lang="en-US" altLang="zh-CN" dirty="0" smtClean="0"/>
              <a:t>CS1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CS2 </a:t>
            </a:r>
            <a:r>
              <a:rPr lang="zh-CN" altLang="en-US" dirty="0" smtClean="0"/>
              <a:t>要同时有效才能被选中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提问：为什么提供两个片选信号？</a:t>
            </a:r>
            <a:r>
              <a:rPr lang="zh-CN" altLang="en-US" baseline="0" dirty="0" smtClean="0"/>
              <a:t> 答为了提供片选方式的多样性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2764</a:t>
            </a:r>
            <a:r>
              <a:rPr lang="zh-CN" altLang="en-US" dirty="0" smtClean="0"/>
              <a:t>的引脚与 </a:t>
            </a:r>
            <a:r>
              <a:rPr lang="en-US" altLang="zh-CN" dirty="0" smtClean="0"/>
              <a:t>6264</a:t>
            </a:r>
            <a:r>
              <a:rPr lang="zh-CN" altLang="en-US" dirty="0" smtClean="0"/>
              <a:t>是兼容的，在软件调试的时候，可以先将程序放到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中，调试修改</a:t>
            </a:r>
            <a:endParaRPr lang="en-US" altLang="zh-CN" dirty="0" smtClean="0"/>
          </a:p>
          <a:p>
            <a:r>
              <a:rPr lang="zh-CN" altLang="en-US" dirty="0" smtClean="0"/>
              <a:t>调试成功后，可以将程序烧入</a:t>
            </a:r>
            <a:r>
              <a:rPr lang="en-US" altLang="zh-CN" dirty="0" smtClean="0"/>
              <a:t>EPROM 2764 </a:t>
            </a:r>
            <a:r>
              <a:rPr lang="zh-CN" altLang="en-US" dirty="0" smtClean="0"/>
              <a:t>中进行固化。</a:t>
            </a:r>
            <a:endParaRPr lang="en-US" altLang="zh-CN" dirty="0" smtClean="0"/>
          </a:p>
          <a:p>
            <a:r>
              <a:rPr lang="zh-CN" altLang="en-US" dirty="0" smtClean="0"/>
              <a:t>再将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插在原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的插座上就可以运行，给使用者带来巨大的方便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PGM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编程时，在该端加上</a:t>
            </a:r>
            <a:r>
              <a:rPr lang="en-US" altLang="zh-CN" dirty="0" smtClean="0"/>
              <a:t>50ms</a:t>
            </a:r>
            <a:r>
              <a:rPr lang="zh-CN" altLang="en-US" dirty="0" smtClean="0"/>
              <a:t>左右的负脉冲， 读操作时</a:t>
            </a:r>
            <a:r>
              <a:rPr lang="en-US" altLang="zh-CN" dirty="0" smtClean="0"/>
              <a:t>PGM=1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ROM</a:t>
            </a:r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，动态</a:t>
            </a:r>
            <a:r>
              <a:rPr lang="en-US" altLang="zh-CN" dirty="0" smtClean="0"/>
              <a:t>RAM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位扩展的特点：两个片子用同一地址进行片选，但数据线挂接不同，选定一个字节地址的时候两个；片子同时被选中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例如，用两片</a:t>
            </a:r>
            <a:r>
              <a:rPr lang="en-US" altLang="zh-CN" dirty="0" smtClean="0"/>
              <a:t>2114</a:t>
            </a:r>
            <a:r>
              <a:rPr lang="zh-CN" altLang="en-US" dirty="0" smtClean="0"/>
              <a:t>进行位扩展，如书上 </a:t>
            </a:r>
            <a:r>
              <a:rPr lang="en-US" altLang="zh-CN" dirty="0" smtClean="0"/>
              <a:t>P 198 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6.18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A0~A9</a:t>
            </a:r>
            <a:r>
              <a:rPr lang="zh-CN" altLang="en-US" baseline="0" dirty="0" smtClean="0"/>
              <a:t>连接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A0~A9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非连接 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WR</a:t>
            </a:r>
            <a:r>
              <a:rPr lang="zh-CN" altLang="en-US" baseline="0" dirty="0" smtClean="0"/>
              <a:t>非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A10</a:t>
            </a:r>
            <a:r>
              <a:rPr lang="zh-CN" altLang="en-US" baseline="0" dirty="0" smtClean="0"/>
              <a:t>接片选</a:t>
            </a:r>
            <a:r>
              <a:rPr lang="en-US" altLang="zh-CN" baseline="0" dirty="0" smtClean="0"/>
              <a:t>CS</a:t>
            </a:r>
            <a:r>
              <a:rPr lang="zh-CN" altLang="en-US" baseline="0" dirty="0" smtClean="0"/>
              <a:t>，说明</a:t>
            </a:r>
            <a:r>
              <a:rPr lang="en-US" altLang="zh-CN" baseline="0" dirty="0" smtClean="0"/>
              <a:t>A10</a:t>
            </a:r>
            <a:r>
              <a:rPr lang="zh-CN" altLang="en-US" baseline="0" dirty="0" smtClean="0"/>
              <a:t>等于</a:t>
            </a:r>
            <a:r>
              <a:rPr lang="en-US" altLang="zh-CN" baseline="0" dirty="0" smtClean="0"/>
              <a:t>0 </a:t>
            </a:r>
            <a:r>
              <a:rPr lang="zh-CN" altLang="en-US" baseline="0" dirty="0" smtClean="0"/>
              <a:t>的时候，才有可能片选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片选的地址范围：</a:t>
            </a:r>
            <a:r>
              <a:rPr lang="en-US" altLang="zh-CN" baseline="0" dirty="0" smtClean="0"/>
              <a:t>000H~3FFH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字节扩展，两个片子</a:t>
            </a:r>
            <a:r>
              <a:rPr lang="zh-CN" altLang="en-US" baseline="0" dirty="0" smtClean="0"/>
              <a:t> 的片选地址不同，在本例中，采用了</a:t>
            </a:r>
            <a:r>
              <a:rPr lang="en-US" altLang="zh-CN" baseline="0" dirty="0" smtClean="0"/>
              <a:t>A11 </a:t>
            </a:r>
            <a:r>
              <a:rPr lang="zh-CN" altLang="en-US" baseline="0" dirty="0" smtClean="0"/>
              <a:t>反向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0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存储器系统是微机系统中重要的组成部分，包括内存储器和外存储器，本章以微机内存储器中的半导体存储器为重点，介绍存储器的原理，结构及扩充方法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通过本章的学习，要求做到，了解存储器的组织结构，利用常用存储器芯片构成</a:t>
            </a:r>
            <a:r>
              <a:rPr lang="en-US" altLang="zh-CN" dirty="0" smtClean="0"/>
              <a:t>8086/8088</a:t>
            </a:r>
            <a:r>
              <a:rPr lang="zh-CN" altLang="en-US" dirty="0" smtClean="0"/>
              <a:t>系统的存储体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本章要求在了解半导体存储器分类及技术指标的基础上，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1.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掌握存储器芯片的最小读出时间与最小写入时间的计算，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2.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着重掌握微机或微机应用系统内存储器系统的构成及与</a:t>
            </a: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CPU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的连接方法。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3.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在内存储器系统的构成及与</a:t>
            </a: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CPU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的连接中，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4.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重点掌握存储器的位扩展和字节扩展，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5.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存储器的地址译码方法及译码电路，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6. 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总线负载的计算和总线驱动与控制方法。</a:t>
            </a:r>
            <a:endParaRPr lang="en-US" altLang="zh-CN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endParaRPr lang="en-US" sz="1200" dirty="0" smtClean="0">
              <a:solidFill>
                <a:srgbClr val="080808"/>
              </a:solidFill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最后需要指出的是，在</a:t>
            </a:r>
            <a:r>
              <a:rPr lang="en-US" altLang="zh-CN" sz="1200" dirty="0" smtClean="0">
                <a:solidFill>
                  <a:srgbClr val="080808"/>
                </a:solidFill>
                <a:latin typeface="Tahoma" pitchFamily="34" charset="0"/>
              </a:rPr>
              <a:t>8086</a:t>
            </a:r>
            <a:r>
              <a:rPr lang="zh-CN" altLang="en-US" sz="1200" dirty="0" smtClean="0">
                <a:solidFill>
                  <a:srgbClr val="080808"/>
                </a:solidFill>
                <a:latin typeface="Tahoma" pitchFamily="34" charset="0"/>
              </a:rPr>
              <a:t>微机系统中进行内存电路设计时，一定要注意寄片存储器与偶片存储器要分开设计，并注意数据总线的连接及片选信号的产生。</a:t>
            </a:r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访问 存储器的过程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一个存储器是一段连续的地址空间，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对一个存储器中一单元进行访问，首先要选中这个存储器芯片。就像咱们学校是一个大的存储体，由各个班级代表的存储器构成，班里的同学就是存储单元，那我要访问某位同学，是不是要先选中这个班级。这件事就是通过地址译码电路形成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访问到这个班级后，我是不是可以按照你们的学号来进行访问。就可以找到你们每个同学。找到同学之后，就可以进行数据的传输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如果理解困难，大家可以把存储体想象成学校，那么对存储器的地址编码方式，就和各位同学的学号编码方式完全相同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前几位数字代表班级，后几位代表学号，这样就给每个童靴一个固定的地址代码了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对于存储器也一样，高地址为代表对这块存储器的片选</a:t>
            </a:r>
            <a:r>
              <a:rPr lang="zh-CN" altLang="en-US" baseline="0" dirty="0" smtClean="0"/>
              <a:t> 地址 ，低地址代表这块存储器内存储单元的地址编码。具体分别是高几位和低几位，视具体情况而定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这一节，我们具体介绍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是如何对一个存储器芯片进行片选，也就是这个译码电路是如何构造生成的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8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这个题只注重了存储器的地址编码，没有提到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系统的类型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注意讲： 接最小系统和最大系统时， </a:t>
            </a:r>
            <a:r>
              <a:rPr lang="en-US" altLang="zh-CN" dirty="0" smtClean="0"/>
              <a:t>M/IO </a:t>
            </a:r>
            <a:r>
              <a:rPr lang="zh-CN" altLang="en-US" dirty="0" smtClean="0"/>
              <a:t>与  </a:t>
            </a:r>
            <a:r>
              <a:rPr lang="en-US" altLang="zh-CN" dirty="0" smtClean="0"/>
              <a:t>MEMR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MEMW  </a:t>
            </a:r>
            <a:r>
              <a:rPr lang="zh-CN" altLang="en-US" dirty="0" smtClean="0"/>
              <a:t>如何参加片选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6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2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如无特别说明，均在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系统上扩展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高位地址线用作地址译码，低位用作片内寻址的概念，可以理解为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假设每个同学都是一位数据，大家都有自己的地址，西安电子科技大学，***楼***宿舍地址，要访问任何一个同学，是不是找到他的宿舍地址就可以了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西安电子科技大学，就是高地址单元</a:t>
            </a:r>
            <a:r>
              <a:rPr lang="en-US" altLang="zh-CN" dirty="0" smtClean="0"/>
              <a:t>A14_A19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A14_A19</a:t>
            </a:r>
            <a:r>
              <a:rPr lang="zh-CN" altLang="en-US" dirty="0" smtClean="0"/>
              <a:t>选通，即表明我找到了西安电子科技大学这段存储空间，我要找的学生肯定找不到长安大学去。</a:t>
            </a:r>
            <a:endParaRPr lang="en-US" altLang="zh-CN" dirty="0" smtClean="0"/>
          </a:p>
          <a:p>
            <a:r>
              <a:rPr lang="zh-CN" altLang="en-US" dirty="0" smtClean="0"/>
              <a:t>假设我们学习就两栋楼，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号楼和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号楼，所有同学都住在这两栋楼里，那么通过</a:t>
            </a:r>
            <a:r>
              <a:rPr lang="en-US" altLang="zh-CN" dirty="0" smtClean="0"/>
              <a:t>A13</a:t>
            </a:r>
            <a:r>
              <a:rPr lang="zh-CN" altLang="en-US" dirty="0" smtClean="0"/>
              <a:t>选中楼，然后每个宿舍一个地址，根据宿舍地址我是不是就可以访问我要访问的单元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简单介绍跟微机系统存储器相关的概念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外存储器需要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接口电路才能访问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不能直接用指令对外存储器进行读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写操作，需要先将该程序调入内存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我们这门课所接触到的，用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的地址总线寻址的地址空间，均为内存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RAM (Random Access Memory</a:t>
            </a:r>
            <a:r>
              <a:rPr lang="zh-CN" altLang="en-US" dirty="0" smtClean="0"/>
              <a:t>随机存贮器）是指通过</a:t>
            </a:r>
            <a:r>
              <a:rPr lang="zh-CN" altLang="en-US" dirty="0" smtClean="0">
                <a:hlinkClick r:id="rId3" action="ppaction://hlinkfile"/>
              </a:rPr>
              <a:t>指令</a:t>
            </a:r>
            <a:r>
              <a:rPr lang="zh-CN" altLang="en-US" dirty="0" smtClean="0"/>
              <a:t>可以随机地、个别地对每个存储单元进行访问、访问所需时间基本固定、且与存储单元地址无关的可以读写的存储器。几乎所有的</a:t>
            </a:r>
            <a:r>
              <a:rPr lang="zh-CN" altLang="en-US" dirty="0" smtClean="0">
                <a:hlinkClick r:id="rId4" action="ppaction://hlinkfile"/>
              </a:rPr>
              <a:t>计算机系统</a:t>
            </a:r>
            <a:r>
              <a:rPr lang="zh-CN" altLang="en-US" dirty="0" smtClean="0"/>
              <a:t>和智能电子产品中，都是采用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作为主存。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SRAM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Static RAM</a:t>
            </a:r>
            <a:r>
              <a:rPr lang="zh-CN" altLang="en-US" dirty="0" smtClean="0"/>
              <a:t>的缩写，它是一种具有静止存取功能的内存，它利用半导体双稳态触发器的两种稳定状态来表示逻辑“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”不需要刷新电路即能保存它内部存储的数据。因此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具有较高的性能，但是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也有它的缺点，即它的集成度较低，相同容量的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内存可以设计为较小的体积，但是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却需要很大的体积，且</a:t>
            </a:r>
            <a:r>
              <a:rPr lang="zh-CN" altLang="en-US" dirty="0" smtClean="0">
                <a:hlinkClick r:id="rId5" action="ppaction://hlinkfile"/>
              </a:rPr>
              <a:t>功耗</a:t>
            </a:r>
            <a:r>
              <a:rPr lang="zh-CN" altLang="en-US" dirty="0" smtClean="0"/>
              <a:t>较大。所以在主板上</a:t>
            </a:r>
            <a:r>
              <a:rPr lang="en-US" altLang="zh-CN" dirty="0" smtClean="0"/>
              <a:t>SRAM</a:t>
            </a:r>
            <a:r>
              <a:rPr lang="zh-CN" altLang="en-US" dirty="0" smtClean="0">
                <a:hlinkClick r:id="rId6" action="ppaction://hlinkfile"/>
              </a:rPr>
              <a:t>存储器</a:t>
            </a:r>
            <a:r>
              <a:rPr lang="zh-CN" altLang="en-US" dirty="0" smtClean="0"/>
              <a:t>要占用一部分面积。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而</a:t>
            </a:r>
            <a:r>
              <a:rPr lang="en-US" dirty="0" err="1" smtClean="0"/>
              <a:t>DRAM（</a:t>
            </a:r>
            <a:r>
              <a:rPr lang="en-US" b="1" dirty="0" err="1" smtClean="0"/>
              <a:t>Dynamic</a:t>
            </a:r>
            <a:r>
              <a:rPr lang="en-US" b="1" dirty="0" smtClean="0"/>
              <a:t> Random Access Memory) </a:t>
            </a:r>
            <a:r>
              <a:rPr lang="zh-CN" altLang="en-US" b="1" dirty="0" smtClean="0"/>
              <a:t>利用</a:t>
            </a:r>
            <a:r>
              <a:rPr lang="en-US" altLang="zh-CN" b="1" dirty="0" smtClean="0"/>
              <a:t>MOS</a:t>
            </a:r>
            <a:r>
              <a:rPr lang="zh-CN" altLang="en-US" b="1" dirty="0" smtClean="0"/>
              <a:t>管的栅极对其衬底见的分布电容来保存信息，</a:t>
            </a:r>
            <a:r>
              <a:rPr lang="zh-CN" altLang="en-US" dirty="0" smtClean="0"/>
              <a:t>每隔一段时间，要刷新充电一次，否则内部的数据即会消失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SRAM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Static RAM</a:t>
            </a:r>
            <a:r>
              <a:rPr lang="zh-CN" altLang="en-US" dirty="0" smtClean="0"/>
              <a:t>的缩写，它是一种具有静止存取功能的内存，它利用半导体双稳态触发器的两种稳定状态来表示逻辑“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”不需要刷新电路即能保存它内部存储的数据。因此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具有较高的性能，但是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也有它的缺点，即它的集成度较低，相同容量的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内存可以设计为较小的体积，但是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却需要很大的体积，且</a:t>
            </a:r>
            <a:r>
              <a:rPr lang="zh-CN" altLang="en-US" dirty="0" smtClean="0">
                <a:hlinkClick r:id="rId3" action="ppaction://hlinkfile"/>
              </a:rPr>
              <a:t>功耗</a:t>
            </a:r>
            <a:r>
              <a:rPr lang="zh-CN" altLang="en-US" dirty="0" smtClean="0"/>
              <a:t>较大。所以在主板上</a:t>
            </a:r>
            <a:r>
              <a:rPr lang="en-US" altLang="zh-CN" dirty="0" smtClean="0"/>
              <a:t>SRAM</a:t>
            </a:r>
            <a:r>
              <a:rPr lang="zh-CN" altLang="en-US" dirty="0" smtClean="0">
                <a:hlinkClick r:id="rId4" action="ppaction://hlinkfile"/>
              </a:rPr>
              <a:t>存储器</a:t>
            </a:r>
            <a:r>
              <a:rPr lang="zh-CN" altLang="en-US" dirty="0" smtClean="0"/>
              <a:t>要占用一部分面积。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err="1" smtClean="0"/>
              <a:t>DRAM（</a:t>
            </a:r>
            <a:r>
              <a:rPr lang="en-US" altLang="zh-CN" b="1" dirty="0" err="1" smtClean="0"/>
              <a:t>Dynamic</a:t>
            </a:r>
            <a:r>
              <a:rPr lang="en-US" altLang="zh-CN" b="1" dirty="0" smtClean="0"/>
              <a:t> Random Access Memory) </a:t>
            </a:r>
            <a:r>
              <a:rPr lang="zh-CN" altLang="en-US" b="1" dirty="0" smtClean="0"/>
              <a:t>利用</a:t>
            </a:r>
            <a:r>
              <a:rPr lang="en-US" altLang="zh-CN" b="1" dirty="0" smtClean="0"/>
              <a:t>MOS</a:t>
            </a:r>
            <a:r>
              <a:rPr lang="zh-CN" altLang="en-US" b="1" dirty="0" smtClean="0"/>
              <a:t>管的栅极对其衬底见的分布电容来保存信息，</a:t>
            </a:r>
            <a:r>
              <a:rPr lang="zh-CN" altLang="en-US" dirty="0" smtClean="0"/>
              <a:t>每隔一段时间，要刷新充电一次，否则内部的数据即会消失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Tda</a:t>
            </a:r>
            <a:r>
              <a:rPr lang="zh-CN" altLang="en-US" dirty="0" smtClean="0"/>
              <a:t>：地址总线延长时间</a:t>
            </a:r>
            <a:endParaRPr lang="en-US" altLang="zh-CN" dirty="0" smtClean="0"/>
          </a:p>
          <a:p>
            <a:r>
              <a:rPr lang="en-US" altLang="zh-CN" dirty="0" smtClean="0"/>
              <a:t>TD:  </a:t>
            </a:r>
            <a:r>
              <a:rPr lang="zh-CN" altLang="en-US" dirty="0" smtClean="0"/>
              <a:t>其他因素引起的总线附加延迟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T</a:t>
            </a:r>
            <a:r>
              <a:rPr lang="zh-CN" altLang="en-US" baseline="0" dirty="0" smtClean="0"/>
              <a:t>：  时钟周期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2FF88-4241-4B61-81DF-D048823C9F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0" name="Object 48"/>
          <p:cNvGraphicFramePr>
            <a:graphicFrameLocks noChangeAspect="1"/>
          </p:cNvGraphicFramePr>
          <p:nvPr userDrawn="1"/>
        </p:nvGraphicFramePr>
        <p:xfrm>
          <a:off x="7261225" y="0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Image" r:id="rId4" imgW="1904762" imgH="2006349" progId="Photoshop.Image.7">
                  <p:embed/>
                </p:oleObj>
              </mc:Choice>
              <mc:Fallback>
                <p:oleObj name="Image" r:id="rId4" imgW="1904762" imgH="2006349" progId="Photoshop.Image.7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0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1" name="Object 49"/>
          <p:cNvGraphicFramePr>
            <a:graphicFrameLocks noChangeAspect="1"/>
          </p:cNvGraphicFramePr>
          <p:nvPr userDrawn="1"/>
        </p:nvGraphicFramePr>
        <p:xfrm>
          <a:off x="8243888" y="0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Image" r:id="rId6" imgW="1523272" imgH="1676190" progId="Photoshop.Image.7">
                  <p:embed/>
                </p:oleObj>
              </mc:Choice>
              <mc:Fallback>
                <p:oleObj name="Image" r:id="rId6" imgW="1523272" imgH="1676190" progId="Photoshop.Image.7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0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048000"/>
            <a:ext cx="8229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09800" y="4038600"/>
            <a:ext cx="6400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3123" name="Rectangle 51"/>
          <p:cNvSpPr>
            <a:spLocks noChangeArrowheads="1"/>
          </p:cNvSpPr>
          <p:nvPr userDrawn="1"/>
        </p:nvSpPr>
        <p:spPr bwMode="ltGray">
          <a:xfrm>
            <a:off x="7956550" y="2565400"/>
            <a:ext cx="144463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 userDrawn="1"/>
        </p:nvSpPr>
        <p:spPr bwMode="ltGray">
          <a:xfrm>
            <a:off x="8237538" y="2565400"/>
            <a:ext cx="144462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Rectangle 53"/>
          <p:cNvSpPr>
            <a:spLocks noChangeArrowheads="1"/>
          </p:cNvSpPr>
          <p:nvPr userDrawn="1"/>
        </p:nvSpPr>
        <p:spPr bwMode="ltGray">
          <a:xfrm>
            <a:off x="8542338" y="2565400"/>
            <a:ext cx="144462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 userDrawn="1"/>
        </p:nvSpPr>
        <p:spPr bwMode="ltGray">
          <a:xfrm>
            <a:off x="8839200" y="2565400"/>
            <a:ext cx="144463" cy="14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34" name="Picture 62" descr="E:\New folder\TEACHING\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7" y="0"/>
            <a:ext cx="2775247" cy="6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590800" cy="2714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712C-F384-401D-ACEF-4A754C800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7432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D7680-55FD-44B2-A04F-1B85BFF2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57912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676400" y="1143000"/>
            <a:ext cx="7010400" cy="5181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AE615FFD-38BC-4052-8878-46299097AB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50DFC-F4A0-4396-8E58-1ACC50B08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5908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A69D-9AB5-4690-8FAE-44E491F89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1143000"/>
            <a:ext cx="3429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143000"/>
            <a:ext cx="3429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ADB42-60B6-476A-81CA-40060ECCF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043B0-4E7F-46E3-AA19-17DD1CABD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C7982-42E7-4EC4-844B-BE3592054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A0985-9528-424F-A837-CB7BEDA67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8194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76038-B2DF-4249-8B14-BFD42C57F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82DD1-BF54-4368-B994-CF3CE151A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ltGray">
          <a:xfrm>
            <a:off x="0" y="0"/>
            <a:ext cx="9144000" cy="98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7261225" y="317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Image" r:id="rId16" imgW="1904762" imgH="2006349" progId="Photoshop.Image.7">
                  <p:embed/>
                </p:oleObj>
              </mc:Choice>
              <mc:Fallback>
                <p:oleObj name="Image" r:id="rId16" imgW="1904762" imgH="2006349" progId="Photoshop.Image.7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17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" name="Object 46"/>
          <p:cNvGraphicFramePr>
            <a:graphicFrameLocks noChangeAspect="1"/>
          </p:cNvGraphicFramePr>
          <p:nvPr/>
        </p:nvGraphicFramePr>
        <p:xfrm>
          <a:off x="8243888" y="317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Image" r:id="rId18" imgW="1523272" imgH="1676190" progId="Photoshop.Image.7">
                  <p:embed/>
                </p:oleObj>
              </mc:Choice>
              <mc:Fallback>
                <p:oleObj name="Image" r:id="rId18" imgW="1523272" imgH="1676190" progId="Photoshop.Image.7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317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143000"/>
            <a:ext cx="701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0338"/>
            <a:ext cx="24384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</a:defRPr>
            </a:lvl1pPr>
          </a:lstStyle>
          <a:p>
            <a:fld id="{40566BD8-D8AE-430D-B404-3DB61174CB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98438"/>
            <a:ext cx="5791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3048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62" descr="E:\New folder\TEACHING\LOG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89" y="6228499"/>
            <a:ext cx="2775247" cy="6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3048000"/>
            <a:ext cx="7848600" cy="685800"/>
          </a:xfrm>
        </p:spPr>
        <p:txBody>
          <a:bodyPr/>
          <a:lstStyle/>
          <a:p>
            <a:r>
              <a:rPr lang="zh-CN" altLang="en-US" dirty="0" smtClean="0"/>
              <a:t>第六章  存储器设计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5334000"/>
            <a:ext cx="6705600" cy="457200"/>
          </a:xfrm>
        </p:spPr>
        <p:txBody>
          <a:bodyPr/>
          <a:lstStyle/>
          <a:p>
            <a:r>
              <a:rPr lang="zh-CN" altLang="en-US" b="1" dirty="0" smtClean="0"/>
              <a:t>教师：</a:t>
            </a:r>
            <a:r>
              <a:rPr lang="zh-CN" altLang="en-US" sz="3200" b="1" dirty="0" smtClean="0">
                <a:latin typeface="方正舒体" pitchFamily="2" charset="-122"/>
                <a:ea typeface="方正舒体" pitchFamily="2" charset="-122"/>
              </a:rPr>
              <a:t>王晓甜</a:t>
            </a:r>
            <a:endParaRPr lang="en-US" altLang="zh-CN" b="1" dirty="0" smtClean="0">
              <a:latin typeface="方正舒体" pitchFamily="2" charset="-122"/>
              <a:ea typeface="方正舒体" pitchFamily="2" charset="-122"/>
            </a:endParaRPr>
          </a:p>
          <a:p>
            <a:r>
              <a:rPr lang="en-US" altLang="zh-CN" b="1" dirty="0" smtClean="0"/>
              <a:t>Email:  xtwang@mail.xidian.edu.cn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类型的特点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143000"/>
            <a:ext cx="7467600" cy="5181600"/>
          </a:xfrm>
        </p:spPr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SRAM</a:t>
            </a:r>
          </a:p>
          <a:p>
            <a:pPr marL="0" indent="0">
              <a:buNone/>
            </a:pPr>
            <a:r>
              <a:rPr lang="zh-CN" altLang="en-US" sz="2400" dirty="0" smtClean="0"/>
              <a:t>   利用</a:t>
            </a:r>
            <a:r>
              <a:rPr lang="zh-CN" altLang="en-US" sz="2400" dirty="0"/>
              <a:t>半导体双稳态触发器的两种稳定状态来表示逻辑“</a:t>
            </a:r>
            <a:r>
              <a:rPr lang="en-US" altLang="zh-CN" sz="2400" dirty="0"/>
              <a:t>1</a:t>
            </a:r>
            <a:r>
              <a:rPr lang="zh-CN" altLang="en-US" sz="2400" dirty="0"/>
              <a:t>”和“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”。不</a:t>
            </a:r>
            <a:r>
              <a:rPr lang="zh-CN" altLang="en-US" sz="2400" dirty="0"/>
              <a:t>需要刷新电路即能保存它内部存储的数据</a:t>
            </a:r>
            <a:r>
              <a:rPr lang="zh-CN" altLang="en-US" sz="2400" dirty="0" smtClean="0"/>
              <a:t>。只要不掉电，保存的信息就不会丢失</a:t>
            </a:r>
            <a:endParaRPr lang="en-US" altLang="zh-CN" sz="2400" dirty="0" smtClean="0"/>
          </a:p>
          <a:p>
            <a:pPr lvl="1"/>
            <a:r>
              <a:rPr lang="zh-CN" altLang="en-US" b="1" dirty="0" smtClean="0"/>
              <a:t>相对集成度低，外围控制电路简单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多</a:t>
            </a:r>
            <a:r>
              <a:rPr lang="zh-CN" altLang="en-US" b="1" dirty="0" smtClean="0"/>
              <a:t>用于单片机的数据存储</a:t>
            </a:r>
            <a:endParaRPr lang="en-US" altLang="zh-CN" b="1" dirty="0" smtClean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DRAM</a:t>
            </a:r>
          </a:p>
          <a:p>
            <a:pPr marL="0" indent="0">
              <a:buNone/>
            </a:pPr>
            <a:r>
              <a:rPr lang="zh-CN" altLang="en-US" sz="2400" dirty="0" smtClean="0"/>
              <a:t>    利用</a:t>
            </a:r>
            <a:r>
              <a:rPr lang="en-US" altLang="zh-CN" sz="2400" dirty="0"/>
              <a:t>MOS</a:t>
            </a:r>
            <a:r>
              <a:rPr lang="zh-CN" altLang="en-US" sz="2400" dirty="0"/>
              <a:t>管的栅极对其衬底见的分布电容来保存信息，每隔一段时间，要刷新充电一次，否则内部的数据即会</a:t>
            </a:r>
            <a:r>
              <a:rPr lang="zh-CN" altLang="en-US" sz="2400" dirty="0" smtClean="0"/>
              <a:t>消失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相对集成度高，外围控制电路复杂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多</a:t>
            </a:r>
            <a:r>
              <a:rPr lang="zh-CN" altLang="en-US" b="1" dirty="0" smtClean="0"/>
              <a:t>用于系统机中的程序、数据存储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81200" y="2102734"/>
            <a:ext cx="5943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/>
              <a:t>存储器性能指标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455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半导体存储器的性能指标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14400" y="1143000"/>
            <a:ext cx="5181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存储容量 </a:t>
            </a:r>
            <a:r>
              <a:rPr lang="en-US" altLang="zh-CN" sz="4000" b="1" dirty="0" smtClean="0"/>
              <a:t>= N×M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38362" y="2534215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ym typeface="Wingdings" pitchFamily="2" charset="2"/>
              </a:rPr>
              <a:t>（字数）</a:t>
            </a:r>
            <a:r>
              <a:rPr lang="zh-CN" altLang="en-US" sz="2800" b="1" dirty="0" smtClean="0"/>
              <a:t>芯片内的存储单元个数，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取决于地址线个数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 smtClean="0"/>
          </a:p>
          <a:p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ym typeface="Wingdings" pitchFamily="2" charset="2"/>
              </a:rPr>
              <a:t>（字长）</a:t>
            </a:r>
            <a:r>
              <a:rPr lang="zh-CN" altLang="en-US" sz="2800" b="1" dirty="0" smtClean="0"/>
              <a:t>每个存储单元内的二进制</a:t>
            </a:r>
            <a:r>
              <a:rPr lang="en-US" altLang="zh-CN" sz="2800" b="1" dirty="0" smtClean="0"/>
              <a:t>bit</a:t>
            </a:r>
            <a:r>
              <a:rPr lang="zh-CN" altLang="en-US" sz="2800" b="1" dirty="0" smtClean="0"/>
              <a:t>位数，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取决于数据线个数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57400" y="2436168"/>
            <a:ext cx="6477000" cy="3736032"/>
            <a:chOff x="2362200" y="2436168"/>
            <a:chExt cx="6477000" cy="3736032"/>
          </a:xfrm>
        </p:grpSpPr>
        <p:sp>
          <p:nvSpPr>
            <p:cNvPr id="12" name="矩形 11"/>
            <p:cNvSpPr/>
            <p:nvPr/>
          </p:nvSpPr>
          <p:spPr>
            <a:xfrm>
              <a:off x="2362200" y="2438400"/>
              <a:ext cx="6477000" cy="3733800"/>
            </a:xfrm>
            <a:prstGeom prst="rect">
              <a:avLst/>
            </a:prstGeom>
            <a:solidFill>
              <a:srgbClr val="DD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 smtClean="0"/>
            </a:p>
            <a:p>
              <a:endParaRPr lang="en-US" b="1" dirty="0"/>
            </a:p>
            <a:p>
              <a:endParaRPr lang="en-US" b="1" dirty="0" smtClean="0"/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EPROM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362200" y="2436168"/>
              <a:ext cx="9589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SRAM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42104"/>
              </p:ext>
            </p:extLst>
          </p:nvPr>
        </p:nvGraphicFramePr>
        <p:xfrm>
          <a:off x="2209800" y="2872420"/>
          <a:ext cx="6081395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660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型号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6264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62128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62256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62512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容量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型号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2114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6116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容量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1K×4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44960"/>
              </p:ext>
            </p:extLst>
          </p:nvPr>
        </p:nvGraphicFramePr>
        <p:xfrm>
          <a:off x="2209800" y="5061012"/>
          <a:ext cx="6081395" cy="946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660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型号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2716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2764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27256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27512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容量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64KB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8K×8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32K×8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64K×8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9000" y="2819400"/>
            <a:ext cx="1219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47535" y="3810000"/>
            <a:ext cx="1219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48200" y="5029200"/>
            <a:ext cx="1219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1517" y="1411069"/>
            <a:ext cx="2435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/>
              <a:t> </a:t>
            </a:r>
            <a:r>
              <a:rPr lang="zh-CN" altLang="en-US" sz="3600" b="1" dirty="0" smtClean="0"/>
              <a:t>字数</a:t>
            </a:r>
            <a:r>
              <a:rPr lang="en-US" altLang="zh-CN" sz="3600" b="1" dirty="0" smtClean="0"/>
              <a:t>×</a:t>
            </a:r>
            <a:r>
              <a:rPr lang="zh-CN" altLang="en-US" sz="3600" b="1" dirty="0" smtClean="0"/>
              <a:t>字长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半导体存储器的性能指标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0" y="914400"/>
            <a:ext cx="7010400" cy="5181600"/>
          </a:xfrm>
        </p:spPr>
        <p:txBody>
          <a:bodyPr/>
          <a:lstStyle/>
          <a:p>
            <a:r>
              <a:rPr lang="zh-CN" altLang="en-US" dirty="0" smtClean="0"/>
              <a:t>存储容量的表示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 —— </a:t>
            </a:r>
            <a:r>
              <a:rPr lang="zh-CN" altLang="en-US" dirty="0" smtClean="0"/>
              <a:t>用二进制位定义存储容量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—— </a:t>
            </a:r>
            <a:r>
              <a:rPr lang="zh-CN" altLang="en-US" dirty="0" smtClean="0"/>
              <a:t>用二进制字节定义存储容量</a:t>
            </a:r>
            <a:endParaRPr lang="en-US" altLang="zh-CN" dirty="0" smtClean="0"/>
          </a:p>
          <a:p>
            <a:r>
              <a:rPr lang="zh-CN" altLang="en-US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存储容量的常用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单位</a:t>
            </a:r>
            <a:endParaRPr lang="en-US" altLang="zh-CN" sz="3200" b="1" dirty="0" smtClean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b="1" dirty="0" smtClean="0">
                <a:latin typeface="+mn-lt"/>
                <a:ea typeface="+mn-ea"/>
                <a:cs typeface="+mn-cs"/>
              </a:rPr>
              <a:t>字   节 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——  B  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Byte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）</a:t>
            </a:r>
            <a:endParaRPr lang="en-US" altLang="zh-CN" b="1" dirty="0" smtClean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b="1" dirty="0">
                <a:latin typeface="+mn-lt"/>
                <a:ea typeface="+mn-ea"/>
                <a:cs typeface="+mn-cs"/>
              </a:rPr>
              <a:t>千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字节 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——  KB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Kilo Byte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）</a:t>
            </a:r>
            <a:endParaRPr lang="en-US" altLang="zh-CN" b="1" dirty="0" smtClean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b="1" dirty="0" smtClean="0">
                <a:latin typeface="+mn-lt"/>
                <a:ea typeface="+mn-ea"/>
                <a:cs typeface="+mn-cs"/>
              </a:rPr>
              <a:t>兆字节 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——  MB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Mega Byte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）</a:t>
            </a:r>
            <a:endParaRPr lang="en-US" altLang="zh-CN" b="1" dirty="0" smtClean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b="1" dirty="0" smtClean="0">
                <a:latin typeface="+mn-lt"/>
                <a:ea typeface="+mn-ea"/>
                <a:cs typeface="+mn-cs"/>
              </a:rPr>
              <a:t>吉字节 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——  GB 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Giga Byte</a:t>
            </a:r>
            <a:r>
              <a:rPr lang="zh-CN" altLang="en-US" b="1" dirty="0" smtClean="0">
                <a:latin typeface="+mn-lt"/>
                <a:ea typeface="+mn-ea"/>
                <a:cs typeface="+mn-cs"/>
              </a:rPr>
              <a:t>）</a:t>
            </a:r>
            <a:endParaRPr lang="en-US" altLang="zh-CN" b="1" dirty="0" smtClean="0"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常用的单位换算</a:t>
            </a:r>
            <a:endParaRPr lang="en-US" altLang="zh-CN" dirty="0" smtClean="0"/>
          </a:p>
          <a:p>
            <a:pPr lvl="1"/>
            <a:r>
              <a:rPr lang="en-US" b="1" dirty="0" smtClean="0">
                <a:latin typeface="+mn-lt"/>
                <a:ea typeface="+mn-ea"/>
                <a:cs typeface="+mn-cs"/>
              </a:rPr>
              <a:t>1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KB = 1024  B</a:t>
            </a:r>
          </a:p>
          <a:p>
            <a:pPr lvl="1"/>
            <a:r>
              <a:rPr lang="en-US" b="1" dirty="0" smtClean="0">
                <a:latin typeface="+mn-lt"/>
                <a:ea typeface="+mn-ea"/>
                <a:cs typeface="+mn-cs"/>
              </a:rPr>
              <a:t>1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MB = 1024  KB</a:t>
            </a:r>
          </a:p>
          <a:p>
            <a:pPr lvl="1"/>
            <a:r>
              <a:rPr lang="en-US" b="1" dirty="0" smtClean="0">
                <a:latin typeface="+mn-lt"/>
                <a:ea typeface="+mn-ea"/>
                <a:cs typeface="+mn-cs"/>
              </a:rPr>
              <a:t>1</a:t>
            </a:r>
            <a:r>
              <a:rPr lang="en-US" altLang="zh-CN" b="1" dirty="0" smtClean="0">
                <a:latin typeface="+mn-lt"/>
                <a:ea typeface="+mn-ea"/>
                <a:cs typeface="+mn-cs"/>
              </a:rPr>
              <a:t>GB  = 1024 MB</a:t>
            </a:r>
            <a:endParaRPr 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地址换算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990600"/>
            <a:ext cx="8077200" cy="5486400"/>
          </a:xfrm>
        </p:spPr>
        <p:txBody>
          <a:bodyPr/>
          <a:lstStyle/>
          <a:p>
            <a:r>
              <a:rPr lang="en-US" altLang="zh-CN" dirty="0" smtClean="0"/>
              <a:t>1KB=1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1024=2 </a:t>
            </a:r>
            <a:r>
              <a:rPr lang="zh-CN" altLang="en-US" dirty="0" smtClean="0"/>
              <a:t>*</a:t>
            </a:r>
            <a:r>
              <a:rPr lang="en-US" altLang="zh-CN" dirty="0" smtClean="0"/>
              <a:t>2  =2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  = 100 0000 0000B =400H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2KB=2</a:t>
            </a:r>
            <a:r>
              <a:rPr lang="zh-CN" altLang="en-US" dirty="0" smtClean="0"/>
              <a:t>*</a:t>
            </a:r>
            <a:r>
              <a:rPr lang="en-US" altLang="zh-CN" dirty="0"/>
              <a:t>1024=2 </a:t>
            </a:r>
            <a:r>
              <a:rPr lang="zh-CN" altLang="en-US" dirty="0"/>
              <a:t>*</a:t>
            </a:r>
            <a:r>
              <a:rPr lang="en-US" altLang="zh-CN" dirty="0"/>
              <a:t>2  =2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  </a:t>
            </a:r>
            <a:r>
              <a:rPr lang="en-US" altLang="zh-CN" dirty="0"/>
              <a:t>= </a:t>
            </a:r>
            <a:r>
              <a:rPr lang="en-US" altLang="zh-CN" dirty="0" smtClean="0"/>
              <a:t>1000 </a:t>
            </a:r>
            <a:r>
              <a:rPr lang="en-US" altLang="zh-CN" dirty="0"/>
              <a:t>0000 0000B </a:t>
            </a:r>
            <a:r>
              <a:rPr lang="en-US" altLang="zh-CN" dirty="0" smtClean="0"/>
              <a:t>=800H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dirty="0" smtClean="0"/>
              <a:t>   32KB=32</a:t>
            </a:r>
            <a:r>
              <a:rPr lang="zh-CN" altLang="en-US" dirty="0" smtClean="0"/>
              <a:t>*</a:t>
            </a:r>
            <a:r>
              <a:rPr lang="en-US" altLang="zh-CN" dirty="0"/>
              <a:t>1024=2 </a:t>
            </a:r>
            <a:r>
              <a:rPr lang="zh-CN" altLang="en-US" dirty="0"/>
              <a:t>*</a:t>
            </a:r>
            <a:r>
              <a:rPr lang="en-US" altLang="zh-CN" dirty="0"/>
              <a:t>2  =2</a:t>
            </a:r>
          </a:p>
          <a:p>
            <a:pPr marL="514350" indent="-514350">
              <a:buAutoNum type="arabicPlain" startAt="2"/>
            </a:pPr>
            <a:r>
              <a:rPr lang="en-US" altLang="zh-CN" dirty="0" smtClean="0"/>
              <a:t>= 1000 0000 </a:t>
            </a:r>
            <a:r>
              <a:rPr lang="en-US" altLang="zh-CN" dirty="0"/>
              <a:t>0000 0000B =</a:t>
            </a:r>
            <a:r>
              <a:rPr lang="en-US" altLang="zh-CN" dirty="0" smtClean="0"/>
              <a:t>8000H</a:t>
            </a:r>
          </a:p>
          <a:p>
            <a:pPr marL="0" indent="0">
              <a:buNone/>
            </a:pPr>
            <a:r>
              <a:rPr lang="en-US" altLang="zh-CN" sz="1100" dirty="0" smtClean="0"/>
              <a:t>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dirty="0" smtClean="0"/>
              <a:t>64KB=64</a:t>
            </a:r>
            <a:r>
              <a:rPr lang="zh-CN" altLang="en-US" dirty="0" smtClean="0"/>
              <a:t>*</a:t>
            </a:r>
            <a:r>
              <a:rPr lang="en-US" altLang="zh-CN" dirty="0"/>
              <a:t>1024=2 </a:t>
            </a:r>
            <a:r>
              <a:rPr lang="zh-CN" altLang="en-US" dirty="0"/>
              <a:t>*</a:t>
            </a:r>
            <a:r>
              <a:rPr lang="en-US" altLang="zh-CN" dirty="0"/>
              <a:t>2  =</a:t>
            </a:r>
            <a:r>
              <a:rPr lang="en-US" altLang="zh-CN" dirty="0" smtClean="0"/>
              <a:t>2</a:t>
            </a:r>
          </a:p>
          <a:p>
            <a:pPr marL="514350" indent="-514350">
              <a:buAutoNum type="arabicPlain" startAt="2"/>
            </a:pPr>
            <a:r>
              <a:rPr lang="en-US" altLang="zh-CN" dirty="0" smtClean="0"/>
              <a:t>= 1 0000 </a:t>
            </a:r>
            <a:r>
              <a:rPr lang="en-US" altLang="zh-CN" dirty="0"/>
              <a:t>0000 0000 0000B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 smtClean="0"/>
              <a:t>     =10000H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10338"/>
            <a:ext cx="2667000" cy="347662"/>
          </a:xfrm>
        </p:spPr>
        <p:txBody>
          <a:bodyPr/>
          <a:lstStyle/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914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7864" y="926068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6064" y="926068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447800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16835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618" y="2165866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56064" y="2133600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678668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1667" y="3505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71232" y="3505200"/>
            <a:ext cx="47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9432" y="3516868"/>
            <a:ext cx="47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038600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2285" y="5269468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36864" y="4736068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01249" y="4659350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57" y="4659350"/>
            <a:ext cx="5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34200" cy="563562"/>
          </a:xfrm>
        </p:spPr>
        <p:txBody>
          <a:bodyPr/>
          <a:lstStyle/>
          <a:p>
            <a:r>
              <a:rPr lang="zh-CN" altLang="en-US" dirty="0" smtClean="0"/>
              <a:t>存储器地址范围与容量关系计算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存储器地址范围分析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32KB</a:t>
            </a:r>
            <a:r>
              <a:rPr lang="zh-CN" altLang="en-US" dirty="0" smtClean="0"/>
              <a:t>的存储器首地址为</a:t>
            </a:r>
            <a:r>
              <a:rPr lang="en-US" altLang="zh-CN" dirty="0" smtClean="0"/>
              <a:t>4000H</a:t>
            </a:r>
            <a:r>
              <a:rPr lang="zh-CN" altLang="en-US" dirty="0" smtClean="0"/>
              <a:t>，求其末尾地址。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存储器容量计算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）一个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，能存储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个字，求容量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）一个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，首地址为</a:t>
            </a:r>
            <a:r>
              <a:rPr lang="en-US" altLang="zh-CN" dirty="0" smtClean="0"/>
              <a:t>9000H</a:t>
            </a:r>
            <a:r>
              <a:rPr lang="zh-CN" altLang="en-US" dirty="0" smtClean="0"/>
              <a:t>，末尾地址为</a:t>
            </a:r>
            <a:r>
              <a:rPr lang="en-US" altLang="zh-CN" dirty="0" smtClean="0"/>
              <a:t>0FFFFH</a:t>
            </a:r>
            <a:r>
              <a:rPr lang="zh-CN" altLang="en-US" dirty="0" smtClean="0"/>
              <a:t>，求其容量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半导体存储器的性能指标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存取时间（读写速度）</a:t>
            </a:r>
            <a:endParaRPr lang="en-US" altLang="zh-CN" dirty="0" smtClean="0"/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</a:rPr>
              <a:t>半导体存储器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</a:rPr>
              <a:t>芯片的速度一般用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</a:rPr>
              <a:t>存取时间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</a:rPr>
              <a:t>存储周期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</a:rPr>
              <a:t>两个指标来衡量。</a:t>
            </a: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tabLst>
                <a:tab pos="533400" algn="l"/>
              </a:tabLst>
            </a:pPr>
            <a:r>
              <a:rPr lang="zh-CN" altLang="en-US" b="1" dirty="0" smtClean="0"/>
              <a:t>在存储器</a:t>
            </a:r>
            <a:r>
              <a:rPr lang="zh-CN" altLang="en-US" b="1" dirty="0"/>
              <a:t>芯片的手册中可以查</a:t>
            </a:r>
            <a:r>
              <a:rPr lang="zh-CN" altLang="en-US" b="1" dirty="0" smtClean="0"/>
              <a:t>得</a:t>
            </a:r>
            <a:endParaRPr lang="en-US" altLang="zh-CN" b="1" dirty="0" smtClean="0"/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None/>
              <a:tabLst>
                <a:tab pos="533400" algn="l"/>
              </a:tabLst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最小</a:t>
            </a:r>
            <a:r>
              <a:rPr lang="zh-CN" altLang="en-US" b="1" dirty="0"/>
              <a:t>读出</a:t>
            </a:r>
            <a:r>
              <a:rPr lang="zh-CN" altLang="en-US" b="1" dirty="0" smtClean="0"/>
              <a:t>周期</a:t>
            </a:r>
            <a:r>
              <a:rPr lang="en-US" altLang="zh-CN" b="1" dirty="0" err="1" smtClean="0"/>
              <a:t>tcyc</a:t>
            </a:r>
            <a:r>
              <a:rPr lang="en-US" altLang="zh-CN" b="1" dirty="0" smtClean="0"/>
              <a:t>(R</a:t>
            </a:r>
            <a:r>
              <a:rPr lang="en-US" altLang="zh-CN" b="1" dirty="0"/>
              <a:t>)(Read Cycle Time</a:t>
            </a:r>
            <a:r>
              <a:rPr lang="en-US" altLang="zh-CN" b="1" dirty="0" smtClean="0"/>
              <a:t>)</a:t>
            </a: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None/>
              <a:tabLst>
                <a:tab pos="533400" algn="l"/>
              </a:tabLst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最</a:t>
            </a:r>
            <a:r>
              <a:rPr lang="zh-CN" altLang="en-US" b="1" dirty="0"/>
              <a:t>小写</a:t>
            </a:r>
            <a:r>
              <a:rPr lang="zh-CN" altLang="en-US" b="1" dirty="0" smtClean="0"/>
              <a:t>周期</a:t>
            </a:r>
            <a:r>
              <a:rPr lang="en-US" altLang="zh-CN" b="1" dirty="0" err="1" smtClean="0"/>
              <a:t>tcyc</a:t>
            </a:r>
            <a:r>
              <a:rPr lang="en-US" altLang="zh-CN" b="1" dirty="0" smtClean="0"/>
              <a:t>(W</a:t>
            </a:r>
            <a:r>
              <a:rPr lang="en-US" altLang="zh-CN" b="1" dirty="0"/>
              <a:t>)(Write Cycle Time)</a:t>
            </a:r>
            <a:r>
              <a:rPr lang="zh-CN" altLang="en-US" b="1" dirty="0"/>
              <a:t>。 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81400" y="4267200"/>
            <a:ext cx="4350806" cy="52322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0" dirty="0" err="1"/>
              <a:t>tcyc</a:t>
            </a:r>
            <a:r>
              <a:rPr lang="en-US" altLang="zh-CN" sz="2800" b="0" dirty="0"/>
              <a:t>(R)</a:t>
            </a:r>
            <a:r>
              <a:rPr lang="zh-CN" altLang="en-US" sz="2800" b="0" dirty="0"/>
              <a:t>＜</a:t>
            </a:r>
            <a:r>
              <a:rPr lang="en-US" altLang="zh-CN" sz="2800" b="0" dirty="0"/>
              <a:t>4T</a:t>
            </a:r>
            <a:r>
              <a:rPr lang="zh-CN" altLang="en-US" sz="2800" b="0" dirty="0"/>
              <a:t>－</a:t>
            </a:r>
            <a:r>
              <a:rPr lang="en-US" altLang="zh-CN" sz="2800" b="0" dirty="0" err="1"/>
              <a:t>tda</a:t>
            </a:r>
            <a:r>
              <a:rPr lang="zh-CN" altLang="en-US" sz="2800" b="0" dirty="0"/>
              <a:t>－</a:t>
            </a:r>
            <a:r>
              <a:rPr lang="en-US" altLang="zh-CN" sz="2800" b="0" dirty="0" err="1"/>
              <a:t>tD</a:t>
            </a:r>
            <a:r>
              <a:rPr lang="zh-CN" altLang="en-US" sz="2800" b="0" dirty="0"/>
              <a:t>－</a:t>
            </a:r>
            <a:r>
              <a:rPr lang="en-US" altLang="zh-CN" sz="2800" b="0" dirty="0"/>
              <a:t>T</a:t>
            </a:r>
            <a:r>
              <a:rPr lang="en-US" altLang="zh-CN" sz="2800" dirty="0"/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99919" y="5142177"/>
            <a:ext cx="4332287" cy="52322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0" dirty="0" err="1"/>
              <a:t>tcyc</a:t>
            </a:r>
            <a:r>
              <a:rPr lang="en-US" altLang="zh-CN" sz="2800" b="0" dirty="0"/>
              <a:t>(W)</a:t>
            </a:r>
            <a:r>
              <a:rPr lang="zh-CN" altLang="en-US" sz="2800" b="0" dirty="0"/>
              <a:t>＜</a:t>
            </a:r>
            <a:r>
              <a:rPr lang="en-US" altLang="zh-CN" sz="2800" b="0" dirty="0"/>
              <a:t>4T</a:t>
            </a:r>
            <a:r>
              <a:rPr lang="zh-CN" altLang="en-US" sz="2800" b="0" dirty="0"/>
              <a:t>－</a:t>
            </a:r>
            <a:r>
              <a:rPr lang="en-US" altLang="zh-CN" sz="2800" b="0" dirty="0" err="1"/>
              <a:t>tda</a:t>
            </a:r>
            <a:r>
              <a:rPr lang="en-US" altLang="zh-CN" sz="2800" b="0" dirty="0"/>
              <a:t>―</a:t>
            </a:r>
            <a:r>
              <a:rPr lang="en-US" altLang="zh-CN" sz="2800" b="0" dirty="0" err="1"/>
              <a:t>tD</a:t>
            </a:r>
            <a:r>
              <a:rPr lang="en-US" altLang="zh-CN" sz="2800" b="0" dirty="0"/>
              <a:t>―T</a:t>
            </a:r>
            <a:r>
              <a:rPr lang="zh-CN" altLang="en-US" sz="2800" b="0" dirty="0"/>
              <a:t>　</a:t>
            </a:r>
            <a:r>
              <a:rPr lang="zh-CN" altLang="en-US" sz="2800" dirty="0"/>
              <a:t> </a:t>
            </a:r>
            <a:r>
              <a:rPr lang="zh-CN" altLang="en-US" sz="2800" b="0" dirty="0"/>
              <a:t>　</a:t>
            </a:r>
            <a:r>
              <a:rPr lang="zh-CN" altLang="en-US" sz="2800" dirty="0"/>
              <a:t> 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304800" y="4076700"/>
            <a:ext cx="2286000" cy="904220"/>
          </a:xfrm>
          <a:prstGeom prst="borderCallout2">
            <a:avLst>
              <a:gd name="adj1" fmla="val 20116"/>
              <a:gd name="adj2" fmla="val 100913"/>
              <a:gd name="adj3" fmla="val 31050"/>
              <a:gd name="adj4" fmla="val 131839"/>
              <a:gd name="adj5" fmla="val 33240"/>
              <a:gd name="adj6" fmla="val 140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RD</a:t>
            </a:r>
            <a:r>
              <a:rPr lang="zh-CN" altLang="en-US" sz="2400" b="1" dirty="0" smtClean="0"/>
              <a:t>的持续时间</a:t>
            </a:r>
            <a:endParaRPr lang="zh-CN" altLang="en-US" sz="2400" b="1" dirty="0"/>
          </a:p>
        </p:txBody>
      </p:sp>
      <p:sp>
        <p:nvSpPr>
          <p:cNvPr id="9" name="线形标注 2 8"/>
          <p:cNvSpPr/>
          <p:nvPr/>
        </p:nvSpPr>
        <p:spPr>
          <a:xfrm>
            <a:off x="152400" y="5403787"/>
            <a:ext cx="2438400" cy="904220"/>
          </a:xfrm>
          <a:prstGeom prst="borderCallout2">
            <a:avLst>
              <a:gd name="adj1" fmla="val 20116"/>
              <a:gd name="adj2" fmla="val 100913"/>
              <a:gd name="adj3" fmla="val 14651"/>
              <a:gd name="adj4" fmla="val 138667"/>
              <a:gd name="adj5" fmla="val 16841"/>
              <a:gd name="adj6" fmla="val 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WR</a:t>
            </a:r>
            <a:r>
              <a:rPr lang="zh-CN" altLang="en-US" sz="2400" b="1" dirty="0" smtClean="0"/>
              <a:t>的持续时间</a:t>
            </a:r>
            <a:endParaRPr lang="zh-CN" alt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81000" y="4343400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1000" y="5638800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半导体存储器的性能指标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47800"/>
            <a:ext cx="7010400" cy="5181600"/>
          </a:xfrm>
        </p:spPr>
        <p:txBody>
          <a:bodyPr/>
          <a:lstStyle/>
          <a:p>
            <a:r>
              <a:rPr lang="zh-CN" altLang="en-US" dirty="0" smtClean="0"/>
              <a:t>非易失性</a:t>
            </a:r>
            <a:endParaRPr lang="en-US" altLang="zh-CN" dirty="0" smtClean="0"/>
          </a:p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zh-CN" altLang="en-US" dirty="0" smtClean="0"/>
              <a:t>功耗</a:t>
            </a:r>
            <a:endParaRPr lang="en-US" altLang="zh-CN" dirty="0" smtClean="0"/>
          </a:p>
          <a:p>
            <a:r>
              <a:rPr lang="zh-CN" altLang="en-US" dirty="0"/>
              <a:t>价格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133600" y="1142999"/>
            <a:ext cx="5715000" cy="1012825"/>
            <a:chOff x="1296" y="1824"/>
            <a:chExt cx="2976" cy="432"/>
          </a:xfrm>
        </p:grpSpPr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3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存储器分类及主要指标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33600" y="2133600"/>
            <a:ext cx="5715000" cy="1043142"/>
            <a:chOff x="1296" y="1824"/>
            <a:chExt cx="2976" cy="43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0000"/>
                  </a:solidFill>
                </a:rPr>
                <a:t>常用存储器芯片介绍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2133600" y="3124200"/>
            <a:ext cx="5715000" cy="1066800"/>
            <a:chOff x="1296" y="1824"/>
            <a:chExt cx="2976" cy="432"/>
          </a:xfrm>
        </p:grpSpPr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gray">
            <a:xfrm>
              <a:off x="1675" y="1927"/>
              <a:ext cx="21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扩展存储器设计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33600" y="4114800"/>
            <a:ext cx="5715000" cy="1012825"/>
            <a:chOff x="1296" y="1824"/>
            <a:chExt cx="2976" cy="43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760" y="1934"/>
              <a:ext cx="24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存储器地址译码电路设计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2133600" y="5029200"/>
            <a:ext cx="5715000" cy="1043142"/>
            <a:chOff x="1296" y="1824"/>
            <a:chExt cx="2976" cy="432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795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存储器与</a:t>
              </a:r>
              <a:r>
                <a:rPr lang="en-US" altLang="zh-CN" sz="3200" b="1" dirty="0" smtClean="0">
                  <a:solidFill>
                    <a:srgbClr val="000000"/>
                  </a:solidFill>
                </a:rPr>
                <a:t>CPU</a:t>
              </a:r>
              <a:r>
                <a:rPr lang="zh-CN" altLang="en-US" sz="3200" b="1" dirty="0" smtClean="0">
                  <a:solidFill>
                    <a:srgbClr val="000000"/>
                  </a:solidFill>
                </a:rPr>
                <a:t>的连接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</a:t>
            </a:r>
            <a:r>
              <a:rPr lang="zh-CN" altLang="en-US" dirty="0" smtClean="0"/>
              <a:t>常用存储器芯片介绍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838200"/>
          </a:xfrm>
        </p:spPr>
        <p:txBody>
          <a:bodyPr/>
          <a:lstStyle/>
          <a:p>
            <a:r>
              <a:rPr lang="en-US" altLang="zh-CN" dirty="0" smtClean="0"/>
              <a:t>SRAM</a:t>
            </a:r>
            <a:r>
              <a:rPr lang="zh-CN" altLang="en-US" dirty="0" smtClean="0"/>
              <a:t>芯片的引脚特点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4495800" cy="217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42672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地址线 </a:t>
            </a:r>
            <a:r>
              <a:rPr lang="en-US" altLang="zh-CN" sz="2000" b="1" dirty="0" smtClean="0"/>
              <a:t>A0~An </a:t>
            </a:r>
            <a:r>
              <a:rPr lang="zh-CN" altLang="en-US" sz="2000" b="1" dirty="0" smtClean="0"/>
              <a:t>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地址总线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AB </a:t>
            </a:r>
            <a:r>
              <a:rPr lang="zh-CN" altLang="en-US" sz="2000" b="1" dirty="0" smtClean="0"/>
              <a:t>（个数取决于字数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数据线</a:t>
            </a:r>
            <a:r>
              <a:rPr lang="en-US" altLang="zh-CN" sz="2000" b="1" dirty="0" smtClean="0"/>
              <a:t>D0~Dn</a:t>
            </a:r>
            <a:r>
              <a:rPr lang="zh-CN" altLang="en-US" sz="2000" b="1" dirty="0" smtClean="0"/>
              <a:t>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数据总线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DB  </a:t>
            </a:r>
            <a:r>
              <a:rPr lang="zh-CN" altLang="en-US" sz="2000" b="1" dirty="0" smtClean="0"/>
              <a:t>（个数取决于字长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片选线  </a:t>
            </a:r>
            <a:r>
              <a:rPr lang="en-US" altLang="zh-CN" sz="2000" b="1" dirty="0" smtClean="0"/>
              <a:t>CS </a:t>
            </a:r>
            <a:r>
              <a:rPr lang="zh-CN" altLang="en-US" sz="2000" b="1" dirty="0" smtClean="0"/>
              <a:t>由地址译码电路产生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读写线  </a:t>
            </a:r>
            <a:r>
              <a:rPr lang="en-US" altLang="zh-CN" sz="2000" b="1" dirty="0" smtClean="0"/>
              <a:t>OE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WE  </a:t>
            </a:r>
            <a:r>
              <a:rPr lang="zh-CN" altLang="en-US" sz="2000" b="1" dirty="0" smtClean="0"/>
              <a:t>由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的  </a:t>
            </a:r>
            <a:r>
              <a:rPr lang="en-US" altLang="zh-CN" sz="2000" b="1" dirty="0" smtClean="0"/>
              <a:t>RD </a:t>
            </a:r>
            <a:r>
              <a:rPr lang="zh-CN" altLang="en-US" sz="2000" b="1" dirty="0" smtClean="0"/>
              <a:t>和 </a:t>
            </a:r>
            <a:r>
              <a:rPr lang="en-US" altLang="zh-CN" sz="2000" b="1" dirty="0" smtClean="0"/>
              <a:t>WR </a:t>
            </a:r>
            <a:r>
              <a:rPr lang="zh-CN" altLang="en-US" sz="2000" b="1" dirty="0" smtClean="0"/>
              <a:t>控制</a:t>
            </a:r>
            <a:endParaRPr 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2895600" y="5574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581400" y="5562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299502" y="5574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019800" y="5574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895600" y="51054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133600" y="1142999"/>
            <a:ext cx="5715000" cy="1012825"/>
            <a:chOff x="1296" y="1824"/>
            <a:chExt cx="2976" cy="432"/>
          </a:xfrm>
        </p:grpSpPr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3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0000"/>
                  </a:solidFill>
                </a:rPr>
                <a:t>存储器分类及主要指标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33600" y="2133600"/>
            <a:ext cx="5715000" cy="1043142"/>
            <a:chOff x="1296" y="1824"/>
            <a:chExt cx="2976" cy="43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常用存储器芯片介绍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2133600" y="3124200"/>
            <a:ext cx="5715000" cy="1066800"/>
            <a:chOff x="1296" y="1824"/>
            <a:chExt cx="2976" cy="432"/>
          </a:xfrm>
        </p:grpSpPr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gray">
            <a:xfrm>
              <a:off x="1675" y="1927"/>
              <a:ext cx="21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扩展存储器设计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33600" y="4114800"/>
            <a:ext cx="5715000" cy="1012825"/>
            <a:chOff x="1296" y="1824"/>
            <a:chExt cx="2976" cy="43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760" y="1934"/>
              <a:ext cx="24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存储器地址译码电路设计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2133600" y="5029200"/>
            <a:ext cx="5715000" cy="1043142"/>
            <a:chOff x="1296" y="1824"/>
            <a:chExt cx="2976" cy="432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795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存储器与</a:t>
              </a:r>
              <a:r>
                <a:rPr lang="en-US" altLang="zh-CN" sz="3200" b="1" dirty="0" smtClean="0">
                  <a:solidFill>
                    <a:srgbClr val="000000"/>
                  </a:solidFill>
                </a:rPr>
                <a:t>CPU</a:t>
              </a:r>
              <a:r>
                <a:rPr lang="zh-CN" altLang="en-US" sz="3200" b="1" dirty="0" smtClean="0">
                  <a:solidFill>
                    <a:srgbClr val="000000"/>
                  </a:solidFill>
                </a:rPr>
                <a:t>的连接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" y="1257070"/>
            <a:ext cx="1676400" cy="47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latin typeface="华文琥珀" pitchFamily="2" charset="-122"/>
                <a:ea typeface="华文琥珀" pitchFamily="2" charset="-122"/>
              </a:rPr>
              <a:t>2</a:t>
            </a:r>
          </a:p>
          <a:p>
            <a:pPr algn="ctr"/>
            <a:r>
              <a:rPr lang="zh-CN" altLang="en-US" sz="4800" b="1" dirty="0" smtClean="0">
                <a:latin typeface="华文琥珀" pitchFamily="2" charset="-122"/>
                <a:ea typeface="华文琥珀" pitchFamily="2" charset="-122"/>
              </a:rPr>
              <a:t>个</a:t>
            </a:r>
            <a:endParaRPr lang="en-US" altLang="zh-CN" sz="4800" b="1" dirty="0" smtClean="0"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4800" b="1" dirty="0" smtClean="0">
                <a:latin typeface="华文琥珀" pitchFamily="2" charset="-122"/>
                <a:ea typeface="华文琥珀" pitchFamily="2" charset="-122"/>
              </a:rPr>
              <a:t>课</a:t>
            </a:r>
            <a:endParaRPr lang="en-US" altLang="zh-CN" sz="4800" b="1" dirty="0" smtClean="0"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4800" b="1" dirty="0" smtClean="0">
                <a:latin typeface="华文琥珀" pitchFamily="2" charset="-122"/>
                <a:ea typeface="华文琥珀" pitchFamily="2" charset="-122"/>
              </a:rPr>
              <a:t>时</a:t>
            </a:r>
            <a:endParaRPr lang="zh-CN" altLang="en-US" sz="4800" b="1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7400" y="1058069"/>
            <a:ext cx="6248400" cy="320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zh-CN" altLang="en-US" dirty="0"/>
              <a:t>常用存储器芯片介绍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685800"/>
          </a:xfrm>
        </p:spPr>
        <p:txBody>
          <a:bodyPr/>
          <a:lstStyle/>
          <a:p>
            <a:r>
              <a:rPr lang="en-US" altLang="zh-CN" dirty="0" smtClean="0"/>
              <a:t>SRAM</a:t>
            </a:r>
            <a:r>
              <a:rPr lang="zh-CN" altLang="en-US" dirty="0" smtClean="0"/>
              <a:t>芯片  </a:t>
            </a:r>
            <a:r>
              <a:rPr lang="en-US" altLang="zh-CN" dirty="0" smtClean="0"/>
              <a:t>Intel 6264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74527"/>
              </p:ext>
            </p:extLst>
          </p:nvPr>
        </p:nvGraphicFramePr>
        <p:xfrm>
          <a:off x="228600" y="1894303"/>
          <a:ext cx="3198812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r:id="rId4" imgW="2125370" imgH="2199742" progId="Visio.Drawing.11">
                  <p:embed/>
                </p:oleObj>
              </mc:Choice>
              <mc:Fallback>
                <p:oleObj r:id="rId4" imgW="2125370" imgH="219974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4303"/>
                        <a:ext cx="3198812" cy="33131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19812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地址线 </a:t>
            </a:r>
            <a:r>
              <a:rPr lang="en-US" altLang="zh-CN" sz="2400" b="1" dirty="0" smtClean="0"/>
              <a:t>—— A0~ A12</a:t>
            </a:r>
          </a:p>
          <a:p>
            <a:r>
              <a:rPr lang="zh-CN" altLang="en-US" sz="2400" b="1" dirty="0"/>
              <a:t>数据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D0~D7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控制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OE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WE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CS1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CS2</a:t>
            </a:r>
          </a:p>
          <a:p>
            <a:endParaRPr 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375702" y="3288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172200" y="3288268"/>
            <a:ext cx="664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32004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—</a:t>
            </a:r>
            <a:endParaRPr lang="en-US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93297"/>
              </p:ext>
            </p:extLst>
          </p:nvPr>
        </p:nvGraphicFramePr>
        <p:xfrm>
          <a:off x="3978302" y="4009719"/>
          <a:ext cx="3625795" cy="231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r:id="rId6" imgW="1809598" imgH="1149401" progId="Visio.Drawing.11">
                  <p:embed/>
                </p:oleObj>
              </mc:Choice>
              <mc:Fallback>
                <p:oleObj r:id="rId6" imgW="1809598" imgH="114940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302" y="4009719"/>
                        <a:ext cx="3625795" cy="231488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886200" y="2883932"/>
            <a:ext cx="4191000" cy="46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容量  </a:t>
            </a:r>
            <a:r>
              <a:rPr lang="en-US" altLang="zh-CN" sz="2400" b="1" dirty="0" smtClean="0"/>
              <a:t>=  8K×8 = 8KB</a:t>
            </a:r>
            <a:endParaRPr lang="en-US" sz="24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657599" y="1600200"/>
            <a:ext cx="4876800" cy="4724400"/>
            <a:chOff x="1812057" y="1610033"/>
            <a:chExt cx="8153399" cy="4419600"/>
          </a:xfrm>
        </p:grpSpPr>
        <p:sp>
          <p:nvSpPr>
            <p:cNvPr id="14" name="矩形 13"/>
            <p:cNvSpPr/>
            <p:nvPr/>
          </p:nvSpPr>
          <p:spPr>
            <a:xfrm>
              <a:off x="1812057" y="1610033"/>
              <a:ext cx="8153399" cy="441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A0~A12  </a:t>
              </a:r>
              <a:r>
                <a:rPr lang="zh-CN" altLang="en-US" sz="3600" b="1" dirty="0" smtClean="0"/>
                <a:t>用作 存储器 片内寻址</a:t>
              </a:r>
              <a:endParaRPr lang="en-US" altLang="zh-CN" sz="3600" b="1" dirty="0" smtClean="0"/>
            </a:p>
            <a:p>
              <a:pPr algn="ctr"/>
              <a:endParaRPr lang="en-US" altLang="zh-CN" sz="3600" b="1" dirty="0"/>
            </a:p>
            <a:p>
              <a:pPr algn="ctr"/>
              <a:r>
                <a:rPr lang="en-US" altLang="zh-CN" sz="3600" b="1" dirty="0" smtClean="0"/>
                <a:t>CS1</a:t>
              </a:r>
              <a:r>
                <a:rPr lang="zh-CN" altLang="en-US" sz="3600" b="1" dirty="0" smtClean="0"/>
                <a:t>，</a:t>
              </a:r>
              <a:r>
                <a:rPr lang="en-US" altLang="zh-CN" sz="3600" b="1" dirty="0" smtClean="0"/>
                <a:t>CS2 </a:t>
              </a:r>
              <a:r>
                <a:rPr lang="zh-CN" altLang="en-US" sz="3600" b="1" dirty="0" smtClean="0"/>
                <a:t>用作</a:t>
              </a:r>
              <a:r>
                <a:rPr lang="en-US" altLang="zh-CN" sz="3600" b="1" dirty="0" smtClean="0"/>
                <a:t>CPU</a:t>
              </a:r>
              <a:r>
                <a:rPr lang="zh-CN" altLang="en-US" sz="3600" b="1" dirty="0" smtClean="0"/>
                <a:t>片选寻址</a:t>
              </a:r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194249" y="3962401"/>
              <a:ext cx="125134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6778"/>
            <a:ext cx="3356614" cy="348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9173" y="5562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/>
              <a:t>提供</a:t>
            </a:r>
            <a:r>
              <a:rPr lang="zh-CN" altLang="en-US" sz="2000" b="1" dirty="0"/>
              <a:t>两个片选</a:t>
            </a:r>
            <a:r>
              <a:rPr lang="zh-CN" altLang="en-US" sz="2000" b="1" dirty="0" smtClean="0"/>
              <a:t>信号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是为了</a:t>
            </a:r>
            <a:r>
              <a:rPr lang="zh-CN" altLang="en-US" sz="2000" b="1" dirty="0"/>
              <a:t>提供片选方式的多样性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zh-CN" altLang="en-US" dirty="0"/>
              <a:t>常用存储器芯片介绍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SRAM</a:t>
            </a:r>
            <a:r>
              <a:rPr lang="zh-CN" altLang="en-US" dirty="0" smtClean="0"/>
              <a:t>芯片 </a:t>
            </a:r>
            <a:r>
              <a:rPr lang="en-US" altLang="zh-CN" dirty="0" smtClean="0"/>
              <a:t>Intel 2114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868"/>
              </p:ext>
            </p:extLst>
          </p:nvPr>
        </p:nvGraphicFramePr>
        <p:xfrm>
          <a:off x="609599" y="1905000"/>
          <a:ext cx="373118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r:id="rId4" imgW="2103730" imgH="1505407" progId="Visio.Drawing.11">
                  <p:embed/>
                </p:oleObj>
              </mc:Choice>
              <mc:Fallback>
                <p:oleObj r:id="rId4" imgW="2103730" imgH="150540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1905000"/>
                        <a:ext cx="3731181" cy="2667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10969"/>
              </p:ext>
            </p:extLst>
          </p:nvPr>
        </p:nvGraphicFramePr>
        <p:xfrm>
          <a:off x="5181600" y="2057400"/>
          <a:ext cx="3168650" cy="2005015"/>
        </p:xfrm>
        <a:graphic>
          <a:graphicData uri="http://schemas.openxmlformats.org/drawingml/2006/table">
            <a:tbl>
              <a:tblPr/>
              <a:tblGrid>
                <a:gridCol w="765175"/>
                <a:gridCol w="763587"/>
                <a:gridCol w="1639888"/>
              </a:tblGrid>
              <a:tr h="561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D1~D4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写入数据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读出数据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高阻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43434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地址线 </a:t>
            </a:r>
            <a:r>
              <a:rPr lang="en-US" altLang="zh-CN" sz="2400" b="1" dirty="0" smtClean="0"/>
              <a:t>—— A0~ A9</a:t>
            </a:r>
          </a:p>
          <a:p>
            <a:r>
              <a:rPr lang="zh-CN" altLang="en-US" sz="2400" b="1" dirty="0"/>
              <a:t>数据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D1~D4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控制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WE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CS</a:t>
            </a:r>
            <a:endParaRPr 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343400" y="5246132"/>
            <a:ext cx="4191000" cy="46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容量  </a:t>
            </a:r>
            <a:r>
              <a:rPr lang="en-US" altLang="zh-CN" sz="2400" b="1" dirty="0" smtClean="0"/>
              <a:t>=  1K×4= 0.5KB</a:t>
            </a:r>
            <a:endParaRPr lang="en-US" sz="2400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248400" y="58674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086600" y="58674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00091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/>
          <p:nvPr/>
        </p:nvCxnSpPr>
        <p:spPr>
          <a:xfrm>
            <a:off x="5257800" y="21336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21336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zh-CN" altLang="en-US" dirty="0"/>
              <a:t>常用存储器芯片介绍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685800"/>
          </a:xfrm>
        </p:spPr>
        <p:txBody>
          <a:bodyPr/>
          <a:lstStyle/>
          <a:p>
            <a:r>
              <a:rPr lang="en-US" altLang="zh-CN" dirty="0" smtClean="0"/>
              <a:t>EPROM</a:t>
            </a:r>
            <a:r>
              <a:rPr lang="zh-CN" altLang="en-US" dirty="0" smtClean="0"/>
              <a:t>芯片 </a:t>
            </a:r>
            <a:r>
              <a:rPr lang="en-US" altLang="zh-CN" dirty="0" smtClean="0"/>
              <a:t>Intel 2764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02667"/>
              </p:ext>
            </p:extLst>
          </p:nvPr>
        </p:nvGraphicFramePr>
        <p:xfrm>
          <a:off x="457200" y="1905000"/>
          <a:ext cx="28702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r:id="rId4" imgW="2122353" imgH="2502509" progId="Visio.Drawing.11">
                  <p:embed/>
                </p:oleObj>
              </mc:Choice>
              <mc:Fallback>
                <p:oleObj r:id="rId4" imgW="2122353" imgH="2502509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870200" cy="3384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6200" y="19812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地址线 </a:t>
            </a:r>
            <a:r>
              <a:rPr lang="en-US" altLang="zh-CN" sz="2400" b="1" dirty="0" smtClean="0"/>
              <a:t>—— A0~ A12</a:t>
            </a:r>
          </a:p>
          <a:p>
            <a:r>
              <a:rPr lang="zh-CN" altLang="en-US" sz="2400" b="1" dirty="0"/>
              <a:t>数据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D0~D7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控制</a:t>
            </a:r>
            <a:r>
              <a:rPr lang="zh-CN" altLang="en-US" sz="2400" b="1" dirty="0" smtClean="0"/>
              <a:t>线 </a:t>
            </a:r>
            <a:r>
              <a:rPr lang="en-US" altLang="zh-CN" sz="2400" b="1" dirty="0" smtClean="0"/>
              <a:t>—— CE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OE</a:t>
            </a:r>
            <a:r>
              <a:rPr lang="zh-CN" altLang="en-US" sz="2400" b="1" dirty="0" smtClean="0"/>
              <a:t>、  </a:t>
            </a:r>
            <a:r>
              <a:rPr lang="en-US" altLang="zh-CN" sz="2400" b="1" dirty="0" smtClean="0"/>
              <a:t>PGM</a:t>
            </a:r>
            <a:endParaRPr 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680502" y="3288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477000" y="3288268"/>
            <a:ext cx="664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405965" y="3124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—</a:t>
            </a:r>
            <a:endParaRPr 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191000" y="2883932"/>
            <a:ext cx="4191000" cy="46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容量  </a:t>
            </a:r>
            <a:r>
              <a:rPr lang="en-US" altLang="zh-CN" sz="2400" b="1" dirty="0" smtClean="0"/>
              <a:t>=  8K×8 = 8KB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3657600"/>
            <a:ext cx="4191000" cy="184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/>
              <a:t>CE</a:t>
            </a:r>
            <a:r>
              <a:rPr lang="zh-CN" altLang="en-US" b="1" dirty="0" smtClean="0"/>
              <a:t>：</a:t>
            </a:r>
            <a:r>
              <a:rPr lang="zh-CN" altLang="en-US" sz="2000" b="1" dirty="0" smtClean="0"/>
              <a:t>片选信号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en-US" altLang="zh-CN" sz="2000" b="1" dirty="0" smtClean="0"/>
              <a:t>OE</a:t>
            </a:r>
            <a:r>
              <a:rPr lang="zh-CN" altLang="en-US" sz="2000" b="1" dirty="0" smtClean="0"/>
              <a:t>：输出允许信号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en-US" altLang="zh-CN" sz="2000" b="1" dirty="0" smtClean="0"/>
              <a:t>PGM</a:t>
            </a:r>
            <a:r>
              <a:rPr lang="zh-CN" altLang="en-US" sz="2000" b="1" dirty="0" smtClean="0"/>
              <a:t>：编程脉冲输入</a:t>
            </a:r>
            <a:r>
              <a:rPr lang="zh-CN" altLang="en-US" b="1" dirty="0" smtClean="0"/>
              <a:t>端</a:t>
            </a:r>
            <a:endParaRPr 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232702" y="37338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4267200" y="43434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4267200" y="48006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—</a:t>
            </a:r>
            <a:endParaRPr lang="en-US" sz="3200" dirty="0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0456"/>
            <a:ext cx="3520374" cy="390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600200" y="1750456"/>
            <a:ext cx="2286000" cy="136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131482" y="5690175"/>
            <a:ext cx="5326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EPROM</a:t>
            </a:r>
            <a:r>
              <a:rPr lang="zh-CN" altLang="en-US" b="1" dirty="0"/>
              <a:t>编程时，在该端加上</a:t>
            </a:r>
            <a:r>
              <a:rPr lang="en-US" altLang="zh-CN" b="1" dirty="0"/>
              <a:t>50ms</a:t>
            </a:r>
            <a:r>
              <a:rPr lang="zh-CN" altLang="en-US" b="1" dirty="0"/>
              <a:t>左右的</a:t>
            </a:r>
            <a:r>
              <a:rPr lang="zh-CN" altLang="en-US" b="1" dirty="0">
                <a:solidFill>
                  <a:srgbClr val="FF0000"/>
                </a:solidFill>
              </a:rPr>
              <a:t>负脉冲</a:t>
            </a:r>
            <a:r>
              <a:rPr lang="zh-CN" altLang="en-US" b="1" dirty="0"/>
              <a:t>， 读操作时</a:t>
            </a:r>
            <a:r>
              <a:rPr lang="en-US" altLang="zh-CN" b="1" dirty="0"/>
              <a:t>PGM=1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912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</a:t>
            </a:r>
            <a:r>
              <a:rPr lang="zh-CN" altLang="en-US" dirty="0" smtClean="0"/>
              <a:t>扩展存储器设计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4800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RAM</a:t>
            </a:r>
            <a:r>
              <a:rPr lang="zh-CN" altLang="en-US" sz="2400" dirty="0" smtClean="0">
                <a:solidFill>
                  <a:schemeClr val="tx1"/>
                </a:solidFill>
              </a:rPr>
              <a:t>芯片与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芯片的连接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752600"/>
            <a:ext cx="435659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24" y="1752600"/>
            <a:ext cx="4315876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953000" y="1143000"/>
            <a:ext cx="480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ROM</a:t>
            </a:r>
            <a:r>
              <a:rPr lang="zh-CN" altLang="en-US" sz="2400" dirty="0" smtClean="0">
                <a:solidFill>
                  <a:schemeClr val="tx1"/>
                </a:solidFill>
              </a:rPr>
              <a:t>芯片与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芯片的连接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4724400"/>
            <a:ext cx="7543800" cy="137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注意： 低位地址线用于片内寻址，高位地址线用于片选寻址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90600"/>
            <a:ext cx="91440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回顾上节内容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590800"/>
            <a:ext cx="5432854" cy="518160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dirty="0" smtClean="0"/>
              <a:t>存储器定义，分类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</a:rPr>
              <a:t>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</a:rPr>
              <a:t>内存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</a:rPr>
              <a:t>，外存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</a:endParaRPr>
          </a:p>
          <a:p>
            <a:pPr marL="400050" lvl="1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RAM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ROM</a:t>
            </a:r>
          </a:p>
          <a:p>
            <a:pPr marL="400050" lvl="1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静态</a:t>
            </a:r>
            <a:r>
              <a:rPr lang="en-US" altLang="zh-CN" sz="2000" b="1" dirty="0" smtClean="0"/>
              <a:t>RAM</a:t>
            </a:r>
            <a:r>
              <a:rPr lang="zh-CN" altLang="en-US" sz="2000" b="1" dirty="0" smtClean="0"/>
              <a:t>，动态</a:t>
            </a:r>
            <a:r>
              <a:rPr lang="en-US" altLang="zh-CN" sz="2000" b="1" dirty="0" smtClean="0"/>
              <a:t>RAM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dirty="0" smtClean="0"/>
              <a:t>存储器主要技术指标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存储容量</a:t>
            </a:r>
            <a:endParaRPr lang="en-US" altLang="zh-CN" sz="2000" b="1" dirty="0" smtClean="0"/>
          </a:p>
          <a:p>
            <a:pPr marL="400050" lvl="1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读写速度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39746" y="2514600"/>
            <a:ext cx="543285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3. </a:t>
            </a:r>
            <a:r>
              <a:rPr lang="zh-CN" altLang="en-US" sz="2400" dirty="0"/>
              <a:t>常用的存储器芯片规格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000" b="1" dirty="0"/>
              <a:t>      SRAM Intel 6264 8K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8</a:t>
            </a:r>
          </a:p>
          <a:p>
            <a:pPr marL="400050" lvl="1" indent="0">
              <a:buNone/>
            </a:pPr>
            <a:r>
              <a:rPr lang="en-US" altLang="zh-CN" sz="2000" b="1" dirty="0"/>
              <a:t>      SRAM Intel 2114 1K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4</a:t>
            </a:r>
          </a:p>
          <a:p>
            <a:pPr marL="400050" lvl="1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00B0F0"/>
                </a:solidFill>
              </a:rPr>
              <a:t>EPROM Intel 2764 8K</a:t>
            </a:r>
            <a:r>
              <a:rPr lang="zh-CN" altLang="en-US" sz="2000" b="1" dirty="0">
                <a:solidFill>
                  <a:srgbClr val="00B0F0"/>
                </a:solidFill>
              </a:rPr>
              <a:t>*</a:t>
            </a:r>
            <a:r>
              <a:rPr lang="en-US" altLang="zh-CN" sz="2000" b="1" dirty="0">
                <a:solidFill>
                  <a:srgbClr val="00B0F0"/>
                </a:solidFill>
              </a:rPr>
              <a:t>8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4. </a:t>
            </a:r>
            <a:r>
              <a:rPr lang="zh-CN" altLang="en-US" sz="2400" dirty="0" smtClean="0"/>
              <a:t>存储器扩展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</a:rPr>
              <a:t>扩展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1" dirty="0" smtClean="0"/>
              <a:t>   </a:t>
            </a:r>
            <a:r>
              <a:rPr lang="zh-CN" altLang="en-US" sz="2000" b="1" dirty="0" smtClean="0"/>
              <a:t>字节扩展</a:t>
            </a:r>
            <a:endParaRPr lang="en-US" altLang="zh-CN" sz="2000" b="1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地址线，数据线的连接方式</a:t>
            </a:r>
            <a:endParaRPr lang="en-US" altLang="zh-CN" sz="2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28600" y="1219200"/>
            <a:ext cx="3962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作业问题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61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133600" y="1142999"/>
            <a:ext cx="5715000" cy="1012825"/>
            <a:chOff x="1296" y="1824"/>
            <a:chExt cx="2976" cy="432"/>
          </a:xfrm>
        </p:grpSpPr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3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存储器分类及主要指标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33600" y="2133600"/>
            <a:ext cx="5715000" cy="1043142"/>
            <a:chOff x="1296" y="1824"/>
            <a:chExt cx="2976" cy="43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常用存储器芯片介绍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2133600" y="3124200"/>
            <a:ext cx="5715000" cy="1066800"/>
            <a:chOff x="1296" y="1824"/>
            <a:chExt cx="2976" cy="432"/>
          </a:xfrm>
        </p:grpSpPr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gray">
            <a:xfrm>
              <a:off x="1675" y="1927"/>
              <a:ext cx="21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0000"/>
                  </a:solidFill>
                </a:rPr>
                <a:t>扩展存储器设计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33600" y="4114800"/>
            <a:ext cx="5715000" cy="1012825"/>
            <a:chOff x="1296" y="1824"/>
            <a:chExt cx="2976" cy="43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760" y="1934"/>
              <a:ext cx="24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存储器地址译码电路设计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2133600" y="5029200"/>
            <a:ext cx="5715000" cy="1043142"/>
            <a:chOff x="1296" y="1824"/>
            <a:chExt cx="2976" cy="432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795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存储器与</a:t>
              </a:r>
              <a:r>
                <a:rPr lang="en-US" altLang="zh-CN" sz="3200" b="1" dirty="0" smtClean="0">
                  <a:solidFill>
                    <a:srgbClr val="000000"/>
                  </a:solidFill>
                </a:rPr>
                <a:t>CPU</a:t>
              </a:r>
              <a:r>
                <a:rPr lang="zh-CN" altLang="en-US" sz="3200" b="1" dirty="0" smtClean="0">
                  <a:solidFill>
                    <a:srgbClr val="000000"/>
                  </a:solidFill>
                </a:rPr>
                <a:t>的连接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2286000"/>
          </a:xfrm>
        </p:spPr>
        <p:txBody>
          <a:bodyPr/>
          <a:lstStyle/>
          <a:p>
            <a:r>
              <a:rPr lang="zh-CN" altLang="en-US" dirty="0" smtClean="0"/>
              <a:t>单片存储器的容量有限难以满足实际存储容量的需求。</a:t>
            </a:r>
            <a:endParaRPr lang="en-US" altLang="zh-CN" dirty="0" smtClean="0"/>
          </a:p>
          <a:p>
            <a:r>
              <a:rPr lang="zh-CN" altLang="en-US" dirty="0" smtClean="0"/>
              <a:t>因此需要将若干片芯片连接在一起进行扩展，通常有三种扩展方式：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82445810"/>
              </p:ext>
            </p:extLst>
          </p:nvPr>
        </p:nvGraphicFramePr>
        <p:xfrm>
          <a:off x="2819400" y="3429000"/>
          <a:ext cx="4876800" cy="215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位扩展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/>
              <a:t>所</a:t>
            </a:r>
            <a:r>
              <a:rPr lang="zh-CN" altLang="en-US" b="1" dirty="0"/>
              <a:t>选择的存储器芯片的</a:t>
            </a:r>
            <a:r>
              <a:rPr lang="zh-CN" altLang="en-US" b="1" dirty="0" smtClean="0"/>
              <a:t>字长达不到设计要求的字长时</a:t>
            </a:r>
            <a:r>
              <a:rPr lang="zh-CN" altLang="en-US" b="1" dirty="0"/>
              <a:t>，用这样的存储器芯片构成系统所需的存储器子系统电路，就必须进行位</a:t>
            </a:r>
            <a:r>
              <a:rPr lang="zh-CN" altLang="en-US" b="1" dirty="0" smtClean="0"/>
              <a:t>扩展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b="1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/>
              <a:t>用</a:t>
            </a:r>
            <a:r>
              <a:rPr lang="zh-CN" altLang="en-US" b="1" dirty="0"/>
              <a:t>几片存储器芯片并起来，以增加存储</a:t>
            </a:r>
            <a:r>
              <a:rPr lang="zh-CN" altLang="en-US" b="1" dirty="0" smtClean="0"/>
              <a:t>字长 </a:t>
            </a:r>
            <a:endParaRPr lang="zh-CN" altLang="en-US" b="1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5410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EG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2114    1K×4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2514600"/>
            <a:ext cx="6553200" cy="2209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/>
              <a:t>针对数据线而言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579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扩展存储器设计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位扩展的特点：两个片子用同一地址进行片选，但数据线挂接不同，选定一个字节地址的时候两个；片子同时被</a:t>
            </a:r>
            <a:r>
              <a:rPr lang="zh-CN" altLang="en-US" dirty="0" smtClean="0">
                <a:solidFill>
                  <a:srgbClr val="FF0000"/>
                </a:solidFill>
              </a:rPr>
              <a:t>选中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扩展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芯片的并联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右箭头 4"/>
          <p:cNvSpPr/>
          <p:nvPr/>
        </p:nvSpPr>
        <p:spPr>
          <a:xfrm>
            <a:off x="3429000" y="2819400"/>
            <a:ext cx="1600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276600"/>
            <a:ext cx="4943475" cy="296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438400" y="2667000"/>
            <a:ext cx="84359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构成存储器时，一般可按下列步骤进行：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sz="2400" dirty="0" smtClean="0"/>
              <a:t>根据可用芯片，计算容量和所需芯片数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sz="2400" dirty="0" smtClean="0"/>
              <a:t>地址分配，分析地址空间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sz="2400" dirty="0" smtClean="0"/>
              <a:t>片选逻辑设计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sz="2400" dirty="0" smtClean="0"/>
              <a:t>画出逻辑连接图</a:t>
            </a:r>
            <a:endParaRPr lang="zh-CN" altLang="en-US" sz="1200" dirty="0" smtClean="0"/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/>
              <a:t>连接地址线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/>
              <a:t>连接片选线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/>
              <a:t>连接数据线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 dirty="0" smtClean="0"/>
              <a:t>连接控制线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2" y="2667000"/>
            <a:ext cx="7981638" cy="3743326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32581" y="895104"/>
            <a:ext cx="4527550" cy="52322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EG1</a:t>
            </a:r>
            <a:r>
              <a:rPr lang="zh-CN" altLang="en-US" sz="2800" dirty="0" smtClean="0">
                <a:solidFill>
                  <a:schemeClr val="bg1"/>
                </a:solidFill>
              </a:rPr>
              <a:t>：位</a:t>
            </a:r>
            <a:r>
              <a:rPr lang="zh-CN" altLang="en-US" sz="2800" dirty="0">
                <a:solidFill>
                  <a:schemeClr val="bg1"/>
                </a:solidFill>
              </a:rPr>
              <a:t>扩展设计实例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8088</a:t>
            </a:r>
            <a:r>
              <a:rPr lang="zh-CN" altLang="en-US" sz="2400" b="1" dirty="0" smtClean="0"/>
              <a:t>最小方式系统下  用</a:t>
            </a:r>
            <a:r>
              <a:rPr lang="en-US" altLang="zh-CN" sz="2400" b="1" dirty="0" smtClean="0"/>
              <a:t>Intel 2114  </a:t>
            </a:r>
            <a:r>
              <a:rPr lang="zh-CN" altLang="en-US" sz="2400" b="1" dirty="0" smtClean="0"/>
              <a:t>扩充设计一块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1KB  </a:t>
            </a:r>
            <a:r>
              <a:rPr lang="zh-CN" altLang="en-US" sz="2400" b="1" dirty="0" smtClean="0"/>
              <a:t>的存储空间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85800" y="2091898"/>
            <a:ext cx="2971800" cy="7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14800" y="2099623"/>
            <a:ext cx="1485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3400" y="2507397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143000"/>
            <a:ext cx="6934200" cy="5181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存储器分类，组成及性能指标。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熟悉几种常用芯片的规格和封装引脚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重点掌握位数扩充和</a:t>
            </a:r>
            <a:r>
              <a:rPr lang="zh-CN" altLang="en-US" dirty="0">
                <a:solidFill>
                  <a:srgbClr val="002060"/>
                </a:solidFill>
              </a:rPr>
              <a:t>字节</a:t>
            </a:r>
            <a:r>
              <a:rPr lang="zh-CN" altLang="en-US" dirty="0" smtClean="0">
                <a:solidFill>
                  <a:srgbClr val="002060"/>
                </a:solidFill>
              </a:rPr>
              <a:t>扩充技术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存储器地址译码电路设计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002060"/>
                </a:solidFill>
              </a:rPr>
              <a:t>熟练掌握存储器与</a:t>
            </a:r>
            <a:r>
              <a:rPr lang="en-US" altLang="zh-CN" dirty="0" smtClean="0">
                <a:solidFill>
                  <a:srgbClr val="002060"/>
                </a:solidFill>
              </a:rPr>
              <a:t>CPU</a:t>
            </a:r>
            <a:r>
              <a:rPr lang="zh-CN" altLang="en-US" dirty="0" smtClean="0">
                <a:solidFill>
                  <a:srgbClr val="002060"/>
                </a:solidFill>
              </a:rPr>
              <a:t>连接时应注意的问题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00200" y="2514600"/>
            <a:ext cx="71628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3676" y="1219200"/>
            <a:ext cx="85074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EG2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 </a:t>
            </a:r>
            <a:r>
              <a:rPr lang="en-US" altLang="zh-CN" dirty="0" smtClean="0">
                <a:solidFill>
                  <a:schemeClr val="tx1"/>
                </a:solidFill>
              </a:rPr>
              <a:t>64K x 1 SRAM</a:t>
            </a:r>
            <a:r>
              <a:rPr lang="zh-CN" altLang="en-US" dirty="0" smtClean="0">
                <a:solidFill>
                  <a:schemeClr val="tx1"/>
                </a:solidFill>
              </a:rPr>
              <a:t>芯片构成 64</a:t>
            </a:r>
            <a:r>
              <a:rPr lang="en-US" altLang="zh-CN" dirty="0" smtClean="0">
                <a:solidFill>
                  <a:schemeClr val="tx1"/>
                </a:solidFill>
              </a:rPr>
              <a:t>KB </a:t>
            </a:r>
            <a:r>
              <a:rPr lang="zh-CN" altLang="en-US" dirty="0" smtClean="0">
                <a:solidFill>
                  <a:schemeClr val="tx1"/>
                </a:solidFill>
              </a:rPr>
              <a:t>存储器，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需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片构成</a:t>
            </a:r>
            <a:r>
              <a:rPr lang="en-US" altLang="zh-CN" dirty="0" smtClean="0">
                <a:solidFill>
                  <a:schemeClr val="tx1"/>
                </a:solidFill>
              </a:rPr>
              <a:t>64K x 8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64KB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8800" y="1981200"/>
            <a:ext cx="7391400" cy="4370543"/>
            <a:chOff x="828675" y="2032000"/>
            <a:chExt cx="7848600" cy="468421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33800" y="2970213"/>
              <a:ext cx="914400" cy="152400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b="1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4200" y="3275013"/>
              <a:ext cx="914400" cy="152400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b="1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514600" y="3579813"/>
              <a:ext cx="914400" cy="152400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b="1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86400" y="2208213"/>
              <a:ext cx="914400" cy="152400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b="1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76800" y="2995613"/>
              <a:ext cx="577372" cy="560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CCFFFF"/>
                  </a:solidFill>
                  <a:latin typeface="Times New Roman"/>
                </a:rPr>
                <a:t>…</a:t>
              </a:r>
              <a:endParaRPr kumimoji="1" lang="en-US" altLang="zh-CN" sz="2800" b="1">
                <a:solidFill>
                  <a:srgbClr val="CCFFFF"/>
                </a:solidFill>
                <a:latin typeface="Arial Narrow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31913" y="3714750"/>
              <a:ext cx="121126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31913" y="4894263"/>
              <a:ext cx="118268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rot="16200000">
              <a:off x="1720776" y="4029096"/>
              <a:ext cx="582762" cy="555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latin typeface="Times New Roman"/>
                </a:rPr>
                <a:t>…</a:t>
              </a:r>
              <a:endParaRPr kumimoji="1" lang="en-US" altLang="zh-CN" sz="28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52488" y="3475038"/>
              <a:ext cx="552450" cy="725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itchFamily="34" charset="0"/>
                </a:rPr>
                <a:t>A</a:t>
              </a:r>
              <a:r>
                <a:rPr kumimoji="1" lang="en-US" altLang="zh-CN" sz="1400" b="1">
                  <a:solidFill>
                    <a:schemeClr val="tx2"/>
                  </a:solidFill>
                  <a:latin typeface="Arial Narrow" pitchFamily="34" charset="0"/>
                </a:rPr>
                <a:t>15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28675" y="4603750"/>
              <a:ext cx="53340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itchFamily="34" charset="0"/>
                </a:rPr>
                <a:t>A</a:t>
              </a:r>
              <a:r>
                <a:rPr kumimoji="1" lang="en-US" altLang="zh-CN" sz="1400" b="1">
                  <a:solidFill>
                    <a:schemeClr val="tx2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24075" y="3351213"/>
              <a:ext cx="1039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843213" y="3054350"/>
              <a:ext cx="93662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71988" y="2347913"/>
              <a:ext cx="100647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317625" y="2205038"/>
              <a:ext cx="3455988" cy="15097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47813" y="5445125"/>
              <a:ext cx="594360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524000" y="5876925"/>
              <a:ext cx="594360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524000" y="6165850"/>
              <a:ext cx="594360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 rot="16200000">
              <a:off x="4813226" y="5365771"/>
              <a:ext cx="582762" cy="555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66FF"/>
                  </a:solidFill>
                  <a:latin typeface="Times New Roman"/>
                </a:rPr>
                <a:t>…</a:t>
              </a:r>
              <a:endParaRPr kumimoji="1" lang="en-US" altLang="zh-CN" sz="2800" b="1">
                <a:solidFill>
                  <a:srgbClr val="FF66FF"/>
                </a:solidFill>
                <a:latin typeface="Arial Narrow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543050" y="6469063"/>
              <a:ext cx="5943600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066800" y="5173663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066800" y="5597525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066800" y="5910263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085850" y="6221413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05075" y="4022725"/>
              <a:ext cx="942975" cy="4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64K×1</a:t>
              </a: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4171950" y="3027363"/>
              <a:ext cx="628650" cy="495300"/>
              <a:chOff x="1860" y="2484"/>
              <a:chExt cx="396" cy="312"/>
            </a:xfrm>
          </p:grpSpPr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3543300" y="3351213"/>
              <a:ext cx="628650" cy="495300"/>
              <a:chOff x="1860" y="2484"/>
              <a:chExt cx="396" cy="312"/>
            </a:xfrm>
          </p:grpSpPr>
          <p:sp>
            <p:nvSpPr>
              <p:cNvPr id="71" name="Text Box 33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5810250" y="2249488"/>
              <a:ext cx="628650" cy="495300"/>
              <a:chOff x="1860" y="2484"/>
              <a:chExt cx="396" cy="312"/>
            </a:xfrm>
          </p:grpSpPr>
          <p:sp>
            <p:nvSpPr>
              <p:cNvPr id="69" name="Text Box 36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2952750" y="3636963"/>
              <a:ext cx="628650" cy="495300"/>
              <a:chOff x="1860" y="2484"/>
              <a:chExt cx="396" cy="312"/>
            </a:xfrm>
          </p:grpSpPr>
          <p:sp>
            <p:nvSpPr>
              <p:cNvPr id="67" name="Text Box 39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2886075" y="4403725"/>
              <a:ext cx="628650" cy="495300"/>
              <a:chOff x="1860" y="2484"/>
              <a:chExt cx="396" cy="312"/>
            </a:xfrm>
          </p:grpSpPr>
          <p:sp>
            <p:nvSpPr>
              <p:cNvPr id="65" name="Text Box 42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6" name="Group 44"/>
            <p:cNvGrpSpPr>
              <a:grpSpLocks/>
            </p:cNvGrpSpPr>
            <p:nvPr/>
          </p:nvGrpSpPr>
          <p:grpSpPr bwMode="auto">
            <a:xfrm>
              <a:off x="3505200" y="4076700"/>
              <a:ext cx="628650" cy="495300"/>
              <a:chOff x="1860" y="2484"/>
              <a:chExt cx="396" cy="312"/>
            </a:xfrm>
          </p:grpSpPr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64" name="Line 46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7" name="Group 47"/>
            <p:cNvGrpSpPr>
              <a:grpSpLocks/>
            </p:cNvGrpSpPr>
            <p:nvPr/>
          </p:nvGrpSpPr>
          <p:grpSpPr bwMode="auto">
            <a:xfrm>
              <a:off x="4133850" y="3716338"/>
              <a:ext cx="628650" cy="495300"/>
              <a:chOff x="1860" y="2484"/>
              <a:chExt cx="396" cy="312"/>
            </a:xfrm>
          </p:grpSpPr>
          <p:sp>
            <p:nvSpPr>
              <p:cNvPr id="61" name="Text Box 48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62" name="Line 49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5867400" y="2924175"/>
              <a:ext cx="628650" cy="495300"/>
              <a:chOff x="1860" y="2484"/>
              <a:chExt cx="396" cy="312"/>
            </a:xfrm>
          </p:grpSpPr>
          <p:sp>
            <p:nvSpPr>
              <p:cNvPr id="59" name="Text Box 51"/>
              <p:cNvSpPr txBox="1">
                <a:spLocks noChangeArrowheads="1"/>
              </p:cNvSpPr>
              <p:nvPr/>
            </p:nvSpPr>
            <p:spPr bwMode="auto">
              <a:xfrm>
                <a:off x="1860" y="2484"/>
                <a:ext cx="39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>
                <a:off x="1920" y="2520"/>
                <a:ext cx="198" cy="1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3429000" y="3808413"/>
              <a:ext cx="3048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 flipV="1">
              <a:off x="3733800" y="2347913"/>
              <a:ext cx="3143250" cy="14605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4038600" y="3517900"/>
              <a:ext cx="3175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4648200" y="3241675"/>
              <a:ext cx="3048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6400800" y="2417763"/>
              <a:ext cx="3048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3217863" y="5041900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3803649" y="4787900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4427537" y="4470400"/>
              <a:ext cx="525462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6180138" y="3716338"/>
              <a:ext cx="552450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66FF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400" b="1">
                  <a:solidFill>
                    <a:srgbClr val="FF66FF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3649663" y="2974975"/>
              <a:ext cx="3427412" cy="16764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3433763" y="4646613"/>
              <a:ext cx="2159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>
              <a:off x="4038600" y="4341813"/>
              <a:ext cx="2286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4633913" y="3960813"/>
              <a:ext cx="428625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6400800" y="3198813"/>
              <a:ext cx="22860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6172200" y="3732213"/>
              <a:ext cx="0" cy="1712912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4438650" y="4494213"/>
              <a:ext cx="0" cy="1382712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810000" y="4799013"/>
              <a:ext cx="0" cy="1366837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3200400" y="5084763"/>
              <a:ext cx="12700" cy="1368425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6877049" y="2032000"/>
              <a:ext cx="1584325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400" b="1" dirty="0">
                  <a:solidFill>
                    <a:srgbClr val="FF0000"/>
                  </a:solidFill>
                  <a:latin typeface="Arial Narrow" pitchFamily="34" charset="0"/>
                  <a:ea typeface="仿宋_GB2312" pitchFamily="49" charset="-122"/>
                </a:rPr>
                <a:t>片选信号</a:t>
              </a:r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7092950" y="2636838"/>
              <a:ext cx="1584325" cy="49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400" b="1" dirty="0">
                  <a:solidFill>
                    <a:srgbClr val="FF0000"/>
                  </a:solidFill>
                  <a:latin typeface="Arial Narrow" pitchFamily="34" charset="0"/>
                  <a:ea typeface="仿宋_GB2312" pitchFamily="49" charset="-122"/>
                </a:rPr>
                <a:t>读写信号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371600"/>
            <a:ext cx="7010400" cy="5181600"/>
          </a:xfrm>
        </p:spPr>
        <p:txBody>
          <a:bodyPr/>
          <a:lstStyle/>
          <a:p>
            <a:r>
              <a:rPr lang="zh-CN" altLang="en-US" dirty="0" smtClean="0"/>
              <a:t>位扩展的方法总结：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2209800" y="1981200"/>
            <a:ext cx="8229600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>
                <a:srgbClr val="FF3300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每片的地址线并联；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数据线分别引出；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控制线并联。</a:t>
            </a:r>
          </a:p>
          <a:p>
            <a:pPr>
              <a:buSzPct val="75000"/>
            </a:pPr>
            <a:r>
              <a:rPr lang="zh-CN" altLang="en-US" dirty="0"/>
              <a:t>位扩展特点：</a:t>
            </a:r>
          </a:p>
          <a:p>
            <a:pPr lvl="1">
              <a:buClr>
                <a:srgbClr val="FF33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zh-CN" altLang="en-US" b="1" dirty="0" smtClean="0"/>
              <a:t>存储器的单元数不变；</a:t>
            </a:r>
          </a:p>
          <a:p>
            <a:pPr lvl="1">
              <a:buClr>
                <a:srgbClr val="FF3300"/>
              </a:buClr>
              <a:buSzPct val="75000"/>
              <a:buFontTx/>
              <a:buBlip>
                <a:blip r:embed="rId2"/>
              </a:buBlip>
            </a:pPr>
            <a:r>
              <a:rPr lang="zh-CN" altLang="en-US" b="1" dirty="0" smtClean="0"/>
              <a:t>位数增加；</a:t>
            </a:r>
          </a:p>
          <a:p>
            <a:pPr lvl="1">
              <a:buClr>
                <a:srgbClr val="FF3300"/>
              </a:buClr>
              <a:buSzPct val="75000"/>
              <a:buFontTx/>
              <a:buBlip>
                <a:blip r:embed="rId2"/>
              </a:buBlip>
            </a:pPr>
            <a:r>
              <a:rPr lang="zh-CN" altLang="en-US" b="1" dirty="0" smtClean="0"/>
              <a:t>位扩展的所有芯片在访问时同时选中。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422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33538" y="1676400"/>
            <a:ext cx="71294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字节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扩展是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指芯片字长不变的情况下增加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存储器字节的数量（容量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字节扩展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时，每个芯片的地址线、数据线、控制线并联，仅片选信号分别引出，使每个芯片占据不同的地址范围。通过下面的例题加以理解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20279" y="999195"/>
            <a:ext cx="28644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ct val="0"/>
              </a:spcBef>
              <a:tabLst>
                <a:tab pos="266700" algn="l"/>
                <a:tab pos="571500" algn="l"/>
              </a:tabLst>
            </a:pPr>
            <a:r>
              <a:rPr lang="zh-CN" altLang="en-US" sz="2800" b="1" dirty="0">
                <a:solidFill>
                  <a:srgbClr val="0000FF"/>
                </a:solidFill>
              </a:rPr>
              <a:t>２．字节扩展</a:t>
            </a:r>
          </a:p>
        </p:txBody>
      </p:sp>
      <p:sp>
        <p:nvSpPr>
          <p:cNvPr id="7" name="矩形 6"/>
          <p:cNvSpPr/>
          <p:nvPr/>
        </p:nvSpPr>
        <p:spPr>
          <a:xfrm>
            <a:off x="1633538" y="1905000"/>
            <a:ext cx="6858000" cy="31551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因字数不够而扩展地址输入线的数目</a:t>
            </a:r>
            <a:endParaRPr lang="en-US" altLang="zh-CN" sz="2800" b="1" dirty="0" smtClean="0"/>
          </a:p>
          <a:p>
            <a:pPr algn="ctr"/>
            <a:endParaRPr lang="en-US" altLang="zh-CN" sz="2800" b="1" dirty="0"/>
          </a:p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针对地址线而言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181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EG3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8088</a:t>
            </a:r>
            <a:r>
              <a:rPr lang="zh-CN" altLang="en-US" dirty="0" smtClean="0">
                <a:solidFill>
                  <a:srgbClr val="FF0000"/>
                </a:solidFill>
              </a:rPr>
              <a:t>最小系统下，</a:t>
            </a:r>
            <a:r>
              <a:rPr lang="zh-CN" altLang="en-US" dirty="0" smtClean="0"/>
              <a:t>用</a:t>
            </a:r>
            <a:r>
              <a:rPr lang="en-US" altLang="zh-CN" dirty="0"/>
              <a:t>2</a:t>
            </a:r>
            <a:r>
              <a:rPr lang="zh-CN" altLang="en-US" dirty="0"/>
              <a:t>片</a:t>
            </a:r>
            <a:r>
              <a:rPr lang="en-US" altLang="zh-CN" dirty="0"/>
              <a:t>2k×8</a:t>
            </a:r>
            <a:r>
              <a:rPr lang="zh-CN" altLang="en-US" dirty="0"/>
              <a:t>的</a:t>
            </a:r>
            <a:r>
              <a:rPr lang="en-US" altLang="zh-CN" dirty="0"/>
              <a:t>SRAM</a:t>
            </a:r>
            <a:r>
              <a:rPr lang="zh-CN" altLang="en-US" dirty="0"/>
              <a:t>芯片</a:t>
            </a:r>
            <a:r>
              <a:rPr lang="en-US" altLang="zh-CN" dirty="0"/>
              <a:t>6116</a:t>
            </a:r>
            <a:r>
              <a:rPr lang="zh-CN" altLang="en-US" dirty="0"/>
              <a:t>，</a:t>
            </a:r>
            <a:r>
              <a:rPr lang="zh-CN" altLang="en-US" dirty="0" smtClean="0"/>
              <a:t>组成一段连续</a:t>
            </a:r>
            <a:r>
              <a:rPr lang="en-US" altLang="zh-CN" dirty="0" smtClean="0"/>
              <a:t>4k×8b</a:t>
            </a:r>
            <a:r>
              <a:rPr lang="zh-CN" altLang="en-US" dirty="0"/>
              <a:t>的存储器，字节扩展设计如下图所示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26443"/>
              </p:ext>
            </p:extLst>
          </p:nvPr>
        </p:nvGraphicFramePr>
        <p:xfrm>
          <a:off x="1066800" y="2590800"/>
          <a:ext cx="739254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r:id="rId4" imgW="6192926" imgH="3133649" progId="Visio.Drawing.11">
                  <p:embed/>
                </p:oleObj>
              </mc:Choice>
              <mc:Fallback>
                <p:oleObj r:id="rId4" imgW="6192926" imgH="31336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392540" cy="3733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4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143000" y="114300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Arial Narrow" pitchFamily="34" charset="0"/>
              </a:rPr>
              <a:t>EG4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Arial Narrow" pitchFamily="34" charset="0"/>
              </a:rPr>
              <a:t>：用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Arial Narrow" pitchFamily="34" charset="0"/>
              </a:rPr>
              <a:t>16K×4bit</a:t>
            </a:r>
            <a:r>
              <a:rPr kumimoji="1" lang="zh-CN" altLang="en-US" sz="2800" b="1" dirty="0">
                <a:solidFill>
                  <a:srgbClr val="FF0000"/>
                </a:solidFill>
                <a:latin typeface="Arial Narrow" pitchFamily="34" charset="0"/>
              </a:rPr>
              <a:t>芯片组成</a:t>
            </a:r>
            <a:r>
              <a:rPr kumimoji="1" lang="en-US" altLang="zh-CN" sz="2800" b="1" dirty="0">
                <a:solidFill>
                  <a:srgbClr val="FF0000"/>
                </a:solidFill>
                <a:latin typeface="Arial Narrow" pitchFamily="34" charset="0"/>
              </a:rPr>
              <a:t>64K×4bit</a:t>
            </a:r>
            <a:r>
              <a:rPr kumimoji="1" lang="zh-CN" altLang="en-US" sz="2800" b="1" dirty="0">
                <a:solidFill>
                  <a:srgbClr val="FF0000"/>
                </a:solidFill>
                <a:latin typeface="Arial Narrow" pitchFamily="34" charset="0"/>
              </a:rPr>
              <a:t>的存储器。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6691"/>
            <a:ext cx="6858000" cy="481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0" y="990600"/>
            <a:ext cx="314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  <a:tabLst>
                <a:tab pos="266700" algn="l"/>
                <a:tab pos="571500" algn="l"/>
              </a:tabLst>
            </a:pPr>
            <a:r>
              <a:rPr lang="zh-CN" altLang="en-US" sz="2800" b="1" dirty="0">
                <a:solidFill>
                  <a:srgbClr val="0000FF"/>
                </a:solidFill>
              </a:rPr>
              <a:t>３．字节和位扩展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09800" y="1484313"/>
            <a:ext cx="67818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8738" indent="3175"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/>
              <a:t>     </a:t>
            </a:r>
            <a:r>
              <a:rPr lang="zh-CN" altLang="en-US" sz="2400" dirty="0" smtClean="0"/>
              <a:t>在实践中，会有这样的情况，存储芯片的位数和字节数都不满足存储器的要求，为此需要同时进行字节和位的扩展。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2B166E"/>
                </a:solidFill>
              </a:rPr>
              <a:t>方法如下：</a:t>
            </a:r>
          </a:p>
          <a:p>
            <a:pPr>
              <a:buClr>
                <a:srgbClr val="00FF00"/>
              </a:buClr>
              <a:buSzPct val="120000"/>
              <a:buFontTx/>
              <a:buChar char="•"/>
            </a:pPr>
            <a:r>
              <a:rPr lang="zh-CN" altLang="en-US" sz="2400" dirty="0" smtClean="0"/>
              <a:t>根据主存容量及芯片容量确定所需</a:t>
            </a:r>
            <a:r>
              <a:rPr lang="zh-CN" altLang="en-US" sz="2400" dirty="0" smtClean="0">
                <a:solidFill>
                  <a:srgbClr val="FF0000"/>
                </a:solidFill>
              </a:rPr>
              <a:t>存储芯片数。</a:t>
            </a:r>
            <a:r>
              <a:rPr lang="zh-CN" altLang="en-US" sz="2400" dirty="0" smtClean="0"/>
              <a:t>若现有芯片的容量为</a:t>
            </a:r>
            <a:r>
              <a:rPr lang="en-US" altLang="zh-CN" sz="2400" dirty="0" smtClean="0"/>
              <a:t>L×K，</a:t>
            </a:r>
            <a:r>
              <a:rPr lang="zh-CN" altLang="en-US" sz="2400" dirty="0" smtClean="0"/>
              <a:t>要构成容量为</a:t>
            </a:r>
            <a:r>
              <a:rPr lang="en-US" altLang="zh-CN" sz="2400" dirty="0" smtClean="0"/>
              <a:t>M ×N</a:t>
            </a:r>
            <a:r>
              <a:rPr lang="zh-CN" altLang="en-US" sz="2400" dirty="0" smtClean="0"/>
              <a:t>的存储器，需要的芯片数为</a:t>
            </a:r>
            <a:r>
              <a:rPr lang="en-US" altLang="zh-CN" sz="2400" dirty="0" smtClean="0"/>
              <a:t>=</a:t>
            </a:r>
            <a:r>
              <a:rPr lang="zh-CN" altLang="en-US" sz="2400" dirty="0" smtClean="0">
                <a:latin typeface="宋体" pitchFamily="2" charset="-122"/>
              </a:rPr>
              <a:t>(</a:t>
            </a:r>
            <a:r>
              <a:rPr lang="en-US" altLang="zh-CN" sz="2400" dirty="0" smtClean="0"/>
              <a:t>M / L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en-US" altLang="zh-CN" sz="2400" dirty="0" smtClean="0"/>
              <a:t> ×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smtClean="0"/>
              <a:t>N / K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endParaRPr lang="zh-CN" altLang="en-US" sz="2400" dirty="0" smtClean="0"/>
          </a:p>
          <a:p>
            <a:pPr>
              <a:buClr>
                <a:srgbClr val="00FF00"/>
              </a:buClr>
              <a:buSzPct val="120000"/>
              <a:buFontTx/>
              <a:buChar char="•"/>
            </a:pPr>
            <a:r>
              <a:rPr lang="zh-CN" altLang="en-US" sz="2400" dirty="0" smtClean="0"/>
              <a:t>先进行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位扩展</a:t>
            </a:r>
            <a:r>
              <a:rPr lang="zh-CN" altLang="en-US" sz="2400" dirty="0" smtClean="0"/>
              <a:t>以满足字长要求，构成芯片组；</a:t>
            </a:r>
          </a:p>
          <a:p>
            <a:pPr>
              <a:buClr>
                <a:srgbClr val="00FF00"/>
              </a:buClr>
              <a:buSzPct val="120000"/>
              <a:buFontTx/>
              <a:buChar char="•"/>
            </a:pPr>
            <a:r>
              <a:rPr lang="zh-CN" altLang="en-US" sz="2400" dirty="0" smtClean="0"/>
              <a:t>再进行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字节扩展</a:t>
            </a:r>
            <a:r>
              <a:rPr lang="zh-CN" altLang="en-US" sz="2400" dirty="0" smtClean="0"/>
              <a:t>以满足容量要求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zh-CN" altLang="en-US" sz="2400" dirty="0" smtClean="0"/>
              <a:t>可利用芯片组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/>
              <a:t>。</a:t>
            </a:r>
            <a:endParaRPr lang="en-US" altLang="zh-CN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113" name="矩形 112"/>
          <p:cNvSpPr/>
          <p:nvPr/>
        </p:nvSpPr>
        <p:spPr>
          <a:xfrm>
            <a:off x="1295400" y="990600"/>
            <a:ext cx="61648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EG5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8088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最小系统下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/>
              <a:t>用</a:t>
            </a:r>
            <a:r>
              <a:rPr lang="en-US" altLang="zh-CN" sz="2800" b="1" dirty="0"/>
              <a:t>2114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/>
              <a:t>1K×4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/>
              <a:t>芯片组成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存储器</a:t>
            </a:r>
            <a:endParaRPr lang="zh-CN" altLang="en-US" sz="2800" b="1" dirty="0"/>
          </a:p>
        </p:txBody>
      </p:sp>
      <p:sp>
        <p:nvSpPr>
          <p:cNvPr id="114" name="Rectangle 3"/>
          <p:cNvSpPr txBox="1">
            <a:spLocks noChangeArrowheads="1"/>
          </p:cNvSpPr>
          <p:nvPr/>
        </p:nvSpPr>
        <p:spPr bwMode="auto">
          <a:xfrm>
            <a:off x="2057400" y="1893331"/>
            <a:ext cx="6858000" cy="34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zh-CN" altLang="en-US" sz="240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分析：   先扩展成</a:t>
            </a:r>
            <a:r>
              <a:rPr lang="en-US" altLang="zh-CN" sz="2400" dirty="0" smtClean="0"/>
              <a:t>1KB —— 2</a:t>
            </a:r>
            <a:r>
              <a:rPr lang="zh-CN" altLang="en-US" sz="2400" dirty="0" smtClean="0"/>
              <a:t>片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           再扩展成</a:t>
            </a:r>
            <a:r>
              <a:rPr lang="en-US" altLang="zh-CN" sz="2400" dirty="0" smtClean="0"/>
              <a:t>4KB —— 4×2 = 8</a:t>
            </a:r>
            <a:r>
              <a:rPr lang="zh-CN" altLang="en-US" sz="2400" dirty="0" smtClean="0"/>
              <a:t>片</a:t>
            </a:r>
          </a:p>
          <a:p>
            <a:pPr marL="0" indent="3175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   4KB</a:t>
            </a:r>
            <a:r>
              <a:rPr lang="zh-CN" altLang="en-US" sz="2400" dirty="0" smtClean="0"/>
              <a:t>存储器需要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位地址线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11</a:t>
            </a:r>
            <a:r>
              <a:rPr lang="en-US" altLang="zh-CN" sz="2400" dirty="0" smtClean="0"/>
              <a:t>-A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/>
              <a:t>，其中低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位地址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9</a:t>
            </a:r>
            <a:r>
              <a:rPr lang="en-US" altLang="zh-CN" sz="2400" dirty="0" smtClean="0"/>
              <a:t>-A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/>
              <a:t>用于片内寻址，高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位地址线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11</a:t>
            </a:r>
            <a:r>
              <a:rPr lang="en-US" altLang="zh-CN" sz="2400" dirty="0" smtClean="0"/>
              <a:t>-A</a:t>
            </a:r>
            <a:r>
              <a:rPr lang="en-US" altLang="zh-CN" sz="2400" baseline="-25000" dirty="0" smtClean="0"/>
              <a:t>10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r>
              <a:rPr lang="zh-CN" altLang="en-US" sz="2400" dirty="0" smtClean="0"/>
              <a:t>用于片选译码，以选择不同芯片组。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34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685800" y="1219200"/>
            <a:ext cx="7777163" cy="4977844"/>
            <a:chOff x="755650" y="1484313"/>
            <a:chExt cx="7777163" cy="4977844"/>
          </a:xfrm>
        </p:grpSpPr>
        <p:sp>
          <p:nvSpPr>
            <p:cNvPr id="6" name="Line 89"/>
            <p:cNvSpPr>
              <a:spLocks noChangeShapeType="1"/>
            </p:cNvSpPr>
            <p:nvPr/>
          </p:nvSpPr>
          <p:spPr bwMode="auto">
            <a:xfrm>
              <a:off x="3270250" y="2339975"/>
              <a:ext cx="2093913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3270250" y="2101850"/>
              <a:ext cx="2741613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" name="Line 84"/>
            <p:cNvSpPr>
              <a:spLocks noChangeShapeType="1"/>
            </p:cNvSpPr>
            <p:nvPr/>
          </p:nvSpPr>
          <p:spPr bwMode="auto">
            <a:xfrm>
              <a:off x="3270250" y="1849438"/>
              <a:ext cx="46482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3276600" y="2611438"/>
              <a:ext cx="151765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0" name="Rectangle 103"/>
            <p:cNvSpPr>
              <a:spLocks noChangeArrowheads="1"/>
            </p:cNvSpPr>
            <p:nvPr/>
          </p:nvSpPr>
          <p:spPr bwMode="auto">
            <a:xfrm>
              <a:off x="2282825" y="5734050"/>
              <a:ext cx="5688013" cy="1428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136650" y="2230438"/>
              <a:ext cx="1143000" cy="381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89050" y="3906838"/>
              <a:ext cx="838200" cy="519112"/>
            </a:xfrm>
            <a:prstGeom prst="rect">
              <a:avLst/>
            </a:prstGeom>
            <a:noFill/>
            <a:ln>
              <a:noFill/>
            </a:ln>
            <a:effectLst>
              <a:outerShdw dist="68392" dir="20291915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Arial Narrow" pitchFamily="34" charset="0"/>
                </a:rPr>
                <a:t>CPU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1441450" y="2840038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9</a:t>
              </a: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~A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365250" y="2249488"/>
              <a:ext cx="990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11</a:t>
              </a: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~A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56000" y="3602038"/>
              <a:ext cx="990600" cy="11430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917950" y="4440238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D</a:t>
              </a:r>
              <a:r>
                <a:rPr kumimoji="1" lang="en-US" altLang="zh-CN" sz="1200" b="1">
                  <a:latin typeface="Arial Narrow" pitchFamily="34" charset="0"/>
                </a:rPr>
                <a:t>3</a:t>
              </a:r>
              <a:r>
                <a:rPr kumimoji="1" lang="en-US" altLang="zh-CN" sz="1600" b="1">
                  <a:latin typeface="Arial Narrow" pitchFamily="34" charset="0"/>
                </a:rPr>
                <a:t>~D</a:t>
              </a:r>
              <a:r>
                <a:rPr kumimoji="1" lang="en-US" altLang="zh-CN" sz="12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498850" y="360203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A</a:t>
              </a:r>
              <a:r>
                <a:rPr kumimoji="1" lang="en-US" altLang="zh-CN" sz="1200" b="1">
                  <a:latin typeface="Arial Narrow" pitchFamily="34" charset="0"/>
                </a:rPr>
                <a:t>9</a:t>
              </a:r>
              <a:r>
                <a:rPr kumimoji="1" lang="en-US" altLang="zh-CN" sz="1600" b="1">
                  <a:latin typeface="Arial Narrow" pitchFamily="34" charset="0"/>
                </a:rPr>
                <a:t>~A</a:t>
              </a:r>
              <a:r>
                <a:rPr kumimoji="1" lang="en-US" altLang="zh-CN" sz="1200" b="1">
                  <a:latin typeface="Arial Narrow" pitchFamily="34" charset="0"/>
                </a:rPr>
                <a:t>0</a:t>
              </a:r>
            </a:p>
          </p:txBody>
        </p:sp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556000" y="4211638"/>
              <a:ext cx="457200" cy="336550"/>
              <a:chOff x="2400" y="3024"/>
              <a:chExt cx="288" cy="212"/>
            </a:xfrm>
          </p:grpSpPr>
          <p:sp>
            <p:nvSpPr>
              <p:cNvPr id="110" name="Text Box 13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chemeClr val="bg1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111" name="Line 14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4165600" y="3678238"/>
              <a:ext cx="457200" cy="336550"/>
              <a:chOff x="2400" y="3024"/>
              <a:chExt cx="288" cy="212"/>
            </a:xfrm>
          </p:grpSpPr>
          <p:sp>
            <p:nvSpPr>
              <p:cNvPr id="108" name="Text Box 16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109" name="Line 17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803650" y="3925888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CC3300"/>
                  </a:solidFill>
                  <a:latin typeface="Arial Narrow" pitchFamily="34" charset="0"/>
                </a:rPr>
                <a:t>2114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946400" y="4135438"/>
              <a:ext cx="990600" cy="11430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294063" y="4973638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D</a:t>
              </a:r>
              <a:r>
                <a:rPr kumimoji="1" lang="en-US" altLang="zh-CN" sz="1200" b="1">
                  <a:latin typeface="Arial Narrow" pitchFamily="34" charset="0"/>
                </a:rPr>
                <a:t>7</a:t>
              </a:r>
              <a:r>
                <a:rPr kumimoji="1" lang="en-US" altLang="zh-CN" sz="1600" b="1">
                  <a:latin typeface="Arial Narrow" pitchFamily="34" charset="0"/>
                </a:rPr>
                <a:t>~D</a:t>
              </a:r>
              <a:r>
                <a:rPr kumimoji="1" lang="en-US" altLang="zh-CN" sz="12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889250" y="413543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dirty="0">
                  <a:latin typeface="Arial Narrow" pitchFamily="34" charset="0"/>
                </a:rPr>
                <a:t>A</a:t>
              </a:r>
              <a:r>
                <a:rPr kumimoji="1" lang="en-US" altLang="zh-CN" sz="1200" b="1" dirty="0">
                  <a:latin typeface="Arial Narrow" pitchFamily="34" charset="0"/>
                </a:rPr>
                <a:t>9</a:t>
              </a:r>
              <a:r>
                <a:rPr kumimoji="1" lang="en-US" altLang="zh-CN" sz="1600" b="1" dirty="0">
                  <a:latin typeface="Arial Narrow" pitchFamily="34" charset="0"/>
                </a:rPr>
                <a:t>~A</a:t>
              </a:r>
              <a:r>
                <a:rPr kumimoji="1" lang="en-US" altLang="zh-CN" sz="1200" b="1" dirty="0">
                  <a:latin typeface="Arial Narrow" pitchFamily="34" charset="0"/>
                </a:rPr>
                <a:t>0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946400" y="4745038"/>
              <a:ext cx="457200" cy="336550"/>
              <a:chOff x="2400" y="3024"/>
              <a:chExt cx="288" cy="212"/>
            </a:xfrm>
          </p:grpSpPr>
          <p:sp>
            <p:nvSpPr>
              <p:cNvPr id="106" name="Text Box 23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107" name="Line 24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556000" y="4211638"/>
              <a:ext cx="457200" cy="336550"/>
              <a:chOff x="2400" y="3024"/>
              <a:chExt cx="288" cy="212"/>
            </a:xfrm>
          </p:grpSpPr>
          <p:sp>
            <p:nvSpPr>
              <p:cNvPr id="104" name="Text Box 26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105" name="Line 27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175000" y="4440238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CC3300"/>
                  </a:solidFill>
                  <a:latin typeface="Arial Narrow" pitchFamily="34" charset="0"/>
                </a:rPr>
                <a:t>2114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680200" y="3602038"/>
              <a:ext cx="990600" cy="11430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7027863" y="4440238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D</a:t>
              </a:r>
              <a:r>
                <a:rPr kumimoji="1" lang="en-US" altLang="zh-CN" sz="1200" b="1">
                  <a:latin typeface="Arial Narrow" pitchFamily="34" charset="0"/>
                </a:rPr>
                <a:t>3</a:t>
              </a:r>
              <a:r>
                <a:rPr kumimoji="1" lang="en-US" altLang="zh-CN" sz="1600" b="1">
                  <a:latin typeface="Arial Narrow" pitchFamily="34" charset="0"/>
                </a:rPr>
                <a:t>~D</a:t>
              </a:r>
              <a:r>
                <a:rPr kumimoji="1" lang="en-US" altLang="zh-CN" sz="12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6623050" y="360203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A</a:t>
              </a:r>
              <a:r>
                <a:rPr kumimoji="1" lang="en-US" altLang="zh-CN" sz="1200" b="1">
                  <a:latin typeface="Arial Narrow" pitchFamily="34" charset="0"/>
                </a:rPr>
                <a:t>9</a:t>
              </a:r>
              <a:r>
                <a:rPr kumimoji="1" lang="en-US" altLang="zh-CN" sz="1600" b="1">
                  <a:latin typeface="Arial Narrow" pitchFamily="34" charset="0"/>
                </a:rPr>
                <a:t>~A</a:t>
              </a:r>
              <a:r>
                <a:rPr kumimoji="1" lang="en-US" altLang="zh-CN" sz="1200" b="1">
                  <a:latin typeface="Arial Narrow" pitchFamily="34" charset="0"/>
                </a:rPr>
                <a:t>0</a:t>
              </a:r>
            </a:p>
          </p:txBody>
        </p: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6680200" y="4211638"/>
              <a:ext cx="457200" cy="336550"/>
              <a:chOff x="2400" y="3024"/>
              <a:chExt cx="288" cy="212"/>
            </a:xfrm>
          </p:grpSpPr>
          <p:sp>
            <p:nvSpPr>
              <p:cNvPr id="10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chemeClr val="bg1"/>
                    </a:solidFill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103" name="Line 34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7289800" y="3678238"/>
              <a:ext cx="457200" cy="336550"/>
              <a:chOff x="2400" y="3024"/>
              <a:chExt cx="288" cy="212"/>
            </a:xfrm>
          </p:grpSpPr>
          <p:sp>
            <p:nvSpPr>
              <p:cNvPr id="100" name="Text Box 36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101" name="Line 37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927850" y="3925888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CC3300"/>
                  </a:solidFill>
                  <a:latin typeface="Arial Narrow" pitchFamily="34" charset="0"/>
                </a:rPr>
                <a:t>2114</a:t>
              </a: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6070600" y="4135438"/>
              <a:ext cx="990600" cy="11430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6418263" y="4973638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Arial Narrow" pitchFamily="34" charset="0"/>
                </a:rPr>
                <a:t>D</a:t>
              </a:r>
              <a:r>
                <a:rPr kumimoji="1" lang="en-US" altLang="zh-CN" sz="1200" b="1">
                  <a:latin typeface="Arial Narrow" pitchFamily="34" charset="0"/>
                </a:rPr>
                <a:t>7</a:t>
              </a:r>
              <a:r>
                <a:rPr kumimoji="1" lang="en-US" altLang="zh-CN" sz="1600" b="1">
                  <a:latin typeface="Arial Narrow" pitchFamily="34" charset="0"/>
                </a:rPr>
                <a:t>~D</a:t>
              </a:r>
              <a:r>
                <a:rPr kumimoji="1" lang="en-US" altLang="zh-CN" sz="12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6013450" y="4135438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dirty="0">
                  <a:latin typeface="Arial Narrow" pitchFamily="34" charset="0"/>
                </a:rPr>
                <a:t>A</a:t>
              </a:r>
              <a:r>
                <a:rPr kumimoji="1" lang="en-US" altLang="zh-CN" sz="1200" b="1" dirty="0">
                  <a:latin typeface="Arial Narrow" pitchFamily="34" charset="0"/>
                </a:rPr>
                <a:t>9</a:t>
              </a:r>
              <a:r>
                <a:rPr kumimoji="1" lang="en-US" altLang="zh-CN" sz="1600" b="1" dirty="0">
                  <a:latin typeface="Arial Narrow" pitchFamily="34" charset="0"/>
                </a:rPr>
                <a:t>~A</a:t>
              </a:r>
              <a:r>
                <a:rPr kumimoji="1" lang="en-US" altLang="zh-CN" sz="1200" b="1" dirty="0">
                  <a:latin typeface="Arial Narrow" pitchFamily="34" charset="0"/>
                </a:rPr>
                <a:t>0</a:t>
              </a:r>
            </a:p>
          </p:txBody>
        </p:sp>
        <p:grpSp>
          <p:nvGrpSpPr>
            <p:cNvPr id="37" name="Group 42"/>
            <p:cNvGrpSpPr>
              <a:grpSpLocks/>
            </p:cNvGrpSpPr>
            <p:nvPr/>
          </p:nvGrpSpPr>
          <p:grpSpPr bwMode="auto">
            <a:xfrm>
              <a:off x="6070600" y="4745038"/>
              <a:ext cx="457200" cy="336550"/>
              <a:chOff x="2400" y="3024"/>
              <a:chExt cx="288" cy="212"/>
            </a:xfrm>
          </p:grpSpPr>
          <p:sp>
            <p:nvSpPr>
              <p:cNvPr id="98" name="Text Box 43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Arial Narrow" pitchFamily="34" charset="0"/>
                  </a:rPr>
                  <a:t>WE</a:t>
                </a:r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6680200" y="4211638"/>
              <a:ext cx="457200" cy="336550"/>
              <a:chOff x="2400" y="3024"/>
              <a:chExt cx="288" cy="212"/>
            </a:xfrm>
          </p:grpSpPr>
          <p:sp>
            <p:nvSpPr>
              <p:cNvPr id="96" name="Text Box 46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Arial Narrow" pitchFamily="34" charset="0"/>
                  </a:rPr>
                  <a:t>CS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6299200" y="4440238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CC3300"/>
                  </a:solidFill>
                  <a:latin typeface="Arial Narrow" pitchFamily="34" charset="0"/>
                </a:rPr>
                <a:t>2114</a:t>
              </a:r>
            </a:p>
          </p:txBody>
        </p:sp>
        <p:grpSp>
          <p:nvGrpSpPr>
            <p:cNvPr id="40" name="Group 49"/>
            <p:cNvGrpSpPr>
              <a:grpSpLocks/>
            </p:cNvGrpSpPr>
            <p:nvPr/>
          </p:nvGrpSpPr>
          <p:grpSpPr bwMode="auto">
            <a:xfrm>
              <a:off x="1136650" y="3449638"/>
              <a:ext cx="762000" cy="366712"/>
              <a:chOff x="960" y="2016"/>
              <a:chExt cx="480" cy="231"/>
            </a:xfrm>
          </p:grpSpPr>
          <p:sp>
            <p:nvSpPr>
              <p:cNvPr id="94" name="Text Box 50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bg1"/>
                    </a:solidFill>
                    <a:latin typeface="Arial Narrow" pitchFamily="34" charset="0"/>
                  </a:rPr>
                  <a:t>MREQ</a:t>
                </a:r>
              </a:p>
            </p:txBody>
          </p:sp>
          <p:sp>
            <p:nvSpPr>
              <p:cNvPr id="95" name="Line 51"/>
              <p:cNvSpPr>
                <a:spLocks noChangeShapeType="1"/>
              </p:cNvSpPr>
              <p:nvPr/>
            </p:nvSpPr>
            <p:spPr bwMode="auto">
              <a:xfrm>
                <a:off x="984" y="204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1"/>
              </a:p>
            </p:txBody>
          </p:sp>
        </p:grp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1212850" y="4668838"/>
              <a:ext cx="533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bg1"/>
                  </a:solidFill>
                  <a:latin typeface="Arial Narrow" pitchFamily="34" charset="0"/>
                </a:rPr>
                <a:t>WR</a:t>
              </a: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1289050" y="4706938"/>
              <a:ext cx="3048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1498600" y="5697538"/>
              <a:ext cx="857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D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7</a:t>
              </a:r>
              <a:r>
                <a:rPr kumimoji="1" lang="en-US" altLang="zh-CN" sz="2000" b="1">
                  <a:solidFill>
                    <a:schemeClr val="bg1"/>
                  </a:solidFill>
                  <a:latin typeface="Arial Narrow" pitchFamily="34" charset="0"/>
                </a:rPr>
                <a:t>~D</a:t>
              </a:r>
              <a:r>
                <a:rPr kumimoji="1" lang="en-US" altLang="zh-CN" sz="1600" b="1">
                  <a:solidFill>
                    <a:schemeClr val="bg1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44" name="AutoShape 56"/>
            <p:cNvSpPr>
              <a:spLocks noChangeArrowheads="1"/>
            </p:cNvSpPr>
            <p:nvPr/>
          </p:nvSpPr>
          <p:spPr bwMode="auto">
            <a:xfrm>
              <a:off x="3575050" y="5278438"/>
              <a:ext cx="152400" cy="457200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AutoShape 57"/>
            <p:cNvSpPr>
              <a:spLocks noChangeArrowheads="1"/>
            </p:cNvSpPr>
            <p:nvPr/>
          </p:nvSpPr>
          <p:spPr bwMode="auto">
            <a:xfrm>
              <a:off x="6699250" y="5278438"/>
              <a:ext cx="152400" cy="457200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" name="AutoShape 58"/>
            <p:cNvSpPr>
              <a:spLocks noChangeArrowheads="1"/>
            </p:cNvSpPr>
            <p:nvPr/>
          </p:nvSpPr>
          <p:spPr bwMode="auto">
            <a:xfrm>
              <a:off x="4260850" y="4745038"/>
              <a:ext cx="152400" cy="990600"/>
            </a:xfrm>
            <a:prstGeom prst="upDownArrow">
              <a:avLst>
                <a:gd name="adj1" fmla="val 50000"/>
                <a:gd name="adj2" fmla="val 1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" name="AutoShape 59"/>
            <p:cNvSpPr>
              <a:spLocks noChangeArrowheads="1"/>
            </p:cNvSpPr>
            <p:nvPr/>
          </p:nvSpPr>
          <p:spPr bwMode="auto">
            <a:xfrm>
              <a:off x="7327900" y="4745038"/>
              <a:ext cx="152400" cy="990600"/>
            </a:xfrm>
            <a:prstGeom prst="upDownArrow">
              <a:avLst>
                <a:gd name="adj1" fmla="val 50000"/>
                <a:gd name="adj2" fmla="val 1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 flipH="1">
              <a:off x="755650" y="4821238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755650" y="4821238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755650" y="6421438"/>
              <a:ext cx="4953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 flipV="1">
              <a:off x="5708650" y="4897438"/>
              <a:ext cx="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 flipV="1">
              <a:off x="2627313" y="4897438"/>
              <a:ext cx="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2627313" y="489743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5724525" y="4897438"/>
              <a:ext cx="231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5" name="Line 69"/>
            <p:cNvSpPr>
              <a:spLocks noChangeShapeType="1"/>
            </p:cNvSpPr>
            <p:nvPr/>
          </p:nvSpPr>
          <p:spPr bwMode="auto">
            <a:xfrm flipV="1">
              <a:off x="2627313" y="4652963"/>
              <a:ext cx="288925" cy="244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6" name="Line 70"/>
            <p:cNvSpPr>
              <a:spLocks noChangeShapeType="1"/>
            </p:cNvSpPr>
            <p:nvPr/>
          </p:nvSpPr>
          <p:spPr bwMode="auto">
            <a:xfrm flipV="1">
              <a:off x="5708650" y="4592638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2279650" y="2992438"/>
              <a:ext cx="4724400" cy="7620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AutoShape 72"/>
            <p:cNvSpPr>
              <a:spLocks noChangeArrowheads="1"/>
            </p:cNvSpPr>
            <p:nvPr/>
          </p:nvSpPr>
          <p:spPr bwMode="auto">
            <a:xfrm>
              <a:off x="3117850" y="3068638"/>
              <a:ext cx="152400" cy="1066800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>
              <a:off x="6242050" y="3068638"/>
              <a:ext cx="152400" cy="1066800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AutoShape 74"/>
            <p:cNvSpPr>
              <a:spLocks noChangeArrowheads="1"/>
            </p:cNvSpPr>
            <p:nvPr/>
          </p:nvSpPr>
          <p:spPr bwMode="auto">
            <a:xfrm>
              <a:off x="3727450" y="3068638"/>
              <a:ext cx="152400" cy="53340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AutoShape 75"/>
            <p:cNvSpPr>
              <a:spLocks noChangeArrowheads="1"/>
            </p:cNvSpPr>
            <p:nvPr/>
          </p:nvSpPr>
          <p:spPr bwMode="auto">
            <a:xfrm>
              <a:off x="6889750" y="3030538"/>
              <a:ext cx="152400" cy="53340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Rectangle 76"/>
            <p:cNvSpPr>
              <a:spLocks noChangeArrowheads="1"/>
            </p:cNvSpPr>
            <p:nvPr/>
          </p:nvSpPr>
          <p:spPr bwMode="auto">
            <a:xfrm>
              <a:off x="4870450" y="40100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/>
                </a:rPr>
                <a:t>…</a:t>
              </a:r>
              <a:endParaRPr kumimoji="1" lang="en-US" altLang="zh-CN" sz="2400" b="1" dirty="0">
                <a:latin typeface="Arial Narrow" pitchFamily="34" charset="0"/>
              </a:endParaRPr>
            </a:p>
          </p:txBody>
        </p:sp>
        <p:sp>
          <p:nvSpPr>
            <p:cNvPr id="63" name="Rectangle 77"/>
            <p:cNvSpPr>
              <a:spLocks noChangeArrowheads="1"/>
            </p:cNvSpPr>
            <p:nvPr/>
          </p:nvSpPr>
          <p:spPr bwMode="auto">
            <a:xfrm>
              <a:off x="5327650" y="400208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/>
                </a:rPr>
                <a:t>…</a:t>
              </a:r>
              <a:endParaRPr kumimoji="1" lang="en-US" altLang="zh-CN" sz="2400" b="1" dirty="0">
                <a:latin typeface="Arial Narrow" pitchFamily="34" charset="0"/>
              </a:endParaRPr>
            </a:p>
          </p:txBody>
        </p:sp>
        <p:sp>
          <p:nvSpPr>
            <p:cNvPr id="64" name="Text Box 82"/>
            <p:cNvSpPr txBox="1">
              <a:spLocks noChangeArrowheads="1"/>
            </p:cNvSpPr>
            <p:nvPr/>
          </p:nvSpPr>
          <p:spPr bwMode="auto">
            <a:xfrm>
              <a:off x="2809557" y="1628775"/>
              <a:ext cx="492443" cy="121126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译 码 器</a:t>
              </a:r>
            </a:p>
          </p:txBody>
        </p:sp>
        <p:sp>
          <p:nvSpPr>
            <p:cNvPr id="65" name="AutoShape 83"/>
            <p:cNvSpPr>
              <a:spLocks noChangeArrowheads="1"/>
            </p:cNvSpPr>
            <p:nvPr/>
          </p:nvSpPr>
          <p:spPr bwMode="auto">
            <a:xfrm>
              <a:off x="2279650" y="2306638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7913688" y="1844675"/>
              <a:ext cx="0" cy="19812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H="1">
              <a:off x="7766050" y="3830638"/>
              <a:ext cx="1524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 flipH="1">
              <a:off x="7308850" y="3830638"/>
              <a:ext cx="609600" cy="5349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9" name="Line 91"/>
            <p:cNvSpPr>
              <a:spLocks noChangeShapeType="1"/>
            </p:cNvSpPr>
            <p:nvPr/>
          </p:nvSpPr>
          <p:spPr bwMode="auto">
            <a:xfrm>
              <a:off x="4794250" y="2611438"/>
              <a:ext cx="0" cy="12192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0" name="Line 92"/>
            <p:cNvSpPr>
              <a:spLocks noChangeShapeType="1"/>
            </p:cNvSpPr>
            <p:nvPr/>
          </p:nvSpPr>
          <p:spPr bwMode="auto">
            <a:xfrm flipH="1">
              <a:off x="4629150" y="3817938"/>
              <a:ext cx="15875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1" name="Line 93"/>
            <p:cNvSpPr>
              <a:spLocks noChangeShapeType="1"/>
            </p:cNvSpPr>
            <p:nvPr/>
          </p:nvSpPr>
          <p:spPr bwMode="auto">
            <a:xfrm flipH="1">
              <a:off x="4140200" y="3830638"/>
              <a:ext cx="654050" cy="5349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2" name="Line 94"/>
            <p:cNvSpPr>
              <a:spLocks noChangeShapeType="1"/>
            </p:cNvSpPr>
            <p:nvPr/>
          </p:nvSpPr>
          <p:spPr bwMode="auto">
            <a:xfrm flipH="1">
              <a:off x="755650" y="3602038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3" name="Line 95"/>
            <p:cNvSpPr>
              <a:spLocks noChangeShapeType="1"/>
            </p:cNvSpPr>
            <p:nvPr/>
          </p:nvSpPr>
          <p:spPr bwMode="auto">
            <a:xfrm flipV="1">
              <a:off x="755650" y="1925638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>
              <a:off x="755650" y="1925638"/>
              <a:ext cx="1987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5" name="Oval 106"/>
            <p:cNvSpPr>
              <a:spLocks noChangeArrowheads="1"/>
            </p:cNvSpPr>
            <p:nvPr/>
          </p:nvSpPr>
          <p:spPr bwMode="auto">
            <a:xfrm rot="16200000">
              <a:off x="4535487" y="3783013"/>
              <a:ext cx="100013" cy="84138"/>
            </a:xfrm>
            <a:prstGeom prst="ellips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Oval 107"/>
            <p:cNvSpPr>
              <a:spLocks noChangeArrowheads="1"/>
            </p:cNvSpPr>
            <p:nvPr/>
          </p:nvSpPr>
          <p:spPr bwMode="auto">
            <a:xfrm rot="16200000">
              <a:off x="3916363" y="4314825"/>
              <a:ext cx="100012" cy="84138"/>
            </a:xfrm>
            <a:prstGeom prst="ellips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Line 108"/>
            <p:cNvSpPr>
              <a:spLocks noChangeShapeType="1"/>
            </p:cNvSpPr>
            <p:nvPr/>
          </p:nvSpPr>
          <p:spPr bwMode="auto">
            <a:xfrm>
              <a:off x="3995738" y="4365625"/>
              <a:ext cx="144462" cy="0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78" name="Oval 109"/>
            <p:cNvSpPr>
              <a:spLocks noChangeArrowheads="1"/>
            </p:cNvSpPr>
            <p:nvPr/>
          </p:nvSpPr>
          <p:spPr bwMode="auto">
            <a:xfrm rot="16200000">
              <a:off x="7662862" y="3783013"/>
              <a:ext cx="100013" cy="84138"/>
            </a:xfrm>
            <a:prstGeom prst="ellips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Oval 110"/>
            <p:cNvSpPr>
              <a:spLocks noChangeArrowheads="1"/>
            </p:cNvSpPr>
            <p:nvPr/>
          </p:nvSpPr>
          <p:spPr bwMode="auto">
            <a:xfrm rot="16200000">
              <a:off x="7056438" y="4330700"/>
              <a:ext cx="100012" cy="84138"/>
            </a:xfrm>
            <a:prstGeom prst="ellipse">
              <a:avLst/>
            </a:pr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Line 111"/>
            <p:cNvSpPr>
              <a:spLocks noChangeShapeType="1"/>
            </p:cNvSpPr>
            <p:nvPr/>
          </p:nvSpPr>
          <p:spPr bwMode="auto">
            <a:xfrm>
              <a:off x="7148513" y="4379913"/>
              <a:ext cx="144462" cy="0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81" name="Line 112"/>
            <p:cNvSpPr>
              <a:spLocks noChangeShapeType="1"/>
            </p:cNvSpPr>
            <p:nvPr/>
          </p:nvSpPr>
          <p:spPr bwMode="auto">
            <a:xfrm>
              <a:off x="5364163" y="2349500"/>
              <a:ext cx="0" cy="50323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2" name="Line 113"/>
            <p:cNvSpPr>
              <a:spLocks noChangeShapeType="1"/>
            </p:cNvSpPr>
            <p:nvPr/>
          </p:nvSpPr>
          <p:spPr bwMode="auto">
            <a:xfrm>
              <a:off x="6011863" y="2090738"/>
              <a:ext cx="0" cy="50323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 rot="16200000">
              <a:off x="5964237" y="4849813"/>
              <a:ext cx="100013" cy="84138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4" name="Oval 115"/>
            <p:cNvSpPr>
              <a:spLocks noChangeArrowheads="1"/>
            </p:cNvSpPr>
            <p:nvPr/>
          </p:nvSpPr>
          <p:spPr bwMode="auto">
            <a:xfrm rot="16200000">
              <a:off x="2824162" y="4849813"/>
              <a:ext cx="100013" cy="84138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5" name="Text Box 116"/>
            <p:cNvSpPr txBox="1">
              <a:spLocks noChangeArrowheads="1"/>
            </p:cNvSpPr>
            <p:nvPr/>
          </p:nvSpPr>
          <p:spPr bwMode="auto">
            <a:xfrm>
              <a:off x="4716463" y="2636838"/>
              <a:ext cx="647700" cy="366712"/>
            </a:xfrm>
            <a:prstGeom prst="rect">
              <a:avLst/>
            </a:prstGeom>
            <a:noFill/>
            <a:ln>
              <a:noFill/>
            </a:ln>
            <a:effectLst>
              <a:outerShdw dist="68392" dir="20291915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 Narrow" pitchFamily="34" charset="0"/>
                </a:rPr>
                <a:t>CS0</a:t>
              </a:r>
            </a:p>
          </p:txBody>
        </p:sp>
        <p:sp>
          <p:nvSpPr>
            <p:cNvPr id="86" name="Text Box 117"/>
            <p:cNvSpPr txBox="1">
              <a:spLocks noChangeArrowheads="1"/>
            </p:cNvSpPr>
            <p:nvPr/>
          </p:nvSpPr>
          <p:spPr bwMode="auto">
            <a:xfrm>
              <a:off x="5307013" y="2500313"/>
              <a:ext cx="647700" cy="366712"/>
            </a:xfrm>
            <a:prstGeom prst="rect">
              <a:avLst/>
            </a:prstGeom>
            <a:noFill/>
            <a:ln>
              <a:noFill/>
            </a:ln>
            <a:effectLst>
              <a:outerShdw dist="68392" dir="20291915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 Narrow" pitchFamily="34" charset="0"/>
                </a:rPr>
                <a:t>CS1</a:t>
              </a:r>
            </a:p>
          </p:txBody>
        </p:sp>
        <p:sp>
          <p:nvSpPr>
            <p:cNvPr id="87" name="Text Box 118"/>
            <p:cNvSpPr txBox="1">
              <a:spLocks noChangeArrowheads="1"/>
            </p:cNvSpPr>
            <p:nvPr/>
          </p:nvSpPr>
          <p:spPr bwMode="auto">
            <a:xfrm>
              <a:off x="5940425" y="2312988"/>
              <a:ext cx="647700" cy="366712"/>
            </a:xfrm>
            <a:prstGeom prst="rect">
              <a:avLst/>
            </a:prstGeom>
            <a:noFill/>
            <a:ln>
              <a:noFill/>
            </a:ln>
            <a:effectLst>
              <a:outerShdw dist="68392" dir="20291915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 Narrow" pitchFamily="34" charset="0"/>
                </a:rPr>
                <a:t>CS2</a:t>
              </a:r>
            </a:p>
          </p:txBody>
        </p:sp>
        <p:sp>
          <p:nvSpPr>
            <p:cNvPr id="88" name="Text Box 119"/>
            <p:cNvSpPr txBox="1">
              <a:spLocks noChangeArrowheads="1"/>
            </p:cNvSpPr>
            <p:nvPr/>
          </p:nvSpPr>
          <p:spPr bwMode="auto">
            <a:xfrm>
              <a:off x="7885113" y="1700213"/>
              <a:ext cx="647700" cy="366712"/>
            </a:xfrm>
            <a:prstGeom prst="rect">
              <a:avLst/>
            </a:prstGeom>
            <a:noFill/>
            <a:ln>
              <a:noFill/>
            </a:ln>
            <a:effectLst>
              <a:outerShdw dist="68392" dir="20291915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 Narrow" pitchFamily="34" charset="0"/>
                </a:rPr>
                <a:t>CS3</a:t>
              </a:r>
            </a:p>
          </p:txBody>
        </p:sp>
        <p:sp>
          <p:nvSpPr>
            <p:cNvPr id="89" name="Oval 120"/>
            <p:cNvSpPr>
              <a:spLocks noChangeArrowheads="1"/>
            </p:cNvSpPr>
            <p:nvPr/>
          </p:nvSpPr>
          <p:spPr bwMode="auto">
            <a:xfrm rot="16200000">
              <a:off x="2735262" y="1881188"/>
              <a:ext cx="100013" cy="84138"/>
            </a:xfrm>
            <a:prstGeom prst="ellips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" name="Rectangle 121"/>
            <p:cNvSpPr>
              <a:spLocks noChangeArrowheads="1"/>
            </p:cNvSpPr>
            <p:nvPr/>
          </p:nvSpPr>
          <p:spPr bwMode="auto">
            <a:xfrm>
              <a:off x="6967538" y="2830513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1" name="Rectangle 122"/>
            <p:cNvSpPr>
              <a:spLocks noChangeArrowheads="1"/>
            </p:cNvSpPr>
            <p:nvPr/>
          </p:nvSpPr>
          <p:spPr bwMode="auto">
            <a:xfrm>
              <a:off x="6659563" y="1484313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73925"/>
                  </a:solidFill>
                </a:rPr>
                <a:t>②</a:t>
              </a:r>
            </a:p>
          </p:txBody>
        </p:sp>
        <p:sp>
          <p:nvSpPr>
            <p:cNvPr id="92" name="Rectangle 123"/>
            <p:cNvSpPr>
              <a:spLocks noChangeArrowheads="1"/>
            </p:cNvSpPr>
            <p:nvPr/>
          </p:nvSpPr>
          <p:spPr bwMode="auto">
            <a:xfrm>
              <a:off x="7961313" y="5632450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93" name="Rectangle 124"/>
            <p:cNvSpPr>
              <a:spLocks noChangeArrowheads="1"/>
            </p:cNvSpPr>
            <p:nvPr/>
          </p:nvSpPr>
          <p:spPr bwMode="auto">
            <a:xfrm>
              <a:off x="5724525" y="6092825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1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扩展存储器设计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7225" y="1439863"/>
            <a:ext cx="84359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dirty="0" smtClean="0"/>
              <a:t>构成存储器时，一般可按下列步骤进行：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dirty="0" smtClean="0"/>
              <a:t>根据可用芯片，计算容量和所需芯片数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dirty="0" smtClean="0"/>
              <a:t>地址分配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 smtClean="0"/>
              <a:t>完成扩展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dirty="0" smtClean="0"/>
              <a:t>片选逻辑设计</a:t>
            </a:r>
          </a:p>
          <a:p>
            <a:pPr>
              <a:buClr>
                <a:srgbClr val="FF3300"/>
              </a:buClr>
              <a:buSzPct val="75000"/>
              <a:buFont typeface="Wingdings" pitchFamily="2" charset="2"/>
              <a:buChar char="u"/>
            </a:pPr>
            <a:r>
              <a:rPr lang="zh-CN" altLang="en-US" dirty="0" smtClean="0"/>
              <a:t>画出逻辑连接图</a:t>
            </a:r>
            <a:endParaRPr lang="zh-CN" altLang="en-US" sz="1400" dirty="0" smtClean="0"/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连接地址线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连接片选线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连接数据线</a:t>
            </a:r>
          </a:p>
          <a:p>
            <a:pPr lvl="1">
              <a:buClr>
                <a:srgbClr val="00FF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连接控制线</a:t>
            </a:r>
          </a:p>
        </p:txBody>
      </p:sp>
    </p:spTree>
    <p:extLst>
      <p:ext uri="{BB962C8B-B14F-4D97-AF65-F5344CB8AC3E}">
        <p14:creationId xmlns:p14="http://schemas.microsoft.com/office/powerpoint/2010/main" val="36215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 218</a:t>
            </a:r>
            <a:endParaRPr lang="en-US" altLang="zh-CN" dirty="0"/>
          </a:p>
          <a:p>
            <a:r>
              <a:rPr lang="en-US" altLang="zh-CN" dirty="0" smtClean="0"/>
              <a:t>6.4 </a:t>
            </a:r>
          </a:p>
          <a:p>
            <a:r>
              <a:rPr lang="en-US" altLang="zh-CN" dirty="0" smtClean="0"/>
              <a:t>6.5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 </a:t>
            </a:r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600" dirty="0"/>
              <a:t>内容：</a:t>
            </a:r>
          </a:p>
          <a:p>
            <a:r>
              <a:rPr lang="zh-CN" altLang="en-US" sz="3600" dirty="0"/>
              <a:t>微型机的存储系统</a:t>
            </a:r>
          </a:p>
          <a:p>
            <a:r>
              <a:rPr lang="zh-CN" altLang="en-US" sz="3600" dirty="0"/>
              <a:t>半导体存储器的基本概念</a:t>
            </a:r>
          </a:p>
          <a:p>
            <a:r>
              <a:rPr lang="zh-CN" altLang="en-US" sz="3600" dirty="0"/>
              <a:t>存储器的分类及其特点</a:t>
            </a:r>
          </a:p>
          <a:p>
            <a:r>
              <a:rPr lang="zh-CN" altLang="en-US" sz="3600" dirty="0"/>
              <a:t>两类半导体存储器的主要区别</a:t>
            </a:r>
          </a:p>
        </p:txBody>
      </p:sp>
    </p:spTree>
    <p:extLst>
      <p:ext uri="{BB962C8B-B14F-4D97-AF65-F5344CB8AC3E}">
        <p14:creationId xmlns:p14="http://schemas.microsoft.com/office/powerpoint/2010/main" val="21280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gray">
          <a:xfrm>
            <a:off x="3352800" y="2819400"/>
            <a:ext cx="4572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3048000"/>
            <a:ext cx="7848600" cy="685800"/>
          </a:xfrm>
        </p:spPr>
        <p:txBody>
          <a:bodyPr/>
          <a:lstStyle/>
          <a:p>
            <a:r>
              <a:rPr lang="zh-CN" altLang="en-US" dirty="0" smtClean="0"/>
              <a:t>第六章  存储器设计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5334000"/>
            <a:ext cx="6705600" cy="457200"/>
          </a:xfrm>
        </p:spPr>
        <p:txBody>
          <a:bodyPr/>
          <a:lstStyle/>
          <a:p>
            <a:r>
              <a:rPr lang="zh-CN" altLang="en-US" b="1" dirty="0" smtClean="0"/>
              <a:t>教师：</a:t>
            </a:r>
            <a:r>
              <a:rPr lang="zh-CN" altLang="en-US" sz="3200" b="1" dirty="0" smtClean="0">
                <a:latin typeface="方正舒体" pitchFamily="2" charset="-122"/>
                <a:ea typeface="方正舒体" pitchFamily="2" charset="-122"/>
              </a:rPr>
              <a:t>王晓甜</a:t>
            </a:r>
            <a:endParaRPr lang="en-US" altLang="zh-CN" b="1" dirty="0" smtClean="0">
              <a:latin typeface="方正舒体" pitchFamily="2" charset="-122"/>
              <a:ea typeface="方正舒体" pitchFamily="2" charset="-122"/>
            </a:endParaRPr>
          </a:p>
          <a:p>
            <a:r>
              <a:rPr lang="en-US" altLang="zh-CN" b="1" dirty="0" smtClean="0"/>
              <a:t>Email:  xtwang@mail.xidian.edu.cn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133600" y="1142999"/>
            <a:ext cx="5715000" cy="1012825"/>
            <a:chOff x="1296" y="1824"/>
            <a:chExt cx="2976" cy="432"/>
          </a:xfrm>
        </p:grpSpPr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3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存储器分类及主要指标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33600" y="2133600"/>
            <a:ext cx="5715000" cy="1043142"/>
            <a:chOff x="1296" y="1824"/>
            <a:chExt cx="2976" cy="43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常用存储器芯片介绍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2133600" y="3124200"/>
            <a:ext cx="5715000" cy="1066800"/>
            <a:chOff x="1296" y="1824"/>
            <a:chExt cx="2976" cy="432"/>
          </a:xfrm>
        </p:grpSpPr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gray">
            <a:xfrm>
              <a:off x="1675" y="1927"/>
              <a:ext cx="21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扩展存储器设计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33600" y="4114800"/>
            <a:ext cx="5715000" cy="1012825"/>
            <a:chOff x="1296" y="1824"/>
            <a:chExt cx="2976" cy="43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760" y="1934"/>
              <a:ext cx="24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0000"/>
                  </a:solidFill>
                </a:rPr>
                <a:t>存储器地址译码电路设计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2133600" y="5029200"/>
            <a:ext cx="5715000" cy="1043142"/>
            <a:chOff x="1296" y="1824"/>
            <a:chExt cx="2976" cy="432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795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存储器与</a:t>
              </a:r>
              <a:r>
                <a:rPr lang="en-US" altLang="zh-CN" sz="3200" b="1" dirty="0" smtClean="0">
                  <a:solidFill>
                    <a:srgbClr val="000000"/>
                  </a:solidFill>
                </a:rPr>
                <a:t>CPU</a:t>
              </a:r>
              <a:r>
                <a:rPr lang="zh-CN" altLang="en-US" sz="3200" b="1" dirty="0" smtClean="0">
                  <a:solidFill>
                    <a:srgbClr val="000000"/>
                  </a:solidFill>
                </a:rPr>
                <a:t>的连接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048000" y="2351088"/>
            <a:ext cx="594360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存储芯片的数据线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存储芯片的地址线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存储芯片的片选端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存储芯片的读写控制线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536826" y="2568576"/>
            <a:ext cx="1779589" cy="1984376"/>
            <a:chOff x="899" y="1460"/>
            <a:chExt cx="1121" cy="1250"/>
          </a:xfrm>
        </p:grpSpPr>
        <p:pic>
          <p:nvPicPr>
            <p:cNvPr id="8" name="Picture 6" descr="CHIP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" y="1460"/>
              <a:ext cx="230" cy="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HIP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44"/>
              <a:ext cx="230" cy="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HIP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" y="2187"/>
              <a:ext cx="230" cy="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 descr="CHIP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" y="2544"/>
              <a:ext cx="230" cy="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11" descr="7_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3854451"/>
            <a:ext cx="2011363" cy="17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2901951" y="3441701"/>
            <a:ext cx="5480049" cy="84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200" y="1233213"/>
            <a:ext cx="1905000" cy="396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 </a:t>
            </a:r>
            <a:r>
              <a:rPr lang="zh-CN" altLang="en-US" dirty="0" smtClean="0"/>
              <a:t>存储器</a:t>
            </a:r>
            <a:r>
              <a:rPr lang="zh-CN" altLang="en-US" dirty="0"/>
              <a:t>地址译码电路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4539714"/>
            <a:ext cx="68580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10000"/>
              </a:lnSpc>
            </a:pPr>
            <a:endParaRPr lang="zh-CN" altLang="en-US" dirty="0" smtClean="0"/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 smtClean="0"/>
              <a:t>译码电路可以采用</a:t>
            </a:r>
            <a:r>
              <a:rPr lang="zh-CN" altLang="en-US" dirty="0" smtClean="0">
                <a:solidFill>
                  <a:srgbClr val="FF0000"/>
                </a:solidFill>
              </a:rPr>
              <a:t>逻辑门电路</a:t>
            </a:r>
            <a:r>
              <a:rPr lang="zh-CN" altLang="en-US" dirty="0" smtClean="0"/>
              <a:t>，也可以采用各种</a:t>
            </a:r>
            <a:r>
              <a:rPr lang="zh-CN" altLang="en-US" dirty="0" smtClean="0">
                <a:solidFill>
                  <a:srgbClr val="FF0000"/>
                </a:solidFill>
              </a:rPr>
              <a:t>译码器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90" y="1219200"/>
            <a:ext cx="651921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343400" y="3276600"/>
            <a:ext cx="2133600" cy="12192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609600" y="1692057"/>
            <a:ext cx="289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2:4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译码器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74LS139</a:t>
            </a:r>
          </a:p>
          <a:p>
            <a:pPr lvl="1" algn="ctr"/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3:8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译码器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74LS138</a:t>
            </a:r>
          </a:p>
          <a:p>
            <a:pPr lvl="1" algn="ctr"/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4:16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译码器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74LS154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5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 </a:t>
            </a:r>
            <a:r>
              <a:rPr lang="zh-CN" altLang="en-US" dirty="0" smtClean="0"/>
              <a:t>存储器</a:t>
            </a:r>
            <a:r>
              <a:rPr lang="zh-CN" altLang="en-US" dirty="0"/>
              <a:t>地址译码电路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4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4600" y="990600"/>
            <a:ext cx="655320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每组存储芯片地址和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低地址连接。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利用剩余所有高位地址译码后连接不同芯片组的片选，当前只选择一组存储芯片工作。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其优点是能保证每组存储芯片的地址不重叠（即每个地址单元只能使用一个唯一的地址来访问）而且每组存储芯片所占地址连续。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81000" y="251460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2209800"/>
            <a:ext cx="18296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全译码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90800" y="3810000"/>
            <a:ext cx="6553200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每组存储芯片地址和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低地址连接。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只利用部分高位地址（或不用）译码连接不同芯片组的片选。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其优点是译码电路简单，但会导致地址重叠（即每个地址单元可以用不同的地址来访问）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09600" y="4419600"/>
            <a:ext cx="224161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部分译码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2514600" y="4038600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2286000" y="1219200"/>
            <a:ext cx="152400" cy="2286000"/>
          </a:xfrm>
          <a:prstGeom prst="leftBrace">
            <a:avLst>
              <a:gd name="adj1" fmla="val 125000"/>
              <a:gd name="adj2" fmla="val 6055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1066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全地址译码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85901" y="1709737"/>
            <a:ext cx="72009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除片内寻址外，</a:t>
            </a:r>
            <a:r>
              <a:rPr lang="zh-CN" altLang="en-US" sz="2400" dirty="0" smtClean="0">
                <a:solidFill>
                  <a:srgbClr val="FF0000"/>
                </a:solidFill>
              </a:rPr>
              <a:t>用剩余的高位地址信号全部作为译码输入信号</a:t>
            </a:r>
            <a:r>
              <a:rPr lang="zh-CN" altLang="en-US" sz="2400" dirty="0" smtClean="0">
                <a:solidFill>
                  <a:schemeClr val="tx1"/>
                </a:solidFill>
              </a:rPr>
              <a:t>，译码器的输出作为各芯片的片选信号。存储器的每一个单元都占据一个唯一的内存地址，不会产生地址重叠现象，但译码比较复杂。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85900" y="3581400"/>
            <a:ext cx="7200900" cy="2736850"/>
            <a:chOff x="971550" y="3644900"/>
            <a:chExt cx="7200900" cy="27368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335588" y="3789363"/>
              <a:ext cx="2260600" cy="1338262"/>
            </a:xfrm>
            <a:prstGeom prst="rect">
              <a:avLst/>
            </a:prstGeom>
            <a:solidFill>
              <a:srgbClr val="00CC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ea typeface="仿宋_GB2312" pitchFamily="49" charset="-122"/>
                </a:rPr>
                <a:t>存储器芯片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106988" y="5300663"/>
              <a:ext cx="401637" cy="1081087"/>
            </a:xfrm>
            <a:prstGeom prst="rect">
              <a:avLst/>
            </a:prstGeom>
            <a:solidFill>
              <a:srgbClr val="FF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>
                  <a:solidFill>
                    <a:schemeClr val="bg1"/>
                  </a:solidFill>
                  <a:ea typeface="仿宋_GB2312" pitchFamily="49" charset="-122"/>
                </a:rPr>
                <a:t>译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400" b="1">
                  <a:solidFill>
                    <a:schemeClr val="bg1"/>
                  </a:solidFill>
                  <a:ea typeface="仿宋_GB2312" pitchFamily="49" charset="-122"/>
                </a:rPr>
                <a:t>码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400" b="1">
                  <a:solidFill>
                    <a:schemeClr val="bg1"/>
                  </a:solidFill>
                  <a:ea typeface="仿宋_GB2312" pitchFamily="49" charset="-122"/>
                </a:rPr>
                <a:t>器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5508625" y="6165850"/>
              <a:ext cx="12239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6732588" y="5129213"/>
              <a:ext cx="0" cy="10366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203575" y="3763963"/>
              <a:ext cx="1439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低位地址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276600" y="5876925"/>
              <a:ext cx="1439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高位地址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971550" y="4724400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地址线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6692900" y="5564188"/>
              <a:ext cx="1479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仿宋_GB2312" pitchFamily="49" charset="-122"/>
                </a:rPr>
                <a:t>片选信号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979613" y="5013325"/>
              <a:ext cx="1800225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808413" y="4292600"/>
              <a:ext cx="0" cy="158432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808413" y="4292600"/>
              <a:ext cx="1296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808413" y="5876925"/>
              <a:ext cx="129698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5219700" y="3716338"/>
              <a:ext cx="2260600" cy="1338262"/>
            </a:xfrm>
            <a:prstGeom prst="rect">
              <a:avLst/>
            </a:prstGeom>
            <a:solidFill>
              <a:srgbClr val="00CC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1"/>
                  </a:solidFill>
                  <a:ea typeface="仿宋_GB2312" pitchFamily="49" charset="-122"/>
                </a:rPr>
                <a:t>存储器芯片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6011863" y="4986338"/>
              <a:ext cx="0" cy="530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5508625" y="5516563"/>
              <a:ext cx="50323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097463" y="3644900"/>
              <a:ext cx="2260600" cy="1338263"/>
            </a:xfrm>
            <a:prstGeom prst="rect">
              <a:avLst/>
            </a:prstGeom>
            <a:solidFill>
              <a:srgbClr val="00CC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仿宋_GB2312" pitchFamily="49" charset="-122"/>
                </a:rPr>
                <a:t>存储器芯片</a:t>
              </a: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5780088" y="5492750"/>
              <a:ext cx="288925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1400" b="1"/>
                <a:t>• • •</a:t>
              </a:r>
              <a:endParaRPr kumimoji="1" lang="zh-CN" altLang="en-US" sz="1400" b="1"/>
            </a:p>
          </p:txBody>
        </p:sp>
      </p:grpSp>
      <p:sp>
        <p:nvSpPr>
          <p:cNvPr id="24" name="矩形 23"/>
          <p:cNvSpPr/>
          <p:nvPr/>
        </p:nvSpPr>
        <p:spPr>
          <a:xfrm>
            <a:off x="1143000" y="1935956"/>
            <a:ext cx="7391400" cy="325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优点：</a:t>
            </a:r>
            <a:r>
              <a:rPr lang="zh-CN" altLang="en-US" sz="2800" b="1" dirty="0"/>
              <a:t>每一个存储单元只对应内存空间的一个地址</a:t>
            </a:r>
            <a:r>
              <a:rPr lang="zh-CN" altLang="en-US" sz="2800" b="1" dirty="0" smtClean="0"/>
              <a:t>，即地址无</a:t>
            </a:r>
            <a:r>
              <a:rPr lang="zh-CN" altLang="en-US" sz="2800" b="1" dirty="0"/>
              <a:t>重叠。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缺点：</a:t>
            </a:r>
            <a:r>
              <a:rPr lang="zh-CN" altLang="en-US" sz="2800" b="1" dirty="0"/>
              <a:t>译码电路复杂，费硬件。 </a:t>
            </a:r>
          </a:p>
        </p:txBody>
      </p:sp>
    </p:spTree>
    <p:extLst>
      <p:ext uri="{BB962C8B-B14F-4D97-AF65-F5344CB8AC3E}">
        <p14:creationId xmlns:p14="http://schemas.microsoft.com/office/powerpoint/2010/main" val="36592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 smtClean="0"/>
              <a:t>存储器</a:t>
            </a:r>
            <a:r>
              <a:rPr lang="zh-CN" altLang="en-US" dirty="0"/>
              <a:t>地址译码电路设计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143000"/>
            <a:ext cx="7772400" cy="5181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EG6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6264</a:t>
            </a:r>
            <a:r>
              <a:rPr lang="zh-CN" altLang="en-US" sz="2400" dirty="0">
                <a:solidFill>
                  <a:schemeClr val="tx1"/>
                </a:solidFill>
              </a:rPr>
              <a:t>芯片的地址范围 </a:t>
            </a:r>
            <a:r>
              <a:rPr lang="en-US" altLang="zh-CN" sz="2400" dirty="0" smtClean="0">
                <a:solidFill>
                  <a:schemeClr val="tx1"/>
                </a:solidFill>
              </a:rPr>
              <a:t>F0000H~F1FFFH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1473200" y="1752600"/>
            <a:ext cx="7518400" cy="4556125"/>
            <a:chOff x="1473200" y="1752600"/>
            <a:chExt cx="7518400" cy="4556125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2114550" y="5141913"/>
              <a:ext cx="91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>
                  <a:latin typeface="Times New Roman" pitchFamily="18" charset="0"/>
                </a:rPr>
                <a:t>A</a:t>
              </a:r>
              <a:r>
                <a:rPr kumimoji="1" lang="zh-CN" altLang="zh-CN" sz="2400">
                  <a:latin typeface="Times New Roman" pitchFamily="18" charset="0"/>
                </a:rPr>
                <a:t>15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4641850" y="3024188"/>
              <a:ext cx="1441450" cy="5762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21001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3803650" y="5686425"/>
              <a:ext cx="4206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7262813" y="2347913"/>
              <a:ext cx="1728787" cy="39592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4210050" y="3787775"/>
              <a:ext cx="1003300" cy="24638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>
              <a:off x="2913063" y="3903663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>
              <a:off x="2913063" y="4292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2913063" y="5011738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2913063" y="4651375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2809875" y="5418138"/>
              <a:ext cx="28733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3079750" y="5300663"/>
              <a:ext cx="609600" cy="963612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2132013" y="3636963"/>
              <a:ext cx="91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 dirty="0">
                  <a:latin typeface="Times New Roman" pitchFamily="18" charset="0"/>
                </a:rPr>
                <a:t>A</a:t>
              </a:r>
              <a:r>
                <a:rPr kumimoji="1" lang="zh-CN" altLang="zh-CN" sz="2400" dirty="0">
                  <a:latin typeface="Times New Roman" pitchFamily="18" charset="0"/>
                </a:rPr>
                <a:t>19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2136775" y="3989388"/>
              <a:ext cx="91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 dirty="0">
                  <a:latin typeface="Times New Roman" pitchFamily="18" charset="0"/>
                </a:rPr>
                <a:t>A</a:t>
              </a:r>
              <a:r>
                <a:rPr kumimoji="1" lang="zh-CN" altLang="zh-CN" sz="2400" dirty="0">
                  <a:latin typeface="Times New Roman" pitchFamily="18" charset="0"/>
                </a:rPr>
                <a:t>18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2136775" y="4370388"/>
              <a:ext cx="91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>
                  <a:latin typeface="Times New Roman" pitchFamily="18" charset="0"/>
                </a:rPr>
                <a:t>A</a:t>
              </a:r>
              <a:r>
                <a:rPr kumimoji="1" lang="zh-CN" altLang="zh-CN" sz="2400">
                  <a:latin typeface="Times New Roman" pitchFamily="18" charset="0"/>
                </a:rPr>
                <a:t>17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2117725" y="4737100"/>
              <a:ext cx="914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>
                  <a:latin typeface="Times New Roman" pitchFamily="18" charset="0"/>
                </a:rPr>
                <a:t>A</a:t>
              </a:r>
              <a:r>
                <a:rPr kumimoji="1" lang="zh-CN" altLang="zh-CN" sz="2400">
                  <a:latin typeface="Times New Roman" pitchFamily="18" charset="0"/>
                </a:rPr>
                <a:t>16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2" name="Text Box 20"/>
            <p:cNvSpPr txBox="1">
              <a:spLocks noChangeArrowheads="1"/>
            </p:cNvSpPr>
            <p:nvPr/>
          </p:nvSpPr>
          <p:spPr bwMode="auto">
            <a:xfrm>
              <a:off x="2114550" y="5480050"/>
              <a:ext cx="914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>
                  <a:latin typeface="Times New Roman" pitchFamily="18" charset="0"/>
                </a:rPr>
                <a:t>A</a:t>
              </a:r>
              <a:r>
                <a:rPr kumimoji="1" lang="zh-CN" altLang="zh-CN" sz="2400">
                  <a:latin typeface="Times New Roman" pitchFamily="18" charset="0"/>
                </a:rPr>
                <a:t>14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2114550" y="5789613"/>
              <a:ext cx="91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 dirty="0">
                  <a:latin typeface="Times New Roman" pitchFamily="18" charset="0"/>
                </a:rPr>
                <a:t>A</a:t>
              </a:r>
              <a:r>
                <a:rPr kumimoji="1" lang="zh-CN" altLang="zh-CN" sz="2400" dirty="0">
                  <a:latin typeface="Times New Roman" pitchFamily="18" charset="0"/>
                </a:rPr>
                <a:t>13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4" name="Text Box 22"/>
            <p:cNvSpPr txBox="1">
              <a:spLocks noChangeArrowheads="1"/>
            </p:cNvSpPr>
            <p:nvPr/>
          </p:nvSpPr>
          <p:spPr bwMode="auto">
            <a:xfrm>
              <a:off x="4373563" y="4422775"/>
              <a:ext cx="685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itchFamily="18" charset="0"/>
                </a:rPr>
                <a:t>&amp;</a:t>
              </a:r>
              <a:endParaRPr kumimoji="1" lang="zh-CN" altLang="zh-CN" sz="3200">
                <a:latin typeface="Times New Roman" pitchFamily="18" charset="0"/>
              </a:endParaRP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3127375" y="5318125"/>
              <a:ext cx="5508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宋体" pitchFamily="2" charset="-122"/>
                  <a:sym typeface="Symbol" pitchFamily="18" charset="2"/>
                </a:rPr>
                <a:t>≥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76" name="Oval 24"/>
            <p:cNvSpPr>
              <a:spLocks noChangeArrowheads="1"/>
            </p:cNvSpPr>
            <p:nvPr/>
          </p:nvSpPr>
          <p:spPr bwMode="auto">
            <a:xfrm flipV="1">
              <a:off x="3689350" y="5624513"/>
              <a:ext cx="107950" cy="107950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5"/>
            <p:cNvSpPr>
              <a:spLocks noChangeArrowheads="1"/>
            </p:cNvSpPr>
            <p:nvPr/>
          </p:nvSpPr>
          <p:spPr bwMode="auto">
            <a:xfrm flipV="1">
              <a:off x="5213350" y="4651375"/>
              <a:ext cx="149225" cy="144463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5362575" y="4724400"/>
              <a:ext cx="17287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7264400" y="4508500"/>
              <a:ext cx="835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latin typeface="Times New Roman" pitchFamily="18" charset="0"/>
                </a:rPr>
                <a:t>CS1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0" name="AutoShape 32"/>
            <p:cNvSpPr>
              <a:spLocks noChangeArrowheads="1"/>
            </p:cNvSpPr>
            <p:nvPr/>
          </p:nvSpPr>
          <p:spPr bwMode="auto">
            <a:xfrm>
              <a:off x="6154738" y="3140075"/>
              <a:ext cx="1079500" cy="287338"/>
            </a:xfrm>
            <a:prstGeom prst="rightArrow">
              <a:avLst>
                <a:gd name="adj1" fmla="val 50000"/>
                <a:gd name="adj2" fmla="val 93922"/>
              </a:avLst>
            </a:prstGeom>
            <a:solidFill>
              <a:srgbClr val="FF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4641850" y="3038475"/>
              <a:ext cx="1441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zh-CN" sz="2400" b="1">
                  <a:solidFill>
                    <a:srgbClr val="FF0000"/>
                  </a:solidFill>
                </a:rPr>
                <a:t>A</a:t>
              </a:r>
              <a:r>
                <a:rPr kumimoji="1" lang="zh-CN" altLang="zh-CN" sz="2400" b="1" baseline="-25000">
                  <a:solidFill>
                    <a:srgbClr val="FF0000"/>
                  </a:solidFill>
                </a:rPr>
                <a:t>1</a:t>
              </a:r>
              <a:r>
                <a:rPr kumimoji="1" lang="zh-CN" altLang="en-US" sz="2400" b="1" baseline="-25000">
                  <a:solidFill>
                    <a:srgbClr val="FF0000"/>
                  </a:solidFill>
                </a:rPr>
                <a:t>2</a:t>
              </a:r>
              <a:r>
                <a:rPr kumimoji="1" lang="zh-CN" altLang="en-US" sz="2400" b="1">
                  <a:solidFill>
                    <a:srgbClr val="FF0000"/>
                  </a:solidFill>
                </a:rPr>
                <a:t>～</a:t>
              </a:r>
              <a:r>
                <a:rPr lang="en-US" altLang="zh-CN" sz="2400" b="1">
                  <a:solidFill>
                    <a:srgbClr val="FF0000"/>
                  </a:solidFill>
                </a:rPr>
                <a:t>A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2" name="AutoShape 34"/>
            <p:cNvSpPr>
              <a:spLocks noChangeArrowheads="1"/>
            </p:cNvSpPr>
            <p:nvPr/>
          </p:nvSpPr>
          <p:spPr bwMode="auto">
            <a:xfrm>
              <a:off x="5507038" y="5589588"/>
              <a:ext cx="1727200" cy="288925"/>
            </a:xfrm>
            <a:prstGeom prst="leftRightArrow">
              <a:avLst>
                <a:gd name="adj1" fmla="val 50000"/>
                <a:gd name="adj2" fmla="val 119560"/>
              </a:avLst>
            </a:prstGeom>
            <a:solidFill>
              <a:srgbClr val="FF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5865813" y="5846763"/>
              <a:ext cx="1368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itchFamily="18" charset="0"/>
                </a:rPr>
                <a:t>D</a:t>
              </a:r>
              <a:r>
                <a:rPr kumimoji="1" lang="zh-CN" altLang="en-US" sz="2400" b="1" baseline="-25000" dirty="0">
                  <a:latin typeface="Times New Roman" pitchFamily="18" charset="0"/>
                </a:rPr>
                <a:t>7</a:t>
              </a:r>
              <a:r>
                <a:rPr kumimoji="1" lang="zh-CN" altLang="en-US" sz="2400" b="1" dirty="0">
                  <a:latin typeface="Times New Roman" pitchFamily="18" charset="0"/>
                </a:rPr>
                <a:t>～</a:t>
              </a:r>
              <a:r>
                <a:rPr lang="en-US" altLang="zh-CN" sz="2400" b="1" dirty="0">
                  <a:latin typeface="Times New Roman" pitchFamily="18" charset="0"/>
                </a:rPr>
                <a:t>D</a:t>
              </a:r>
              <a:r>
                <a:rPr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2808288" y="5761038"/>
              <a:ext cx="28733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2808288" y="6081713"/>
              <a:ext cx="28733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38"/>
            <p:cNvSpPr>
              <a:spLocks/>
            </p:cNvSpPr>
            <p:nvPr/>
          </p:nvSpPr>
          <p:spPr bwMode="auto">
            <a:xfrm>
              <a:off x="1906588" y="3903663"/>
              <a:ext cx="215900" cy="2274887"/>
            </a:xfrm>
            <a:prstGeom prst="leftBrace">
              <a:avLst>
                <a:gd name="adj1" fmla="val 87806"/>
                <a:gd name="adj2" fmla="val 50505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1473200" y="4003675"/>
              <a:ext cx="360363" cy="191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a typeface="仿宋_GB2312" pitchFamily="49" charset="-122"/>
                </a:rPr>
                <a:t>高位地址线</a:t>
              </a:r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>
              <a:off x="2409825" y="3067050"/>
              <a:ext cx="0" cy="57785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H="1">
              <a:off x="5434013" y="2087563"/>
              <a:ext cx="0" cy="9493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8027988" y="2332038"/>
              <a:ext cx="9350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 b="1">
                  <a:solidFill>
                    <a:schemeClr val="tx2"/>
                  </a:solidFill>
                </a:rPr>
                <a:t>6264</a:t>
              </a:r>
              <a:endParaRPr kumimoji="1"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7307263" y="2995613"/>
              <a:ext cx="10080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r>
                <a:rPr kumimoji="1" lang="en-US" altLang="zh-CN" b="1">
                  <a:latin typeface="Times New Roman" pitchFamily="18" charset="0"/>
                </a:rPr>
                <a:t>12</a:t>
              </a:r>
              <a:r>
                <a:rPr kumimoji="1" lang="en-US" altLang="zh-CN" sz="2400" b="1">
                  <a:latin typeface="Times New Roman" pitchFamily="18" charset="0"/>
                </a:rPr>
                <a:t>-A</a:t>
              </a: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7307263" y="5443538"/>
              <a:ext cx="10080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D</a:t>
              </a:r>
              <a:r>
                <a:rPr kumimoji="1" lang="en-US" altLang="zh-CN">
                  <a:latin typeface="Times New Roman" pitchFamily="18" charset="0"/>
                </a:rPr>
                <a:t>7</a:t>
              </a:r>
              <a:r>
                <a:rPr kumimoji="1" lang="en-US" altLang="zh-CN" sz="2400">
                  <a:latin typeface="Times New Roman" pitchFamily="18" charset="0"/>
                </a:rPr>
                <a:t>-D</a:t>
              </a:r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6515100" y="4333875"/>
              <a:ext cx="5762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6515100" y="3932238"/>
              <a:ext cx="5762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7378700" y="3643313"/>
              <a:ext cx="64770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Aft>
                  <a:spcPct val="20000"/>
                </a:spcAft>
              </a:pPr>
              <a:r>
                <a:rPr kumimoji="1" lang="en-US" altLang="zh-CN" sz="2400">
                  <a:latin typeface="Times New Roman" pitchFamily="18" charset="0"/>
                </a:rPr>
                <a:t>OE</a:t>
              </a:r>
            </a:p>
            <a:p>
              <a:r>
                <a:rPr kumimoji="1" lang="en-US" altLang="zh-CN" sz="2400"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96" name="Oval 50"/>
            <p:cNvSpPr>
              <a:spLocks noChangeArrowheads="1"/>
            </p:cNvSpPr>
            <p:nvPr/>
          </p:nvSpPr>
          <p:spPr bwMode="auto">
            <a:xfrm>
              <a:off x="7091363" y="3859213"/>
              <a:ext cx="144462" cy="14446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7091363" y="4262438"/>
              <a:ext cx="144462" cy="14446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53"/>
            <p:cNvSpPr>
              <a:spLocks noChangeArrowheads="1"/>
            </p:cNvSpPr>
            <p:nvPr/>
          </p:nvSpPr>
          <p:spPr bwMode="auto">
            <a:xfrm>
              <a:off x="7091363" y="4651375"/>
              <a:ext cx="144462" cy="14446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58"/>
            <p:cNvSpPr>
              <a:spLocks noChangeArrowheads="1"/>
            </p:cNvSpPr>
            <p:nvPr/>
          </p:nvSpPr>
          <p:spPr bwMode="auto">
            <a:xfrm>
              <a:off x="2900363" y="1828800"/>
              <a:ext cx="17272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21001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2"/>
            <p:cNvSpPr>
              <a:spLocks noChangeShapeType="1"/>
            </p:cNvSpPr>
            <p:nvPr/>
          </p:nvSpPr>
          <p:spPr bwMode="auto">
            <a:xfrm>
              <a:off x="4641850" y="2765425"/>
              <a:ext cx="79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 flipH="1">
              <a:off x="4641850" y="2073275"/>
              <a:ext cx="79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2914650" y="2549525"/>
              <a:ext cx="17272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21001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67"/>
            <p:cNvSpPr>
              <a:spLocks noChangeShapeType="1"/>
            </p:cNvSpPr>
            <p:nvPr/>
          </p:nvSpPr>
          <p:spPr bwMode="auto">
            <a:xfrm>
              <a:off x="7378700" y="4579938"/>
              <a:ext cx="431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68"/>
            <p:cNvSpPr>
              <a:spLocks noChangeShapeType="1"/>
            </p:cNvSpPr>
            <p:nvPr/>
          </p:nvSpPr>
          <p:spPr bwMode="auto">
            <a:xfrm>
              <a:off x="7407275" y="3716338"/>
              <a:ext cx="36036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7378700" y="4148138"/>
              <a:ext cx="431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>
              <a:off x="7378700" y="1843088"/>
              <a:ext cx="1584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itchFamily="2" charset="-122"/>
                </a:rPr>
                <a:t>(</a:t>
              </a:r>
              <a:r>
                <a:rPr lang="zh-CN" altLang="zh-CN" sz="2800" b="1" dirty="0">
                  <a:solidFill>
                    <a:schemeClr val="tx2"/>
                  </a:solidFill>
                </a:rPr>
                <a:t>8</a:t>
              </a:r>
              <a:r>
                <a:rPr kumimoji="1" lang="zh-CN" altLang="zh-CN" sz="2800" b="1" dirty="0">
                  <a:solidFill>
                    <a:schemeClr val="tx2"/>
                  </a:solidFill>
                </a:rPr>
                <a:t>K</a:t>
              </a:r>
              <a:r>
                <a:rPr kumimoji="1" lang="en-US" altLang="zh-CN" sz="2800" b="1" dirty="0"/>
                <a:t>×8</a:t>
              </a:r>
              <a:r>
                <a:rPr kumimoji="1" lang="en-US" altLang="zh-CN" sz="2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81150" y="1828800"/>
              <a:ext cx="1847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1111000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00200" y="2514600"/>
              <a:ext cx="1847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1111000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79600" y="1752600"/>
              <a:ext cx="101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…</a:t>
              </a:r>
              <a:endParaRPr lang="en-US" sz="5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946400" y="1888609"/>
              <a:ext cx="19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000…….000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71800" y="2590800"/>
              <a:ext cx="19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111…….111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14400" y="1752600"/>
            <a:ext cx="2000250" cy="480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4000" y="990600"/>
            <a:ext cx="7467600" cy="11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Tahoma" pitchFamily="34" charset="0"/>
              </a:rPr>
              <a:t>EG7</a:t>
            </a:r>
            <a:r>
              <a:rPr lang="zh-CN" altLang="en-US" sz="2000" b="1" dirty="0" smtClean="0">
                <a:solidFill>
                  <a:srgbClr val="FF0000"/>
                </a:solidFill>
                <a:latin typeface="Tahoma" pitchFamily="34" charset="0"/>
              </a:rPr>
              <a:t>：</a:t>
            </a:r>
            <a:r>
              <a:rPr lang="zh-CN" altLang="en-US" sz="2000" b="1" dirty="0" smtClean="0">
                <a:solidFill>
                  <a:srgbClr val="080808"/>
                </a:solidFill>
                <a:latin typeface="Tahoma" pitchFamily="34" charset="0"/>
              </a:rPr>
              <a:t>在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8088 CPU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工作在</a:t>
            </a:r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最大方式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组成的微机</a:t>
            </a:r>
            <a:r>
              <a:rPr lang="zh-CN" altLang="en-US" sz="2000" b="1" dirty="0" smtClean="0">
                <a:solidFill>
                  <a:srgbClr val="080808"/>
                </a:solidFill>
                <a:latin typeface="Tahoma" pitchFamily="34" charset="0"/>
              </a:rPr>
              <a:t>应用系统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中，扩充设计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8kB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的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电路，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芯片</a:t>
            </a:r>
            <a:r>
              <a:rPr lang="zh-CN" altLang="en-US" sz="2000" b="1" dirty="0" smtClean="0">
                <a:solidFill>
                  <a:srgbClr val="080808"/>
                </a:solidFill>
                <a:latin typeface="Tahoma" pitchFamily="34" charset="0"/>
              </a:rPr>
              <a:t>用</a:t>
            </a:r>
            <a:r>
              <a:rPr lang="en-US" altLang="zh-CN" sz="2000" b="1" dirty="0" smtClean="0">
                <a:solidFill>
                  <a:srgbClr val="080808"/>
                </a:solidFill>
                <a:latin typeface="Tahoma" pitchFamily="34" charset="0"/>
              </a:rPr>
              <a:t>Intel 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6264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。若分配给该</a:t>
            </a:r>
            <a:r>
              <a:rPr lang="en-US" altLang="zh-CN" sz="20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000" b="1" dirty="0">
                <a:solidFill>
                  <a:srgbClr val="080808"/>
                </a:solidFill>
                <a:latin typeface="Tahoma" pitchFamily="34" charset="0"/>
              </a:rPr>
              <a:t>的起始地址为</a:t>
            </a:r>
            <a:r>
              <a:rPr lang="en-US" altLang="zh-CN" sz="2000" b="1" dirty="0" smtClean="0">
                <a:solidFill>
                  <a:srgbClr val="080808"/>
                </a:solidFill>
                <a:latin typeface="Tahoma" pitchFamily="34" charset="0"/>
              </a:rPr>
              <a:t>62000H</a:t>
            </a:r>
            <a:endParaRPr lang="zh-CN" altLang="en-US" sz="2000" b="1" dirty="0">
              <a:solidFill>
                <a:srgbClr val="080808"/>
              </a:solidFill>
              <a:latin typeface="Tahoma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52400" y="3705225"/>
          <a:ext cx="5472113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3884371" imgH="2250034" progId="Visio.Drawing.11">
                  <p:embed/>
                </p:oleObj>
              </mc:Choice>
              <mc:Fallback>
                <p:oleObj r:id="rId3" imgW="3884371" imgH="22500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05225"/>
                        <a:ext cx="5472113" cy="3152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04798" y="2133600"/>
          <a:ext cx="86867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664"/>
                <a:gridCol w="456664"/>
                <a:gridCol w="456664"/>
                <a:gridCol w="455644"/>
                <a:gridCol w="455644"/>
                <a:gridCol w="455644"/>
                <a:gridCol w="455644"/>
                <a:gridCol w="455644"/>
                <a:gridCol w="455644"/>
                <a:gridCol w="455644"/>
                <a:gridCol w="407735"/>
                <a:gridCol w="407735"/>
                <a:gridCol w="455644"/>
                <a:gridCol w="407735"/>
                <a:gridCol w="407735"/>
                <a:gridCol w="407735"/>
                <a:gridCol w="407735"/>
                <a:gridCol w="407735"/>
                <a:gridCol w="408755"/>
                <a:gridCol w="408755"/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A</a:t>
                      </a:r>
                      <a:r>
                        <a:rPr lang="en-US" sz="1400" b="1" kern="100" baseline="-25000" dirty="0">
                          <a:effectLst/>
                        </a:rPr>
                        <a:t>19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18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17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16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14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13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12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9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8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97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6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5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4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3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2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</a:t>
                      </a:r>
                      <a:r>
                        <a:rPr lang="en-US" sz="1400" b="1" kern="100" baseline="-250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</a:t>
                      </a:r>
                      <a:endParaRPr lang="zh-CN" sz="1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2400" y="2057400"/>
            <a:ext cx="33528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38800" y="3581400"/>
            <a:ext cx="3352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地址信号译码电路：</a:t>
            </a:r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所有为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的地址线通过与非门，所有为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的地址线通过或门，两个门输出的信号再通过或门汇总，得到选通信号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8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存储器简介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90500" y="914400"/>
            <a:ext cx="830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存储器的定义：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[广义]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信息的载体。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9100" y="20574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结绳记事→甲骨→竹简→雕刻→纸张→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盘、硬盘、软盘、光盘。信息的存储是各种科学技术得以存在和发展的基础。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00200" y="3581400"/>
            <a:ext cx="1371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五大类信息存储技术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57600" y="2819400"/>
            <a:ext cx="533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印刷存储技术（中国四大发明）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缩微胶片存储技术（1839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England）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磁存储技术（1898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Denmark）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半导体存储技术（20世纪60年代）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光存储技术（20世纪70年代）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124200" y="31242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700" y="5410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[狭义]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计算机系统中专门用于存放一定量数字信息的器件。</a:t>
            </a:r>
          </a:p>
        </p:txBody>
      </p:sp>
    </p:spTree>
    <p:extLst>
      <p:ext uri="{BB962C8B-B14F-4D97-AF65-F5344CB8AC3E}">
        <p14:creationId xmlns:p14="http://schemas.microsoft.com/office/powerpoint/2010/main" val="16319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存储器地址译码电路扩展举例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3187" y="1219200"/>
            <a:ext cx="66294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           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例1. 在</a:t>
            </a:r>
            <a:r>
              <a:rPr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8088最大方式系统总线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上扩充设计</a:t>
            </a:r>
            <a:r>
              <a:rPr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4</a:t>
            </a:r>
            <a:r>
              <a:rPr lang="en-US" altLang="zh-CN" sz="3600" b="1" dirty="0">
                <a:solidFill>
                  <a:srgbClr val="FF3300"/>
                </a:solidFill>
                <a:ea typeface="楷体_GB2312" pitchFamily="49" charset="-122"/>
              </a:rPr>
              <a:t>K</a:t>
            </a:r>
            <a:r>
              <a:rPr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字节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的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SRAM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存储器电路。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SRAM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芯片选用</a:t>
            </a:r>
            <a:r>
              <a:rPr lang="en-US" altLang="zh-CN" sz="3600" b="1" dirty="0">
                <a:solidFill>
                  <a:srgbClr val="FF3300"/>
                </a:solidFill>
                <a:ea typeface="楷体_GB2312" pitchFamily="49" charset="-122"/>
              </a:rPr>
              <a:t>Intel 2114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起始地址</a:t>
            </a:r>
            <a:r>
              <a:rPr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从00000</a:t>
            </a:r>
            <a:r>
              <a:rPr lang="en-US" altLang="zh-CN" sz="3600" b="1" dirty="0">
                <a:solidFill>
                  <a:srgbClr val="FF3300"/>
                </a:solidFill>
                <a:ea typeface="楷体_GB2312" pitchFamily="49" charset="-122"/>
              </a:rPr>
              <a:t>H</a:t>
            </a:r>
            <a:r>
              <a:rPr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开始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。试画出此存储器电路与</a:t>
            </a:r>
            <a:r>
              <a:rPr lang="zh-CN" altLang="en-US" sz="3600" b="1" i="1" u="sng" dirty="0">
                <a:solidFill>
                  <a:srgbClr val="FF0000"/>
                </a:solidFill>
                <a:ea typeface="楷体_GB2312" pitchFamily="49" charset="-122"/>
              </a:rPr>
              <a:t>系统总线的连接图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17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存储器空间扩展举例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90800" y="1371600"/>
            <a:ext cx="4343400" cy="6096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CC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①确定总线及总线信号</a:t>
            </a:r>
            <a:endParaRPr lang="zh-CN" altLang="en-US" sz="3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886200" y="2057400"/>
            <a:ext cx="3581400" cy="3962400"/>
            <a:chOff x="1248" y="1440"/>
            <a:chExt cx="2256" cy="249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48" y="1440"/>
              <a:ext cx="768" cy="2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8088</a:t>
              </a:r>
            </a:p>
            <a:p>
              <a:pPr algn="ctr"/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CPU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最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大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方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式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系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统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总</a:t>
              </a:r>
            </a:p>
            <a:p>
              <a:pPr algn="ctr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线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016" y="2053"/>
              <a:ext cx="1296" cy="131"/>
            </a:xfrm>
            <a:prstGeom prst="rightArrow">
              <a:avLst>
                <a:gd name="adj1" fmla="val 50000"/>
                <a:gd name="adj2" fmla="val 247328"/>
              </a:avLst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016" y="1747"/>
              <a:ext cx="1056" cy="131"/>
            </a:xfrm>
            <a:prstGeom prst="leftRightArrow">
              <a:avLst>
                <a:gd name="adj1" fmla="val 50000"/>
                <a:gd name="adj2" fmla="val 161221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2016" y="2316"/>
              <a:ext cx="1296" cy="131"/>
            </a:xfrm>
            <a:prstGeom prst="rightArrow">
              <a:avLst>
                <a:gd name="adj1" fmla="val 50000"/>
                <a:gd name="adj2" fmla="val 247328"/>
              </a:avLst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016" y="2973"/>
              <a:ext cx="14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016" y="3235"/>
              <a:ext cx="14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16" y="3498"/>
              <a:ext cx="14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16" y="3761"/>
              <a:ext cx="14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208" y="1571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D7-D0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08" y="1878"/>
              <a:ext cx="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A19-A16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08" y="2141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A15-A0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208" y="2754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MEMW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208" y="3016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MEMR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208" y="3279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IOW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08" y="354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IOR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256" y="279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256" y="30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256" y="332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304" y="358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7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981200"/>
            <a:ext cx="7467600" cy="1676400"/>
          </a:xfrm>
        </p:spPr>
        <p:txBody>
          <a:bodyPr/>
          <a:lstStyle/>
          <a:p>
            <a:r>
              <a:rPr lang="en-US" dirty="0" smtClean="0"/>
              <a:t>2114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1K</a:t>
            </a:r>
            <a:r>
              <a:rPr lang="zh-CN" altLang="en-US" dirty="0" smtClean="0"/>
              <a:t>*</a:t>
            </a:r>
            <a:r>
              <a:rPr lang="en-US" altLang="zh-CN" dirty="0" smtClean="0"/>
              <a:t>4        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4K</a:t>
            </a:r>
            <a:r>
              <a:rPr lang="zh-CN" altLang="en-US" dirty="0" smtClean="0"/>
              <a:t>空间需要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两片</a:t>
            </a:r>
            <a:r>
              <a:rPr lang="en-US" altLang="zh-CN" dirty="0" smtClean="0"/>
              <a:t>2114</a:t>
            </a:r>
            <a:r>
              <a:rPr lang="zh-CN" altLang="en-US" dirty="0" smtClean="0"/>
              <a:t>组合进行为扩展构成</a:t>
            </a:r>
            <a:r>
              <a:rPr lang="en-US" altLang="zh-CN" dirty="0" smtClean="0"/>
              <a:t>1KB</a:t>
            </a:r>
            <a:r>
              <a:rPr lang="zh-CN" altLang="en-US" dirty="0" smtClean="0"/>
              <a:t>的空间，我们称为一个模块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1298294"/>
            <a:ext cx="4038600" cy="6096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CC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②确定存储器芯片数</a:t>
            </a:r>
            <a:endParaRPr lang="zh-CN" altLang="en-US" sz="3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48200" y="21336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3937" y="3581400"/>
            <a:ext cx="2438400" cy="6096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CC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③地址分析</a:t>
            </a:r>
            <a:endParaRPr lang="zh-CN" altLang="en-US" sz="3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143000" y="4343400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4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，首地址为</a:t>
            </a:r>
            <a:r>
              <a:rPr lang="zh-CN" altLang="en-US" dirty="0">
                <a:solidFill>
                  <a:srgbClr val="FF3300"/>
                </a:solidFill>
                <a:ea typeface="楷体_GB2312" pitchFamily="49" charset="-122"/>
              </a:rPr>
              <a:t>00000</a:t>
            </a:r>
            <a:r>
              <a:rPr lang="en-US" altLang="zh-CN" dirty="0" smtClean="0">
                <a:solidFill>
                  <a:srgbClr val="FF3300"/>
                </a:solidFill>
                <a:ea typeface="楷体_GB2312" pitchFamily="49" charset="-122"/>
              </a:rPr>
              <a:t>H       </a:t>
            </a:r>
            <a:r>
              <a:rPr lang="zh-CN" altLang="en-US" dirty="0" smtClean="0">
                <a:solidFill>
                  <a:srgbClr val="FF3300"/>
                </a:solidFill>
                <a:ea typeface="楷体_GB2312" pitchFamily="49" charset="-122"/>
              </a:rPr>
              <a:t>末地址</a:t>
            </a:r>
            <a:r>
              <a:rPr lang="en-US" altLang="zh-CN" dirty="0" smtClean="0">
                <a:solidFill>
                  <a:srgbClr val="FF3300"/>
                </a:solidFill>
                <a:ea typeface="楷体_GB2312" pitchFamily="49" charset="-122"/>
              </a:rPr>
              <a:t>00FFFH</a:t>
            </a:r>
            <a:endParaRPr lang="en-US" dirty="0"/>
          </a:p>
        </p:txBody>
      </p:sp>
      <p:sp>
        <p:nvSpPr>
          <p:cNvPr id="10" name="右箭头 9"/>
          <p:cNvSpPr/>
          <p:nvPr/>
        </p:nvSpPr>
        <p:spPr>
          <a:xfrm>
            <a:off x="5562600" y="4495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49752" y="4889500"/>
            <a:ext cx="8229600" cy="53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11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ea typeface="楷体_GB2312" pitchFamily="49" charset="-122"/>
              </a:rPr>
              <a:t>10  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9    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~     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4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95400" y="5181600"/>
            <a:ext cx="8229600" cy="53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0 0 0 0 0 0 0 0   0   0     0 0 0 0 0 0 0 0 0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95400" y="5638800"/>
            <a:ext cx="8229600" cy="53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0 0 0 0 0 0 0 0   1   1     1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1143000" y="4889500"/>
            <a:ext cx="2209800" cy="1435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457700" y="4889500"/>
            <a:ext cx="2552700" cy="1435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3390900" y="4889500"/>
            <a:ext cx="1028700" cy="1435100"/>
          </a:xfrm>
          <a:prstGeom prst="rect">
            <a:avLst/>
          </a:prstGeom>
          <a:noFill/>
          <a:ln>
            <a:solidFill>
              <a:srgbClr val="F73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56764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56764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7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56764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4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56764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8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zh-CN" altLang="en-US" dirty="0" smtClean="0">
                <a:solidFill>
                  <a:srgbClr val="FF0000"/>
                </a:solidFill>
              </a:rPr>
              <a:t>地址译码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568450" y="2089150"/>
            <a:ext cx="749935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只有部分（高位）地址线参与对存储芯片的译码；</a:t>
            </a:r>
          </a:p>
          <a:p>
            <a:r>
              <a:rPr lang="zh-CN" altLang="en-US" dirty="0">
                <a:solidFill>
                  <a:srgbClr val="663300"/>
                </a:solidFill>
                <a:latin typeface="Times New Roman" pitchFamily="18" charset="0"/>
              </a:rPr>
              <a:t>每个存储单元将对应多个地址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地址重复</a:t>
            </a:r>
            <a:r>
              <a:rPr lang="zh-CN" altLang="en-US" dirty="0">
                <a:latin typeface="Times New Roman" pitchFamily="18" charset="0"/>
              </a:rPr>
              <a:t>），需要选取一个可用地址；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优点</a:t>
            </a:r>
            <a:r>
              <a:rPr lang="zh-CN" altLang="en-US" dirty="0" smtClean="0">
                <a:latin typeface="Times New Roman" pitchFamily="18" charset="0"/>
              </a:rPr>
              <a:t>：可</a:t>
            </a:r>
            <a:r>
              <a:rPr lang="zh-CN" altLang="en-US" dirty="0">
                <a:latin typeface="Times New Roman" pitchFamily="18" charset="0"/>
              </a:rPr>
              <a:t>简化译码电路的设计；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缺点</a:t>
            </a:r>
            <a:r>
              <a:rPr lang="zh-CN" altLang="en-US" dirty="0" smtClean="0">
                <a:latin typeface="Times New Roman" pitchFamily="18" charset="0"/>
              </a:rPr>
              <a:t>：但</a:t>
            </a:r>
            <a:r>
              <a:rPr lang="zh-CN" altLang="en-US" dirty="0">
                <a:latin typeface="Times New Roman" pitchFamily="18" charset="0"/>
              </a:rPr>
              <a:t>系统的部分地址空间将被浪费。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微型机的存储系统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10600" cy="1828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存储器是微型机重要的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组成部分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</a:rPr>
              <a:t>存储计算机所用的工作信息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—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程序、数据等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</a:rPr>
              <a:t>没有</a:t>
            </a:r>
            <a:r>
              <a:rPr lang="zh-CN" altLang="en-US" sz="2800" b="1" dirty="0">
                <a:solidFill>
                  <a:schemeClr val="tx1"/>
                </a:solidFill>
              </a:rPr>
              <a:t>存储器的计算机如同失掉记忆的人一样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89113441"/>
              </p:ext>
            </p:extLst>
          </p:nvPr>
        </p:nvGraphicFramePr>
        <p:xfrm>
          <a:off x="1905000" y="3352800"/>
          <a:ext cx="2971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17101134"/>
              </p:ext>
            </p:extLst>
          </p:nvPr>
        </p:nvGraphicFramePr>
        <p:xfrm>
          <a:off x="4114800" y="3352800"/>
          <a:ext cx="2971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032951475"/>
              </p:ext>
            </p:extLst>
          </p:nvPr>
        </p:nvGraphicFramePr>
        <p:xfrm>
          <a:off x="-304800" y="3352800"/>
          <a:ext cx="2971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40342409"/>
              </p:ext>
            </p:extLst>
          </p:nvPr>
        </p:nvGraphicFramePr>
        <p:xfrm>
          <a:off x="6477000" y="3352800"/>
          <a:ext cx="2743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1580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1066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部分地址译码 </a:t>
            </a:r>
            <a:r>
              <a:rPr lang="en-US" altLang="zh-CN" dirty="0" smtClean="0">
                <a:solidFill>
                  <a:srgbClr val="FF0000"/>
                </a:solidFill>
              </a:rPr>
              <a:t>8K</a:t>
            </a:r>
            <a:r>
              <a:rPr lang="zh-CN" altLang="en-US" dirty="0" smtClean="0">
                <a:solidFill>
                  <a:srgbClr val="FF0000"/>
                </a:solidFill>
              </a:rPr>
              <a:t>存储空间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28800" y="1828799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   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    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~ ~           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4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3600" y="2667000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0   0 0 0 0 0 0 1 1 1 1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3600" y="2133600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0   0 0 0 0 0 0 0 0 0 0 0 0 0 0 0 0 0 0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3600" y="3491385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 0 0 0 0 0 0 0 0 0 0 0 0 0 0 0 0 0 0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33600" y="3962400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 0 0 0 0 0 0 1 1 1 1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1" name="右大括号 10"/>
          <p:cNvSpPr/>
          <p:nvPr/>
        </p:nvSpPr>
        <p:spPr>
          <a:xfrm>
            <a:off x="7467600" y="2419730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号 11"/>
          <p:cNvSpPr/>
          <p:nvPr/>
        </p:nvSpPr>
        <p:spPr>
          <a:xfrm>
            <a:off x="7467600" y="3786850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686606" y="2514600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8K</a:t>
            </a:r>
            <a:endParaRPr 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686606" y="3896380"/>
            <a:ext cx="62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8K</a:t>
            </a:r>
            <a:endParaRPr 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905000" y="1828799"/>
            <a:ext cx="685800" cy="281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752600" y="4876800"/>
            <a:ext cx="701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A19</a:t>
            </a:r>
            <a:r>
              <a:rPr lang="zh-CN" altLang="en-US" dirty="0" smtClean="0">
                <a:solidFill>
                  <a:srgbClr val="FF0000"/>
                </a:solidFill>
              </a:rPr>
              <a:t>不参加地址译码：不管</a:t>
            </a:r>
            <a:r>
              <a:rPr lang="en-US" altLang="zh-CN" dirty="0" smtClean="0">
                <a:solidFill>
                  <a:srgbClr val="FF0000"/>
                </a:solidFill>
              </a:rPr>
              <a:t>A19</a:t>
            </a:r>
            <a:r>
              <a:rPr lang="zh-CN" altLang="en-US" dirty="0" smtClean="0">
                <a:solidFill>
                  <a:srgbClr val="FF0000"/>
                </a:solidFill>
              </a:rPr>
              <a:t>等于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还是等于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，只要</a:t>
            </a:r>
            <a:r>
              <a:rPr lang="en-US" altLang="zh-CN" dirty="0" smtClean="0">
                <a:solidFill>
                  <a:srgbClr val="FF0000"/>
                </a:solidFill>
              </a:rPr>
              <a:t>A18~A13</a:t>
            </a:r>
            <a:r>
              <a:rPr lang="zh-CN" altLang="en-US" dirty="0" smtClean="0">
                <a:solidFill>
                  <a:srgbClr val="FF0000"/>
                </a:solidFill>
              </a:rPr>
              <a:t>满足条件，该芯片就会被选中        地址重叠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9652" y="1828799"/>
            <a:ext cx="3231748" cy="2819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右箭头 17"/>
          <p:cNvSpPr/>
          <p:nvPr/>
        </p:nvSpPr>
        <p:spPr>
          <a:xfrm>
            <a:off x="4800600" y="5867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0644" y="990600"/>
            <a:ext cx="7010400" cy="1676400"/>
          </a:xfrm>
        </p:spPr>
        <p:txBody>
          <a:bodyPr/>
          <a:lstStyle/>
          <a:p>
            <a:r>
              <a:rPr lang="zh-CN" altLang="en-US" dirty="0" smtClean="0"/>
              <a:t>地址重叠</a:t>
            </a:r>
            <a:endParaRPr lang="en-US" altLang="zh-CN" dirty="0" smtClean="0"/>
          </a:p>
          <a:p>
            <a:r>
              <a:rPr lang="zh-CN" altLang="en-US" dirty="0" smtClean="0"/>
              <a:t>由于部分地址译码，一个芯片占用两段或多段地址空间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14400" y="2514599"/>
            <a:ext cx="4009646" cy="3490713"/>
            <a:chOff x="2209800" y="2971800"/>
            <a:chExt cx="3223441" cy="2895600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971800"/>
              <a:ext cx="245745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右大括号 6"/>
            <p:cNvSpPr/>
            <p:nvPr/>
          </p:nvSpPr>
          <p:spPr>
            <a:xfrm>
              <a:off x="4667250" y="3505200"/>
              <a:ext cx="255659" cy="558382"/>
            </a:xfrm>
            <a:prstGeom prst="rightBrace">
              <a:avLst/>
            </a:prstGeom>
            <a:ln w="19050">
              <a:solidFill>
                <a:srgbClr val="2B16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7206" y="359306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8K</a:t>
              </a:r>
              <a:endParaRPr lang="en-US" dirty="0"/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4691820" y="5257800"/>
              <a:ext cx="255659" cy="558382"/>
            </a:xfrm>
            <a:prstGeom prst="rightBrace">
              <a:avLst/>
            </a:prstGeom>
            <a:ln w="19050">
              <a:solidFill>
                <a:srgbClr val="2B16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66447" y="5352325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8K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67394" y="2133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采用部分地址译码，只允许在一段地址空间内挂接存储器芯片。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EG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6264</a:t>
            </a:r>
            <a:r>
              <a:rPr lang="zh-CN" altLang="en-US" b="1" dirty="0" smtClean="0">
                <a:solidFill>
                  <a:srgbClr val="FF0000"/>
                </a:solidFill>
              </a:rPr>
              <a:t>的地址范围为：</a:t>
            </a:r>
            <a:r>
              <a:rPr lang="en-US" altLang="zh-CN" b="1" dirty="0" smtClean="0">
                <a:solidFill>
                  <a:srgbClr val="FF0000"/>
                </a:solidFill>
              </a:rPr>
              <a:t>00000H~01FFFH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采用部分地址译码（不用</a:t>
            </a:r>
            <a:r>
              <a:rPr lang="en-US" altLang="zh-CN" b="1" dirty="0" smtClean="0">
                <a:solidFill>
                  <a:srgbClr val="FF0000"/>
                </a:solidFill>
              </a:rPr>
              <a:t>A19</a:t>
            </a:r>
            <a:r>
              <a:rPr lang="zh-CN" altLang="en-US" b="1" dirty="0" smtClean="0">
                <a:solidFill>
                  <a:srgbClr val="FF0000"/>
                </a:solidFill>
              </a:rPr>
              <a:t>），则</a:t>
            </a:r>
            <a:r>
              <a:rPr lang="en-US" altLang="zh-CN" b="1" dirty="0" smtClean="0">
                <a:solidFill>
                  <a:srgbClr val="FF0000"/>
                </a:solidFill>
              </a:rPr>
              <a:t>80000H~81FFFH</a:t>
            </a:r>
            <a:r>
              <a:rPr lang="zh-CN" altLang="en-US" b="1" dirty="0" smtClean="0">
                <a:solidFill>
                  <a:srgbClr val="FF0000"/>
                </a:solidFill>
              </a:rPr>
              <a:t>这段存储空间被浪费，不能再挂接芯片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415453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部分地址译码中，被省略的高位地址线不参加译码，只需要其它地址线参加译码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5358982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重叠空间的个数</a:t>
            </a:r>
            <a:r>
              <a:rPr lang="en-US" altLang="zh-CN" b="1" dirty="0" smtClean="0"/>
              <a:t>=</a:t>
            </a:r>
          </a:p>
          <a:p>
            <a:r>
              <a:rPr lang="en-US" altLang="zh-CN" b="1" dirty="0" smtClean="0"/>
              <a:t>n </a:t>
            </a:r>
            <a:r>
              <a:rPr lang="zh-CN" altLang="en-US" b="1" dirty="0" smtClean="0"/>
              <a:t>为被省略的地址线个数</a:t>
            </a:r>
            <a:endParaRPr lang="en-US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7092950" y="5306291"/>
          <a:ext cx="374650" cy="40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950" y="5306291"/>
                        <a:ext cx="374650" cy="40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4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部分地址译码例题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71700" y="1066800"/>
            <a:ext cx="65706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dirty="0">
                <a:solidFill>
                  <a:srgbClr val="080808"/>
                </a:solidFill>
                <a:latin typeface="Tahoma" pitchFamily="34" charset="0"/>
              </a:rPr>
              <a:t>	</a:t>
            </a:r>
            <a:r>
              <a:rPr lang="en-US" altLang="zh-CN" sz="2800" b="1" dirty="0" smtClean="0">
                <a:solidFill>
                  <a:srgbClr val="F73925"/>
                </a:solidFill>
                <a:latin typeface="Tahoma" pitchFamily="34" charset="0"/>
              </a:rPr>
              <a:t>EG8</a:t>
            </a:r>
            <a:r>
              <a:rPr lang="zh-CN" altLang="en-US" sz="2800" b="1" dirty="0" smtClean="0">
                <a:solidFill>
                  <a:srgbClr val="F73925"/>
                </a:solidFill>
                <a:latin typeface="Tahoma" pitchFamily="34" charset="0"/>
              </a:rPr>
              <a:t>：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在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8088CPU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工作在最小方式组成的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微机应用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系统中，扩充设计</a:t>
            </a:r>
            <a:r>
              <a:rPr lang="en-US" altLang="zh-CN" sz="2800" b="1" dirty="0">
                <a:solidFill>
                  <a:srgbClr val="0000FF"/>
                </a:solidFill>
                <a:latin typeface="Tahoma" pitchFamily="34" charset="0"/>
              </a:rPr>
              <a:t>8kB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的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电路，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芯片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用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Intel 6264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。若分配给该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的地址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范围  </a:t>
            </a:r>
            <a:r>
              <a:rPr lang="en-US" altLang="zh-CN" sz="2800" b="1" dirty="0" smtClean="0">
                <a:solidFill>
                  <a:srgbClr val="0000FF"/>
                </a:solidFill>
                <a:latin typeface="Tahoma" pitchFamily="34" charset="0"/>
              </a:rPr>
              <a:t>00000H</a:t>
            </a: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Tahoma" pitchFamily="34" charset="0"/>
              </a:rPr>
              <a:t>0FFFFH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，片选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信号为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低电平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有效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。请用部分地址译码方法设计该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SRAM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存储器的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片选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信号形成电路。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57400" y="4191000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16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15 </a:t>
            </a:r>
            <a:r>
              <a:rPr lang="en-US" altLang="zh-CN" sz="2000" b="1" dirty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000" b="1" baseline="-25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13         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      ~ ~              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3600" y="5029201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0 0 0 0     1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1        1 1 1 1 1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33600" y="4495801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0 0 0 0     0 0 0        0 0 0 0 0 0 0 0 0 0 0 0 0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76800" y="4191000"/>
            <a:ext cx="3429000" cy="16416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057400" y="4191000"/>
            <a:ext cx="1219200" cy="16416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429000" y="4175343"/>
            <a:ext cx="1295400" cy="1657335"/>
          </a:xfrm>
          <a:prstGeom prst="rect">
            <a:avLst/>
          </a:prstGeom>
          <a:noFill/>
          <a:ln>
            <a:solidFill>
              <a:srgbClr val="F73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3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85800" y="76200"/>
          <a:ext cx="659822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2707234" imgH="1346606" progId="Visio.Drawing.11">
                  <p:embed/>
                </p:oleObj>
              </mc:Choice>
              <mc:Fallback>
                <p:oleObj r:id="rId3" imgW="2707234" imgH="13466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"/>
                        <a:ext cx="6598228" cy="327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83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98059"/>
            <a:ext cx="5943600" cy="319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大括号 2"/>
          <p:cNvSpPr/>
          <p:nvPr/>
        </p:nvSpPr>
        <p:spPr>
          <a:xfrm>
            <a:off x="7010400" y="3886200"/>
            <a:ext cx="419100" cy="2514600"/>
          </a:xfrm>
          <a:prstGeom prst="rightBrace">
            <a:avLst>
              <a:gd name="adj1" fmla="val 54033"/>
              <a:gd name="adj2" fmla="val 4901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0000" y="4038600"/>
            <a:ext cx="1371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64K</a:t>
            </a:r>
          </a:p>
          <a:p>
            <a:pPr algn="ctr"/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00000H</a:t>
            </a:r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 smtClean="0"/>
              <a:t>0FFFFH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9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76400" y="1143000"/>
            <a:ext cx="701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线选译码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57400" y="2020887"/>
            <a:ext cx="68580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</a:rPr>
              <a:t>只用少数几根高位地址线进行芯片的译码，且每根负责选中一个芯片（组）；</a:t>
            </a:r>
          </a:p>
          <a:p>
            <a:r>
              <a:rPr lang="zh-CN" altLang="en-US" sz="2800" dirty="0">
                <a:latin typeface="Times New Roman" pitchFamily="18" charset="0"/>
              </a:rPr>
              <a:t>虽构成简单，但地址空间严重浪费；</a:t>
            </a:r>
          </a:p>
          <a:p>
            <a:r>
              <a:rPr lang="zh-CN" altLang="en-US" sz="2800" dirty="0">
                <a:latin typeface="Times New Roman" pitchFamily="18" charset="0"/>
              </a:rPr>
              <a:t>必然会出现地址重复；</a:t>
            </a:r>
          </a:p>
          <a:p>
            <a:r>
              <a:rPr lang="zh-CN" altLang="en-US" sz="2800" dirty="0">
                <a:solidFill>
                  <a:srgbClr val="663300"/>
                </a:solidFill>
                <a:latin typeface="Times New Roman" pitchFamily="18" charset="0"/>
              </a:rPr>
              <a:t>一个存储地址会对应多个存储单元；</a:t>
            </a:r>
          </a:p>
          <a:p>
            <a:r>
              <a:rPr lang="zh-CN" altLang="en-US" sz="2800" dirty="0">
                <a:latin typeface="Times New Roman" pitchFamily="18" charset="0"/>
              </a:rPr>
              <a:t>多个存储单元共用的存储地址不应使用。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914400" y="2197100"/>
            <a:ext cx="8001000" cy="253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73925"/>
                </a:solidFill>
              </a:rPr>
              <a:t>优点：</a:t>
            </a:r>
            <a:r>
              <a:rPr lang="zh-CN" altLang="en-US" sz="2400" b="1" dirty="0"/>
              <a:t>选择芯片不需要外加逻辑电路，译码线路简单。  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73925"/>
                </a:solidFill>
              </a:rPr>
              <a:t>缺点：</a:t>
            </a:r>
            <a:r>
              <a:rPr lang="zh-CN" altLang="en-US" sz="2400" b="1" dirty="0"/>
              <a:t>地址重叠区域多，不能充分利用系统的</a:t>
            </a:r>
            <a:r>
              <a:rPr lang="zh-CN" altLang="en-US" sz="2400" b="1" dirty="0" smtClean="0"/>
              <a:t>存储器空间 </a:t>
            </a:r>
            <a:r>
              <a:rPr lang="zh-CN" altLang="en-US" sz="2400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073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回顾以前内容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概念，分类，特点，芯片</a:t>
            </a:r>
            <a:endParaRPr lang="en-US" altLang="zh-CN" dirty="0" smtClean="0"/>
          </a:p>
          <a:p>
            <a:r>
              <a:rPr lang="zh-CN" altLang="en-US" dirty="0" smtClean="0"/>
              <a:t>存储器扩展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位扩展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位与字节扩展</a:t>
            </a:r>
            <a:endParaRPr lang="en-US" altLang="zh-CN" dirty="0" smtClean="0"/>
          </a:p>
          <a:p>
            <a:r>
              <a:rPr lang="zh-CN" altLang="en-US" dirty="0" smtClean="0"/>
              <a:t>译码电路的设计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门电路设计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译码器设计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514600" y="5715000"/>
            <a:ext cx="1524000" cy="0"/>
          </a:xfrm>
          <a:prstGeom prst="line">
            <a:avLst/>
          </a:prstGeom>
          <a:ln w="38100">
            <a:solidFill>
              <a:srgbClr val="F739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57400" y="1905000"/>
            <a:ext cx="6248400" cy="35814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用译码器生成译码电路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1143000"/>
          </a:xfrm>
        </p:spPr>
        <p:txBody>
          <a:bodyPr/>
          <a:lstStyle/>
          <a:p>
            <a:r>
              <a:rPr lang="zh-CN" altLang="en-US" dirty="0" smtClean="0"/>
              <a:t>译码器  </a:t>
            </a:r>
            <a:r>
              <a:rPr lang="en-US" altLang="zh-CN" dirty="0" smtClean="0"/>
              <a:t>74LS139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0675"/>
            <a:ext cx="38957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100262" y="518160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</a:t>
            </a:r>
            <a:r>
              <a:rPr lang="zh-CN" altLang="en-US" sz="2400" b="1" dirty="0"/>
              <a:t>　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 </a:t>
            </a:r>
            <a:r>
              <a:rPr lang="zh-CN" altLang="en-US" sz="2400" b="1" dirty="0"/>
              <a:t>译码地址输入端 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G1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G2 </a:t>
            </a:r>
            <a:r>
              <a:rPr lang="zh-CN" altLang="en-US" sz="2400" b="1" dirty="0"/>
              <a:t>选通端（低电平有效） 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Y0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Y3 </a:t>
            </a:r>
            <a:r>
              <a:rPr lang="zh-CN" altLang="en-US" sz="2400" b="1" dirty="0"/>
              <a:t>译码输出端（低电平有效）</a:t>
            </a:r>
            <a:endParaRPr lang="en-US" sz="24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0790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2181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1143000"/>
          </a:xfrm>
        </p:spPr>
        <p:txBody>
          <a:bodyPr/>
          <a:lstStyle/>
          <a:p>
            <a:r>
              <a:rPr lang="zh-CN" altLang="en-US" dirty="0" smtClean="0"/>
              <a:t>译码器  </a:t>
            </a:r>
            <a:r>
              <a:rPr lang="en-US" altLang="zh-CN" dirty="0" smtClean="0"/>
              <a:t>74LS138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514600" y="1752600"/>
          <a:ext cx="4625975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Picture2" r:id="rId3" imgW="1666875" imgH="1695450" progId="Word.Picture.8">
                  <p:embed/>
                </p:oleObj>
              </mc:Choice>
              <mc:Fallback>
                <p:oleObj name="Picture2" r:id="rId3" imgW="1666875" imgH="16954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625975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1828800"/>
            <a:ext cx="8763000" cy="42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210" name="Group 250"/>
          <p:cNvGrpSpPr>
            <a:grpSpLocks/>
          </p:cNvGrpSpPr>
          <p:nvPr/>
        </p:nvGrpSpPr>
        <p:grpSpPr bwMode="auto">
          <a:xfrm>
            <a:off x="381000" y="1981200"/>
            <a:ext cx="8458200" cy="4038600"/>
            <a:chOff x="-3" y="-3"/>
            <a:chExt cx="2727" cy="3746"/>
          </a:xfrm>
        </p:grpSpPr>
        <p:grpSp>
          <p:nvGrpSpPr>
            <p:cNvPr id="169211" name="Group 251"/>
            <p:cNvGrpSpPr>
              <a:grpSpLocks/>
            </p:cNvGrpSpPr>
            <p:nvPr/>
          </p:nvGrpSpPr>
          <p:grpSpPr bwMode="auto">
            <a:xfrm>
              <a:off x="0" y="0"/>
              <a:ext cx="2721" cy="3740"/>
              <a:chOff x="0" y="0"/>
              <a:chExt cx="2721" cy="3740"/>
            </a:xfrm>
          </p:grpSpPr>
          <p:grpSp>
            <p:nvGrpSpPr>
              <p:cNvPr id="169212" name="Group 252"/>
              <p:cNvGrpSpPr>
                <a:grpSpLocks/>
              </p:cNvGrpSpPr>
              <p:nvPr/>
            </p:nvGrpSpPr>
            <p:grpSpPr bwMode="auto">
              <a:xfrm>
                <a:off x="0" y="0"/>
                <a:ext cx="831" cy="374"/>
                <a:chOff x="0" y="0"/>
                <a:chExt cx="831" cy="374"/>
              </a:xfrm>
            </p:grpSpPr>
            <p:sp>
              <p:nvSpPr>
                <p:cNvPr id="1692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Arial" charset="0"/>
                      <a:ea typeface="黑体" pitchFamily="2" charset="-122"/>
                    </a:rPr>
                    <a:t>G</a:t>
                  </a:r>
                  <a:r>
                    <a:rPr lang="en-US" altLang="zh-CN" sz="1100" dirty="0" smtClean="0">
                      <a:latin typeface="Arial" charset="0"/>
                      <a:ea typeface="黑体" pitchFamily="2" charset="-122"/>
                    </a:rPr>
                    <a:t>2B</a:t>
                  </a:r>
                  <a:r>
                    <a:rPr lang="zh-CN" altLang="en-US" sz="2000" dirty="0" smtClean="0">
                      <a:latin typeface="Arial" charset="0"/>
                      <a:ea typeface="黑体" pitchFamily="2" charset="-122"/>
                    </a:rPr>
                    <a:t>    </a:t>
                  </a:r>
                  <a:r>
                    <a:rPr lang="en-US" altLang="zh-CN" sz="2000" dirty="0" smtClean="0">
                      <a:latin typeface="Arial" charset="0"/>
                      <a:ea typeface="黑体" pitchFamily="2" charset="-122"/>
                    </a:rPr>
                    <a:t>G</a:t>
                  </a:r>
                  <a:r>
                    <a:rPr lang="en-US" altLang="zh-CN" sz="1200" dirty="0" smtClean="0">
                      <a:latin typeface="Arial" charset="0"/>
                      <a:ea typeface="黑体" pitchFamily="2" charset="-122"/>
                    </a:rPr>
                    <a:t>2A</a:t>
                  </a:r>
                  <a:r>
                    <a:rPr lang="zh-CN" altLang="en-US" sz="2000" dirty="0" smtClean="0">
                      <a:latin typeface="Arial" charset="0"/>
                      <a:ea typeface="黑体" pitchFamily="2" charset="-122"/>
                    </a:rPr>
                    <a:t>   </a:t>
                  </a:r>
                  <a:r>
                    <a:rPr lang="en-US" altLang="zh-CN" sz="2000" dirty="0">
                      <a:latin typeface="Arial" charset="0"/>
                      <a:ea typeface="黑体" pitchFamily="2" charset="-122"/>
                    </a:rPr>
                    <a:t>G1</a:t>
                  </a:r>
                  <a:endParaRPr lang="en-US" altLang="zh-CN" sz="2000" dirty="0"/>
                </a:p>
              </p:txBody>
            </p:sp>
            <p:sp>
              <p:nvSpPr>
                <p:cNvPr id="169214" name="Rectangle 2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15" name="Group 255"/>
              <p:cNvGrpSpPr>
                <a:grpSpLocks/>
              </p:cNvGrpSpPr>
              <p:nvPr/>
            </p:nvGrpSpPr>
            <p:grpSpPr bwMode="auto">
              <a:xfrm>
                <a:off x="831" y="0"/>
                <a:ext cx="680" cy="374"/>
                <a:chOff x="831" y="0"/>
                <a:chExt cx="680" cy="374"/>
              </a:xfrm>
            </p:grpSpPr>
            <p:sp>
              <p:nvSpPr>
                <p:cNvPr id="169216" name="Rectangle 256"/>
                <p:cNvSpPr>
                  <a:spLocks noChangeArrowheads="1"/>
                </p:cNvSpPr>
                <p:nvPr/>
              </p:nvSpPr>
              <p:spPr bwMode="auto">
                <a:xfrm>
                  <a:off x="874" y="0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>
                      <a:latin typeface="Arial" charset="0"/>
                      <a:ea typeface="黑体" pitchFamily="2" charset="-122"/>
                    </a:rPr>
                    <a:t>C  B  A</a:t>
                  </a:r>
                  <a:endParaRPr lang="en-US" altLang="zh-CN" sz="2000"/>
                </a:p>
              </p:txBody>
            </p:sp>
            <p:sp>
              <p:nvSpPr>
                <p:cNvPr id="169217" name="Rectangle 257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18" name="Group 258"/>
              <p:cNvGrpSpPr>
                <a:grpSpLocks/>
              </p:cNvGrpSpPr>
              <p:nvPr/>
            </p:nvGrpSpPr>
            <p:grpSpPr bwMode="auto">
              <a:xfrm>
                <a:off x="1511" y="0"/>
                <a:ext cx="674" cy="374"/>
                <a:chOff x="1511" y="0"/>
                <a:chExt cx="674" cy="374"/>
              </a:xfrm>
            </p:grpSpPr>
            <p:sp>
              <p:nvSpPr>
                <p:cNvPr id="169219" name="Rectangle 259"/>
                <p:cNvSpPr>
                  <a:spLocks noChangeArrowheads="1"/>
                </p:cNvSpPr>
                <p:nvPr/>
              </p:nvSpPr>
              <p:spPr bwMode="auto">
                <a:xfrm>
                  <a:off x="1554" y="0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>
                      <a:latin typeface="Arial" charset="0"/>
                      <a:ea typeface="黑体" pitchFamily="2" charset="-122"/>
                    </a:rPr>
                    <a:t>Y7～Y0</a:t>
                  </a:r>
                  <a:endParaRPr lang="en-US" altLang="zh-CN" sz="2000"/>
                </a:p>
              </p:txBody>
            </p:sp>
            <p:sp>
              <p:nvSpPr>
                <p:cNvPr id="169220" name="Rectangle 260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21" name="Group 261"/>
              <p:cNvGrpSpPr>
                <a:grpSpLocks/>
              </p:cNvGrpSpPr>
              <p:nvPr/>
            </p:nvGrpSpPr>
            <p:grpSpPr bwMode="auto">
              <a:xfrm>
                <a:off x="2185" y="0"/>
                <a:ext cx="536" cy="374"/>
                <a:chOff x="2185" y="0"/>
                <a:chExt cx="536" cy="374"/>
              </a:xfrm>
            </p:grpSpPr>
            <p:sp>
              <p:nvSpPr>
                <p:cNvPr id="1692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2228" y="0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>
                      <a:latin typeface="Arial" charset="0"/>
                      <a:ea typeface="黑体" pitchFamily="2" charset="-122"/>
                    </a:rPr>
                    <a:t>有效输出</a:t>
                  </a:r>
                  <a:endParaRPr lang="zh-CN" altLang="en-US" sz="2000"/>
                </a:p>
              </p:txBody>
            </p:sp>
            <p:sp>
              <p:nvSpPr>
                <p:cNvPr id="169223" name="Rectangle 263"/>
                <p:cNvSpPr>
                  <a:spLocks noChangeArrowheads="1"/>
                </p:cNvSpPr>
                <p:nvPr/>
              </p:nvSpPr>
              <p:spPr bwMode="auto">
                <a:xfrm>
                  <a:off x="2185" y="0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24" name="Group 264"/>
              <p:cNvGrpSpPr>
                <a:grpSpLocks/>
              </p:cNvGrpSpPr>
              <p:nvPr/>
            </p:nvGrpSpPr>
            <p:grpSpPr bwMode="auto">
              <a:xfrm>
                <a:off x="0" y="374"/>
                <a:ext cx="831" cy="374"/>
                <a:chOff x="0" y="374"/>
                <a:chExt cx="831" cy="374"/>
              </a:xfrm>
            </p:grpSpPr>
            <p:sp>
              <p:nvSpPr>
                <p:cNvPr id="169225" name="Rectangle 26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26" name="Rectangle 26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27" name="Group 267"/>
              <p:cNvGrpSpPr>
                <a:grpSpLocks/>
              </p:cNvGrpSpPr>
              <p:nvPr/>
            </p:nvGrpSpPr>
            <p:grpSpPr bwMode="auto">
              <a:xfrm>
                <a:off x="831" y="374"/>
                <a:ext cx="680" cy="374"/>
                <a:chOff x="831" y="374"/>
                <a:chExt cx="680" cy="374"/>
              </a:xfrm>
            </p:grpSpPr>
            <p:sp>
              <p:nvSpPr>
                <p:cNvPr id="169228" name="Rectangle 268"/>
                <p:cNvSpPr>
                  <a:spLocks noChangeArrowheads="1"/>
                </p:cNvSpPr>
                <p:nvPr/>
              </p:nvSpPr>
              <p:spPr bwMode="auto">
                <a:xfrm>
                  <a:off x="874" y="374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0  0  0</a:t>
                  </a:r>
                </a:p>
              </p:txBody>
            </p:sp>
            <p:sp>
              <p:nvSpPr>
                <p:cNvPr id="169229" name="Rectangle 269"/>
                <p:cNvSpPr>
                  <a:spLocks noChangeArrowheads="1"/>
                </p:cNvSpPr>
                <p:nvPr/>
              </p:nvSpPr>
              <p:spPr bwMode="auto">
                <a:xfrm>
                  <a:off x="831" y="374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30" name="Group 270"/>
              <p:cNvGrpSpPr>
                <a:grpSpLocks/>
              </p:cNvGrpSpPr>
              <p:nvPr/>
            </p:nvGrpSpPr>
            <p:grpSpPr bwMode="auto">
              <a:xfrm>
                <a:off x="1511" y="374"/>
                <a:ext cx="674" cy="374"/>
                <a:chOff x="1511" y="374"/>
                <a:chExt cx="674" cy="374"/>
              </a:xfrm>
            </p:grpSpPr>
            <p:sp>
              <p:nvSpPr>
                <p:cNvPr id="169231" name="Rectangle 271"/>
                <p:cNvSpPr>
                  <a:spLocks noChangeArrowheads="1"/>
                </p:cNvSpPr>
                <p:nvPr/>
              </p:nvSpPr>
              <p:spPr bwMode="auto">
                <a:xfrm>
                  <a:off x="1554" y="374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1 1 1 1 1 1 1 0</a:t>
                  </a:r>
                </a:p>
              </p:txBody>
            </p:sp>
            <p:sp>
              <p:nvSpPr>
                <p:cNvPr id="169232" name="Rectangle 272"/>
                <p:cNvSpPr>
                  <a:spLocks noChangeArrowheads="1"/>
                </p:cNvSpPr>
                <p:nvPr/>
              </p:nvSpPr>
              <p:spPr bwMode="auto">
                <a:xfrm>
                  <a:off x="1511" y="374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33" name="Group 273"/>
              <p:cNvGrpSpPr>
                <a:grpSpLocks/>
              </p:cNvGrpSpPr>
              <p:nvPr/>
            </p:nvGrpSpPr>
            <p:grpSpPr bwMode="auto">
              <a:xfrm>
                <a:off x="2185" y="374"/>
                <a:ext cx="536" cy="374"/>
                <a:chOff x="2185" y="374"/>
                <a:chExt cx="536" cy="374"/>
              </a:xfrm>
            </p:grpSpPr>
            <p:sp>
              <p:nvSpPr>
                <p:cNvPr id="169234" name="Rectangle 274"/>
                <p:cNvSpPr>
                  <a:spLocks noChangeArrowheads="1"/>
                </p:cNvSpPr>
                <p:nvPr/>
              </p:nvSpPr>
              <p:spPr bwMode="auto">
                <a:xfrm>
                  <a:off x="2228" y="374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Y0</a:t>
                  </a:r>
                </a:p>
              </p:txBody>
            </p:sp>
            <p:sp>
              <p:nvSpPr>
                <p:cNvPr id="169235" name="Rectangle 275"/>
                <p:cNvSpPr>
                  <a:spLocks noChangeArrowheads="1"/>
                </p:cNvSpPr>
                <p:nvPr/>
              </p:nvSpPr>
              <p:spPr bwMode="auto">
                <a:xfrm>
                  <a:off x="2185" y="374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36" name="Group 276"/>
              <p:cNvGrpSpPr>
                <a:grpSpLocks/>
              </p:cNvGrpSpPr>
              <p:nvPr/>
            </p:nvGrpSpPr>
            <p:grpSpPr bwMode="auto">
              <a:xfrm>
                <a:off x="0" y="748"/>
                <a:ext cx="831" cy="374"/>
                <a:chOff x="0" y="748"/>
                <a:chExt cx="831" cy="374"/>
              </a:xfrm>
            </p:grpSpPr>
            <p:sp>
              <p:nvSpPr>
                <p:cNvPr id="169237" name="Rectangle 277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38" name="Rectangle 278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39" name="Group 279"/>
              <p:cNvGrpSpPr>
                <a:grpSpLocks/>
              </p:cNvGrpSpPr>
              <p:nvPr/>
            </p:nvGrpSpPr>
            <p:grpSpPr bwMode="auto">
              <a:xfrm>
                <a:off x="831" y="748"/>
                <a:ext cx="680" cy="374"/>
                <a:chOff x="831" y="748"/>
                <a:chExt cx="680" cy="374"/>
              </a:xfrm>
            </p:grpSpPr>
            <p:sp>
              <p:nvSpPr>
                <p:cNvPr id="1692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874" y="748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0  0  1</a:t>
                  </a:r>
                </a:p>
              </p:txBody>
            </p:sp>
            <p:sp>
              <p:nvSpPr>
                <p:cNvPr id="1692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831" y="748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42" name="Group 282"/>
              <p:cNvGrpSpPr>
                <a:grpSpLocks/>
              </p:cNvGrpSpPr>
              <p:nvPr/>
            </p:nvGrpSpPr>
            <p:grpSpPr bwMode="auto">
              <a:xfrm>
                <a:off x="1511" y="748"/>
                <a:ext cx="674" cy="374"/>
                <a:chOff x="1511" y="748"/>
                <a:chExt cx="674" cy="374"/>
              </a:xfrm>
            </p:grpSpPr>
            <p:sp>
              <p:nvSpPr>
                <p:cNvPr id="1692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1554" y="748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1 1 1 1 1 1 0 1</a:t>
                  </a:r>
                </a:p>
              </p:txBody>
            </p:sp>
            <p:sp>
              <p:nvSpPr>
                <p:cNvPr id="1692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1511" y="748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45" name="Group 285"/>
              <p:cNvGrpSpPr>
                <a:grpSpLocks/>
              </p:cNvGrpSpPr>
              <p:nvPr/>
            </p:nvGrpSpPr>
            <p:grpSpPr bwMode="auto">
              <a:xfrm>
                <a:off x="2185" y="748"/>
                <a:ext cx="536" cy="374"/>
                <a:chOff x="2185" y="748"/>
                <a:chExt cx="536" cy="374"/>
              </a:xfrm>
            </p:grpSpPr>
            <p:sp>
              <p:nvSpPr>
                <p:cNvPr id="1692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2228" y="748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Y1</a:t>
                  </a:r>
                </a:p>
              </p:txBody>
            </p:sp>
            <p:sp>
              <p:nvSpPr>
                <p:cNvPr id="1692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2185" y="748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48" name="Group 288"/>
              <p:cNvGrpSpPr>
                <a:grpSpLocks/>
              </p:cNvGrpSpPr>
              <p:nvPr/>
            </p:nvGrpSpPr>
            <p:grpSpPr bwMode="auto">
              <a:xfrm>
                <a:off x="0" y="1122"/>
                <a:ext cx="831" cy="374"/>
                <a:chOff x="0" y="1122"/>
                <a:chExt cx="831" cy="374"/>
              </a:xfrm>
            </p:grpSpPr>
            <p:sp>
              <p:nvSpPr>
                <p:cNvPr id="169249" name="Rectangle 289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50" name="Rectangle 290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51" name="Group 291"/>
              <p:cNvGrpSpPr>
                <a:grpSpLocks/>
              </p:cNvGrpSpPr>
              <p:nvPr/>
            </p:nvGrpSpPr>
            <p:grpSpPr bwMode="auto">
              <a:xfrm>
                <a:off x="831" y="1122"/>
                <a:ext cx="680" cy="374"/>
                <a:chOff x="831" y="1122"/>
                <a:chExt cx="680" cy="374"/>
              </a:xfrm>
            </p:grpSpPr>
            <p:sp>
              <p:nvSpPr>
                <p:cNvPr id="169252" name="Rectangle 292"/>
                <p:cNvSpPr>
                  <a:spLocks noChangeArrowheads="1"/>
                </p:cNvSpPr>
                <p:nvPr/>
              </p:nvSpPr>
              <p:spPr bwMode="auto">
                <a:xfrm>
                  <a:off x="874" y="1122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/>
                    <a:t>0  1  0</a:t>
                  </a:r>
                </a:p>
              </p:txBody>
            </p:sp>
            <p:sp>
              <p:nvSpPr>
                <p:cNvPr id="1692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831" y="1122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54" name="Group 294"/>
              <p:cNvGrpSpPr>
                <a:grpSpLocks/>
              </p:cNvGrpSpPr>
              <p:nvPr/>
            </p:nvGrpSpPr>
            <p:grpSpPr bwMode="auto">
              <a:xfrm>
                <a:off x="1511" y="1122"/>
                <a:ext cx="674" cy="374"/>
                <a:chOff x="1511" y="1122"/>
                <a:chExt cx="674" cy="374"/>
              </a:xfrm>
            </p:grpSpPr>
            <p:sp>
              <p:nvSpPr>
                <p:cNvPr id="169255" name="Rectangle 295"/>
                <p:cNvSpPr>
                  <a:spLocks noChangeArrowheads="1"/>
                </p:cNvSpPr>
                <p:nvPr/>
              </p:nvSpPr>
              <p:spPr bwMode="auto">
                <a:xfrm>
                  <a:off x="1554" y="1122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1 1 1 1 1 0 1 1</a:t>
                  </a:r>
                </a:p>
              </p:txBody>
            </p:sp>
            <p:sp>
              <p:nvSpPr>
                <p:cNvPr id="169256" name="Rectangle 296"/>
                <p:cNvSpPr>
                  <a:spLocks noChangeArrowheads="1"/>
                </p:cNvSpPr>
                <p:nvPr/>
              </p:nvSpPr>
              <p:spPr bwMode="auto">
                <a:xfrm>
                  <a:off x="1511" y="1122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57" name="Group 297"/>
              <p:cNvGrpSpPr>
                <a:grpSpLocks/>
              </p:cNvGrpSpPr>
              <p:nvPr/>
            </p:nvGrpSpPr>
            <p:grpSpPr bwMode="auto">
              <a:xfrm>
                <a:off x="2185" y="1122"/>
                <a:ext cx="536" cy="374"/>
                <a:chOff x="2185" y="1122"/>
                <a:chExt cx="536" cy="374"/>
              </a:xfrm>
            </p:grpSpPr>
            <p:sp>
              <p:nvSpPr>
                <p:cNvPr id="169258" name="Rectangle 298"/>
                <p:cNvSpPr>
                  <a:spLocks noChangeArrowheads="1"/>
                </p:cNvSpPr>
                <p:nvPr/>
              </p:nvSpPr>
              <p:spPr bwMode="auto">
                <a:xfrm>
                  <a:off x="2228" y="1122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Y2</a:t>
                  </a:r>
                </a:p>
              </p:txBody>
            </p:sp>
            <p:sp>
              <p:nvSpPr>
                <p:cNvPr id="169259" name="Rectangle 299"/>
                <p:cNvSpPr>
                  <a:spLocks noChangeArrowheads="1"/>
                </p:cNvSpPr>
                <p:nvPr/>
              </p:nvSpPr>
              <p:spPr bwMode="auto">
                <a:xfrm>
                  <a:off x="2185" y="1122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60" name="Group 300"/>
              <p:cNvGrpSpPr>
                <a:grpSpLocks/>
              </p:cNvGrpSpPr>
              <p:nvPr/>
            </p:nvGrpSpPr>
            <p:grpSpPr bwMode="auto">
              <a:xfrm>
                <a:off x="0" y="1496"/>
                <a:ext cx="831" cy="374"/>
                <a:chOff x="0" y="1496"/>
                <a:chExt cx="831" cy="374"/>
              </a:xfrm>
            </p:grpSpPr>
            <p:sp>
              <p:nvSpPr>
                <p:cNvPr id="169261" name="Rectangle 301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62" name="Rectangle 302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63" name="Group 303"/>
              <p:cNvGrpSpPr>
                <a:grpSpLocks/>
              </p:cNvGrpSpPr>
              <p:nvPr/>
            </p:nvGrpSpPr>
            <p:grpSpPr bwMode="auto">
              <a:xfrm>
                <a:off x="831" y="1496"/>
                <a:ext cx="680" cy="374"/>
                <a:chOff x="831" y="1496"/>
                <a:chExt cx="680" cy="374"/>
              </a:xfrm>
            </p:grpSpPr>
            <p:sp>
              <p:nvSpPr>
                <p:cNvPr id="169264" name="Rectangle 304"/>
                <p:cNvSpPr>
                  <a:spLocks noChangeArrowheads="1"/>
                </p:cNvSpPr>
                <p:nvPr/>
              </p:nvSpPr>
              <p:spPr bwMode="auto">
                <a:xfrm>
                  <a:off x="874" y="1496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0  1  1</a:t>
                  </a:r>
                </a:p>
              </p:txBody>
            </p:sp>
            <p:sp>
              <p:nvSpPr>
                <p:cNvPr id="169265" name="Rectangle 305"/>
                <p:cNvSpPr>
                  <a:spLocks noChangeArrowheads="1"/>
                </p:cNvSpPr>
                <p:nvPr/>
              </p:nvSpPr>
              <p:spPr bwMode="auto">
                <a:xfrm>
                  <a:off x="831" y="1496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66" name="Group 306"/>
              <p:cNvGrpSpPr>
                <a:grpSpLocks/>
              </p:cNvGrpSpPr>
              <p:nvPr/>
            </p:nvGrpSpPr>
            <p:grpSpPr bwMode="auto">
              <a:xfrm>
                <a:off x="1511" y="1496"/>
                <a:ext cx="674" cy="374"/>
                <a:chOff x="1511" y="1496"/>
                <a:chExt cx="674" cy="374"/>
              </a:xfrm>
            </p:grpSpPr>
            <p:sp>
              <p:nvSpPr>
                <p:cNvPr id="169267" name="Rectangle 307"/>
                <p:cNvSpPr>
                  <a:spLocks noChangeArrowheads="1"/>
                </p:cNvSpPr>
                <p:nvPr/>
              </p:nvSpPr>
              <p:spPr bwMode="auto">
                <a:xfrm>
                  <a:off x="1554" y="1496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1 1 1 1 0 1 1 1</a:t>
                  </a:r>
                </a:p>
              </p:txBody>
            </p:sp>
            <p:sp>
              <p:nvSpPr>
                <p:cNvPr id="169268" name="Rectangle 308"/>
                <p:cNvSpPr>
                  <a:spLocks noChangeArrowheads="1"/>
                </p:cNvSpPr>
                <p:nvPr/>
              </p:nvSpPr>
              <p:spPr bwMode="auto">
                <a:xfrm>
                  <a:off x="1511" y="1496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69" name="Group 309"/>
              <p:cNvGrpSpPr>
                <a:grpSpLocks/>
              </p:cNvGrpSpPr>
              <p:nvPr/>
            </p:nvGrpSpPr>
            <p:grpSpPr bwMode="auto">
              <a:xfrm>
                <a:off x="2185" y="1496"/>
                <a:ext cx="536" cy="374"/>
                <a:chOff x="2185" y="1496"/>
                <a:chExt cx="536" cy="374"/>
              </a:xfrm>
            </p:grpSpPr>
            <p:sp>
              <p:nvSpPr>
                <p:cNvPr id="169270" name="Rectangle 310"/>
                <p:cNvSpPr>
                  <a:spLocks noChangeArrowheads="1"/>
                </p:cNvSpPr>
                <p:nvPr/>
              </p:nvSpPr>
              <p:spPr bwMode="auto">
                <a:xfrm>
                  <a:off x="2228" y="1496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Y3</a:t>
                  </a:r>
                </a:p>
              </p:txBody>
            </p:sp>
            <p:sp>
              <p:nvSpPr>
                <p:cNvPr id="169271" name="Rectangle 311"/>
                <p:cNvSpPr>
                  <a:spLocks noChangeArrowheads="1"/>
                </p:cNvSpPr>
                <p:nvPr/>
              </p:nvSpPr>
              <p:spPr bwMode="auto">
                <a:xfrm>
                  <a:off x="2185" y="1496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72" name="Group 312"/>
              <p:cNvGrpSpPr>
                <a:grpSpLocks/>
              </p:cNvGrpSpPr>
              <p:nvPr/>
            </p:nvGrpSpPr>
            <p:grpSpPr bwMode="auto">
              <a:xfrm>
                <a:off x="0" y="1870"/>
                <a:ext cx="831" cy="374"/>
                <a:chOff x="0" y="1870"/>
                <a:chExt cx="831" cy="374"/>
              </a:xfrm>
            </p:grpSpPr>
            <p:sp>
              <p:nvSpPr>
                <p:cNvPr id="169273" name="Rectangle 313"/>
                <p:cNvSpPr>
                  <a:spLocks noChangeArrowheads="1"/>
                </p:cNvSpPr>
                <p:nvPr/>
              </p:nvSpPr>
              <p:spPr bwMode="auto">
                <a:xfrm>
                  <a:off x="43" y="1870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74" name="Rectangle 314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75" name="Group 315"/>
              <p:cNvGrpSpPr>
                <a:grpSpLocks/>
              </p:cNvGrpSpPr>
              <p:nvPr/>
            </p:nvGrpSpPr>
            <p:grpSpPr bwMode="auto">
              <a:xfrm>
                <a:off x="831" y="1870"/>
                <a:ext cx="680" cy="374"/>
                <a:chOff x="831" y="1870"/>
                <a:chExt cx="680" cy="374"/>
              </a:xfrm>
            </p:grpSpPr>
            <p:sp>
              <p:nvSpPr>
                <p:cNvPr id="169276" name="Rectangle 316"/>
                <p:cNvSpPr>
                  <a:spLocks noChangeArrowheads="1"/>
                </p:cNvSpPr>
                <p:nvPr/>
              </p:nvSpPr>
              <p:spPr bwMode="auto">
                <a:xfrm>
                  <a:off x="874" y="1870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1  0  0</a:t>
                  </a:r>
                </a:p>
              </p:txBody>
            </p:sp>
            <p:sp>
              <p:nvSpPr>
                <p:cNvPr id="169277" name="Rectangle 317"/>
                <p:cNvSpPr>
                  <a:spLocks noChangeArrowheads="1"/>
                </p:cNvSpPr>
                <p:nvPr/>
              </p:nvSpPr>
              <p:spPr bwMode="auto">
                <a:xfrm>
                  <a:off x="831" y="1870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78" name="Group 318"/>
              <p:cNvGrpSpPr>
                <a:grpSpLocks/>
              </p:cNvGrpSpPr>
              <p:nvPr/>
            </p:nvGrpSpPr>
            <p:grpSpPr bwMode="auto">
              <a:xfrm>
                <a:off x="1511" y="1870"/>
                <a:ext cx="674" cy="374"/>
                <a:chOff x="1511" y="1870"/>
                <a:chExt cx="674" cy="374"/>
              </a:xfrm>
            </p:grpSpPr>
            <p:sp>
              <p:nvSpPr>
                <p:cNvPr id="169279" name="Rectangle 319"/>
                <p:cNvSpPr>
                  <a:spLocks noChangeArrowheads="1"/>
                </p:cNvSpPr>
                <p:nvPr/>
              </p:nvSpPr>
              <p:spPr bwMode="auto">
                <a:xfrm>
                  <a:off x="1554" y="1870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1 1 1 0 1 1 1 1</a:t>
                  </a:r>
                </a:p>
              </p:txBody>
            </p:sp>
            <p:sp>
              <p:nvSpPr>
                <p:cNvPr id="169280" name="Rectangle 320"/>
                <p:cNvSpPr>
                  <a:spLocks noChangeArrowheads="1"/>
                </p:cNvSpPr>
                <p:nvPr/>
              </p:nvSpPr>
              <p:spPr bwMode="auto">
                <a:xfrm>
                  <a:off x="1511" y="1870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81" name="Group 321"/>
              <p:cNvGrpSpPr>
                <a:grpSpLocks/>
              </p:cNvGrpSpPr>
              <p:nvPr/>
            </p:nvGrpSpPr>
            <p:grpSpPr bwMode="auto">
              <a:xfrm>
                <a:off x="2185" y="1870"/>
                <a:ext cx="536" cy="374"/>
                <a:chOff x="2185" y="1870"/>
                <a:chExt cx="536" cy="374"/>
              </a:xfrm>
            </p:grpSpPr>
            <p:sp>
              <p:nvSpPr>
                <p:cNvPr id="169282" name="Rectangle 322"/>
                <p:cNvSpPr>
                  <a:spLocks noChangeArrowheads="1"/>
                </p:cNvSpPr>
                <p:nvPr/>
              </p:nvSpPr>
              <p:spPr bwMode="auto">
                <a:xfrm>
                  <a:off x="2228" y="1870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Y4</a:t>
                  </a:r>
                </a:p>
              </p:txBody>
            </p:sp>
            <p:sp>
              <p:nvSpPr>
                <p:cNvPr id="169283" name="Rectangle 323"/>
                <p:cNvSpPr>
                  <a:spLocks noChangeArrowheads="1"/>
                </p:cNvSpPr>
                <p:nvPr/>
              </p:nvSpPr>
              <p:spPr bwMode="auto">
                <a:xfrm>
                  <a:off x="2185" y="1870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84" name="Group 324"/>
              <p:cNvGrpSpPr>
                <a:grpSpLocks/>
              </p:cNvGrpSpPr>
              <p:nvPr/>
            </p:nvGrpSpPr>
            <p:grpSpPr bwMode="auto">
              <a:xfrm>
                <a:off x="0" y="2244"/>
                <a:ext cx="831" cy="374"/>
                <a:chOff x="0" y="2244"/>
                <a:chExt cx="831" cy="374"/>
              </a:xfrm>
            </p:grpSpPr>
            <p:sp>
              <p:nvSpPr>
                <p:cNvPr id="169285" name="Rectangle 325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86" name="Rectangle 326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87" name="Group 327"/>
              <p:cNvGrpSpPr>
                <a:grpSpLocks/>
              </p:cNvGrpSpPr>
              <p:nvPr/>
            </p:nvGrpSpPr>
            <p:grpSpPr bwMode="auto">
              <a:xfrm>
                <a:off x="831" y="2244"/>
                <a:ext cx="680" cy="374"/>
                <a:chOff x="831" y="2244"/>
                <a:chExt cx="680" cy="374"/>
              </a:xfrm>
            </p:grpSpPr>
            <p:sp>
              <p:nvSpPr>
                <p:cNvPr id="169288" name="Rectangle 328"/>
                <p:cNvSpPr>
                  <a:spLocks noChangeArrowheads="1"/>
                </p:cNvSpPr>
                <p:nvPr/>
              </p:nvSpPr>
              <p:spPr bwMode="auto">
                <a:xfrm>
                  <a:off x="874" y="2244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/>
                    <a:t>1  0  1</a:t>
                  </a:r>
                </a:p>
              </p:txBody>
            </p:sp>
            <p:sp>
              <p:nvSpPr>
                <p:cNvPr id="169289" name="Rectangle 329"/>
                <p:cNvSpPr>
                  <a:spLocks noChangeArrowheads="1"/>
                </p:cNvSpPr>
                <p:nvPr/>
              </p:nvSpPr>
              <p:spPr bwMode="auto">
                <a:xfrm>
                  <a:off x="831" y="2244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90" name="Group 330"/>
              <p:cNvGrpSpPr>
                <a:grpSpLocks/>
              </p:cNvGrpSpPr>
              <p:nvPr/>
            </p:nvGrpSpPr>
            <p:grpSpPr bwMode="auto">
              <a:xfrm>
                <a:off x="1511" y="2244"/>
                <a:ext cx="674" cy="374"/>
                <a:chOff x="1511" y="2244"/>
                <a:chExt cx="674" cy="374"/>
              </a:xfrm>
            </p:grpSpPr>
            <p:sp>
              <p:nvSpPr>
                <p:cNvPr id="16929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554" y="2244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1 1 0 1 1 1 1 1</a:t>
                  </a:r>
                </a:p>
              </p:txBody>
            </p:sp>
            <p:sp>
              <p:nvSpPr>
                <p:cNvPr id="16929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511" y="2244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93" name="Group 333"/>
              <p:cNvGrpSpPr>
                <a:grpSpLocks/>
              </p:cNvGrpSpPr>
              <p:nvPr/>
            </p:nvGrpSpPr>
            <p:grpSpPr bwMode="auto">
              <a:xfrm>
                <a:off x="2185" y="2244"/>
                <a:ext cx="536" cy="374"/>
                <a:chOff x="2185" y="2244"/>
                <a:chExt cx="536" cy="374"/>
              </a:xfrm>
            </p:grpSpPr>
            <p:sp>
              <p:nvSpPr>
                <p:cNvPr id="169294" name="Rectangle 334"/>
                <p:cNvSpPr>
                  <a:spLocks noChangeArrowheads="1"/>
                </p:cNvSpPr>
                <p:nvPr/>
              </p:nvSpPr>
              <p:spPr bwMode="auto">
                <a:xfrm>
                  <a:off x="2228" y="2244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Y5</a:t>
                  </a:r>
                </a:p>
              </p:txBody>
            </p:sp>
            <p:sp>
              <p:nvSpPr>
                <p:cNvPr id="169295" name="Rectangle 335"/>
                <p:cNvSpPr>
                  <a:spLocks noChangeArrowheads="1"/>
                </p:cNvSpPr>
                <p:nvPr/>
              </p:nvSpPr>
              <p:spPr bwMode="auto">
                <a:xfrm>
                  <a:off x="2185" y="2244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96" name="Group 336"/>
              <p:cNvGrpSpPr>
                <a:grpSpLocks/>
              </p:cNvGrpSpPr>
              <p:nvPr/>
            </p:nvGrpSpPr>
            <p:grpSpPr bwMode="auto">
              <a:xfrm>
                <a:off x="0" y="2618"/>
                <a:ext cx="831" cy="374"/>
                <a:chOff x="0" y="2618"/>
                <a:chExt cx="831" cy="374"/>
              </a:xfrm>
            </p:grpSpPr>
            <p:sp>
              <p:nvSpPr>
                <p:cNvPr id="169297" name="Rectangle 337"/>
                <p:cNvSpPr>
                  <a:spLocks noChangeArrowheads="1"/>
                </p:cNvSpPr>
                <p:nvPr/>
              </p:nvSpPr>
              <p:spPr bwMode="auto">
                <a:xfrm>
                  <a:off x="43" y="2618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298" name="Rectangle 338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299" name="Group 339"/>
              <p:cNvGrpSpPr>
                <a:grpSpLocks/>
              </p:cNvGrpSpPr>
              <p:nvPr/>
            </p:nvGrpSpPr>
            <p:grpSpPr bwMode="auto">
              <a:xfrm>
                <a:off x="831" y="2618"/>
                <a:ext cx="680" cy="374"/>
                <a:chOff x="831" y="2618"/>
                <a:chExt cx="680" cy="374"/>
              </a:xfrm>
            </p:grpSpPr>
            <p:sp>
              <p:nvSpPr>
                <p:cNvPr id="169300" name="Rectangle 340"/>
                <p:cNvSpPr>
                  <a:spLocks noChangeArrowheads="1"/>
                </p:cNvSpPr>
                <p:nvPr/>
              </p:nvSpPr>
              <p:spPr bwMode="auto">
                <a:xfrm>
                  <a:off x="874" y="2618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1  1  0</a:t>
                  </a:r>
                </a:p>
              </p:txBody>
            </p:sp>
            <p:sp>
              <p:nvSpPr>
                <p:cNvPr id="169301" name="Rectangle 341"/>
                <p:cNvSpPr>
                  <a:spLocks noChangeArrowheads="1"/>
                </p:cNvSpPr>
                <p:nvPr/>
              </p:nvSpPr>
              <p:spPr bwMode="auto">
                <a:xfrm>
                  <a:off x="831" y="2618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02" name="Group 342"/>
              <p:cNvGrpSpPr>
                <a:grpSpLocks/>
              </p:cNvGrpSpPr>
              <p:nvPr/>
            </p:nvGrpSpPr>
            <p:grpSpPr bwMode="auto">
              <a:xfrm>
                <a:off x="1511" y="2618"/>
                <a:ext cx="674" cy="374"/>
                <a:chOff x="1511" y="2618"/>
                <a:chExt cx="674" cy="374"/>
              </a:xfrm>
            </p:grpSpPr>
            <p:sp>
              <p:nvSpPr>
                <p:cNvPr id="169303" name="Rectangle 343"/>
                <p:cNvSpPr>
                  <a:spLocks noChangeArrowheads="1"/>
                </p:cNvSpPr>
                <p:nvPr/>
              </p:nvSpPr>
              <p:spPr bwMode="auto">
                <a:xfrm>
                  <a:off x="1554" y="2618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1 0 1 1 1 1 1 1</a:t>
                  </a:r>
                </a:p>
              </p:txBody>
            </p:sp>
            <p:sp>
              <p:nvSpPr>
                <p:cNvPr id="169304" name="Rectangle 344"/>
                <p:cNvSpPr>
                  <a:spLocks noChangeArrowheads="1"/>
                </p:cNvSpPr>
                <p:nvPr/>
              </p:nvSpPr>
              <p:spPr bwMode="auto">
                <a:xfrm>
                  <a:off x="1511" y="2618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05" name="Group 345"/>
              <p:cNvGrpSpPr>
                <a:grpSpLocks/>
              </p:cNvGrpSpPr>
              <p:nvPr/>
            </p:nvGrpSpPr>
            <p:grpSpPr bwMode="auto">
              <a:xfrm>
                <a:off x="2185" y="2618"/>
                <a:ext cx="536" cy="374"/>
                <a:chOff x="2185" y="2618"/>
                <a:chExt cx="536" cy="374"/>
              </a:xfrm>
            </p:grpSpPr>
            <p:sp>
              <p:nvSpPr>
                <p:cNvPr id="169306" name="Rectangle 346"/>
                <p:cNvSpPr>
                  <a:spLocks noChangeArrowheads="1"/>
                </p:cNvSpPr>
                <p:nvPr/>
              </p:nvSpPr>
              <p:spPr bwMode="auto">
                <a:xfrm>
                  <a:off x="2228" y="2618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Y6</a:t>
                  </a:r>
                </a:p>
              </p:txBody>
            </p:sp>
            <p:sp>
              <p:nvSpPr>
                <p:cNvPr id="169307" name="Rectangle 347"/>
                <p:cNvSpPr>
                  <a:spLocks noChangeArrowheads="1"/>
                </p:cNvSpPr>
                <p:nvPr/>
              </p:nvSpPr>
              <p:spPr bwMode="auto">
                <a:xfrm>
                  <a:off x="2185" y="2618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08" name="Group 348"/>
              <p:cNvGrpSpPr>
                <a:grpSpLocks/>
              </p:cNvGrpSpPr>
              <p:nvPr/>
            </p:nvGrpSpPr>
            <p:grpSpPr bwMode="auto">
              <a:xfrm>
                <a:off x="0" y="2992"/>
                <a:ext cx="831" cy="374"/>
                <a:chOff x="0" y="2992"/>
                <a:chExt cx="831" cy="374"/>
              </a:xfrm>
            </p:grpSpPr>
            <p:sp>
              <p:nvSpPr>
                <p:cNvPr id="169309" name="Rectangle 349"/>
                <p:cNvSpPr>
                  <a:spLocks noChangeArrowheads="1"/>
                </p:cNvSpPr>
                <p:nvPr/>
              </p:nvSpPr>
              <p:spPr bwMode="auto">
                <a:xfrm>
                  <a:off x="43" y="2992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0     0     1</a:t>
                  </a:r>
                </a:p>
              </p:txBody>
            </p:sp>
            <p:sp>
              <p:nvSpPr>
                <p:cNvPr id="169310" name="Rectangle 350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11" name="Group 351"/>
              <p:cNvGrpSpPr>
                <a:grpSpLocks/>
              </p:cNvGrpSpPr>
              <p:nvPr/>
            </p:nvGrpSpPr>
            <p:grpSpPr bwMode="auto">
              <a:xfrm>
                <a:off x="831" y="2992"/>
                <a:ext cx="680" cy="374"/>
                <a:chOff x="831" y="2992"/>
                <a:chExt cx="680" cy="374"/>
              </a:xfrm>
            </p:grpSpPr>
            <p:sp>
              <p:nvSpPr>
                <p:cNvPr id="169312" name="Rectangle 352"/>
                <p:cNvSpPr>
                  <a:spLocks noChangeArrowheads="1"/>
                </p:cNvSpPr>
                <p:nvPr/>
              </p:nvSpPr>
              <p:spPr bwMode="auto">
                <a:xfrm>
                  <a:off x="874" y="2992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1  1  1</a:t>
                  </a:r>
                </a:p>
              </p:txBody>
            </p:sp>
            <p:sp>
              <p:nvSpPr>
                <p:cNvPr id="169313" name="Rectangle 353"/>
                <p:cNvSpPr>
                  <a:spLocks noChangeArrowheads="1"/>
                </p:cNvSpPr>
                <p:nvPr/>
              </p:nvSpPr>
              <p:spPr bwMode="auto">
                <a:xfrm>
                  <a:off x="831" y="2992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14" name="Group 354"/>
              <p:cNvGrpSpPr>
                <a:grpSpLocks/>
              </p:cNvGrpSpPr>
              <p:nvPr/>
            </p:nvGrpSpPr>
            <p:grpSpPr bwMode="auto">
              <a:xfrm>
                <a:off x="1511" y="2992"/>
                <a:ext cx="674" cy="374"/>
                <a:chOff x="1511" y="2992"/>
                <a:chExt cx="674" cy="374"/>
              </a:xfrm>
            </p:grpSpPr>
            <p:sp>
              <p:nvSpPr>
                <p:cNvPr id="169315" name="Rectangle 355"/>
                <p:cNvSpPr>
                  <a:spLocks noChangeArrowheads="1"/>
                </p:cNvSpPr>
                <p:nvPr/>
              </p:nvSpPr>
              <p:spPr bwMode="auto">
                <a:xfrm>
                  <a:off x="1554" y="2992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0 1 1 1 1 1 1 1</a:t>
                  </a:r>
                </a:p>
              </p:txBody>
            </p:sp>
            <p:sp>
              <p:nvSpPr>
                <p:cNvPr id="169316" name="Rectangle 356"/>
                <p:cNvSpPr>
                  <a:spLocks noChangeArrowheads="1"/>
                </p:cNvSpPr>
                <p:nvPr/>
              </p:nvSpPr>
              <p:spPr bwMode="auto">
                <a:xfrm>
                  <a:off x="1511" y="2992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17" name="Group 357"/>
              <p:cNvGrpSpPr>
                <a:grpSpLocks/>
              </p:cNvGrpSpPr>
              <p:nvPr/>
            </p:nvGrpSpPr>
            <p:grpSpPr bwMode="auto">
              <a:xfrm>
                <a:off x="2185" y="2992"/>
                <a:ext cx="536" cy="374"/>
                <a:chOff x="2185" y="2992"/>
                <a:chExt cx="536" cy="374"/>
              </a:xfrm>
            </p:grpSpPr>
            <p:sp>
              <p:nvSpPr>
                <p:cNvPr id="169318" name="Rectangle 358"/>
                <p:cNvSpPr>
                  <a:spLocks noChangeArrowheads="1"/>
                </p:cNvSpPr>
                <p:nvPr/>
              </p:nvSpPr>
              <p:spPr bwMode="auto">
                <a:xfrm>
                  <a:off x="2228" y="2992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/>
                    <a:t>Y7</a:t>
                  </a:r>
                </a:p>
              </p:txBody>
            </p:sp>
            <p:sp>
              <p:nvSpPr>
                <p:cNvPr id="169319" name="Rectangle 359"/>
                <p:cNvSpPr>
                  <a:spLocks noChangeArrowheads="1"/>
                </p:cNvSpPr>
                <p:nvPr/>
              </p:nvSpPr>
              <p:spPr bwMode="auto">
                <a:xfrm>
                  <a:off x="2185" y="2992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20" name="Group 360"/>
              <p:cNvGrpSpPr>
                <a:grpSpLocks/>
              </p:cNvGrpSpPr>
              <p:nvPr/>
            </p:nvGrpSpPr>
            <p:grpSpPr bwMode="auto">
              <a:xfrm>
                <a:off x="0" y="3366"/>
                <a:ext cx="831" cy="374"/>
                <a:chOff x="0" y="3366"/>
                <a:chExt cx="831" cy="374"/>
              </a:xfrm>
            </p:grpSpPr>
            <p:sp>
              <p:nvSpPr>
                <p:cNvPr id="169321" name="Rectangle 361"/>
                <p:cNvSpPr>
                  <a:spLocks noChangeArrowheads="1"/>
                </p:cNvSpPr>
                <p:nvPr/>
              </p:nvSpPr>
              <p:spPr bwMode="auto">
                <a:xfrm>
                  <a:off x="43" y="3366"/>
                  <a:ext cx="74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000"/>
                    <a:t>其他值</a:t>
                  </a:r>
                </a:p>
              </p:txBody>
            </p:sp>
            <p:sp>
              <p:nvSpPr>
                <p:cNvPr id="169322" name="Rectangle 362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83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23" name="Group 363"/>
              <p:cNvGrpSpPr>
                <a:grpSpLocks/>
              </p:cNvGrpSpPr>
              <p:nvPr/>
            </p:nvGrpSpPr>
            <p:grpSpPr bwMode="auto">
              <a:xfrm>
                <a:off x="831" y="3366"/>
                <a:ext cx="680" cy="374"/>
                <a:chOff x="831" y="3366"/>
                <a:chExt cx="680" cy="374"/>
              </a:xfrm>
            </p:grpSpPr>
            <p:sp>
              <p:nvSpPr>
                <p:cNvPr id="169324" name="Rectangle 364"/>
                <p:cNvSpPr>
                  <a:spLocks noChangeArrowheads="1"/>
                </p:cNvSpPr>
                <p:nvPr/>
              </p:nvSpPr>
              <p:spPr bwMode="auto">
                <a:xfrm>
                  <a:off x="874" y="3366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× × ×</a:t>
                  </a:r>
                </a:p>
              </p:txBody>
            </p:sp>
            <p:sp>
              <p:nvSpPr>
                <p:cNvPr id="169325" name="Rectangle 365"/>
                <p:cNvSpPr>
                  <a:spLocks noChangeArrowheads="1"/>
                </p:cNvSpPr>
                <p:nvPr/>
              </p:nvSpPr>
              <p:spPr bwMode="auto">
                <a:xfrm>
                  <a:off x="831" y="3366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26" name="Group 366"/>
              <p:cNvGrpSpPr>
                <a:grpSpLocks/>
              </p:cNvGrpSpPr>
              <p:nvPr/>
            </p:nvGrpSpPr>
            <p:grpSpPr bwMode="auto">
              <a:xfrm>
                <a:off x="1511" y="3366"/>
                <a:ext cx="674" cy="374"/>
                <a:chOff x="1511" y="3366"/>
                <a:chExt cx="674" cy="374"/>
              </a:xfrm>
            </p:grpSpPr>
            <p:sp>
              <p:nvSpPr>
                <p:cNvPr id="169327" name="Rectangle 367"/>
                <p:cNvSpPr>
                  <a:spLocks noChangeArrowheads="1"/>
                </p:cNvSpPr>
                <p:nvPr/>
              </p:nvSpPr>
              <p:spPr bwMode="auto">
                <a:xfrm>
                  <a:off x="1554" y="3366"/>
                  <a:ext cx="5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1 1 1 1 1 1 1 1</a:t>
                  </a:r>
                </a:p>
              </p:txBody>
            </p:sp>
            <p:sp>
              <p:nvSpPr>
                <p:cNvPr id="169328" name="Rectangle 368"/>
                <p:cNvSpPr>
                  <a:spLocks noChangeArrowheads="1"/>
                </p:cNvSpPr>
                <p:nvPr/>
              </p:nvSpPr>
              <p:spPr bwMode="auto">
                <a:xfrm>
                  <a:off x="1511" y="3366"/>
                  <a:ext cx="67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329" name="Group 369"/>
              <p:cNvGrpSpPr>
                <a:grpSpLocks/>
              </p:cNvGrpSpPr>
              <p:nvPr/>
            </p:nvGrpSpPr>
            <p:grpSpPr bwMode="auto">
              <a:xfrm>
                <a:off x="2185" y="3366"/>
                <a:ext cx="536" cy="374"/>
                <a:chOff x="2185" y="3366"/>
                <a:chExt cx="536" cy="374"/>
              </a:xfrm>
            </p:grpSpPr>
            <p:sp>
              <p:nvSpPr>
                <p:cNvPr id="169330" name="Rectangle 370"/>
                <p:cNvSpPr>
                  <a:spLocks noChangeArrowheads="1"/>
                </p:cNvSpPr>
                <p:nvPr/>
              </p:nvSpPr>
              <p:spPr bwMode="auto">
                <a:xfrm>
                  <a:off x="2228" y="3366"/>
                  <a:ext cx="45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/>
                    <a:t>无效</a:t>
                  </a:r>
                </a:p>
              </p:txBody>
            </p:sp>
            <p:sp>
              <p:nvSpPr>
                <p:cNvPr id="169331" name="Rectangle 371"/>
                <p:cNvSpPr>
                  <a:spLocks noChangeArrowheads="1"/>
                </p:cNvSpPr>
                <p:nvPr/>
              </p:nvSpPr>
              <p:spPr bwMode="auto">
                <a:xfrm>
                  <a:off x="2185" y="3366"/>
                  <a:ext cx="53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332" name="Rectangle 372"/>
            <p:cNvSpPr>
              <a:spLocks noChangeArrowheads="1"/>
            </p:cNvSpPr>
            <p:nvPr/>
          </p:nvSpPr>
          <p:spPr bwMode="auto">
            <a:xfrm>
              <a:off x="-3" y="-3"/>
              <a:ext cx="2727" cy="374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333" name="Text Box 373"/>
          <p:cNvSpPr txBox="1">
            <a:spLocks noChangeArrowheads="1"/>
          </p:cNvSpPr>
          <p:nvPr/>
        </p:nvSpPr>
        <p:spPr bwMode="auto">
          <a:xfrm>
            <a:off x="3429000" y="1219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74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LS138</a:t>
            </a:r>
            <a:r>
              <a:rPr kumimoji="0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的真值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" name="标题 1"/>
          <p:cNvSpPr txBox="1">
            <a:spLocks/>
          </p:cNvSpPr>
          <p:nvPr/>
        </p:nvSpPr>
        <p:spPr>
          <a:xfrm>
            <a:off x="457200" y="198438"/>
            <a:ext cx="57912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6.4 </a:t>
            </a:r>
            <a:r>
              <a:rPr lang="zh-CN" altLang="en-US" dirty="0" smtClean="0"/>
              <a:t>存储器地址译码电路设计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微机拥有不同类型的存储部件</a:t>
            </a:r>
          </a:p>
          <a:p>
            <a:r>
              <a:rPr lang="zh-CN" altLang="en-US" sz="2800" b="1" dirty="0"/>
              <a:t>由上至下容量越来越大，但速度越来越慢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49438" y="2765425"/>
            <a:ext cx="6913562" cy="3200400"/>
            <a:chOff x="827088" y="2765425"/>
            <a:chExt cx="6913562" cy="3200400"/>
          </a:xfrm>
        </p:grpSpPr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492500" y="2765425"/>
              <a:ext cx="1584325" cy="531813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accent1"/>
                  </a:solidFill>
                  <a:latin typeface="Times New Roman" pitchFamily="18" charset="0"/>
                </a:rPr>
                <a:t>CPU</a:t>
              </a:r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  <a:ea typeface="仿宋_GB2312" pitchFamily="49" charset="-122"/>
                </a:rPr>
                <a:t>内核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059113" y="3286125"/>
              <a:ext cx="2341562" cy="531813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  <a:ea typeface="仿宋_GB2312" pitchFamily="49" charset="-122"/>
                </a:rPr>
                <a:t>寄存器堆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627313" y="3817938"/>
              <a:ext cx="3240087" cy="531812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66FF"/>
                  </a:solidFill>
                  <a:latin typeface="Times New Roman" pitchFamily="18" charset="0"/>
                  <a:ea typeface="仿宋_GB2312" pitchFamily="49" charset="-122"/>
                </a:rPr>
                <a:t>高速缓存</a:t>
              </a:r>
              <a:endParaRPr kumimoji="1" lang="zh-CN" altLang="en-US" sz="2400" dirty="0">
                <a:solidFill>
                  <a:srgbClr val="0066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62200" y="4351338"/>
              <a:ext cx="3810000" cy="5318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仿宋_GB2312" pitchFamily="49" charset="-122"/>
                </a:rPr>
                <a:t>主存储器</a:t>
              </a:r>
              <a:endParaRPr kumimoji="1" lang="zh-CN" altLang="en-US" sz="2400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051050" y="4883150"/>
              <a:ext cx="4465638" cy="531813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仿宋_GB2312" pitchFamily="49" charset="-122"/>
                </a:rPr>
                <a:t>联机外存储器</a:t>
              </a:r>
              <a:endParaRPr kumimoji="1" lang="zh-CN" altLang="en-US" sz="2400" dirty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763713" y="5416550"/>
              <a:ext cx="5040312" cy="531813"/>
            </a:xfrm>
            <a:prstGeom prst="rect">
              <a:avLst/>
            </a:prstGeom>
            <a:solidFill>
              <a:srgbClr val="CC6600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脱机外存储器</a:t>
              </a:r>
              <a:endPara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116013" y="3213100"/>
              <a:ext cx="5762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快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16013" y="5446713"/>
              <a:ext cx="57626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慢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308850" y="3860800"/>
              <a:ext cx="0" cy="1655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762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小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19925" y="5445125"/>
              <a:ext cx="5762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大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7308850" y="3860800"/>
              <a:ext cx="431800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容量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27088" y="4005263"/>
              <a:ext cx="574675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速度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403350" y="3789363"/>
              <a:ext cx="0" cy="16557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5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524000"/>
            <a:ext cx="86868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34138"/>
            <a:ext cx="2667000" cy="347662"/>
          </a:xfrm>
        </p:spPr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86280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8100" indent="-38100">
              <a:spcBef>
                <a:spcPct val="50000"/>
              </a:spcBef>
            </a:pPr>
            <a:r>
              <a:rPr lang="en-US" altLang="zh-CN" b="1" dirty="0" smtClean="0">
                <a:solidFill>
                  <a:srgbClr val="F73925"/>
                </a:solidFill>
                <a:latin typeface="Tahoma" pitchFamily="34" charset="0"/>
              </a:rPr>
              <a:t>EG9</a:t>
            </a:r>
            <a:r>
              <a:rPr lang="zh-CN" altLang="en-US" b="1" dirty="0" smtClean="0">
                <a:solidFill>
                  <a:srgbClr val="F73925"/>
                </a:solidFill>
                <a:latin typeface="Tahoma" pitchFamily="34" charset="0"/>
              </a:rPr>
              <a:t>：</a:t>
            </a:r>
            <a:r>
              <a:rPr lang="en-US" altLang="zh-CN" b="1" dirty="0" smtClean="0">
                <a:solidFill>
                  <a:srgbClr val="080808"/>
                </a:solidFill>
                <a:latin typeface="Tahoma" pitchFamily="34" charset="0"/>
              </a:rPr>
              <a:t>   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在某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8088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微处理器系统中，需要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用</a:t>
            </a:r>
            <a:r>
              <a:rPr lang="en-US" altLang="zh-CN" b="1" dirty="0" smtClean="0">
                <a:solidFill>
                  <a:srgbClr val="080808"/>
                </a:solidFill>
                <a:latin typeface="Tahoma" pitchFamily="34" charset="0"/>
              </a:rPr>
              <a:t>6264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构成一个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64kB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的存储器。其地址分配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在</a:t>
            </a:r>
            <a:r>
              <a:rPr lang="en-US" altLang="zh-CN" b="1" dirty="0" smtClean="0">
                <a:solidFill>
                  <a:srgbClr val="080808"/>
                </a:solidFill>
                <a:latin typeface="Tahoma" pitchFamily="34" charset="0"/>
              </a:rPr>
              <a:t>00000H~0FFFFH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内存空间，地址译码采用全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译码方式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，用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74LS138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作译码器，请画出存储器译码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电路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90800" y="3962400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16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15 </a:t>
            </a:r>
            <a:r>
              <a:rPr lang="en-US" altLang="zh-CN" sz="2000" b="1" dirty="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000" b="1" baseline="-25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13         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     </a:t>
            </a:r>
            <a:r>
              <a:rPr lang="en-US" altLang="zh-CN" sz="2000" b="1" dirty="0" smtClean="0">
                <a:solidFill>
                  <a:schemeClr val="tx2"/>
                </a:solidFill>
                <a:ea typeface="楷体_GB2312" pitchFamily="49" charset="-122"/>
              </a:rPr>
              <a:t>      ~ ~              A</a:t>
            </a:r>
            <a:r>
              <a:rPr lang="en-US" altLang="zh-CN" sz="20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67000" y="4800601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0 0 0 0     1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1        1 1 1 1 1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67000" y="4267201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0 0 0 0     0 0 0        0 0 0 0 0 0 0 0 0 0 0 0 0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4600" y="4114800"/>
            <a:ext cx="13716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62400" y="4114800"/>
            <a:ext cx="10668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34000" y="4114800"/>
            <a:ext cx="3522662" cy="1447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存储器地址译码电路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914400" y="2819400"/>
          <a:ext cx="7580749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2968752" imgH="1547774" progId="Visio.Drawing.11">
                  <p:embed/>
                </p:oleObj>
              </mc:Choice>
              <mc:Fallback>
                <p:oleObj r:id="rId3" imgW="2968752" imgH="15477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580749" cy="3946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880408"/>
            <a:ext cx="80184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	</a:t>
            </a:r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解： 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根据题目已知条件和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74LS138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译码器的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功能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，设计的存储器译码电路如下图所示。图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中</a:t>
            </a:r>
            <a:r>
              <a:rPr lang="en-US" altLang="zh-CN" b="1" dirty="0" smtClean="0">
                <a:solidFill>
                  <a:srgbClr val="080808"/>
                </a:solidFill>
                <a:latin typeface="Tahoma" pitchFamily="34" charset="0"/>
              </a:rPr>
              <a:t>74LS138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的每一个输出端均与一块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6264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芯片的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片选端相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连，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8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个输出端分别选通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1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个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8kB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的</a:t>
            </a:r>
            <a:r>
              <a:rPr lang="zh-CN" altLang="en-US" b="1" dirty="0" smtClean="0">
                <a:solidFill>
                  <a:srgbClr val="080808"/>
                </a:solidFill>
                <a:latin typeface="Tahoma" pitchFamily="34" charset="0"/>
              </a:rPr>
              <a:t>存储空间（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即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1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个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6264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模块），共占有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64kB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内存空间。</a:t>
            </a:r>
          </a:p>
        </p:txBody>
      </p:sp>
    </p:spTree>
    <p:extLst>
      <p:ext uri="{BB962C8B-B14F-4D97-AF65-F5344CB8AC3E}">
        <p14:creationId xmlns:p14="http://schemas.microsoft.com/office/powerpoint/2010/main" val="3623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133600" y="1142999"/>
            <a:ext cx="5715000" cy="1012825"/>
            <a:chOff x="1296" y="1824"/>
            <a:chExt cx="2976" cy="432"/>
          </a:xfrm>
        </p:grpSpPr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3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存储器分类及主要指标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2133600" y="2133600"/>
            <a:ext cx="5715000" cy="1043142"/>
            <a:chOff x="1296" y="1824"/>
            <a:chExt cx="2976" cy="43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常用存储器芯片介绍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2133600" y="3124200"/>
            <a:ext cx="5715000" cy="1066800"/>
            <a:chOff x="1296" y="1824"/>
            <a:chExt cx="2976" cy="432"/>
          </a:xfrm>
        </p:grpSpPr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gray">
            <a:xfrm>
              <a:off x="1675" y="1927"/>
              <a:ext cx="216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</a:rPr>
                <a:t>扩展存储器设计</a:t>
              </a:r>
              <a:endParaRPr lang="en-US" sz="32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133600" y="4114800"/>
            <a:ext cx="5715000" cy="1012825"/>
            <a:chOff x="1296" y="1824"/>
            <a:chExt cx="2976" cy="432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760" y="1934"/>
              <a:ext cx="243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000000"/>
                  </a:solidFill>
                </a:rPr>
                <a:t>存储器地址译码电路设计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4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2133600" y="5029200"/>
            <a:ext cx="5715000" cy="1043142"/>
            <a:chOff x="1296" y="1824"/>
            <a:chExt cx="2976" cy="432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795" y="1934"/>
              <a:ext cx="21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0000"/>
                  </a:solidFill>
                </a:rPr>
                <a:t>存储器与</a:t>
              </a:r>
              <a:r>
                <a:rPr lang="en-US" altLang="zh-CN" sz="3200" b="1" dirty="0" smtClean="0">
                  <a:solidFill>
                    <a:srgbClr val="FF0000"/>
                  </a:solidFill>
                </a:rPr>
                <a:t>CPU</a:t>
              </a:r>
              <a:r>
                <a:rPr lang="zh-CN" altLang="en-US" sz="3200" b="1" dirty="0" smtClean="0">
                  <a:solidFill>
                    <a:srgbClr val="FF0000"/>
                  </a:solidFill>
                </a:rPr>
                <a:t>的连接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1412" y="1886"/>
              <a:ext cx="18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47642" y="1182218"/>
            <a:ext cx="6254958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800" b="1" dirty="0"/>
              <a:t>　</a:t>
            </a:r>
            <a:r>
              <a:rPr lang="en-US" altLang="zh-CN" sz="2800" b="1" dirty="0">
                <a:solidFill>
                  <a:srgbClr val="FF3300"/>
                </a:solidFill>
              </a:rPr>
              <a:t>8088</a:t>
            </a:r>
            <a:r>
              <a:rPr lang="zh-CN" altLang="en-US" sz="2800" b="1" dirty="0">
                <a:solidFill>
                  <a:srgbClr val="FF3300"/>
                </a:solidFill>
              </a:rPr>
              <a:t>系统中存储器的组成</a:t>
            </a:r>
            <a:r>
              <a:rPr lang="zh-CN" altLang="en-US" b="1" dirty="0"/>
              <a:t> </a:t>
            </a:r>
            <a:r>
              <a:rPr lang="zh-CN" altLang="en-US" sz="2800" b="1" dirty="0"/>
              <a:t>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09800" y="2377857"/>
            <a:ext cx="6324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3975" indent="-39688" algn="just">
              <a:spcBef>
                <a:spcPct val="50000"/>
              </a:spcBef>
            </a:pP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      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8088 CPU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的地址总线有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20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条，它的存储器是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以字节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为存储单元组成的，每个字节对应一个唯一的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地址码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，所以具有</a:t>
            </a:r>
            <a:r>
              <a:rPr lang="en-US" altLang="zh-CN" sz="2800" b="1" dirty="0" smtClean="0">
                <a:solidFill>
                  <a:srgbClr val="080808"/>
                </a:solidFill>
                <a:latin typeface="Tahoma" pitchFamily="34" charset="0"/>
              </a:rPr>
              <a:t>1MB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的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寻址能力。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但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8088 </a:t>
            </a:r>
            <a:r>
              <a:rPr lang="en-US" altLang="zh-CN" sz="2800" b="1" dirty="0">
                <a:solidFill>
                  <a:srgbClr val="FF0000"/>
                </a:solidFill>
                <a:latin typeface="Tahoma" pitchFamily="34" charset="0"/>
              </a:rPr>
              <a:t>CPU </a:t>
            </a:r>
            <a:r>
              <a:rPr lang="zh-CN" altLang="en-US" sz="2800" b="1" dirty="0">
                <a:solidFill>
                  <a:srgbClr val="FF0000"/>
                </a:solidFill>
                <a:latin typeface="Tahoma" pitchFamily="34" charset="0"/>
              </a:rPr>
              <a:t>只有</a:t>
            </a:r>
            <a:r>
              <a:rPr lang="en-US" altLang="zh-CN" sz="2800" b="1" dirty="0">
                <a:solidFill>
                  <a:srgbClr val="FF0000"/>
                </a:solidFill>
                <a:latin typeface="Tahoma" pitchFamily="34" charset="0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Tahoma" pitchFamily="34" charset="0"/>
              </a:rPr>
              <a:t>条数据线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，是准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16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位微处理器，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所以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存储器的组成与一般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位微机系统中存储器接口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电路的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设计方法是相同的。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35177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039937" y="1524000"/>
            <a:ext cx="6951663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EG10</a:t>
            </a:r>
            <a:r>
              <a:rPr lang="en-US" altLang="zh-CN" sz="40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8088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最大系统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总线上扩充设计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字节的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SRAM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存储器电路。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SRAM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芯片选用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Intel6264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，起始地址从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04000H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开始，译码电路采用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74LS138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39937" y="4419600"/>
            <a:ext cx="655320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2400" b="1" dirty="0"/>
              <a:t>⑴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计算此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存储区的最高地址为多少？         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2400" b="1" dirty="0"/>
              <a:t>⑵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画出此存储器电路与系统总线的连接图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自检方法编写此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的自检程序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2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0561" y="914400"/>
            <a:ext cx="701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2000" b="1" dirty="0"/>
              <a:t>⑴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计算此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存储区的最高地址为多少？         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        因为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Intel 6264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存储容量为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8K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（字节），所以设计此存储电路共需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片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6264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芯片。因此最高地址为：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04000H+01FFFH=05FFFH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300" y="2971800"/>
            <a:ext cx="6858000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b="1"/>
              <a:t>⑵ 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画出此存储器电路与系统总线的连接图   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456113" y="3376613"/>
            <a:ext cx="3087687" cy="2971800"/>
            <a:chOff x="5510213" y="4114800"/>
            <a:chExt cx="3087687" cy="29718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0213" y="4114800"/>
              <a:ext cx="1050925" cy="2971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8088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CPU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最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大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方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统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线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561138" y="4845050"/>
              <a:ext cx="1773237" cy="155575"/>
            </a:xfrm>
            <a:prstGeom prst="rightArrow">
              <a:avLst>
                <a:gd name="adj1" fmla="val 50000"/>
                <a:gd name="adj2" fmla="val 284949"/>
              </a:avLst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6561138" y="4479925"/>
              <a:ext cx="1444625" cy="157163"/>
            </a:xfrm>
            <a:prstGeom prst="leftRightArrow">
              <a:avLst>
                <a:gd name="adj1" fmla="val 50000"/>
                <a:gd name="adj2" fmla="val 183838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561138" y="5157788"/>
              <a:ext cx="1773237" cy="155575"/>
            </a:xfrm>
            <a:prstGeom prst="rightArrow">
              <a:avLst>
                <a:gd name="adj1" fmla="val 50000"/>
                <a:gd name="adj2" fmla="val 284949"/>
              </a:avLst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561138" y="5940425"/>
              <a:ext cx="20367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561138" y="6251575"/>
              <a:ext cx="20367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561138" y="6565900"/>
              <a:ext cx="20367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561138" y="6878638"/>
              <a:ext cx="20367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24663" y="4167188"/>
              <a:ext cx="8270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D7-D0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24663" y="4548188"/>
              <a:ext cx="1084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A19-A16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24663" y="4876800"/>
              <a:ext cx="9556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A15-A0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45300" y="5562600"/>
              <a:ext cx="698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MEMW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24663" y="5943600"/>
              <a:ext cx="698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MEMR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824663" y="6242050"/>
              <a:ext cx="5318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IOW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850063" y="6591300"/>
              <a:ext cx="5318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IOR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929438" y="5651500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902450" y="6032500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902450" y="6330950"/>
              <a:ext cx="460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6954838" y="6670675"/>
              <a:ext cx="395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20733" y="4335463"/>
            <a:ext cx="2276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确定总线及总线信号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88263" y="3371850"/>
            <a:ext cx="11414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8000" b="1" dirty="0">
                <a:solidFill>
                  <a:srgbClr val="FF0000"/>
                </a:solidFill>
                <a:latin typeface="楷体_GB2312" pitchFamily="49" charset="-122"/>
                <a:cs typeface="Times New Roman" pitchFamily="18" charset="0"/>
                <a:sym typeface="Wingdings 2" pitchFamily="18" charset="2"/>
              </a:rPr>
              <a:t></a:t>
            </a:r>
          </a:p>
        </p:txBody>
      </p:sp>
    </p:spTree>
    <p:extLst>
      <p:ext uri="{BB962C8B-B14F-4D97-AF65-F5344CB8AC3E}">
        <p14:creationId xmlns:p14="http://schemas.microsoft.com/office/powerpoint/2010/main" val="29935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6988" y="838200"/>
            <a:ext cx="7389812" cy="5257800"/>
            <a:chOff x="385" y="432"/>
            <a:chExt cx="4655" cy="33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576"/>
              <a:ext cx="92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电路连接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28" y="1917"/>
              <a:ext cx="973" cy="17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A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           </a:t>
              </a: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</a:p>
            <a:p>
              <a:pPr>
                <a:spcBef>
                  <a:spcPct val="0"/>
                </a:spcBef>
              </a:pPr>
              <a:endParaRPr lang="en-US" altLang="zh-CN" sz="2000" b="1" baseline="-250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spcBef>
                  <a:spcPct val="0"/>
                </a:spcBef>
              </a:pPr>
              <a:endParaRPr lang="en-US" altLang="zh-CN" sz="2000" b="1" baseline="-250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A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12          </a:t>
              </a: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endPara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WE              </a:t>
              </a:r>
              <a:endPara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OE              </a:t>
              </a:r>
              <a:endPara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     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CS1     </a:t>
              </a:r>
              <a:r>
                <a:rPr lang="en-US" altLang="zh-CN" sz="20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CS2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28" y="2852"/>
              <a:ext cx="25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5400000" flipV="1">
              <a:off x="2833" y="2879"/>
              <a:ext cx="0" cy="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59" y="2979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4454" y="3574"/>
              <a:ext cx="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49" y="3312"/>
              <a:ext cx="8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片选信号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759" y="1407"/>
              <a:ext cx="926" cy="170"/>
            </a:xfrm>
            <a:prstGeom prst="leftArrow">
              <a:avLst>
                <a:gd name="adj1" fmla="val 50000"/>
                <a:gd name="adj2" fmla="val 136176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92" y="2016"/>
              <a:ext cx="5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12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~A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95" y="1237"/>
              <a:ext cx="5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766" y="2767"/>
            <a:ext cx="4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596880" imgH="215640" progId="Equation.3">
                    <p:embed/>
                  </p:oleObj>
                </mc:Choice>
                <mc:Fallback>
                  <p:oleObj name="Equation" r:id="rId3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767"/>
                          <a:ext cx="4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528" y="3040"/>
              <a:ext cx="25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560" y="3416"/>
              <a:ext cx="25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454" y="2214"/>
              <a:ext cx="505" cy="170"/>
            </a:xfrm>
            <a:prstGeom prst="leftArrow">
              <a:avLst>
                <a:gd name="adj1" fmla="val 50000"/>
                <a:gd name="adj2" fmla="val 7426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 rot="5400000">
              <a:off x="4470" y="1854"/>
              <a:ext cx="893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406" y="2035"/>
              <a:ext cx="5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~D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3022" y="2214"/>
              <a:ext cx="506" cy="170"/>
            </a:xfrm>
            <a:prstGeom prst="rightArrow">
              <a:avLst>
                <a:gd name="adj1" fmla="val 50000"/>
                <a:gd name="adj2" fmla="val 74412"/>
              </a:avLst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59" y="2257"/>
              <a:ext cx="1642" cy="8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759" y="3192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663" y="3319"/>
              <a:ext cx="3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+5V</a:t>
              </a: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1777" y="3027"/>
            <a:ext cx="44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3027"/>
                          <a:ext cx="44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296" y="1152"/>
              <a:ext cx="463" cy="25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8088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CPU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最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大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方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式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系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统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线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696" y="1577"/>
              <a:ext cx="47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6264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5400000">
              <a:off x="3417" y="2358"/>
              <a:ext cx="5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…</a:t>
              </a:r>
              <a:endParaRPr lang="en-US" altLang="zh-CN" b="1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5400000">
              <a:off x="4125" y="2349"/>
              <a:ext cx="5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…</a:t>
              </a:r>
              <a:endParaRPr lang="en-US" altLang="zh-CN" b="1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1759" y="2512"/>
              <a:ext cx="1137" cy="116"/>
            </a:xfrm>
            <a:prstGeom prst="rightArrow">
              <a:avLst>
                <a:gd name="adj1" fmla="val 50000"/>
                <a:gd name="adj2" fmla="val 245043"/>
              </a:avLst>
            </a:pr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843" y="2304"/>
              <a:ext cx="6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A19-A13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5" y="432"/>
              <a:ext cx="71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8000" b="1">
                  <a:solidFill>
                    <a:srgbClr val="FF0000"/>
                  </a:solidFill>
                  <a:latin typeface="楷体_GB2312" pitchFamily="49" charset="-122"/>
                  <a:cs typeface="Times New Roman" pitchFamily="18" charset="0"/>
                  <a:sym typeface="Wingdings 2" pitchFamily="18" charset="2"/>
                </a:rPr>
                <a:t></a:t>
              </a: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 rot="10800000">
              <a:off x="4438" y="2256"/>
              <a:ext cx="506" cy="170"/>
            </a:xfrm>
            <a:prstGeom prst="rightArrow">
              <a:avLst>
                <a:gd name="adj1" fmla="val 50000"/>
                <a:gd name="adj2" fmla="val 74412"/>
              </a:avLst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 rot="10800000">
              <a:off x="1728" y="1432"/>
              <a:ext cx="506" cy="170"/>
            </a:xfrm>
            <a:prstGeom prst="rightArrow">
              <a:avLst>
                <a:gd name="adj1" fmla="val 50000"/>
                <a:gd name="adj2" fmla="val 74412"/>
              </a:avLst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144" y="1512"/>
              <a:ext cx="2784" cy="0"/>
            </a:xfrm>
            <a:prstGeom prst="line">
              <a:avLst/>
            </a:prstGeom>
            <a:noFill/>
            <a:ln w="139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1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944" y="1472"/>
              <a:ext cx="0" cy="912"/>
            </a:xfrm>
            <a:prstGeom prst="line">
              <a:avLst/>
            </a:prstGeom>
            <a:noFill/>
            <a:ln w="139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7406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304800" y="914400"/>
            <a:ext cx="8686800" cy="57912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6412" y="689488"/>
            <a:ext cx="8382000" cy="5807075"/>
            <a:chOff x="288" y="384"/>
            <a:chExt cx="5280" cy="365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36" y="1554"/>
              <a:ext cx="5184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19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18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17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16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15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14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13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12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11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10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9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~A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3408" y="1546"/>
              <a:ext cx="0" cy="196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84" y="3418"/>
              <a:ext cx="51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8" y="1842"/>
              <a:ext cx="512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0    0     0     0     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0     1     0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lang="en-US" altLang="zh-CN" sz="32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0     0     0    0 </a:t>
              </a:r>
              <a:r>
                <a:rPr lang="en-US" altLang="zh-CN" sz="20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lang="en-US" altLang="zh-CN" sz="32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 0</a:t>
              </a:r>
              <a:endParaRPr lang="en-US" altLang="zh-CN" sz="3200" b="1" baseline="-25000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98" y="2898"/>
              <a:ext cx="5122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0    0     0     0     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0     1     0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lang="en-US" altLang="zh-CN" sz="32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1     1     1    1 </a:t>
              </a:r>
              <a:r>
                <a:rPr lang="en-US" altLang="zh-CN" sz="20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lang="en-US" altLang="zh-CN" sz="3200" b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 1</a:t>
              </a:r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 rot="16200000">
              <a:off x="1804" y="182"/>
              <a:ext cx="136" cy="2976"/>
            </a:xfrm>
            <a:prstGeom prst="rightBrace">
              <a:avLst>
                <a:gd name="adj1" fmla="val 182353"/>
                <a:gd name="adj2" fmla="val 50000"/>
              </a:avLst>
            </a:prstGeom>
            <a:noFill/>
            <a:ln w="476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 rot="16200000">
              <a:off x="4396" y="662"/>
              <a:ext cx="136" cy="2016"/>
            </a:xfrm>
            <a:prstGeom prst="rightBrace">
              <a:avLst>
                <a:gd name="adj1" fmla="val 123529"/>
                <a:gd name="adj2" fmla="val 50000"/>
              </a:avLst>
            </a:prstGeom>
            <a:noFill/>
            <a:ln w="476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432" y="1066"/>
              <a:ext cx="1104" cy="288"/>
            </a:xfrm>
            <a:prstGeom prst="wedgeRoundRectCallout">
              <a:avLst>
                <a:gd name="adj1" fmla="val 38227"/>
                <a:gd name="adj2" fmla="val 133681"/>
                <a:gd name="adj3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片外寻址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3504" y="922"/>
              <a:ext cx="1776" cy="480"/>
            </a:xfrm>
            <a:prstGeom prst="wedgeRoundRectCallout">
              <a:avLst>
                <a:gd name="adj1" fmla="val 5125"/>
                <a:gd name="adj2" fmla="val 89792"/>
                <a:gd name="adj3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与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6264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芯片的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12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~ A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相连，作片内寻址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 rot="5400000">
              <a:off x="1206" y="2136"/>
              <a:ext cx="892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8800" b="1" i="1">
                  <a:solidFill>
                    <a:srgbClr val="FF3300"/>
                  </a:solidFill>
                  <a:latin typeface="Times New Roman" pitchFamily="18" charset="0"/>
                  <a:ea typeface="仿宋_GB2312" pitchFamily="49" charset="-122"/>
                </a:rPr>
                <a:t>≈</a:t>
              </a:r>
              <a:endParaRPr lang="en-US" altLang="zh-CN" sz="88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 rot="5400000">
              <a:off x="3999" y="2136"/>
              <a:ext cx="892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8800" b="1" i="1">
                  <a:solidFill>
                    <a:srgbClr val="FF66FF"/>
                  </a:solidFill>
                  <a:latin typeface="Times New Roman" pitchFamily="18" charset="0"/>
                  <a:ea typeface="仿宋_GB2312" pitchFamily="49" charset="-122"/>
                </a:rPr>
                <a:t>≈</a:t>
              </a:r>
              <a:endParaRPr lang="en-US" altLang="zh-CN" sz="8800" b="1" i="1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384" y="3562"/>
              <a:ext cx="2814" cy="480"/>
            </a:xfrm>
            <a:prstGeom prst="wedgeRectCallout">
              <a:avLst>
                <a:gd name="adj1" fmla="val -15282"/>
                <a:gd name="adj2" fmla="val -75208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高位不变地址部分，去参加译码，作</a:t>
              </a:r>
              <a:r>
                <a:rPr lang="en-US" altLang="zh-CN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6264</a:t>
              </a: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     片选信号。</a:t>
              </a: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601" y="3742"/>
            <a:ext cx="40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291960" imgH="215640" progId="Equation.3">
                    <p:embed/>
                  </p:oleObj>
                </mc:Choice>
                <mc:Fallback>
                  <p:oleObj name="Equation" r:id="rId3" imgW="291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3742"/>
                          <a:ext cx="40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4224" y="2938"/>
              <a:ext cx="192" cy="76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984" y="3658"/>
              <a:ext cx="4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8K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8" y="480"/>
              <a:ext cx="187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地址分析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88" y="384"/>
              <a:ext cx="71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8000" b="1">
                  <a:solidFill>
                    <a:srgbClr val="FF0000"/>
                  </a:solidFill>
                  <a:latin typeface="楷体_GB2312" pitchFamily="49" charset="-122"/>
                  <a:cs typeface="Times New Roman" pitchFamily="18" charset="0"/>
                  <a:sym typeface="Wingdings 2" pitchFamily="18" charset="2"/>
                </a:rPr>
                <a:t>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8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133600" y="1217612"/>
            <a:ext cx="6477000" cy="4878388"/>
            <a:chOff x="960" y="576"/>
            <a:chExt cx="4080" cy="3073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0" y="576"/>
              <a:ext cx="4080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译码电路设计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方法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 b="1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0"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用门电路译码）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52" y="1200"/>
              <a:ext cx="3572" cy="2449"/>
              <a:chOff x="1372" y="1292"/>
              <a:chExt cx="3572" cy="2449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1372" y="1292"/>
              <a:ext cx="3572" cy="2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8" name="Visio" r:id="rId3" imgW="4788000" imgH="3283560" progId="Visio.Drawing.6">
                      <p:embed/>
                    </p:oleObj>
                  </mc:Choice>
                  <mc:Fallback>
                    <p:oleObj name="Visio" r:id="rId3" imgW="4788000" imgH="3283560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2" y="1292"/>
                            <a:ext cx="3572" cy="2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Clr>
                    <a:srgbClr val="663300"/>
                  </a:buClr>
                  <a:buFont typeface="Wingdings" pitchFamily="2" charset="2"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宋体" pitchFamily="2" charset="-122"/>
                  </a:rPr>
                  <a:t>≥1</a:t>
                </a: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080" y="211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Clr>
                    <a:srgbClr val="663300"/>
                  </a:buClr>
                  <a:buFont typeface="Wingdings" pitchFamily="2" charset="2"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宋体" pitchFamily="2" charset="-122"/>
                  </a:rPr>
                  <a:t>≥1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Clr>
                    <a:srgbClr val="663300"/>
                  </a:buClr>
                  <a:buFont typeface="Wingdings" pitchFamily="2" charset="2"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宋体" pitchFamily="2" charset="-122"/>
                  </a:rPr>
                  <a:t>＆</a:t>
                </a:r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4320" y="1824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Clr>
                  <a:srgbClr val="663300"/>
                </a:buClr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片选信号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27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125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915987" y="822325"/>
            <a:ext cx="8151813" cy="5486400"/>
            <a:chOff x="240" y="518"/>
            <a:chExt cx="5135" cy="345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41" y="518"/>
              <a:ext cx="71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8000" b="1">
                  <a:solidFill>
                    <a:srgbClr val="FF0000"/>
                  </a:solidFill>
                  <a:latin typeface="楷体_GB2312" pitchFamily="49" charset="-122"/>
                  <a:cs typeface="Times New Roman" pitchFamily="18" charset="0"/>
                  <a:sym typeface="Wingdings 2" pitchFamily="18" charset="2"/>
                </a:rPr>
                <a:t></a:t>
              </a:r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240" y="566"/>
              <a:ext cx="5135" cy="3408"/>
              <a:chOff x="240" y="288"/>
              <a:chExt cx="5135" cy="3408"/>
            </a:xfrm>
          </p:grpSpPr>
          <p:sp>
            <p:nvSpPr>
              <p:cNvPr id="8" name="Rectangle 2"/>
              <p:cNvSpPr>
                <a:spLocks noChangeArrowheads="1"/>
              </p:cNvSpPr>
              <p:nvPr/>
            </p:nvSpPr>
            <p:spPr bwMode="auto">
              <a:xfrm>
                <a:off x="240" y="288"/>
                <a:ext cx="5135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35000"/>
                  </a:lnSpc>
                  <a:spcBef>
                    <a:spcPct val="0"/>
                  </a:spcBef>
                </a:pPr>
                <a:r>
                  <a:rPr lang="en-US" altLang="zh-CN" sz="3200" b="1" dirty="0">
                    <a:solidFill>
                      <a:schemeClr val="tx2"/>
                    </a:solidFill>
                    <a:latin typeface="Times New Roman" pitchFamily="18" charset="0"/>
                    <a:ea typeface="楷体_GB2312" pitchFamily="49" charset="-122"/>
                  </a:rPr>
                  <a:t>      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译码电路设计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方法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2</a:t>
                </a:r>
                <a:r>
                  <a:rPr lang="zh-CN" altLang="en-US" b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（</a:t>
                </a:r>
                <a:r>
                  <a:rPr kumimoji="0" lang="zh-CN" alt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用</a:t>
                </a:r>
                <a:r>
                  <a:rPr kumimoji="0"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74LS138</a:t>
                </a:r>
                <a:r>
                  <a:rPr kumimoji="0" lang="zh-CN" alt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专用译码器码）</a:t>
                </a:r>
              </a:p>
            </p:txBody>
          </p:sp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1064" y="816"/>
                <a:ext cx="1008" cy="1776"/>
                <a:chOff x="1728" y="1488"/>
                <a:chExt cx="1008" cy="960"/>
              </a:xfrm>
            </p:grpSpPr>
            <p:grpSp>
              <p:nvGrpSpPr>
                <p:cNvPr id="59" name="Group 5"/>
                <p:cNvGrpSpPr>
                  <a:grpSpLocks/>
                </p:cNvGrpSpPr>
                <p:nvPr/>
              </p:nvGrpSpPr>
              <p:grpSpPr bwMode="auto">
                <a:xfrm>
                  <a:off x="1728" y="1488"/>
                  <a:ext cx="1008" cy="960"/>
                  <a:chOff x="1728" y="1488"/>
                  <a:chExt cx="384" cy="960"/>
                </a:xfrm>
              </p:grpSpPr>
              <p:sp>
                <p:nvSpPr>
                  <p:cNvPr id="63" name="Arc 6"/>
                  <p:cNvSpPr>
                    <a:spLocks/>
                  </p:cNvSpPr>
                  <p:nvPr/>
                </p:nvSpPr>
                <p:spPr bwMode="auto">
                  <a:xfrm>
                    <a:off x="1728" y="148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  <p:sp>
                <p:nvSpPr>
                  <p:cNvPr id="64" name="Arc 7"/>
                  <p:cNvSpPr>
                    <a:spLocks/>
                  </p:cNvSpPr>
                  <p:nvPr/>
                </p:nvSpPr>
                <p:spPr bwMode="auto">
                  <a:xfrm flipV="1">
                    <a:off x="1728" y="196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</p:grpSp>
            <p:grpSp>
              <p:nvGrpSpPr>
                <p:cNvPr id="60" name="Group 8"/>
                <p:cNvGrpSpPr>
                  <a:grpSpLocks/>
                </p:cNvGrpSpPr>
                <p:nvPr/>
              </p:nvGrpSpPr>
              <p:grpSpPr bwMode="auto">
                <a:xfrm>
                  <a:off x="1728" y="1488"/>
                  <a:ext cx="336" cy="960"/>
                  <a:chOff x="1728" y="1488"/>
                  <a:chExt cx="384" cy="960"/>
                </a:xfrm>
              </p:grpSpPr>
              <p:sp>
                <p:nvSpPr>
                  <p:cNvPr id="61" name="Arc 9"/>
                  <p:cNvSpPr>
                    <a:spLocks/>
                  </p:cNvSpPr>
                  <p:nvPr/>
                </p:nvSpPr>
                <p:spPr bwMode="auto">
                  <a:xfrm>
                    <a:off x="1728" y="148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  <p:sp>
                <p:nvSpPr>
                  <p:cNvPr id="62" name="Arc 10"/>
                  <p:cNvSpPr>
                    <a:spLocks/>
                  </p:cNvSpPr>
                  <p:nvPr/>
                </p:nvSpPr>
                <p:spPr bwMode="auto">
                  <a:xfrm flipV="1">
                    <a:off x="1728" y="196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</p:grpSp>
          </p:grp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672" y="216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2072" y="1728"/>
                <a:ext cx="9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2024" y="2736"/>
                <a:ext cx="240" cy="336"/>
                <a:chOff x="1440" y="2352"/>
                <a:chExt cx="336" cy="336"/>
              </a:xfrm>
            </p:grpSpPr>
            <p:grpSp>
              <p:nvGrpSpPr>
                <p:cNvPr id="55" name="Group 17"/>
                <p:cNvGrpSpPr>
                  <a:grpSpLocks/>
                </p:cNvGrpSpPr>
                <p:nvPr/>
              </p:nvGrpSpPr>
              <p:grpSpPr bwMode="auto">
                <a:xfrm>
                  <a:off x="1440" y="2352"/>
                  <a:ext cx="336" cy="336"/>
                  <a:chOff x="1728" y="1488"/>
                  <a:chExt cx="384" cy="960"/>
                </a:xfrm>
              </p:grpSpPr>
              <p:sp>
                <p:nvSpPr>
                  <p:cNvPr id="57" name="Arc 18"/>
                  <p:cNvSpPr>
                    <a:spLocks/>
                  </p:cNvSpPr>
                  <p:nvPr/>
                </p:nvSpPr>
                <p:spPr bwMode="auto">
                  <a:xfrm>
                    <a:off x="1728" y="148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  <p:sp>
                <p:nvSpPr>
                  <p:cNvPr id="58" name="Arc 19"/>
                  <p:cNvSpPr>
                    <a:spLocks/>
                  </p:cNvSpPr>
                  <p:nvPr/>
                </p:nvSpPr>
                <p:spPr bwMode="auto">
                  <a:xfrm flipV="1">
                    <a:off x="1728" y="1968"/>
                    <a:ext cx="384" cy="48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/>
                  </a:p>
                </p:txBody>
              </p:sp>
            </p:grpSp>
            <p:sp>
              <p:nvSpPr>
                <p:cNvPr id="56" name="Line 20"/>
                <p:cNvSpPr>
                  <a:spLocks noChangeShapeType="1"/>
                </p:cNvSpPr>
                <p:nvPr/>
              </p:nvSpPr>
              <p:spPr bwMode="auto">
                <a:xfrm>
                  <a:off x="1440" y="235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632" y="2832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632" y="2976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672" y="847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A19</a:t>
                </a:r>
              </a:p>
            </p:txBody>
          </p:sp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672" y="11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A18</a:t>
                </a:r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>
                <a:off x="624" y="1574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A17</a:t>
                </a:r>
              </a:p>
            </p:txBody>
          </p:sp>
          <p:sp>
            <p:nvSpPr>
              <p:cNvPr id="21" name="Rectangle 26"/>
              <p:cNvSpPr>
                <a:spLocks noChangeArrowheads="1"/>
              </p:cNvSpPr>
              <p:nvPr/>
            </p:nvSpPr>
            <p:spPr bwMode="auto">
              <a:xfrm>
                <a:off x="624" y="191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A16</a:t>
                </a:r>
              </a:p>
            </p:txBody>
          </p:sp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632" y="2630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\MEMW</a:t>
                </a:r>
              </a:p>
            </p:txBody>
          </p:sp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624" y="3062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A15</a:t>
                </a:r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632" y="3254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A14</a:t>
                </a:r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632" y="2784"/>
                <a:ext cx="6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\MEMR</a:t>
                </a:r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3936" y="1715"/>
                <a:ext cx="7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片选信号</a:t>
                </a:r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>
                <a:off x="2264" y="2928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V="1">
                <a:off x="2448" y="192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2592" y="2400"/>
                <a:ext cx="4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>
                <a:off x="2832" y="288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 flipV="1">
                <a:off x="2592" y="2400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 flipV="1">
                <a:off x="2832" y="2880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8" name="Line 43"/>
              <p:cNvSpPr>
                <a:spLocks noChangeShapeType="1"/>
              </p:cNvSpPr>
              <p:nvPr/>
            </p:nvSpPr>
            <p:spPr bwMode="auto">
              <a:xfrm>
                <a:off x="672" y="326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9" name="Line 44"/>
              <p:cNvSpPr>
                <a:spLocks noChangeShapeType="1"/>
              </p:cNvSpPr>
              <p:nvPr/>
            </p:nvSpPr>
            <p:spPr bwMode="auto">
              <a:xfrm>
                <a:off x="672" y="3456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>
                <a:off x="672" y="3648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624" y="3446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A13</a:t>
                </a:r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65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74LS138</a:t>
                </a:r>
              </a:p>
            </p:txBody>
          </p:sp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>
                <a:off x="2392" y="1248"/>
                <a:ext cx="4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rPr>
                  <a:t>+5V</a:t>
                </a:r>
              </a:p>
            </p:txBody>
          </p:sp>
          <p:sp>
            <p:nvSpPr>
              <p:cNvPr id="4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024" y="1296"/>
                <a:ext cx="937" cy="2057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6000" tIns="108000" rIns="36000" bIns="0"/>
              <a:lstStyle/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G1         Y0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G2A       Y1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G2B       </a:t>
                </a:r>
                <a:r>
                  <a:rPr lang="en-US" altLang="zh-CN" sz="2200" b="1">
                    <a:solidFill>
                      <a:srgbClr val="0000FF"/>
                    </a:solidFill>
                    <a:latin typeface="Times New Roman" pitchFamily="18" charset="0"/>
                  </a:rPr>
                  <a:t>Y2</a:t>
                </a: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               Y3 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C           Y4 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B           Y5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A           Y6</a:t>
                </a:r>
              </a:p>
              <a:p>
                <a:pPr algn="just">
                  <a:spcBef>
                    <a:spcPct val="0"/>
                  </a:spcBef>
                  <a:spcAft>
                    <a:spcPct val="10000"/>
                  </a:spcAft>
                </a:pPr>
                <a:r>
                  <a:rPr lang="en-US" altLang="zh-CN" sz="2200" b="1">
                    <a:solidFill>
                      <a:schemeClr val="tx1"/>
                    </a:solidFill>
                    <a:latin typeface="Times New Roman" pitchFamily="18" charset="0"/>
                  </a:rPr>
                  <a:t>              Y7</a:t>
                </a:r>
                <a:endParaRPr lang="en-US" altLang="zh-CN" sz="20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Line 50"/>
              <p:cNvSpPr>
                <a:spLocks noChangeAspect="1" noChangeShapeType="1"/>
              </p:cNvSpPr>
              <p:nvPr/>
            </p:nvSpPr>
            <p:spPr bwMode="auto">
              <a:xfrm>
                <a:off x="3072" y="1872"/>
                <a:ext cx="27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51"/>
              <p:cNvSpPr>
                <a:spLocks noChangeAspect="1" noChangeShapeType="1"/>
              </p:cNvSpPr>
              <p:nvPr/>
            </p:nvSpPr>
            <p:spPr bwMode="auto">
              <a:xfrm>
                <a:off x="3064" y="1632"/>
                <a:ext cx="2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>
                <a:off x="3671" y="13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53"/>
              <p:cNvSpPr>
                <a:spLocks noChangeShapeType="1"/>
              </p:cNvSpPr>
              <p:nvPr/>
            </p:nvSpPr>
            <p:spPr bwMode="auto">
              <a:xfrm>
                <a:off x="3689" y="1617"/>
                <a:ext cx="2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>
                <a:off x="3702" y="1833"/>
                <a:ext cx="20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>
                <a:off x="3711" y="2071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1" name="Line 56"/>
              <p:cNvSpPr>
                <a:spLocks noChangeShapeType="1"/>
              </p:cNvSpPr>
              <p:nvPr/>
            </p:nvSpPr>
            <p:spPr bwMode="auto">
              <a:xfrm>
                <a:off x="3671" y="2312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57"/>
              <p:cNvSpPr>
                <a:spLocks noChangeShapeType="1"/>
              </p:cNvSpPr>
              <p:nvPr/>
            </p:nvSpPr>
            <p:spPr bwMode="auto">
              <a:xfrm>
                <a:off x="3671" y="2538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3" name="Line 58"/>
              <p:cNvSpPr>
                <a:spLocks noChangeShapeType="1"/>
              </p:cNvSpPr>
              <p:nvPr/>
            </p:nvSpPr>
            <p:spPr bwMode="auto">
              <a:xfrm>
                <a:off x="3662" y="2770"/>
                <a:ext cx="20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4" name="Line 59"/>
              <p:cNvSpPr>
                <a:spLocks noChangeShapeType="1"/>
              </p:cNvSpPr>
              <p:nvPr/>
            </p:nvSpPr>
            <p:spPr bwMode="auto">
              <a:xfrm>
                <a:off x="3662" y="2983"/>
                <a:ext cx="20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两大类</a:t>
            </a:r>
            <a:r>
              <a:rPr lang="en-US" altLang="zh-CN" dirty="0"/>
              <a:t>——</a:t>
            </a:r>
            <a:r>
              <a:rPr lang="zh-CN" altLang="en-US" dirty="0"/>
              <a:t>内存、外存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xtwang@mail.xidian.edu.cn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599" y="1066800"/>
            <a:ext cx="7162801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dirty="0" smtClean="0"/>
              <a:t>内存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存放当前运行的程序和数据。</a:t>
            </a:r>
          </a:p>
          <a:p>
            <a:pPr lvl="1">
              <a:buClr>
                <a:srgbClr val="FF0066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特点：</a:t>
            </a:r>
            <a:r>
              <a:rPr lang="zh-CN" altLang="en-US" b="1" dirty="0" smtClean="0">
                <a:solidFill>
                  <a:srgbClr val="FF0000"/>
                </a:solidFill>
              </a:rPr>
              <a:t>快，容量小，随机存取，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可直接通过系统总线进行访问。</a:t>
            </a:r>
          </a:p>
          <a:p>
            <a:pPr lvl="1">
              <a:buClr>
                <a:srgbClr val="FF0066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通常由半导体存储器构成。</a:t>
            </a:r>
          </a:p>
          <a:p>
            <a:pPr lvl="1">
              <a:buClr>
                <a:srgbClr val="FF0066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 smtClean="0"/>
              <a:t>RAM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ROM</a:t>
            </a:r>
          </a:p>
          <a:p>
            <a:pPr marL="457200" lvl="1" indent="0">
              <a:buClr>
                <a:srgbClr val="FF0066"/>
              </a:buClr>
              <a:buSzPct val="75000"/>
              <a:buNone/>
            </a:pPr>
            <a:endParaRPr lang="zh-CN" altLang="en-US" b="1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外存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存放非当前使用的程序和数据。</a:t>
            </a:r>
          </a:p>
          <a:p>
            <a:pPr lvl="1">
              <a:buClr>
                <a:srgbClr val="FF0066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特点：</a:t>
            </a:r>
            <a:r>
              <a:rPr lang="zh-CN" altLang="en-US" b="1" dirty="0" smtClean="0">
                <a:solidFill>
                  <a:srgbClr val="FF0000"/>
                </a:solidFill>
              </a:rPr>
              <a:t>慢，容量大，顺序存取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块存取，需通过</a:t>
            </a:r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接口电路调入内存后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才能访问（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不能直接访问）。</a:t>
            </a:r>
          </a:p>
          <a:p>
            <a:pPr lvl="1">
              <a:buClr>
                <a:srgbClr val="FF0066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/>
              <a:t>例如，硬盘，磁盘，磁带，</a:t>
            </a:r>
            <a:r>
              <a:rPr lang="en-US" altLang="zh-CN" b="1" dirty="0" smtClean="0"/>
              <a:t>CD-ROM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DVD-ROM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盘，移动硬盘。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600200" y="1066800"/>
            <a:ext cx="7315200" cy="236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19200" y="990600"/>
            <a:ext cx="701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3300"/>
              </a:buClr>
              <a:buFont typeface="Wingdings" pitchFamily="2" charset="2"/>
              <a:buNone/>
            </a:pPr>
            <a:r>
              <a:rPr lang="en-US" altLang="zh-CN" dirty="0"/>
              <a:t>⑶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编写程序实现对此存储器区域进行自检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1981200"/>
            <a:ext cx="4322440" cy="4362450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27451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</a:t>
            </a:r>
            <a:r>
              <a:rPr lang="en-US" altLang="zh-CN" sz="2800" b="1" dirty="0" smtClean="0">
                <a:solidFill>
                  <a:schemeClr val="bg1"/>
                </a:solidFill>
                <a:latin typeface="楷体_GB2312" pitchFamily="49" charset="-122"/>
              </a:rPr>
              <a:t>AX,0400H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DS,AX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</a:t>
            </a:r>
            <a:r>
              <a:rPr lang="en-US" altLang="zh-CN" sz="2800" b="1" dirty="0" smtClean="0">
                <a:solidFill>
                  <a:schemeClr val="bg1"/>
                </a:solidFill>
                <a:latin typeface="楷体_GB2312" pitchFamily="49" charset="-122"/>
              </a:rPr>
              <a:t>BX,0000H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CX,8*1024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AL,55H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NEXT1: MOV  [BX],AL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CMP  [BX],AL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JNZ  ERROR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INC  BX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LOOP NEXT1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1672" y="1554162"/>
            <a:ext cx="4178424" cy="5262979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27451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楷体_GB2312" pitchFamily="49" charset="-122"/>
              </a:rPr>
              <a:t>     MOV  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CX,8*1024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楷体_GB2312" pitchFamily="49" charset="-122"/>
              </a:rPr>
              <a:t>       MOV  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BX,0000H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MOV  AL,0AAH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NEXT2: MOV  [BX],AL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CMP  [BX],AL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JNZ  ERROR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INC  BX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       LOOP NEXT2</a:t>
            </a:r>
          </a:p>
          <a:p>
            <a:pPr algn="just"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</a:rPr>
              <a:t>ERROR:</a:t>
            </a:r>
          </a:p>
          <a:p>
            <a:pPr algn="just"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b="1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5400000">
            <a:off x="6649095" y="489649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/>
              </a:rPr>
              <a:t>…</a:t>
            </a:r>
            <a:endParaRPr lang="en-US" altLang="zh-CN" sz="3200" b="1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rot="5400000">
            <a:off x="6443911" y="552951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/>
              </a:rPr>
              <a:t>……</a:t>
            </a:r>
            <a:endParaRPr lang="en-US" altLang="zh-CN" sz="3200" b="1" dirty="0">
              <a:solidFill>
                <a:schemeClr val="bg1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8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847642" y="1140380"/>
            <a:ext cx="62549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800" b="1" dirty="0"/>
              <a:t>　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8086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系统</a:t>
            </a:r>
            <a:r>
              <a:rPr lang="zh-CN" altLang="en-US" sz="2800" b="1" dirty="0">
                <a:solidFill>
                  <a:srgbClr val="FF3300"/>
                </a:solidFill>
              </a:rPr>
              <a:t>中存储器的组成</a:t>
            </a:r>
            <a:r>
              <a:rPr lang="zh-CN" altLang="en-US" b="1" dirty="0"/>
              <a:t> </a:t>
            </a:r>
            <a:r>
              <a:rPr lang="zh-CN" altLang="en-US" sz="2800" b="1" dirty="0"/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84322" y="2133600"/>
            <a:ext cx="74882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      8086 CPU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同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8088 CPU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一样，也有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20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条地址总</a:t>
            </a: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线，其寻址能力达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1MB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。不同之处是</a:t>
            </a:r>
            <a:r>
              <a:rPr lang="en-US" altLang="zh-CN" b="1" dirty="0">
                <a:solidFill>
                  <a:srgbClr val="080808"/>
                </a:solidFill>
                <a:latin typeface="Tahoma" pitchFamily="34" charset="0"/>
              </a:rPr>
              <a:t>8086 CPU 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数据</a:t>
            </a:r>
          </a:p>
          <a:p>
            <a:pPr marL="33338" indent="-33338" algn="just">
              <a:spcBef>
                <a:spcPct val="50000"/>
              </a:spcBef>
            </a:pP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总线是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16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位的，与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8086 CPU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对应的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1MB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存储空间可分为两个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512kB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</a:rPr>
              <a:t>的存储体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其中一个存储体由奇地址的存储单元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高字节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组成，另一个存储体由偶地址的存储单元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低字节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</a:rPr>
              <a:t>组成。</a:t>
            </a:r>
            <a:r>
              <a:rPr lang="zh-CN" altLang="en-US" b="1" dirty="0">
                <a:solidFill>
                  <a:srgbClr val="080808"/>
                </a:solidFill>
                <a:latin typeface="Tahoma" pitchFamily="34" charset="0"/>
              </a:rPr>
              <a:t>前者称为奇地址的存储体，后者称为偶地址的存储体。 </a:t>
            </a:r>
          </a:p>
        </p:txBody>
      </p:sp>
    </p:spTree>
    <p:extLst>
      <p:ext uri="{BB962C8B-B14F-4D97-AF65-F5344CB8AC3E}">
        <p14:creationId xmlns:p14="http://schemas.microsoft.com/office/powerpoint/2010/main" val="21383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90600"/>
            <a:ext cx="91440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2" y="1295400"/>
            <a:ext cx="3804738" cy="569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24" y="1395413"/>
            <a:ext cx="3951076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38200" y="1143001"/>
            <a:ext cx="25908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8088</a:t>
            </a:r>
            <a:r>
              <a:rPr lang="zh-CN" altLang="en-US" dirty="0" smtClean="0"/>
              <a:t>存储器芯片设计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5257800" y="1143001"/>
            <a:ext cx="25908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8086</a:t>
            </a:r>
            <a:r>
              <a:rPr lang="zh-CN" altLang="en-US" dirty="0" smtClean="0"/>
              <a:t>存储器芯片设计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82800" y="1066800"/>
            <a:ext cx="6985000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800" b="1" dirty="0"/>
              <a:t>　</a:t>
            </a:r>
            <a:r>
              <a:rPr lang="en-US" altLang="zh-CN" sz="2800" b="1" dirty="0">
                <a:solidFill>
                  <a:srgbClr val="FF3300"/>
                </a:solidFill>
              </a:rPr>
              <a:t>8086</a:t>
            </a:r>
            <a:r>
              <a:rPr lang="zh-CN" altLang="en-US" sz="2800" b="1" dirty="0">
                <a:solidFill>
                  <a:srgbClr val="FF3300"/>
                </a:solidFill>
              </a:rPr>
              <a:t>系统中存储器的组成</a:t>
            </a:r>
            <a:r>
              <a:rPr lang="zh-CN" altLang="en-US" b="1" dirty="0"/>
              <a:t> 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2874962" y="1819745"/>
          <a:ext cx="4967288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3" imgW="5288449" imgH="4551755" progId="Visio.Drawing.11">
                  <p:embed/>
                </p:oleObj>
              </mc:Choice>
              <mc:Fallback>
                <p:oleObj r:id="rId3" imgW="5288449" imgH="45517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2" y="1819745"/>
                        <a:ext cx="4967288" cy="429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19400" y="2057400"/>
            <a:ext cx="10668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48249" y="1828800"/>
            <a:ext cx="70072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ahoma" pitchFamily="34" charset="0"/>
              </a:rPr>
              <a:t>EG11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：在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8086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最小方式系统中，利用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片</a:t>
            </a:r>
          </a:p>
          <a:p>
            <a:pPr marL="34925" indent="-34925"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Intel 6264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构成连续的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存储区域，起始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地址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为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00000H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，采用全地址译码。</a:t>
            </a:r>
            <a:endParaRPr lang="en-US" altLang="zh-CN" sz="2800" b="1" dirty="0" smtClean="0">
              <a:solidFill>
                <a:srgbClr val="080808"/>
              </a:solidFill>
              <a:latin typeface="Tahoma" pitchFamily="34" charset="0"/>
            </a:endParaRPr>
          </a:p>
          <a:p>
            <a:pPr marL="34925" indent="-34925"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80808"/>
                </a:solidFill>
                <a:latin typeface="Tahoma" pitchFamily="34" charset="0"/>
              </a:rPr>
              <a:t>(1)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可用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的最高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RAM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地址</a:t>
            </a:r>
            <a:endParaRPr lang="en-US" altLang="zh-CN" sz="2800" b="1" dirty="0" smtClean="0">
              <a:solidFill>
                <a:srgbClr val="080808"/>
              </a:solidFill>
              <a:latin typeface="Tahoma" pitchFamily="34" charset="0"/>
            </a:endParaRPr>
          </a:p>
          <a:p>
            <a:pPr marL="34925" indent="-34925"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80808"/>
                </a:solidFill>
                <a:latin typeface="Tahoma" pitchFamily="34" charset="0"/>
              </a:rPr>
              <a:t>(2)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利用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74LS155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设计译码电路，画出此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电路</a:t>
            </a:r>
            <a:r>
              <a:rPr lang="zh-CN" altLang="en-US" sz="2800" b="1" dirty="0" smtClean="0">
                <a:solidFill>
                  <a:srgbClr val="080808"/>
                </a:solidFill>
                <a:latin typeface="Tahoma" pitchFamily="34" charset="0"/>
              </a:rPr>
              <a:t>与</a:t>
            </a:r>
            <a:r>
              <a:rPr lang="en-US" altLang="zh-CN" sz="2800" b="1" dirty="0" smtClean="0">
                <a:solidFill>
                  <a:srgbClr val="080808"/>
                </a:solidFill>
                <a:latin typeface="Tahoma" pitchFamily="34" charset="0"/>
              </a:rPr>
              <a:t>8086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最小方式系统的连接图。</a:t>
            </a:r>
          </a:p>
        </p:txBody>
      </p:sp>
    </p:spTree>
    <p:extLst>
      <p:ext uri="{BB962C8B-B14F-4D97-AF65-F5344CB8AC3E}">
        <p14:creationId xmlns:p14="http://schemas.microsoft.com/office/powerpoint/2010/main" val="1326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187" y="1371600"/>
            <a:ext cx="8137525" cy="4500562"/>
          </a:xfrm>
          <a:prstGeom prst="rect">
            <a:avLst/>
          </a:prstGeom>
          <a:solidFill>
            <a:srgbClr val="EF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1187" y="1371600"/>
            <a:ext cx="8137525" cy="4500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838200" indent="-838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解：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Intel 6264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的存储容量为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8k×8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，因此由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片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Intel 6264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构成连续的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RAM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存储区域的总容量为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2×8kB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＝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16 </a:t>
            </a:r>
            <a:r>
              <a:rPr lang="en-US" altLang="zh-CN" sz="2800" b="1" dirty="0" err="1">
                <a:solidFill>
                  <a:srgbClr val="080808"/>
                </a:solidFill>
                <a:latin typeface="Tahoma" pitchFamily="34" charset="0"/>
              </a:rPr>
              <a:t>kB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=04000H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，其可用的最高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RAM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地址为：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00000H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＋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04000H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－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＝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03FFFH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    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由于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8086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系统有</a:t>
            </a:r>
            <a:r>
              <a:rPr lang="en-US" altLang="zh-CN" sz="2800" b="1" dirty="0">
                <a:solidFill>
                  <a:srgbClr val="080808"/>
                </a:solidFill>
                <a:latin typeface="Tahoma" pitchFamily="34" charset="0"/>
              </a:rPr>
              <a:t>16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位数据总线，因此应将存储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器模块分成两组：</a:t>
            </a:r>
            <a:r>
              <a:rPr lang="zh-CN" altLang="en-US" sz="2800" b="1" dirty="0">
                <a:solidFill>
                  <a:srgbClr val="FF3300"/>
                </a:solidFill>
                <a:latin typeface="Tahoma" pitchFamily="34" charset="0"/>
              </a:rPr>
              <a:t>奇片和偶片</a:t>
            </a: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，然后通过译码电路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Tahoma" pitchFamily="34" charset="0"/>
              </a:rPr>
              <a:t>产生片选信号。</a:t>
            </a:r>
          </a:p>
        </p:txBody>
      </p:sp>
    </p:spTree>
    <p:extLst>
      <p:ext uri="{BB962C8B-B14F-4D97-AF65-F5344CB8AC3E}">
        <p14:creationId xmlns:p14="http://schemas.microsoft.com/office/powerpoint/2010/main" val="26616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75630"/>
            <a:ext cx="17049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5630"/>
            <a:ext cx="5562600" cy="561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4267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1 </a:t>
            </a:r>
            <a:r>
              <a:rPr lang="zh-CN" altLang="en-US" dirty="0" smtClean="0"/>
              <a:t>高电平有效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</a:t>
            </a:r>
            <a:r>
              <a:rPr lang="zh-CN" altLang="en-US" dirty="0" smtClean="0"/>
              <a:t>低电平有效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1800" y="2133600"/>
            <a:ext cx="7239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</a:t>
            </a:r>
            <a:r>
              <a:rPr lang="zh-CN" altLang="en-US" dirty="0"/>
              <a:t>存储器与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6976"/>
            <a:ext cx="7391400" cy="5955337"/>
          </a:xfrm>
          <a:prstGeom prst="rect">
            <a:avLst/>
          </a:prstGeom>
          <a:solidFill>
            <a:srgbClr val="FFFF99"/>
          </a:solidFill>
          <a:ln w="9525">
            <a:solidFill>
              <a:srgbClr val="FFCC99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429000" y="3874644"/>
            <a:ext cx="228600" cy="39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13716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课本上</a:t>
            </a:r>
            <a:r>
              <a:rPr lang="en-US" altLang="zh-CN" b="1" dirty="0" smtClean="0"/>
              <a:t>P210</a:t>
            </a:r>
            <a:r>
              <a:rPr lang="zh-CN" altLang="en-US" b="1" dirty="0" smtClean="0"/>
              <a:t>画错了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具体情况具体分析，任何时候以芯片手册和功能表为准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28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981200"/>
            <a:ext cx="7010400" cy="3581400"/>
          </a:xfrm>
        </p:spPr>
        <p:txBody>
          <a:bodyPr/>
          <a:lstStyle/>
          <a:p>
            <a:r>
              <a:rPr lang="zh-CN" altLang="en-US" dirty="0" smtClean="0"/>
              <a:t>在存储器扩展设计时，</a:t>
            </a:r>
            <a:r>
              <a:rPr lang="zh-CN" altLang="en-US" dirty="0" smtClean="0">
                <a:solidFill>
                  <a:srgbClr val="FF0000"/>
                </a:solidFill>
              </a:rPr>
              <a:t>一定要看清楚所挂接的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系统，是</a:t>
            </a:r>
            <a:r>
              <a:rPr lang="en-US" altLang="zh-CN" dirty="0" smtClean="0">
                <a:solidFill>
                  <a:srgbClr val="FF0000"/>
                </a:solidFill>
              </a:rPr>
              <a:t>8086</a:t>
            </a:r>
            <a:r>
              <a:rPr lang="zh-CN" altLang="en-US" dirty="0" smtClean="0">
                <a:solidFill>
                  <a:srgbClr val="FF0000"/>
                </a:solidFill>
              </a:rPr>
              <a:t>还是</a:t>
            </a:r>
            <a:r>
              <a:rPr lang="en-US" altLang="zh-CN" dirty="0" smtClean="0">
                <a:solidFill>
                  <a:srgbClr val="FF0000"/>
                </a:solidFill>
              </a:rPr>
              <a:t>8088</a:t>
            </a:r>
          </a:p>
          <a:p>
            <a:endParaRPr lang="en-US" dirty="0"/>
          </a:p>
          <a:p>
            <a:r>
              <a:rPr lang="en-US" altLang="zh-CN" dirty="0" smtClean="0"/>
              <a:t>8086</a:t>
            </a:r>
            <a:r>
              <a:rPr lang="zh-CN" altLang="en-US" dirty="0" smtClean="0"/>
              <a:t>：分奇偶片，奇地址和偶地址分别在两个存储器芯片上 </a:t>
            </a:r>
            <a:r>
              <a:rPr lang="en-US" altLang="zh-CN" dirty="0" smtClean="0">
                <a:solidFill>
                  <a:srgbClr val="FF0000"/>
                </a:solidFill>
              </a:rPr>
              <a:t>A0</a:t>
            </a:r>
            <a:r>
              <a:rPr lang="zh-CN" altLang="en-US" dirty="0" smtClean="0">
                <a:solidFill>
                  <a:srgbClr val="FF0000"/>
                </a:solidFill>
              </a:rPr>
              <a:t>作片选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8088</a:t>
            </a:r>
            <a:r>
              <a:rPr lang="zh-CN" altLang="en-US" dirty="0" smtClean="0"/>
              <a:t>：不分奇偶片，存储器芯片表示连续的地址空间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pic>
        <p:nvPicPr>
          <p:cNvPr id="27654" name="Picture 6" descr="E:\My Dropbox\Dropbox\微机原理\材料\注意 拷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2400"/>
            <a:ext cx="1611349" cy="14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6858000" cy="563562"/>
          </a:xfrm>
        </p:spPr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存储器地址译码比较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1219200"/>
          </a:xfrm>
        </p:spPr>
        <p:txBody>
          <a:bodyPr/>
          <a:lstStyle/>
          <a:p>
            <a:r>
              <a:rPr lang="zh-CN" altLang="en-US" sz="2000" dirty="0">
                <a:solidFill>
                  <a:srgbClr val="2B166E"/>
                </a:solidFill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</a:rPr>
              <a:t>8088</a:t>
            </a:r>
            <a:r>
              <a:rPr lang="zh-CN" altLang="en-US" sz="2000" dirty="0" smtClean="0">
                <a:solidFill>
                  <a:srgbClr val="2B166E"/>
                </a:solidFill>
              </a:rPr>
              <a:t>最小系统</a:t>
            </a:r>
            <a:r>
              <a:rPr lang="zh-CN" altLang="en-US" sz="2000" dirty="0">
                <a:solidFill>
                  <a:srgbClr val="2B166E"/>
                </a:solidFill>
              </a:rPr>
              <a:t>下用</a:t>
            </a:r>
            <a:r>
              <a:rPr lang="en-US" altLang="zh-CN" sz="2000" dirty="0">
                <a:solidFill>
                  <a:srgbClr val="2B166E"/>
                </a:solidFill>
              </a:rPr>
              <a:t>6264</a:t>
            </a:r>
            <a:r>
              <a:rPr lang="zh-CN" altLang="en-US" sz="2000" dirty="0">
                <a:solidFill>
                  <a:srgbClr val="2B166E"/>
                </a:solidFill>
              </a:rPr>
              <a:t>扩展一段</a:t>
            </a:r>
            <a:r>
              <a:rPr lang="en-US" altLang="zh-CN" sz="2000" dirty="0">
                <a:solidFill>
                  <a:srgbClr val="2B166E"/>
                </a:solidFill>
              </a:rPr>
              <a:t>16KB</a:t>
            </a:r>
            <a:r>
              <a:rPr lang="zh-CN" altLang="en-US" sz="2000" dirty="0">
                <a:solidFill>
                  <a:srgbClr val="2B166E"/>
                </a:solidFill>
              </a:rPr>
              <a:t>的</a:t>
            </a:r>
            <a:r>
              <a:rPr lang="zh-CN" altLang="en-US" sz="2000" dirty="0" smtClean="0">
                <a:solidFill>
                  <a:srgbClr val="2B166E"/>
                </a:solidFill>
              </a:rPr>
              <a:t>存储空间，地址为</a:t>
            </a:r>
            <a:r>
              <a:rPr lang="en-US" altLang="zh-CN" sz="2000" dirty="0" smtClean="0">
                <a:solidFill>
                  <a:srgbClr val="2B166E"/>
                </a:solidFill>
              </a:rPr>
              <a:t>00000H~03FFFH</a:t>
            </a:r>
            <a:endParaRPr lang="zh-CN" altLang="en-US" sz="2000" dirty="0">
              <a:solidFill>
                <a:srgbClr val="2B166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48200" y="1143000"/>
            <a:ext cx="419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000" dirty="0" smtClean="0">
                <a:solidFill>
                  <a:srgbClr val="2B166E"/>
                </a:solidFill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</a:rPr>
              <a:t>8086</a:t>
            </a:r>
            <a:r>
              <a:rPr lang="zh-CN" altLang="en-US" sz="2000" dirty="0" smtClean="0">
                <a:solidFill>
                  <a:srgbClr val="2B166E"/>
                </a:solidFill>
              </a:rPr>
              <a:t>最小系统下用</a:t>
            </a:r>
            <a:r>
              <a:rPr lang="en-US" altLang="zh-CN" sz="2000" dirty="0" smtClean="0">
                <a:solidFill>
                  <a:srgbClr val="2B166E"/>
                </a:solidFill>
              </a:rPr>
              <a:t>6264</a:t>
            </a:r>
            <a:r>
              <a:rPr lang="zh-CN" altLang="en-US" sz="2000" dirty="0" smtClean="0">
                <a:solidFill>
                  <a:srgbClr val="2B166E"/>
                </a:solidFill>
              </a:rPr>
              <a:t>扩展一段</a:t>
            </a:r>
            <a:r>
              <a:rPr lang="en-US" altLang="zh-CN" sz="2000" dirty="0" smtClean="0">
                <a:solidFill>
                  <a:srgbClr val="2B166E"/>
                </a:solidFill>
              </a:rPr>
              <a:t>16KB</a:t>
            </a:r>
            <a:r>
              <a:rPr lang="zh-CN" altLang="en-US" sz="2000" dirty="0" smtClean="0">
                <a:solidFill>
                  <a:srgbClr val="2B166E"/>
                </a:solidFill>
              </a:rPr>
              <a:t>的存储空间，首地址为</a:t>
            </a:r>
            <a:r>
              <a:rPr lang="en-US" altLang="zh-CN" sz="2000" dirty="0" smtClean="0">
                <a:solidFill>
                  <a:srgbClr val="2B166E"/>
                </a:solidFill>
              </a:rPr>
              <a:t>00000H~03FFFH</a:t>
            </a:r>
            <a:endParaRPr lang="zh-CN" altLang="en-US" sz="2000" dirty="0">
              <a:solidFill>
                <a:srgbClr val="2B166E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9662" y="2511698"/>
            <a:ext cx="8229600" cy="53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~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14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13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     ~ ~           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4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44462" y="3349899"/>
            <a:ext cx="8229600" cy="53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0 0 0 0 0 0   1    1 1 1 1 1 1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75354" y="2779848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0 0 0 0 0 0   0    0 0 0 0 0 0 0 0 0 0 0 0 0 0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38400" y="4416698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19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~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14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13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12      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       ~ ~             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1  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4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43200" y="5254899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0 0 0 0 0 0   1   1 1 1 1 1 1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   1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43200" y="4721499"/>
            <a:ext cx="82296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600" b="1" baseline="-25000" dirty="0" smtClean="0">
                <a:solidFill>
                  <a:schemeClr val="tx2"/>
                </a:solidFill>
                <a:ea typeface="楷体_GB2312" pitchFamily="49" charset="-122"/>
              </a:rPr>
              <a:t>0 0 0 0 0 0   0   0 0 0 0 0 0 0 0 0 0 0 0 0   0</a:t>
            </a:r>
            <a:endParaRPr lang="en-US" altLang="zh-CN" sz="3600" b="1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0600" y="2511698"/>
            <a:ext cx="3657600" cy="1603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38400" y="2511698"/>
            <a:ext cx="1752600" cy="160310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91000" y="2511698"/>
            <a:ext cx="609600" cy="160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19600" y="4495800"/>
            <a:ext cx="3886200" cy="15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82000" y="4495800"/>
            <a:ext cx="533400" cy="1524000"/>
          </a:xfrm>
          <a:prstGeom prst="rect">
            <a:avLst/>
          </a:prstGeom>
          <a:noFill/>
          <a:ln>
            <a:solidFill>
              <a:srgbClr val="F73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90800" y="4495800"/>
            <a:ext cx="1752600" cy="1524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标注 20"/>
          <p:cNvSpPr/>
          <p:nvPr/>
        </p:nvSpPr>
        <p:spPr>
          <a:xfrm>
            <a:off x="381000" y="2511698"/>
            <a:ext cx="1752600" cy="160310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8088</a:t>
            </a:r>
            <a:endParaRPr lang="zh-CN" altLang="en-US" sz="2400" b="1" dirty="0"/>
          </a:p>
        </p:txBody>
      </p:sp>
      <p:sp>
        <p:nvSpPr>
          <p:cNvPr id="22" name="右箭头标注 21"/>
          <p:cNvSpPr/>
          <p:nvPr/>
        </p:nvSpPr>
        <p:spPr>
          <a:xfrm>
            <a:off x="381000" y="4416698"/>
            <a:ext cx="1752600" cy="160310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8086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主存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的分类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47800"/>
            <a:ext cx="685800" cy="457971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半导体存储器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409700" y="1752600"/>
            <a:ext cx="533400" cy="3311098"/>
          </a:xfrm>
          <a:prstGeom prst="leftBrace">
            <a:avLst>
              <a:gd name="adj1" fmla="val 34524"/>
              <a:gd name="adj2" fmla="val 50000"/>
            </a:avLst>
          </a:prstGeom>
          <a:noFill/>
          <a:ln w="476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 b="1"/>
          </a:p>
          <a:p>
            <a:pPr algn="ctr"/>
            <a:endParaRPr lang="zh-CN" altLang="en-US" sz="2000" b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3100" y="3733800"/>
            <a:ext cx="3547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只读存储器（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ROM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143500" y="12192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476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900" y="1524000"/>
            <a:ext cx="3528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读写存储器（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RAM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5219700" y="2991180"/>
            <a:ext cx="304800" cy="2876220"/>
          </a:xfrm>
          <a:prstGeom prst="leftBrace">
            <a:avLst>
              <a:gd name="adj1" fmla="val 62500"/>
              <a:gd name="adj2" fmla="val 50000"/>
            </a:avLst>
          </a:prstGeom>
          <a:noFill/>
          <a:ln w="476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6900" y="1066800"/>
            <a:ext cx="3031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静态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RAM（</a:t>
            </a:r>
            <a:r>
              <a:rPr lang="en-US" altLang="zh-CN" sz="2400" b="1" dirty="0">
                <a:solidFill>
                  <a:srgbClr val="003300"/>
                </a:solidFill>
                <a:ea typeface="楷体_GB2312" pitchFamily="49" charset="-122"/>
              </a:rPr>
              <a:t>SRAM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76900" y="1905000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动态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RAM（</a:t>
            </a:r>
            <a:r>
              <a:rPr lang="en-US" altLang="zh-CN" sz="2400" b="1">
                <a:solidFill>
                  <a:srgbClr val="003300"/>
                </a:solidFill>
                <a:ea typeface="楷体_GB2312" pitchFamily="49" charset="-122"/>
              </a:rPr>
              <a:t>DRAM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00700" y="2667000"/>
            <a:ext cx="3114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掩膜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ROM（</a:t>
            </a:r>
            <a:r>
              <a:rPr lang="en-US" altLang="zh-CN" sz="2400" b="1" dirty="0" smtClean="0">
                <a:solidFill>
                  <a:srgbClr val="003300"/>
                </a:solidFill>
                <a:ea typeface="楷体_GB2312" pitchFamily="49" charset="-122"/>
              </a:rPr>
              <a:t>MROM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00700" y="3200400"/>
            <a:ext cx="3467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可编程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ROM（</a:t>
            </a:r>
            <a:r>
              <a:rPr lang="en-US" altLang="zh-CN" sz="2400" b="1" dirty="0">
                <a:solidFill>
                  <a:srgbClr val="003300"/>
                </a:solidFill>
                <a:ea typeface="楷体_GB2312" pitchFamily="49" charset="-122"/>
              </a:rPr>
              <a:t>PROM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00700" y="3733800"/>
            <a:ext cx="30684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紫外线光可擦除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ROM</a:t>
            </a:r>
          </a:p>
          <a:p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3300"/>
                </a:solidFill>
                <a:ea typeface="楷体_GB2312" pitchFamily="49" charset="-122"/>
              </a:rPr>
              <a:t>EPROM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00700" y="46482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电可擦除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ROM</a:t>
            </a:r>
          </a:p>
          <a:p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（      </a:t>
            </a:r>
            <a:r>
              <a:rPr lang="en-US" altLang="zh-CN" sz="2400" b="1" dirty="0">
                <a:solidFill>
                  <a:srgbClr val="003300"/>
                </a:solidFill>
                <a:ea typeface="楷体_GB2312" pitchFamily="49" charset="-122"/>
              </a:rPr>
              <a:t>PROM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7467"/>
              </p:ext>
            </p:extLst>
          </p:nvPr>
        </p:nvGraphicFramePr>
        <p:xfrm>
          <a:off x="6019800" y="5029200"/>
          <a:ext cx="4714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215806" imgH="457002" progId="Equation.3">
                  <p:embed/>
                </p:oleObj>
              </mc:Choice>
              <mc:Fallback>
                <p:oleObj name="Equation" r:id="rId4" imgW="215806" imgH="45700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29200"/>
                        <a:ext cx="4714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19300" y="2251501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Radom  Access Memory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随机读写，易失，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掉电数据丢失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19300" y="4267200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Read Only Memory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只读，非易失，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掉电数据保持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767516" y="5464788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Flash Memory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47028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下箭头标注 10"/>
          <p:cNvSpPr/>
          <p:nvPr/>
        </p:nvSpPr>
        <p:spPr>
          <a:xfrm>
            <a:off x="6808583" y="818635"/>
            <a:ext cx="1447800" cy="762000"/>
          </a:xfrm>
          <a:prstGeom prst="downArrowCallout">
            <a:avLst>
              <a:gd name="adj1" fmla="val 21756"/>
              <a:gd name="adj2" fmla="val 25000"/>
              <a:gd name="adj3" fmla="val 25000"/>
              <a:gd name="adj4" fmla="val 48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00000H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808583" y="158063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01FFFH</a:t>
            </a:r>
            <a:endParaRPr lang="zh-CN" altLang="en-US" b="1" dirty="0"/>
          </a:p>
        </p:txBody>
      </p:sp>
      <p:sp>
        <p:nvSpPr>
          <p:cNvPr id="33" name="下箭头标注 32"/>
          <p:cNvSpPr/>
          <p:nvPr/>
        </p:nvSpPr>
        <p:spPr>
          <a:xfrm>
            <a:off x="6808583" y="2057400"/>
            <a:ext cx="1447800" cy="762000"/>
          </a:xfrm>
          <a:prstGeom prst="downArrowCallout">
            <a:avLst>
              <a:gd name="adj1" fmla="val 21756"/>
              <a:gd name="adj2" fmla="val 25000"/>
              <a:gd name="adj3" fmla="val 25000"/>
              <a:gd name="adj4" fmla="val 48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02000H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6808583" y="2819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03FFFH</a:t>
            </a:r>
            <a:endParaRPr lang="zh-CN" altLang="en-US" b="1" dirty="0"/>
          </a:p>
        </p:txBody>
      </p:sp>
      <p:sp>
        <p:nvSpPr>
          <p:cNvPr id="35" name="右大括号 34"/>
          <p:cNvSpPr/>
          <p:nvPr/>
        </p:nvSpPr>
        <p:spPr>
          <a:xfrm>
            <a:off x="8270672" y="1089319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右大括号 35"/>
          <p:cNvSpPr/>
          <p:nvPr/>
        </p:nvSpPr>
        <p:spPr>
          <a:xfrm>
            <a:off x="8280266" y="2328870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矩形 36"/>
          <p:cNvSpPr/>
          <p:nvPr/>
        </p:nvSpPr>
        <p:spPr>
          <a:xfrm>
            <a:off x="8489678" y="1184189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8K</a:t>
            </a:r>
            <a:endParaRPr 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8499272" y="2438400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8K</a:t>
            </a:r>
            <a:endParaRPr lang="en-US" sz="1400" b="1" dirty="0"/>
          </a:p>
        </p:txBody>
      </p:sp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352800"/>
            <a:ext cx="64525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下箭头标注 39"/>
          <p:cNvSpPr/>
          <p:nvPr/>
        </p:nvSpPr>
        <p:spPr>
          <a:xfrm>
            <a:off x="6808583" y="3733800"/>
            <a:ext cx="1447800" cy="762000"/>
          </a:xfrm>
          <a:prstGeom prst="downArrowCallout">
            <a:avLst>
              <a:gd name="adj1" fmla="val 21756"/>
              <a:gd name="adj2" fmla="val 25000"/>
              <a:gd name="adj3" fmla="val 25000"/>
              <a:gd name="adj4" fmla="val 48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00000H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6808583" y="4495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03FFEH</a:t>
            </a:r>
            <a:endParaRPr lang="zh-CN" altLang="en-US" b="1" dirty="0"/>
          </a:p>
        </p:txBody>
      </p:sp>
      <p:sp>
        <p:nvSpPr>
          <p:cNvPr id="42" name="下箭头标注 41"/>
          <p:cNvSpPr/>
          <p:nvPr/>
        </p:nvSpPr>
        <p:spPr>
          <a:xfrm>
            <a:off x="6808583" y="4972565"/>
            <a:ext cx="1447800" cy="762000"/>
          </a:xfrm>
          <a:prstGeom prst="downArrowCallout">
            <a:avLst>
              <a:gd name="adj1" fmla="val 21756"/>
              <a:gd name="adj2" fmla="val 25000"/>
              <a:gd name="adj3" fmla="val 25000"/>
              <a:gd name="adj4" fmla="val 48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00000H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6808583" y="573456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03FFFH</a:t>
            </a:r>
            <a:endParaRPr lang="zh-CN" altLang="en-US" b="1" dirty="0"/>
          </a:p>
        </p:txBody>
      </p:sp>
      <p:sp>
        <p:nvSpPr>
          <p:cNvPr id="44" name="右大括号 43"/>
          <p:cNvSpPr/>
          <p:nvPr/>
        </p:nvSpPr>
        <p:spPr>
          <a:xfrm>
            <a:off x="8270672" y="4004484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右大括号 44"/>
          <p:cNvSpPr/>
          <p:nvPr/>
        </p:nvSpPr>
        <p:spPr>
          <a:xfrm>
            <a:off x="8280266" y="5244035"/>
            <a:ext cx="228600" cy="704470"/>
          </a:xfrm>
          <a:prstGeom prst="rightBrace">
            <a:avLst/>
          </a:prstGeom>
          <a:ln w="19050">
            <a:solidFill>
              <a:srgbClr val="2B1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矩形 45"/>
          <p:cNvSpPr/>
          <p:nvPr/>
        </p:nvSpPr>
        <p:spPr>
          <a:xfrm>
            <a:off x="8489678" y="4099354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8K</a:t>
            </a:r>
            <a:endParaRPr 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8499272" y="5353565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8K</a:t>
            </a:r>
            <a:endParaRPr 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1828800" y="5410700"/>
            <a:ext cx="609600" cy="37114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3400" y="2362200"/>
            <a:ext cx="609600" cy="37114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3400" y="5410200"/>
            <a:ext cx="609600" cy="37114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8000" y="990600"/>
            <a:ext cx="838200" cy="45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048000" y="2474533"/>
            <a:ext cx="838200" cy="45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00400" y="4015811"/>
            <a:ext cx="838200" cy="45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051216" y="5595770"/>
            <a:ext cx="838200" cy="45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19800" y="685800"/>
            <a:ext cx="609600" cy="2514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054811" y="3657600"/>
            <a:ext cx="609600" cy="2514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26227" y="2556336"/>
            <a:ext cx="152400" cy="185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1927" y="247453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14900" y="4196603"/>
            <a:ext cx="152400" cy="185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0600" y="4114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914900" y="5568203"/>
            <a:ext cx="152400" cy="185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00600" y="5486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40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14" grpId="0" animBg="1"/>
      <p:bldP spid="52" grpId="0" animBg="1"/>
      <p:bldP spid="53" grpId="0" animBg="1"/>
      <p:bldP spid="54" grpId="0" animBg="1"/>
      <p:bldP spid="15" grpId="0" animBg="1"/>
      <p:bldP spid="5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EG</a:t>
            </a:r>
            <a:r>
              <a:rPr lang="zh-CN" altLang="en-US" dirty="0"/>
              <a:t>：在</a:t>
            </a:r>
            <a:r>
              <a:rPr lang="en-US" altLang="zh-CN" dirty="0"/>
              <a:t>8088</a:t>
            </a:r>
            <a:r>
              <a:rPr lang="zh-CN" altLang="en-US" dirty="0"/>
              <a:t>系统下用</a:t>
            </a:r>
            <a:r>
              <a:rPr lang="en-US" altLang="zh-CN" dirty="0"/>
              <a:t>6264</a:t>
            </a:r>
            <a:r>
              <a:rPr lang="zh-CN" altLang="en-US" dirty="0"/>
              <a:t>扩展一段</a:t>
            </a:r>
            <a:r>
              <a:rPr lang="en-US" altLang="zh-CN" dirty="0"/>
              <a:t>16KB</a:t>
            </a:r>
            <a:r>
              <a:rPr lang="zh-CN" altLang="en-US" dirty="0"/>
              <a:t>的存储空间，需要几片</a:t>
            </a:r>
            <a:r>
              <a:rPr lang="en-US" altLang="zh-CN" dirty="0"/>
              <a:t>6264</a:t>
            </a:r>
          </a:p>
          <a:p>
            <a:endParaRPr lang="en-US" altLang="zh-CN" dirty="0"/>
          </a:p>
          <a:p>
            <a:r>
              <a:rPr lang="en-US" altLang="zh-CN" dirty="0"/>
              <a:t>EG</a:t>
            </a:r>
            <a:r>
              <a:rPr lang="zh-CN" altLang="en-US" dirty="0"/>
              <a:t>：在</a:t>
            </a:r>
            <a:r>
              <a:rPr lang="en-US" altLang="zh-CN" dirty="0"/>
              <a:t>8086</a:t>
            </a:r>
            <a:r>
              <a:rPr lang="zh-CN" altLang="en-US" dirty="0"/>
              <a:t>系统下用</a:t>
            </a:r>
            <a:r>
              <a:rPr lang="en-US" altLang="zh-CN" dirty="0"/>
              <a:t>6264</a:t>
            </a:r>
            <a:r>
              <a:rPr lang="zh-CN" altLang="en-US" dirty="0"/>
              <a:t>扩展一段</a:t>
            </a:r>
            <a:r>
              <a:rPr lang="en-US" altLang="zh-CN" dirty="0"/>
              <a:t>16KB</a:t>
            </a:r>
            <a:r>
              <a:rPr lang="zh-CN" altLang="en-US" dirty="0"/>
              <a:t>的存储空间，需要几片</a:t>
            </a:r>
            <a:r>
              <a:rPr lang="en-US" altLang="zh-CN" dirty="0"/>
              <a:t>6264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系统下用</a:t>
            </a:r>
            <a:r>
              <a:rPr lang="en-US" altLang="zh-CN" dirty="0" smtClean="0"/>
              <a:t>6264</a:t>
            </a:r>
            <a:r>
              <a:rPr lang="zh-CN" altLang="en-US" dirty="0" smtClean="0"/>
              <a:t>扩展一段</a:t>
            </a:r>
            <a:r>
              <a:rPr lang="en-US" altLang="zh-CN" dirty="0" smtClean="0"/>
              <a:t>8KB</a:t>
            </a:r>
            <a:r>
              <a:rPr lang="zh-CN" altLang="en-US" dirty="0" smtClean="0"/>
              <a:t>的存储空间，需要几片</a:t>
            </a:r>
            <a:r>
              <a:rPr lang="en-US" altLang="zh-CN" dirty="0" smtClean="0"/>
              <a:t>6264</a:t>
            </a:r>
          </a:p>
          <a:p>
            <a:endParaRPr lang="en-US" dirty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</a:t>
            </a:r>
            <a:r>
              <a:rPr lang="zh-CN" altLang="en-US" dirty="0"/>
              <a:t>在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系统</a:t>
            </a:r>
            <a:r>
              <a:rPr lang="zh-CN" altLang="en-US" dirty="0"/>
              <a:t>下用</a:t>
            </a:r>
            <a:r>
              <a:rPr lang="en-US" altLang="zh-CN" dirty="0"/>
              <a:t>6264</a:t>
            </a:r>
            <a:r>
              <a:rPr lang="zh-CN" altLang="en-US" dirty="0"/>
              <a:t>扩展一段</a:t>
            </a:r>
            <a:r>
              <a:rPr lang="en-US" altLang="zh-CN" dirty="0"/>
              <a:t>8KB</a:t>
            </a:r>
            <a:r>
              <a:rPr lang="zh-CN" altLang="en-US" dirty="0"/>
              <a:t>的存储空间，需要几片</a:t>
            </a:r>
            <a:r>
              <a:rPr lang="en-US" altLang="zh-CN" dirty="0" smtClean="0"/>
              <a:t>6264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1600200"/>
            <a:ext cx="6934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/>
              <a:t>如无特别指明，关于存储器扩展的问题，均默认在</a:t>
            </a:r>
            <a:r>
              <a:rPr lang="en-US" altLang="zh-CN" sz="4400" b="1" dirty="0" smtClean="0"/>
              <a:t>8088</a:t>
            </a:r>
            <a:r>
              <a:rPr lang="zh-CN" altLang="en-US" sz="4400" b="1" dirty="0" smtClean="0"/>
              <a:t>最小系统下扩展设计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81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66800"/>
            <a:ext cx="8305800" cy="5181600"/>
          </a:xfrm>
        </p:spPr>
        <p:txBody>
          <a:bodyPr/>
          <a:lstStyle/>
          <a:p>
            <a:r>
              <a:rPr lang="en-US" altLang="zh-CN" dirty="0" smtClean="0"/>
              <a:t>EG1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Intel 6264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8088</a:t>
            </a:r>
            <a:r>
              <a:rPr lang="zh-CN" altLang="en-US" dirty="0" smtClean="0">
                <a:solidFill>
                  <a:srgbClr val="FF0000"/>
                </a:solidFill>
              </a:rPr>
              <a:t>系统</a:t>
            </a:r>
            <a:r>
              <a:rPr lang="zh-CN" altLang="en-US" dirty="0" smtClean="0"/>
              <a:t>扩展生成一片地址范围为</a:t>
            </a:r>
            <a:r>
              <a:rPr lang="en-US" altLang="zh-CN" dirty="0" smtClean="0"/>
              <a:t>34000H~37FFFH</a:t>
            </a:r>
            <a:r>
              <a:rPr lang="zh-CN" altLang="en-US" dirty="0" smtClean="0"/>
              <a:t>的存储空间。</a:t>
            </a:r>
            <a:endParaRPr lang="en-US" altLang="zh-CN" dirty="0"/>
          </a:p>
          <a:p>
            <a:pPr lvl="1"/>
            <a:r>
              <a:rPr lang="en-US" altLang="zh-CN" sz="2000" b="1" dirty="0" smtClean="0"/>
              <a:t>Step1. </a:t>
            </a:r>
            <a:r>
              <a:rPr lang="zh-CN" altLang="en-US" sz="2000" b="1" dirty="0" smtClean="0"/>
              <a:t>分析地址范围</a:t>
            </a:r>
            <a:endParaRPr lang="en-US" altLang="zh-CN" sz="2000" b="1" dirty="0" smtClean="0"/>
          </a:p>
          <a:p>
            <a:pPr lvl="1"/>
            <a:endParaRPr lang="en-US" altLang="zh-CN" sz="3200" b="1" dirty="0" smtClean="0"/>
          </a:p>
          <a:p>
            <a:pPr lvl="1"/>
            <a:r>
              <a:rPr lang="en-US" altLang="zh-CN" sz="2000" b="1" dirty="0" smtClean="0"/>
              <a:t>Step2. </a:t>
            </a:r>
            <a:r>
              <a:rPr lang="zh-CN" altLang="en-US" sz="2000" b="1" dirty="0" smtClean="0"/>
              <a:t>分析位扩展和字节扩展所需的芯片个数</a:t>
            </a:r>
            <a:endParaRPr lang="en-US" altLang="zh-CN" sz="2000" b="1" dirty="0" smtClean="0"/>
          </a:p>
          <a:p>
            <a:pPr lvl="1"/>
            <a:endParaRPr lang="en-US" sz="3200" b="1" dirty="0" smtClean="0"/>
          </a:p>
          <a:p>
            <a:pPr lvl="1"/>
            <a:r>
              <a:rPr lang="en-US" altLang="zh-CN" sz="2000" b="1" dirty="0"/>
              <a:t>Step3. </a:t>
            </a:r>
            <a:r>
              <a:rPr lang="zh-CN" altLang="en-US" sz="2000" b="1" dirty="0"/>
              <a:t>片内寻址用的地址线和片选寻址用的地址</a:t>
            </a:r>
            <a:r>
              <a:rPr lang="zh-CN" altLang="en-US" sz="2000" b="1" dirty="0" smtClean="0"/>
              <a:t>线</a:t>
            </a:r>
            <a:endParaRPr lang="en-US" altLang="zh-CN" sz="2000" b="1" dirty="0" smtClean="0"/>
          </a:p>
          <a:p>
            <a:pPr lvl="1"/>
            <a:endParaRPr lang="en-US" altLang="zh-CN" sz="3200" b="1" dirty="0" smtClean="0"/>
          </a:p>
          <a:p>
            <a:pPr lvl="1"/>
            <a:endParaRPr lang="en-US" altLang="zh-CN" sz="3200" b="1" dirty="0"/>
          </a:p>
          <a:p>
            <a:pPr lvl="1"/>
            <a:r>
              <a:rPr lang="en-US" altLang="zh-CN" sz="2000" b="1" dirty="0" smtClean="0"/>
              <a:t>Step5. </a:t>
            </a:r>
            <a:r>
              <a:rPr lang="zh-CN" altLang="en-US" sz="2000" b="1" dirty="0" smtClean="0"/>
              <a:t>画图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2420073"/>
            <a:ext cx="556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37FFFH-34000H=3FFFH=16KB</a:t>
            </a:r>
            <a:endParaRPr 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286000" y="3352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6264 8K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8 </a:t>
            </a:r>
            <a:endParaRPr lang="en-US" sz="2400" b="1" dirty="0"/>
          </a:p>
        </p:txBody>
      </p:sp>
      <p:sp>
        <p:nvSpPr>
          <p:cNvPr id="8" name="右箭头 7"/>
          <p:cNvSpPr/>
          <p:nvPr/>
        </p:nvSpPr>
        <p:spPr>
          <a:xfrm>
            <a:off x="4343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27608" y="3352800"/>
            <a:ext cx="39353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/>
              <a:t>不用位扩展，两片进行字节扩展</a:t>
            </a:r>
            <a:endParaRPr 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2286000" y="4267200"/>
            <a:ext cx="2781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片内：</a:t>
            </a:r>
            <a:r>
              <a:rPr lang="en-US" altLang="zh-CN" sz="2400" b="1" dirty="0" smtClean="0"/>
              <a:t>A0~A12</a:t>
            </a:r>
            <a:endParaRPr 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5257800" y="4267200"/>
            <a:ext cx="2781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片选：</a:t>
            </a:r>
            <a:r>
              <a:rPr lang="en-US" altLang="zh-CN" sz="2400" b="1" dirty="0" smtClean="0"/>
              <a:t>A13</a:t>
            </a:r>
            <a:endParaRPr 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3293721" y="4869084"/>
            <a:ext cx="36404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地址译码：</a:t>
            </a:r>
            <a:r>
              <a:rPr lang="en-US" altLang="zh-CN" sz="2400" b="1" dirty="0" smtClean="0"/>
              <a:t>A14~A19</a:t>
            </a:r>
            <a:endParaRPr 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200400" y="5562600"/>
            <a:ext cx="495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留作本次作业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1" grpId="0" animBg="1"/>
      <p:bldP spid="32" grpId="0" animBg="1"/>
      <p:bldP spid="35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66800"/>
            <a:ext cx="8305800" cy="5181600"/>
          </a:xfrm>
        </p:spPr>
        <p:txBody>
          <a:bodyPr/>
          <a:lstStyle/>
          <a:p>
            <a:r>
              <a:rPr lang="en-US" altLang="zh-CN" dirty="0" smtClean="0"/>
              <a:t>EG2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Intel 6264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8086</a:t>
            </a:r>
            <a:r>
              <a:rPr lang="zh-CN" altLang="en-US" dirty="0" smtClean="0">
                <a:solidFill>
                  <a:srgbClr val="FF0000"/>
                </a:solidFill>
              </a:rPr>
              <a:t>系统</a:t>
            </a:r>
            <a:r>
              <a:rPr lang="zh-CN" altLang="en-US" dirty="0" smtClean="0"/>
              <a:t>扩展生成一片地址范围为</a:t>
            </a:r>
            <a:r>
              <a:rPr lang="en-US" altLang="zh-CN" dirty="0" smtClean="0"/>
              <a:t>34000H~37FFFH</a:t>
            </a:r>
            <a:r>
              <a:rPr lang="zh-CN" altLang="en-US" dirty="0" smtClean="0"/>
              <a:t>的存储空间。</a:t>
            </a:r>
            <a:endParaRPr lang="en-US" altLang="zh-CN" dirty="0"/>
          </a:p>
          <a:p>
            <a:pPr lvl="1"/>
            <a:r>
              <a:rPr lang="en-US" altLang="zh-CN" sz="2000" b="1" dirty="0" smtClean="0"/>
              <a:t>Step1. </a:t>
            </a:r>
            <a:r>
              <a:rPr lang="zh-CN" altLang="en-US" sz="2000" b="1" dirty="0" smtClean="0"/>
              <a:t>分析地址范围</a:t>
            </a:r>
            <a:endParaRPr lang="en-US" altLang="zh-CN" sz="2000" b="1" dirty="0" smtClean="0"/>
          </a:p>
          <a:p>
            <a:pPr lvl="1"/>
            <a:endParaRPr lang="en-US" altLang="zh-CN" sz="3200" b="1" dirty="0" smtClean="0"/>
          </a:p>
          <a:p>
            <a:pPr lvl="1"/>
            <a:r>
              <a:rPr lang="en-US" altLang="zh-CN" sz="2000" b="1" dirty="0" smtClean="0"/>
              <a:t>Step2. </a:t>
            </a:r>
            <a:r>
              <a:rPr lang="zh-CN" altLang="en-US" sz="2000" b="1" dirty="0" smtClean="0"/>
              <a:t>分析位扩展和字节扩展所需的芯片个数</a:t>
            </a:r>
            <a:endParaRPr lang="en-US" altLang="zh-CN" sz="2000" b="1" dirty="0" smtClean="0"/>
          </a:p>
          <a:p>
            <a:pPr lvl="1"/>
            <a:endParaRPr lang="en-US" sz="3200" b="1" dirty="0" smtClean="0"/>
          </a:p>
          <a:p>
            <a:pPr lvl="1"/>
            <a:r>
              <a:rPr lang="en-US" altLang="zh-CN" sz="2000" b="1" dirty="0"/>
              <a:t>Step3. </a:t>
            </a:r>
            <a:r>
              <a:rPr lang="zh-CN" altLang="en-US" sz="2000" b="1" dirty="0"/>
              <a:t>片内寻址用的地址线和片选寻址用的地址</a:t>
            </a:r>
            <a:r>
              <a:rPr lang="zh-CN" altLang="en-US" sz="2000" b="1" dirty="0" smtClean="0"/>
              <a:t>线</a:t>
            </a:r>
            <a:endParaRPr lang="en-US" altLang="zh-CN" sz="2000" b="1" dirty="0" smtClean="0"/>
          </a:p>
          <a:p>
            <a:pPr lvl="1"/>
            <a:endParaRPr lang="en-US" altLang="zh-CN" sz="3200" b="1" dirty="0" smtClean="0"/>
          </a:p>
          <a:p>
            <a:pPr lvl="1"/>
            <a:endParaRPr lang="en-US" altLang="zh-CN" sz="3200" b="1" dirty="0"/>
          </a:p>
          <a:p>
            <a:pPr lvl="1"/>
            <a:r>
              <a:rPr lang="en-US" altLang="zh-CN" sz="2000" b="1" dirty="0" smtClean="0"/>
              <a:t>Step5. </a:t>
            </a:r>
            <a:r>
              <a:rPr lang="zh-CN" altLang="en-US" sz="2000" b="1" dirty="0" smtClean="0"/>
              <a:t>画图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2420073"/>
            <a:ext cx="556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37FFFH-34000H=3FFFH=16KB</a:t>
            </a:r>
            <a:endParaRPr 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286000" y="3352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6264 8K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8 </a:t>
            </a:r>
            <a:endParaRPr lang="en-US" sz="2400" b="1" dirty="0"/>
          </a:p>
        </p:txBody>
      </p:sp>
      <p:sp>
        <p:nvSpPr>
          <p:cNvPr id="8" name="右箭头 7"/>
          <p:cNvSpPr/>
          <p:nvPr/>
        </p:nvSpPr>
        <p:spPr>
          <a:xfrm>
            <a:off x="4343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27608" y="3352800"/>
            <a:ext cx="39353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/>
              <a:t>不用位扩展，两片进行字节扩展</a:t>
            </a:r>
            <a:endParaRPr 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2286000" y="4267200"/>
            <a:ext cx="27813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片内：</a:t>
            </a:r>
            <a:r>
              <a:rPr lang="en-US" altLang="zh-CN" sz="2400" b="1" dirty="0" smtClean="0"/>
              <a:t>A1~A13</a:t>
            </a:r>
            <a:endParaRPr 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5257800" y="4267200"/>
            <a:ext cx="27813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片选：</a:t>
            </a:r>
            <a:r>
              <a:rPr lang="en-US" altLang="zh-CN" sz="2400" b="1" dirty="0" smtClean="0"/>
              <a:t>A0  BHE</a:t>
            </a:r>
            <a:endParaRPr 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3293721" y="4869084"/>
            <a:ext cx="36404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地址译码：</a:t>
            </a:r>
            <a:r>
              <a:rPr lang="en-US" altLang="zh-CN" sz="2400" b="1" dirty="0" smtClean="0"/>
              <a:t>A14~A19</a:t>
            </a:r>
            <a:endParaRPr 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934200" y="4343400"/>
            <a:ext cx="60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200400" y="5562600"/>
            <a:ext cx="495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留作本次作业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1" grpId="0" animBg="1"/>
      <p:bldP spid="32" grpId="0" animBg="1"/>
      <p:bldP spid="35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总结第六章的知识点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概念性知识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存储器的概念，分类，性能指标，芯片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存储器扩展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位与字节扩展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地址译码电路设计</a:t>
            </a:r>
            <a:endParaRPr lang="en-US" altLang="zh-CN" dirty="0" smtClean="0"/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线地址译码</a:t>
            </a:r>
            <a:endParaRPr lang="en-US" altLang="zh-CN" dirty="0" smtClean="0"/>
          </a:p>
          <a:p>
            <a:r>
              <a:rPr lang="en-US" altLang="zh-CN" dirty="0" smtClean="0"/>
              <a:t>4.8086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存储器系统的异同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76400" y="2057400"/>
            <a:ext cx="55626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76400" y="5791200"/>
            <a:ext cx="6629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en-US" dirty="0" smtClean="0"/>
              <a:t>6.8 </a:t>
            </a:r>
          </a:p>
          <a:p>
            <a:r>
              <a:rPr lang="en-US" dirty="0" smtClean="0"/>
              <a:t>6.12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xtwang@mail.xidian.edu.cn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gray">
          <a:xfrm>
            <a:off x="3352800" y="2819400"/>
            <a:ext cx="4572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192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</p:bldLst>
  </p:timing>
</p:sld>
</file>

<file path=ppt/theme/theme1.xml><?xml version="1.0" encoding="utf-8"?>
<a:theme xmlns:a="http://schemas.openxmlformats.org/drawingml/2006/main" name="027tgp_edu_biz_gr_v2">
  <a:themeElements>
    <a:clrScheme name="Default Design 3">
      <a:dk1>
        <a:srgbClr val="2B166E"/>
      </a:dk1>
      <a:lt1>
        <a:srgbClr val="FFFFFF"/>
      </a:lt1>
      <a:dk2>
        <a:srgbClr val="336699"/>
      </a:dk2>
      <a:lt2>
        <a:srgbClr val="DDDDDD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027tgp_edu_biz_gr_v2</Template>
  <TotalTime>8540</TotalTime>
  <Words>6454</Words>
  <Application>Microsoft Office PowerPoint</Application>
  <PresentationFormat>全屏显示(4:3)</PresentationFormat>
  <Paragraphs>1234</Paragraphs>
  <Slides>96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8" baseType="lpstr">
      <vt:lpstr>Arial Unicode MS</vt:lpstr>
      <vt:lpstr>方正舒体</vt:lpstr>
      <vt:lpstr>仿宋_GB2312</vt:lpstr>
      <vt:lpstr>黑体</vt:lpstr>
      <vt:lpstr>华文琥珀</vt:lpstr>
      <vt:lpstr>楷体_GB2312</vt:lpstr>
      <vt:lpstr>宋体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027tgp_edu_biz_gr_v2</vt:lpstr>
      <vt:lpstr>Image</vt:lpstr>
      <vt:lpstr>Equation</vt:lpstr>
      <vt:lpstr>Microsoft Visio 绘图</vt:lpstr>
      <vt:lpstr>Picture2</vt:lpstr>
      <vt:lpstr>Visio</vt:lpstr>
      <vt:lpstr>第六章  存储器设计</vt:lpstr>
      <vt:lpstr>Contents</vt:lpstr>
      <vt:lpstr>本章学习要点</vt:lpstr>
      <vt:lpstr>6.1  概述</vt:lpstr>
      <vt:lpstr>存储器简介</vt:lpstr>
      <vt:lpstr>微型机的存储系统</vt:lpstr>
      <vt:lpstr>PowerPoint 演示文稿</vt:lpstr>
      <vt:lpstr>两大类——内存、外存</vt:lpstr>
      <vt:lpstr>内存(主存)的分类</vt:lpstr>
      <vt:lpstr>RAM类型的特点</vt:lpstr>
      <vt:lpstr>PowerPoint 演示文稿</vt:lpstr>
      <vt:lpstr>半导体存储器的性能指标</vt:lpstr>
      <vt:lpstr>半导体存储器的性能指标</vt:lpstr>
      <vt:lpstr>地址换算</vt:lpstr>
      <vt:lpstr>存储器地址范围与容量关系计算</vt:lpstr>
      <vt:lpstr>半导体存储器的性能指标</vt:lpstr>
      <vt:lpstr>半导体存储器的性能指标</vt:lpstr>
      <vt:lpstr>Contents</vt:lpstr>
      <vt:lpstr>6.2 常用存储器芯片介绍</vt:lpstr>
      <vt:lpstr>6.2 常用存储器芯片介绍</vt:lpstr>
      <vt:lpstr>6.2 常用存储器芯片介绍</vt:lpstr>
      <vt:lpstr>6.2 常用存储器芯片介绍</vt:lpstr>
      <vt:lpstr>6.3 扩展存储器设计</vt:lpstr>
      <vt:lpstr>回顾上节内容</vt:lpstr>
      <vt:lpstr>Contents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6.3 扩展存储器设计</vt:lpstr>
      <vt:lpstr>作业</vt:lpstr>
      <vt:lpstr>PowerPoint 演示文稿</vt:lpstr>
      <vt:lpstr>第六章  存储器设计</vt:lpstr>
      <vt:lpstr>Contents</vt:lpstr>
      <vt:lpstr>6.4 存储器地址译码电路设计</vt:lpstr>
      <vt:lpstr>6.4 存储器地址译码电路设计</vt:lpstr>
      <vt:lpstr>6.4 存储器地址译码电路设计</vt:lpstr>
      <vt:lpstr>6.4 存储器地址译码电路设计</vt:lpstr>
      <vt:lpstr>6.4 存储器地址译码电路设计</vt:lpstr>
      <vt:lpstr>6.4 存储器地址译码电路设计</vt:lpstr>
      <vt:lpstr>6.4 存储器地址译码电路设计</vt:lpstr>
      <vt:lpstr>存储器地址译码电路扩展举例</vt:lpstr>
      <vt:lpstr>存储器空间扩展举例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存储器地址译码电路设计</vt:lpstr>
      <vt:lpstr>6.4 存储器地址译码电路设计</vt:lpstr>
      <vt:lpstr>6.4 存储器地址译码电路设计</vt:lpstr>
      <vt:lpstr>部分地址译码例题</vt:lpstr>
      <vt:lpstr>PowerPoint 演示文稿</vt:lpstr>
      <vt:lpstr>6.4 存储器地址译码电路设计</vt:lpstr>
      <vt:lpstr>回顾以前内容</vt:lpstr>
      <vt:lpstr>PowerPoint 演示文稿</vt:lpstr>
      <vt:lpstr>6.4 存储器地址译码电路设计</vt:lpstr>
      <vt:lpstr>6.4 存储器地址译码电路设计</vt:lpstr>
      <vt:lpstr>PowerPoint 演示文稿</vt:lpstr>
      <vt:lpstr>6.4 存储器地址译码电路设计</vt:lpstr>
      <vt:lpstr>6.4 存储器地址译码电路设计</vt:lpstr>
      <vt:lpstr>Contents</vt:lpstr>
      <vt:lpstr>6.5 存储器与CPU的连接</vt:lpstr>
      <vt:lpstr>6.5 存储器与CPU的连接</vt:lpstr>
      <vt:lpstr>6.5 存储器与CPU的连接</vt:lpstr>
      <vt:lpstr>6.5 存储器与CPU的连接</vt:lpstr>
      <vt:lpstr>6.5 存储器与CPU的连接</vt:lpstr>
      <vt:lpstr>6.5 存储器与CPU的连接</vt:lpstr>
      <vt:lpstr>6.5 存储器与CPU的连接</vt:lpstr>
      <vt:lpstr>6.5 存储器与CPU的连接</vt:lpstr>
      <vt:lpstr>6.5 存储器与CPU的连接</vt:lpstr>
      <vt:lpstr>PowerPoint 演示文稿</vt:lpstr>
      <vt:lpstr>6.5 存储器与CPU的连接</vt:lpstr>
      <vt:lpstr>6.5 存储器与CPU的连接</vt:lpstr>
      <vt:lpstr>6.5 存储器与CPU的连接</vt:lpstr>
      <vt:lpstr>PowerPoint 演示文稿</vt:lpstr>
      <vt:lpstr>6.5 存储器与CPU的连接</vt:lpstr>
      <vt:lpstr>注意</vt:lpstr>
      <vt:lpstr>8086与8088存储器地址译码比较</vt:lpstr>
      <vt:lpstr>PowerPoint 演示文稿</vt:lpstr>
      <vt:lpstr>PowerPoint 演示文稿</vt:lpstr>
      <vt:lpstr>回顾上节内容</vt:lpstr>
      <vt:lpstr>回顾上节内容</vt:lpstr>
      <vt:lpstr>总结第六章的知识点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存储器设计</dc:title>
  <dc:creator>WXTSHR</dc:creator>
  <cp:lastModifiedBy>wangxiaotian</cp:lastModifiedBy>
  <cp:revision>121</cp:revision>
  <dcterms:created xsi:type="dcterms:W3CDTF">2012-07-08T07:28:40Z</dcterms:created>
  <dcterms:modified xsi:type="dcterms:W3CDTF">2014-09-23T06:11:46Z</dcterms:modified>
</cp:coreProperties>
</file>