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 id="2147483685" r:id="rId4"/>
  </p:sldMasterIdLst>
  <p:notesMasterIdLst>
    <p:notesMasterId r:id="rId175"/>
  </p:notesMasterIdLst>
  <p:sldIdLst>
    <p:sldId id="256" r:id="rId5"/>
    <p:sldId id="260" r:id="rId6"/>
    <p:sldId id="282" r:id="rId7"/>
    <p:sldId id="281" r:id="rId8"/>
    <p:sldId id="280" r:id="rId9"/>
    <p:sldId id="357"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333" r:id="rId37"/>
    <p:sldId id="334" r:id="rId38"/>
    <p:sldId id="335" r:id="rId39"/>
    <p:sldId id="336" r:id="rId40"/>
    <p:sldId id="337" r:id="rId41"/>
    <p:sldId id="338" r:id="rId42"/>
    <p:sldId id="339" r:id="rId43"/>
    <p:sldId id="340" r:id="rId44"/>
    <p:sldId id="341" r:id="rId45"/>
    <p:sldId id="342" r:id="rId46"/>
    <p:sldId id="343" r:id="rId47"/>
    <p:sldId id="344" r:id="rId48"/>
    <p:sldId id="345" r:id="rId49"/>
    <p:sldId id="346" r:id="rId50"/>
    <p:sldId id="347" r:id="rId51"/>
    <p:sldId id="348" r:id="rId52"/>
    <p:sldId id="349" r:id="rId53"/>
    <p:sldId id="350" r:id="rId54"/>
    <p:sldId id="351" r:id="rId55"/>
    <p:sldId id="352" r:id="rId56"/>
    <p:sldId id="353" r:id="rId57"/>
    <p:sldId id="354" r:id="rId58"/>
    <p:sldId id="355" r:id="rId59"/>
    <p:sldId id="356" r:id="rId60"/>
    <p:sldId id="286" r:id="rId61"/>
    <p:sldId id="358" r:id="rId62"/>
    <p:sldId id="359" r:id="rId63"/>
    <p:sldId id="360" r:id="rId64"/>
    <p:sldId id="288" r:id="rId65"/>
    <p:sldId id="361" r:id="rId66"/>
    <p:sldId id="362" r:id="rId67"/>
    <p:sldId id="363" r:id="rId68"/>
    <p:sldId id="397" r:id="rId69"/>
    <p:sldId id="398" r:id="rId70"/>
    <p:sldId id="399" r:id="rId71"/>
    <p:sldId id="400" r:id="rId72"/>
    <p:sldId id="401" r:id="rId73"/>
    <p:sldId id="402" r:id="rId74"/>
    <p:sldId id="403" r:id="rId75"/>
    <p:sldId id="404" r:id="rId76"/>
    <p:sldId id="405" r:id="rId77"/>
    <p:sldId id="406" r:id="rId78"/>
    <p:sldId id="407" r:id="rId79"/>
    <p:sldId id="408" r:id="rId80"/>
    <p:sldId id="409" r:id="rId81"/>
    <p:sldId id="410" r:id="rId82"/>
    <p:sldId id="411" r:id="rId83"/>
    <p:sldId id="412" r:id="rId84"/>
    <p:sldId id="413" r:id="rId85"/>
    <p:sldId id="414" r:id="rId86"/>
    <p:sldId id="415" r:id="rId87"/>
    <p:sldId id="416" r:id="rId88"/>
    <p:sldId id="417" r:id="rId89"/>
    <p:sldId id="278" r:id="rId90"/>
    <p:sldId id="418" r:id="rId91"/>
    <p:sldId id="419" r:id="rId92"/>
    <p:sldId id="420" r:id="rId93"/>
    <p:sldId id="421" r:id="rId94"/>
    <p:sldId id="422" r:id="rId95"/>
    <p:sldId id="423" r:id="rId96"/>
    <p:sldId id="424" r:id="rId97"/>
    <p:sldId id="425" r:id="rId98"/>
    <p:sldId id="426" r:id="rId99"/>
    <p:sldId id="427" r:id="rId100"/>
    <p:sldId id="428" r:id="rId101"/>
    <p:sldId id="429" r:id="rId102"/>
    <p:sldId id="430" r:id="rId103"/>
    <p:sldId id="431" r:id="rId104"/>
    <p:sldId id="432" r:id="rId105"/>
    <p:sldId id="433" r:id="rId106"/>
    <p:sldId id="434" r:id="rId107"/>
    <p:sldId id="435" r:id="rId108"/>
    <p:sldId id="436" r:id="rId109"/>
    <p:sldId id="437" r:id="rId110"/>
    <p:sldId id="438" r:id="rId111"/>
    <p:sldId id="439" r:id="rId112"/>
    <p:sldId id="440" r:id="rId113"/>
    <p:sldId id="441" r:id="rId114"/>
    <p:sldId id="442" r:id="rId115"/>
    <p:sldId id="443" r:id="rId116"/>
    <p:sldId id="444" r:id="rId117"/>
    <p:sldId id="445" r:id="rId118"/>
    <p:sldId id="446" r:id="rId119"/>
    <p:sldId id="447" r:id="rId120"/>
    <p:sldId id="448" r:id="rId121"/>
    <p:sldId id="449" r:id="rId122"/>
    <p:sldId id="450" r:id="rId123"/>
    <p:sldId id="451" r:id="rId124"/>
    <p:sldId id="452" r:id="rId125"/>
    <p:sldId id="453" r:id="rId126"/>
    <p:sldId id="454" r:id="rId127"/>
    <p:sldId id="455" r:id="rId128"/>
    <p:sldId id="456" r:id="rId129"/>
    <p:sldId id="457" r:id="rId130"/>
    <p:sldId id="458" r:id="rId131"/>
    <p:sldId id="459" r:id="rId132"/>
    <p:sldId id="460" r:id="rId133"/>
    <p:sldId id="461" r:id="rId134"/>
    <p:sldId id="462" r:id="rId135"/>
    <p:sldId id="463" r:id="rId136"/>
    <p:sldId id="464" r:id="rId137"/>
    <p:sldId id="465" r:id="rId138"/>
    <p:sldId id="466" r:id="rId139"/>
    <p:sldId id="467" r:id="rId140"/>
    <p:sldId id="468" r:id="rId141"/>
    <p:sldId id="469" r:id="rId142"/>
    <p:sldId id="470" r:id="rId143"/>
    <p:sldId id="471" r:id="rId144"/>
    <p:sldId id="472" r:id="rId145"/>
    <p:sldId id="473" r:id="rId146"/>
    <p:sldId id="474" r:id="rId147"/>
    <p:sldId id="475" r:id="rId148"/>
    <p:sldId id="476" r:id="rId149"/>
    <p:sldId id="477" r:id="rId150"/>
    <p:sldId id="478" r:id="rId151"/>
    <p:sldId id="479" r:id="rId152"/>
    <p:sldId id="480" r:id="rId153"/>
    <p:sldId id="481" r:id="rId154"/>
    <p:sldId id="482" r:id="rId155"/>
    <p:sldId id="483" r:id="rId156"/>
    <p:sldId id="484" r:id="rId157"/>
    <p:sldId id="485" r:id="rId158"/>
    <p:sldId id="486" r:id="rId159"/>
    <p:sldId id="487" r:id="rId160"/>
    <p:sldId id="488" r:id="rId161"/>
    <p:sldId id="489" r:id="rId162"/>
    <p:sldId id="490" r:id="rId163"/>
    <p:sldId id="491" r:id="rId164"/>
    <p:sldId id="492" r:id="rId165"/>
    <p:sldId id="493" r:id="rId166"/>
    <p:sldId id="494" r:id="rId167"/>
    <p:sldId id="495" r:id="rId168"/>
    <p:sldId id="496" r:id="rId169"/>
    <p:sldId id="497" r:id="rId170"/>
    <p:sldId id="498" r:id="rId171"/>
    <p:sldId id="499" r:id="rId172"/>
    <p:sldId id="500" r:id="rId173"/>
    <p:sldId id="501" r:id="rId17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B2B2B2"/>
    <a:srgbClr val="2B166E"/>
    <a:srgbClr val="69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49" autoAdjust="0"/>
    <p:restoredTop sz="94660"/>
  </p:normalViewPr>
  <p:slideViewPr>
    <p:cSldViewPr>
      <p:cViewPr varScale="1">
        <p:scale>
          <a:sx n="77" d="100"/>
          <a:sy n="77" d="100"/>
        </p:scale>
        <p:origin x="-102" y="-3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slide" Target="slides/slide150.xml"/><Relationship Id="rId159" Type="http://schemas.openxmlformats.org/officeDocument/2006/relationships/slide" Target="slides/slide155.xml"/><Relationship Id="rId175" Type="http://schemas.openxmlformats.org/officeDocument/2006/relationships/notesMaster" Target="notesMasters/notesMaster1.xml"/><Relationship Id="rId170" Type="http://schemas.openxmlformats.org/officeDocument/2006/relationships/slide" Target="slides/slide166.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openxmlformats.org/officeDocument/2006/relationships/slide" Target="slides/slide156.xml"/><Relationship Id="rId165" Type="http://schemas.openxmlformats.org/officeDocument/2006/relationships/slide" Target="slides/slide16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71" Type="http://schemas.openxmlformats.org/officeDocument/2006/relationships/slide" Target="slides/slide167.xml"/><Relationship Id="rId176" Type="http://schemas.openxmlformats.org/officeDocument/2006/relationships/presProps" Target="presProps.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slide" Target="slides/slide16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slide" Target="slides/slide144.xml"/><Relationship Id="rId151" Type="http://schemas.openxmlformats.org/officeDocument/2006/relationships/slide" Target="slides/slide147.xml"/><Relationship Id="rId156" Type="http://schemas.openxmlformats.org/officeDocument/2006/relationships/slide" Target="slides/slide152.xml"/><Relationship Id="rId164" Type="http://schemas.openxmlformats.org/officeDocument/2006/relationships/slide" Target="slides/slide160.xml"/><Relationship Id="rId169" Type="http://schemas.openxmlformats.org/officeDocument/2006/relationships/slide" Target="slides/slide165.xml"/><Relationship Id="rId177"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72" Type="http://schemas.openxmlformats.org/officeDocument/2006/relationships/slide" Target="slides/slide168.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tableStyles" Target="tableStyle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6ACCBB-A1A9-4AA6-A11A-8107F960B209}" type="datetimeFigureOut">
              <a:rPr lang="zh-CN" altLang="en-US" smtClean="0"/>
              <a:t>2014/11/11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92A89-8C7E-4D12-AF2B-0734FD1B3EAF}" type="slidenum">
              <a:rPr lang="zh-CN" altLang="en-US" smtClean="0"/>
              <a:t>‹#›</a:t>
            </a:fld>
            <a:endParaRPr lang="zh-CN" altLang="en-US"/>
          </a:p>
        </p:txBody>
      </p:sp>
    </p:spTree>
    <p:extLst>
      <p:ext uri="{BB962C8B-B14F-4D97-AF65-F5344CB8AC3E}">
        <p14:creationId xmlns:p14="http://schemas.microsoft.com/office/powerpoint/2010/main" val="2644918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292A89-8C7E-4D12-AF2B-0734FD1B3EAF}" type="slidenum">
              <a:rPr lang="zh-CN" altLang="en-US" smtClean="0"/>
              <a:t>57</a:t>
            </a:fld>
            <a:endParaRPr lang="zh-CN" altLang="en-US"/>
          </a:p>
        </p:txBody>
      </p:sp>
    </p:spTree>
    <p:extLst>
      <p:ext uri="{BB962C8B-B14F-4D97-AF65-F5344CB8AC3E}">
        <p14:creationId xmlns:p14="http://schemas.microsoft.com/office/powerpoint/2010/main" val="572064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292A89-8C7E-4D12-AF2B-0734FD1B3EAF}" type="slidenum">
              <a:rPr lang="zh-CN" altLang="en-US" smtClean="0"/>
              <a:t>61</a:t>
            </a:fld>
            <a:endParaRPr lang="zh-CN" altLang="en-US"/>
          </a:p>
        </p:txBody>
      </p:sp>
    </p:spTree>
    <p:extLst>
      <p:ext uri="{BB962C8B-B14F-4D97-AF65-F5344CB8AC3E}">
        <p14:creationId xmlns:p14="http://schemas.microsoft.com/office/powerpoint/2010/main" val="572064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292A89-8C7E-4D12-AF2B-0734FD1B3EAF}" type="slidenum">
              <a:rPr lang="zh-CN" altLang="en-US" smtClean="0"/>
              <a:t>62</a:t>
            </a:fld>
            <a:endParaRPr lang="zh-CN" altLang="en-US"/>
          </a:p>
        </p:txBody>
      </p:sp>
    </p:spTree>
    <p:extLst>
      <p:ext uri="{BB962C8B-B14F-4D97-AF65-F5344CB8AC3E}">
        <p14:creationId xmlns:p14="http://schemas.microsoft.com/office/powerpoint/2010/main" val="572064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292A89-8C7E-4D12-AF2B-0734FD1B3EAF}" type="slidenum">
              <a:rPr lang="zh-CN" altLang="en-US" smtClean="0"/>
              <a:t>63</a:t>
            </a:fld>
            <a:endParaRPr lang="zh-CN" altLang="en-US"/>
          </a:p>
        </p:txBody>
      </p:sp>
    </p:spTree>
    <p:extLst>
      <p:ext uri="{BB962C8B-B14F-4D97-AF65-F5344CB8AC3E}">
        <p14:creationId xmlns:p14="http://schemas.microsoft.com/office/powerpoint/2010/main" val="572064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292A89-8C7E-4D12-AF2B-0734FD1B3EAF}" type="slidenum">
              <a:rPr lang="zh-CN" altLang="en-US" smtClean="0"/>
              <a:t>64</a:t>
            </a:fld>
            <a:endParaRPr lang="zh-CN" altLang="en-US"/>
          </a:p>
        </p:txBody>
      </p:sp>
    </p:spTree>
    <p:extLst>
      <p:ext uri="{BB962C8B-B14F-4D97-AF65-F5344CB8AC3E}">
        <p14:creationId xmlns:p14="http://schemas.microsoft.com/office/powerpoint/2010/main" val="572064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另一种思路：两个数组直接合并，然后用 冒泡法升序排列即可</a:t>
            </a:r>
            <a:endParaRPr lang="zh-CN" altLang="en-US" dirty="0"/>
          </a:p>
        </p:txBody>
      </p:sp>
      <p:sp>
        <p:nvSpPr>
          <p:cNvPr id="4" name="灯片编号占位符 3"/>
          <p:cNvSpPr>
            <a:spLocks noGrp="1"/>
          </p:cNvSpPr>
          <p:nvPr>
            <p:ph type="sldNum" sz="quarter" idx="10"/>
          </p:nvPr>
        </p:nvSpPr>
        <p:spPr/>
        <p:txBody>
          <a:bodyPr/>
          <a:lstStyle/>
          <a:p>
            <a:fld id="{9C0F5853-103C-4B45-A47F-24134265F56B}" type="slidenum">
              <a:rPr lang="zh-CN" altLang="en-US" smtClean="0"/>
              <a:t>128</a:t>
            </a:fld>
            <a:endParaRPr lang="zh-CN" altLang="en-US"/>
          </a:p>
        </p:txBody>
      </p:sp>
    </p:spTree>
    <p:extLst>
      <p:ext uri="{BB962C8B-B14F-4D97-AF65-F5344CB8AC3E}">
        <p14:creationId xmlns:p14="http://schemas.microsoft.com/office/powerpoint/2010/main" val="2853023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116" name="Picture 44" descr="e_12"/>
          <p:cNvPicPr>
            <a:picLocks noChangeAspect="1" noChangeArrowheads="1"/>
          </p:cNvPicPr>
          <p:nvPr userDrawn="1"/>
        </p:nvPicPr>
        <p:blipFill>
          <a:blip r:embed="rId2">
            <a:extLst>
              <a:ext uri="{28A0092B-C50C-407E-A947-70E740481C1C}">
                <a14:useLocalDpi xmlns:a14="http://schemas.microsoft.com/office/drawing/2010/main" val="0"/>
              </a:ext>
            </a:extLst>
          </a:blip>
          <a:srcRect r="14461"/>
          <a:stretch>
            <a:fillRect/>
          </a:stretch>
        </p:blipFill>
        <p:spPr bwMode="auto">
          <a:xfrm>
            <a:off x="0" y="0"/>
            <a:ext cx="9144000" cy="5157788"/>
          </a:xfrm>
          <a:prstGeom prst="rect">
            <a:avLst/>
          </a:prstGeom>
          <a:noFill/>
          <a:extLst>
            <a:ext uri="{909E8E84-426E-40DD-AFC4-6F175D3DCCD1}">
              <a14:hiddenFill xmlns:a14="http://schemas.microsoft.com/office/drawing/2010/main">
                <a:solidFill>
                  <a:srgbClr val="FFFFFF"/>
                </a:solidFill>
              </a14:hiddenFill>
            </a:ext>
          </a:extLst>
        </p:spPr>
      </p:pic>
      <p:sp>
        <p:nvSpPr>
          <p:cNvPr id="3117" name="Rectangle 45"/>
          <p:cNvSpPr>
            <a:spLocks noChangeArrowheads="1"/>
          </p:cNvSpPr>
          <p:nvPr userDrawn="1"/>
        </p:nvSpPr>
        <p:spPr bwMode="ltGray">
          <a:xfrm>
            <a:off x="0" y="6611938"/>
            <a:ext cx="9144000" cy="260350"/>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 name="Rectangle 2"/>
          <p:cNvSpPr>
            <a:spLocks noGrp="1" noChangeArrowheads="1"/>
          </p:cNvSpPr>
          <p:nvPr>
            <p:ph type="ctrTitle"/>
          </p:nvPr>
        </p:nvSpPr>
        <p:spPr>
          <a:xfrm>
            <a:off x="3886200" y="1371600"/>
            <a:ext cx="4876800" cy="3276600"/>
          </a:xfrm>
          <a:effectLst>
            <a:outerShdw dist="53882" dir="2700000" algn="ctr" rotWithShape="0">
              <a:schemeClr val="tx2">
                <a:alpha val="50000"/>
              </a:schemeClr>
            </a:outerShdw>
          </a:effectLst>
          <a:extLst>
            <a:ext uri="{909E8E84-426E-40DD-AFC4-6F175D3DCCD1}">
              <a14:hiddenFill xmlns:a14="http://schemas.microsoft.com/office/drawing/2010/main">
                <a:solidFill>
                  <a:schemeClr val="accent1"/>
                </a:solidFill>
              </a14:hiddenFill>
            </a:ext>
          </a:extLst>
        </p:spPr>
        <p:txBody>
          <a:bodyPr/>
          <a:lstStyle>
            <a:lvl1pPr algn="r">
              <a:defRPr sz="4000">
                <a:solidFill>
                  <a:srgbClr val="FFFFCC"/>
                </a:solidFill>
              </a:defRPr>
            </a:lvl1pPr>
          </a:lstStyle>
          <a:p>
            <a:pPr lvl="0"/>
            <a:r>
              <a:rPr lang="zh-CN" altLang="en-US" noProof="0" smtClean="0"/>
              <a:t>单击此处编辑母版标题样式</a:t>
            </a:r>
            <a:endParaRPr lang="en-US" altLang="zh-CN" noProof="0" smtClean="0"/>
          </a:p>
        </p:txBody>
      </p:sp>
      <p:sp>
        <p:nvSpPr>
          <p:cNvPr id="3075" name="Rectangle 3"/>
          <p:cNvSpPr>
            <a:spLocks noGrp="1" noChangeArrowheads="1"/>
          </p:cNvSpPr>
          <p:nvPr>
            <p:ph type="subTitle" idx="1"/>
          </p:nvPr>
        </p:nvSpPr>
        <p:spPr bwMode="white">
          <a:xfrm>
            <a:off x="1752600" y="5638800"/>
            <a:ext cx="6172200" cy="457200"/>
          </a:xfrm>
        </p:spPr>
        <p:txBody>
          <a:bodyPr/>
          <a:lstStyle>
            <a:lvl1pPr marL="0" indent="0" algn="ctr">
              <a:buFont typeface="Wingdings" pitchFamily="2" charset="2"/>
              <a:buNone/>
              <a:defRPr sz="1800">
                <a:solidFill>
                  <a:schemeClr val="tx2"/>
                </a:solidFill>
              </a:defRPr>
            </a:lvl1pPr>
          </a:lstStyle>
          <a:p>
            <a:pPr lvl="0"/>
            <a:r>
              <a:rPr lang="zh-CN" altLang="en-US" noProof="0" smtClean="0"/>
              <a:t>单击此处编辑母版副标题样式</a:t>
            </a:r>
            <a:endParaRPr lang="en-US" altLang="zh-CN"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a:xfrm>
            <a:off x="5943600" y="6486525"/>
            <a:ext cx="2895600" cy="298450"/>
          </a:xfrm>
          <a:prstGeom prst="rect">
            <a:avLst/>
          </a:prstGeom>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22FC7215-8484-402D-96F0-F4B62B1C1E4A}" type="slidenum">
              <a:rPr lang="en-US" altLang="zh-CN"/>
              <a:pPr/>
              <a:t>‹#›</a:t>
            </a:fld>
            <a:endParaRPr lang="en-US" altLang="zh-CN"/>
          </a:p>
        </p:txBody>
      </p:sp>
    </p:spTree>
    <p:extLst>
      <p:ext uri="{BB962C8B-B14F-4D97-AF65-F5344CB8AC3E}">
        <p14:creationId xmlns:p14="http://schemas.microsoft.com/office/powerpoint/2010/main" val="752273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52400"/>
            <a:ext cx="20764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769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a:xfrm>
            <a:off x="5943600" y="6486525"/>
            <a:ext cx="2895600" cy="298450"/>
          </a:xfrm>
          <a:prstGeom prst="rect">
            <a:avLst/>
          </a:prstGeom>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E1E4F631-40DB-4094-9655-CFE5BA515AE6}" type="slidenum">
              <a:rPr lang="en-US" altLang="zh-CN"/>
              <a:pPr/>
              <a:t>‹#›</a:t>
            </a:fld>
            <a:endParaRPr lang="en-US" altLang="zh-CN"/>
          </a:p>
        </p:txBody>
      </p:sp>
    </p:spTree>
    <p:extLst>
      <p:ext uri="{BB962C8B-B14F-4D97-AF65-F5344CB8AC3E}">
        <p14:creationId xmlns:p14="http://schemas.microsoft.com/office/powerpoint/2010/main" val="894926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3058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95400"/>
            <a:ext cx="8153400" cy="5029200"/>
          </a:xfrm>
        </p:spPr>
        <p:txBody>
          <a:bodyPr/>
          <a:lstStyle/>
          <a:p>
            <a:r>
              <a:rPr lang="zh-CN" altLang="en-US" smtClean="0"/>
              <a:t>单击图标添加表格</a:t>
            </a:r>
            <a:endParaRPr lang="zh-CN" altLang="en-US"/>
          </a:p>
        </p:txBody>
      </p:sp>
      <p:sp>
        <p:nvSpPr>
          <p:cNvPr id="4" name="页脚占位符 3"/>
          <p:cNvSpPr>
            <a:spLocks noGrp="1"/>
          </p:cNvSpPr>
          <p:nvPr>
            <p:ph type="ftr" sz="quarter" idx="10"/>
          </p:nvPr>
        </p:nvSpPr>
        <p:spPr>
          <a:xfrm>
            <a:off x="5943600" y="6486525"/>
            <a:ext cx="2895600" cy="298450"/>
          </a:xfrm>
          <a:prstGeom prst="rect">
            <a:avLst/>
          </a:prstGeom>
        </p:spPr>
        <p:txBody>
          <a:bodyPr/>
          <a:lstStyle>
            <a:lvl1pPr>
              <a:defRPr/>
            </a:lvl1pPr>
          </a:lstStyle>
          <a:p>
            <a:r>
              <a:rPr lang="en-US" altLang="zh-CN"/>
              <a:t>Company Logo</a:t>
            </a:r>
          </a:p>
        </p:txBody>
      </p:sp>
      <p:sp>
        <p:nvSpPr>
          <p:cNvPr id="5" name="灯片编号占位符 4"/>
          <p:cNvSpPr>
            <a:spLocks noGrp="1"/>
          </p:cNvSpPr>
          <p:nvPr>
            <p:ph type="sldNum" sz="quarter" idx="11"/>
          </p:nvPr>
        </p:nvSpPr>
        <p:spPr>
          <a:xfrm>
            <a:off x="3276600" y="6480175"/>
            <a:ext cx="2133600" cy="292100"/>
          </a:xfrm>
        </p:spPr>
        <p:txBody>
          <a:bodyPr/>
          <a:lstStyle>
            <a:lvl1pPr>
              <a:defRPr/>
            </a:lvl1pPr>
          </a:lstStyle>
          <a:p>
            <a:fld id="{12CAAB0E-03BB-46FE-A874-B81C104E0AD7}" type="slidenum">
              <a:rPr lang="en-US" altLang="zh-CN"/>
              <a:pPr/>
              <a:t>‹#›</a:t>
            </a:fld>
            <a:endParaRPr lang="en-US" altLang="zh-CN"/>
          </a:p>
        </p:txBody>
      </p:sp>
    </p:spTree>
    <p:extLst>
      <p:ext uri="{BB962C8B-B14F-4D97-AF65-F5344CB8AC3E}">
        <p14:creationId xmlns:p14="http://schemas.microsoft.com/office/powerpoint/2010/main" val="2244363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B75DD38-3151-47F2-9B98-CB630E973EA2}"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17485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E9B7683-1697-4B7B-9BDE-F30645861E1F}"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54274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28A546DE-DF79-4CC7-9461-C519CE1D1B9D}"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869514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72EAC54-3DC9-44D0-89E9-65E6E75E3057}"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92789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00B2B61A-E041-4C3B-9BBC-AC41E8F070A8}"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22434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5F9B2733-BFFF-4F9D-B424-7EA24DC4AF9D}"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6324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789949A7-47D8-4FF6-8651-70D923FE3A78}"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8448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1"/>
          </p:nvPr>
        </p:nvSpPr>
        <p:spPr/>
        <p:txBody>
          <a:bodyPr/>
          <a:lstStyle>
            <a:lvl1pPr>
              <a:defRPr/>
            </a:lvl1pPr>
          </a:lstStyle>
          <a:p>
            <a:fld id="{EB0F8DD7-D961-49A4-B685-362C76A11FE0}" type="slidenum">
              <a:rPr lang="en-US" altLang="zh-CN"/>
              <a:pPr/>
              <a:t>‹#›</a:t>
            </a:fld>
            <a:endParaRPr lang="en-US" altLang="zh-CN"/>
          </a:p>
        </p:txBody>
      </p:sp>
    </p:spTree>
    <p:extLst>
      <p:ext uri="{BB962C8B-B14F-4D97-AF65-F5344CB8AC3E}">
        <p14:creationId xmlns:p14="http://schemas.microsoft.com/office/powerpoint/2010/main" val="3571312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95D7286-0FDD-484E-9434-289C661AFB6F}"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73893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9651679B-2C57-439A-9DD7-FCCB9C9E3F2E}"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461573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9AA77FA-8F85-4233-A8F9-49BD32581F2E}"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381229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200A933-1871-485B-84F9-4ACC12400156}"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637055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B75DD38-3151-47F2-9B98-CB630E973EA2}"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332335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E9B7683-1697-4B7B-9BDE-F30645861E1F}"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2325017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28A546DE-DF79-4CC7-9461-C519CE1D1B9D}"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8205840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72EAC54-3DC9-44D0-89E9-65E6E75E3057}"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335934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00B2B61A-E041-4C3B-9BBC-AC41E8F070A8}"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522741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5F9B2733-BFFF-4F9D-B424-7EA24DC4AF9D}"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42876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灯片编号占位符 4"/>
          <p:cNvSpPr>
            <a:spLocks noGrp="1"/>
          </p:cNvSpPr>
          <p:nvPr>
            <p:ph type="sldNum" sz="quarter" idx="11"/>
          </p:nvPr>
        </p:nvSpPr>
        <p:spPr/>
        <p:txBody>
          <a:bodyPr/>
          <a:lstStyle>
            <a:lvl1pPr>
              <a:defRPr/>
            </a:lvl1pPr>
          </a:lstStyle>
          <a:p>
            <a:fld id="{A4A870DB-10ED-41A1-9E4A-B7C8C00BF1BD}" type="slidenum">
              <a:rPr lang="en-US" altLang="zh-CN"/>
              <a:pPr/>
              <a:t>‹#›</a:t>
            </a:fld>
            <a:endParaRPr lang="en-US" altLang="zh-CN"/>
          </a:p>
        </p:txBody>
      </p:sp>
    </p:spTree>
    <p:extLst>
      <p:ext uri="{BB962C8B-B14F-4D97-AF65-F5344CB8AC3E}">
        <p14:creationId xmlns:p14="http://schemas.microsoft.com/office/powerpoint/2010/main" val="31883362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789949A7-47D8-4FF6-8651-70D923FE3A78}"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385784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95D7286-0FDD-484E-9434-289C661AFB6F}"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6496790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9651679B-2C57-439A-9DD7-FCCB9C9E3F2E}"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570385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9AA77FA-8F85-4233-A8F9-49BD32581F2E}"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42359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200A933-1871-485B-84F9-4ACC12400156}"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643913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B75DD38-3151-47F2-9B98-CB630E973EA2}"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283890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E9B7683-1697-4B7B-9BDE-F30645861E1F}"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890729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28A546DE-DF79-4CC7-9461-C519CE1D1B9D}"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7263391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72EAC54-3DC9-44D0-89E9-65E6E75E3057}"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6152849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00B2B61A-E041-4C3B-9BBC-AC41E8F070A8}"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68799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5943600" y="6486525"/>
            <a:ext cx="2895600" cy="298450"/>
          </a:xfrm>
          <a:prstGeom prst="rect">
            <a:avLst/>
          </a:prstGeom>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91D20301-C595-4FAA-B343-12EECB64394D}" type="slidenum">
              <a:rPr lang="en-US" altLang="zh-CN"/>
              <a:pPr/>
              <a:t>‹#›</a:t>
            </a:fld>
            <a:endParaRPr lang="en-US" altLang="zh-CN"/>
          </a:p>
        </p:txBody>
      </p:sp>
    </p:spTree>
    <p:extLst>
      <p:ext uri="{BB962C8B-B14F-4D97-AF65-F5344CB8AC3E}">
        <p14:creationId xmlns:p14="http://schemas.microsoft.com/office/powerpoint/2010/main" val="18927124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5F9B2733-BFFF-4F9D-B424-7EA24DC4AF9D}"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667213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789949A7-47D8-4FF6-8651-70D923FE3A78}"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3226392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95D7286-0FDD-484E-9434-289C661AFB6F}"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053416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9651679B-2C57-439A-9DD7-FCCB9C9E3F2E}"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7499717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9AA77FA-8F85-4233-A8F9-49BD32581F2E}"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140570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200A933-1871-485B-84F9-4ACC12400156}"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5236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a:xfrm>
            <a:off x="5943600" y="6486525"/>
            <a:ext cx="2895600" cy="298450"/>
          </a:xfrm>
          <a:prstGeom prst="rect">
            <a:avLst/>
          </a:prstGeom>
        </p:spPr>
        <p:txBody>
          <a:bodyPr/>
          <a:lstStyle>
            <a:lvl1pPr>
              <a:defRPr/>
            </a:lvl1pPr>
          </a:lstStyle>
          <a:p>
            <a:r>
              <a:rPr lang="en-US" altLang="zh-CN"/>
              <a:t>Company Logo</a:t>
            </a:r>
          </a:p>
        </p:txBody>
      </p:sp>
      <p:sp>
        <p:nvSpPr>
          <p:cNvPr id="8" name="灯片编号占位符 7"/>
          <p:cNvSpPr>
            <a:spLocks noGrp="1"/>
          </p:cNvSpPr>
          <p:nvPr>
            <p:ph type="sldNum" sz="quarter" idx="11"/>
          </p:nvPr>
        </p:nvSpPr>
        <p:spPr/>
        <p:txBody>
          <a:bodyPr/>
          <a:lstStyle>
            <a:lvl1pPr>
              <a:defRPr/>
            </a:lvl1pPr>
          </a:lstStyle>
          <a:p>
            <a:fld id="{8F1BE5E9-3EDD-476C-91B3-DDDCFDF8EA65}" type="slidenum">
              <a:rPr lang="en-US" altLang="zh-CN"/>
              <a:pPr/>
              <a:t>‹#›</a:t>
            </a:fld>
            <a:endParaRPr lang="en-US" altLang="zh-CN"/>
          </a:p>
        </p:txBody>
      </p:sp>
    </p:spTree>
    <p:extLst>
      <p:ext uri="{BB962C8B-B14F-4D97-AF65-F5344CB8AC3E}">
        <p14:creationId xmlns:p14="http://schemas.microsoft.com/office/powerpoint/2010/main" val="3450635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a:xfrm>
            <a:off x="5943600" y="6486525"/>
            <a:ext cx="2895600" cy="298450"/>
          </a:xfrm>
          <a:prstGeom prst="rect">
            <a:avLst/>
          </a:prstGeom>
        </p:spPr>
        <p:txBody>
          <a:bodyPr/>
          <a:lstStyle>
            <a:lvl1pPr>
              <a:defRPr/>
            </a:lvl1pPr>
          </a:lstStyle>
          <a:p>
            <a:r>
              <a:rPr lang="en-US" altLang="zh-CN"/>
              <a:t>Company Logo</a:t>
            </a:r>
          </a:p>
        </p:txBody>
      </p:sp>
      <p:sp>
        <p:nvSpPr>
          <p:cNvPr id="4" name="灯片编号占位符 3"/>
          <p:cNvSpPr>
            <a:spLocks noGrp="1"/>
          </p:cNvSpPr>
          <p:nvPr>
            <p:ph type="sldNum" sz="quarter" idx="11"/>
          </p:nvPr>
        </p:nvSpPr>
        <p:spPr/>
        <p:txBody>
          <a:bodyPr/>
          <a:lstStyle>
            <a:lvl1pPr>
              <a:defRPr/>
            </a:lvl1pPr>
          </a:lstStyle>
          <a:p>
            <a:fld id="{65FCAD15-8F27-48E2-A7A4-F46DC19C1DEB}" type="slidenum">
              <a:rPr lang="en-US" altLang="zh-CN"/>
              <a:pPr/>
              <a:t>‹#›</a:t>
            </a:fld>
            <a:endParaRPr lang="en-US" altLang="zh-CN"/>
          </a:p>
        </p:txBody>
      </p:sp>
    </p:spTree>
    <p:extLst>
      <p:ext uri="{BB962C8B-B14F-4D97-AF65-F5344CB8AC3E}">
        <p14:creationId xmlns:p14="http://schemas.microsoft.com/office/powerpoint/2010/main" val="3064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5943600" y="6486525"/>
            <a:ext cx="2895600" cy="298450"/>
          </a:xfrm>
          <a:prstGeom prst="rect">
            <a:avLst/>
          </a:prstGeom>
        </p:spPr>
        <p:txBody>
          <a:bodyPr/>
          <a:lstStyle>
            <a:lvl1pPr>
              <a:defRPr/>
            </a:lvl1pPr>
          </a:lstStyle>
          <a:p>
            <a:r>
              <a:rPr lang="en-US" altLang="zh-CN"/>
              <a:t>Company Logo</a:t>
            </a:r>
          </a:p>
        </p:txBody>
      </p:sp>
      <p:sp>
        <p:nvSpPr>
          <p:cNvPr id="3" name="灯片编号占位符 2"/>
          <p:cNvSpPr>
            <a:spLocks noGrp="1"/>
          </p:cNvSpPr>
          <p:nvPr>
            <p:ph type="sldNum" sz="quarter" idx="11"/>
          </p:nvPr>
        </p:nvSpPr>
        <p:spPr/>
        <p:txBody>
          <a:bodyPr/>
          <a:lstStyle>
            <a:lvl1pPr>
              <a:defRPr/>
            </a:lvl1pPr>
          </a:lstStyle>
          <a:p>
            <a:fld id="{97E011C0-6A7B-40CB-AA21-6BC51DFF0741}" type="slidenum">
              <a:rPr lang="en-US" altLang="zh-CN"/>
              <a:pPr/>
              <a:t>‹#›</a:t>
            </a:fld>
            <a:endParaRPr lang="en-US" altLang="zh-CN"/>
          </a:p>
        </p:txBody>
      </p:sp>
    </p:spTree>
    <p:extLst>
      <p:ext uri="{BB962C8B-B14F-4D97-AF65-F5344CB8AC3E}">
        <p14:creationId xmlns:p14="http://schemas.microsoft.com/office/powerpoint/2010/main" val="205094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a:xfrm>
            <a:off x="5943600" y="6486525"/>
            <a:ext cx="2895600" cy="298450"/>
          </a:xfrm>
          <a:prstGeom prst="rect">
            <a:avLst/>
          </a:prstGeom>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1C43536B-A905-4584-9A39-0C14907C3264}" type="slidenum">
              <a:rPr lang="en-US" altLang="zh-CN"/>
              <a:pPr/>
              <a:t>‹#›</a:t>
            </a:fld>
            <a:endParaRPr lang="en-US" altLang="zh-CN"/>
          </a:p>
        </p:txBody>
      </p:sp>
    </p:spTree>
    <p:extLst>
      <p:ext uri="{BB962C8B-B14F-4D97-AF65-F5344CB8AC3E}">
        <p14:creationId xmlns:p14="http://schemas.microsoft.com/office/powerpoint/2010/main" val="121747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a:xfrm>
            <a:off x="5943600" y="6486525"/>
            <a:ext cx="2895600" cy="298450"/>
          </a:xfrm>
          <a:prstGeom prst="rect">
            <a:avLst/>
          </a:prstGeom>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848E01A7-80CC-4C9B-AFE8-09F9BB49EF2D}" type="slidenum">
              <a:rPr lang="en-US" altLang="zh-CN"/>
              <a:pPr/>
              <a:t>‹#›</a:t>
            </a:fld>
            <a:endParaRPr lang="en-US" altLang="zh-CN"/>
          </a:p>
        </p:txBody>
      </p:sp>
    </p:spTree>
    <p:extLst>
      <p:ext uri="{BB962C8B-B14F-4D97-AF65-F5344CB8AC3E}">
        <p14:creationId xmlns:p14="http://schemas.microsoft.com/office/powerpoint/2010/main" val="225090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7" name="Picture 43" descr="e_11p"/>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836613"/>
          </a:xfrm>
          <a:prstGeom prst="rect">
            <a:avLst/>
          </a:prstGeom>
          <a:noFill/>
          <a:extLst>
            <a:ext uri="{909E8E84-426E-40DD-AFC4-6F175D3DCCD1}">
              <a14:hiddenFill xmlns:a14="http://schemas.microsoft.com/office/drawing/2010/main">
                <a:solidFill>
                  <a:srgbClr val="FFFFFF"/>
                </a:solidFill>
              </a14:hiddenFill>
            </a:ext>
          </a:extLst>
        </p:spPr>
      </p:pic>
      <p:sp>
        <p:nvSpPr>
          <p:cNvPr id="1027" name="Rectangle 3"/>
          <p:cNvSpPr>
            <a:spLocks noGrp="1" noChangeArrowheads="1"/>
          </p:cNvSpPr>
          <p:nvPr>
            <p:ph type="body" idx="1"/>
          </p:nvPr>
        </p:nvSpPr>
        <p:spPr bwMode="auto">
          <a:xfrm>
            <a:off x="457200" y="1295400"/>
            <a:ext cx="8153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30" name="Rectangle 6"/>
          <p:cNvSpPr>
            <a:spLocks noGrp="1" noChangeArrowheads="1"/>
          </p:cNvSpPr>
          <p:nvPr>
            <p:ph type="sldNum" sz="quarter" idx="4"/>
          </p:nvPr>
        </p:nvSpPr>
        <p:spPr bwMode="auto">
          <a:xfrm>
            <a:off x="3276600" y="6480175"/>
            <a:ext cx="21336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883C232-5237-4BF3-BB8F-65BC603A6DE1}" type="slidenum">
              <a:rPr lang="en-US" altLang="zh-CN"/>
              <a:pPr/>
              <a:t>‹#›</a:t>
            </a:fld>
            <a:endParaRPr lang="en-US" altLang="zh-CN"/>
          </a:p>
        </p:txBody>
      </p:sp>
      <p:sp>
        <p:nvSpPr>
          <p:cNvPr id="1026" name="Rectangle 2"/>
          <p:cNvSpPr>
            <a:spLocks noGrp="1" noChangeArrowheads="1"/>
          </p:cNvSpPr>
          <p:nvPr>
            <p:ph type="title"/>
          </p:nvPr>
        </p:nvSpPr>
        <p:spPr bwMode="white">
          <a:xfrm>
            <a:off x="457200" y="152400"/>
            <a:ext cx="8305800" cy="563563"/>
          </a:xfrm>
          <a:prstGeom prst="rect">
            <a:avLst/>
          </a:prstGeom>
          <a:noFill/>
          <a:ln>
            <a:noFill/>
          </a:ln>
          <a:effectLst/>
          <a:extLst>
            <a:ext uri="{909E8E84-426E-40DD-AFC4-6F175D3DCCD1}">
              <a14:hiddenFill xmlns:a14="http://schemas.microsoft.com/office/drawing/2010/main">
                <a:solidFill>
                  <a:srgbClr val="2B166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70" name="Text Box 46"/>
          <p:cNvSpPr txBox="1">
            <a:spLocks noChangeArrowheads="1"/>
          </p:cNvSpPr>
          <p:nvPr/>
        </p:nvSpPr>
        <p:spPr bwMode="auto">
          <a:xfrm>
            <a:off x="0" y="819150"/>
            <a:ext cx="9144000" cy="24447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000" b="1" dirty="0" smtClean="0">
                <a:solidFill>
                  <a:schemeClr val="bg1"/>
                </a:solidFill>
                <a:latin typeface="Verdana" pitchFamily="34" charset="0"/>
                <a:ea typeface="宋体" charset="-122"/>
              </a:rPr>
              <a:t>xtwang@mail.xidian.edu.cn</a:t>
            </a:r>
            <a:endParaRPr lang="en-US" altLang="zh-CN" sz="1000" b="1" dirty="0">
              <a:solidFill>
                <a:schemeClr val="bg1"/>
              </a:solidFill>
              <a:latin typeface="Verdana" pitchFamily="34" charset="0"/>
              <a:ea typeface="宋体" charset="-122"/>
            </a:endParaRPr>
          </a:p>
        </p:txBody>
      </p:sp>
      <p:pic>
        <p:nvPicPr>
          <p:cNvPr id="8" name="Picture 10" descr="E:\New folder\TEACHING\xidian_logo.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876256" y="6334063"/>
            <a:ext cx="2278915" cy="52393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defRPr kumimoji="0" sz="1400" b="0">
                <a:solidFill>
                  <a:schemeClr val="tx1"/>
                </a:solidFill>
              </a:defRPr>
            </a:lvl1pPr>
          </a:lstStyle>
          <a:p>
            <a:endParaRPr lang="en-US" altLang="zh-CN" smtClean="0">
              <a:solidFill>
                <a:srgbClr val="000000"/>
              </a:solidFill>
              <a:latin typeface="Times New Roman"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kumimoji="0" sz="1400" b="0">
                <a:solidFill>
                  <a:schemeClr val="tx1"/>
                </a:solidFill>
              </a:defRPr>
            </a:lvl1pPr>
          </a:lstStyle>
          <a:p>
            <a:endParaRPr lang="en-US" altLang="zh-CN" smtClean="0">
              <a:solidFill>
                <a:srgbClr val="000000"/>
              </a:solidFill>
              <a:latin typeface="Times New Roman"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kumimoji="0" sz="1400" b="0">
                <a:solidFill>
                  <a:schemeClr val="tx1"/>
                </a:solidFill>
              </a:defRPr>
            </a:lvl1pPr>
          </a:lstStyle>
          <a:p>
            <a:fld id="{A6B7FFA9-2846-4595-AF9E-E685075103A1}" type="slidenum">
              <a:rPr lang="zh-CN" altLang="en-US" smtClean="0">
                <a:solidFill>
                  <a:srgbClr val="000000"/>
                </a:solidFill>
                <a:latin typeface="Times New Roman" charset="0"/>
              </a:rPr>
              <a:pPr/>
              <a:t>‹#›</a:t>
            </a:fld>
            <a:endParaRPr lang="en-US" altLang="zh-CN" smtClean="0">
              <a:solidFill>
                <a:srgbClr val="000000"/>
              </a:solidFill>
              <a:latin typeface="Times New Roman" charset="0"/>
            </a:endParaRPr>
          </a:p>
        </p:txBody>
      </p:sp>
    </p:spTree>
    <p:extLst>
      <p:ext uri="{BB962C8B-B14F-4D97-AF65-F5344CB8AC3E}">
        <p14:creationId xmlns:p14="http://schemas.microsoft.com/office/powerpoint/2010/main" val="32338867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charset="0"/>
          <a:ea typeface="宋体" charset="-122"/>
        </a:defRPr>
      </a:lvl2pPr>
      <a:lvl3pPr algn="ctr" rtl="0" fontAlgn="base">
        <a:spcBef>
          <a:spcPct val="0"/>
        </a:spcBef>
        <a:spcAft>
          <a:spcPct val="0"/>
        </a:spcAft>
        <a:defRPr kumimoji="1" sz="4400">
          <a:solidFill>
            <a:schemeClr val="tx2"/>
          </a:solidFill>
          <a:latin typeface="Times New Roman" charset="0"/>
          <a:ea typeface="宋体" charset="-122"/>
        </a:defRPr>
      </a:lvl3pPr>
      <a:lvl4pPr algn="ctr" rtl="0" fontAlgn="base">
        <a:spcBef>
          <a:spcPct val="0"/>
        </a:spcBef>
        <a:spcAft>
          <a:spcPct val="0"/>
        </a:spcAft>
        <a:defRPr kumimoji="1" sz="4400">
          <a:solidFill>
            <a:schemeClr val="tx2"/>
          </a:solidFill>
          <a:latin typeface="Times New Roman" charset="0"/>
          <a:ea typeface="宋体" charset="-122"/>
        </a:defRPr>
      </a:lvl4pPr>
      <a:lvl5pPr algn="ctr" rtl="0" fontAlgn="base">
        <a:spcBef>
          <a:spcPct val="0"/>
        </a:spcBef>
        <a:spcAft>
          <a:spcPct val="0"/>
        </a:spcAft>
        <a:defRPr kumimoji="1" sz="4400">
          <a:solidFill>
            <a:schemeClr val="tx2"/>
          </a:solidFill>
          <a:latin typeface="Times New Roman" charset="0"/>
          <a:ea typeface="宋体" charset="-122"/>
        </a:defRPr>
      </a:lvl5pPr>
      <a:lvl6pPr marL="457200" algn="ctr" rtl="0" fontAlgn="base">
        <a:spcBef>
          <a:spcPct val="0"/>
        </a:spcBef>
        <a:spcAft>
          <a:spcPct val="0"/>
        </a:spcAft>
        <a:defRPr kumimoji="1" sz="4400">
          <a:solidFill>
            <a:schemeClr val="tx2"/>
          </a:solidFill>
          <a:latin typeface="Times New Roman" charset="0"/>
          <a:ea typeface="宋体" charset="-122"/>
        </a:defRPr>
      </a:lvl6pPr>
      <a:lvl7pPr marL="914400" algn="ctr" rtl="0" fontAlgn="base">
        <a:spcBef>
          <a:spcPct val="0"/>
        </a:spcBef>
        <a:spcAft>
          <a:spcPct val="0"/>
        </a:spcAft>
        <a:defRPr kumimoji="1" sz="4400">
          <a:solidFill>
            <a:schemeClr val="tx2"/>
          </a:solidFill>
          <a:latin typeface="Times New Roman" charset="0"/>
          <a:ea typeface="宋体" charset="-122"/>
        </a:defRPr>
      </a:lvl7pPr>
      <a:lvl8pPr marL="1371600" algn="ctr" rtl="0" fontAlgn="base">
        <a:spcBef>
          <a:spcPct val="0"/>
        </a:spcBef>
        <a:spcAft>
          <a:spcPct val="0"/>
        </a:spcAft>
        <a:defRPr kumimoji="1" sz="4400">
          <a:solidFill>
            <a:schemeClr val="tx2"/>
          </a:solidFill>
          <a:latin typeface="Times New Roman" charset="0"/>
          <a:ea typeface="宋体" charset="-122"/>
        </a:defRPr>
      </a:lvl8pPr>
      <a:lvl9pPr marL="1828800" algn="ctr" rtl="0" fontAlgn="base">
        <a:spcBef>
          <a:spcPct val="0"/>
        </a:spcBef>
        <a:spcAft>
          <a:spcPct val="0"/>
        </a:spcAft>
        <a:defRPr kumimoji="1" sz="4400">
          <a:solidFill>
            <a:schemeClr val="tx2"/>
          </a:solidFill>
          <a:latin typeface="Times New Roman" charset="0"/>
          <a:ea typeface="宋体"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defRPr kumimoji="0" sz="1400" b="0">
                <a:solidFill>
                  <a:schemeClr val="tx1"/>
                </a:solidFill>
              </a:defRPr>
            </a:lvl1pPr>
          </a:lstStyle>
          <a:p>
            <a:endParaRPr lang="en-US" altLang="zh-CN" smtClean="0">
              <a:solidFill>
                <a:srgbClr val="000000"/>
              </a:solidFill>
              <a:latin typeface="Times New Roman"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kumimoji="0" sz="1400" b="0">
                <a:solidFill>
                  <a:schemeClr val="tx1"/>
                </a:solidFill>
              </a:defRPr>
            </a:lvl1pPr>
          </a:lstStyle>
          <a:p>
            <a:endParaRPr lang="en-US" altLang="zh-CN" smtClean="0">
              <a:solidFill>
                <a:srgbClr val="000000"/>
              </a:solidFill>
              <a:latin typeface="Times New Roman"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kumimoji="0" sz="1400" b="0">
                <a:solidFill>
                  <a:schemeClr val="tx1"/>
                </a:solidFill>
              </a:defRPr>
            </a:lvl1pPr>
          </a:lstStyle>
          <a:p>
            <a:fld id="{A6B7FFA9-2846-4595-AF9E-E685075103A1}" type="slidenum">
              <a:rPr lang="zh-CN" altLang="en-US" smtClean="0">
                <a:solidFill>
                  <a:srgbClr val="000000"/>
                </a:solidFill>
                <a:latin typeface="Times New Roman" charset="0"/>
              </a:rPr>
              <a:pPr/>
              <a:t>‹#›</a:t>
            </a:fld>
            <a:endParaRPr lang="en-US" altLang="zh-CN" smtClean="0">
              <a:solidFill>
                <a:srgbClr val="000000"/>
              </a:solidFill>
              <a:latin typeface="Times New Roman" charset="0"/>
            </a:endParaRPr>
          </a:p>
        </p:txBody>
      </p:sp>
    </p:spTree>
    <p:extLst>
      <p:ext uri="{BB962C8B-B14F-4D97-AF65-F5344CB8AC3E}">
        <p14:creationId xmlns:p14="http://schemas.microsoft.com/office/powerpoint/2010/main" val="13201134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charset="0"/>
          <a:ea typeface="宋体" charset="-122"/>
        </a:defRPr>
      </a:lvl2pPr>
      <a:lvl3pPr algn="ctr" rtl="0" fontAlgn="base">
        <a:spcBef>
          <a:spcPct val="0"/>
        </a:spcBef>
        <a:spcAft>
          <a:spcPct val="0"/>
        </a:spcAft>
        <a:defRPr kumimoji="1" sz="4400">
          <a:solidFill>
            <a:schemeClr val="tx2"/>
          </a:solidFill>
          <a:latin typeface="Times New Roman" charset="0"/>
          <a:ea typeface="宋体" charset="-122"/>
        </a:defRPr>
      </a:lvl3pPr>
      <a:lvl4pPr algn="ctr" rtl="0" fontAlgn="base">
        <a:spcBef>
          <a:spcPct val="0"/>
        </a:spcBef>
        <a:spcAft>
          <a:spcPct val="0"/>
        </a:spcAft>
        <a:defRPr kumimoji="1" sz="4400">
          <a:solidFill>
            <a:schemeClr val="tx2"/>
          </a:solidFill>
          <a:latin typeface="Times New Roman" charset="0"/>
          <a:ea typeface="宋体" charset="-122"/>
        </a:defRPr>
      </a:lvl4pPr>
      <a:lvl5pPr algn="ctr" rtl="0" fontAlgn="base">
        <a:spcBef>
          <a:spcPct val="0"/>
        </a:spcBef>
        <a:spcAft>
          <a:spcPct val="0"/>
        </a:spcAft>
        <a:defRPr kumimoji="1" sz="4400">
          <a:solidFill>
            <a:schemeClr val="tx2"/>
          </a:solidFill>
          <a:latin typeface="Times New Roman" charset="0"/>
          <a:ea typeface="宋体" charset="-122"/>
        </a:defRPr>
      </a:lvl5pPr>
      <a:lvl6pPr marL="457200" algn="ctr" rtl="0" fontAlgn="base">
        <a:spcBef>
          <a:spcPct val="0"/>
        </a:spcBef>
        <a:spcAft>
          <a:spcPct val="0"/>
        </a:spcAft>
        <a:defRPr kumimoji="1" sz="4400">
          <a:solidFill>
            <a:schemeClr val="tx2"/>
          </a:solidFill>
          <a:latin typeface="Times New Roman" charset="0"/>
          <a:ea typeface="宋体" charset="-122"/>
        </a:defRPr>
      </a:lvl6pPr>
      <a:lvl7pPr marL="914400" algn="ctr" rtl="0" fontAlgn="base">
        <a:spcBef>
          <a:spcPct val="0"/>
        </a:spcBef>
        <a:spcAft>
          <a:spcPct val="0"/>
        </a:spcAft>
        <a:defRPr kumimoji="1" sz="4400">
          <a:solidFill>
            <a:schemeClr val="tx2"/>
          </a:solidFill>
          <a:latin typeface="Times New Roman" charset="0"/>
          <a:ea typeface="宋体" charset="-122"/>
        </a:defRPr>
      </a:lvl7pPr>
      <a:lvl8pPr marL="1371600" algn="ctr" rtl="0" fontAlgn="base">
        <a:spcBef>
          <a:spcPct val="0"/>
        </a:spcBef>
        <a:spcAft>
          <a:spcPct val="0"/>
        </a:spcAft>
        <a:defRPr kumimoji="1" sz="4400">
          <a:solidFill>
            <a:schemeClr val="tx2"/>
          </a:solidFill>
          <a:latin typeface="Times New Roman" charset="0"/>
          <a:ea typeface="宋体" charset="-122"/>
        </a:defRPr>
      </a:lvl8pPr>
      <a:lvl9pPr marL="1828800" algn="ctr" rtl="0" fontAlgn="base">
        <a:spcBef>
          <a:spcPct val="0"/>
        </a:spcBef>
        <a:spcAft>
          <a:spcPct val="0"/>
        </a:spcAft>
        <a:defRPr kumimoji="1" sz="4400">
          <a:solidFill>
            <a:schemeClr val="tx2"/>
          </a:solidFill>
          <a:latin typeface="Times New Roman" charset="0"/>
          <a:ea typeface="宋体"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defRPr kumimoji="0" sz="1400" b="0">
                <a:solidFill>
                  <a:schemeClr val="tx1"/>
                </a:solidFill>
              </a:defRPr>
            </a:lvl1pPr>
          </a:lstStyle>
          <a:p>
            <a:endParaRPr lang="en-US" altLang="zh-CN" smtClean="0">
              <a:solidFill>
                <a:srgbClr val="000000"/>
              </a:solidFill>
              <a:latin typeface="Times New Roman"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kumimoji="0" sz="1400" b="0">
                <a:solidFill>
                  <a:schemeClr val="tx1"/>
                </a:solidFill>
              </a:defRPr>
            </a:lvl1pPr>
          </a:lstStyle>
          <a:p>
            <a:endParaRPr lang="en-US" altLang="zh-CN" smtClean="0">
              <a:solidFill>
                <a:srgbClr val="000000"/>
              </a:solidFill>
              <a:latin typeface="Times New Roman"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kumimoji="0" sz="1400" b="0">
                <a:solidFill>
                  <a:schemeClr val="tx1"/>
                </a:solidFill>
              </a:defRPr>
            </a:lvl1pPr>
          </a:lstStyle>
          <a:p>
            <a:fld id="{A6B7FFA9-2846-4595-AF9E-E685075103A1}" type="slidenum">
              <a:rPr lang="zh-CN" altLang="en-US" smtClean="0">
                <a:solidFill>
                  <a:srgbClr val="000000"/>
                </a:solidFill>
                <a:latin typeface="Times New Roman" charset="0"/>
              </a:rPr>
              <a:pPr/>
              <a:t>‹#›</a:t>
            </a:fld>
            <a:endParaRPr lang="en-US" altLang="zh-CN" smtClean="0">
              <a:solidFill>
                <a:srgbClr val="000000"/>
              </a:solidFill>
              <a:latin typeface="Times New Roman" charset="0"/>
            </a:endParaRPr>
          </a:p>
        </p:txBody>
      </p:sp>
    </p:spTree>
    <p:extLst>
      <p:ext uri="{BB962C8B-B14F-4D97-AF65-F5344CB8AC3E}">
        <p14:creationId xmlns:p14="http://schemas.microsoft.com/office/powerpoint/2010/main" val="66422923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charset="0"/>
          <a:ea typeface="宋体" charset="-122"/>
        </a:defRPr>
      </a:lvl2pPr>
      <a:lvl3pPr algn="ctr" rtl="0" fontAlgn="base">
        <a:spcBef>
          <a:spcPct val="0"/>
        </a:spcBef>
        <a:spcAft>
          <a:spcPct val="0"/>
        </a:spcAft>
        <a:defRPr kumimoji="1" sz="4400">
          <a:solidFill>
            <a:schemeClr val="tx2"/>
          </a:solidFill>
          <a:latin typeface="Times New Roman" charset="0"/>
          <a:ea typeface="宋体" charset="-122"/>
        </a:defRPr>
      </a:lvl3pPr>
      <a:lvl4pPr algn="ctr" rtl="0" fontAlgn="base">
        <a:spcBef>
          <a:spcPct val="0"/>
        </a:spcBef>
        <a:spcAft>
          <a:spcPct val="0"/>
        </a:spcAft>
        <a:defRPr kumimoji="1" sz="4400">
          <a:solidFill>
            <a:schemeClr val="tx2"/>
          </a:solidFill>
          <a:latin typeface="Times New Roman" charset="0"/>
          <a:ea typeface="宋体" charset="-122"/>
        </a:defRPr>
      </a:lvl4pPr>
      <a:lvl5pPr algn="ctr" rtl="0" fontAlgn="base">
        <a:spcBef>
          <a:spcPct val="0"/>
        </a:spcBef>
        <a:spcAft>
          <a:spcPct val="0"/>
        </a:spcAft>
        <a:defRPr kumimoji="1" sz="4400">
          <a:solidFill>
            <a:schemeClr val="tx2"/>
          </a:solidFill>
          <a:latin typeface="Times New Roman" charset="0"/>
          <a:ea typeface="宋体" charset="-122"/>
        </a:defRPr>
      </a:lvl5pPr>
      <a:lvl6pPr marL="457200" algn="ctr" rtl="0" fontAlgn="base">
        <a:spcBef>
          <a:spcPct val="0"/>
        </a:spcBef>
        <a:spcAft>
          <a:spcPct val="0"/>
        </a:spcAft>
        <a:defRPr kumimoji="1" sz="4400">
          <a:solidFill>
            <a:schemeClr val="tx2"/>
          </a:solidFill>
          <a:latin typeface="Times New Roman" charset="0"/>
          <a:ea typeface="宋体" charset="-122"/>
        </a:defRPr>
      </a:lvl6pPr>
      <a:lvl7pPr marL="914400" algn="ctr" rtl="0" fontAlgn="base">
        <a:spcBef>
          <a:spcPct val="0"/>
        </a:spcBef>
        <a:spcAft>
          <a:spcPct val="0"/>
        </a:spcAft>
        <a:defRPr kumimoji="1" sz="4400">
          <a:solidFill>
            <a:schemeClr val="tx2"/>
          </a:solidFill>
          <a:latin typeface="Times New Roman" charset="0"/>
          <a:ea typeface="宋体" charset="-122"/>
        </a:defRPr>
      </a:lvl7pPr>
      <a:lvl8pPr marL="1371600" algn="ctr" rtl="0" fontAlgn="base">
        <a:spcBef>
          <a:spcPct val="0"/>
        </a:spcBef>
        <a:spcAft>
          <a:spcPct val="0"/>
        </a:spcAft>
        <a:defRPr kumimoji="1" sz="4400">
          <a:solidFill>
            <a:schemeClr val="tx2"/>
          </a:solidFill>
          <a:latin typeface="Times New Roman" charset="0"/>
          <a:ea typeface="宋体" charset="-122"/>
        </a:defRPr>
      </a:lvl8pPr>
      <a:lvl9pPr marL="1828800" algn="ctr" rtl="0" fontAlgn="base">
        <a:spcBef>
          <a:spcPct val="0"/>
        </a:spcBef>
        <a:spcAft>
          <a:spcPct val="0"/>
        </a:spcAft>
        <a:defRPr kumimoji="1" sz="4400">
          <a:solidFill>
            <a:schemeClr val="tx2"/>
          </a:solidFill>
          <a:latin typeface="Times New Roman" charset="0"/>
          <a:ea typeface="宋体"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0.wmf"/></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1.wmf"/></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2.emf"/></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Layout" Target="../slideLayouts/slideLayout19.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9.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png"/><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114800" y="1066800"/>
            <a:ext cx="4572000" cy="3048000"/>
          </a:xfrm>
        </p:spPr>
        <p:txBody>
          <a:bodyPr/>
          <a:lstStyle/>
          <a:p>
            <a:r>
              <a:rPr lang="zh-CN" altLang="en-US" sz="4800" b="0" dirty="0" smtClean="0">
                <a:solidFill>
                  <a:schemeClr val="bg1"/>
                </a:solidFill>
                <a:ea typeface="宋体" charset="-122"/>
              </a:rPr>
              <a:t>第四章</a:t>
            </a:r>
            <a:r>
              <a:rPr lang="en-US" altLang="zh-CN" sz="4800" b="0" dirty="0" smtClean="0">
                <a:solidFill>
                  <a:schemeClr val="bg1"/>
                </a:solidFill>
                <a:ea typeface="宋体" charset="-122"/>
              </a:rPr>
              <a:t> </a:t>
            </a:r>
            <a:br>
              <a:rPr lang="en-US" altLang="zh-CN" sz="4800" b="0" dirty="0" smtClean="0">
                <a:solidFill>
                  <a:schemeClr val="bg1"/>
                </a:solidFill>
                <a:ea typeface="宋体" charset="-122"/>
              </a:rPr>
            </a:br>
            <a:r>
              <a:rPr lang="zh-CN" altLang="en-US" sz="6000" dirty="0" smtClean="0">
                <a:ea typeface="宋体" charset="-122"/>
              </a:rPr>
              <a:t>汇编语言</a:t>
            </a:r>
            <a:r>
              <a:rPr lang="en-US" altLang="zh-CN" sz="6000" dirty="0" smtClean="0">
                <a:ea typeface="宋体" charset="-122"/>
              </a:rPr>
              <a:t/>
            </a:r>
            <a:br>
              <a:rPr lang="en-US" altLang="zh-CN" sz="6000" dirty="0" smtClean="0">
                <a:ea typeface="宋体" charset="-122"/>
              </a:rPr>
            </a:br>
            <a:r>
              <a:rPr lang="zh-CN" altLang="en-US" sz="6000" dirty="0" smtClean="0">
                <a:ea typeface="宋体" charset="-122"/>
              </a:rPr>
              <a:t>程序设计</a:t>
            </a:r>
            <a:endParaRPr lang="en-US" altLang="zh-CN" sz="6000" dirty="0">
              <a:ea typeface="宋体" charset="-122"/>
            </a:endParaRPr>
          </a:p>
        </p:txBody>
      </p:sp>
      <p:sp>
        <p:nvSpPr>
          <p:cNvPr id="2051" name="Rectangle 3"/>
          <p:cNvSpPr>
            <a:spLocks noGrp="1" noChangeArrowheads="1"/>
          </p:cNvSpPr>
          <p:nvPr>
            <p:ph type="subTitle" idx="1"/>
          </p:nvPr>
        </p:nvSpPr>
        <p:spPr bwMode="auto">
          <a:xfrm>
            <a:off x="4211960" y="6118696"/>
            <a:ext cx="5334000" cy="457200"/>
          </a:xfrm>
        </p:spPr>
        <p:txBody>
          <a:bodyPr/>
          <a:lstStyle/>
          <a:p>
            <a:r>
              <a:rPr lang="en-US" altLang="zh-CN" dirty="0" smtClean="0">
                <a:ea typeface="宋体" charset="-122"/>
              </a:rPr>
              <a:t>xtwang@mail.xidian.edu.cn</a:t>
            </a:r>
            <a:endParaRPr lang="en-US" altLang="zh-CN" dirty="0">
              <a:ea typeface="宋体" charset="-122"/>
            </a:endParaRPr>
          </a:p>
        </p:txBody>
      </p:sp>
      <p:pic>
        <p:nvPicPr>
          <p:cNvPr id="4" name="Picture 10" descr="E:\New folder\TEACHING\xidian_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94" y="5558479"/>
            <a:ext cx="4442711" cy="10214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932040" y="5391622"/>
            <a:ext cx="4104456" cy="707886"/>
          </a:xfrm>
          <a:prstGeom prst="rect">
            <a:avLst/>
          </a:prstGeom>
          <a:noFill/>
        </p:spPr>
        <p:txBody>
          <a:bodyPr wrap="square" rtlCol="0">
            <a:spAutoFit/>
          </a:bodyPr>
          <a:lstStyle/>
          <a:p>
            <a:r>
              <a:rPr lang="zh-CN" altLang="en-US" sz="2800" b="1" dirty="0" smtClean="0">
                <a:latin typeface="楷体" panose="02010609060101010101" pitchFamily="49" charset="-122"/>
                <a:ea typeface="楷体" panose="02010609060101010101" pitchFamily="49" charset="-122"/>
              </a:rPr>
              <a:t>任课教师</a:t>
            </a:r>
            <a:r>
              <a:rPr lang="zh-CN" altLang="en-US" dirty="0" smtClean="0"/>
              <a:t>：</a:t>
            </a:r>
            <a:r>
              <a:rPr lang="zh-CN" altLang="en-US" sz="4000" dirty="0" smtClean="0">
                <a:latin typeface="华文行楷" panose="02010800040101010101" pitchFamily="2" charset="-122"/>
                <a:ea typeface="华文行楷" panose="02010800040101010101" pitchFamily="2" charset="-122"/>
              </a:rPr>
              <a:t>王晓甜</a:t>
            </a:r>
            <a:endParaRPr lang="zh-CN" altLang="en-US" dirty="0">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06742D0F-CCA3-4E76-A571-8C2CCD736BB2}" type="slidenum">
              <a:rPr lang="zh-CN" altLang="en-US">
                <a:solidFill>
                  <a:srgbClr val="000000"/>
                </a:solidFill>
              </a:rPr>
              <a:pPr/>
              <a:t>10</a:t>
            </a:fld>
            <a:endParaRPr lang="en-US" altLang="zh-CN">
              <a:solidFill>
                <a:srgbClr val="000000"/>
              </a:solidFill>
            </a:endParaRPr>
          </a:p>
        </p:txBody>
      </p:sp>
      <p:sp>
        <p:nvSpPr>
          <p:cNvPr id="129026" name="Text Box 2"/>
          <p:cNvSpPr txBox="1">
            <a:spLocks noChangeArrowheads="1"/>
          </p:cNvSpPr>
          <p:nvPr/>
        </p:nvSpPr>
        <p:spPr bwMode="auto">
          <a:xfrm>
            <a:off x="152400" y="990600"/>
            <a:ext cx="8839200" cy="531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50000"/>
              </a:spcBef>
            </a:pPr>
            <a:r>
              <a:rPr kumimoji="1" lang="zh-CN" altLang="en-US" sz="3200" b="1" smtClean="0">
                <a:solidFill>
                  <a:srgbClr val="0000CC"/>
                </a:solidFill>
                <a:latin typeface="Times New Roman" charset="0"/>
              </a:rPr>
              <a:t>汇编语言运算符：</a:t>
            </a:r>
            <a:r>
              <a:rPr kumimoji="1" lang="zh-CN" altLang="en-US" sz="3200" b="1" i="1" u="sng" smtClean="0">
                <a:solidFill>
                  <a:srgbClr val="0000CC"/>
                </a:solidFill>
                <a:latin typeface="Times New Roman" charset="0"/>
              </a:rPr>
              <a:t>是汇编程序在汇编时计算的</a:t>
            </a:r>
            <a:r>
              <a:rPr kumimoji="1" lang="zh-CN" altLang="en-US" sz="3200" b="1" smtClean="0">
                <a:solidFill>
                  <a:srgbClr val="0000CC"/>
                </a:solidFill>
                <a:latin typeface="Times New Roman" charset="0"/>
              </a:rPr>
              <a:t>，</a:t>
            </a:r>
            <a:r>
              <a:rPr kumimoji="1" lang="zh-CN" altLang="en-US" sz="3200" b="1" smtClean="0">
                <a:solidFill>
                  <a:srgbClr val="000000"/>
                </a:solidFill>
                <a:latin typeface="Times New Roman" charset="0"/>
              </a:rPr>
              <a:t>与运算指令不同，指令是在程序运行时计算的。</a:t>
            </a:r>
          </a:p>
          <a:p>
            <a:pPr>
              <a:lnSpc>
                <a:spcPct val="90000"/>
              </a:lnSpc>
              <a:spcBef>
                <a:spcPct val="50000"/>
              </a:spcBef>
            </a:pPr>
            <a:r>
              <a:rPr kumimoji="1" lang="zh-CN" altLang="en-US" sz="3200" b="1" smtClean="0">
                <a:solidFill>
                  <a:srgbClr val="000000"/>
                </a:solidFill>
                <a:latin typeface="Times New Roman" charset="0"/>
              </a:rPr>
              <a:t>1、算术运算符、逻辑运算符、关系运算符 </a:t>
            </a:r>
          </a:p>
          <a:p>
            <a:pPr>
              <a:lnSpc>
                <a:spcPct val="90000"/>
              </a:lnSpc>
              <a:spcBef>
                <a:spcPct val="50000"/>
              </a:spcBef>
            </a:pPr>
            <a:r>
              <a:rPr kumimoji="1" lang="zh-CN" altLang="en-US" sz="3200" b="1" smtClean="0">
                <a:solidFill>
                  <a:srgbClr val="000000"/>
                </a:solidFill>
                <a:latin typeface="Times New Roman" charset="0"/>
              </a:rPr>
              <a:t>   如：＋、－、×、 / 、 </a:t>
            </a:r>
            <a:r>
              <a:rPr kumimoji="1" lang="en-US" altLang="zh-CN" sz="3200" b="1" smtClean="0">
                <a:solidFill>
                  <a:srgbClr val="000000"/>
                </a:solidFill>
                <a:latin typeface="Times New Roman" charset="0"/>
              </a:rPr>
              <a:t>AND</a:t>
            </a:r>
            <a:r>
              <a:rPr kumimoji="1" lang="zh-CN" altLang="en-US" sz="3200" b="1" smtClean="0">
                <a:solidFill>
                  <a:srgbClr val="000000"/>
                </a:solidFill>
                <a:latin typeface="Times New Roman" charset="0"/>
              </a:rPr>
              <a:t>、</a:t>
            </a:r>
            <a:r>
              <a:rPr kumimoji="1" lang="en-US" altLang="zh-CN" sz="3200" b="1" smtClean="0">
                <a:solidFill>
                  <a:srgbClr val="000000"/>
                </a:solidFill>
                <a:latin typeface="Times New Roman" charset="0"/>
              </a:rPr>
              <a:t>OR、LT</a:t>
            </a:r>
            <a:r>
              <a:rPr kumimoji="1" lang="zh-CN" altLang="en-US" sz="3200" b="1" smtClean="0">
                <a:solidFill>
                  <a:srgbClr val="000000"/>
                </a:solidFill>
                <a:latin typeface="Times New Roman" charset="0"/>
              </a:rPr>
              <a:t>等 </a:t>
            </a:r>
          </a:p>
          <a:p>
            <a:pPr>
              <a:lnSpc>
                <a:spcPct val="90000"/>
              </a:lnSpc>
              <a:spcBef>
                <a:spcPct val="50000"/>
              </a:spcBef>
            </a:pPr>
            <a:r>
              <a:rPr kumimoji="1" lang="en-US" altLang="zh-CN" sz="3200" b="1" smtClean="0">
                <a:solidFill>
                  <a:srgbClr val="000000"/>
                </a:solidFill>
                <a:latin typeface="Times New Roman" charset="0"/>
              </a:rPr>
              <a:t>            MOV  AX,  [DI+BX]</a:t>
            </a:r>
          </a:p>
          <a:p>
            <a:pPr>
              <a:lnSpc>
                <a:spcPct val="90000"/>
              </a:lnSpc>
              <a:spcBef>
                <a:spcPct val="50000"/>
              </a:spcBef>
            </a:pPr>
            <a:r>
              <a:rPr kumimoji="1" lang="zh-CN" altLang="en-US" sz="3200" b="1" smtClean="0">
                <a:solidFill>
                  <a:srgbClr val="000000"/>
                </a:solidFill>
                <a:latin typeface="Times New Roman" charset="0"/>
              </a:rPr>
              <a:t>            </a:t>
            </a:r>
            <a:r>
              <a:rPr kumimoji="1" lang="en-US" altLang="zh-CN" sz="3200" b="1" smtClean="0">
                <a:solidFill>
                  <a:srgbClr val="000000"/>
                </a:solidFill>
                <a:latin typeface="Times New Roman" charset="0"/>
              </a:rPr>
              <a:t>ADD   AX, FIRST+1</a:t>
            </a:r>
          </a:p>
          <a:p>
            <a:pPr>
              <a:lnSpc>
                <a:spcPct val="90000"/>
              </a:lnSpc>
              <a:spcBef>
                <a:spcPct val="50000"/>
              </a:spcBef>
            </a:pPr>
            <a:r>
              <a:rPr kumimoji="1" lang="en-US" altLang="zh-CN" sz="2800" b="1" smtClean="0">
                <a:solidFill>
                  <a:srgbClr val="000000"/>
                </a:solidFill>
                <a:latin typeface="Times New Roman" charset="0"/>
              </a:rPr>
              <a:t>MOV  AX,  (</a:t>
            </a:r>
            <a:r>
              <a:rPr kumimoji="1" lang="en-US" altLang="zh-CN" sz="2800" b="1" smtClean="0">
                <a:solidFill>
                  <a:srgbClr val="0000CC"/>
                </a:solidFill>
                <a:latin typeface="Times New Roman" charset="0"/>
              </a:rPr>
              <a:t>(choice LT 20) AND  5</a:t>
            </a:r>
            <a:r>
              <a:rPr kumimoji="1" lang="en-US" altLang="zh-CN" sz="2800" b="1" smtClean="0">
                <a:solidFill>
                  <a:srgbClr val="000000"/>
                </a:solidFill>
                <a:latin typeface="Times New Roman" charset="0"/>
              </a:rPr>
              <a:t>)  </a:t>
            </a:r>
          </a:p>
          <a:p>
            <a:pPr>
              <a:lnSpc>
                <a:spcPct val="90000"/>
              </a:lnSpc>
            </a:pPr>
            <a:r>
              <a:rPr kumimoji="1" lang="en-US" altLang="zh-CN" sz="2800" b="1" smtClean="0">
                <a:solidFill>
                  <a:srgbClr val="000000"/>
                </a:solidFill>
                <a:latin typeface="Times New Roman" charset="0"/>
              </a:rPr>
              <a:t>                 OR (</a:t>
            </a:r>
            <a:r>
              <a:rPr kumimoji="1" lang="en-US" altLang="zh-CN" sz="2800" b="1" smtClean="0">
                <a:solidFill>
                  <a:srgbClr val="FF0000"/>
                </a:solidFill>
                <a:latin typeface="Times New Roman" charset="0"/>
              </a:rPr>
              <a:t>(choice GE 20) AND  6</a:t>
            </a:r>
            <a:r>
              <a:rPr kumimoji="1" lang="en-US" altLang="zh-CN" sz="2800" b="1" smtClean="0">
                <a:solidFill>
                  <a:srgbClr val="000000"/>
                </a:solidFill>
                <a:latin typeface="Times New Roman" charset="0"/>
              </a:rPr>
              <a:t> )</a:t>
            </a:r>
          </a:p>
          <a:p>
            <a:pPr>
              <a:lnSpc>
                <a:spcPct val="90000"/>
              </a:lnSpc>
            </a:pPr>
            <a:endParaRPr kumimoji="1" lang="en-US" altLang="zh-CN" sz="2800" b="1" smtClean="0">
              <a:solidFill>
                <a:srgbClr val="0000CC"/>
              </a:solidFill>
              <a:latin typeface="Times New Roman" charset="0"/>
            </a:endParaRPr>
          </a:p>
        </p:txBody>
      </p:sp>
      <p:sp>
        <p:nvSpPr>
          <p:cNvPr id="129027" name="Rectangle 3"/>
          <p:cNvSpPr>
            <a:spLocks noChangeArrowheads="1"/>
          </p:cNvSpPr>
          <p:nvPr/>
        </p:nvSpPr>
        <p:spPr bwMode="auto">
          <a:xfrm>
            <a:off x="76200" y="0"/>
            <a:ext cx="5181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2400">
                <a:solidFill>
                  <a:schemeClr val="tx1"/>
                </a:solidFill>
                <a:latin typeface="Times New Roman" charset="0"/>
                <a:ea typeface="宋体" charset="-122"/>
              </a:defRPr>
            </a:lvl1pPr>
            <a:lvl2pPr>
              <a:spcBef>
                <a:spcPct val="0"/>
              </a:spcBef>
              <a:defRPr kumimoji="1" sz="2400">
                <a:solidFill>
                  <a:schemeClr val="tx1"/>
                </a:solidFill>
                <a:latin typeface="Times New Roman" charset="0"/>
                <a:ea typeface="宋体" charset="-122"/>
              </a:defRPr>
            </a:lvl2pPr>
            <a:lvl3pPr>
              <a:spcBef>
                <a:spcPct val="0"/>
              </a:spcBef>
              <a:defRPr kumimoji="1" sz="2400">
                <a:solidFill>
                  <a:schemeClr val="tx1"/>
                </a:solidFill>
                <a:latin typeface="Times New Roman" charset="0"/>
                <a:ea typeface="宋体" charset="-122"/>
              </a:defRPr>
            </a:lvl3pPr>
            <a:lvl4pPr>
              <a:spcBef>
                <a:spcPct val="0"/>
              </a:spcBef>
              <a:defRPr kumimoji="1" sz="2400">
                <a:solidFill>
                  <a:schemeClr val="tx1"/>
                </a:solidFill>
                <a:latin typeface="Times New Roman" charset="0"/>
                <a:ea typeface="宋体" charset="-122"/>
              </a:defRPr>
            </a:lvl4pPr>
            <a:lvl5pPr>
              <a:spcBef>
                <a:spcPct val="0"/>
              </a:spcBef>
              <a:defRPr kumimoji="1" sz="2400">
                <a:solidFill>
                  <a:schemeClr val="tx1"/>
                </a:solidFill>
                <a:latin typeface="Times New Roman" charset="0"/>
                <a:ea typeface="宋体" charset="-122"/>
              </a:defRPr>
            </a:lvl5pPr>
            <a:lvl6pPr marL="457200" fontAlgn="base">
              <a:spcBef>
                <a:spcPct val="0"/>
              </a:spcBef>
              <a:spcAft>
                <a:spcPct val="0"/>
              </a:spcAft>
              <a:defRPr kumimoji="1" sz="2400">
                <a:solidFill>
                  <a:schemeClr val="tx1"/>
                </a:solidFill>
                <a:latin typeface="Times New Roman" charset="0"/>
                <a:ea typeface="宋体" charset="-122"/>
              </a:defRPr>
            </a:lvl6pPr>
            <a:lvl7pPr marL="914400" fontAlgn="base">
              <a:spcBef>
                <a:spcPct val="0"/>
              </a:spcBef>
              <a:spcAft>
                <a:spcPct val="0"/>
              </a:spcAft>
              <a:defRPr kumimoji="1" sz="2400">
                <a:solidFill>
                  <a:schemeClr val="tx1"/>
                </a:solidFill>
                <a:latin typeface="Times New Roman" charset="0"/>
                <a:ea typeface="宋体" charset="-122"/>
              </a:defRPr>
            </a:lvl7pPr>
            <a:lvl8pPr marL="1371600" fontAlgn="base">
              <a:spcBef>
                <a:spcPct val="0"/>
              </a:spcBef>
              <a:spcAft>
                <a:spcPct val="0"/>
              </a:spcAft>
              <a:defRPr kumimoji="1" sz="2400">
                <a:solidFill>
                  <a:schemeClr val="tx1"/>
                </a:solidFill>
                <a:latin typeface="Times New Roman" charset="0"/>
                <a:ea typeface="宋体" charset="-122"/>
              </a:defRPr>
            </a:lvl8pPr>
            <a:lvl9pPr marL="1828800" fontAlgn="base">
              <a:spcBef>
                <a:spcPct val="0"/>
              </a:spcBef>
              <a:spcAft>
                <a:spcPct val="0"/>
              </a:spcAft>
              <a:defRPr kumimoji="1" sz="2400">
                <a:solidFill>
                  <a:schemeClr val="tx1"/>
                </a:solidFill>
                <a:latin typeface="Times New Roman" charset="0"/>
                <a:ea typeface="宋体" charset="-122"/>
              </a:defRPr>
            </a:lvl9pPr>
          </a:lstStyle>
          <a:p>
            <a:pPr algn="ctr"/>
            <a:r>
              <a:rPr lang="en-US" altLang="zh-CN" sz="3600" b="1" dirty="0" smtClean="0">
                <a:solidFill>
                  <a:srgbClr val="000000"/>
                </a:solidFill>
                <a:latin typeface="华文隶书" pitchFamily="2" charset="-122"/>
                <a:ea typeface="华文隶书" pitchFamily="2" charset="-122"/>
              </a:rPr>
              <a:t>1</a:t>
            </a:r>
            <a:r>
              <a:rPr lang="zh-CN" altLang="en-US" sz="3600" b="1" dirty="0" smtClean="0">
                <a:solidFill>
                  <a:srgbClr val="000000"/>
                </a:solidFill>
                <a:latin typeface="华文隶书" pitchFamily="2" charset="-122"/>
                <a:ea typeface="华文隶书" pitchFamily="2" charset="-122"/>
              </a:rPr>
              <a:t>.1.2 汇编语言运算符</a:t>
            </a:r>
          </a:p>
        </p:txBody>
      </p:sp>
    </p:spTree>
    <p:extLst>
      <p:ext uri="{BB962C8B-B14F-4D97-AF65-F5344CB8AC3E}">
        <p14:creationId xmlns:p14="http://schemas.microsoft.com/office/powerpoint/2010/main" val="1366347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9026">
                                            <p:txEl>
                                              <p:pRg st="0" end="0"/>
                                            </p:txEl>
                                          </p:spTgt>
                                        </p:tgtEl>
                                        <p:attrNameLst>
                                          <p:attrName>style.visibility</p:attrName>
                                        </p:attrNameLst>
                                      </p:cBhvr>
                                      <p:to>
                                        <p:strVal val="visible"/>
                                      </p:to>
                                    </p:set>
                                    <p:animEffect transition="in" filter="checkerboard(across)">
                                      <p:cBhvr>
                                        <p:cTn id="7" dur="500"/>
                                        <p:tgtEl>
                                          <p:spTgt spid="1290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9026">
                                            <p:txEl>
                                              <p:pRg st="1" end="1"/>
                                            </p:txEl>
                                          </p:spTgt>
                                        </p:tgtEl>
                                        <p:attrNameLst>
                                          <p:attrName>style.visibility</p:attrName>
                                        </p:attrNameLst>
                                      </p:cBhvr>
                                      <p:to>
                                        <p:strVal val="visible"/>
                                      </p:to>
                                    </p:set>
                                    <p:animEffect transition="in" filter="checkerboard(across)">
                                      <p:cBhvr>
                                        <p:cTn id="12" dur="500"/>
                                        <p:tgtEl>
                                          <p:spTgt spid="1290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9026">
                                            <p:txEl>
                                              <p:pRg st="2" end="2"/>
                                            </p:txEl>
                                          </p:spTgt>
                                        </p:tgtEl>
                                        <p:attrNameLst>
                                          <p:attrName>style.visibility</p:attrName>
                                        </p:attrNameLst>
                                      </p:cBhvr>
                                      <p:to>
                                        <p:strVal val="visible"/>
                                      </p:to>
                                    </p:set>
                                    <p:animEffect transition="in" filter="checkerboard(across)">
                                      <p:cBhvr>
                                        <p:cTn id="17" dur="500"/>
                                        <p:tgtEl>
                                          <p:spTgt spid="1290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9026">
                                            <p:txEl>
                                              <p:pRg st="3" end="3"/>
                                            </p:txEl>
                                          </p:spTgt>
                                        </p:tgtEl>
                                        <p:attrNameLst>
                                          <p:attrName>style.visibility</p:attrName>
                                        </p:attrNameLst>
                                      </p:cBhvr>
                                      <p:to>
                                        <p:strVal val="visible"/>
                                      </p:to>
                                    </p:set>
                                    <p:animEffect transition="in" filter="checkerboard(across)">
                                      <p:cBhvr>
                                        <p:cTn id="22" dur="500"/>
                                        <p:tgtEl>
                                          <p:spTgt spid="12902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29026">
                                            <p:txEl>
                                              <p:pRg st="4" end="4"/>
                                            </p:txEl>
                                          </p:spTgt>
                                        </p:tgtEl>
                                        <p:attrNameLst>
                                          <p:attrName>style.visibility</p:attrName>
                                        </p:attrNameLst>
                                      </p:cBhvr>
                                      <p:to>
                                        <p:strVal val="visible"/>
                                      </p:to>
                                    </p:set>
                                    <p:animEffect transition="in" filter="checkerboard(across)">
                                      <p:cBhvr>
                                        <p:cTn id="27" dur="500"/>
                                        <p:tgtEl>
                                          <p:spTgt spid="12902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29026">
                                            <p:txEl>
                                              <p:pRg st="5" end="5"/>
                                            </p:txEl>
                                          </p:spTgt>
                                        </p:tgtEl>
                                        <p:attrNameLst>
                                          <p:attrName>style.visibility</p:attrName>
                                        </p:attrNameLst>
                                      </p:cBhvr>
                                      <p:to>
                                        <p:strVal val="visible"/>
                                      </p:to>
                                    </p:set>
                                    <p:animEffect transition="in" filter="checkerboard(across)">
                                      <p:cBhvr>
                                        <p:cTn id="32" dur="500"/>
                                        <p:tgtEl>
                                          <p:spTgt spid="12902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29026">
                                            <p:txEl>
                                              <p:pRg st="6" end="6"/>
                                            </p:txEl>
                                          </p:spTgt>
                                        </p:tgtEl>
                                        <p:attrNameLst>
                                          <p:attrName>style.visibility</p:attrName>
                                        </p:attrNameLst>
                                      </p:cBhvr>
                                      <p:to>
                                        <p:strVal val="visible"/>
                                      </p:to>
                                    </p:set>
                                    <p:animEffect transition="in" filter="checkerboard(across)">
                                      <p:cBhvr>
                                        <p:cTn id="37" dur="500"/>
                                        <p:tgtEl>
                                          <p:spTgt spid="1290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9512" y="3789040"/>
            <a:ext cx="2664296" cy="2880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分支程序的设计</a:t>
            </a:r>
          </a:p>
        </p:txBody>
      </p:sp>
      <p:sp>
        <p:nvSpPr>
          <p:cNvPr id="4" name="内容占位符 2"/>
          <p:cNvSpPr>
            <a:spLocks noGrp="1"/>
          </p:cNvSpPr>
          <p:nvPr/>
        </p:nvSpPr>
        <p:spPr bwMode="auto">
          <a:xfrm>
            <a:off x="251520" y="1124744"/>
            <a:ext cx="3384376"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3200" b="1">
                <a:solidFill>
                  <a:schemeClr val="tx1">
                    <a:lumMod val="50000"/>
                  </a:schemeClr>
                </a:solidFill>
                <a:latin typeface="宋体" pitchFamily="2" charset="-122"/>
                <a:ea typeface="宋体" pitchFamily="2" charset="-122"/>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b="1">
                <a:solidFill>
                  <a:schemeClr val="tx1">
                    <a:lumMod val="50000"/>
                  </a:schemeClr>
                </a:solidFill>
                <a:latin typeface="宋体" pitchFamily="2" charset="-122"/>
                <a:ea typeface="宋体" pitchFamily="2" charset="-122"/>
              </a:defRPr>
            </a:lvl2pPr>
            <a:lvl3pPr marL="1143000" indent="-228600" algn="l" rtl="0" eaLnBrk="0" fontAlgn="base" hangingPunct="0">
              <a:spcBef>
                <a:spcPct val="20000"/>
              </a:spcBef>
              <a:spcAft>
                <a:spcPct val="0"/>
              </a:spcAft>
              <a:buClr>
                <a:schemeClr val="tx1"/>
              </a:buClr>
              <a:buChar char="•"/>
              <a:defRPr sz="2600" b="1">
                <a:solidFill>
                  <a:schemeClr val="tx1">
                    <a:lumMod val="50000"/>
                  </a:schemeClr>
                </a:solidFill>
                <a:latin typeface="宋体" pitchFamily="2" charset="-122"/>
                <a:ea typeface="宋体" pitchFamily="2" charset="-122"/>
              </a:defRPr>
            </a:lvl3pPr>
            <a:lvl4pPr marL="1600200" indent="-228600" algn="l" rtl="0" eaLnBrk="0" fontAlgn="base" hangingPunct="0">
              <a:spcBef>
                <a:spcPct val="20000"/>
              </a:spcBef>
              <a:spcAft>
                <a:spcPct val="0"/>
              </a:spcAft>
              <a:buChar char="–"/>
              <a:defRPr sz="2400" b="1">
                <a:solidFill>
                  <a:schemeClr val="tx1">
                    <a:lumMod val="50000"/>
                  </a:schemeClr>
                </a:solidFill>
                <a:latin typeface="宋体" pitchFamily="2" charset="-122"/>
                <a:ea typeface="宋体" pitchFamily="2" charset="-122"/>
              </a:defRPr>
            </a:lvl4pPr>
            <a:lvl5pPr marL="2057400" indent="-228600" algn="l" rtl="0" eaLnBrk="0" fontAlgn="base" hangingPunct="0">
              <a:spcBef>
                <a:spcPct val="20000"/>
              </a:spcBef>
              <a:spcAft>
                <a:spcPct val="0"/>
              </a:spcAft>
              <a:buChar char="»"/>
              <a:defRPr sz="2400" b="1">
                <a:solidFill>
                  <a:schemeClr val="tx1">
                    <a:lumMod val="50000"/>
                  </a:schemeClr>
                </a:solidFill>
                <a:latin typeface="宋体" pitchFamily="2" charset="-122"/>
                <a:ea typeface="宋体" pitchFamily="2"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None/>
              <a:defRPr/>
            </a:pPr>
            <a:r>
              <a:rPr lang="en-US" altLang="zh-CN" sz="1600" dirty="0" smtClean="0"/>
              <a:t>DATA  SEGMENT   ;</a:t>
            </a:r>
            <a:r>
              <a:rPr lang="zh-CN" altLang="zh-CN" sz="1600" dirty="0" smtClean="0">
                <a:solidFill>
                  <a:srgbClr val="00B050"/>
                </a:solidFill>
              </a:rPr>
              <a:t>数据段定义</a:t>
            </a:r>
          </a:p>
          <a:p>
            <a:pPr>
              <a:buFont typeface="Wingdings" pitchFamily="2" charset="2"/>
              <a:buNone/>
              <a:defRPr/>
            </a:pPr>
            <a:r>
              <a:rPr lang="en-US" altLang="zh-CN" sz="1600" dirty="0" smtClean="0"/>
              <a:t>   X  DW  -128</a:t>
            </a:r>
            <a:endParaRPr lang="zh-CN" altLang="zh-CN" sz="1600" dirty="0" smtClean="0"/>
          </a:p>
          <a:p>
            <a:pPr>
              <a:buFont typeface="Wingdings" pitchFamily="2" charset="2"/>
              <a:buNone/>
              <a:defRPr/>
            </a:pPr>
            <a:r>
              <a:rPr lang="en-US" altLang="zh-CN" sz="1600" dirty="0" smtClean="0"/>
              <a:t>   Y  DW  ?</a:t>
            </a:r>
            <a:endParaRPr lang="zh-CN" altLang="zh-CN" sz="1600" dirty="0" smtClean="0"/>
          </a:p>
          <a:p>
            <a:pPr>
              <a:buFont typeface="Wingdings" pitchFamily="2" charset="2"/>
              <a:buNone/>
              <a:defRPr/>
            </a:pPr>
            <a:r>
              <a:rPr lang="en-US" altLang="zh-CN" sz="1600" dirty="0" smtClean="0"/>
              <a:t>DATA  ENDS</a:t>
            </a:r>
            <a:endParaRPr lang="zh-CN" altLang="zh-CN" sz="1600" dirty="0" smtClean="0"/>
          </a:p>
          <a:p>
            <a:pPr>
              <a:buFont typeface="Wingdings" pitchFamily="2" charset="2"/>
              <a:buNone/>
              <a:defRPr/>
            </a:pPr>
            <a:r>
              <a:rPr lang="en-US" altLang="zh-CN" sz="1600" dirty="0" smtClean="0"/>
              <a:t>CODE  SEGMENT  ;</a:t>
            </a:r>
            <a:r>
              <a:rPr lang="zh-CN" altLang="zh-CN" sz="1600" dirty="0" smtClean="0">
                <a:solidFill>
                  <a:srgbClr val="00B050"/>
                </a:solidFill>
              </a:rPr>
              <a:t>代码段定义</a:t>
            </a:r>
          </a:p>
          <a:p>
            <a:pPr>
              <a:buFont typeface="Wingdings" pitchFamily="2" charset="2"/>
              <a:buNone/>
              <a:defRPr/>
            </a:pPr>
            <a:r>
              <a:rPr lang="en-US" altLang="zh-CN" sz="1600" dirty="0" smtClean="0"/>
              <a:t>   ASSUME CS:CODE,DS:DATA</a:t>
            </a:r>
            <a:endParaRPr lang="zh-CN" altLang="zh-CN" sz="1600" dirty="0" smtClean="0"/>
          </a:p>
          <a:p>
            <a:pPr>
              <a:buFont typeface="Wingdings" pitchFamily="2" charset="2"/>
              <a:buNone/>
              <a:defRPr/>
            </a:pPr>
            <a:r>
              <a:rPr lang="en-US" altLang="zh-CN" sz="1600" dirty="0" smtClean="0"/>
              <a:t>START:    		</a:t>
            </a:r>
          </a:p>
          <a:p>
            <a:pPr>
              <a:buFont typeface="Wingdings" pitchFamily="2" charset="2"/>
              <a:buNone/>
              <a:defRPr/>
            </a:pPr>
            <a:r>
              <a:rPr lang="en-US" altLang="zh-CN" sz="1600" dirty="0" smtClean="0"/>
              <a:t>        MOV  AX,DATA</a:t>
            </a:r>
            <a:endParaRPr lang="zh-CN" altLang="zh-CN" sz="1600" dirty="0" smtClean="0"/>
          </a:p>
          <a:p>
            <a:pPr>
              <a:buFont typeface="Wingdings" pitchFamily="2" charset="2"/>
              <a:buNone/>
              <a:defRPr/>
            </a:pPr>
            <a:r>
              <a:rPr lang="en-US" altLang="zh-CN" sz="1600" dirty="0" smtClean="0"/>
              <a:t>        MOV  DS,AX </a:t>
            </a:r>
            <a:endParaRPr lang="zh-CN" altLang="en-US" sz="1600" dirty="0"/>
          </a:p>
        </p:txBody>
      </p:sp>
      <p:sp>
        <p:nvSpPr>
          <p:cNvPr id="5" name="内容占位符 2"/>
          <p:cNvSpPr>
            <a:spLocks noGrp="1"/>
          </p:cNvSpPr>
          <p:nvPr/>
        </p:nvSpPr>
        <p:spPr bwMode="auto">
          <a:xfrm>
            <a:off x="179512" y="3789040"/>
            <a:ext cx="3456384"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3200" b="1">
                <a:solidFill>
                  <a:schemeClr val="tx1">
                    <a:lumMod val="50000"/>
                  </a:schemeClr>
                </a:solidFill>
                <a:latin typeface="宋体" pitchFamily="2" charset="-122"/>
                <a:ea typeface="宋体" pitchFamily="2" charset="-122"/>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b="1">
                <a:solidFill>
                  <a:schemeClr val="tx1">
                    <a:lumMod val="50000"/>
                  </a:schemeClr>
                </a:solidFill>
                <a:latin typeface="宋体" pitchFamily="2" charset="-122"/>
                <a:ea typeface="宋体" pitchFamily="2" charset="-122"/>
              </a:defRPr>
            </a:lvl2pPr>
            <a:lvl3pPr marL="1143000" indent="-228600" algn="l" rtl="0" eaLnBrk="0" fontAlgn="base" hangingPunct="0">
              <a:spcBef>
                <a:spcPct val="20000"/>
              </a:spcBef>
              <a:spcAft>
                <a:spcPct val="0"/>
              </a:spcAft>
              <a:buClr>
                <a:schemeClr val="tx1"/>
              </a:buClr>
              <a:buChar char="•"/>
              <a:defRPr sz="2600" b="1">
                <a:solidFill>
                  <a:schemeClr val="tx1">
                    <a:lumMod val="50000"/>
                  </a:schemeClr>
                </a:solidFill>
                <a:latin typeface="宋体" pitchFamily="2" charset="-122"/>
                <a:ea typeface="宋体" pitchFamily="2" charset="-122"/>
              </a:defRPr>
            </a:lvl3pPr>
            <a:lvl4pPr marL="1600200" indent="-228600" algn="l" rtl="0" eaLnBrk="0" fontAlgn="base" hangingPunct="0">
              <a:spcBef>
                <a:spcPct val="20000"/>
              </a:spcBef>
              <a:spcAft>
                <a:spcPct val="0"/>
              </a:spcAft>
              <a:buChar char="–"/>
              <a:defRPr sz="2400" b="1">
                <a:solidFill>
                  <a:schemeClr val="tx1">
                    <a:lumMod val="50000"/>
                  </a:schemeClr>
                </a:solidFill>
                <a:latin typeface="宋体" pitchFamily="2" charset="-122"/>
                <a:ea typeface="宋体" pitchFamily="2" charset="-122"/>
              </a:defRPr>
            </a:lvl4pPr>
            <a:lvl5pPr marL="2057400" indent="-228600" algn="l" rtl="0" eaLnBrk="0" fontAlgn="base" hangingPunct="0">
              <a:spcBef>
                <a:spcPct val="20000"/>
              </a:spcBef>
              <a:spcAft>
                <a:spcPct val="0"/>
              </a:spcAft>
              <a:buChar char="»"/>
              <a:defRPr sz="2400" b="1">
                <a:solidFill>
                  <a:schemeClr val="tx1">
                    <a:lumMod val="50000"/>
                  </a:schemeClr>
                </a:solidFill>
                <a:latin typeface="宋体" pitchFamily="2" charset="-122"/>
                <a:ea typeface="宋体" pitchFamily="2"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None/>
              <a:defRPr/>
            </a:pPr>
            <a:r>
              <a:rPr lang="en-US" altLang="zh-CN" sz="1600" dirty="0" smtClean="0"/>
              <a:t>		MOV  AX,X</a:t>
            </a:r>
            <a:endParaRPr lang="zh-CN" altLang="zh-CN" sz="1600" dirty="0" smtClean="0"/>
          </a:p>
          <a:p>
            <a:pPr>
              <a:buFont typeface="Wingdings" pitchFamily="2" charset="2"/>
              <a:buNone/>
              <a:defRPr/>
            </a:pPr>
            <a:r>
              <a:rPr lang="en-US" altLang="zh-CN" sz="1600" dirty="0" smtClean="0"/>
              <a:t>     	CMP  AX,0</a:t>
            </a:r>
            <a:endParaRPr lang="zh-CN" altLang="zh-CN" sz="1600" dirty="0" smtClean="0"/>
          </a:p>
          <a:p>
            <a:pPr>
              <a:buFont typeface="Wingdings" pitchFamily="2" charset="2"/>
              <a:buNone/>
              <a:defRPr/>
            </a:pPr>
            <a:r>
              <a:rPr lang="en-US" altLang="zh-CN" sz="1600" dirty="0" smtClean="0"/>
              <a:t>      	JG  ISPN</a:t>
            </a:r>
            <a:endParaRPr lang="zh-CN" altLang="zh-CN" sz="1600" dirty="0" smtClean="0"/>
          </a:p>
          <a:p>
            <a:pPr>
              <a:buFont typeface="Wingdings" pitchFamily="2" charset="2"/>
              <a:buNone/>
              <a:defRPr/>
            </a:pPr>
            <a:r>
              <a:rPr lang="en-US" altLang="zh-CN" sz="1600" dirty="0" smtClean="0"/>
              <a:t>   		JZ  ISZN</a:t>
            </a:r>
            <a:endParaRPr lang="zh-CN" altLang="zh-CN" sz="1600" dirty="0" smtClean="0"/>
          </a:p>
          <a:p>
            <a:pPr>
              <a:buFont typeface="Wingdings" pitchFamily="2" charset="2"/>
              <a:buNone/>
              <a:defRPr/>
            </a:pPr>
            <a:r>
              <a:rPr lang="en-US" altLang="zh-CN" sz="1600" dirty="0" smtClean="0"/>
              <a:t>      	MOV  Y,-1</a:t>
            </a:r>
            <a:endParaRPr lang="zh-CN" altLang="zh-CN" sz="1600" dirty="0" smtClean="0"/>
          </a:p>
          <a:p>
            <a:pPr>
              <a:buFont typeface="Wingdings" pitchFamily="2" charset="2"/>
              <a:buNone/>
              <a:defRPr/>
            </a:pPr>
            <a:r>
              <a:rPr lang="en-US" altLang="zh-CN" sz="1600" dirty="0" smtClean="0"/>
              <a:t>     	JMP  FINISH</a:t>
            </a:r>
            <a:endParaRPr lang="zh-CN" altLang="zh-CN" sz="1600" dirty="0" smtClean="0"/>
          </a:p>
          <a:p>
            <a:pPr>
              <a:buFont typeface="Wingdings" pitchFamily="2" charset="2"/>
              <a:buNone/>
              <a:defRPr/>
            </a:pPr>
            <a:r>
              <a:rPr lang="en-US" altLang="zh-CN" sz="1600" dirty="0" smtClean="0"/>
              <a:t>ISPN:	MOV  Y,1</a:t>
            </a:r>
            <a:endParaRPr lang="zh-CN" altLang="zh-CN" sz="1600" dirty="0" smtClean="0"/>
          </a:p>
          <a:p>
            <a:pPr>
              <a:buFont typeface="Wingdings" pitchFamily="2" charset="2"/>
              <a:buNone/>
              <a:defRPr/>
            </a:pPr>
            <a:r>
              <a:rPr lang="en-US" altLang="zh-CN" sz="1600" dirty="0" smtClean="0"/>
              <a:t>      	JMP  FINISH</a:t>
            </a:r>
            <a:endParaRPr lang="zh-CN" altLang="zh-CN" sz="1600" dirty="0" smtClean="0"/>
          </a:p>
          <a:p>
            <a:pPr>
              <a:buFont typeface="Wingdings" pitchFamily="2" charset="2"/>
              <a:buNone/>
              <a:defRPr/>
            </a:pPr>
            <a:r>
              <a:rPr lang="en-US" altLang="zh-CN" sz="1600" dirty="0" smtClean="0"/>
              <a:t>ISZN:	MOV  Y,0	</a:t>
            </a:r>
            <a:endParaRPr lang="zh-CN" altLang="en-US" sz="1600" dirty="0"/>
          </a:p>
        </p:txBody>
      </p:sp>
      <p:sp>
        <p:nvSpPr>
          <p:cNvPr id="6" name="内容占位符 2"/>
          <p:cNvSpPr>
            <a:spLocks noGrp="1"/>
          </p:cNvSpPr>
          <p:nvPr/>
        </p:nvSpPr>
        <p:spPr bwMode="auto">
          <a:xfrm>
            <a:off x="3419872" y="1268761"/>
            <a:ext cx="91440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3200" b="1">
                <a:solidFill>
                  <a:schemeClr val="tx1">
                    <a:lumMod val="50000"/>
                  </a:schemeClr>
                </a:solidFill>
                <a:latin typeface="宋体" pitchFamily="2" charset="-122"/>
                <a:ea typeface="宋体" pitchFamily="2" charset="-122"/>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b="1">
                <a:solidFill>
                  <a:schemeClr val="tx1">
                    <a:lumMod val="50000"/>
                  </a:schemeClr>
                </a:solidFill>
                <a:latin typeface="宋体" pitchFamily="2" charset="-122"/>
                <a:ea typeface="宋体" pitchFamily="2" charset="-122"/>
              </a:defRPr>
            </a:lvl2pPr>
            <a:lvl3pPr marL="1143000" indent="-228600" algn="l" rtl="0" eaLnBrk="0" fontAlgn="base" hangingPunct="0">
              <a:spcBef>
                <a:spcPct val="20000"/>
              </a:spcBef>
              <a:spcAft>
                <a:spcPct val="0"/>
              </a:spcAft>
              <a:buClr>
                <a:schemeClr val="tx1"/>
              </a:buClr>
              <a:buChar char="•"/>
              <a:defRPr sz="2600" b="1">
                <a:solidFill>
                  <a:schemeClr val="tx1">
                    <a:lumMod val="50000"/>
                  </a:schemeClr>
                </a:solidFill>
                <a:latin typeface="宋体" pitchFamily="2" charset="-122"/>
                <a:ea typeface="宋体" pitchFamily="2" charset="-122"/>
              </a:defRPr>
            </a:lvl3pPr>
            <a:lvl4pPr marL="1600200" indent="-228600" algn="l" rtl="0" eaLnBrk="0" fontAlgn="base" hangingPunct="0">
              <a:spcBef>
                <a:spcPct val="20000"/>
              </a:spcBef>
              <a:spcAft>
                <a:spcPct val="0"/>
              </a:spcAft>
              <a:buChar char="–"/>
              <a:defRPr sz="2400" b="1">
                <a:solidFill>
                  <a:schemeClr val="tx1">
                    <a:lumMod val="50000"/>
                  </a:schemeClr>
                </a:solidFill>
                <a:latin typeface="宋体" pitchFamily="2" charset="-122"/>
                <a:ea typeface="宋体" pitchFamily="2" charset="-122"/>
              </a:defRPr>
            </a:lvl4pPr>
            <a:lvl5pPr marL="2057400" indent="-228600" algn="l" rtl="0" eaLnBrk="0" fontAlgn="base" hangingPunct="0">
              <a:spcBef>
                <a:spcPct val="20000"/>
              </a:spcBef>
              <a:spcAft>
                <a:spcPct val="0"/>
              </a:spcAft>
              <a:buChar char="»"/>
              <a:defRPr sz="2400" b="1">
                <a:solidFill>
                  <a:schemeClr val="tx1">
                    <a:lumMod val="50000"/>
                  </a:schemeClr>
                </a:solidFill>
                <a:latin typeface="宋体" pitchFamily="2" charset="-122"/>
                <a:ea typeface="宋体" pitchFamily="2"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 typeface="Wingdings" pitchFamily="2" charset="2"/>
              <a:buNone/>
              <a:defRPr/>
            </a:pPr>
            <a:r>
              <a:rPr lang="en-US" altLang="zh-CN" sz="1800" dirty="0" smtClean="0"/>
              <a:t>FINISH:	MOV  AH,4CH</a:t>
            </a:r>
            <a:endParaRPr lang="zh-CN" altLang="zh-CN" sz="1800" dirty="0" smtClean="0"/>
          </a:p>
          <a:p>
            <a:pPr>
              <a:buFont typeface="Wingdings" pitchFamily="2" charset="2"/>
              <a:buNone/>
              <a:defRPr/>
            </a:pPr>
            <a:r>
              <a:rPr lang="en-US" altLang="zh-CN" sz="1800" dirty="0" smtClean="0"/>
              <a:t>		INT  21H</a:t>
            </a:r>
            <a:endParaRPr lang="zh-CN" altLang="zh-CN" sz="1800" dirty="0" smtClean="0"/>
          </a:p>
          <a:p>
            <a:pPr>
              <a:buFont typeface="Wingdings" pitchFamily="2" charset="2"/>
              <a:buNone/>
              <a:defRPr/>
            </a:pPr>
            <a:r>
              <a:rPr lang="en-US" altLang="zh-CN" sz="1800" dirty="0" smtClean="0"/>
              <a:t>CODE	ENDS</a:t>
            </a:r>
            <a:endParaRPr lang="zh-CN" altLang="zh-CN" sz="1800" dirty="0" smtClean="0"/>
          </a:p>
          <a:p>
            <a:pPr>
              <a:buFont typeface="Wingdings" pitchFamily="2" charset="2"/>
              <a:buNone/>
              <a:defRPr/>
            </a:pPr>
            <a:r>
              <a:rPr lang="en-US" altLang="zh-CN" sz="1800" dirty="0" smtClean="0"/>
              <a:t>      	END  START</a:t>
            </a:r>
          </a:p>
          <a:p>
            <a:pPr>
              <a:buFont typeface="Wingdings" pitchFamily="2" charset="2"/>
              <a:buNone/>
              <a:defRPr/>
            </a:pPr>
            <a:endParaRPr lang="en-US" altLang="zh-CN" sz="1800" dirty="0"/>
          </a:p>
          <a:p>
            <a:pPr>
              <a:buFont typeface="Wingdings" pitchFamily="2" charset="2"/>
              <a:buNone/>
              <a:defRPr/>
            </a:pPr>
            <a:endParaRPr lang="zh-CN" altLang="zh-CN" sz="1800" dirty="0" smtClean="0"/>
          </a:p>
          <a:p>
            <a:pPr>
              <a:spcBef>
                <a:spcPts val="0"/>
              </a:spcBef>
              <a:defRPr/>
            </a:pPr>
            <a:r>
              <a:rPr lang="zh-CN" altLang="zh-CN" sz="2000" dirty="0" smtClean="0"/>
              <a:t>本例实现的是多分支结构。</a:t>
            </a:r>
            <a:endParaRPr lang="en-US" altLang="zh-CN" sz="2000" dirty="0" smtClean="0"/>
          </a:p>
          <a:p>
            <a:pPr>
              <a:defRPr/>
            </a:pPr>
            <a:r>
              <a:rPr lang="zh-CN" altLang="zh-CN" sz="2000" dirty="0" smtClean="0"/>
              <a:t>设计多分支结构程序时</a:t>
            </a:r>
            <a:r>
              <a:rPr lang="zh-CN" altLang="en-US" sz="2000" dirty="0" smtClean="0"/>
              <a:t>，应注意：</a:t>
            </a:r>
            <a:endParaRPr lang="en-US" altLang="zh-CN" sz="2000" dirty="0" smtClean="0"/>
          </a:p>
          <a:p>
            <a:pPr lvl="1">
              <a:spcBef>
                <a:spcPts val="0"/>
              </a:spcBef>
              <a:defRPr/>
            </a:pPr>
            <a:r>
              <a:rPr lang="zh-CN" altLang="zh-CN" sz="1800" dirty="0" smtClean="0"/>
              <a:t>要为每个分支安排出口；</a:t>
            </a:r>
            <a:endParaRPr lang="en-US" altLang="zh-CN" sz="1800" dirty="0" smtClean="0"/>
          </a:p>
          <a:p>
            <a:pPr lvl="1">
              <a:spcBef>
                <a:spcPts val="0"/>
              </a:spcBef>
              <a:defRPr/>
            </a:pPr>
            <a:r>
              <a:rPr lang="zh-CN" altLang="zh-CN" sz="1800" dirty="0" smtClean="0"/>
              <a:t>各分支的公共部分尽量集中，以减少程序代码；</a:t>
            </a:r>
            <a:endParaRPr lang="en-US" altLang="zh-CN" sz="1800" dirty="0" smtClean="0"/>
          </a:p>
          <a:p>
            <a:pPr lvl="1">
              <a:spcBef>
                <a:spcPts val="0"/>
              </a:spcBef>
              <a:defRPr/>
            </a:pPr>
            <a:r>
              <a:rPr lang="zh-CN" altLang="zh-CN" sz="1800" dirty="0" smtClean="0"/>
              <a:t>无条件转移没有范围的限制，但条件转移指令</a:t>
            </a:r>
            <a:endParaRPr lang="en-US" altLang="zh-CN" sz="1800" dirty="0" smtClean="0"/>
          </a:p>
          <a:p>
            <a:pPr marL="457200" lvl="1" indent="0">
              <a:spcBef>
                <a:spcPts val="0"/>
              </a:spcBef>
              <a:buNone/>
              <a:defRPr/>
            </a:pPr>
            <a:r>
              <a:rPr lang="en-US" altLang="zh-CN" sz="1800" dirty="0"/>
              <a:t> </a:t>
            </a:r>
            <a:r>
              <a:rPr lang="en-US" altLang="zh-CN" sz="1800" dirty="0" smtClean="0"/>
              <a:t>  </a:t>
            </a:r>
            <a:r>
              <a:rPr lang="zh-CN" altLang="zh-CN" sz="1800" dirty="0" smtClean="0"/>
              <a:t>只能在</a:t>
            </a:r>
            <a:r>
              <a:rPr lang="en-US" altLang="zh-CN" sz="1800" dirty="0" smtClean="0"/>
              <a:t>-128</a:t>
            </a:r>
            <a:r>
              <a:rPr lang="zh-CN" altLang="zh-CN" sz="1800" dirty="0" smtClean="0"/>
              <a:t>～</a:t>
            </a:r>
            <a:r>
              <a:rPr lang="en-US" altLang="zh-CN" sz="1800" dirty="0" smtClean="0"/>
              <a:t>+127</a:t>
            </a:r>
            <a:r>
              <a:rPr lang="zh-CN" altLang="zh-CN" sz="1800" dirty="0" smtClean="0"/>
              <a:t>字节范围内转移；</a:t>
            </a:r>
            <a:endParaRPr lang="en-US" altLang="zh-CN" sz="1800" dirty="0" smtClean="0"/>
          </a:p>
          <a:p>
            <a:pPr lvl="1">
              <a:spcBef>
                <a:spcPts val="0"/>
              </a:spcBef>
              <a:defRPr/>
            </a:pPr>
            <a:r>
              <a:rPr lang="zh-CN" altLang="zh-CN" sz="1800" dirty="0" smtClean="0"/>
              <a:t>调试程序时，要对每个分支进行调试。</a:t>
            </a:r>
          </a:p>
          <a:p>
            <a:pPr>
              <a:defRPr/>
            </a:pPr>
            <a:endParaRPr lang="zh-CN" altLang="en-US" sz="2000" dirty="0"/>
          </a:p>
        </p:txBody>
      </p:sp>
    </p:spTree>
    <p:extLst>
      <p:ext uri="{BB962C8B-B14F-4D97-AF65-F5344CB8AC3E}">
        <p14:creationId xmlns:p14="http://schemas.microsoft.com/office/powerpoint/2010/main" val="211690935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分支</a:t>
            </a:r>
            <a:r>
              <a:rPr lang="zh-CN" altLang="en-US" dirty="0" smtClean="0"/>
              <a:t>程序的设计</a:t>
            </a:r>
            <a:endParaRPr lang="zh-CN" altLang="en-US" dirty="0"/>
          </a:p>
        </p:txBody>
      </p:sp>
      <p:sp>
        <p:nvSpPr>
          <p:cNvPr id="3" name="矩形 2"/>
          <p:cNvSpPr/>
          <p:nvPr/>
        </p:nvSpPr>
        <p:spPr>
          <a:xfrm>
            <a:off x="539552" y="1124744"/>
            <a:ext cx="7200800" cy="1569660"/>
          </a:xfrm>
          <a:prstGeom prst="rect">
            <a:avLst/>
          </a:prstGeom>
        </p:spPr>
        <p:txBody>
          <a:bodyPr wrap="square">
            <a:spAutoFit/>
          </a:bodyPr>
          <a:lstStyle/>
          <a:p>
            <a:r>
              <a:rPr kumimoji="1" lang="zh-CN" altLang="en-US" sz="2400" b="1" dirty="0">
                <a:solidFill>
                  <a:srgbClr val="080808"/>
                </a:solidFill>
                <a:latin typeface="Tahoma" pitchFamily="34" charset="0"/>
                <a:ea typeface="楷体_GB2312" pitchFamily="49" charset="-122"/>
              </a:rPr>
              <a:t>例</a:t>
            </a:r>
            <a:r>
              <a:rPr kumimoji="1" lang="en-US" altLang="zh-CN" sz="2400" b="1" dirty="0">
                <a:solidFill>
                  <a:srgbClr val="080808"/>
                </a:solidFill>
                <a:latin typeface="Tahoma" pitchFamily="34" charset="0"/>
                <a:ea typeface="楷体_GB2312" pitchFamily="49" charset="-122"/>
              </a:rPr>
              <a:t>4</a:t>
            </a:r>
            <a:r>
              <a:rPr kumimoji="1" lang="zh-CN" altLang="en-US" sz="2400" b="1" dirty="0" smtClean="0">
                <a:solidFill>
                  <a:srgbClr val="080808"/>
                </a:solidFill>
                <a:latin typeface="Tahoma" pitchFamily="34" charset="0"/>
                <a:ea typeface="楷体_GB2312" pitchFamily="49" charset="-122"/>
              </a:rPr>
              <a:t>．</a:t>
            </a:r>
            <a:r>
              <a:rPr kumimoji="1" lang="en-US" altLang="zh-CN" sz="2400" b="1" dirty="0" smtClean="0">
                <a:solidFill>
                  <a:srgbClr val="080808"/>
                </a:solidFill>
                <a:latin typeface="Tahoma" pitchFamily="34" charset="0"/>
                <a:ea typeface="楷体_GB2312" pitchFamily="49" charset="-122"/>
              </a:rPr>
              <a:t>4  </a:t>
            </a:r>
            <a:r>
              <a:rPr kumimoji="1" lang="zh-CN" altLang="en-US" sz="2400" b="1" dirty="0">
                <a:solidFill>
                  <a:srgbClr val="080808"/>
                </a:solidFill>
                <a:latin typeface="Tahoma" pitchFamily="34" charset="0"/>
                <a:ea typeface="楷体_GB2312" pitchFamily="49" charset="-122"/>
              </a:rPr>
              <a:t>有一组测试数据（</a:t>
            </a:r>
            <a:r>
              <a:rPr kumimoji="1" lang="zh-CN" altLang="en-US" sz="2400" b="1" dirty="0">
                <a:solidFill>
                  <a:srgbClr val="0000FF"/>
                </a:solidFill>
                <a:latin typeface="Tahoma" pitchFamily="34" charset="0"/>
                <a:ea typeface="楷体_GB2312" pitchFamily="49" charset="-122"/>
              </a:rPr>
              <a:t>有符号数</a:t>
            </a:r>
            <a:r>
              <a:rPr kumimoji="1" lang="zh-CN" altLang="en-US" sz="2400" b="1" dirty="0">
                <a:solidFill>
                  <a:srgbClr val="080808"/>
                </a:solidFill>
                <a:latin typeface="Tahoma" pitchFamily="34" charset="0"/>
                <a:ea typeface="楷体_GB2312" pitchFamily="49" charset="-122"/>
              </a:rPr>
              <a:t>），每个数据占用</a:t>
            </a:r>
            <a:r>
              <a:rPr kumimoji="1" lang="en-US" altLang="zh-CN" sz="2400" b="1" dirty="0">
                <a:solidFill>
                  <a:srgbClr val="080808"/>
                </a:solidFill>
                <a:latin typeface="Tahoma" pitchFamily="34" charset="0"/>
                <a:ea typeface="楷体_GB2312" pitchFamily="49" charset="-122"/>
              </a:rPr>
              <a:t>16</a:t>
            </a:r>
            <a:r>
              <a:rPr kumimoji="1" lang="zh-CN" altLang="en-US" sz="2400" b="1" dirty="0">
                <a:solidFill>
                  <a:srgbClr val="080808"/>
                </a:solidFill>
                <a:latin typeface="Tahoma" pitchFamily="34" charset="0"/>
                <a:ea typeface="楷体_GB2312" pitchFamily="49" charset="-122"/>
              </a:rPr>
              <a:t>位二进制数，数据个数存放在缓冲区的前</a:t>
            </a:r>
            <a:r>
              <a:rPr kumimoji="1" lang="en-US" altLang="zh-CN" sz="2400" b="1" dirty="0">
                <a:solidFill>
                  <a:srgbClr val="080808"/>
                </a:solidFill>
                <a:latin typeface="Tahoma" pitchFamily="34" charset="0"/>
                <a:ea typeface="楷体_GB2312" pitchFamily="49" charset="-122"/>
              </a:rPr>
              <a:t>2</a:t>
            </a:r>
            <a:r>
              <a:rPr kumimoji="1" lang="zh-CN" altLang="en-US" sz="2400" b="1" dirty="0">
                <a:solidFill>
                  <a:srgbClr val="080808"/>
                </a:solidFill>
                <a:latin typeface="Tahoma" pitchFamily="34" charset="0"/>
                <a:ea typeface="楷体_GB2312" pitchFamily="49" charset="-122"/>
              </a:rPr>
              <a:t>个字节，现要求分别统计出大于</a:t>
            </a:r>
            <a:r>
              <a:rPr kumimoji="1" lang="en-US" altLang="zh-CN" sz="2400" b="1" dirty="0">
                <a:solidFill>
                  <a:srgbClr val="080808"/>
                </a:solidFill>
                <a:latin typeface="Tahoma" pitchFamily="34" charset="0"/>
                <a:ea typeface="楷体_GB2312" pitchFamily="49" charset="-122"/>
              </a:rPr>
              <a:t>0</a:t>
            </a:r>
            <a:r>
              <a:rPr kumimoji="1" lang="zh-CN" altLang="en-US" sz="2400" b="1" dirty="0">
                <a:solidFill>
                  <a:srgbClr val="080808"/>
                </a:solidFill>
                <a:latin typeface="Tahoma" pitchFamily="34" charset="0"/>
                <a:ea typeface="楷体_GB2312" pitchFamily="49" charset="-122"/>
              </a:rPr>
              <a:t>、等于</a:t>
            </a:r>
            <a:r>
              <a:rPr kumimoji="1" lang="en-US" altLang="zh-CN" sz="2400" b="1" dirty="0">
                <a:solidFill>
                  <a:srgbClr val="080808"/>
                </a:solidFill>
                <a:latin typeface="Tahoma" pitchFamily="34" charset="0"/>
                <a:ea typeface="楷体_GB2312" pitchFamily="49" charset="-122"/>
              </a:rPr>
              <a:t>0</a:t>
            </a:r>
            <a:r>
              <a:rPr kumimoji="1" lang="zh-CN" altLang="en-US" sz="2400" b="1" dirty="0">
                <a:solidFill>
                  <a:srgbClr val="080808"/>
                </a:solidFill>
                <a:latin typeface="Tahoma" pitchFamily="34" charset="0"/>
                <a:ea typeface="楷体_GB2312" pitchFamily="49" charset="-122"/>
              </a:rPr>
              <a:t>和小于</a:t>
            </a:r>
            <a:r>
              <a:rPr kumimoji="1" lang="en-US" altLang="zh-CN" sz="2400" b="1" dirty="0">
                <a:solidFill>
                  <a:srgbClr val="080808"/>
                </a:solidFill>
                <a:latin typeface="Tahoma" pitchFamily="34" charset="0"/>
                <a:ea typeface="楷体_GB2312" pitchFamily="49" charset="-122"/>
              </a:rPr>
              <a:t>0</a:t>
            </a:r>
            <a:r>
              <a:rPr kumimoji="1" lang="zh-CN" altLang="en-US" sz="2400" b="1" dirty="0">
                <a:solidFill>
                  <a:srgbClr val="080808"/>
                </a:solidFill>
                <a:latin typeface="Tahoma" pitchFamily="34" charset="0"/>
                <a:ea typeface="楷体_GB2312" pitchFamily="49" charset="-122"/>
              </a:rPr>
              <a:t>的个数，分别存放在</a:t>
            </a:r>
            <a:r>
              <a:rPr kumimoji="1" lang="en-US" altLang="zh-CN" sz="2400" b="1" dirty="0">
                <a:solidFill>
                  <a:srgbClr val="080808"/>
                </a:solidFill>
                <a:latin typeface="Tahoma" pitchFamily="34" charset="0"/>
                <a:ea typeface="楷体_GB2312" pitchFamily="49" charset="-122"/>
              </a:rPr>
              <a:t>GREATZ</a:t>
            </a:r>
            <a:r>
              <a:rPr kumimoji="1" lang="zh-CN" altLang="en-US" sz="2400" b="1" dirty="0">
                <a:solidFill>
                  <a:srgbClr val="080808"/>
                </a:solidFill>
                <a:latin typeface="Tahoma" pitchFamily="34" charset="0"/>
                <a:ea typeface="楷体_GB2312" pitchFamily="49" charset="-122"/>
              </a:rPr>
              <a:t>、</a:t>
            </a:r>
            <a:r>
              <a:rPr kumimoji="1" lang="en-US" altLang="zh-CN" sz="2400" b="1" dirty="0">
                <a:solidFill>
                  <a:srgbClr val="080808"/>
                </a:solidFill>
                <a:latin typeface="Tahoma" pitchFamily="34" charset="0"/>
                <a:ea typeface="楷体_GB2312" pitchFamily="49" charset="-122"/>
              </a:rPr>
              <a:t>ZERO</a:t>
            </a:r>
            <a:r>
              <a:rPr kumimoji="1" lang="zh-CN" altLang="en-US" sz="2400" b="1" dirty="0">
                <a:solidFill>
                  <a:srgbClr val="080808"/>
                </a:solidFill>
                <a:latin typeface="Tahoma" pitchFamily="34" charset="0"/>
                <a:ea typeface="楷体_GB2312" pitchFamily="49" charset="-122"/>
              </a:rPr>
              <a:t>、</a:t>
            </a:r>
            <a:r>
              <a:rPr kumimoji="1" lang="en-US" altLang="zh-CN" sz="2400" b="1" dirty="0">
                <a:solidFill>
                  <a:srgbClr val="080808"/>
                </a:solidFill>
                <a:latin typeface="Tahoma" pitchFamily="34" charset="0"/>
                <a:ea typeface="楷体_GB2312" pitchFamily="49" charset="-122"/>
              </a:rPr>
              <a:t>LITTLEZ</a:t>
            </a:r>
            <a:r>
              <a:rPr kumimoji="1" lang="zh-CN" altLang="en-US" sz="2400" b="1" dirty="0">
                <a:solidFill>
                  <a:srgbClr val="080808"/>
                </a:solidFill>
                <a:latin typeface="Tahoma" pitchFamily="34" charset="0"/>
                <a:ea typeface="楷体_GB2312" pitchFamily="49" charset="-122"/>
              </a:rPr>
              <a:t>单元中。</a:t>
            </a:r>
          </a:p>
        </p:txBody>
      </p:sp>
      <p:sp>
        <p:nvSpPr>
          <p:cNvPr id="4" name="矩形 3"/>
          <p:cNvSpPr/>
          <p:nvPr/>
        </p:nvSpPr>
        <p:spPr>
          <a:xfrm>
            <a:off x="827584" y="3068960"/>
            <a:ext cx="7704856" cy="3046988"/>
          </a:xfrm>
          <a:prstGeom prst="rect">
            <a:avLst/>
          </a:prstGeom>
        </p:spPr>
        <p:txBody>
          <a:bodyPr wrap="square">
            <a:spAutoFit/>
          </a:bodyPr>
          <a:lstStyle/>
          <a:p>
            <a:r>
              <a:rPr kumimoji="1" lang="zh-CN" altLang="en-US" sz="2400" b="1" dirty="0">
                <a:solidFill>
                  <a:srgbClr val="0000FF"/>
                </a:solidFill>
                <a:latin typeface="Tahoma" pitchFamily="34" charset="0"/>
                <a:ea typeface="楷体_GB2312" pitchFamily="49" charset="-122"/>
              </a:rPr>
              <a:t>解：</a:t>
            </a:r>
            <a:r>
              <a:rPr kumimoji="1" lang="zh-CN" altLang="en-US" sz="2400" b="1" dirty="0">
                <a:solidFill>
                  <a:srgbClr val="080808"/>
                </a:solidFill>
                <a:latin typeface="Tahoma" pitchFamily="34" charset="0"/>
                <a:ea typeface="楷体_GB2312" pitchFamily="49" charset="-122"/>
              </a:rPr>
              <a:t>有符号数的比较应该采用</a:t>
            </a:r>
            <a:r>
              <a:rPr kumimoji="1" lang="en-US" altLang="zh-CN" sz="2400" b="1" dirty="0">
                <a:solidFill>
                  <a:srgbClr val="080808"/>
                </a:solidFill>
                <a:latin typeface="Tahoma" pitchFamily="34" charset="0"/>
                <a:ea typeface="楷体_GB2312" pitchFamily="49" charset="-122"/>
              </a:rPr>
              <a:t>JG</a:t>
            </a:r>
            <a:r>
              <a:rPr kumimoji="1" lang="zh-CN" altLang="en-US" sz="2400" b="1" dirty="0">
                <a:solidFill>
                  <a:srgbClr val="080808"/>
                </a:solidFill>
                <a:latin typeface="Tahoma" pitchFamily="34" charset="0"/>
                <a:ea typeface="楷体_GB2312" pitchFamily="49" charset="-122"/>
              </a:rPr>
              <a:t>、</a:t>
            </a:r>
            <a:r>
              <a:rPr kumimoji="1" lang="en-US" altLang="zh-CN" sz="2400" b="1" dirty="0">
                <a:solidFill>
                  <a:srgbClr val="080808"/>
                </a:solidFill>
                <a:latin typeface="Tahoma" pitchFamily="34" charset="0"/>
                <a:ea typeface="楷体_GB2312" pitchFamily="49" charset="-122"/>
              </a:rPr>
              <a:t>JGE</a:t>
            </a:r>
            <a:r>
              <a:rPr kumimoji="1" lang="zh-CN" altLang="en-US" sz="2400" b="1" dirty="0">
                <a:solidFill>
                  <a:srgbClr val="080808"/>
                </a:solidFill>
                <a:latin typeface="Tahoma" pitchFamily="34" charset="0"/>
                <a:ea typeface="楷体_GB2312" pitchFamily="49" charset="-122"/>
              </a:rPr>
              <a:t>、</a:t>
            </a:r>
            <a:r>
              <a:rPr kumimoji="1" lang="en-US" altLang="zh-CN" sz="2400" b="1" dirty="0">
                <a:solidFill>
                  <a:srgbClr val="080808"/>
                </a:solidFill>
                <a:latin typeface="Tahoma" pitchFamily="34" charset="0"/>
                <a:ea typeface="楷体_GB2312" pitchFamily="49" charset="-122"/>
              </a:rPr>
              <a:t>JL</a:t>
            </a:r>
            <a:r>
              <a:rPr kumimoji="1" lang="zh-CN" altLang="en-US" sz="2400" b="1" dirty="0">
                <a:solidFill>
                  <a:srgbClr val="080808"/>
                </a:solidFill>
                <a:latin typeface="Tahoma" pitchFamily="34" charset="0"/>
                <a:ea typeface="楷体_GB2312" pitchFamily="49" charset="-122"/>
              </a:rPr>
              <a:t>、</a:t>
            </a:r>
            <a:r>
              <a:rPr kumimoji="1" lang="en-US" altLang="zh-CN" sz="2400" b="1" dirty="0">
                <a:solidFill>
                  <a:srgbClr val="080808"/>
                </a:solidFill>
                <a:latin typeface="Tahoma" pitchFamily="34" charset="0"/>
                <a:ea typeface="楷体_GB2312" pitchFamily="49" charset="-122"/>
              </a:rPr>
              <a:t>JLE</a:t>
            </a:r>
            <a:r>
              <a:rPr kumimoji="1" lang="zh-CN" altLang="en-US" sz="2400" b="1" dirty="0">
                <a:solidFill>
                  <a:srgbClr val="080808"/>
                </a:solidFill>
                <a:latin typeface="Tahoma" pitchFamily="34" charset="0"/>
                <a:ea typeface="楷体_GB2312" pitchFamily="49" charset="-122"/>
              </a:rPr>
              <a:t>等指令，同时还应该注意，</a:t>
            </a:r>
            <a:r>
              <a:rPr kumimoji="1" lang="en-US" altLang="zh-CN" sz="2400" b="1" dirty="0">
                <a:solidFill>
                  <a:srgbClr val="080808"/>
                </a:solidFill>
                <a:latin typeface="Tahoma" pitchFamily="34" charset="0"/>
                <a:ea typeface="楷体_GB2312" pitchFamily="49" charset="-122"/>
              </a:rPr>
              <a:t>MOV</a:t>
            </a:r>
            <a:r>
              <a:rPr kumimoji="1" lang="zh-CN" altLang="en-US" sz="2400" b="1" dirty="0">
                <a:solidFill>
                  <a:srgbClr val="080808"/>
                </a:solidFill>
                <a:latin typeface="Tahoma" pitchFamily="34" charset="0"/>
                <a:ea typeface="楷体_GB2312" pitchFamily="49" charset="-122"/>
              </a:rPr>
              <a:t>指令不会影响</a:t>
            </a:r>
            <a:r>
              <a:rPr kumimoji="1" lang="en-US" altLang="zh-CN" sz="2400" b="1" dirty="0">
                <a:solidFill>
                  <a:srgbClr val="080808"/>
                </a:solidFill>
                <a:latin typeface="Tahoma" pitchFamily="34" charset="0"/>
                <a:ea typeface="楷体_GB2312" pitchFamily="49" charset="-122"/>
              </a:rPr>
              <a:t>PSW</a:t>
            </a:r>
            <a:r>
              <a:rPr kumimoji="1" lang="zh-CN" altLang="en-US" sz="2400" b="1" dirty="0">
                <a:solidFill>
                  <a:srgbClr val="080808"/>
                </a:solidFill>
                <a:latin typeface="Tahoma" pitchFamily="34" charset="0"/>
                <a:ea typeface="楷体_GB2312" pitchFamily="49" charset="-122"/>
              </a:rPr>
              <a:t>中的标志位</a:t>
            </a:r>
            <a:r>
              <a:rPr kumimoji="1" lang="zh-CN" altLang="en-US" sz="2400" b="1" dirty="0" smtClean="0">
                <a:solidFill>
                  <a:srgbClr val="080808"/>
                </a:solidFill>
                <a:latin typeface="Tahoma" pitchFamily="34" charset="0"/>
                <a:ea typeface="楷体_GB2312" pitchFamily="49" charset="-122"/>
              </a:rPr>
              <a:t>。</a:t>
            </a:r>
            <a:endParaRPr kumimoji="1" lang="en-US" altLang="zh-CN" sz="2400" b="1" dirty="0" smtClean="0">
              <a:solidFill>
                <a:srgbClr val="080808"/>
              </a:solidFill>
              <a:latin typeface="Tahoma" pitchFamily="34" charset="0"/>
              <a:ea typeface="楷体_GB2312" pitchFamily="49" charset="-122"/>
            </a:endParaRPr>
          </a:p>
          <a:p>
            <a:endParaRPr kumimoji="1" lang="zh-CN" altLang="en-US" sz="2400" b="1" dirty="0">
              <a:solidFill>
                <a:srgbClr val="080808"/>
              </a:solidFill>
              <a:latin typeface="Tahoma" pitchFamily="34" charset="0"/>
              <a:ea typeface="楷体_GB2312" pitchFamily="49" charset="-122"/>
            </a:endParaRPr>
          </a:p>
          <a:p>
            <a:r>
              <a:rPr kumimoji="1" lang="zh-CN" altLang="en-US" sz="2400" b="1" dirty="0">
                <a:solidFill>
                  <a:srgbClr val="0000FF"/>
                </a:solidFill>
                <a:latin typeface="Tahoma" pitchFamily="34" charset="0"/>
                <a:ea typeface="楷体_GB2312" pitchFamily="49" charset="-122"/>
              </a:rPr>
              <a:t>编程思路：</a:t>
            </a:r>
            <a:r>
              <a:rPr kumimoji="1" lang="zh-CN" altLang="en-US" sz="2400" b="1" dirty="0">
                <a:solidFill>
                  <a:srgbClr val="080808"/>
                </a:solidFill>
                <a:latin typeface="Tahoma" pitchFamily="34" charset="0"/>
                <a:ea typeface="楷体_GB2312" pitchFamily="49" charset="-122"/>
              </a:rPr>
              <a:t>将字单元</a:t>
            </a:r>
            <a:r>
              <a:rPr kumimoji="1" lang="en-US" altLang="zh-CN" sz="2400" b="1" dirty="0">
                <a:solidFill>
                  <a:srgbClr val="080808"/>
                </a:solidFill>
                <a:latin typeface="Tahoma" pitchFamily="34" charset="0"/>
                <a:ea typeface="楷体_GB2312" pitchFamily="49" charset="-122"/>
              </a:rPr>
              <a:t>GREATZ</a:t>
            </a:r>
            <a:r>
              <a:rPr kumimoji="1" lang="zh-CN" altLang="en-US" sz="2400" b="1" dirty="0">
                <a:solidFill>
                  <a:srgbClr val="080808"/>
                </a:solidFill>
                <a:latin typeface="Tahoma" pitchFamily="34" charset="0"/>
                <a:ea typeface="楷体_GB2312" pitchFamily="49" charset="-122"/>
              </a:rPr>
              <a:t>、</a:t>
            </a:r>
            <a:r>
              <a:rPr kumimoji="1" lang="en-US" altLang="zh-CN" sz="2400" b="1" dirty="0">
                <a:solidFill>
                  <a:srgbClr val="080808"/>
                </a:solidFill>
                <a:latin typeface="Tahoma" pitchFamily="34" charset="0"/>
                <a:ea typeface="楷体_GB2312" pitchFamily="49" charset="-122"/>
              </a:rPr>
              <a:t>ZERO</a:t>
            </a:r>
            <a:r>
              <a:rPr kumimoji="1" lang="zh-CN" altLang="en-US" sz="2400" b="1" dirty="0">
                <a:solidFill>
                  <a:srgbClr val="080808"/>
                </a:solidFill>
                <a:latin typeface="Tahoma" pitchFamily="34" charset="0"/>
                <a:ea typeface="楷体_GB2312" pitchFamily="49" charset="-122"/>
              </a:rPr>
              <a:t>、</a:t>
            </a:r>
            <a:r>
              <a:rPr kumimoji="1" lang="en-US" altLang="zh-CN" sz="2400" b="1" dirty="0">
                <a:solidFill>
                  <a:srgbClr val="080808"/>
                </a:solidFill>
                <a:latin typeface="Tahoma" pitchFamily="34" charset="0"/>
                <a:ea typeface="楷体_GB2312" pitchFamily="49" charset="-122"/>
              </a:rPr>
              <a:t>LITTLEZ</a:t>
            </a:r>
            <a:r>
              <a:rPr kumimoji="1" lang="zh-CN" altLang="en-US" sz="2400" b="1" dirty="0">
                <a:solidFill>
                  <a:srgbClr val="080808"/>
                </a:solidFill>
                <a:latin typeface="Tahoma" pitchFamily="34" charset="0"/>
                <a:ea typeface="楷体_GB2312" pitchFamily="49" charset="-122"/>
              </a:rPr>
              <a:t>用作为计数器，其初值均为</a:t>
            </a:r>
            <a:r>
              <a:rPr kumimoji="1" lang="en-US" altLang="zh-CN" sz="2400" b="1" dirty="0">
                <a:solidFill>
                  <a:srgbClr val="080808"/>
                </a:solidFill>
                <a:latin typeface="Tahoma" pitchFamily="34" charset="0"/>
                <a:ea typeface="楷体_GB2312" pitchFamily="49" charset="-122"/>
              </a:rPr>
              <a:t>0</a:t>
            </a:r>
            <a:r>
              <a:rPr kumimoji="1" lang="zh-CN" altLang="en-US" sz="2400" b="1" dirty="0">
                <a:solidFill>
                  <a:srgbClr val="080808"/>
                </a:solidFill>
                <a:latin typeface="Tahoma" pitchFamily="34" charset="0"/>
                <a:ea typeface="楷体_GB2312" pitchFamily="49" charset="-122"/>
              </a:rPr>
              <a:t>。然后对数据与“</a:t>
            </a:r>
            <a:r>
              <a:rPr kumimoji="1" lang="en-US" altLang="zh-CN" sz="2400" b="1" dirty="0">
                <a:solidFill>
                  <a:srgbClr val="080808"/>
                </a:solidFill>
                <a:latin typeface="Tahoma" pitchFamily="34" charset="0"/>
                <a:ea typeface="楷体_GB2312" pitchFamily="49" charset="-122"/>
              </a:rPr>
              <a:t>0”</a:t>
            </a:r>
            <a:r>
              <a:rPr kumimoji="1" lang="zh-CN" altLang="en-US" sz="2400" b="1" dirty="0">
                <a:solidFill>
                  <a:srgbClr val="080808"/>
                </a:solidFill>
                <a:latin typeface="Tahoma" pitchFamily="34" charset="0"/>
                <a:ea typeface="楷体_GB2312" pitchFamily="49" charset="-122"/>
              </a:rPr>
              <a:t>比较，当其大于</a:t>
            </a:r>
            <a:r>
              <a:rPr kumimoji="1" lang="en-US" altLang="zh-CN" sz="2400" b="1" dirty="0">
                <a:solidFill>
                  <a:srgbClr val="080808"/>
                </a:solidFill>
                <a:latin typeface="Tahoma" pitchFamily="34" charset="0"/>
                <a:ea typeface="楷体_GB2312" pitchFamily="49" charset="-122"/>
              </a:rPr>
              <a:t>0</a:t>
            </a:r>
            <a:r>
              <a:rPr kumimoji="1" lang="zh-CN" altLang="en-US" sz="2400" b="1" dirty="0">
                <a:solidFill>
                  <a:srgbClr val="080808"/>
                </a:solidFill>
                <a:latin typeface="Tahoma" pitchFamily="34" charset="0"/>
                <a:ea typeface="楷体_GB2312" pitchFamily="49" charset="-122"/>
              </a:rPr>
              <a:t>时，</a:t>
            </a:r>
            <a:r>
              <a:rPr kumimoji="1" lang="en-US" altLang="zh-CN" sz="2400" b="1" dirty="0">
                <a:solidFill>
                  <a:srgbClr val="080808"/>
                </a:solidFill>
                <a:latin typeface="Tahoma" pitchFamily="34" charset="0"/>
                <a:ea typeface="楷体_GB2312" pitchFamily="49" charset="-122"/>
              </a:rPr>
              <a:t>GREATZ</a:t>
            </a:r>
            <a:r>
              <a:rPr kumimoji="1" lang="zh-CN" altLang="en-US" sz="2400" b="1" dirty="0">
                <a:solidFill>
                  <a:srgbClr val="080808"/>
                </a:solidFill>
                <a:latin typeface="Tahoma" pitchFamily="34" charset="0"/>
                <a:ea typeface="楷体_GB2312" pitchFamily="49" charset="-122"/>
              </a:rPr>
              <a:t>单元加</a:t>
            </a:r>
            <a:r>
              <a:rPr kumimoji="1" lang="en-US" altLang="zh-CN" sz="2400" b="1" dirty="0">
                <a:solidFill>
                  <a:srgbClr val="080808"/>
                </a:solidFill>
                <a:latin typeface="Tahoma" pitchFamily="34" charset="0"/>
                <a:ea typeface="楷体_GB2312" pitchFamily="49" charset="-122"/>
              </a:rPr>
              <a:t>1</a:t>
            </a:r>
            <a:r>
              <a:rPr kumimoji="1" lang="zh-CN" altLang="en-US" sz="2400" b="1" dirty="0">
                <a:solidFill>
                  <a:srgbClr val="080808"/>
                </a:solidFill>
                <a:latin typeface="Tahoma" pitchFamily="34" charset="0"/>
                <a:ea typeface="楷体_GB2312" pitchFamily="49" charset="-122"/>
              </a:rPr>
              <a:t>；当其等于</a:t>
            </a:r>
            <a:r>
              <a:rPr kumimoji="1" lang="en-US" altLang="zh-CN" sz="2400" b="1" dirty="0">
                <a:solidFill>
                  <a:srgbClr val="080808"/>
                </a:solidFill>
                <a:latin typeface="Tahoma" pitchFamily="34" charset="0"/>
                <a:ea typeface="楷体_GB2312" pitchFamily="49" charset="-122"/>
              </a:rPr>
              <a:t>0</a:t>
            </a:r>
            <a:r>
              <a:rPr kumimoji="1" lang="zh-CN" altLang="en-US" sz="2400" b="1" dirty="0">
                <a:solidFill>
                  <a:srgbClr val="080808"/>
                </a:solidFill>
                <a:latin typeface="Tahoma" pitchFamily="34" charset="0"/>
                <a:ea typeface="楷体_GB2312" pitchFamily="49" charset="-122"/>
              </a:rPr>
              <a:t>时，</a:t>
            </a:r>
            <a:r>
              <a:rPr kumimoji="1" lang="en-US" altLang="zh-CN" sz="2400" b="1" dirty="0">
                <a:solidFill>
                  <a:srgbClr val="080808"/>
                </a:solidFill>
                <a:latin typeface="Tahoma" pitchFamily="34" charset="0"/>
                <a:ea typeface="楷体_GB2312" pitchFamily="49" charset="-122"/>
              </a:rPr>
              <a:t>ZERO</a:t>
            </a:r>
            <a:r>
              <a:rPr kumimoji="1" lang="zh-CN" altLang="en-US" sz="2400" b="1" dirty="0">
                <a:solidFill>
                  <a:srgbClr val="080808"/>
                </a:solidFill>
                <a:latin typeface="Tahoma" pitchFamily="34" charset="0"/>
                <a:ea typeface="楷体_GB2312" pitchFamily="49" charset="-122"/>
              </a:rPr>
              <a:t>单元加</a:t>
            </a:r>
            <a:r>
              <a:rPr kumimoji="1" lang="en-US" altLang="zh-CN" sz="2400" b="1" dirty="0">
                <a:solidFill>
                  <a:srgbClr val="080808"/>
                </a:solidFill>
                <a:latin typeface="Tahoma" pitchFamily="34" charset="0"/>
                <a:ea typeface="楷体_GB2312" pitchFamily="49" charset="-122"/>
              </a:rPr>
              <a:t>1</a:t>
            </a:r>
            <a:r>
              <a:rPr kumimoji="1" lang="zh-CN" altLang="en-US" sz="2400" b="1" dirty="0">
                <a:solidFill>
                  <a:srgbClr val="080808"/>
                </a:solidFill>
                <a:latin typeface="Tahoma" pitchFamily="34" charset="0"/>
                <a:ea typeface="楷体_GB2312" pitchFamily="49" charset="-122"/>
              </a:rPr>
              <a:t>；当其小于</a:t>
            </a:r>
            <a:r>
              <a:rPr kumimoji="1" lang="en-US" altLang="zh-CN" sz="2400" b="1" dirty="0">
                <a:solidFill>
                  <a:srgbClr val="080808"/>
                </a:solidFill>
                <a:latin typeface="Tahoma" pitchFamily="34" charset="0"/>
                <a:ea typeface="楷体_GB2312" pitchFamily="49" charset="-122"/>
              </a:rPr>
              <a:t>0</a:t>
            </a:r>
            <a:r>
              <a:rPr kumimoji="1" lang="zh-CN" altLang="en-US" sz="2400" b="1" dirty="0">
                <a:solidFill>
                  <a:srgbClr val="080808"/>
                </a:solidFill>
                <a:latin typeface="Tahoma" pitchFamily="34" charset="0"/>
                <a:ea typeface="楷体_GB2312" pitchFamily="49" charset="-122"/>
              </a:rPr>
              <a:t>时，</a:t>
            </a:r>
            <a:r>
              <a:rPr kumimoji="1" lang="en-US" altLang="zh-CN" sz="2400" b="1" dirty="0">
                <a:solidFill>
                  <a:srgbClr val="080808"/>
                </a:solidFill>
                <a:latin typeface="Tahoma" pitchFamily="34" charset="0"/>
                <a:ea typeface="楷体_GB2312" pitchFamily="49" charset="-122"/>
              </a:rPr>
              <a:t>LITTLEZ</a:t>
            </a:r>
            <a:r>
              <a:rPr kumimoji="1" lang="zh-CN" altLang="en-US" sz="2400" b="1" dirty="0">
                <a:solidFill>
                  <a:srgbClr val="080808"/>
                </a:solidFill>
                <a:latin typeface="Tahoma" pitchFamily="34" charset="0"/>
                <a:ea typeface="楷体_GB2312" pitchFamily="49" charset="-122"/>
              </a:rPr>
              <a:t>单元加</a:t>
            </a:r>
            <a:r>
              <a:rPr kumimoji="1" lang="en-US" altLang="zh-CN" sz="2400" b="1" dirty="0">
                <a:solidFill>
                  <a:srgbClr val="080808"/>
                </a:solidFill>
                <a:latin typeface="Tahoma" pitchFamily="34" charset="0"/>
                <a:ea typeface="楷体_GB2312" pitchFamily="49" charset="-122"/>
              </a:rPr>
              <a:t>1</a:t>
            </a:r>
            <a:r>
              <a:rPr kumimoji="1" lang="zh-CN" altLang="en-US" sz="2400" b="1" dirty="0">
                <a:solidFill>
                  <a:srgbClr val="080808"/>
                </a:solidFill>
                <a:latin typeface="Tahoma" pitchFamily="34" charset="0"/>
                <a:ea typeface="楷体_GB2312" pitchFamily="49" charset="-122"/>
              </a:rPr>
              <a:t>。程序如下</a:t>
            </a:r>
          </a:p>
        </p:txBody>
      </p:sp>
    </p:spTree>
    <p:extLst>
      <p:ext uri="{BB962C8B-B14F-4D97-AF65-F5344CB8AC3E}">
        <p14:creationId xmlns:p14="http://schemas.microsoft.com/office/powerpoint/2010/main" val="142306589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03648" y="2464735"/>
            <a:ext cx="5400600" cy="2808312"/>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分支</a:t>
            </a:r>
            <a:r>
              <a:rPr lang="zh-CN" altLang="en-US" dirty="0" smtClean="0"/>
              <a:t>程序的设计</a:t>
            </a:r>
            <a:endParaRPr lang="zh-CN" altLang="en-US" dirty="0"/>
          </a:p>
        </p:txBody>
      </p:sp>
      <p:sp>
        <p:nvSpPr>
          <p:cNvPr id="3" name="矩形 2"/>
          <p:cNvSpPr/>
          <p:nvPr/>
        </p:nvSpPr>
        <p:spPr>
          <a:xfrm>
            <a:off x="1835696" y="1052736"/>
            <a:ext cx="4752528" cy="5632311"/>
          </a:xfrm>
          <a:prstGeom prst="rect">
            <a:avLst/>
          </a:prstGeom>
        </p:spPr>
        <p:txBody>
          <a:bodyPr wrap="square">
            <a:spAutoFit/>
          </a:bodyPr>
          <a:lstStyle/>
          <a:p>
            <a:r>
              <a:rPr lang="en-US" altLang="zh-CN" b="1" dirty="0">
                <a:solidFill>
                  <a:srgbClr val="080808"/>
                </a:solidFill>
                <a:latin typeface="楷体_GB2312" pitchFamily="49" charset="-122"/>
                <a:ea typeface="楷体_GB2312" pitchFamily="49" charset="-122"/>
              </a:rPr>
              <a:t>STACK   SEGMENT  STACK  'STACK'</a:t>
            </a:r>
          </a:p>
          <a:p>
            <a:r>
              <a:rPr lang="en-US" altLang="zh-CN" b="1" dirty="0">
                <a:solidFill>
                  <a:srgbClr val="080808"/>
                </a:solidFill>
                <a:latin typeface="楷体_GB2312" pitchFamily="49" charset="-122"/>
                <a:ea typeface="楷体_GB2312" pitchFamily="49" charset="-122"/>
              </a:rPr>
              <a:t>        DW  100H  DUP(?)</a:t>
            </a:r>
          </a:p>
          <a:p>
            <a:r>
              <a:rPr lang="en-US" altLang="zh-CN" b="1" dirty="0">
                <a:solidFill>
                  <a:srgbClr val="080808"/>
                </a:solidFill>
                <a:latin typeface="楷体_GB2312" pitchFamily="49" charset="-122"/>
                <a:ea typeface="楷体_GB2312" pitchFamily="49" charset="-122"/>
              </a:rPr>
              <a:t>TOP     LABEL WORD</a:t>
            </a:r>
          </a:p>
          <a:p>
            <a:r>
              <a:rPr lang="en-US" altLang="zh-CN" b="1" dirty="0">
                <a:solidFill>
                  <a:srgbClr val="080808"/>
                </a:solidFill>
                <a:latin typeface="楷体_GB2312" pitchFamily="49" charset="-122"/>
                <a:ea typeface="楷体_GB2312" pitchFamily="49" charset="-122"/>
              </a:rPr>
              <a:t>STACK   ENDS</a:t>
            </a:r>
          </a:p>
          <a:p>
            <a:r>
              <a:rPr lang="en-US" altLang="zh-CN" b="1" dirty="0">
                <a:solidFill>
                  <a:srgbClr val="080808"/>
                </a:solidFill>
                <a:latin typeface="楷体_GB2312" pitchFamily="49" charset="-122"/>
                <a:ea typeface="楷体_GB2312" pitchFamily="49" charset="-122"/>
              </a:rPr>
              <a:t>DATA    </a:t>
            </a:r>
            <a:r>
              <a:rPr lang="en-US" altLang="zh-CN" b="1" dirty="0" smtClean="0">
                <a:solidFill>
                  <a:srgbClr val="080808"/>
                </a:solidFill>
                <a:latin typeface="楷体_GB2312" pitchFamily="49" charset="-122"/>
                <a:ea typeface="楷体_GB2312" pitchFamily="49" charset="-122"/>
              </a:rPr>
              <a:t>SEGMENT</a:t>
            </a:r>
          </a:p>
          <a:p>
            <a:r>
              <a:rPr lang="en-US" altLang="zh-CN" b="1" dirty="0">
                <a:solidFill>
                  <a:srgbClr val="080808"/>
                </a:solidFill>
                <a:latin typeface="楷体_GB2312" pitchFamily="49" charset="-122"/>
                <a:ea typeface="楷体_GB2312" pitchFamily="49" charset="-122"/>
              </a:rPr>
              <a:t>BUFFER   DW 500 </a:t>
            </a:r>
            <a:r>
              <a:rPr lang="en-US" altLang="zh-CN" b="1" dirty="0" smtClean="0">
                <a:solidFill>
                  <a:srgbClr val="080808"/>
                </a:solidFill>
                <a:latin typeface="楷体_GB2312" pitchFamily="49" charset="-122"/>
                <a:ea typeface="楷体_GB2312" pitchFamily="49" charset="-122"/>
              </a:rPr>
              <a:t>;</a:t>
            </a:r>
            <a:r>
              <a:rPr lang="zh-CN" altLang="en-US" b="1" dirty="0">
                <a:solidFill>
                  <a:srgbClr val="00B050"/>
                </a:solidFill>
                <a:latin typeface="楷体_GB2312" pitchFamily="49" charset="-122"/>
                <a:ea typeface="楷体_GB2312" pitchFamily="49" charset="-122"/>
              </a:rPr>
              <a:t>假设有</a:t>
            </a:r>
            <a:r>
              <a:rPr lang="en-US" altLang="zh-CN" b="1" dirty="0">
                <a:solidFill>
                  <a:srgbClr val="00B050"/>
                </a:solidFill>
                <a:latin typeface="楷体_GB2312" pitchFamily="49" charset="-122"/>
                <a:ea typeface="楷体_GB2312" pitchFamily="49" charset="-122"/>
              </a:rPr>
              <a:t>500</a:t>
            </a:r>
            <a:r>
              <a:rPr lang="zh-CN" altLang="en-US" b="1" dirty="0">
                <a:solidFill>
                  <a:srgbClr val="00B050"/>
                </a:solidFill>
                <a:latin typeface="楷体_GB2312" pitchFamily="49" charset="-122"/>
                <a:ea typeface="楷体_GB2312" pitchFamily="49" charset="-122"/>
              </a:rPr>
              <a:t>个数据，并</a:t>
            </a:r>
            <a:r>
              <a:rPr lang="zh-CN" altLang="en-US" b="1" dirty="0" smtClean="0">
                <a:solidFill>
                  <a:srgbClr val="00B050"/>
                </a:solidFill>
                <a:latin typeface="楷体_GB2312" pitchFamily="49" charset="-122"/>
                <a:ea typeface="楷体_GB2312" pitchFamily="49" charset="-122"/>
              </a:rPr>
              <a:t>利 </a:t>
            </a:r>
            <a:endParaRPr lang="en-US" altLang="zh-CN" b="1" dirty="0" smtClean="0">
              <a:solidFill>
                <a:srgbClr val="00B050"/>
              </a:solidFill>
              <a:latin typeface="楷体_GB2312" pitchFamily="49" charset="-122"/>
              <a:ea typeface="楷体_GB2312" pitchFamily="49" charset="-122"/>
            </a:endParaRPr>
          </a:p>
          <a:p>
            <a:r>
              <a:rPr lang="en-US" altLang="zh-CN" b="1" dirty="0">
                <a:solidFill>
                  <a:srgbClr val="00B050"/>
                </a:solidFill>
                <a:latin typeface="楷体_GB2312" pitchFamily="49" charset="-122"/>
                <a:ea typeface="楷体_GB2312" pitchFamily="49" charset="-122"/>
              </a:rPr>
              <a:t> </a:t>
            </a:r>
            <a:r>
              <a:rPr lang="en-US" altLang="zh-CN" b="1" dirty="0" smtClean="0">
                <a:solidFill>
                  <a:srgbClr val="00B050"/>
                </a:solidFill>
                <a:latin typeface="楷体_GB2312" pitchFamily="49" charset="-122"/>
                <a:ea typeface="楷体_GB2312" pitchFamily="49" charset="-122"/>
              </a:rPr>
              <a:t>                </a:t>
            </a:r>
            <a:r>
              <a:rPr lang="zh-CN" altLang="en-US" b="1" dirty="0" smtClean="0">
                <a:solidFill>
                  <a:srgbClr val="00B050"/>
                </a:solidFill>
                <a:latin typeface="楷体_GB2312" pitchFamily="49" charset="-122"/>
                <a:ea typeface="楷体_GB2312" pitchFamily="49" charset="-122"/>
              </a:rPr>
              <a:t>用</a:t>
            </a:r>
            <a:r>
              <a:rPr lang="zh-CN" altLang="en-US" b="1" dirty="0">
                <a:solidFill>
                  <a:srgbClr val="00B050"/>
                </a:solidFill>
                <a:latin typeface="楷体_GB2312" pitchFamily="49" charset="-122"/>
                <a:ea typeface="楷体_GB2312" pitchFamily="49" charset="-122"/>
              </a:rPr>
              <a:t>重复宏随机产生</a:t>
            </a:r>
          </a:p>
          <a:p>
            <a:r>
              <a:rPr lang="zh-CN" altLang="en-US" b="1" dirty="0">
                <a:solidFill>
                  <a:srgbClr val="080808"/>
                </a:solidFill>
                <a:latin typeface="楷体_GB2312" pitchFamily="49" charset="-122"/>
                <a:ea typeface="楷体_GB2312" pitchFamily="49" charset="-122"/>
              </a:rPr>
              <a:t>	   </a:t>
            </a:r>
            <a:r>
              <a:rPr lang="en-US" altLang="zh-CN" b="1" dirty="0">
                <a:solidFill>
                  <a:srgbClr val="080808"/>
                </a:solidFill>
                <a:latin typeface="楷体_GB2312" pitchFamily="49" charset="-122"/>
                <a:ea typeface="楷体_GB2312" pitchFamily="49" charset="-122"/>
              </a:rPr>
              <a:t>X=17 </a:t>
            </a:r>
            <a:endParaRPr lang="en-US" altLang="zh-CN" b="1" dirty="0" smtClean="0">
              <a:solidFill>
                <a:srgbClr val="080808"/>
              </a:solidFill>
              <a:latin typeface="楷体_GB2312" pitchFamily="49" charset="-122"/>
              <a:ea typeface="楷体_GB2312" pitchFamily="49" charset="-122"/>
            </a:endParaRPr>
          </a:p>
          <a:p>
            <a:r>
              <a:rPr lang="en-US" altLang="zh-CN" b="1" dirty="0">
                <a:solidFill>
                  <a:srgbClr val="080808"/>
                </a:solidFill>
                <a:latin typeface="楷体_GB2312" pitchFamily="49" charset="-122"/>
                <a:ea typeface="楷体_GB2312" pitchFamily="49" charset="-122"/>
              </a:rPr>
              <a:t> </a:t>
            </a:r>
            <a:r>
              <a:rPr lang="en-US" altLang="zh-CN" b="1" dirty="0" smtClean="0">
                <a:solidFill>
                  <a:srgbClr val="080808"/>
                </a:solidFill>
                <a:latin typeface="楷体_GB2312" pitchFamily="49" charset="-122"/>
                <a:ea typeface="楷体_GB2312" pitchFamily="49" charset="-122"/>
              </a:rPr>
              <a:t>       REPT </a:t>
            </a:r>
            <a:r>
              <a:rPr lang="en-US" altLang="zh-CN" b="1" dirty="0">
                <a:solidFill>
                  <a:srgbClr val="080808"/>
                </a:solidFill>
                <a:latin typeface="楷体_GB2312" pitchFamily="49" charset="-122"/>
                <a:ea typeface="楷体_GB2312" pitchFamily="49" charset="-122"/>
              </a:rPr>
              <a:t>500</a:t>
            </a:r>
          </a:p>
          <a:p>
            <a:r>
              <a:rPr lang="en-US" altLang="zh-CN" b="1" dirty="0">
                <a:solidFill>
                  <a:srgbClr val="080808"/>
                </a:solidFill>
                <a:latin typeface="楷体_GB2312" pitchFamily="49" charset="-122"/>
                <a:ea typeface="楷体_GB2312" pitchFamily="49" charset="-122"/>
              </a:rPr>
              <a:t>        X=(X+979) mod 65535</a:t>
            </a:r>
          </a:p>
          <a:p>
            <a:r>
              <a:rPr lang="en-US" altLang="zh-CN" b="1" dirty="0">
                <a:solidFill>
                  <a:srgbClr val="080808"/>
                </a:solidFill>
                <a:latin typeface="楷体_GB2312" pitchFamily="49" charset="-122"/>
                <a:ea typeface="楷体_GB2312" pitchFamily="49" charset="-122"/>
              </a:rPr>
              <a:t>        DW X </a:t>
            </a:r>
          </a:p>
          <a:p>
            <a:r>
              <a:rPr lang="en-US" altLang="zh-CN" b="1" dirty="0">
                <a:solidFill>
                  <a:srgbClr val="080808"/>
                </a:solidFill>
                <a:latin typeface="楷体_GB2312" pitchFamily="49" charset="-122"/>
                <a:ea typeface="楷体_GB2312" pitchFamily="49" charset="-122"/>
              </a:rPr>
              <a:t>        ENDM</a:t>
            </a:r>
          </a:p>
          <a:p>
            <a:r>
              <a:rPr lang="en-US" altLang="zh-CN" b="1" dirty="0">
                <a:solidFill>
                  <a:srgbClr val="080808"/>
                </a:solidFill>
                <a:latin typeface="楷体_GB2312" pitchFamily="49" charset="-122"/>
                <a:ea typeface="楷体_GB2312" pitchFamily="49" charset="-122"/>
              </a:rPr>
              <a:t>GREATZ  DW ?</a:t>
            </a:r>
          </a:p>
          <a:p>
            <a:r>
              <a:rPr lang="en-US" altLang="zh-CN" b="1" dirty="0">
                <a:solidFill>
                  <a:srgbClr val="080808"/>
                </a:solidFill>
                <a:latin typeface="楷体_GB2312" pitchFamily="49" charset="-122"/>
                <a:ea typeface="楷体_GB2312" pitchFamily="49" charset="-122"/>
              </a:rPr>
              <a:t>ZERO	</a:t>
            </a:r>
            <a:r>
              <a:rPr lang="en-US" altLang="zh-CN" b="1" dirty="0" smtClean="0">
                <a:solidFill>
                  <a:srgbClr val="080808"/>
                </a:solidFill>
                <a:latin typeface="楷体_GB2312" pitchFamily="49" charset="-122"/>
                <a:ea typeface="楷体_GB2312" pitchFamily="49" charset="-122"/>
              </a:rPr>
              <a:t>DW </a:t>
            </a:r>
            <a:r>
              <a:rPr lang="en-US" altLang="zh-CN" b="1" dirty="0">
                <a:solidFill>
                  <a:srgbClr val="080808"/>
                </a:solidFill>
                <a:latin typeface="楷体_GB2312" pitchFamily="49" charset="-122"/>
                <a:ea typeface="楷体_GB2312" pitchFamily="49" charset="-122"/>
              </a:rPr>
              <a:t>?</a:t>
            </a:r>
          </a:p>
          <a:p>
            <a:r>
              <a:rPr lang="en-US" altLang="zh-CN" b="1" dirty="0">
                <a:solidFill>
                  <a:srgbClr val="080808"/>
                </a:solidFill>
                <a:latin typeface="楷体_GB2312" pitchFamily="49" charset="-122"/>
                <a:ea typeface="楷体_GB2312" pitchFamily="49" charset="-122"/>
              </a:rPr>
              <a:t>LITTLEZ DW ?</a:t>
            </a:r>
          </a:p>
          <a:p>
            <a:r>
              <a:rPr lang="en-US" altLang="zh-CN" b="1" dirty="0">
                <a:solidFill>
                  <a:srgbClr val="080808"/>
                </a:solidFill>
                <a:latin typeface="楷体_GB2312" pitchFamily="49" charset="-122"/>
                <a:ea typeface="楷体_GB2312" pitchFamily="49" charset="-122"/>
              </a:rPr>
              <a:t>DATA    ENDS</a:t>
            </a:r>
          </a:p>
          <a:p>
            <a:r>
              <a:rPr lang="en-US" altLang="zh-CN" b="1" dirty="0">
                <a:solidFill>
                  <a:srgbClr val="080808"/>
                </a:solidFill>
                <a:latin typeface="楷体_GB2312" pitchFamily="49" charset="-122"/>
                <a:ea typeface="楷体_GB2312" pitchFamily="49" charset="-122"/>
              </a:rPr>
              <a:t>CODE    SEGMENT</a:t>
            </a:r>
          </a:p>
          <a:p>
            <a:r>
              <a:rPr lang="en-US" altLang="zh-CN" b="1" dirty="0">
                <a:solidFill>
                  <a:srgbClr val="080808"/>
                </a:solidFill>
                <a:latin typeface="楷体_GB2312" pitchFamily="49" charset="-122"/>
                <a:ea typeface="楷体_GB2312" pitchFamily="49" charset="-122"/>
              </a:rPr>
              <a:t>        ASSUME  CS:CODE,DS:DATA,ES:DATA,SS:STACK</a:t>
            </a:r>
          </a:p>
          <a:p>
            <a:endParaRPr lang="en-US" altLang="zh-CN" b="1" dirty="0">
              <a:solidFill>
                <a:srgbClr val="080808"/>
              </a:solidFill>
              <a:latin typeface="楷体_GB2312" pitchFamily="49" charset="-122"/>
              <a:ea typeface="楷体_GB2312" pitchFamily="49" charset="-122"/>
            </a:endParaRPr>
          </a:p>
        </p:txBody>
      </p:sp>
    </p:spTree>
    <p:extLst>
      <p:ext uri="{BB962C8B-B14F-4D97-AF65-F5344CB8AC3E}">
        <p14:creationId xmlns:p14="http://schemas.microsoft.com/office/powerpoint/2010/main" val="346789343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61726" y="1409826"/>
            <a:ext cx="3384376" cy="2595238"/>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39552" y="2924944"/>
            <a:ext cx="3384376" cy="3672408"/>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分支</a:t>
            </a:r>
            <a:r>
              <a:rPr lang="zh-CN" altLang="en-US" dirty="0" smtClean="0"/>
              <a:t>程序的设计</a:t>
            </a:r>
            <a:endParaRPr lang="zh-CN" altLang="en-US" dirty="0"/>
          </a:p>
        </p:txBody>
      </p:sp>
      <p:sp>
        <p:nvSpPr>
          <p:cNvPr id="3" name="Rectangle 3"/>
          <p:cNvSpPr>
            <a:spLocks noChangeArrowheads="1"/>
          </p:cNvSpPr>
          <p:nvPr/>
        </p:nvSpPr>
        <p:spPr bwMode="auto">
          <a:xfrm>
            <a:off x="654194" y="955863"/>
            <a:ext cx="377379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b="1">
                <a:solidFill>
                  <a:schemeClr val="tx1"/>
                </a:solidFill>
                <a:latin typeface="Tahoma" pitchFamily="34" charset="0"/>
                <a:ea typeface="仿宋_GB2312" pitchFamily="49" charset="-122"/>
              </a:defRPr>
            </a:lvl1pPr>
            <a:lvl2pPr marL="742950" indent="-285750" eaLnBrk="0" hangingPunct="0">
              <a:defRPr kumimoji="1" sz="2000" b="1">
                <a:solidFill>
                  <a:schemeClr val="tx1"/>
                </a:solidFill>
                <a:latin typeface="Tahoma" pitchFamily="34" charset="0"/>
                <a:ea typeface="仿宋_GB2312" pitchFamily="49" charset="-122"/>
              </a:defRPr>
            </a:lvl2pPr>
            <a:lvl3pPr marL="1143000" indent="-228600" eaLnBrk="0" hangingPunct="0">
              <a:defRPr kumimoji="1" sz="2000" b="1">
                <a:solidFill>
                  <a:schemeClr val="tx1"/>
                </a:solidFill>
                <a:latin typeface="Tahoma" pitchFamily="34" charset="0"/>
                <a:ea typeface="仿宋_GB2312" pitchFamily="49" charset="-122"/>
              </a:defRPr>
            </a:lvl3pPr>
            <a:lvl4pPr marL="1600200" indent="-228600" eaLnBrk="0" hangingPunct="0">
              <a:defRPr kumimoji="1" sz="2000" b="1">
                <a:solidFill>
                  <a:schemeClr val="tx1"/>
                </a:solidFill>
                <a:latin typeface="Tahoma" pitchFamily="34" charset="0"/>
                <a:ea typeface="仿宋_GB2312" pitchFamily="49" charset="-122"/>
              </a:defRPr>
            </a:lvl4pPr>
            <a:lvl5pPr marL="2057400" indent="-228600" eaLnBrk="0" hangingPunct="0">
              <a:defRPr kumimoji="1" sz="2000" b="1">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9pPr>
          </a:lstStyle>
          <a:p>
            <a:pPr algn="l" eaLnBrk="1" hangingPunct="1"/>
            <a:r>
              <a:rPr lang="en-US" altLang="zh-CN" sz="1800" dirty="0">
                <a:solidFill>
                  <a:srgbClr val="080808"/>
                </a:solidFill>
                <a:latin typeface="楷体_GB2312" pitchFamily="49" charset="-122"/>
                <a:ea typeface="楷体_GB2312" pitchFamily="49" charset="-122"/>
              </a:rPr>
              <a:t>START:</a:t>
            </a:r>
          </a:p>
          <a:p>
            <a:pPr algn="l" eaLnBrk="1" hangingPunct="1"/>
            <a:r>
              <a:rPr lang="en-US" altLang="zh-CN" sz="1800" dirty="0">
                <a:solidFill>
                  <a:srgbClr val="080808"/>
                </a:solidFill>
                <a:latin typeface="楷体_GB2312" pitchFamily="49" charset="-122"/>
                <a:ea typeface="楷体_GB2312" pitchFamily="49" charset="-122"/>
              </a:rPr>
              <a:t>        MOV  AX, DATA</a:t>
            </a:r>
          </a:p>
          <a:p>
            <a:pPr algn="l" eaLnBrk="1" hangingPunct="1"/>
            <a:r>
              <a:rPr lang="en-US" altLang="zh-CN" sz="1800" dirty="0">
                <a:solidFill>
                  <a:srgbClr val="080808"/>
                </a:solidFill>
                <a:latin typeface="楷体_GB2312" pitchFamily="49" charset="-122"/>
                <a:ea typeface="楷体_GB2312" pitchFamily="49" charset="-122"/>
              </a:rPr>
              <a:t>        MOV  DS, AX</a:t>
            </a:r>
          </a:p>
          <a:p>
            <a:pPr algn="l" eaLnBrk="1" hangingPunct="1"/>
            <a:r>
              <a:rPr lang="en-US" altLang="zh-CN" sz="1800" dirty="0">
                <a:solidFill>
                  <a:srgbClr val="080808"/>
                </a:solidFill>
                <a:latin typeface="楷体_GB2312" pitchFamily="49" charset="-122"/>
                <a:ea typeface="楷体_GB2312" pitchFamily="49" charset="-122"/>
              </a:rPr>
              <a:t>        MOV  ES, AX</a:t>
            </a:r>
          </a:p>
          <a:p>
            <a:pPr algn="l" eaLnBrk="1" hangingPunct="1"/>
            <a:r>
              <a:rPr lang="en-US" altLang="zh-CN" sz="1800" dirty="0">
                <a:solidFill>
                  <a:srgbClr val="080808"/>
                </a:solidFill>
                <a:latin typeface="楷体_GB2312" pitchFamily="49" charset="-122"/>
                <a:ea typeface="楷体_GB2312" pitchFamily="49" charset="-122"/>
              </a:rPr>
              <a:t>        MOV  AX, STACK</a:t>
            </a:r>
          </a:p>
          <a:p>
            <a:pPr algn="l" eaLnBrk="1" hangingPunct="1"/>
            <a:r>
              <a:rPr lang="en-US" altLang="zh-CN" sz="1800" dirty="0">
                <a:solidFill>
                  <a:srgbClr val="080808"/>
                </a:solidFill>
                <a:latin typeface="楷体_GB2312" pitchFamily="49" charset="-122"/>
                <a:ea typeface="楷体_GB2312" pitchFamily="49" charset="-122"/>
              </a:rPr>
              <a:t>        MOV  SS, AX</a:t>
            </a:r>
          </a:p>
          <a:p>
            <a:pPr algn="l" eaLnBrk="1" hangingPunct="1"/>
            <a:r>
              <a:rPr lang="en-US" altLang="zh-CN" sz="1800" dirty="0">
                <a:solidFill>
                  <a:srgbClr val="080808"/>
                </a:solidFill>
                <a:latin typeface="楷体_GB2312" pitchFamily="49" charset="-122"/>
                <a:ea typeface="楷体_GB2312" pitchFamily="49" charset="-122"/>
              </a:rPr>
              <a:t>        LEA SP,TOP</a:t>
            </a:r>
          </a:p>
          <a:p>
            <a:pPr algn="l" eaLnBrk="1" hangingPunct="1"/>
            <a:r>
              <a:rPr lang="en-US" altLang="zh-CN" sz="1800" dirty="0">
                <a:solidFill>
                  <a:srgbClr val="080808"/>
                </a:solidFill>
                <a:latin typeface="楷体_GB2312" pitchFamily="49" charset="-122"/>
                <a:ea typeface="楷体_GB2312" pitchFamily="49" charset="-122"/>
              </a:rPr>
              <a:t> 	  XOR AX,AX	       </a:t>
            </a:r>
            <a:endParaRPr lang="en-US" altLang="zh-CN" sz="1800" dirty="0" smtClean="0">
              <a:solidFill>
                <a:srgbClr val="080808"/>
              </a:solidFill>
              <a:latin typeface="楷体_GB2312" pitchFamily="49" charset="-122"/>
              <a:ea typeface="楷体_GB2312" pitchFamily="49" charset="-122"/>
            </a:endParaRPr>
          </a:p>
          <a:p>
            <a:pPr algn="l" eaLnBrk="1" hangingPunct="1"/>
            <a:r>
              <a:rPr lang="zh-CN" altLang="en-US" sz="1800" dirty="0">
                <a:solidFill>
                  <a:srgbClr val="080808"/>
                </a:solidFill>
                <a:latin typeface="楷体_GB2312" pitchFamily="49" charset="-122"/>
                <a:ea typeface="楷体_GB2312" pitchFamily="49" charset="-122"/>
              </a:rPr>
              <a:t>	  </a:t>
            </a:r>
            <a:r>
              <a:rPr lang="en-US" altLang="zh-CN" sz="1800" dirty="0">
                <a:solidFill>
                  <a:srgbClr val="080808"/>
                </a:solidFill>
                <a:latin typeface="楷体_GB2312" pitchFamily="49" charset="-122"/>
                <a:ea typeface="楷体_GB2312" pitchFamily="49" charset="-122"/>
              </a:rPr>
              <a:t>MOV GREATZ,AX</a:t>
            </a:r>
          </a:p>
          <a:p>
            <a:pPr algn="l" eaLnBrk="1" hangingPunct="1"/>
            <a:r>
              <a:rPr lang="en-US" altLang="zh-CN" sz="1800" dirty="0">
                <a:solidFill>
                  <a:srgbClr val="080808"/>
                </a:solidFill>
                <a:latin typeface="楷体_GB2312" pitchFamily="49" charset="-122"/>
                <a:ea typeface="楷体_GB2312" pitchFamily="49" charset="-122"/>
              </a:rPr>
              <a:t>	  MOV ZERO,AX</a:t>
            </a:r>
          </a:p>
          <a:p>
            <a:pPr algn="l" eaLnBrk="1" hangingPunct="1"/>
            <a:r>
              <a:rPr lang="en-US" altLang="zh-CN" sz="1800" dirty="0">
                <a:solidFill>
                  <a:srgbClr val="080808"/>
                </a:solidFill>
                <a:latin typeface="楷体_GB2312" pitchFamily="49" charset="-122"/>
                <a:ea typeface="楷体_GB2312" pitchFamily="49" charset="-122"/>
              </a:rPr>
              <a:t>	  MOV LITTLEZ,AX</a:t>
            </a:r>
          </a:p>
          <a:p>
            <a:pPr algn="l" eaLnBrk="1" hangingPunct="1"/>
            <a:r>
              <a:rPr lang="en-US" altLang="zh-CN" sz="1800" dirty="0">
                <a:solidFill>
                  <a:srgbClr val="080808"/>
                </a:solidFill>
                <a:latin typeface="楷体_GB2312" pitchFamily="49" charset="-122"/>
                <a:ea typeface="楷体_GB2312" pitchFamily="49" charset="-122"/>
              </a:rPr>
              <a:t>	  MOV CX,BUFFER</a:t>
            </a:r>
          </a:p>
          <a:p>
            <a:pPr algn="l" eaLnBrk="1" hangingPunct="1"/>
            <a:r>
              <a:rPr lang="en-US" altLang="zh-CN" sz="1800" dirty="0">
                <a:solidFill>
                  <a:srgbClr val="080808"/>
                </a:solidFill>
                <a:latin typeface="楷体_GB2312" pitchFamily="49" charset="-122"/>
                <a:ea typeface="楷体_GB2312" pitchFamily="49" charset="-122"/>
              </a:rPr>
              <a:t>	  LEA </a:t>
            </a:r>
            <a:r>
              <a:rPr lang="en-US" altLang="zh-CN" sz="1800" dirty="0" smtClean="0">
                <a:solidFill>
                  <a:srgbClr val="080808"/>
                </a:solidFill>
                <a:latin typeface="楷体_GB2312" pitchFamily="49" charset="-122"/>
                <a:ea typeface="楷体_GB2312" pitchFamily="49" charset="-122"/>
              </a:rPr>
              <a:t>SI,BUFFER+2</a:t>
            </a:r>
          </a:p>
          <a:p>
            <a:pPr eaLnBrk="1" hangingPunct="1"/>
            <a:r>
              <a:rPr lang="en-US" altLang="zh-CN" sz="1800" dirty="0">
                <a:solidFill>
                  <a:srgbClr val="080808"/>
                </a:solidFill>
                <a:latin typeface="楷体_GB2312" pitchFamily="49" charset="-122"/>
                <a:ea typeface="楷体_GB2312" pitchFamily="49" charset="-122"/>
              </a:rPr>
              <a:t>ST_COUNT:</a:t>
            </a:r>
          </a:p>
          <a:p>
            <a:pPr eaLnBrk="1" hangingPunct="1"/>
            <a:r>
              <a:rPr lang="en-US" altLang="zh-CN" sz="1800" dirty="0">
                <a:solidFill>
                  <a:srgbClr val="080808"/>
                </a:solidFill>
                <a:latin typeface="楷体_GB2312" pitchFamily="49" charset="-122"/>
                <a:ea typeface="楷体_GB2312" pitchFamily="49" charset="-122"/>
              </a:rPr>
              <a:t>	MOV AX,[SI]</a:t>
            </a:r>
          </a:p>
          <a:p>
            <a:pPr eaLnBrk="1" hangingPunct="1"/>
            <a:r>
              <a:rPr lang="en-US" altLang="zh-CN" sz="1800" dirty="0">
                <a:solidFill>
                  <a:srgbClr val="080808"/>
                </a:solidFill>
                <a:latin typeface="楷体_GB2312" pitchFamily="49" charset="-122"/>
                <a:ea typeface="楷体_GB2312" pitchFamily="49" charset="-122"/>
              </a:rPr>
              <a:t>	ADD SI,2</a:t>
            </a:r>
          </a:p>
          <a:p>
            <a:pPr eaLnBrk="1" hangingPunct="1"/>
            <a:r>
              <a:rPr lang="en-US" altLang="zh-CN" sz="1800" dirty="0">
                <a:solidFill>
                  <a:srgbClr val="080808"/>
                </a:solidFill>
                <a:latin typeface="楷体_GB2312" pitchFamily="49" charset="-122"/>
                <a:ea typeface="楷体_GB2312" pitchFamily="49" charset="-122"/>
              </a:rPr>
              <a:t>	AND AX,AX</a:t>
            </a:r>
          </a:p>
          <a:p>
            <a:pPr eaLnBrk="1" hangingPunct="1"/>
            <a:r>
              <a:rPr lang="en-US" altLang="zh-CN" sz="1800" dirty="0">
                <a:solidFill>
                  <a:srgbClr val="080808"/>
                </a:solidFill>
                <a:latin typeface="楷体_GB2312" pitchFamily="49" charset="-122"/>
                <a:ea typeface="楷体_GB2312" pitchFamily="49" charset="-122"/>
              </a:rPr>
              <a:t>	JLE COUNT1</a:t>
            </a:r>
          </a:p>
          <a:p>
            <a:pPr eaLnBrk="1" hangingPunct="1"/>
            <a:r>
              <a:rPr lang="en-US" altLang="zh-CN" sz="1800" dirty="0">
                <a:solidFill>
                  <a:srgbClr val="080808"/>
                </a:solidFill>
                <a:latin typeface="楷体_GB2312" pitchFamily="49" charset="-122"/>
                <a:ea typeface="楷体_GB2312" pitchFamily="49" charset="-122"/>
              </a:rPr>
              <a:t>	INC GREATZ</a:t>
            </a:r>
          </a:p>
          <a:p>
            <a:pPr eaLnBrk="1" hangingPunct="1"/>
            <a:r>
              <a:rPr lang="en-US" altLang="zh-CN" sz="1800" dirty="0">
                <a:solidFill>
                  <a:srgbClr val="080808"/>
                </a:solidFill>
                <a:latin typeface="楷体_GB2312" pitchFamily="49" charset="-122"/>
                <a:ea typeface="楷体_GB2312" pitchFamily="49" charset="-122"/>
              </a:rPr>
              <a:t>	JMP COUNT3</a:t>
            </a:r>
          </a:p>
          <a:p>
            <a:pPr algn="l" eaLnBrk="1" hangingPunct="1"/>
            <a:endParaRPr lang="en-US" altLang="zh-CN" sz="1800" dirty="0">
              <a:solidFill>
                <a:srgbClr val="080808"/>
              </a:solidFill>
              <a:latin typeface="楷体_GB2312" pitchFamily="49" charset="-122"/>
              <a:ea typeface="楷体_GB2312" pitchFamily="49" charset="-122"/>
            </a:endParaRPr>
          </a:p>
        </p:txBody>
      </p:sp>
      <p:sp>
        <p:nvSpPr>
          <p:cNvPr id="4" name="Rectangle 3"/>
          <p:cNvSpPr>
            <a:spLocks noChangeArrowheads="1"/>
          </p:cNvSpPr>
          <p:nvPr/>
        </p:nvSpPr>
        <p:spPr bwMode="auto">
          <a:xfrm>
            <a:off x="4716016" y="1429238"/>
            <a:ext cx="398608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sz="2000" b="1">
                <a:solidFill>
                  <a:schemeClr val="tx1"/>
                </a:solidFill>
                <a:latin typeface="Tahoma" pitchFamily="34" charset="0"/>
                <a:ea typeface="仿宋_GB2312" pitchFamily="49" charset="-122"/>
              </a:defRPr>
            </a:lvl1pPr>
            <a:lvl2pPr marL="742950" indent="-285750" eaLnBrk="0" hangingPunct="0">
              <a:defRPr kumimoji="1" sz="2000" b="1">
                <a:solidFill>
                  <a:schemeClr val="tx1"/>
                </a:solidFill>
                <a:latin typeface="Tahoma" pitchFamily="34" charset="0"/>
                <a:ea typeface="仿宋_GB2312" pitchFamily="49" charset="-122"/>
              </a:defRPr>
            </a:lvl2pPr>
            <a:lvl3pPr marL="1143000" indent="-228600" eaLnBrk="0" hangingPunct="0">
              <a:defRPr kumimoji="1" sz="2000" b="1">
                <a:solidFill>
                  <a:schemeClr val="tx1"/>
                </a:solidFill>
                <a:latin typeface="Tahoma" pitchFamily="34" charset="0"/>
                <a:ea typeface="仿宋_GB2312" pitchFamily="49" charset="-122"/>
              </a:defRPr>
            </a:lvl3pPr>
            <a:lvl4pPr marL="1600200" indent="-228600" eaLnBrk="0" hangingPunct="0">
              <a:defRPr kumimoji="1" sz="2000" b="1">
                <a:solidFill>
                  <a:schemeClr val="tx1"/>
                </a:solidFill>
                <a:latin typeface="Tahoma" pitchFamily="34" charset="0"/>
                <a:ea typeface="仿宋_GB2312" pitchFamily="49" charset="-122"/>
              </a:defRPr>
            </a:lvl4pPr>
            <a:lvl5pPr marL="2057400" indent="-228600" eaLnBrk="0" hangingPunct="0">
              <a:defRPr kumimoji="1" sz="2000" b="1">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9pPr>
          </a:lstStyle>
          <a:p>
            <a:pPr algn="l" eaLnBrk="1" hangingPunct="1"/>
            <a:r>
              <a:rPr lang="en-US" altLang="zh-CN" sz="1800" dirty="0" smtClean="0">
                <a:solidFill>
                  <a:srgbClr val="080808"/>
                </a:solidFill>
                <a:latin typeface="楷体_GB2312" pitchFamily="49" charset="-122"/>
                <a:ea typeface="楷体_GB2312" pitchFamily="49" charset="-122"/>
              </a:rPr>
              <a:t>COUNT1</a:t>
            </a:r>
            <a:r>
              <a:rPr lang="en-US" altLang="zh-CN" sz="1800" dirty="0">
                <a:solidFill>
                  <a:srgbClr val="080808"/>
                </a:solidFill>
                <a:latin typeface="楷体_GB2312" pitchFamily="49" charset="-122"/>
                <a:ea typeface="楷体_GB2312" pitchFamily="49" charset="-122"/>
              </a:rPr>
              <a:t>:</a:t>
            </a:r>
          </a:p>
          <a:p>
            <a:pPr algn="l" eaLnBrk="1" hangingPunct="1"/>
            <a:r>
              <a:rPr lang="en-US" altLang="zh-CN" sz="1800" dirty="0">
                <a:solidFill>
                  <a:srgbClr val="080808"/>
                </a:solidFill>
                <a:latin typeface="楷体_GB2312" pitchFamily="49" charset="-122"/>
                <a:ea typeface="楷体_GB2312" pitchFamily="49" charset="-122"/>
              </a:rPr>
              <a:t>	JL COUNT2</a:t>
            </a:r>
          </a:p>
          <a:p>
            <a:pPr algn="l" eaLnBrk="1" hangingPunct="1"/>
            <a:r>
              <a:rPr lang="en-US" altLang="zh-CN" sz="1800" dirty="0">
                <a:solidFill>
                  <a:srgbClr val="080808"/>
                </a:solidFill>
                <a:latin typeface="楷体_GB2312" pitchFamily="49" charset="-122"/>
                <a:ea typeface="楷体_GB2312" pitchFamily="49" charset="-122"/>
              </a:rPr>
              <a:t>	INC ZERO</a:t>
            </a:r>
          </a:p>
          <a:p>
            <a:pPr algn="l" eaLnBrk="1" hangingPunct="1"/>
            <a:r>
              <a:rPr lang="en-US" altLang="zh-CN" sz="1800" dirty="0">
                <a:solidFill>
                  <a:srgbClr val="080808"/>
                </a:solidFill>
                <a:latin typeface="楷体_GB2312" pitchFamily="49" charset="-122"/>
                <a:ea typeface="楷体_GB2312" pitchFamily="49" charset="-122"/>
              </a:rPr>
              <a:t>	JMP COUNT3</a:t>
            </a:r>
          </a:p>
          <a:p>
            <a:pPr algn="l" eaLnBrk="1" hangingPunct="1"/>
            <a:r>
              <a:rPr lang="en-US" altLang="zh-CN" sz="1800" dirty="0">
                <a:solidFill>
                  <a:srgbClr val="080808"/>
                </a:solidFill>
                <a:latin typeface="楷体_GB2312" pitchFamily="49" charset="-122"/>
                <a:ea typeface="楷体_GB2312" pitchFamily="49" charset="-122"/>
              </a:rPr>
              <a:t>COUNT2:</a:t>
            </a:r>
          </a:p>
          <a:p>
            <a:pPr algn="l" eaLnBrk="1" hangingPunct="1"/>
            <a:r>
              <a:rPr lang="en-US" altLang="zh-CN" sz="1800" dirty="0">
                <a:solidFill>
                  <a:srgbClr val="080808"/>
                </a:solidFill>
                <a:latin typeface="楷体_GB2312" pitchFamily="49" charset="-122"/>
                <a:ea typeface="楷体_GB2312" pitchFamily="49" charset="-122"/>
              </a:rPr>
              <a:t>	INC </a:t>
            </a:r>
            <a:r>
              <a:rPr lang="en-US" altLang="zh-CN" sz="1800" dirty="0" smtClean="0">
                <a:solidFill>
                  <a:srgbClr val="080808"/>
                </a:solidFill>
                <a:latin typeface="楷体_GB2312" pitchFamily="49" charset="-122"/>
                <a:ea typeface="楷体_GB2312" pitchFamily="49" charset="-122"/>
              </a:rPr>
              <a:t>LITTLEZ</a:t>
            </a:r>
          </a:p>
          <a:p>
            <a:pPr eaLnBrk="1" hangingPunct="1"/>
            <a:r>
              <a:rPr lang="en-US" altLang="zh-CN" sz="1800" dirty="0">
                <a:solidFill>
                  <a:srgbClr val="080808"/>
                </a:solidFill>
                <a:latin typeface="楷体_GB2312" pitchFamily="49" charset="-122"/>
                <a:ea typeface="楷体_GB2312" pitchFamily="49" charset="-122"/>
              </a:rPr>
              <a:t>COUNT3:</a:t>
            </a:r>
          </a:p>
          <a:p>
            <a:pPr eaLnBrk="1" hangingPunct="1"/>
            <a:r>
              <a:rPr lang="en-US" altLang="zh-CN" sz="1800" dirty="0">
                <a:solidFill>
                  <a:srgbClr val="080808"/>
                </a:solidFill>
                <a:latin typeface="楷体_GB2312" pitchFamily="49" charset="-122"/>
                <a:ea typeface="楷体_GB2312" pitchFamily="49" charset="-122"/>
              </a:rPr>
              <a:t>	  DEC CX</a:t>
            </a:r>
          </a:p>
          <a:p>
            <a:pPr eaLnBrk="1" hangingPunct="1"/>
            <a:r>
              <a:rPr lang="en-US" altLang="zh-CN" sz="1800" dirty="0">
                <a:solidFill>
                  <a:srgbClr val="080808"/>
                </a:solidFill>
                <a:latin typeface="楷体_GB2312" pitchFamily="49" charset="-122"/>
                <a:ea typeface="楷体_GB2312" pitchFamily="49" charset="-122"/>
              </a:rPr>
              <a:t>	  JNZ ST_COUNT</a:t>
            </a:r>
          </a:p>
          <a:p>
            <a:pPr eaLnBrk="1" hangingPunct="1"/>
            <a:r>
              <a:rPr lang="en-US" altLang="zh-CN" sz="1800" dirty="0">
                <a:solidFill>
                  <a:srgbClr val="080808"/>
                </a:solidFill>
                <a:latin typeface="楷体_GB2312" pitchFamily="49" charset="-122"/>
                <a:ea typeface="楷体_GB2312" pitchFamily="49" charset="-122"/>
              </a:rPr>
              <a:t>	  MOV AH,4CH	</a:t>
            </a:r>
            <a:endParaRPr lang="zh-CN" altLang="en-US" sz="1800" dirty="0">
              <a:solidFill>
                <a:srgbClr val="080808"/>
              </a:solidFill>
              <a:latin typeface="楷体_GB2312" pitchFamily="49" charset="-122"/>
              <a:ea typeface="楷体_GB2312" pitchFamily="49" charset="-122"/>
            </a:endParaRPr>
          </a:p>
          <a:p>
            <a:pPr eaLnBrk="1" hangingPunct="1"/>
            <a:r>
              <a:rPr lang="zh-CN" altLang="en-US" sz="1800" dirty="0">
                <a:solidFill>
                  <a:srgbClr val="080808"/>
                </a:solidFill>
                <a:latin typeface="楷体_GB2312" pitchFamily="49" charset="-122"/>
                <a:ea typeface="楷体_GB2312" pitchFamily="49" charset="-122"/>
              </a:rPr>
              <a:t>	  </a:t>
            </a:r>
            <a:r>
              <a:rPr lang="en-US" altLang="zh-CN" sz="1800" dirty="0">
                <a:solidFill>
                  <a:srgbClr val="080808"/>
                </a:solidFill>
                <a:latin typeface="楷体_GB2312" pitchFamily="49" charset="-122"/>
                <a:ea typeface="楷体_GB2312" pitchFamily="49" charset="-122"/>
              </a:rPr>
              <a:t>INT 21H</a:t>
            </a:r>
          </a:p>
          <a:p>
            <a:pPr eaLnBrk="1" hangingPunct="1"/>
            <a:r>
              <a:rPr lang="en-US" altLang="zh-CN" sz="1800" dirty="0">
                <a:solidFill>
                  <a:srgbClr val="080808"/>
                </a:solidFill>
                <a:latin typeface="楷体_GB2312" pitchFamily="49" charset="-122"/>
                <a:ea typeface="楷体_GB2312" pitchFamily="49" charset="-122"/>
              </a:rPr>
              <a:t>CODE  ENDS</a:t>
            </a:r>
          </a:p>
          <a:p>
            <a:pPr eaLnBrk="1" hangingPunct="1"/>
            <a:r>
              <a:rPr lang="en-US" altLang="zh-CN" sz="1800" dirty="0">
                <a:solidFill>
                  <a:srgbClr val="080808"/>
                </a:solidFill>
                <a:latin typeface="楷体_GB2312" pitchFamily="49" charset="-122"/>
                <a:ea typeface="楷体_GB2312" pitchFamily="49" charset="-122"/>
              </a:rPr>
              <a:t>      END START</a:t>
            </a:r>
          </a:p>
          <a:p>
            <a:pPr algn="l" eaLnBrk="1" hangingPunct="1"/>
            <a:endParaRPr lang="en-US" altLang="zh-CN" sz="1800" dirty="0">
              <a:solidFill>
                <a:srgbClr val="080808"/>
              </a:solidFill>
              <a:latin typeface="楷体_GB2312" pitchFamily="49" charset="-122"/>
              <a:ea typeface="楷体_GB2312" pitchFamily="49" charset="-122"/>
            </a:endParaRPr>
          </a:p>
        </p:txBody>
      </p:sp>
      <p:sp>
        <p:nvSpPr>
          <p:cNvPr id="7" name="圆角矩形标注 6"/>
          <p:cNvSpPr/>
          <p:nvPr/>
        </p:nvSpPr>
        <p:spPr>
          <a:xfrm>
            <a:off x="3923927" y="5399556"/>
            <a:ext cx="2088233" cy="837756"/>
          </a:xfrm>
          <a:prstGeom prst="wedgeRoundRectCallout">
            <a:avLst>
              <a:gd name="adj1" fmla="val -104550"/>
              <a:gd name="adj2" fmla="val 453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5623393"/>
            <a:ext cx="19335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标注 7"/>
          <p:cNvSpPr/>
          <p:nvPr/>
        </p:nvSpPr>
        <p:spPr>
          <a:xfrm>
            <a:off x="251520" y="5085184"/>
            <a:ext cx="1152128" cy="985884"/>
          </a:xfrm>
          <a:prstGeom prst="wedgeRectCallout">
            <a:avLst>
              <a:gd name="adj1" fmla="val 72475"/>
              <a:gd name="adj2" fmla="val -45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OF =0</a:t>
            </a:r>
          </a:p>
          <a:p>
            <a:pPr algn="ctr"/>
            <a:r>
              <a:rPr lang="en-US" altLang="zh-CN" dirty="0" smtClean="0">
                <a:solidFill>
                  <a:srgbClr val="FF0000"/>
                </a:solidFill>
              </a:rPr>
              <a:t>CF=0</a:t>
            </a:r>
          </a:p>
          <a:p>
            <a:pPr algn="ctr"/>
            <a:r>
              <a:rPr lang="en-US" altLang="zh-CN" dirty="0" smtClean="0">
                <a:solidFill>
                  <a:srgbClr val="FF0000"/>
                </a:solidFill>
              </a:rPr>
              <a:t>AF=0</a:t>
            </a:r>
            <a:endParaRPr lang="zh-CN" altLang="en-US" dirty="0">
              <a:solidFill>
                <a:srgbClr val="FF0000"/>
              </a:solidFill>
            </a:endParaRPr>
          </a:p>
        </p:txBody>
      </p:sp>
      <p:cxnSp>
        <p:nvCxnSpPr>
          <p:cNvPr id="10" name="直接连接符 9"/>
          <p:cNvCxnSpPr/>
          <p:nvPr/>
        </p:nvCxnSpPr>
        <p:spPr>
          <a:xfrm>
            <a:off x="1691680" y="5949280"/>
            <a:ext cx="100811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700944" y="2060848"/>
            <a:ext cx="100811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92738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分支</a:t>
            </a:r>
            <a:r>
              <a:rPr lang="zh-CN" altLang="en-US" dirty="0" smtClean="0"/>
              <a:t>程序的设计</a:t>
            </a:r>
            <a:endParaRPr lang="zh-CN" altLang="en-US" dirty="0"/>
          </a:p>
        </p:txBody>
      </p:sp>
      <p:sp>
        <p:nvSpPr>
          <p:cNvPr id="3" name="Text Box 4"/>
          <p:cNvSpPr txBox="1">
            <a:spLocks noChangeArrowheads="1"/>
          </p:cNvSpPr>
          <p:nvPr/>
        </p:nvSpPr>
        <p:spPr bwMode="auto">
          <a:xfrm>
            <a:off x="323850" y="2708275"/>
            <a:ext cx="8351838"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Tahoma" pitchFamily="34" charset="0"/>
                <a:ea typeface="仿宋_GB2312" pitchFamily="49" charset="-122"/>
              </a:defRPr>
            </a:lvl1pPr>
            <a:lvl2pPr marL="742950" indent="-285750" eaLnBrk="0" hangingPunct="0">
              <a:defRPr kumimoji="1" sz="2000" b="1">
                <a:solidFill>
                  <a:schemeClr val="tx1"/>
                </a:solidFill>
                <a:latin typeface="Tahoma" pitchFamily="34" charset="0"/>
                <a:ea typeface="仿宋_GB2312" pitchFamily="49" charset="-122"/>
              </a:defRPr>
            </a:lvl2pPr>
            <a:lvl3pPr marL="1143000" indent="-228600" eaLnBrk="0" hangingPunct="0">
              <a:defRPr kumimoji="1" sz="2000" b="1">
                <a:solidFill>
                  <a:schemeClr val="tx1"/>
                </a:solidFill>
                <a:latin typeface="Tahoma" pitchFamily="34" charset="0"/>
                <a:ea typeface="仿宋_GB2312" pitchFamily="49" charset="-122"/>
              </a:defRPr>
            </a:lvl3pPr>
            <a:lvl4pPr marL="1600200" indent="-228600" eaLnBrk="0" hangingPunct="0">
              <a:defRPr kumimoji="1" sz="2000" b="1">
                <a:solidFill>
                  <a:schemeClr val="tx1"/>
                </a:solidFill>
                <a:latin typeface="Tahoma" pitchFamily="34" charset="0"/>
                <a:ea typeface="仿宋_GB2312" pitchFamily="49" charset="-122"/>
              </a:defRPr>
            </a:lvl4pPr>
            <a:lvl5pPr marL="2057400" indent="-228600" eaLnBrk="0" hangingPunct="0">
              <a:defRPr kumimoji="1" sz="2000" b="1">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9pPr>
          </a:lstStyle>
          <a:p>
            <a:pPr eaLnBrk="1" hangingPunct="1">
              <a:spcBef>
                <a:spcPct val="50000"/>
              </a:spcBef>
            </a:pPr>
            <a:r>
              <a:rPr lang="zh-CN" altLang="en-US" sz="6600" dirty="0">
                <a:solidFill>
                  <a:srgbClr val="0000FF"/>
                </a:solidFill>
                <a:latin typeface="楷体_GB2312" pitchFamily="49" charset="-122"/>
                <a:ea typeface="楷体_GB2312" pitchFamily="49" charset="-122"/>
              </a:rPr>
              <a:t>作业</a:t>
            </a:r>
            <a:r>
              <a:rPr lang="en-US" altLang="zh-CN" sz="6600" dirty="0">
                <a:solidFill>
                  <a:srgbClr val="0000FF"/>
                </a:solidFill>
                <a:latin typeface="楷体_GB2312" pitchFamily="49" charset="-122"/>
                <a:ea typeface="楷体_GB2312" pitchFamily="49" charset="-122"/>
              </a:rPr>
              <a:t>: </a:t>
            </a:r>
            <a:r>
              <a:rPr lang="en-US" altLang="zh-CN" sz="6000" dirty="0">
                <a:solidFill>
                  <a:srgbClr val="0000FF"/>
                </a:solidFill>
              </a:rPr>
              <a:t>1 , 4,  7,  8  ,9</a:t>
            </a:r>
            <a:r>
              <a:rPr lang="en-US" altLang="zh-CN" sz="2800" dirty="0">
                <a:solidFill>
                  <a:srgbClr val="0000FF"/>
                </a:solidFill>
              </a:rPr>
              <a:t> </a:t>
            </a:r>
            <a:endParaRPr lang="en-US" altLang="zh-CN" sz="2800" dirty="0">
              <a:solidFill>
                <a:srgbClr val="0000FF"/>
              </a:solidFill>
              <a:latin typeface="楷体_GB2312" pitchFamily="49" charset="-122"/>
              <a:ea typeface="楷体_GB2312" pitchFamily="49" charset="-122"/>
            </a:endParaRPr>
          </a:p>
          <a:p>
            <a:pPr eaLnBrk="1" hangingPunct="1">
              <a:spcBef>
                <a:spcPct val="50000"/>
              </a:spcBef>
            </a:pPr>
            <a:r>
              <a:rPr lang="en-US" altLang="zh-CN" sz="6000" b="0" dirty="0">
                <a:latin typeface="楷体_GB2312" pitchFamily="49" charset="-122"/>
                <a:ea typeface="楷体_GB2312" pitchFamily="49" charset="-122"/>
              </a:rPr>
              <a:t> </a:t>
            </a:r>
          </a:p>
        </p:txBody>
      </p:sp>
    </p:spTree>
    <p:extLst>
      <p:ext uri="{BB962C8B-B14F-4D97-AF65-F5344CB8AC3E}">
        <p14:creationId xmlns:p14="http://schemas.microsoft.com/office/powerpoint/2010/main" val="379144887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a:t>
            </a:r>
            <a:r>
              <a:rPr lang="zh-CN" altLang="en-US" dirty="0" smtClean="0"/>
              <a:t>程序的设计</a:t>
            </a:r>
            <a:endParaRPr lang="zh-CN" altLang="en-US" dirty="0"/>
          </a:p>
        </p:txBody>
      </p:sp>
      <p:sp>
        <p:nvSpPr>
          <p:cNvPr id="3" name="Text Box 4"/>
          <p:cNvSpPr txBox="1">
            <a:spLocks noChangeArrowheads="1"/>
          </p:cNvSpPr>
          <p:nvPr/>
        </p:nvSpPr>
        <p:spPr bwMode="auto">
          <a:xfrm>
            <a:off x="251520" y="3068960"/>
            <a:ext cx="8686800" cy="3377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1pPr>
            <a:lvl2pPr marL="4572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2pPr>
            <a:lvl3pPr marL="9144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3pPr>
            <a:lvl4pPr marL="13716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4pPr>
            <a:lvl5pPr marL="18288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5pPr>
            <a:lvl6pPr marL="2286000" algn="l" defTabSz="914400" rtl="0" eaLnBrk="1" latinLnBrk="0" hangingPunct="1">
              <a:defRPr kumimoji="1" sz="3200" b="1" kern="1200">
                <a:solidFill>
                  <a:schemeClr val="accent2"/>
                </a:solidFill>
                <a:latin typeface="Times New Roman" pitchFamily="18" charset="0"/>
                <a:ea typeface="宋体" pitchFamily="2" charset="-122"/>
                <a:cs typeface="+mn-cs"/>
              </a:defRPr>
            </a:lvl6pPr>
            <a:lvl7pPr marL="2743200" algn="l" defTabSz="914400" rtl="0" eaLnBrk="1" latinLnBrk="0" hangingPunct="1">
              <a:defRPr kumimoji="1" sz="3200" b="1" kern="1200">
                <a:solidFill>
                  <a:schemeClr val="accent2"/>
                </a:solidFill>
                <a:latin typeface="Times New Roman" pitchFamily="18" charset="0"/>
                <a:ea typeface="宋体" pitchFamily="2" charset="-122"/>
                <a:cs typeface="+mn-cs"/>
              </a:defRPr>
            </a:lvl7pPr>
            <a:lvl8pPr marL="3200400" algn="l" defTabSz="914400" rtl="0" eaLnBrk="1" latinLnBrk="0" hangingPunct="1">
              <a:defRPr kumimoji="1" sz="3200" b="1" kern="1200">
                <a:solidFill>
                  <a:schemeClr val="accent2"/>
                </a:solidFill>
                <a:latin typeface="Times New Roman" pitchFamily="18" charset="0"/>
                <a:ea typeface="宋体" pitchFamily="2" charset="-122"/>
                <a:cs typeface="+mn-cs"/>
              </a:defRPr>
            </a:lvl8pPr>
            <a:lvl9pPr marL="3657600" algn="l" defTabSz="914400" rtl="0" eaLnBrk="1" latinLnBrk="0" hangingPunct="1">
              <a:defRPr kumimoji="1" sz="3200" b="1" kern="1200">
                <a:solidFill>
                  <a:schemeClr val="accent2"/>
                </a:solidFill>
                <a:latin typeface="Times New Roman" pitchFamily="18" charset="0"/>
                <a:ea typeface="宋体" pitchFamily="2" charset="-122"/>
                <a:cs typeface="+mn-cs"/>
              </a:defRPr>
            </a:lvl9pPr>
          </a:lstStyle>
          <a:p>
            <a:pPr algn="just"/>
            <a:r>
              <a:rPr lang="zh-CN" altLang="en-US" sz="2400" dirty="0">
                <a:solidFill>
                  <a:schemeClr val="tx1"/>
                </a:solidFill>
              </a:rPr>
              <a:t>  </a:t>
            </a:r>
            <a:r>
              <a:rPr lang="zh-CN" altLang="en-US" sz="2400" dirty="0">
                <a:solidFill>
                  <a:srgbClr val="0000CC"/>
                </a:solidFill>
              </a:rPr>
              <a:t>1．</a:t>
            </a:r>
            <a:r>
              <a:rPr lang="zh-CN" altLang="en-US" sz="2000" i="1" u="sng" dirty="0">
                <a:solidFill>
                  <a:srgbClr val="0000CC"/>
                </a:solidFill>
              </a:rPr>
              <a:t>循环初始化部分。</a:t>
            </a:r>
            <a:r>
              <a:rPr lang="zh-CN" altLang="en-US" sz="2000" dirty="0">
                <a:solidFill>
                  <a:srgbClr val="0000CC"/>
                </a:solidFill>
              </a:rPr>
              <a:t>一般要进行地址指针、循环次数的设置，相关寄存器的清零等操作。只有正确地进行了初始化设置， 循环程序才能正确运行，及时停止。</a:t>
            </a:r>
          </a:p>
          <a:p>
            <a:pPr algn="just"/>
            <a:r>
              <a:rPr lang="zh-CN" altLang="en-US" sz="2000" dirty="0">
                <a:solidFill>
                  <a:srgbClr val="0000CC"/>
                </a:solidFill>
              </a:rPr>
              <a:t>2．</a:t>
            </a:r>
            <a:r>
              <a:rPr lang="zh-CN" altLang="en-US" sz="2000" i="1" u="sng" dirty="0">
                <a:solidFill>
                  <a:srgbClr val="0000CC"/>
                </a:solidFill>
              </a:rPr>
              <a:t>循环体</a:t>
            </a:r>
            <a:r>
              <a:rPr lang="zh-CN" altLang="en-US" sz="2000" dirty="0">
                <a:solidFill>
                  <a:srgbClr val="0000CC"/>
                </a:solidFill>
              </a:rPr>
              <a:t>。是要求重复执行的程序段部分。</a:t>
            </a:r>
          </a:p>
          <a:p>
            <a:pPr algn="just"/>
            <a:r>
              <a:rPr lang="zh-CN" altLang="en-US" sz="2000" dirty="0">
                <a:solidFill>
                  <a:srgbClr val="0000CC"/>
                </a:solidFill>
              </a:rPr>
              <a:t>3．</a:t>
            </a:r>
            <a:r>
              <a:rPr lang="zh-CN" altLang="en-US" sz="2000" i="1" u="sng" dirty="0">
                <a:solidFill>
                  <a:srgbClr val="0000CC"/>
                </a:solidFill>
              </a:rPr>
              <a:t>循环控制部分</a:t>
            </a:r>
            <a:r>
              <a:rPr lang="zh-CN" altLang="en-US" sz="2000" dirty="0">
                <a:solidFill>
                  <a:srgbClr val="0000CC"/>
                </a:solidFill>
              </a:rPr>
              <a:t>。由该部分修改并判断控制循环的条件是否满足，以决定是否继续循环。                                     </a:t>
            </a:r>
          </a:p>
          <a:p>
            <a:pPr algn="just"/>
            <a:r>
              <a:rPr lang="zh-CN" altLang="en-US" sz="2000" dirty="0">
                <a:solidFill>
                  <a:srgbClr val="0000CC"/>
                </a:solidFill>
              </a:rPr>
              <a:t>4</a:t>
            </a:r>
            <a:r>
              <a:rPr lang="zh-CN" altLang="en-US" sz="2000" dirty="0">
                <a:solidFill>
                  <a:srgbClr val="0000CC"/>
                </a:solidFill>
                <a:latin typeface="宋体" pitchFamily="2" charset="-122"/>
              </a:rPr>
              <a:t>．</a:t>
            </a:r>
            <a:r>
              <a:rPr lang="zh-CN" altLang="en-US" sz="2000" i="1" u="sng" dirty="0">
                <a:solidFill>
                  <a:srgbClr val="0000CC"/>
                </a:solidFill>
                <a:latin typeface="宋体" pitchFamily="2" charset="-122"/>
              </a:rPr>
              <a:t>循环结束部分</a:t>
            </a:r>
            <a:r>
              <a:rPr lang="zh-CN" altLang="en-US" sz="2000" dirty="0">
                <a:solidFill>
                  <a:srgbClr val="0000CC"/>
                </a:solidFill>
                <a:latin typeface="宋体" pitchFamily="2" charset="-122"/>
              </a:rPr>
              <a:t>。如保存循环运行结果等。</a:t>
            </a:r>
            <a:r>
              <a:rPr lang="zh-CN" altLang="en-US" sz="2400" dirty="0">
                <a:solidFill>
                  <a:schemeClr val="tx1"/>
                </a:solidFill>
              </a:rPr>
              <a:t> </a:t>
            </a:r>
          </a:p>
        </p:txBody>
      </p:sp>
      <p:sp>
        <p:nvSpPr>
          <p:cNvPr id="4" name="Text Box 2"/>
          <p:cNvSpPr txBox="1">
            <a:spLocks noChangeArrowheads="1"/>
          </p:cNvSpPr>
          <p:nvPr/>
        </p:nvSpPr>
        <p:spPr bwMode="auto">
          <a:xfrm>
            <a:off x="251520" y="1196752"/>
            <a:ext cx="8542784"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b="1">
                <a:solidFill>
                  <a:schemeClr val="tx1"/>
                </a:solidFill>
                <a:latin typeface="Tahoma" pitchFamily="34" charset="0"/>
                <a:ea typeface="仿宋_GB2312" pitchFamily="49" charset="-122"/>
              </a:defRPr>
            </a:lvl1pPr>
            <a:lvl2pPr marL="742950" indent="-285750" eaLnBrk="0" hangingPunct="0">
              <a:defRPr kumimoji="1" sz="2000" b="1">
                <a:solidFill>
                  <a:schemeClr val="tx1"/>
                </a:solidFill>
                <a:latin typeface="Tahoma" pitchFamily="34" charset="0"/>
                <a:ea typeface="仿宋_GB2312" pitchFamily="49" charset="-122"/>
              </a:defRPr>
            </a:lvl2pPr>
            <a:lvl3pPr marL="1143000" indent="-228600" eaLnBrk="0" hangingPunct="0">
              <a:defRPr kumimoji="1" sz="2000" b="1">
                <a:solidFill>
                  <a:schemeClr val="tx1"/>
                </a:solidFill>
                <a:latin typeface="Tahoma" pitchFamily="34" charset="0"/>
                <a:ea typeface="仿宋_GB2312" pitchFamily="49" charset="-122"/>
              </a:defRPr>
            </a:lvl3pPr>
            <a:lvl4pPr marL="1600200" indent="-228600" eaLnBrk="0" hangingPunct="0">
              <a:defRPr kumimoji="1" sz="2000" b="1">
                <a:solidFill>
                  <a:schemeClr val="tx1"/>
                </a:solidFill>
                <a:latin typeface="Tahoma" pitchFamily="34" charset="0"/>
                <a:ea typeface="仿宋_GB2312" pitchFamily="49" charset="-122"/>
              </a:defRPr>
            </a:lvl4pPr>
            <a:lvl5pPr marL="2057400" indent="-228600" eaLnBrk="0" hangingPunct="0">
              <a:defRPr kumimoji="1" sz="2000" b="1">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9pPr>
          </a:lstStyle>
          <a:p>
            <a:pPr algn="just" eaLnBrk="1" hangingPunct="1">
              <a:lnSpc>
                <a:spcPct val="120000"/>
              </a:lnSpc>
              <a:spcBef>
                <a:spcPct val="50000"/>
              </a:spcBef>
            </a:pPr>
            <a:r>
              <a:rPr lang="en-US" altLang="zh-CN" sz="1800" b="0" dirty="0" smtClean="0">
                <a:latin typeface="Times New Roman" pitchFamily="18" charset="0"/>
                <a:ea typeface="宋体" charset="-122"/>
              </a:rPr>
              <a:t>        </a:t>
            </a:r>
            <a:r>
              <a:rPr lang="zh-CN" altLang="en-US" dirty="0">
                <a:solidFill>
                  <a:srgbClr val="080808"/>
                </a:solidFill>
                <a:latin typeface="Times New Roman" pitchFamily="18" charset="0"/>
                <a:ea typeface="宋体" charset="-122"/>
              </a:rPr>
              <a:t>循环结构程序设计针对的是处理一些</a:t>
            </a:r>
            <a:r>
              <a:rPr lang="zh-CN" altLang="en-US" dirty="0">
                <a:solidFill>
                  <a:srgbClr val="0000FF"/>
                </a:solidFill>
                <a:latin typeface="Times New Roman" pitchFamily="18" charset="0"/>
                <a:ea typeface="宋体" charset="-122"/>
              </a:rPr>
              <a:t>重复</a:t>
            </a:r>
            <a:r>
              <a:rPr lang="zh-CN" altLang="en-US" dirty="0">
                <a:solidFill>
                  <a:srgbClr val="080808"/>
                </a:solidFill>
                <a:latin typeface="Times New Roman" pitchFamily="18" charset="0"/>
                <a:ea typeface="宋体" charset="-122"/>
              </a:rPr>
              <a:t>进行的过程的操作。采用循环结构设计的程序，其长度缩短了，不仅</a:t>
            </a:r>
            <a:r>
              <a:rPr lang="zh-CN" altLang="en-US" dirty="0">
                <a:solidFill>
                  <a:srgbClr val="0000FF"/>
                </a:solidFill>
                <a:latin typeface="Times New Roman" pitchFamily="18" charset="0"/>
                <a:ea typeface="宋体" charset="-122"/>
              </a:rPr>
              <a:t>节省了内存</a:t>
            </a:r>
            <a:r>
              <a:rPr lang="zh-CN" altLang="en-US" dirty="0">
                <a:solidFill>
                  <a:srgbClr val="080808"/>
                </a:solidFill>
                <a:latin typeface="Times New Roman" pitchFamily="18" charset="0"/>
                <a:ea typeface="宋体" charset="-122"/>
              </a:rPr>
              <a:t>，也使得程序的可读性大大提高</a:t>
            </a:r>
            <a:r>
              <a:rPr lang="zh-CN" altLang="en-US" dirty="0" smtClean="0">
                <a:solidFill>
                  <a:srgbClr val="080808"/>
                </a:solidFill>
                <a:latin typeface="Times New Roman" pitchFamily="18" charset="0"/>
                <a:ea typeface="宋体" charset="-122"/>
              </a:rPr>
              <a:t>。</a:t>
            </a:r>
            <a:endParaRPr lang="en-US" altLang="zh-CN" dirty="0" smtClean="0">
              <a:solidFill>
                <a:srgbClr val="080808"/>
              </a:solidFill>
              <a:latin typeface="Times New Roman" pitchFamily="18" charset="0"/>
              <a:ea typeface="宋体" charset="-122"/>
            </a:endParaRPr>
          </a:p>
          <a:p>
            <a:pPr algn="just" eaLnBrk="1" hangingPunct="1">
              <a:lnSpc>
                <a:spcPct val="140000"/>
              </a:lnSpc>
              <a:spcBef>
                <a:spcPct val="50000"/>
              </a:spcBef>
            </a:pPr>
            <a:r>
              <a:rPr lang="zh-CN" altLang="en-US" dirty="0" smtClean="0">
                <a:solidFill>
                  <a:srgbClr val="080808"/>
                </a:solidFill>
                <a:latin typeface="Times New Roman" pitchFamily="18" charset="0"/>
                <a:ea typeface="宋体" charset="-122"/>
              </a:rPr>
              <a:t> </a:t>
            </a:r>
            <a:r>
              <a:rPr lang="zh-CN" altLang="en-US" dirty="0">
                <a:solidFill>
                  <a:srgbClr val="080808"/>
                </a:solidFill>
                <a:latin typeface="Times New Roman" pitchFamily="18" charset="0"/>
                <a:ea typeface="宋体" charset="-122"/>
              </a:rPr>
              <a:t>通常将循环</a:t>
            </a:r>
            <a:r>
              <a:rPr lang="zh-CN" altLang="en-US" dirty="0" smtClean="0">
                <a:solidFill>
                  <a:srgbClr val="080808"/>
                </a:solidFill>
                <a:latin typeface="Times New Roman" pitchFamily="18" charset="0"/>
                <a:ea typeface="宋体" charset="-122"/>
              </a:rPr>
              <a:t>程序划分四个</a:t>
            </a:r>
            <a:r>
              <a:rPr lang="zh-CN" altLang="en-US" dirty="0">
                <a:solidFill>
                  <a:srgbClr val="080808"/>
                </a:solidFill>
                <a:latin typeface="Times New Roman" pitchFamily="18" charset="0"/>
                <a:ea typeface="宋体" charset="-122"/>
              </a:rPr>
              <a:t>部分</a:t>
            </a:r>
            <a:r>
              <a:rPr lang="zh-CN" altLang="en-US" sz="1800" b="0" dirty="0">
                <a:solidFill>
                  <a:srgbClr val="080808"/>
                </a:solidFill>
                <a:latin typeface="Times New Roman" pitchFamily="18" charset="0"/>
                <a:ea typeface="宋体" charset="-122"/>
              </a:rPr>
              <a:t>：</a:t>
            </a:r>
            <a:r>
              <a:rPr lang="zh-CN" altLang="en-US" sz="1800" b="0" dirty="0" smtClean="0">
                <a:solidFill>
                  <a:srgbClr val="080808"/>
                </a:solidFill>
                <a:latin typeface="Times New Roman" pitchFamily="18" charset="0"/>
                <a:ea typeface="宋体" charset="-122"/>
              </a:rPr>
              <a:t></a:t>
            </a:r>
            <a:r>
              <a:rPr lang="zh-CN" altLang="en-US" sz="1800" b="0" dirty="0" smtClean="0">
                <a:latin typeface="Times New Roman" pitchFamily="18" charset="0"/>
                <a:ea typeface="宋体" charset="-122"/>
              </a:rPr>
              <a:t> </a:t>
            </a:r>
            <a:endParaRPr lang="zh-CN" altLang="en-US" sz="1800" b="0" dirty="0">
              <a:latin typeface="Times New Roman" pitchFamily="18" charset="0"/>
              <a:ea typeface="宋体" charset="-122"/>
            </a:endParaRPr>
          </a:p>
        </p:txBody>
      </p:sp>
    </p:spTree>
    <p:extLst>
      <p:ext uri="{BB962C8B-B14F-4D97-AF65-F5344CB8AC3E}">
        <p14:creationId xmlns:p14="http://schemas.microsoft.com/office/powerpoint/2010/main" val="57755091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循环程序的设计</a:t>
            </a:r>
          </a:p>
        </p:txBody>
      </p:sp>
      <p:graphicFrame>
        <p:nvGraphicFramePr>
          <p:cNvPr id="3" name="对象 2"/>
          <p:cNvGraphicFramePr>
            <a:graphicFrameLocks noChangeAspect="1"/>
          </p:cNvGraphicFramePr>
          <p:nvPr>
            <p:extLst>
              <p:ext uri="{D42A27DB-BD31-4B8C-83A1-F6EECF244321}">
                <p14:modId xmlns:p14="http://schemas.microsoft.com/office/powerpoint/2010/main" val="322943294"/>
              </p:ext>
            </p:extLst>
          </p:nvPr>
        </p:nvGraphicFramePr>
        <p:xfrm>
          <a:off x="395536" y="1196752"/>
          <a:ext cx="4462463" cy="5562600"/>
        </p:xfrm>
        <a:graphic>
          <a:graphicData uri="http://schemas.openxmlformats.org/presentationml/2006/ole">
            <mc:AlternateContent xmlns:mc="http://schemas.openxmlformats.org/markup-compatibility/2006">
              <mc:Choice xmlns:v="urn:schemas-microsoft-com:vml" Requires="v">
                <p:oleObj spid="_x0000_s5124" name="VISIO" r:id="rId3" imgW="2651760" imgH="3307080" progId="Visio.Drawing.11">
                  <p:embed/>
                </p:oleObj>
              </mc:Choice>
              <mc:Fallback>
                <p:oleObj name="VISIO" r:id="rId3" imgW="2651760" imgH="330708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196752"/>
                        <a:ext cx="4462463"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
          <p:cNvSpPr txBox="1">
            <a:spLocks noChangeArrowheads="1"/>
          </p:cNvSpPr>
          <p:nvPr/>
        </p:nvSpPr>
        <p:spPr bwMode="white">
          <a:xfrm>
            <a:off x="4860032" y="3429000"/>
            <a:ext cx="3816424" cy="838200"/>
          </a:xfrm>
          <a:prstGeom prst="rect">
            <a:avLst/>
          </a:prstGeom>
          <a:noFill/>
          <a:ln>
            <a:noFill/>
          </a:ln>
          <a:effectLst/>
          <a:extLst>
            <a:ext uri="{909E8E84-426E-40DD-AFC4-6F175D3DCCD1}">
              <a14:hiddenFill xmlns:a14="http://schemas.microsoft.com/office/drawing/2010/main">
                <a:solidFill>
                  <a:srgbClr val="2B166E"/>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en-US" altLang="zh-CN" sz="2000" dirty="0" smtClean="0">
                <a:solidFill>
                  <a:srgbClr val="0000FF"/>
                </a:solidFill>
              </a:rPr>
              <a:t>         </a:t>
            </a:r>
            <a:r>
              <a:rPr lang="zh-CN" altLang="en-US" sz="2000" dirty="0" smtClean="0">
                <a:solidFill>
                  <a:srgbClr val="0000FF"/>
                </a:solidFill>
              </a:rPr>
              <a:t>图 </a:t>
            </a:r>
            <a:r>
              <a:rPr lang="en-US" altLang="zh-CN" sz="2000" dirty="0" smtClean="0">
                <a:solidFill>
                  <a:srgbClr val="0000FF"/>
                </a:solidFill>
              </a:rPr>
              <a:t>4 - 3</a:t>
            </a:r>
            <a:r>
              <a:rPr lang="zh-CN" altLang="en-US" sz="2000" dirty="0" smtClean="0">
                <a:solidFill>
                  <a:srgbClr val="0000FF"/>
                </a:solidFill>
              </a:rPr>
              <a:t>循环程序结构</a:t>
            </a:r>
            <a:br>
              <a:rPr lang="zh-CN" altLang="en-US" sz="2000" dirty="0" smtClean="0">
                <a:solidFill>
                  <a:srgbClr val="0000FF"/>
                </a:solidFill>
              </a:rPr>
            </a:br>
            <a:r>
              <a:rPr lang="zh-CN" altLang="en-US" sz="2000" dirty="0" smtClean="0">
                <a:solidFill>
                  <a:srgbClr val="0000FF"/>
                </a:solidFill>
              </a:rPr>
              <a:t>       </a:t>
            </a:r>
            <a:r>
              <a:rPr lang="en-US" altLang="zh-CN" sz="2000" dirty="0" smtClean="0">
                <a:solidFill>
                  <a:srgbClr val="0000FF"/>
                </a:solidFill>
              </a:rPr>
              <a:t>(a) </a:t>
            </a:r>
            <a:r>
              <a:rPr lang="zh-CN" altLang="en-US" sz="2000" dirty="0" smtClean="0">
                <a:solidFill>
                  <a:srgbClr val="0000FF"/>
                </a:solidFill>
              </a:rPr>
              <a:t>单循环结构；           </a:t>
            </a:r>
            <a:endParaRPr lang="en-US" altLang="zh-CN" sz="2000" dirty="0" smtClean="0">
              <a:solidFill>
                <a:srgbClr val="0000FF"/>
              </a:solidFill>
            </a:endParaRPr>
          </a:p>
          <a:p>
            <a:r>
              <a:rPr lang="zh-CN" altLang="en-US" sz="2000" dirty="0" smtClean="0">
                <a:solidFill>
                  <a:srgbClr val="0000FF"/>
                </a:solidFill>
              </a:rPr>
              <a:t>    </a:t>
            </a:r>
            <a:r>
              <a:rPr lang="en-US" altLang="zh-CN" sz="2000" dirty="0" smtClean="0">
                <a:solidFill>
                  <a:srgbClr val="0000FF"/>
                </a:solidFill>
              </a:rPr>
              <a:t>(b) </a:t>
            </a:r>
            <a:r>
              <a:rPr lang="zh-CN" altLang="en-US" sz="2000" dirty="0" smtClean="0">
                <a:solidFill>
                  <a:srgbClr val="0000FF"/>
                </a:solidFill>
              </a:rPr>
              <a:t>双循环结构</a:t>
            </a:r>
            <a:br>
              <a:rPr lang="zh-CN" altLang="en-US" sz="2000" dirty="0" smtClean="0">
                <a:solidFill>
                  <a:srgbClr val="0000FF"/>
                </a:solidFill>
              </a:rPr>
            </a:br>
            <a:endParaRPr lang="zh-CN" altLang="en-US" sz="2000" dirty="0" smtClean="0">
              <a:solidFill>
                <a:srgbClr val="0000FF"/>
              </a:solidFill>
            </a:endParaRPr>
          </a:p>
        </p:txBody>
      </p:sp>
      <p:sp>
        <p:nvSpPr>
          <p:cNvPr id="5" name="矩形 4"/>
          <p:cNvSpPr/>
          <p:nvPr/>
        </p:nvSpPr>
        <p:spPr>
          <a:xfrm>
            <a:off x="3275856" y="2060848"/>
            <a:ext cx="1728192" cy="64807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9454832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467544" y="1628800"/>
            <a:ext cx="8353425" cy="38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9875" algn="l"/>
            <a:r>
              <a:rPr lang="en-US" altLang="zh-CN" sz="1600" b="1" dirty="0">
                <a:solidFill>
                  <a:srgbClr val="080808"/>
                </a:solidFill>
                <a:ea typeface="楷体_GB2312" pitchFamily="49" charset="-122"/>
              </a:rPr>
              <a:t>     </a:t>
            </a:r>
            <a:r>
              <a:rPr lang="zh-CN" altLang="en-US" sz="2000" b="1" dirty="0">
                <a:solidFill>
                  <a:srgbClr val="080808"/>
                </a:solidFill>
                <a:latin typeface="楷体_GB2312" pitchFamily="49" charset="-122"/>
                <a:ea typeface="楷体_GB2312" pitchFamily="49" charset="-122"/>
              </a:rPr>
              <a:t>对一组数据的操作可以采用循环结构来实现，其数据个数为循环次数。每次循环时要不断地修改指针，而且经常会出现同时使用多个指针地情况。</a:t>
            </a:r>
            <a:r>
              <a:rPr lang="zh-CN" altLang="en-US" sz="2000" b="1" dirty="0">
                <a:solidFill>
                  <a:srgbClr val="FF0000"/>
                </a:solidFill>
                <a:latin typeface="楷体_GB2312" pitchFamily="49" charset="-122"/>
                <a:ea typeface="楷体_GB2312" pitchFamily="49" charset="-122"/>
              </a:rPr>
              <a:t>指针的正确使用是关系到程序设计好坏的重要因素</a:t>
            </a:r>
          </a:p>
          <a:p>
            <a:pPr indent="269875" algn="l"/>
            <a:r>
              <a:rPr lang="zh-CN" altLang="en-US" sz="2000" b="1" dirty="0">
                <a:solidFill>
                  <a:srgbClr val="080808"/>
                </a:solidFill>
                <a:latin typeface="楷体_GB2312" pitchFamily="49" charset="-122"/>
                <a:ea typeface="楷体_GB2312" pitchFamily="49" charset="-122"/>
              </a:rPr>
              <a:t>可</a:t>
            </a:r>
            <a:r>
              <a:rPr lang="zh-CN" altLang="en-US" sz="2000" b="1" dirty="0">
                <a:solidFill>
                  <a:srgbClr val="0000FF"/>
                </a:solidFill>
                <a:latin typeface="楷体_GB2312" pitchFamily="49" charset="-122"/>
                <a:ea typeface="楷体_GB2312" pitchFamily="49" charset="-122"/>
              </a:rPr>
              <a:t>直接采用</a:t>
            </a:r>
            <a:r>
              <a:rPr lang="zh-CN" altLang="en-US" sz="2000" b="1" dirty="0">
                <a:solidFill>
                  <a:srgbClr val="080808"/>
                </a:solidFill>
                <a:latin typeface="楷体_GB2312" pitchFamily="49" charset="-122"/>
                <a:ea typeface="楷体_GB2312" pitchFamily="49" charset="-122"/>
              </a:rPr>
              <a:t>的指针有</a:t>
            </a:r>
            <a:r>
              <a:rPr lang="en-US" altLang="zh-CN" sz="2000" b="1" dirty="0">
                <a:solidFill>
                  <a:srgbClr val="0000FF"/>
                </a:solidFill>
                <a:latin typeface="楷体_GB2312" pitchFamily="49" charset="-122"/>
                <a:ea typeface="楷体_GB2312" pitchFamily="49" charset="-122"/>
              </a:rPr>
              <a:t>4</a:t>
            </a:r>
            <a:r>
              <a:rPr lang="zh-CN" altLang="en-US" sz="2000" b="1" dirty="0">
                <a:solidFill>
                  <a:srgbClr val="0000FF"/>
                </a:solidFill>
                <a:latin typeface="楷体_GB2312" pitchFamily="49" charset="-122"/>
                <a:ea typeface="楷体_GB2312" pitchFamily="49" charset="-122"/>
              </a:rPr>
              <a:t>个</a:t>
            </a:r>
            <a:r>
              <a:rPr lang="zh-CN" altLang="en-US" sz="2000" b="1" dirty="0" smtClean="0">
                <a:solidFill>
                  <a:srgbClr val="080808"/>
                </a:solidFill>
                <a:latin typeface="楷体_GB2312" pitchFamily="49" charset="-122"/>
                <a:ea typeface="楷体_GB2312" pitchFamily="49" charset="-122"/>
              </a:rPr>
              <a:t>：  </a:t>
            </a:r>
            <a:r>
              <a:rPr lang="en-US" altLang="zh-CN" sz="2400" b="1" dirty="0">
                <a:solidFill>
                  <a:srgbClr val="080808"/>
                </a:solidFill>
                <a:latin typeface="楷体_GB2312" pitchFamily="49" charset="-122"/>
                <a:ea typeface="楷体_GB2312" pitchFamily="49" charset="-122"/>
              </a:rPr>
              <a:t>SI</a:t>
            </a:r>
            <a:r>
              <a:rPr lang="zh-CN" altLang="en-US" sz="2400" b="1" dirty="0">
                <a:solidFill>
                  <a:srgbClr val="080808"/>
                </a:solidFill>
                <a:latin typeface="楷体_GB2312" pitchFamily="49" charset="-122"/>
                <a:ea typeface="楷体_GB2312" pitchFamily="49" charset="-122"/>
              </a:rPr>
              <a:t>、</a:t>
            </a:r>
            <a:r>
              <a:rPr lang="en-US" altLang="zh-CN" sz="2400" b="1" dirty="0">
                <a:solidFill>
                  <a:srgbClr val="080808"/>
                </a:solidFill>
                <a:latin typeface="楷体_GB2312" pitchFamily="49" charset="-122"/>
                <a:ea typeface="楷体_GB2312" pitchFamily="49" charset="-122"/>
              </a:rPr>
              <a:t>DI</a:t>
            </a:r>
            <a:r>
              <a:rPr lang="zh-CN" altLang="en-US" sz="2400" b="1" dirty="0">
                <a:solidFill>
                  <a:srgbClr val="080808"/>
                </a:solidFill>
                <a:latin typeface="楷体_GB2312" pitchFamily="49" charset="-122"/>
                <a:ea typeface="楷体_GB2312" pitchFamily="49" charset="-122"/>
              </a:rPr>
              <a:t>、</a:t>
            </a:r>
            <a:r>
              <a:rPr lang="en-US" altLang="zh-CN" sz="2400" b="1" dirty="0">
                <a:solidFill>
                  <a:srgbClr val="080808"/>
                </a:solidFill>
                <a:latin typeface="楷体_GB2312" pitchFamily="49" charset="-122"/>
                <a:ea typeface="楷体_GB2312" pitchFamily="49" charset="-122"/>
              </a:rPr>
              <a:t>BX </a:t>
            </a:r>
            <a:r>
              <a:rPr lang="zh-CN" altLang="en-US" sz="2400" b="1" dirty="0">
                <a:solidFill>
                  <a:srgbClr val="080808"/>
                </a:solidFill>
                <a:latin typeface="楷体_GB2312" pitchFamily="49" charset="-122"/>
                <a:ea typeface="楷体_GB2312" pitchFamily="49" charset="-122"/>
              </a:rPr>
              <a:t>、</a:t>
            </a:r>
            <a:r>
              <a:rPr lang="en-US" altLang="zh-CN" sz="2400" b="1" dirty="0">
                <a:solidFill>
                  <a:srgbClr val="080808"/>
                </a:solidFill>
                <a:latin typeface="楷体_GB2312" pitchFamily="49" charset="-122"/>
                <a:ea typeface="楷体_GB2312" pitchFamily="49" charset="-122"/>
              </a:rPr>
              <a:t>BP                                                 </a:t>
            </a:r>
            <a:r>
              <a:rPr lang="zh-CN" altLang="en-US" sz="2400" b="1" dirty="0">
                <a:solidFill>
                  <a:srgbClr val="0000FF"/>
                </a:solidFill>
                <a:latin typeface="楷体_GB2312" pitchFamily="49" charset="-122"/>
                <a:ea typeface="楷体_GB2312" pitchFamily="49" charset="-122"/>
              </a:rPr>
              <a:t>默认</a:t>
            </a:r>
            <a:r>
              <a:rPr lang="zh-CN" altLang="en-US" sz="2400" b="1" dirty="0">
                <a:solidFill>
                  <a:srgbClr val="0000FF"/>
                </a:solidFill>
                <a:ea typeface="楷体_GB2312" pitchFamily="49" charset="-122"/>
              </a:rPr>
              <a:t>段寄存器为</a:t>
            </a:r>
            <a:r>
              <a:rPr lang="zh-CN" altLang="en-US" sz="1600" b="1" dirty="0">
                <a:solidFill>
                  <a:srgbClr val="0000FF"/>
                </a:solidFill>
              </a:rPr>
              <a:t>  </a:t>
            </a:r>
            <a:r>
              <a:rPr lang="en-US" altLang="zh-CN" sz="1600" b="1" dirty="0">
                <a:solidFill>
                  <a:srgbClr val="0000FF"/>
                </a:solidFill>
              </a:rPr>
              <a:t>:                           </a:t>
            </a:r>
            <a:r>
              <a:rPr lang="en-US" altLang="zh-CN" sz="1600" b="1" dirty="0" smtClean="0">
                <a:solidFill>
                  <a:srgbClr val="0000FF"/>
                </a:solidFill>
              </a:rPr>
              <a:t>   </a:t>
            </a:r>
            <a:r>
              <a:rPr lang="en-US" altLang="zh-CN" sz="3600" b="1" dirty="0" smtClean="0"/>
              <a:t>↓          ↓</a:t>
            </a:r>
            <a:endParaRPr lang="en-US" altLang="zh-CN" sz="3600" b="1" dirty="0">
              <a:solidFill>
                <a:srgbClr val="080808"/>
              </a:solidFill>
              <a:latin typeface="楷体_GB2312" pitchFamily="49" charset="-122"/>
              <a:ea typeface="楷体_GB2312" pitchFamily="49" charset="-122"/>
            </a:endParaRPr>
          </a:p>
          <a:p>
            <a:pPr indent="269875" algn="l"/>
            <a:r>
              <a:rPr lang="en-US" altLang="zh-CN" sz="2000" b="1" dirty="0">
                <a:solidFill>
                  <a:srgbClr val="080808"/>
                </a:solidFill>
                <a:latin typeface="楷体_GB2312" pitchFamily="49" charset="-122"/>
                <a:ea typeface="楷体_GB2312" pitchFamily="49" charset="-122"/>
              </a:rPr>
              <a:t>                             </a:t>
            </a:r>
            <a:r>
              <a:rPr lang="en-US" altLang="zh-CN" sz="2400" b="1" dirty="0">
                <a:solidFill>
                  <a:srgbClr val="0000FF"/>
                </a:solidFill>
                <a:latin typeface="楷体_GB2312" pitchFamily="49" charset="-122"/>
                <a:ea typeface="楷体_GB2312" pitchFamily="49" charset="-122"/>
              </a:rPr>
              <a:t>DS</a:t>
            </a:r>
            <a:r>
              <a:rPr lang="en-US" altLang="zh-CN" sz="2000" b="1" dirty="0">
                <a:solidFill>
                  <a:srgbClr val="0000FF"/>
                </a:solidFill>
                <a:latin typeface="楷体_GB2312" pitchFamily="49" charset="-122"/>
                <a:ea typeface="楷体_GB2312" pitchFamily="49" charset="-122"/>
              </a:rPr>
              <a:t> </a:t>
            </a:r>
            <a:r>
              <a:rPr lang="en-US" altLang="zh-CN" sz="2000" b="1" dirty="0">
                <a:solidFill>
                  <a:srgbClr val="080808"/>
                </a:solidFill>
                <a:latin typeface="楷体_GB2312" pitchFamily="49" charset="-122"/>
                <a:ea typeface="楷体_GB2312" pitchFamily="49" charset="-122"/>
              </a:rPr>
              <a:t>     </a:t>
            </a:r>
            <a:r>
              <a:rPr lang="en-US" altLang="zh-CN" sz="2400" b="1" dirty="0">
                <a:solidFill>
                  <a:srgbClr val="0000FF"/>
                </a:solidFill>
                <a:latin typeface="楷体_GB2312" pitchFamily="49" charset="-122"/>
                <a:ea typeface="楷体_GB2312" pitchFamily="49" charset="-122"/>
              </a:rPr>
              <a:t>   SS</a:t>
            </a:r>
            <a:r>
              <a:rPr lang="en-US" altLang="zh-CN" sz="2000" b="1" dirty="0">
                <a:solidFill>
                  <a:srgbClr val="080808"/>
                </a:solidFill>
                <a:latin typeface="楷体_GB2312" pitchFamily="49" charset="-122"/>
                <a:ea typeface="楷体_GB2312" pitchFamily="49" charset="-122"/>
              </a:rPr>
              <a:t> </a:t>
            </a:r>
          </a:p>
          <a:p>
            <a:pPr indent="269875" algn="l"/>
            <a:r>
              <a:rPr lang="en-US" altLang="zh-CN" sz="2000" b="1" dirty="0">
                <a:solidFill>
                  <a:srgbClr val="0000FF"/>
                </a:solidFill>
                <a:latin typeface="楷体_GB2312" pitchFamily="49" charset="-122"/>
                <a:ea typeface="楷体_GB2312" pitchFamily="49" charset="-122"/>
              </a:rPr>
              <a:t>◆</a:t>
            </a:r>
            <a:r>
              <a:rPr lang="zh-CN" altLang="en-US" sz="2000" b="1" dirty="0">
                <a:solidFill>
                  <a:srgbClr val="080808"/>
                </a:solidFill>
                <a:latin typeface="楷体_GB2312" pitchFamily="49" charset="-122"/>
                <a:ea typeface="楷体_GB2312" pitchFamily="49" charset="-122"/>
              </a:rPr>
              <a:t>当程序中只需要一个指针时，可以使用</a:t>
            </a:r>
            <a:r>
              <a:rPr lang="en-US" altLang="zh-CN" sz="2000" b="1" dirty="0">
                <a:solidFill>
                  <a:srgbClr val="080808"/>
                </a:solidFill>
                <a:latin typeface="楷体_GB2312" pitchFamily="49" charset="-122"/>
                <a:ea typeface="楷体_GB2312" pitchFamily="49" charset="-122"/>
              </a:rPr>
              <a:t>SI</a:t>
            </a:r>
            <a:r>
              <a:rPr lang="zh-CN" altLang="en-US" sz="2000" b="1" dirty="0">
                <a:solidFill>
                  <a:srgbClr val="080808"/>
                </a:solidFill>
                <a:latin typeface="楷体_GB2312" pitchFamily="49" charset="-122"/>
                <a:ea typeface="楷体_GB2312" pitchFamily="49" charset="-122"/>
              </a:rPr>
              <a:t>、</a:t>
            </a:r>
            <a:r>
              <a:rPr lang="en-US" altLang="zh-CN" sz="2000" b="1" dirty="0">
                <a:solidFill>
                  <a:srgbClr val="080808"/>
                </a:solidFill>
                <a:latin typeface="楷体_GB2312" pitchFamily="49" charset="-122"/>
                <a:ea typeface="楷体_GB2312" pitchFamily="49" charset="-122"/>
              </a:rPr>
              <a:t>DI</a:t>
            </a:r>
            <a:r>
              <a:rPr lang="zh-CN" altLang="en-US" sz="2000" b="1" dirty="0">
                <a:solidFill>
                  <a:srgbClr val="080808"/>
                </a:solidFill>
                <a:latin typeface="楷体_GB2312" pitchFamily="49" charset="-122"/>
                <a:ea typeface="楷体_GB2312" pitchFamily="49" charset="-122"/>
              </a:rPr>
              <a:t>和</a:t>
            </a:r>
            <a:r>
              <a:rPr lang="en-US" altLang="zh-CN" sz="2000" b="1" dirty="0">
                <a:solidFill>
                  <a:srgbClr val="080808"/>
                </a:solidFill>
                <a:latin typeface="楷体_GB2312" pitchFamily="49" charset="-122"/>
                <a:ea typeface="楷体_GB2312" pitchFamily="49" charset="-122"/>
              </a:rPr>
              <a:t>BX</a:t>
            </a:r>
            <a:r>
              <a:rPr lang="zh-CN" altLang="en-US" sz="2000" b="1" dirty="0">
                <a:solidFill>
                  <a:srgbClr val="080808"/>
                </a:solidFill>
                <a:latin typeface="楷体_GB2312" pitchFamily="49" charset="-122"/>
                <a:ea typeface="楷体_GB2312" pitchFamily="49" charset="-122"/>
              </a:rPr>
              <a:t>中的任意一个；</a:t>
            </a:r>
          </a:p>
          <a:p>
            <a:pPr indent="269875" algn="l"/>
            <a:r>
              <a:rPr lang="zh-CN" altLang="en-US" sz="2000" b="1" dirty="0">
                <a:solidFill>
                  <a:srgbClr val="0000FF"/>
                </a:solidFill>
                <a:latin typeface="楷体_GB2312" pitchFamily="49" charset="-122"/>
                <a:ea typeface="楷体_GB2312" pitchFamily="49" charset="-122"/>
              </a:rPr>
              <a:t>◆</a:t>
            </a:r>
            <a:r>
              <a:rPr lang="zh-CN" altLang="en-US" sz="2000" b="1" dirty="0">
                <a:latin typeface="楷体_GB2312" pitchFamily="49" charset="-122"/>
                <a:ea typeface="楷体_GB2312" pitchFamily="49" charset="-122"/>
              </a:rPr>
              <a:t> </a:t>
            </a:r>
            <a:r>
              <a:rPr lang="zh-CN" altLang="en-US" sz="2000" b="1" dirty="0">
                <a:solidFill>
                  <a:srgbClr val="080808"/>
                </a:solidFill>
                <a:latin typeface="楷体_GB2312" pitchFamily="49" charset="-122"/>
                <a:ea typeface="楷体_GB2312" pitchFamily="49" charset="-122"/>
              </a:rPr>
              <a:t>当程序需要两个指针时，一般会要求程序从源操作数中取出要处理的数据，处理结果存放在另一个目的存储区域中，这样可以将</a:t>
            </a:r>
            <a:r>
              <a:rPr lang="en-US" altLang="zh-CN" sz="2000" b="1" dirty="0">
                <a:solidFill>
                  <a:srgbClr val="080808"/>
                </a:solidFill>
                <a:latin typeface="楷体_GB2312" pitchFamily="49" charset="-122"/>
                <a:ea typeface="楷体_GB2312" pitchFamily="49" charset="-122"/>
              </a:rPr>
              <a:t>SI</a:t>
            </a:r>
            <a:r>
              <a:rPr lang="zh-CN" altLang="en-US" sz="2000" b="1" dirty="0">
                <a:solidFill>
                  <a:srgbClr val="080808"/>
                </a:solidFill>
                <a:latin typeface="楷体_GB2312" pitchFamily="49" charset="-122"/>
                <a:ea typeface="楷体_GB2312" pitchFamily="49" charset="-122"/>
              </a:rPr>
              <a:t>指向源操作数区域，</a:t>
            </a:r>
            <a:r>
              <a:rPr lang="en-US" altLang="zh-CN" sz="2000" b="1" dirty="0">
                <a:solidFill>
                  <a:srgbClr val="080808"/>
                </a:solidFill>
                <a:latin typeface="楷体_GB2312" pitchFamily="49" charset="-122"/>
                <a:ea typeface="楷体_GB2312" pitchFamily="49" charset="-122"/>
              </a:rPr>
              <a:t>DI</a:t>
            </a:r>
            <a:r>
              <a:rPr lang="zh-CN" altLang="en-US" sz="2000" b="1" dirty="0">
                <a:solidFill>
                  <a:srgbClr val="080808"/>
                </a:solidFill>
                <a:latin typeface="楷体_GB2312" pitchFamily="49" charset="-122"/>
                <a:ea typeface="楷体_GB2312" pitchFamily="49" charset="-122"/>
              </a:rPr>
              <a:t>指向目的操作数区域；</a:t>
            </a:r>
          </a:p>
          <a:p>
            <a:pPr indent="269875" algn="l"/>
            <a:r>
              <a:rPr lang="zh-CN" altLang="en-US" sz="2000" b="1" dirty="0">
                <a:solidFill>
                  <a:srgbClr val="0000FF"/>
                </a:solidFill>
                <a:latin typeface="楷体_GB2312" pitchFamily="49" charset="-122"/>
                <a:ea typeface="楷体_GB2312" pitchFamily="49" charset="-122"/>
              </a:rPr>
              <a:t>◆</a:t>
            </a:r>
            <a:r>
              <a:rPr lang="zh-CN" altLang="en-US" sz="2000" b="1" dirty="0">
                <a:solidFill>
                  <a:srgbClr val="080808"/>
                </a:solidFill>
                <a:latin typeface="楷体_GB2312" pitchFamily="49" charset="-122"/>
                <a:ea typeface="楷体_GB2312" pitchFamily="49" charset="-122"/>
              </a:rPr>
              <a:t>当程序需要</a:t>
            </a:r>
            <a:r>
              <a:rPr lang="en-US" altLang="zh-CN" sz="2000" b="1" dirty="0">
                <a:solidFill>
                  <a:srgbClr val="080808"/>
                </a:solidFill>
                <a:latin typeface="楷体_GB2312" pitchFamily="49" charset="-122"/>
                <a:ea typeface="楷体_GB2312" pitchFamily="49" charset="-122"/>
              </a:rPr>
              <a:t>3</a:t>
            </a:r>
            <a:r>
              <a:rPr lang="zh-CN" altLang="en-US" sz="2000" b="1" dirty="0">
                <a:solidFill>
                  <a:srgbClr val="080808"/>
                </a:solidFill>
                <a:latin typeface="楷体_GB2312" pitchFamily="49" charset="-122"/>
                <a:ea typeface="楷体_GB2312" pitchFamily="49" charset="-122"/>
              </a:rPr>
              <a:t>个指针时，可以将</a:t>
            </a:r>
            <a:r>
              <a:rPr lang="en-US" altLang="zh-CN" sz="2000" b="1" dirty="0">
                <a:solidFill>
                  <a:srgbClr val="080808"/>
                </a:solidFill>
                <a:latin typeface="楷体_GB2312" pitchFamily="49" charset="-122"/>
                <a:ea typeface="楷体_GB2312" pitchFamily="49" charset="-122"/>
              </a:rPr>
              <a:t>BX</a:t>
            </a:r>
            <a:r>
              <a:rPr lang="zh-CN" altLang="en-US" sz="2000" b="1" dirty="0">
                <a:solidFill>
                  <a:srgbClr val="080808"/>
                </a:solidFill>
                <a:latin typeface="楷体_GB2312" pitchFamily="49" charset="-122"/>
                <a:ea typeface="楷体_GB2312" pitchFamily="49" charset="-122"/>
              </a:rPr>
              <a:t>用作为第三个指针；</a:t>
            </a:r>
          </a:p>
        </p:txBody>
      </p:sp>
      <p:sp>
        <p:nvSpPr>
          <p:cNvPr id="2" name="标题 1"/>
          <p:cNvSpPr>
            <a:spLocks noGrp="1"/>
          </p:cNvSpPr>
          <p:nvPr>
            <p:ph type="title"/>
          </p:nvPr>
        </p:nvSpPr>
        <p:spPr/>
        <p:txBody>
          <a:bodyPr/>
          <a:lstStyle/>
          <a:p>
            <a:r>
              <a:rPr lang="zh-CN" altLang="en-US" dirty="0"/>
              <a:t>循环程序的设计</a:t>
            </a:r>
          </a:p>
        </p:txBody>
      </p:sp>
      <p:sp>
        <p:nvSpPr>
          <p:cNvPr id="4" name="AutoShape 12"/>
          <p:cNvSpPr>
            <a:spLocks/>
          </p:cNvSpPr>
          <p:nvPr/>
        </p:nvSpPr>
        <p:spPr bwMode="auto">
          <a:xfrm rot="5400000">
            <a:off x="4679925" y="2312963"/>
            <a:ext cx="215900" cy="1439863"/>
          </a:xfrm>
          <a:prstGeom prst="rightBrace">
            <a:avLst>
              <a:gd name="adj1" fmla="val 55576"/>
              <a:gd name="adj2" fmla="val 50000"/>
            </a:avLst>
          </a:prstGeom>
          <a:noFill/>
          <a:ln w="317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val="260835380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循环程序的设计</a:t>
            </a:r>
          </a:p>
        </p:txBody>
      </p:sp>
      <p:sp>
        <p:nvSpPr>
          <p:cNvPr id="3" name="Rectangle 4"/>
          <p:cNvSpPr>
            <a:spLocks noChangeArrowheads="1"/>
          </p:cNvSpPr>
          <p:nvPr/>
        </p:nvSpPr>
        <p:spPr bwMode="auto">
          <a:xfrm>
            <a:off x="539749" y="980728"/>
            <a:ext cx="8353425"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2000" b="1" dirty="0">
              <a:solidFill>
                <a:srgbClr val="080808"/>
              </a:solidFill>
              <a:ea typeface="楷体_GB2312" pitchFamily="49" charset="-122"/>
            </a:endParaRPr>
          </a:p>
          <a:p>
            <a:pPr algn="l"/>
            <a:r>
              <a:rPr lang="en-US" altLang="zh-CN" sz="2000" b="1" dirty="0">
                <a:solidFill>
                  <a:srgbClr val="0000FF"/>
                </a:solidFill>
                <a:ea typeface="楷体_GB2312" pitchFamily="49" charset="-122"/>
              </a:rPr>
              <a:t>◆</a:t>
            </a:r>
            <a:r>
              <a:rPr lang="zh-CN" altLang="en-US" sz="2000" b="1" dirty="0">
                <a:solidFill>
                  <a:srgbClr val="080808"/>
                </a:solidFill>
                <a:ea typeface="楷体_GB2312" pitchFamily="49" charset="-122"/>
              </a:rPr>
              <a:t>当需要</a:t>
            </a:r>
            <a:r>
              <a:rPr lang="en-US" altLang="zh-CN" sz="2000" b="1" dirty="0">
                <a:solidFill>
                  <a:srgbClr val="080808"/>
                </a:solidFill>
                <a:ea typeface="楷体_GB2312" pitchFamily="49" charset="-122"/>
              </a:rPr>
              <a:t>4</a:t>
            </a:r>
            <a:r>
              <a:rPr lang="zh-CN" altLang="en-US" sz="2000" b="1" dirty="0">
                <a:solidFill>
                  <a:srgbClr val="080808"/>
                </a:solidFill>
                <a:ea typeface="楷体_GB2312" pitchFamily="49" charset="-122"/>
              </a:rPr>
              <a:t>个以上的指针时，应该仔细分析数据区域的操作特点，找出可以采用同一个指针处理的多个区域。</a:t>
            </a:r>
          </a:p>
          <a:p>
            <a:pPr algn="l"/>
            <a:r>
              <a:rPr lang="zh-CN" altLang="en-US" sz="2000" b="1" dirty="0">
                <a:solidFill>
                  <a:srgbClr val="080808"/>
                </a:solidFill>
                <a:ea typeface="楷体_GB2312" pitchFamily="49" charset="-122"/>
              </a:rPr>
              <a:t>指针的</a:t>
            </a:r>
            <a:r>
              <a:rPr lang="zh-CN" altLang="en-US" sz="2000" b="1" dirty="0">
                <a:solidFill>
                  <a:srgbClr val="0000FF"/>
                </a:solidFill>
                <a:ea typeface="楷体_GB2312" pitchFamily="49" charset="-122"/>
              </a:rPr>
              <a:t>应用方式</a:t>
            </a:r>
            <a:r>
              <a:rPr lang="zh-CN" altLang="en-US" sz="2000" b="1" dirty="0">
                <a:solidFill>
                  <a:srgbClr val="080808"/>
                </a:solidFill>
                <a:ea typeface="楷体_GB2312" pitchFamily="49" charset="-122"/>
              </a:rPr>
              <a:t>有两种：</a:t>
            </a:r>
          </a:p>
          <a:p>
            <a:pPr algn="l"/>
            <a:r>
              <a:rPr lang="zh-CN" altLang="en-US" sz="2000" b="1" dirty="0">
                <a:solidFill>
                  <a:srgbClr val="0000FF"/>
                </a:solidFill>
                <a:ea typeface="楷体_GB2312" pitchFamily="49" charset="-122"/>
              </a:rPr>
              <a:t>（</a:t>
            </a:r>
            <a:r>
              <a:rPr lang="en-US" altLang="zh-CN" sz="2000" b="1" dirty="0">
                <a:solidFill>
                  <a:srgbClr val="0000FF"/>
                </a:solidFill>
                <a:ea typeface="楷体_GB2312" pitchFamily="49" charset="-122"/>
              </a:rPr>
              <a:t>1</a:t>
            </a:r>
            <a:r>
              <a:rPr lang="zh-CN" altLang="en-US" sz="2000" b="1" dirty="0">
                <a:solidFill>
                  <a:srgbClr val="0000FF"/>
                </a:solidFill>
                <a:ea typeface="楷体_GB2312" pitchFamily="49" charset="-122"/>
              </a:rPr>
              <a:t>）</a:t>
            </a:r>
            <a:r>
              <a:rPr lang="zh-CN" altLang="en-US" sz="2000" b="1" dirty="0">
                <a:solidFill>
                  <a:srgbClr val="080808"/>
                </a:solidFill>
                <a:ea typeface="楷体_GB2312" pitchFamily="49" charset="-122"/>
              </a:rPr>
              <a:t>指针表示绝对地址：将指针指向存储单元的段内偏移地    址，例如：               </a:t>
            </a:r>
          </a:p>
          <a:p>
            <a:pPr algn="l"/>
            <a:r>
              <a:rPr lang="zh-CN" altLang="en-US" sz="2000" b="1" dirty="0">
                <a:solidFill>
                  <a:srgbClr val="080808"/>
                </a:solidFill>
                <a:ea typeface="楷体_GB2312" pitchFamily="49" charset="-122"/>
              </a:rPr>
              <a:t>                          </a:t>
            </a:r>
            <a:r>
              <a:rPr lang="en-US" altLang="zh-CN" sz="2000" b="1" dirty="0">
                <a:solidFill>
                  <a:srgbClr val="0000FF"/>
                </a:solidFill>
                <a:ea typeface="楷体_GB2312" pitchFamily="49" charset="-122"/>
              </a:rPr>
              <a:t>LEA	SI, BUFFER</a:t>
            </a:r>
          </a:p>
          <a:p>
            <a:pPr algn="l"/>
            <a:r>
              <a:rPr lang="en-US" altLang="zh-CN" sz="2000" b="1" dirty="0">
                <a:solidFill>
                  <a:srgbClr val="0000FF"/>
                </a:solidFill>
                <a:ea typeface="楷体_GB2312" pitchFamily="49" charset="-122"/>
              </a:rPr>
              <a:t>                          MOV       AX,   [SI]</a:t>
            </a:r>
          </a:p>
          <a:p>
            <a:pPr algn="l"/>
            <a:r>
              <a:rPr lang="zh-CN" altLang="en-US" sz="2000" b="1" dirty="0">
                <a:solidFill>
                  <a:srgbClr val="080808"/>
                </a:solidFill>
                <a:ea typeface="楷体_GB2312" pitchFamily="49" charset="-122"/>
              </a:rPr>
              <a:t>这样，指针</a:t>
            </a:r>
            <a:r>
              <a:rPr lang="en-US" altLang="zh-CN" sz="2000" b="1" dirty="0">
                <a:solidFill>
                  <a:srgbClr val="080808"/>
                </a:solidFill>
                <a:ea typeface="楷体_GB2312" pitchFamily="49" charset="-122"/>
              </a:rPr>
              <a:t>SI</a:t>
            </a:r>
            <a:r>
              <a:rPr lang="zh-CN" altLang="en-US" sz="2000" b="1" dirty="0">
                <a:solidFill>
                  <a:srgbClr val="080808"/>
                </a:solidFill>
                <a:ea typeface="楷体_GB2312" pitchFamily="49" charset="-122"/>
              </a:rPr>
              <a:t>的值表示缓冲区</a:t>
            </a:r>
            <a:r>
              <a:rPr lang="en-US" altLang="zh-CN" sz="2000" b="1" dirty="0">
                <a:solidFill>
                  <a:srgbClr val="080808"/>
                </a:solidFill>
                <a:ea typeface="楷体_GB2312" pitchFamily="49" charset="-122"/>
              </a:rPr>
              <a:t>BUFFER</a:t>
            </a:r>
            <a:r>
              <a:rPr lang="zh-CN" altLang="en-US" sz="2000" b="1" dirty="0">
                <a:solidFill>
                  <a:srgbClr val="080808"/>
                </a:solidFill>
                <a:ea typeface="楷体_GB2312" pitchFamily="49" charset="-122"/>
              </a:rPr>
              <a:t>的偏移地址，通过</a:t>
            </a:r>
            <a:r>
              <a:rPr lang="en-US" altLang="zh-CN" sz="2000" b="1" dirty="0">
                <a:solidFill>
                  <a:srgbClr val="080808"/>
                </a:solidFill>
                <a:ea typeface="楷体_GB2312" pitchFamily="49" charset="-122"/>
              </a:rPr>
              <a:t>SI</a:t>
            </a:r>
            <a:r>
              <a:rPr lang="zh-CN" altLang="en-US" sz="2000" b="1" dirty="0">
                <a:solidFill>
                  <a:srgbClr val="080808"/>
                </a:solidFill>
                <a:ea typeface="楷体_GB2312" pitchFamily="49" charset="-122"/>
              </a:rPr>
              <a:t>可以进行存储单元的访问。</a:t>
            </a:r>
          </a:p>
          <a:p>
            <a:pPr algn="l"/>
            <a:r>
              <a:rPr lang="zh-CN" altLang="en-US" sz="2000" b="1" dirty="0">
                <a:solidFill>
                  <a:srgbClr val="0000FF"/>
                </a:solidFill>
                <a:ea typeface="楷体_GB2312" pitchFamily="49" charset="-122"/>
              </a:rPr>
              <a:t>（</a:t>
            </a:r>
            <a:r>
              <a:rPr lang="en-US" altLang="zh-CN" sz="2000" b="1" dirty="0">
                <a:solidFill>
                  <a:srgbClr val="0000FF"/>
                </a:solidFill>
                <a:ea typeface="楷体_GB2312" pitchFamily="49" charset="-122"/>
              </a:rPr>
              <a:t>2</a:t>
            </a:r>
            <a:r>
              <a:rPr lang="zh-CN" altLang="en-US" sz="2000" b="1" dirty="0">
                <a:solidFill>
                  <a:srgbClr val="0000FF"/>
                </a:solidFill>
                <a:ea typeface="楷体_GB2312" pitchFamily="49" charset="-122"/>
              </a:rPr>
              <a:t>）</a:t>
            </a:r>
            <a:r>
              <a:rPr lang="zh-CN" altLang="en-US" sz="2000" b="1" dirty="0">
                <a:solidFill>
                  <a:srgbClr val="080808"/>
                </a:solidFill>
                <a:ea typeface="楷体_GB2312" pitchFamily="49" charset="-122"/>
              </a:rPr>
              <a:t>指针表示相对地址：将指针清零，表示指向存储区域内的相对偏移地址，例如：</a:t>
            </a:r>
          </a:p>
          <a:p>
            <a:pPr algn="l"/>
            <a:r>
              <a:rPr lang="zh-CN" altLang="en-US" sz="2000" b="1" dirty="0">
                <a:solidFill>
                  <a:srgbClr val="080808"/>
                </a:solidFill>
                <a:ea typeface="楷体_GB2312" pitchFamily="49" charset="-122"/>
              </a:rPr>
              <a:t>		</a:t>
            </a:r>
            <a:r>
              <a:rPr lang="en-US" altLang="zh-CN" sz="2000" b="1" dirty="0">
                <a:solidFill>
                  <a:srgbClr val="0000FF"/>
                </a:solidFill>
                <a:ea typeface="楷体_GB2312" pitchFamily="49" charset="-122"/>
              </a:rPr>
              <a:t>XOR	SI,  SI</a:t>
            </a:r>
          </a:p>
          <a:p>
            <a:pPr algn="l"/>
            <a:r>
              <a:rPr lang="en-US" altLang="zh-CN" sz="2000" b="1" dirty="0">
                <a:solidFill>
                  <a:srgbClr val="0000FF"/>
                </a:solidFill>
                <a:ea typeface="楷体_GB2312" pitchFamily="49" charset="-122"/>
              </a:rPr>
              <a:t>		MOV 	AX, BUFFER[SI]</a:t>
            </a:r>
          </a:p>
        </p:txBody>
      </p:sp>
      <p:sp>
        <p:nvSpPr>
          <p:cNvPr id="4" name="矩形 3"/>
          <p:cNvSpPr/>
          <p:nvPr/>
        </p:nvSpPr>
        <p:spPr>
          <a:xfrm>
            <a:off x="846717" y="5212873"/>
            <a:ext cx="7848872" cy="1323439"/>
          </a:xfrm>
          <a:prstGeom prst="rect">
            <a:avLst/>
          </a:prstGeom>
        </p:spPr>
        <p:txBody>
          <a:bodyPr wrap="square">
            <a:spAutoFit/>
          </a:bodyPr>
          <a:lstStyle/>
          <a:p>
            <a:pPr indent="269875"/>
            <a:r>
              <a:rPr lang="zh-CN" altLang="en-US" sz="2000" b="1" dirty="0">
                <a:solidFill>
                  <a:srgbClr val="080808"/>
                </a:solidFill>
                <a:ea typeface="楷体_GB2312" pitchFamily="49" charset="-122"/>
              </a:rPr>
              <a:t>这样，指针</a:t>
            </a:r>
            <a:r>
              <a:rPr lang="en-US" altLang="zh-CN" sz="2000" b="1" dirty="0">
                <a:solidFill>
                  <a:srgbClr val="080808"/>
                </a:solidFill>
                <a:ea typeface="楷体_GB2312" pitchFamily="49" charset="-122"/>
              </a:rPr>
              <a:t>SI</a:t>
            </a:r>
            <a:r>
              <a:rPr lang="zh-CN" altLang="en-US" sz="2000" b="1" dirty="0">
                <a:solidFill>
                  <a:srgbClr val="080808"/>
                </a:solidFill>
                <a:ea typeface="楷体_GB2312" pitchFamily="49" charset="-122"/>
              </a:rPr>
              <a:t>就不是</a:t>
            </a:r>
            <a:r>
              <a:rPr lang="en-US" altLang="zh-CN" sz="2000" b="1" dirty="0">
                <a:solidFill>
                  <a:srgbClr val="080808"/>
                </a:solidFill>
                <a:ea typeface="楷体_GB2312" pitchFamily="49" charset="-122"/>
              </a:rPr>
              <a:t>BUFFER</a:t>
            </a:r>
            <a:r>
              <a:rPr lang="zh-CN" altLang="en-US" sz="2000" b="1" dirty="0">
                <a:solidFill>
                  <a:srgbClr val="080808"/>
                </a:solidFill>
                <a:ea typeface="楷体_GB2312" pitchFamily="49" charset="-122"/>
              </a:rPr>
              <a:t>所专用，而是可以同时供其它存储区域使用，例如可以通过：</a:t>
            </a:r>
          </a:p>
          <a:p>
            <a:pPr indent="269875"/>
            <a:r>
              <a:rPr lang="en-US" altLang="zh-CN" sz="2000" b="1" dirty="0" smtClean="0">
                <a:solidFill>
                  <a:srgbClr val="0000FF"/>
                </a:solidFill>
                <a:ea typeface="楷体_GB2312" pitchFamily="49" charset="-122"/>
              </a:rPr>
              <a:t>                      MOV </a:t>
            </a:r>
            <a:r>
              <a:rPr lang="en-US" altLang="zh-CN" sz="2000" b="1" dirty="0">
                <a:solidFill>
                  <a:srgbClr val="0000FF"/>
                </a:solidFill>
                <a:ea typeface="楷体_GB2312" pitchFamily="49" charset="-122"/>
              </a:rPr>
              <a:t> </a:t>
            </a:r>
            <a:r>
              <a:rPr lang="en-US" altLang="zh-CN" sz="2000" b="1" dirty="0" smtClean="0">
                <a:solidFill>
                  <a:srgbClr val="0000FF"/>
                </a:solidFill>
                <a:ea typeface="楷体_GB2312" pitchFamily="49" charset="-122"/>
              </a:rPr>
              <a:t>BX</a:t>
            </a:r>
            <a:r>
              <a:rPr lang="en-US" altLang="zh-CN" sz="2000" b="1" dirty="0">
                <a:solidFill>
                  <a:srgbClr val="0000FF"/>
                </a:solidFill>
                <a:ea typeface="楷体_GB2312" pitchFamily="49" charset="-122"/>
              </a:rPr>
              <a:t>, </a:t>
            </a:r>
            <a:r>
              <a:rPr lang="en-US" altLang="zh-CN" sz="2000" b="1" dirty="0" smtClean="0">
                <a:solidFill>
                  <a:srgbClr val="0000FF"/>
                </a:solidFill>
                <a:ea typeface="楷体_GB2312" pitchFamily="49" charset="-122"/>
              </a:rPr>
              <a:t>BUFFER[SI</a:t>
            </a:r>
            <a:r>
              <a:rPr lang="en-US" altLang="zh-CN" sz="2000" b="1" dirty="0">
                <a:solidFill>
                  <a:srgbClr val="0000FF"/>
                </a:solidFill>
                <a:ea typeface="楷体_GB2312" pitchFamily="49" charset="-122"/>
              </a:rPr>
              <a:t>]</a:t>
            </a:r>
          </a:p>
          <a:p>
            <a:pPr indent="269875"/>
            <a:r>
              <a:rPr lang="zh-CN" altLang="en-US" sz="2000" b="1" dirty="0">
                <a:solidFill>
                  <a:srgbClr val="080808"/>
                </a:solidFill>
                <a:ea typeface="楷体_GB2312" pitchFamily="49" charset="-122"/>
              </a:rPr>
              <a:t>访问另一个存储区域</a:t>
            </a:r>
            <a:r>
              <a:rPr lang="en-US" altLang="zh-CN" sz="2000" b="1" dirty="0">
                <a:solidFill>
                  <a:srgbClr val="080808"/>
                </a:solidFill>
                <a:ea typeface="楷体_GB2312" pitchFamily="49" charset="-122"/>
              </a:rPr>
              <a:t>SOURCE</a:t>
            </a:r>
            <a:r>
              <a:rPr lang="zh-CN" altLang="en-US" sz="2000" b="1" dirty="0">
                <a:solidFill>
                  <a:srgbClr val="080808"/>
                </a:solidFill>
                <a:ea typeface="楷体_GB2312" pitchFamily="49" charset="-122"/>
              </a:rPr>
              <a:t>。</a:t>
            </a:r>
          </a:p>
        </p:txBody>
      </p:sp>
    </p:spTree>
    <p:extLst>
      <p:ext uri="{BB962C8B-B14F-4D97-AF65-F5344CB8AC3E}">
        <p14:creationId xmlns:p14="http://schemas.microsoft.com/office/powerpoint/2010/main" val="16788185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循环程序的设计</a:t>
            </a:r>
          </a:p>
        </p:txBody>
      </p:sp>
      <p:sp>
        <p:nvSpPr>
          <p:cNvPr id="3" name="Rectangle 2"/>
          <p:cNvSpPr>
            <a:spLocks noGrp="1" noChangeArrowheads="1"/>
          </p:cNvSpPr>
          <p:nvPr/>
        </p:nvSpPr>
        <p:spPr bwMode="auto">
          <a:xfrm>
            <a:off x="389239" y="764704"/>
            <a:ext cx="8610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a:lnSpc>
                <a:spcPct val="95000"/>
              </a:lnSpc>
            </a:pPr>
            <a:r>
              <a:rPr lang="zh-CN" altLang="en-US" sz="2400" b="1" dirty="0" smtClean="0"/>
              <a:t>例</a:t>
            </a:r>
            <a:r>
              <a:rPr lang="en-US" altLang="zh-CN" sz="2400" b="1" dirty="0" smtClean="0"/>
              <a:t>4.4</a:t>
            </a:r>
            <a:r>
              <a:rPr lang="zh-CN" altLang="en-US" sz="2400" b="1" dirty="0" smtClean="0">
                <a:latin typeface="华文隶书" pitchFamily="2" charset="-122"/>
              </a:rPr>
              <a:t> </a:t>
            </a:r>
            <a:r>
              <a:rPr lang="zh-CN" altLang="en-US" sz="2800" b="1" dirty="0"/>
              <a:t>将数据段中</a:t>
            </a:r>
            <a:r>
              <a:rPr lang="en-US" altLang="zh-CN" sz="2800" b="1" dirty="0"/>
              <a:t>TABLE</a:t>
            </a:r>
            <a:r>
              <a:rPr lang="zh-CN" altLang="en-US" sz="2800" b="1" dirty="0"/>
              <a:t>开始的连续100个</a:t>
            </a:r>
            <a:br>
              <a:rPr lang="zh-CN" altLang="en-US" sz="2800" b="1" dirty="0"/>
            </a:br>
            <a:r>
              <a:rPr lang="zh-CN" altLang="en-US" sz="2800" b="1" dirty="0"/>
              <a:t>      单元写入 0</a:t>
            </a:r>
            <a:r>
              <a:rPr lang="en-US" altLang="zh-CN" sz="2800" b="1" dirty="0"/>
              <a:t>AAH，</a:t>
            </a:r>
            <a:r>
              <a:rPr lang="zh-CN" altLang="en-US" sz="2800" b="1" dirty="0"/>
              <a:t>然后逐个读出进行</a:t>
            </a:r>
            <a:br>
              <a:rPr lang="zh-CN" altLang="en-US" sz="2800" b="1" dirty="0"/>
            </a:br>
            <a:r>
              <a:rPr lang="zh-CN" altLang="en-US" sz="2800" b="1" dirty="0"/>
              <a:t>      检查， 若发现有错，则置</a:t>
            </a:r>
            <a:r>
              <a:rPr lang="en-US" altLang="zh-CN" sz="2800" b="1" dirty="0"/>
              <a:t>FLAG＝1，   </a:t>
            </a:r>
            <a:br>
              <a:rPr lang="en-US" altLang="zh-CN" sz="2800" b="1" dirty="0"/>
            </a:br>
            <a:r>
              <a:rPr lang="en-US" altLang="zh-CN" sz="2800" b="1" dirty="0"/>
              <a:t>      </a:t>
            </a:r>
            <a:r>
              <a:rPr lang="zh-CN" altLang="en-US" sz="2800" b="1" dirty="0"/>
              <a:t>反之，置</a:t>
            </a:r>
            <a:r>
              <a:rPr lang="en-US" altLang="zh-CN" sz="2800" b="1" dirty="0"/>
              <a:t>FLAG＝0。</a:t>
            </a:r>
            <a:r>
              <a:rPr lang="zh-CN" altLang="en-US" sz="2800" b="1" dirty="0"/>
              <a:t>试编写完整程序。  </a:t>
            </a:r>
            <a:endParaRPr lang="en-US" altLang="zh-CN" sz="2800" b="1" dirty="0"/>
          </a:p>
        </p:txBody>
      </p:sp>
      <p:sp>
        <p:nvSpPr>
          <p:cNvPr id="4" name="Rectangle 3"/>
          <p:cNvSpPr>
            <a:spLocks noChangeArrowheads="1"/>
          </p:cNvSpPr>
          <p:nvPr/>
        </p:nvSpPr>
        <p:spPr bwMode="auto">
          <a:xfrm>
            <a:off x="351139" y="3048000"/>
            <a:ext cx="86868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en-US"/>
            </a:defPPr>
            <a:lvl1pPr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1pPr>
            <a:lvl2pPr marL="4572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2pPr>
            <a:lvl3pPr marL="9144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3pPr>
            <a:lvl4pPr marL="13716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4pPr>
            <a:lvl5pPr marL="18288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5pPr>
            <a:lvl6pPr marL="2286000" algn="l" defTabSz="914400" rtl="0" eaLnBrk="1" latinLnBrk="0" hangingPunct="1">
              <a:defRPr kumimoji="1" sz="3200" b="1" kern="1200">
                <a:solidFill>
                  <a:schemeClr val="accent2"/>
                </a:solidFill>
                <a:latin typeface="Times New Roman" pitchFamily="18" charset="0"/>
                <a:ea typeface="宋体" pitchFamily="2" charset="-122"/>
                <a:cs typeface="+mn-cs"/>
              </a:defRPr>
            </a:lvl6pPr>
            <a:lvl7pPr marL="2743200" algn="l" defTabSz="914400" rtl="0" eaLnBrk="1" latinLnBrk="0" hangingPunct="1">
              <a:defRPr kumimoji="1" sz="3200" b="1" kern="1200">
                <a:solidFill>
                  <a:schemeClr val="accent2"/>
                </a:solidFill>
                <a:latin typeface="Times New Roman" pitchFamily="18" charset="0"/>
                <a:ea typeface="宋体" pitchFamily="2" charset="-122"/>
                <a:cs typeface="+mn-cs"/>
              </a:defRPr>
            </a:lvl7pPr>
            <a:lvl8pPr marL="3200400" algn="l" defTabSz="914400" rtl="0" eaLnBrk="1" latinLnBrk="0" hangingPunct="1">
              <a:defRPr kumimoji="1" sz="3200" b="1" kern="1200">
                <a:solidFill>
                  <a:schemeClr val="accent2"/>
                </a:solidFill>
                <a:latin typeface="Times New Roman" pitchFamily="18" charset="0"/>
                <a:ea typeface="宋体" pitchFamily="2" charset="-122"/>
                <a:cs typeface="+mn-cs"/>
              </a:defRPr>
            </a:lvl8pPr>
            <a:lvl9pPr marL="3657600" algn="l" defTabSz="914400" rtl="0" eaLnBrk="1" latinLnBrk="0" hangingPunct="1">
              <a:defRPr kumimoji="1" sz="3200" b="1" kern="1200">
                <a:solidFill>
                  <a:schemeClr val="accent2"/>
                </a:solidFill>
                <a:latin typeface="Times New Roman" pitchFamily="18" charset="0"/>
                <a:ea typeface="宋体" pitchFamily="2" charset="-122"/>
                <a:cs typeface="+mn-cs"/>
              </a:defRPr>
            </a:lvl9pPr>
          </a:lstStyle>
          <a:p>
            <a:pPr>
              <a:lnSpc>
                <a:spcPct val="100000"/>
              </a:lnSpc>
              <a:spcBef>
                <a:spcPct val="0"/>
              </a:spcBef>
            </a:pPr>
            <a:r>
              <a:rPr lang="zh-CN" altLang="en-US" sz="2400" dirty="0">
                <a:solidFill>
                  <a:srgbClr val="0000CC"/>
                </a:solidFill>
              </a:rPr>
              <a:t>分析：通过循环，往指定存区写入0</a:t>
            </a:r>
            <a:r>
              <a:rPr lang="en-US" altLang="zh-CN" sz="2400" dirty="0">
                <a:solidFill>
                  <a:srgbClr val="0000CC"/>
                </a:solidFill>
              </a:rPr>
              <a:t>AAH，  </a:t>
            </a:r>
          </a:p>
          <a:p>
            <a:pPr>
              <a:lnSpc>
                <a:spcPct val="100000"/>
              </a:lnSpc>
              <a:spcBef>
                <a:spcPct val="0"/>
              </a:spcBef>
            </a:pPr>
            <a:r>
              <a:rPr lang="zh-CN" altLang="en-US" sz="2400" dirty="0">
                <a:solidFill>
                  <a:srgbClr val="0000CC"/>
                </a:solidFill>
              </a:rPr>
              <a:t>          然后逐个读出，与0</a:t>
            </a:r>
            <a:r>
              <a:rPr lang="en-US" altLang="zh-CN" sz="2400" dirty="0">
                <a:solidFill>
                  <a:srgbClr val="0000CC"/>
                </a:solidFill>
              </a:rPr>
              <a:t>AAH</a:t>
            </a:r>
            <a:r>
              <a:rPr lang="zh-CN" altLang="en-US" sz="2400" dirty="0">
                <a:solidFill>
                  <a:srgbClr val="0000CC"/>
                </a:solidFill>
              </a:rPr>
              <a:t>相比较，</a:t>
            </a:r>
          </a:p>
          <a:p>
            <a:pPr>
              <a:lnSpc>
                <a:spcPct val="100000"/>
              </a:lnSpc>
              <a:spcBef>
                <a:spcPct val="0"/>
              </a:spcBef>
            </a:pPr>
            <a:r>
              <a:rPr lang="zh-CN" altLang="en-US" sz="2400" dirty="0">
                <a:solidFill>
                  <a:srgbClr val="0000CC"/>
                </a:solidFill>
              </a:rPr>
              <a:t>          全部相同时，0 </a:t>
            </a:r>
            <a:r>
              <a:rPr lang="en-US" altLang="zh-CN" sz="2000" dirty="0">
                <a:solidFill>
                  <a:srgbClr val="0000CC"/>
                </a:solidFill>
                <a:sym typeface="Wingdings" pitchFamily="2" charset="2"/>
              </a:rPr>
              <a:t></a:t>
            </a:r>
            <a:r>
              <a:rPr lang="zh-CN" altLang="en-US" sz="2400" dirty="0">
                <a:solidFill>
                  <a:srgbClr val="0000CC"/>
                </a:solidFill>
              </a:rPr>
              <a:t> </a:t>
            </a:r>
            <a:r>
              <a:rPr lang="en-US" altLang="zh-CN" sz="2400" dirty="0">
                <a:solidFill>
                  <a:srgbClr val="0000CC"/>
                </a:solidFill>
              </a:rPr>
              <a:t>Flag</a:t>
            </a:r>
          </a:p>
          <a:p>
            <a:pPr>
              <a:lnSpc>
                <a:spcPct val="100000"/>
              </a:lnSpc>
              <a:spcBef>
                <a:spcPct val="0"/>
              </a:spcBef>
            </a:pPr>
            <a:r>
              <a:rPr lang="en-US" altLang="zh-CN" sz="2400" dirty="0">
                <a:solidFill>
                  <a:srgbClr val="0000CC"/>
                </a:solidFill>
              </a:rPr>
              <a:t>          </a:t>
            </a:r>
            <a:r>
              <a:rPr lang="zh-CN" altLang="en-US" sz="2400" dirty="0">
                <a:solidFill>
                  <a:srgbClr val="0000CC"/>
                </a:solidFill>
              </a:rPr>
              <a:t>如有不相同时，1 </a:t>
            </a:r>
            <a:r>
              <a:rPr lang="en-US" altLang="zh-CN" sz="2000" dirty="0">
                <a:solidFill>
                  <a:srgbClr val="0000CC"/>
                </a:solidFill>
                <a:sym typeface="Wingdings" pitchFamily="2" charset="2"/>
              </a:rPr>
              <a:t>Flag</a:t>
            </a:r>
          </a:p>
          <a:p>
            <a:pPr>
              <a:lnSpc>
                <a:spcPct val="100000"/>
              </a:lnSpc>
              <a:spcBef>
                <a:spcPct val="0"/>
              </a:spcBef>
            </a:pPr>
            <a:r>
              <a:rPr lang="zh-CN" altLang="en-US" sz="2400" dirty="0">
                <a:solidFill>
                  <a:srgbClr val="0000CC"/>
                </a:solidFill>
                <a:sym typeface="Wingdings" pitchFamily="2" charset="2"/>
              </a:rPr>
              <a:t>          </a:t>
            </a:r>
            <a:r>
              <a:rPr lang="zh-CN" altLang="en-US" sz="2400" dirty="0" smtClean="0">
                <a:solidFill>
                  <a:srgbClr val="0000CC"/>
                </a:solidFill>
                <a:sym typeface="Wingdings" pitchFamily="2" charset="2"/>
              </a:rPr>
              <a:t>设置</a:t>
            </a:r>
            <a:r>
              <a:rPr lang="en-US" altLang="zh-CN" sz="2400" dirty="0" smtClean="0">
                <a:solidFill>
                  <a:srgbClr val="0000CC"/>
                </a:solidFill>
                <a:sym typeface="Wingdings" pitchFamily="2" charset="2"/>
              </a:rPr>
              <a:t>SI</a:t>
            </a:r>
            <a:r>
              <a:rPr lang="zh-CN" altLang="en-US" sz="2400" dirty="0" smtClean="0">
                <a:solidFill>
                  <a:srgbClr val="0000CC"/>
                </a:solidFill>
                <a:sym typeface="Wingdings" pitchFamily="2" charset="2"/>
              </a:rPr>
              <a:t>为</a:t>
            </a:r>
            <a:r>
              <a:rPr lang="zh-CN" altLang="en-US" sz="2400" dirty="0">
                <a:solidFill>
                  <a:srgbClr val="0000CC"/>
                </a:solidFill>
                <a:sym typeface="Wingdings" pitchFamily="2" charset="2"/>
              </a:rPr>
              <a:t>地址指针，初值指向</a:t>
            </a:r>
            <a:r>
              <a:rPr lang="en-US" altLang="zh-CN" sz="2400" dirty="0">
                <a:solidFill>
                  <a:srgbClr val="0000CC"/>
                </a:solidFill>
                <a:sym typeface="Wingdings" pitchFamily="2" charset="2"/>
              </a:rPr>
              <a:t>TABLE，</a:t>
            </a:r>
          </a:p>
          <a:p>
            <a:pPr>
              <a:lnSpc>
                <a:spcPct val="100000"/>
              </a:lnSpc>
              <a:spcBef>
                <a:spcPct val="0"/>
              </a:spcBef>
            </a:pPr>
            <a:r>
              <a:rPr lang="en-US" altLang="zh-CN" sz="2400" dirty="0">
                <a:solidFill>
                  <a:srgbClr val="0000CC"/>
                </a:solidFill>
                <a:sym typeface="Wingdings" pitchFamily="2" charset="2"/>
              </a:rPr>
              <a:t>          </a:t>
            </a:r>
            <a:r>
              <a:rPr lang="zh-CN" altLang="en-US" sz="2400" dirty="0">
                <a:solidFill>
                  <a:srgbClr val="0000CC"/>
                </a:solidFill>
                <a:sym typeface="Wingdings" pitchFamily="2" charset="2"/>
              </a:rPr>
              <a:t>循环控制变量初值为100。</a:t>
            </a:r>
          </a:p>
        </p:txBody>
      </p:sp>
    </p:spTree>
    <p:extLst>
      <p:ext uri="{BB962C8B-B14F-4D97-AF65-F5344CB8AC3E}">
        <p14:creationId xmlns:p14="http://schemas.microsoft.com/office/powerpoint/2010/main" val="4065802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909D649C-3FAF-4B77-8510-469350EE58BD}" type="slidenum">
              <a:rPr lang="zh-CN" altLang="en-US">
                <a:solidFill>
                  <a:srgbClr val="000000"/>
                </a:solidFill>
              </a:rPr>
              <a:pPr/>
              <a:t>11</a:t>
            </a:fld>
            <a:endParaRPr lang="en-US" altLang="zh-CN">
              <a:solidFill>
                <a:srgbClr val="000000"/>
              </a:solidFill>
            </a:endParaRPr>
          </a:p>
        </p:txBody>
      </p:sp>
      <p:sp>
        <p:nvSpPr>
          <p:cNvPr id="131074" name="Text Box 2"/>
          <p:cNvSpPr txBox="1">
            <a:spLocks noChangeArrowheads="1"/>
          </p:cNvSpPr>
          <p:nvPr/>
        </p:nvSpPr>
        <p:spPr bwMode="auto">
          <a:xfrm>
            <a:off x="0" y="304800"/>
            <a:ext cx="9144000" cy="564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kumimoji="1" sz="2400">
                <a:solidFill>
                  <a:schemeClr val="tx1"/>
                </a:solidFill>
                <a:latin typeface="Times New Roman" charset="0"/>
                <a:ea typeface="宋体" charset="-122"/>
              </a:defRPr>
            </a:lvl1pPr>
            <a:lvl2pPr marL="914400" indent="-457200">
              <a:spcBef>
                <a:spcPct val="0"/>
              </a:spcBef>
              <a:defRPr kumimoji="1" sz="2400">
                <a:solidFill>
                  <a:schemeClr val="tx1"/>
                </a:solidFill>
                <a:latin typeface="Times New Roman" charset="0"/>
                <a:ea typeface="宋体" charset="-122"/>
              </a:defRPr>
            </a:lvl2pPr>
            <a:lvl3pPr marL="1371600" indent="-457200">
              <a:spcBef>
                <a:spcPct val="0"/>
              </a:spcBef>
              <a:defRPr kumimoji="1" sz="2400">
                <a:solidFill>
                  <a:schemeClr val="tx1"/>
                </a:solidFill>
                <a:latin typeface="Times New Roman" charset="0"/>
                <a:ea typeface="宋体" charset="-122"/>
              </a:defRPr>
            </a:lvl3pPr>
            <a:lvl4pPr marL="1828800" indent="-457200">
              <a:spcBef>
                <a:spcPct val="0"/>
              </a:spcBef>
              <a:defRPr kumimoji="1" sz="2400">
                <a:solidFill>
                  <a:schemeClr val="tx1"/>
                </a:solidFill>
                <a:latin typeface="Times New Roman" charset="0"/>
                <a:ea typeface="宋体" charset="-122"/>
              </a:defRPr>
            </a:lvl4pPr>
            <a:lvl5pPr marL="2286000" indent="-457200">
              <a:spcBef>
                <a:spcPct val="0"/>
              </a:spcBef>
              <a:defRPr kumimoji="1" sz="2400">
                <a:solidFill>
                  <a:schemeClr val="tx1"/>
                </a:solidFill>
                <a:latin typeface="Times New Roman" charset="0"/>
                <a:ea typeface="宋体" charset="-122"/>
              </a:defRPr>
            </a:lvl5pPr>
            <a:lvl6pPr marL="2743200" indent="-457200" fontAlgn="base">
              <a:spcBef>
                <a:spcPct val="0"/>
              </a:spcBef>
              <a:spcAft>
                <a:spcPct val="0"/>
              </a:spcAft>
              <a:defRPr kumimoji="1" sz="2400">
                <a:solidFill>
                  <a:schemeClr val="tx1"/>
                </a:solidFill>
                <a:latin typeface="Times New Roman" charset="0"/>
                <a:ea typeface="宋体" charset="-122"/>
              </a:defRPr>
            </a:lvl6pPr>
            <a:lvl7pPr marL="3200400" indent="-457200" fontAlgn="base">
              <a:spcBef>
                <a:spcPct val="0"/>
              </a:spcBef>
              <a:spcAft>
                <a:spcPct val="0"/>
              </a:spcAft>
              <a:defRPr kumimoji="1" sz="2400">
                <a:solidFill>
                  <a:schemeClr val="tx1"/>
                </a:solidFill>
                <a:latin typeface="Times New Roman" charset="0"/>
                <a:ea typeface="宋体" charset="-122"/>
              </a:defRPr>
            </a:lvl7pPr>
            <a:lvl8pPr marL="3657600" indent="-457200" fontAlgn="base">
              <a:spcBef>
                <a:spcPct val="0"/>
              </a:spcBef>
              <a:spcAft>
                <a:spcPct val="0"/>
              </a:spcAft>
              <a:defRPr kumimoji="1" sz="2400">
                <a:solidFill>
                  <a:schemeClr val="tx1"/>
                </a:solidFill>
                <a:latin typeface="Times New Roman" charset="0"/>
                <a:ea typeface="宋体" charset="-122"/>
              </a:defRPr>
            </a:lvl8pPr>
            <a:lvl9pPr marL="4114800" indent="-457200" fontAlgn="base">
              <a:spcBef>
                <a:spcPct val="0"/>
              </a:spcBef>
              <a:spcAft>
                <a:spcPct val="0"/>
              </a:spcAft>
              <a:defRPr kumimoji="1" sz="2400">
                <a:solidFill>
                  <a:schemeClr val="tx1"/>
                </a:solidFill>
                <a:latin typeface="Times New Roman" charset="0"/>
                <a:ea typeface="宋体" charset="-122"/>
              </a:defRPr>
            </a:lvl9pPr>
          </a:lstStyle>
          <a:p>
            <a:pPr>
              <a:lnSpc>
                <a:spcPct val="120000"/>
              </a:lnSpc>
              <a:spcBef>
                <a:spcPct val="50000"/>
              </a:spcBef>
            </a:pPr>
            <a:r>
              <a:rPr lang="zh-CN" altLang="en-US" sz="4000" b="1" smtClean="0">
                <a:solidFill>
                  <a:srgbClr val="000000"/>
                </a:solidFill>
              </a:rPr>
              <a:t>注意：</a:t>
            </a:r>
          </a:p>
          <a:p>
            <a:pPr>
              <a:lnSpc>
                <a:spcPct val="120000"/>
              </a:lnSpc>
              <a:spcBef>
                <a:spcPct val="50000"/>
              </a:spcBef>
              <a:buFontTx/>
              <a:buChar char="•"/>
            </a:pPr>
            <a:r>
              <a:rPr lang="zh-CN" altLang="en-US" sz="3200" b="1" smtClean="0">
                <a:solidFill>
                  <a:srgbClr val="000000"/>
                </a:solidFill>
              </a:rPr>
              <a:t>算术运算符总可以用于数字操作，其结果也是数字的。当应用于存储器操作数时，只有+, -运算符有意义；</a:t>
            </a:r>
          </a:p>
          <a:p>
            <a:pPr>
              <a:lnSpc>
                <a:spcPct val="120000"/>
              </a:lnSpc>
              <a:spcBef>
                <a:spcPct val="50000"/>
              </a:spcBef>
              <a:buFontTx/>
              <a:buChar char="•"/>
            </a:pPr>
            <a:r>
              <a:rPr lang="zh-CN" altLang="en-US" sz="3200" b="1" smtClean="0">
                <a:solidFill>
                  <a:srgbClr val="000000"/>
                </a:solidFill>
              </a:rPr>
              <a:t>逻辑运算符的操作数也必须是数字，存储器操作数不能进行逻辑运算；</a:t>
            </a:r>
          </a:p>
          <a:p>
            <a:pPr>
              <a:lnSpc>
                <a:spcPct val="120000"/>
              </a:lnSpc>
              <a:spcBef>
                <a:spcPct val="50000"/>
              </a:spcBef>
              <a:buFontTx/>
              <a:buChar char="•"/>
            </a:pPr>
            <a:r>
              <a:rPr lang="zh-CN" altLang="en-US" sz="3200" b="1" smtClean="0">
                <a:solidFill>
                  <a:srgbClr val="000000"/>
                </a:solidFill>
              </a:rPr>
              <a:t>关系运算符连接的两个操作数，必须都是数字的或是在同一段内的存储器地址。</a:t>
            </a:r>
          </a:p>
        </p:txBody>
      </p:sp>
    </p:spTree>
    <p:extLst>
      <p:ext uri="{BB962C8B-B14F-4D97-AF65-F5344CB8AC3E}">
        <p14:creationId xmlns:p14="http://schemas.microsoft.com/office/powerpoint/2010/main" val="3985039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1074">
                                            <p:txEl>
                                              <p:pRg st="0" end="0"/>
                                            </p:txEl>
                                          </p:spTgt>
                                        </p:tgtEl>
                                        <p:attrNameLst>
                                          <p:attrName>style.visibility</p:attrName>
                                        </p:attrNameLst>
                                      </p:cBhvr>
                                      <p:to>
                                        <p:strVal val="visible"/>
                                      </p:to>
                                    </p:set>
                                    <p:animEffect transition="in" filter="dissolve">
                                      <p:cBhvr>
                                        <p:cTn id="7" dur="500"/>
                                        <p:tgtEl>
                                          <p:spTgt spid="1310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1074">
                                            <p:txEl>
                                              <p:pRg st="1" end="1"/>
                                            </p:txEl>
                                          </p:spTgt>
                                        </p:tgtEl>
                                        <p:attrNameLst>
                                          <p:attrName>style.visibility</p:attrName>
                                        </p:attrNameLst>
                                      </p:cBhvr>
                                      <p:to>
                                        <p:strVal val="visible"/>
                                      </p:to>
                                    </p:set>
                                    <p:animEffect transition="in" filter="dissolve">
                                      <p:cBhvr>
                                        <p:cTn id="12" dur="500"/>
                                        <p:tgtEl>
                                          <p:spTgt spid="1310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1074">
                                            <p:txEl>
                                              <p:pRg st="2" end="2"/>
                                            </p:txEl>
                                          </p:spTgt>
                                        </p:tgtEl>
                                        <p:attrNameLst>
                                          <p:attrName>style.visibility</p:attrName>
                                        </p:attrNameLst>
                                      </p:cBhvr>
                                      <p:to>
                                        <p:strVal val="visible"/>
                                      </p:to>
                                    </p:set>
                                    <p:animEffect transition="in" filter="dissolve">
                                      <p:cBhvr>
                                        <p:cTn id="17" dur="500"/>
                                        <p:tgtEl>
                                          <p:spTgt spid="1310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1074">
                                            <p:txEl>
                                              <p:pRg st="3" end="3"/>
                                            </p:txEl>
                                          </p:spTgt>
                                        </p:tgtEl>
                                        <p:attrNameLst>
                                          <p:attrName>style.visibility</p:attrName>
                                        </p:attrNameLst>
                                      </p:cBhvr>
                                      <p:to>
                                        <p:strVal val="visible"/>
                                      </p:to>
                                    </p:set>
                                    <p:animEffect transition="in" filter="dissolve">
                                      <p:cBhvr>
                                        <p:cTn id="22" dur="500"/>
                                        <p:tgtEl>
                                          <p:spTgt spid="1310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55976" y="1916832"/>
            <a:ext cx="3168352" cy="2664296"/>
          </a:xfrm>
          <a:prstGeom prst="rect">
            <a:avLst/>
          </a:prstGeom>
          <a:solidFill>
            <a:schemeClr val="tx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3"/>
          <p:cNvSpPr>
            <a:spLocks noChangeArrowheads="1"/>
          </p:cNvSpPr>
          <p:nvPr/>
        </p:nvSpPr>
        <p:spPr bwMode="auto">
          <a:xfrm>
            <a:off x="4067944" y="1836110"/>
            <a:ext cx="4898418" cy="3785652"/>
          </a:xfrm>
          <a:prstGeom prst="rect">
            <a:avLst/>
          </a:prstGeom>
          <a:noFill/>
          <a:ln w="127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indent="269875" eaLnBrk="0" hangingPunct="0">
              <a:defRPr kumimoji="1" sz="2000" b="1">
                <a:solidFill>
                  <a:schemeClr val="tx1"/>
                </a:solidFill>
                <a:latin typeface="Tahoma" pitchFamily="34" charset="0"/>
                <a:ea typeface="仿宋_GB2312" pitchFamily="49" charset="-122"/>
              </a:defRPr>
            </a:lvl1pPr>
            <a:lvl2pPr marL="742950" indent="-285750" eaLnBrk="0" hangingPunct="0">
              <a:defRPr kumimoji="1" sz="2000" b="1">
                <a:solidFill>
                  <a:schemeClr val="tx1"/>
                </a:solidFill>
                <a:latin typeface="Tahoma" pitchFamily="34" charset="0"/>
                <a:ea typeface="仿宋_GB2312" pitchFamily="49" charset="-122"/>
              </a:defRPr>
            </a:lvl2pPr>
            <a:lvl3pPr marL="1143000" indent="-228600" eaLnBrk="0" hangingPunct="0">
              <a:defRPr kumimoji="1" sz="2000" b="1">
                <a:solidFill>
                  <a:schemeClr val="tx1"/>
                </a:solidFill>
                <a:latin typeface="Tahoma" pitchFamily="34" charset="0"/>
                <a:ea typeface="仿宋_GB2312" pitchFamily="49" charset="-122"/>
              </a:defRPr>
            </a:lvl3pPr>
            <a:lvl4pPr marL="1600200" indent="-228600" eaLnBrk="0" hangingPunct="0">
              <a:defRPr kumimoji="1" sz="2000" b="1">
                <a:solidFill>
                  <a:schemeClr val="tx1"/>
                </a:solidFill>
                <a:latin typeface="Tahoma" pitchFamily="34" charset="0"/>
                <a:ea typeface="仿宋_GB2312" pitchFamily="49" charset="-122"/>
              </a:defRPr>
            </a:lvl4pPr>
            <a:lvl5pPr marL="2057400" indent="-228600" eaLnBrk="0" hangingPunct="0">
              <a:defRPr kumimoji="1" sz="2000" b="1">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9pPr>
          </a:lstStyle>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LEA SI, TABLE </a:t>
            </a:r>
            <a:r>
              <a:rPr lang="en-US" altLang="zh-CN" sz="1600" dirty="0">
                <a:solidFill>
                  <a:srgbClr val="080808"/>
                </a:solidFill>
                <a:latin typeface="楷体_GB2312" pitchFamily="49" charset="-122"/>
                <a:ea typeface="楷体_GB2312" pitchFamily="49" charset="-122"/>
              </a:rPr>
              <a:t>	</a:t>
            </a:r>
            <a:endParaRPr lang="en-US" altLang="zh-CN" sz="1600" dirty="0" smtClean="0">
              <a:solidFill>
                <a:srgbClr val="080808"/>
              </a:solidFill>
              <a:latin typeface="楷体_GB2312" pitchFamily="49" charset="-122"/>
              <a:ea typeface="楷体_GB2312" pitchFamily="49" charset="-122"/>
            </a:endParaRPr>
          </a:p>
          <a:p>
            <a:pPr algn="l" eaLnBrk="1" hangingPunct="1"/>
            <a:r>
              <a:rPr lang="en-US" altLang="zh-CN" sz="1600" dirty="0" smtClean="0">
                <a:solidFill>
                  <a:srgbClr val="080808"/>
                </a:solidFill>
                <a:latin typeface="楷体_GB2312" pitchFamily="49" charset="-122"/>
                <a:ea typeface="楷体_GB2312" pitchFamily="49" charset="-122"/>
              </a:rPr>
              <a:t>      MOV CX, 100</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L1: MOV [SI], 0AAH</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TEST [SI], 0AAH</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INC SI</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INC SI</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LOOPZ L1</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JZ RIGHT</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MOV FALG, 1</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JMP OVER</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RIGHT: MOV FLAG, 0</a:t>
            </a:r>
          </a:p>
          <a:p>
            <a:pPr algn="l" eaLnBrk="1" hangingPunct="1"/>
            <a:r>
              <a:rPr lang="en-US" altLang="zh-CN" sz="1600" dirty="0" smtClean="0">
                <a:solidFill>
                  <a:srgbClr val="080808"/>
                </a:solidFill>
                <a:latin typeface="楷体_GB2312" pitchFamily="49" charset="-122"/>
                <a:ea typeface="楷体_GB2312" pitchFamily="49" charset="-122"/>
              </a:rPr>
              <a:t>  OVER:  </a:t>
            </a:r>
            <a:r>
              <a:rPr lang="en-US" altLang="zh-CN" sz="1600" dirty="0">
                <a:solidFill>
                  <a:srgbClr val="080808"/>
                </a:solidFill>
                <a:latin typeface="楷体_GB2312" pitchFamily="49" charset="-122"/>
                <a:ea typeface="楷体_GB2312" pitchFamily="49" charset="-122"/>
              </a:rPr>
              <a:t>MOV AH,4CH	</a:t>
            </a:r>
            <a:r>
              <a:rPr lang="zh-CN" altLang="en-US" sz="1600" dirty="0" smtClean="0">
                <a:solidFill>
                  <a:srgbClr val="080808"/>
                </a:solidFill>
                <a:latin typeface="楷体_GB2312" pitchFamily="49" charset="-122"/>
                <a:ea typeface="楷体_GB2312" pitchFamily="49" charset="-122"/>
              </a:rPr>
              <a:t>；</a:t>
            </a:r>
            <a:r>
              <a:rPr lang="zh-CN" altLang="en-US" sz="1600" dirty="0">
                <a:solidFill>
                  <a:srgbClr val="00B050"/>
                </a:solidFill>
                <a:latin typeface="楷体_GB2312" pitchFamily="49" charset="-122"/>
                <a:ea typeface="楷体_GB2312" pitchFamily="49" charset="-122"/>
              </a:rPr>
              <a:t>返回</a:t>
            </a:r>
            <a:r>
              <a:rPr lang="en-US" altLang="zh-CN" sz="1600" dirty="0">
                <a:solidFill>
                  <a:srgbClr val="00B050"/>
                </a:solidFill>
                <a:latin typeface="楷体_GB2312" pitchFamily="49" charset="-122"/>
                <a:ea typeface="楷体_GB2312" pitchFamily="49" charset="-122"/>
              </a:rPr>
              <a:t>DOS</a:t>
            </a:r>
            <a:r>
              <a:rPr lang="zh-CN" altLang="en-US" sz="1600" dirty="0">
                <a:solidFill>
                  <a:srgbClr val="00B050"/>
                </a:solidFill>
                <a:latin typeface="楷体_GB2312" pitchFamily="49" charset="-122"/>
                <a:ea typeface="楷体_GB2312" pitchFamily="49" charset="-122"/>
              </a:rPr>
              <a:t>操作系统</a:t>
            </a:r>
          </a:p>
          <a:p>
            <a:pPr eaLnBrk="1" hangingPunct="1"/>
            <a:r>
              <a:rPr lang="zh-CN" altLang="en-US" sz="1600" dirty="0">
                <a:solidFill>
                  <a:srgbClr val="080808"/>
                </a:solidFill>
                <a:latin typeface="楷体_GB2312" pitchFamily="49" charset="-122"/>
                <a:ea typeface="楷体_GB2312" pitchFamily="49" charset="-122"/>
              </a:rPr>
              <a:t>	  </a:t>
            </a:r>
            <a:r>
              <a:rPr lang="en-US" altLang="zh-CN" sz="1600" dirty="0">
                <a:solidFill>
                  <a:srgbClr val="080808"/>
                </a:solidFill>
                <a:latin typeface="楷体_GB2312" pitchFamily="49" charset="-122"/>
                <a:ea typeface="楷体_GB2312" pitchFamily="49" charset="-122"/>
              </a:rPr>
              <a:t>INT 21H</a:t>
            </a:r>
          </a:p>
          <a:p>
            <a:pPr eaLnBrk="1" hangingPunct="1"/>
            <a:r>
              <a:rPr lang="en-US" altLang="zh-CN" sz="1600" dirty="0">
                <a:solidFill>
                  <a:srgbClr val="080808"/>
                </a:solidFill>
                <a:latin typeface="楷体_GB2312" pitchFamily="49" charset="-122"/>
                <a:ea typeface="楷体_GB2312" pitchFamily="49" charset="-122"/>
              </a:rPr>
              <a:t>CODE  ENDS</a:t>
            </a:r>
          </a:p>
          <a:p>
            <a:pPr eaLnBrk="1" hangingPunct="1"/>
            <a:r>
              <a:rPr lang="en-US" altLang="zh-CN" sz="1600" dirty="0">
                <a:solidFill>
                  <a:srgbClr val="080808"/>
                </a:solidFill>
                <a:latin typeface="楷体_GB2312" pitchFamily="49" charset="-122"/>
                <a:ea typeface="楷体_GB2312" pitchFamily="49" charset="-122"/>
              </a:rPr>
              <a:t>      END </a:t>
            </a:r>
            <a:r>
              <a:rPr lang="en-US" altLang="zh-CN" sz="1600" dirty="0" smtClean="0">
                <a:solidFill>
                  <a:srgbClr val="080808"/>
                </a:solidFill>
                <a:latin typeface="楷体_GB2312" pitchFamily="49" charset="-122"/>
                <a:ea typeface="楷体_GB2312" pitchFamily="49" charset="-122"/>
              </a:rPr>
              <a:t>START</a:t>
            </a:r>
            <a:endParaRPr lang="en-US" altLang="zh-CN" sz="1600" dirty="0">
              <a:solidFill>
                <a:srgbClr val="080808"/>
              </a:solidFill>
              <a:latin typeface="楷体_GB2312" pitchFamily="49" charset="-122"/>
              <a:ea typeface="楷体_GB2312" pitchFamily="49" charset="-122"/>
            </a:endParaRPr>
          </a:p>
        </p:txBody>
      </p:sp>
      <p:sp>
        <p:nvSpPr>
          <p:cNvPr id="6" name="矩形 5"/>
          <p:cNvSpPr/>
          <p:nvPr/>
        </p:nvSpPr>
        <p:spPr>
          <a:xfrm>
            <a:off x="395536" y="2708920"/>
            <a:ext cx="2160240" cy="504056"/>
          </a:xfrm>
          <a:prstGeom prst="rect">
            <a:avLst/>
          </a:prstGeom>
          <a:solidFill>
            <a:schemeClr val="tx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循环程序的设计</a:t>
            </a:r>
          </a:p>
        </p:txBody>
      </p:sp>
      <p:sp>
        <p:nvSpPr>
          <p:cNvPr id="4" name="Rectangle 3"/>
          <p:cNvSpPr>
            <a:spLocks noChangeArrowheads="1"/>
          </p:cNvSpPr>
          <p:nvPr/>
        </p:nvSpPr>
        <p:spPr bwMode="auto">
          <a:xfrm>
            <a:off x="107504" y="1415672"/>
            <a:ext cx="3816424" cy="4770537"/>
          </a:xfrm>
          <a:prstGeom prst="rect">
            <a:avLst/>
          </a:prstGeom>
          <a:noFill/>
          <a:ln w="9525">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1433513" indent="-1163638" eaLnBrk="0" hangingPunct="0">
              <a:defRPr kumimoji="1" sz="2000" b="1">
                <a:solidFill>
                  <a:schemeClr val="tx1"/>
                </a:solidFill>
                <a:latin typeface="Tahoma" pitchFamily="34" charset="0"/>
                <a:ea typeface="仿宋_GB2312" pitchFamily="49" charset="-122"/>
              </a:defRPr>
            </a:lvl1pPr>
            <a:lvl2pPr marL="742950" indent="-285750" eaLnBrk="0" hangingPunct="0">
              <a:defRPr kumimoji="1" sz="2000" b="1">
                <a:solidFill>
                  <a:schemeClr val="tx1"/>
                </a:solidFill>
                <a:latin typeface="Tahoma" pitchFamily="34" charset="0"/>
                <a:ea typeface="仿宋_GB2312" pitchFamily="49" charset="-122"/>
              </a:defRPr>
            </a:lvl2pPr>
            <a:lvl3pPr marL="1143000" indent="-228600" eaLnBrk="0" hangingPunct="0">
              <a:defRPr kumimoji="1" sz="2000" b="1">
                <a:solidFill>
                  <a:schemeClr val="tx1"/>
                </a:solidFill>
                <a:latin typeface="Tahoma" pitchFamily="34" charset="0"/>
                <a:ea typeface="仿宋_GB2312" pitchFamily="49" charset="-122"/>
              </a:defRPr>
            </a:lvl3pPr>
            <a:lvl4pPr marL="1600200" indent="-228600" eaLnBrk="0" hangingPunct="0">
              <a:defRPr kumimoji="1" sz="2000" b="1">
                <a:solidFill>
                  <a:schemeClr val="tx1"/>
                </a:solidFill>
                <a:latin typeface="Tahoma" pitchFamily="34" charset="0"/>
                <a:ea typeface="仿宋_GB2312" pitchFamily="49" charset="-122"/>
              </a:defRPr>
            </a:lvl4pPr>
            <a:lvl5pPr marL="2057400" indent="-228600" eaLnBrk="0" hangingPunct="0">
              <a:defRPr kumimoji="1" sz="2000" b="1">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9pPr>
          </a:lstStyle>
          <a:p>
            <a:pPr algn="l" eaLnBrk="1" hangingPunct="1"/>
            <a:r>
              <a:rPr lang="en-US" altLang="zh-CN" sz="1600" dirty="0">
                <a:solidFill>
                  <a:srgbClr val="080808"/>
                </a:solidFill>
                <a:latin typeface="楷体_GB2312" pitchFamily="49" charset="-122"/>
                <a:ea typeface="楷体_GB2312" pitchFamily="49" charset="-122"/>
              </a:rPr>
              <a:t>STACK   SEGMENT  STACK  'STACK</a:t>
            </a:r>
            <a:r>
              <a:rPr lang="en-US" altLang="zh-CN" sz="1400" dirty="0">
                <a:solidFill>
                  <a:srgbClr val="080808"/>
                </a:solidFill>
              </a:rPr>
              <a:t>'</a:t>
            </a:r>
            <a:r>
              <a:rPr lang="en-US" altLang="zh-CN" sz="1400" dirty="0"/>
              <a:t> </a:t>
            </a:r>
            <a:endParaRPr lang="en-US" altLang="zh-CN" sz="1600" dirty="0">
              <a:solidFill>
                <a:srgbClr val="080808"/>
              </a:solidFill>
              <a:latin typeface="楷体_GB2312" pitchFamily="49" charset="-122"/>
              <a:ea typeface="楷体_GB2312" pitchFamily="49" charset="-122"/>
            </a:endParaRPr>
          </a:p>
          <a:p>
            <a:pPr algn="l" eaLnBrk="1" hangingPunct="1"/>
            <a:r>
              <a:rPr lang="en-US" altLang="zh-CN" sz="1600" dirty="0">
                <a:solidFill>
                  <a:srgbClr val="080808"/>
                </a:solidFill>
                <a:latin typeface="楷体_GB2312" pitchFamily="49" charset="-122"/>
                <a:ea typeface="楷体_GB2312" pitchFamily="49" charset="-122"/>
              </a:rPr>
              <a:t>        DW  100H  DUP(?)</a:t>
            </a:r>
          </a:p>
          <a:p>
            <a:pPr algn="l" eaLnBrk="1" hangingPunct="1"/>
            <a:r>
              <a:rPr lang="en-US" altLang="zh-CN" sz="1600" dirty="0">
                <a:solidFill>
                  <a:srgbClr val="080808"/>
                </a:solidFill>
                <a:latin typeface="楷体_GB2312" pitchFamily="49" charset="-122"/>
                <a:ea typeface="楷体_GB2312" pitchFamily="49" charset="-122"/>
              </a:rPr>
              <a:t>TOP     LABEL WORD</a:t>
            </a:r>
          </a:p>
          <a:p>
            <a:pPr algn="l" eaLnBrk="1" hangingPunct="1"/>
            <a:r>
              <a:rPr lang="en-US" altLang="zh-CN" sz="1600" dirty="0">
                <a:solidFill>
                  <a:srgbClr val="080808"/>
                </a:solidFill>
                <a:latin typeface="楷体_GB2312" pitchFamily="49" charset="-122"/>
                <a:ea typeface="楷体_GB2312" pitchFamily="49" charset="-122"/>
              </a:rPr>
              <a:t>STACK   ENDS</a:t>
            </a:r>
          </a:p>
          <a:p>
            <a:pPr algn="l" eaLnBrk="1" hangingPunct="1"/>
            <a:r>
              <a:rPr lang="en-US" altLang="zh-CN" sz="1600" dirty="0">
                <a:solidFill>
                  <a:srgbClr val="080808"/>
                </a:solidFill>
                <a:latin typeface="楷体_GB2312" pitchFamily="49" charset="-122"/>
                <a:ea typeface="楷体_GB2312" pitchFamily="49" charset="-122"/>
              </a:rPr>
              <a:t>DATA    SEGMENT</a:t>
            </a:r>
          </a:p>
          <a:p>
            <a:pPr algn="l" eaLnBrk="1" hangingPunct="1"/>
            <a:r>
              <a:rPr lang="en-US" altLang="zh-CN" sz="1600" dirty="0" smtClean="0">
                <a:solidFill>
                  <a:srgbClr val="080808"/>
                </a:solidFill>
                <a:latin typeface="楷体_GB2312" pitchFamily="49" charset="-122"/>
                <a:ea typeface="楷体_GB2312" pitchFamily="49" charset="-122"/>
              </a:rPr>
              <a:t>TABLE  DB DUP(100)</a:t>
            </a:r>
          </a:p>
          <a:p>
            <a:pPr algn="l" eaLnBrk="1" hangingPunct="1"/>
            <a:r>
              <a:rPr lang="en-US" altLang="zh-CN" sz="1600" dirty="0" smtClean="0">
                <a:solidFill>
                  <a:srgbClr val="080808"/>
                </a:solidFill>
                <a:latin typeface="楷体_GB2312" pitchFamily="49" charset="-122"/>
                <a:ea typeface="楷体_GB2312" pitchFamily="49" charset="-122"/>
              </a:rPr>
              <a:t>FLAG   DB ?</a:t>
            </a:r>
            <a:endParaRPr lang="zh-CN" altLang="en-US" sz="1600" dirty="0">
              <a:solidFill>
                <a:srgbClr val="080808"/>
              </a:solidFill>
              <a:latin typeface="楷体_GB2312" pitchFamily="49" charset="-122"/>
              <a:ea typeface="楷体_GB2312" pitchFamily="49" charset="-122"/>
            </a:endParaRPr>
          </a:p>
          <a:p>
            <a:pPr algn="l" eaLnBrk="1" hangingPunct="1"/>
            <a:r>
              <a:rPr lang="en-US" altLang="zh-CN" sz="1600" dirty="0" smtClean="0">
                <a:solidFill>
                  <a:srgbClr val="080808"/>
                </a:solidFill>
                <a:latin typeface="楷体_GB2312" pitchFamily="49" charset="-122"/>
                <a:ea typeface="楷体_GB2312" pitchFamily="49" charset="-122"/>
              </a:rPr>
              <a:t>DATA  </a:t>
            </a:r>
            <a:r>
              <a:rPr lang="en-US" altLang="zh-CN" sz="1600" dirty="0">
                <a:solidFill>
                  <a:srgbClr val="080808"/>
                </a:solidFill>
                <a:latin typeface="楷体_GB2312" pitchFamily="49" charset="-122"/>
                <a:ea typeface="楷体_GB2312" pitchFamily="49" charset="-122"/>
              </a:rPr>
              <a:t>ENDS</a:t>
            </a:r>
          </a:p>
          <a:p>
            <a:pPr algn="l" eaLnBrk="1" hangingPunct="1"/>
            <a:r>
              <a:rPr lang="en-US" altLang="zh-CN" sz="1600" dirty="0">
                <a:solidFill>
                  <a:srgbClr val="080808"/>
                </a:solidFill>
                <a:latin typeface="楷体_GB2312" pitchFamily="49" charset="-122"/>
                <a:ea typeface="楷体_GB2312" pitchFamily="49" charset="-122"/>
              </a:rPr>
              <a:t>CODE  SEGMENT</a:t>
            </a:r>
          </a:p>
          <a:p>
            <a:pPr algn="l" eaLnBrk="1" hangingPunct="1"/>
            <a:r>
              <a:rPr lang="en-US" altLang="zh-CN" sz="1600" dirty="0">
                <a:solidFill>
                  <a:srgbClr val="080808"/>
                </a:solidFill>
                <a:latin typeface="楷体_GB2312" pitchFamily="49" charset="-122"/>
                <a:ea typeface="楷体_GB2312" pitchFamily="49" charset="-122"/>
              </a:rPr>
              <a:t>      ASSUME  CS:CODE,DS:DATA</a:t>
            </a:r>
            <a:r>
              <a:rPr lang="en-US" altLang="zh-CN" sz="1600" dirty="0" smtClean="0">
                <a:solidFill>
                  <a:srgbClr val="080808"/>
                </a:solidFill>
                <a:latin typeface="楷体_GB2312" pitchFamily="49" charset="-122"/>
                <a:ea typeface="楷体_GB2312" pitchFamily="49" charset="-122"/>
              </a:rPr>
              <a:t>,</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ES:DATA,SS:STACK</a:t>
            </a:r>
            <a:endParaRPr lang="en-US" altLang="zh-CN" sz="1600" dirty="0">
              <a:solidFill>
                <a:srgbClr val="080808"/>
              </a:solidFill>
              <a:latin typeface="楷体_GB2312" pitchFamily="49" charset="-122"/>
              <a:ea typeface="楷体_GB2312" pitchFamily="49" charset="-122"/>
            </a:endParaRPr>
          </a:p>
          <a:p>
            <a:pPr eaLnBrk="1" hangingPunct="1"/>
            <a:r>
              <a:rPr lang="en-US" altLang="zh-CN" sz="1600" dirty="0">
                <a:solidFill>
                  <a:srgbClr val="080808"/>
                </a:solidFill>
                <a:latin typeface="楷体_GB2312" pitchFamily="49" charset="-122"/>
                <a:ea typeface="楷体_GB2312" pitchFamily="49" charset="-122"/>
              </a:rPr>
              <a:t>START:</a:t>
            </a:r>
          </a:p>
          <a:p>
            <a:pPr eaLnBrk="1" hangingPunct="1"/>
            <a:r>
              <a:rPr lang="en-US" altLang="zh-CN" sz="1600" dirty="0">
                <a:solidFill>
                  <a:srgbClr val="080808"/>
                </a:solidFill>
                <a:latin typeface="楷体_GB2312" pitchFamily="49" charset="-122"/>
                <a:ea typeface="楷体_GB2312" pitchFamily="49" charset="-122"/>
              </a:rPr>
              <a:t>        MOV  AX, DATA</a:t>
            </a:r>
          </a:p>
          <a:p>
            <a:pPr eaLnBrk="1" hangingPunct="1"/>
            <a:r>
              <a:rPr lang="en-US" altLang="zh-CN" sz="1600" dirty="0">
                <a:solidFill>
                  <a:srgbClr val="080808"/>
                </a:solidFill>
                <a:latin typeface="楷体_GB2312" pitchFamily="49" charset="-122"/>
                <a:ea typeface="楷体_GB2312" pitchFamily="49" charset="-122"/>
              </a:rPr>
              <a:t>        MOV  DS, AX</a:t>
            </a:r>
          </a:p>
          <a:p>
            <a:pPr eaLnBrk="1" hangingPunct="1"/>
            <a:r>
              <a:rPr lang="en-US" altLang="zh-CN" sz="1600" dirty="0">
                <a:solidFill>
                  <a:srgbClr val="080808"/>
                </a:solidFill>
                <a:latin typeface="楷体_GB2312" pitchFamily="49" charset="-122"/>
                <a:ea typeface="楷体_GB2312" pitchFamily="49" charset="-122"/>
              </a:rPr>
              <a:t>        MOV  ES, AX</a:t>
            </a:r>
          </a:p>
          <a:p>
            <a:pPr eaLnBrk="1" hangingPunct="1"/>
            <a:r>
              <a:rPr lang="en-US" altLang="zh-CN" sz="1600" dirty="0">
                <a:solidFill>
                  <a:srgbClr val="080808"/>
                </a:solidFill>
                <a:latin typeface="楷体_GB2312" pitchFamily="49" charset="-122"/>
                <a:ea typeface="楷体_GB2312" pitchFamily="49" charset="-122"/>
              </a:rPr>
              <a:t>        MOV  AX, STACK</a:t>
            </a:r>
          </a:p>
          <a:p>
            <a:pPr eaLnBrk="1" hangingPunct="1"/>
            <a:r>
              <a:rPr lang="en-US" altLang="zh-CN" sz="1600" dirty="0">
                <a:solidFill>
                  <a:srgbClr val="080808"/>
                </a:solidFill>
                <a:latin typeface="楷体_GB2312" pitchFamily="49" charset="-122"/>
                <a:ea typeface="楷体_GB2312" pitchFamily="49" charset="-122"/>
              </a:rPr>
              <a:t>        MOV  SS, AX</a:t>
            </a:r>
          </a:p>
          <a:p>
            <a:pPr eaLnBrk="1" hangingPunct="1"/>
            <a:r>
              <a:rPr lang="en-US" altLang="zh-CN" sz="1600" dirty="0">
                <a:solidFill>
                  <a:srgbClr val="080808"/>
                </a:solidFill>
                <a:latin typeface="楷体_GB2312" pitchFamily="49" charset="-122"/>
                <a:ea typeface="楷体_GB2312" pitchFamily="49" charset="-122"/>
              </a:rPr>
              <a:t>        LEA SP,TOP</a:t>
            </a:r>
          </a:p>
          <a:p>
            <a:pPr eaLnBrk="1" hangingPunct="1"/>
            <a:endParaRPr lang="en-US" altLang="zh-CN" sz="1600" dirty="0">
              <a:solidFill>
                <a:srgbClr val="080808"/>
              </a:solidFill>
              <a:latin typeface="楷体_GB2312" pitchFamily="49" charset="-122"/>
              <a:ea typeface="楷体_GB2312" pitchFamily="49" charset="-122"/>
            </a:endParaRPr>
          </a:p>
        </p:txBody>
      </p:sp>
    </p:spTree>
    <p:extLst>
      <p:ext uri="{BB962C8B-B14F-4D97-AF65-F5344CB8AC3E}">
        <p14:creationId xmlns:p14="http://schemas.microsoft.com/office/powerpoint/2010/main" val="2362019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循环程序的设计</a:t>
            </a:r>
          </a:p>
        </p:txBody>
      </p:sp>
      <p:sp>
        <p:nvSpPr>
          <p:cNvPr id="3" name=" 5"/>
          <p:cNvSpPr>
            <a:spLocks noGrp="1"/>
          </p:cNvSpPr>
          <p:nvPr/>
        </p:nvSpPr>
        <p:spPr bwMode="auto">
          <a:xfrm>
            <a:off x="6591300" y="59817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lnSpc>
                <a:spcPct val="100000"/>
              </a:lnSpc>
              <a:spcBef>
                <a:spcPct val="0"/>
              </a:spcBef>
              <a:spcAft>
                <a:spcPct val="0"/>
              </a:spcAft>
              <a:defRPr kumimoji="0" sz="1400" b="0" kern="1200">
                <a:solidFill>
                  <a:schemeClr val="tx1"/>
                </a:solidFill>
                <a:latin typeface="Times New Roman" pitchFamily="18" charset="0"/>
                <a:ea typeface="宋体" pitchFamily="2" charset="-122"/>
                <a:cs typeface="+mn-cs"/>
              </a:defRPr>
            </a:lvl1pPr>
            <a:lvl2pPr marL="4572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2pPr>
            <a:lvl3pPr marL="9144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3pPr>
            <a:lvl4pPr marL="13716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4pPr>
            <a:lvl5pPr marL="18288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5pPr>
            <a:lvl6pPr marL="2286000" algn="l" defTabSz="914400" rtl="0" eaLnBrk="1" latinLnBrk="0" hangingPunct="1">
              <a:defRPr kumimoji="1" sz="3200" b="1" kern="1200">
                <a:solidFill>
                  <a:schemeClr val="accent2"/>
                </a:solidFill>
                <a:latin typeface="Times New Roman" pitchFamily="18" charset="0"/>
                <a:ea typeface="宋体" pitchFamily="2" charset="-122"/>
                <a:cs typeface="+mn-cs"/>
              </a:defRPr>
            </a:lvl6pPr>
            <a:lvl7pPr marL="2743200" algn="l" defTabSz="914400" rtl="0" eaLnBrk="1" latinLnBrk="0" hangingPunct="1">
              <a:defRPr kumimoji="1" sz="3200" b="1" kern="1200">
                <a:solidFill>
                  <a:schemeClr val="accent2"/>
                </a:solidFill>
                <a:latin typeface="Times New Roman" pitchFamily="18" charset="0"/>
                <a:ea typeface="宋体" pitchFamily="2" charset="-122"/>
                <a:cs typeface="+mn-cs"/>
              </a:defRPr>
            </a:lvl7pPr>
            <a:lvl8pPr marL="3200400" algn="l" defTabSz="914400" rtl="0" eaLnBrk="1" latinLnBrk="0" hangingPunct="1">
              <a:defRPr kumimoji="1" sz="3200" b="1" kern="1200">
                <a:solidFill>
                  <a:schemeClr val="accent2"/>
                </a:solidFill>
                <a:latin typeface="Times New Roman" pitchFamily="18" charset="0"/>
                <a:ea typeface="宋体" pitchFamily="2" charset="-122"/>
                <a:cs typeface="+mn-cs"/>
              </a:defRPr>
            </a:lvl8pPr>
            <a:lvl9pPr marL="3657600" algn="l" defTabSz="914400" rtl="0" eaLnBrk="1" latinLnBrk="0" hangingPunct="1">
              <a:defRPr kumimoji="1" sz="3200" b="1" kern="1200">
                <a:solidFill>
                  <a:schemeClr val="accent2"/>
                </a:solidFill>
                <a:latin typeface="Times New Roman" pitchFamily="18" charset="0"/>
                <a:ea typeface="宋体" pitchFamily="2" charset="-122"/>
                <a:cs typeface="+mn-cs"/>
              </a:defRPr>
            </a:lvl9pPr>
          </a:lstStyle>
          <a:p>
            <a:fld id="{688CFC70-F942-4262-9DF5-F50B7C67C4FD}" type="slidenum">
              <a:rPr lang="zh-CN" altLang="en-US"/>
              <a:pPr/>
              <a:t>111</a:t>
            </a:fld>
            <a:endParaRPr lang="en-US" altLang="zh-CN"/>
          </a:p>
        </p:txBody>
      </p:sp>
      <p:sp>
        <p:nvSpPr>
          <p:cNvPr id="4" name="Rectangle 2"/>
          <p:cNvSpPr>
            <a:spLocks noGrp="1" noChangeArrowheads="1"/>
          </p:cNvSpPr>
          <p:nvPr/>
        </p:nvSpPr>
        <p:spPr bwMode="auto">
          <a:xfrm>
            <a:off x="539552" y="908720"/>
            <a:ext cx="8534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a:r>
              <a:rPr lang="zh-CN" altLang="en-US" sz="2400" b="1" dirty="0" smtClean="0"/>
              <a:t>例</a:t>
            </a:r>
            <a:r>
              <a:rPr lang="en-US" altLang="zh-CN" sz="2400" b="1" dirty="0" smtClean="0"/>
              <a:t>4.5</a:t>
            </a:r>
            <a:r>
              <a:rPr lang="zh-CN" altLang="en-US" sz="2400" b="1" dirty="0" smtClean="0">
                <a:latin typeface="华文隶书" pitchFamily="2" charset="-122"/>
              </a:rPr>
              <a:t> </a:t>
            </a:r>
            <a:r>
              <a:rPr lang="zh-CN" altLang="en-US" sz="2800" b="1" dirty="0" smtClean="0"/>
              <a:t> </a:t>
            </a:r>
            <a:r>
              <a:rPr lang="zh-CN" altLang="en-US" sz="2800" b="1" dirty="0"/>
              <a:t>设内存</a:t>
            </a:r>
            <a:r>
              <a:rPr lang="en-US" altLang="zh-CN" sz="2800" b="1" dirty="0"/>
              <a:t>BUFF</a:t>
            </a:r>
            <a:r>
              <a:rPr lang="zh-CN" altLang="en-US" sz="2800" b="1" dirty="0"/>
              <a:t>开始的单元中依次存放</a:t>
            </a:r>
            <a:br>
              <a:rPr lang="zh-CN" altLang="en-US" sz="2800" b="1" dirty="0"/>
            </a:br>
            <a:r>
              <a:rPr lang="zh-CN" altLang="en-US" sz="2800" b="1" dirty="0"/>
              <a:t>       着30个8位无符号数，求它们的和并</a:t>
            </a:r>
            <a:br>
              <a:rPr lang="zh-CN" altLang="en-US" sz="2800" b="1" dirty="0"/>
            </a:br>
            <a:r>
              <a:rPr lang="zh-CN" altLang="en-US" sz="2800" b="1" dirty="0"/>
              <a:t>       放在</a:t>
            </a:r>
            <a:r>
              <a:rPr lang="en-US" altLang="zh-CN" sz="2800" b="1" dirty="0"/>
              <a:t>SUM</a:t>
            </a:r>
            <a:r>
              <a:rPr lang="zh-CN" altLang="en-US" sz="2800" b="1" dirty="0"/>
              <a:t>单元</a:t>
            </a:r>
            <a:r>
              <a:rPr lang="zh-CN" altLang="en-US" sz="2800" b="1" dirty="0" smtClean="0"/>
              <a:t>中，</a:t>
            </a:r>
            <a:r>
              <a:rPr lang="zh-CN" altLang="en-US" sz="2800" b="1" dirty="0"/>
              <a:t>试编写完整程序。</a:t>
            </a:r>
            <a:br>
              <a:rPr lang="zh-CN" altLang="en-US" sz="2800" b="1" dirty="0"/>
            </a:br>
            <a:endParaRPr lang="zh-CN" altLang="en-US" sz="2800" b="1" dirty="0"/>
          </a:p>
        </p:txBody>
      </p:sp>
      <p:sp>
        <p:nvSpPr>
          <p:cNvPr id="5" name="Rectangle 3"/>
          <p:cNvSpPr>
            <a:spLocks noChangeArrowheads="1"/>
          </p:cNvSpPr>
          <p:nvPr/>
        </p:nvSpPr>
        <p:spPr bwMode="auto">
          <a:xfrm>
            <a:off x="539552" y="2781300"/>
            <a:ext cx="83820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en-US"/>
            </a:defPPr>
            <a:lvl1pPr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1pPr>
            <a:lvl2pPr marL="4572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2pPr>
            <a:lvl3pPr marL="9144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3pPr>
            <a:lvl4pPr marL="13716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4pPr>
            <a:lvl5pPr marL="18288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5pPr>
            <a:lvl6pPr marL="2286000" algn="l" defTabSz="914400" rtl="0" eaLnBrk="1" latinLnBrk="0" hangingPunct="1">
              <a:defRPr kumimoji="1" sz="3200" b="1" kern="1200">
                <a:solidFill>
                  <a:schemeClr val="accent2"/>
                </a:solidFill>
                <a:latin typeface="Times New Roman" pitchFamily="18" charset="0"/>
                <a:ea typeface="宋体" pitchFamily="2" charset="-122"/>
                <a:cs typeface="+mn-cs"/>
              </a:defRPr>
            </a:lvl6pPr>
            <a:lvl7pPr marL="2743200" algn="l" defTabSz="914400" rtl="0" eaLnBrk="1" latinLnBrk="0" hangingPunct="1">
              <a:defRPr kumimoji="1" sz="3200" b="1" kern="1200">
                <a:solidFill>
                  <a:schemeClr val="accent2"/>
                </a:solidFill>
                <a:latin typeface="Times New Roman" pitchFamily="18" charset="0"/>
                <a:ea typeface="宋体" pitchFamily="2" charset="-122"/>
                <a:cs typeface="+mn-cs"/>
              </a:defRPr>
            </a:lvl7pPr>
            <a:lvl8pPr marL="3200400" algn="l" defTabSz="914400" rtl="0" eaLnBrk="1" latinLnBrk="0" hangingPunct="1">
              <a:defRPr kumimoji="1" sz="3200" b="1" kern="1200">
                <a:solidFill>
                  <a:schemeClr val="accent2"/>
                </a:solidFill>
                <a:latin typeface="Times New Roman" pitchFamily="18" charset="0"/>
                <a:ea typeface="宋体" pitchFamily="2" charset="-122"/>
                <a:cs typeface="+mn-cs"/>
              </a:defRPr>
            </a:lvl8pPr>
            <a:lvl9pPr marL="3657600" algn="l" defTabSz="914400" rtl="0" eaLnBrk="1" latinLnBrk="0" hangingPunct="1">
              <a:defRPr kumimoji="1" sz="3200" b="1" kern="1200">
                <a:solidFill>
                  <a:schemeClr val="accent2"/>
                </a:solidFill>
                <a:latin typeface="Times New Roman" pitchFamily="18" charset="0"/>
                <a:ea typeface="宋体" pitchFamily="2" charset="-122"/>
                <a:cs typeface="+mn-cs"/>
              </a:defRPr>
            </a:lvl9pPr>
          </a:lstStyle>
          <a:p>
            <a:pPr>
              <a:lnSpc>
                <a:spcPct val="100000"/>
              </a:lnSpc>
              <a:spcBef>
                <a:spcPct val="0"/>
              </a:spcBef>
            </a:pPr>
            <a:r>
              <a:rPr lang="zh-CN" altLang="en-US" sz="2400" dirty="0">
                <a:solidFill>
                  <a:srgbClr val="0000CC"/>
                </a:solidFill>
              </a:rPr>
              <a:t>分析：</a:t>
            </a:r>
            <a:r>
              <a:rPr lang="zh-CN" altLang="en-US" sz="2400" dirty="0">
                <a:solidFill>
                  <a:srgbClr val="0000CC"/>
                </a:solidFill>
                <a:latin typeface="宋体" pitchFamily="2" charset="-122"/>
              </a:rPr>
              <a:t>这是一个求累加的程序。</a:t>
            </a:r>
            <a:r>
              <a:rPr lang="zh-CN" altLang="en-US" sz="2400" dirty="0">
                <a:solidFill>
                  <a:srgbClr val="0000CC"/>
                </a:solidFill>
              </a:rPr>
              <a:t>设置工作单</a:t>
            </a:r>
          </a:p>
          <a:p>
            <a:pPr>
              <a:lnSpc>
                <a:spcPct val="100000"/>
              </a:lnSpc>
              <a:spcBef>
                <a:spcPct val="0"/>
              </a:spcBef>
            </a:pPr>
            <a:r>
              <a:rPr lang="zh-CN" altLang="en-US" sz="2400" dirty="0">
                <a:solidFill>
                  <a:srgbClr val="0000CC"/>
                </a:solidFill>
              </a:rPr>
              <a:t>          元存放累加和，初始值送0。</a:t>
            </a:r>
            <a:r>
              <a:rPr lang="zh-CN" altLang="en-US" sz="2400" dirty="0">
                <a:solidFill>
                  <a:srgbClr val="0000CC"/>
                </a:solidFill>
                <a:latin typeface="宋体" pitchFamily="2" charset="-122"/>
              </a:rPr>
              <a:t>然后逐个</a:t>
            </a:r>
          </a:p>
          <a:p>
            <a:pPr>
              <a:lnSpc>
                <a:spcPct val="100000"/>
              </a:lnSpc>
              <a:spcBef>
                <a:spcPct val="0"/>
              </a:spcBef>
            </a:pPr>
            <a:r>
              <a:rPr lang="zh-CN" altLang="en-US" sz="2400" dirty="0">
                <a:solidFill>
                  <a:schemeClr val="tx2"/>
                </a:solidFill>
                <a:latin typeface="宋体" pitchFamily="2" charset="-122"/>
              </a:rPr>
              <a:t>     </a:t>
            </a:r>
            <a:r>
              <a:rPr lang="zh-CN" altLang="en-US" sz="2400" dirty="0">
                <a:solidFill>
                  <a:srgbClr val="0000CC"/>
                </a:solidFill>
              </a:rPr>
              <a:t>读出数据，做累加和＋数据 </a:t>
            </a:r>
            <a:r>
              <a:rPr lang="en-US" altLang="zh-CN" sz="2000" dirty="0">
                <a:solidFill>
                  <a:srgbClr val="0000CC"/>
                </a:solidFill>
                <a:sym typeface="Wingdings" pitchFamily="2" charset="2"/>
              </a:rPr>
              <a:t></a:t>
            </a:r>
            <a:r>
              <a:rPr lang="zh-CN" altLang="en-US" sz="2400" dirty="0">
                <a:solidFill>
                  <a:srgbClr val="0000CC"/>
                </a:solidFill>
              </a:rPr>
              <a:t> 累加和，</a:t>
            </a:r>
          </a:p>
          <a:p>
            <a:pPr>
              <a:lnSpc>
                <a:spcPct val="100000"/>
              </a:lnSpc>
              <a:spcBef>
                <a:spcPct val="0"/>
              </a:spcBef>
            </a:pPr>
            <a:r>
              <a:rPr lang="zh-CN" altLang="en-US" sz="2400" dirty="0">
                <a:solidFill>
                  <a:srgbClr val="0000CC"/>
                </a:solidFill>
                <a:sym typeface="Wingdings" pitchFamily="2" charset="2"/>
              </a:rPr>
              <a:t>          循环进行</a:t>
            </a:r>
            <a:r>
              <a:rPr lang="en-US" altLang="zh-CN" sz="2400" dirty="0">
                <a:solidFill>
                  <a:srgbClr val="0000CC"/>
                </a:solidFill>
                <a:sym typeface="Wingdings" pitchFamily="2" charset="2"/>
              </a:rPr>
              <a:t>N</a:t>
            </a:r>
            <a:r>
              <a:rPr lang="zh-CN" altLang="en-US" sz="2400" dirty="0">
                <a:solidFill>
                  <a:srgbClr val="0000CC"/>
                </a:solidFill>
                <a:sym typeface="Wingdings" pitchFamily="2" charset="2"/>
              </a:rPr>
              <a:t>次。</a:t>
            </a:r>
          </a:p>
          <a:p>
            <a:pPr>
              <a:lnSpc>
                <a:spcPct val="100000"/>
              </a:lnSpc>
              <a:spcBef>
                <a:spcPct val="0"/>
              </a:spcBef>
            </a:pPr>
            <a:r>
              <a:rPr lang="zh-CN" altLang="en-US" sz="2400" dirty="0">
                <a:solidFill>
                  <a:srgbClr val="0000CC"/>
                </a:solidFill>
                <a:sym typeface="Wingdings" pitchFamily="2" charset="2"/>
              </a:rPr>
              <a:t>         设置</a:t>
            </a:r>
            <a:r>
              <a:rPr lang="en-US" altLang="zh-CN" sz="2400" dirty="0">
                <a:solidFill>
                  <a:srgbClr val="0000CC"/>
                </a:solidFill>
                <a:sym typeface="Wingdings" pitchFamily="2" charset="2"/>
              </a:rPr>
              <a:t>SI</a:t>
            </a:r>
            <a:r>
              <a:rPr lang="zh-CN" altLang="en-US" sz="2400" dirty="0">
                <a:solidFill>
                  <a:srgbClr val="0000CC"/>
                </a:solidFill>
                <a:sym typeface="Wingdings" pitchFamily="2" charset="2"/>
              </a:rPr>
              <a:t>为地址指针，初值指向</a:t>
            </a:r>
            <a:r>
              <a:rPr lang="en-US" altLang="zh-CN" sz="2400" dirty="0">
                <a:solidFill>
                  <a:srgbClr val="0000CC"/>
                </a:solidFill>
                <a:sym typeface="Wingdings" pitchFamily="2" charset="2"/>
              </a:rPr>
              <a:t>BUFF，</a:t>
            </a:r>
          </a:p>
          <a:p>
            <a:pPr>
              <a:lnSpc>
                <a:spcPct val="100000"/>
              </a:lnSpc>
              <a:spcBef>
                <a:spcPct val="0"/>
              </a:spcBef>
            </a:pPr>
            <a:r>
              <a:rPr lang="en-US" altLang="zh-CN" sz="2400" dirty="0">
                <a:solidFill>
                  <a:srgbClr val="0000CC"/>
                </a:solidFill>
                <a:sym typeface="Wingdings" pitchFamily="2" charset="2"/>
              </a:rPr>
              <a:t>          </a:t>
            </a:r>
            <a:r>
              <a:rPr lang="zh-CN" altLang="en-US" sz="2400" dirty="0">
                <a:solidFill>
                  <a:srgbClr val="0000CC"/>
                </a:solidFill>
                <a:sym typeface="Wingdings" pitchFamily="2" charset="2"/>
              </a:rPr>
              <a:t>循环控制变量初值为30。</a:t>
            </a:r>
          </a:p>
        </p:txBody>
      </p:sp>
    </p:spTree>
    <p:extLst>
      <p:ext uri="{BB962C8B-B14F-4D97-AF65-F5344CB8AC3E}">
        <p14:creationId xmlns:p14="http://schemas.microsoft.com/office/powerpoint/2010/main" val="338351860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55976" y="1844824"/>
            <a:ext cx="3168352" cy="2736304"/>
          </a:xfrm>
          <a:prstGeom prst="rect">
            <a:avLst/>
          </a:prstGeom>
          <a:solidFill>
            <a:schemeClr val="tx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3"/>
          <p:cNvSpPr>
            <a:spLocks noChangeArrowheads="1"/>
          </p:cNvSpPr>
          <p:nvPr/>
        </p:nvSpPr>
        <p:spPr bwMode="auto">
          <a:xfrm>
            <a:off x="4067944" y="1836113"/>
            <a:ext cx="4898418" cy="3785652"/>
          </a:xfrm>
          <a:prstGeom prst="rect">
            <a:avLst/>
          </a:prstGeom>
          <a:noFill/>
          <a:ln w="127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indent="269875" eaLnBrk="0" hangingPunct="0">
              <a:defRPr kumimoji="1" sz="2000" b="1">
                <a:solidFill>
                  <a:schemeClr val="tx1"/>
                </a:solidFill>
                <a:latin typeface="Tahoma" pitchFamily="34" charset="0"/>
                <a:ea typeface="仿宋_GB2312" pitchFamily="49" charset="-122"/>
              </a:defRPr>
            </a:lvl1pPr>
            <a:lvl2pPr marL="742950" indent="-285750" eaLnBrk="0" hangingPunct="0">
              <a:defRPr kumimoji="1" sz="2000" b="1">
                <a:solidFill>
                  <a:schemeClr val="tx1"/>
                </a:solidFill>
                <a:latin typeface="Tahoma" pitchFamily="34" charset="0"/>
                <a:ea typeface="仿宋_GB2312" pitchFamily="49" charset="-122"/>
              </a:defRPr>
            </a:lvl2pPr>
            <a:lvl3pPr marL="1143000" indent="-228600" eaLnBrk="0" hangingPunct="0">
              <a:defRPr kumimoji="1" sz="2000" b="1">
                <a:solidFill>
                  <a:schemeClr val="tx1"/>
                </a:solidFill>
                <a:latin typeface="Tahoma" pitchFamily="34" charset="0"/>
                <a:ea typeface="仿宋_GB2312" pitchFamily="49" charset="-122"/>
              </a:defRPr>
            </a:lvl3pPr>
            <a:lvl4pPr marL="1600200" indent="-228600" eaLnBrk="0" hangingPunct="0">
              <a:defRPr kumimoji="1" sz="2000" b="1">
                <a:solidFill>
                  <a:schemeClr val="tx1"/>
                </a:solidFill>
                <a:latin typeface="Tahoma" pitchFamily="34" charset="0"/>
                <a:ea typeface="仿宋_GB2312" pitchFamily="49" charset="-122"/>
              </a:defRPr>
            </a:lvl4pPr>
            <a:lvl5pPr marL="2057400" indent="-228600" eaLnBrk="0" hangingPunct="0">
              <a:defRPr kumimoji="1" sz="2000" b="1">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9pPr>
          </a:lstStyle>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LEA SI, BUFF</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XOR CX, CX</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XOR AX, AX</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MOV CL , [SI]</a:t>
            </a:r>
          </a:p>
          <a:p>
            <a:pPr algn="l" eaLnBrk="1" hangingPunct="1"/>
            <a:r>
              <a:rPr lang="en-US" altLang="zh-CN" sz="1600" dirty="0" smtClean="0">
                <a:solidFill>
                  <a:srgbClr val="080808"/>
                </a:solidFill>
                <a:latin typeface="楷体_GB2312" pitchFamily="49" charset="-122"/>
                <a:ea typeface="楷体_GB2312" pitchFamily="49" charset="-122"/>
              </a:rPr>
              <a:t>      INC SI</a:t>
            </a:r>
          </a:p>
          <a:p>
            <a:pPr algn="l" eaLnBrk="1" hangingPunct="1"/>
            <a:r>
              <a:rPr lang="en-US" altLang="zh-CN" sz="1600" dirty="0" smtClean="0">
                <a:solidFill>
                  <a:srgbClr val="080808"/>
                </a:solidFill>
                <a:latin typeface="楷体_GB2312" pitchFamily="49" charset="-122"/>
                <a:ea typeface="楷体_GB2312" pitchFamily="49" charset="-122"/>
              </a:rPr>
              <a:t>   L1:ADD AL, [SI]</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ADC AH, 0</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INC SI</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LOOP L1</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MOV SUM AX</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a:t>
            </a:r>
          </a:p>
          <a:p>
            <a:pPr algn="l" eaLnBrk="1" hangingPunct="1"/>
            <a:r>
              <a:rPr lang="en-US" altLang="zh-CN" sz="1600" dirty="0" smtClean="0">
                <a:solidFill>
                  <a:srgbClr val="080808"/>
                </a:solidFill>
                <a:latin typeface="楷体_GB2312" pitchFamily="49" charset="-122"/>
                <a:ea typeface="楷体_GB2312" pitchFamily="49" charset="-122"/>
              </a:rPr>
              <a:t>  OVER:  </a:t>
            </a:r>
            <a:r>
              <a:rPr lang="en-US" altLang="zh-CN" sz="1600" dirty="0">
                <a:solidFill>
                  <a:srgbClr val="080808"/>
                </a:solidFill>
                <a:latin typeface="楷体_GB2312" pitchFamily="49" charset="-122"/>
                <a:ea typeface="楷体_GB2312" pitchFamily="49" charset="-122"/>
              </a:rPr>
              <a:t>MOV AH,4CH	</a:t>
            </a:r>
            <a:r>
              <a:rPr lang="zh-CN" altLang="en-US" sz="1600" dirty="0" smtClean="0">
                <a:solidFill>
                  <a:srgbClr val="080808"/>
                </a:solidFill>
                <a:latin typeface="楷体_GB2312" pitchFamily="49" charset="-122"/>
                <a:ea typeface="楷体_GB2312" pitchFamily="49" charset="-122"/>
              </a:rPr>
              <a:t>；</a:t>
            </a:r>
            <a:r>
              <a:rPr lang="zh-CN" altLang="en-US" sz="1600" dirty="0">
                <a:solidFill>
                  <a:srgbClr val="00B050"/>
                </a:solidFill>
                <a:latin typeface="楷体_GB2312" pitchFamily="49" charset="-122"/>
                <a:ea typeface="楷体_GB2312" pitchFamily="49" charset="-122"/>
              </a:rPr>
              <a:t>返回</a:t>
            </a:r>
            <a:r>
              <a:rPr lang="en-US" altLang="zh-CN" sz="1600" dirty="0">
                <a:solidFill>
                  <a:srgbClr val="00B050"/>
                </a:solidFill>
                <a:latin typeface="楷体_GB2312" pitchFamily="49" charset="-122"/>
                <a:ea typeface="楷体_GB2312" pitchFamily="49" charset="-122"/>
              </a:rPr>
              <a:t>DOS</a:t>
            </a:r>
            <a:r>
              <a:rPr lang="zh-CN" altLang="en-US" sz="1600" dirty="0">
                <a:solidFill>
                  <a:srgbClr val="00B050"/>
                </a:solidFill>
                <a:latin typeface="楷体_GB2312" pitchFamily="49" charset="-122"/>
                <a:ea typeface="楷体_GB2312" pitchFamily="49" charset="-122"/>
              </a:rPr>
              <a:t>操作系统</a:t>
            </a:r>
          </a:p>
          <a:p>
            <a:pPr eaLnBrk="1" hangingPunct="1"/>
            <a:r>
              <a:rPr lang="zh-CN" altLang="en-US" sz="1600" dirty="0">
                <a:solidFill>
                  <a:srgbClr val="080808"/>
                </a:solidFill>
                <a:latin typeface="楷体_GB2312" pitchFamily="49" charset="-122"/>
                <a:ea typeface="楷体_GB2312" pitchFamily="49" charset="-122"/>
              </a:rPr>
              <a:t>	  </a:t>
            </a:r>
            <a:r>
              <a:rPr lang="en-US" altLang="zh-CN" sz="1600" dirty="0">
                <a:solidFill>
                  <a:srgbClr val="080808"/>
                </a:solidFill>
                <a:latin typeface="楷体_GB2312" pitchFamily="49" charset="-122"/>
                <a:ea typeface="楷体_GB2312" pitchFamily="49" charset="-122"/>
              </a:rPr>
              <a:t>INT 21H</a:t>
            </a:r>
          </a:p>
          <a:p>
            <a:pPr eaLnBrk="1" hangingPunct="1"/>
            <a:r>
              <a:rPr lang="en-US" altLang="zh-CN" sz="1600" dirty="0">
                <a:solidFill>
                  <a:srgbClr val="080808"/>
                </a:solidFill>
                <a:latin typeface="楷体_GB2312" pitchFamily="49" charset="-122"/>
                <a:ea typeface="楷体_GB2312" pitchFamily="49" charset="-122"/>
              </a:rPr>
              <a:t>CODE  ENDS</a:t>
            </a:r>
          </a:p>
          <a:p>
            <a:pPr eaLnBrk="1" hangingPunct="1"/>
            <a:r>
              <a:rPr lang="en-US" altLang="zh-CN" sz="1600" dirty="0">
                <a:solidFill>
                  <a:srgbClr val="080808"/>
                </a:solidFill>
                <a:latin typeface="楷体_GB2312" pitchFamily="49" charset="-122"/>
                <a:ea typeface="楷体_GB2312" pitchFamily="49" charset="-122"/>
              </a:rPr>
              <a:t>      END </a:t>
            </a:r>
            <a:r>
              <a:rPr lang="en-US" altLang="zh-CN" sz="1600" dirty="0" smtClean="0">
                <a:solidFill>
                  <a:srgbClr val="080808"/>
                </a:solidFill>
                <a:latin typeface="楷体_GB2312" pitchFamily="49" charset="-122"/>
                <a:ea typeface="楷体_GB2312" pitchFamily="49" charset="-122"/>
              </a:rPr>
              <a:t>START</a:t>
            </a:r>
            <a:endParaRPr lang="en-US" altLang="zh-CN" sz="1600" dirty="0">
              <a:solidFill>
                <a:srgbClr val="080808"/>
              </a:solidFill>
              <a:latin typeface="楷体_GB2312" pitchFamily="49" charset="-122"/>
              <a:ea typeface="楷体_GB2312" pitchFamily="49" charset="-122"/>
            </a:endParaRPr>
          </a:p>
        </p:txBody>
      </p:sp>
      <p:sp>
        <p:nvSpPr>
          <p:cNvPr id="6" name="矩形 5"/>
          <p:cNvSpPr/>
          <p:nvPr/>
        </p:nvSpPr>
        <p:spPr>
          <a:xfrm>
            <a:off x="395536" y="2564904"/>
            <a:ext cx="2160240" cy="792088"/>
          </a:xfrm>
          <a:prstGeom prst="rect">
            <a:avLst/>
          </a:prstGeom>
          <a:solidFill>
            <a:schemeClr val="tx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p:cNvSpPr>
            <a:spLocks noChangeArrowheads="1"/>
          </p:cNvSpPr>
          <p:nvPr/>
        </p:nvSpPr>
        <p:spPr bwMode="auto">
          <a:xfrm>
            <a:off x="107504" y="1292562"/>
            <a:ext cx="3816424" cy="5016758"/>
          </a:xfrm>
          <a:prstGeom prst="rect">
            <a:avLst/>
          </a:prstGeom>
          <a:noFill/>
          <a:ln w="9525">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1433513" indent="-1163638" eaLnBrk="0" hangingPunct="0">
              <a:defRPr kumimoji="1" sz="2000" b="1">
                <a:solidFill>
                  <a:schemeClr val="tx1"/>
                </a:solidFill>
                <a:latin typeface="Tahoma" pitchFamily="34" charset="0"/>
                <a:ea typeface="仿宋_GB2312" pitchFamily="49" charset="-122"/>
              </a:defRPr>
            </a:lvl1pPr>
            <a:lvl2pPr marL="742950" indent="-285750" eaLnBrk="0" hangingPunct="0">
              <a:defRPr kumimoji="1" sz="2000" b="1">
                <a:solidFill>
                  <a:schemeClr val="tx1"/>
                </a:solidFill>
                <a:latin typeface="Tahoma" pitchFamily="34" charset="0"/>
                <a:ea typeface="仿宋_GB2312" pitchFamily="49" charset="-122"/>
              </a:defRPr>
            </a:lvl2pPr>
            <a:lvl3pPr marL="1143000" indent="-228600" eaLnBrk="0" hangingPunct="0">
              <a:defRPr kumimoji="1" sz="2000" b="1">
                <a:solidFill>
                  <a:schemeClr val="tx1"/>
                </a:solidFill>
                <a:latin typeface="Tahoma" pitchFamily="34" charset="0"/>
                <a:ea typeface="仿宋_GB2312" pitchFamily="49" charset="-122"/>
              </a:defRPr>
            </a:lvl3pPr>
            <a:lvl4pPr marL="1600200" indent="-228600" eaLnBrk="0" hangingPunct="0">
              <a:defRPr kumimoji="1" sz="2000" b="1">
                <a:solidFill>
                  <a:schemeClr val="tx1"/>
                </a:solidFill>
                <a:latin typeface="Tahoma" pitchFamily="34" charset="0"/>
                <a:ea typeface="仿宋_GB2312" pitchFamily="49" charset="-122"/>
              </a:defRPr>
            </a:lvl4pPr>
            <a:lvl5pPr marL="2057400" indent="-228600" eaLnBrk="0" hangingPunct="0">
              <a:defRPr kumimoji="1" sz="2000" b="1">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9pPr>
          </a:lstStyle>
          <a:p>
            <a:pPr algn="l" eaLnBrk="1" hangingPunct="1"/>
            <a:r>
              <a:rPr lang="en-US" altLang="zh-CN" sz="1600" dirty="0">
                <a:solidFill>
                  <a:srgbClr val="080808"/>
                </a:solidFill>
                <a:latin typeface="楷体_GB2312" pitchFamily="49" charset="-122"/>
                <a:ea typeface="楷体_GB2312" pitchFamily="49" charset="-122"/>
              </a:rPr>
              <a:t>STACK   SEGMENT  STACK  'STACK</a:t>
            </a:r>
            <a:r>
              <a:rPr lang="en-US" altLang="zh-CN" sz="1400" dirty="0">
                <a:solidFill>
                  <a:srgbClr val="080808"/>
                </a:solidFill>
              </a:rPr>
              <a:t>'</a:t>
            </a:r>
            <a:r>
              <a:rPr lang="en-US" altLang="zh-CN" sz="1400" dirty="0"/>
              <a:t> </a:t>
            </a:r>
            <a:endParaRPr lang="en-US" altLang="zh-CN" sz="1600" dirty="0">
              <a:solidFill>
                <a:srgbClr val="080808"/>
              </a:solidFill>
              <a:latin typeface="楷体_GB2312" pitchFamily="49" charset="-122"/>
              <a:ea typeface="楷体_GB2312" pitchFamily="49" charset="-122"/>
            </a:endParaRPr>
          </a:p>
          <a:p>
            <a:pPr algn="l" eaLnBrk="1" hangingPunct="1"/>
            <a:r>
              <a:rPr lang="en-US" altLang="zh-CN" sz="1600" dirty="0">
                <a:solidFill>
                  <a:srgbClr val="080808"/>
                </a:solidFill>
                <a:latin typeface="楷体_GB2312" pitchFamily="49" charset="-122"/>
                <a:ea typeface="楷体_GB2312" pitchFamily="49" charset="-122"/>
              </a:rPr>
              <a:t>        DW  100H  DUP(?)</a:t>
            </a:r>
          </a:p>
          <a:p>
            <a:pPr algn="l" eaLnBrk="1" hangingPunct="1"/>
            <a:r>
              <a:rPr lang="en-US" altLang="zh-CN" sz="1600" dirty="0">
                <a:solidFill>
                  <a:srgbClr val="080808"/>
                </a:solidFill>
                <a:latin typeface="楷体_GB2312" pitchFamily="49" charset="-122"/>
                <a:ea typeface="楷体_GB2312" pitchFamily="49" charset="-122"/>
              </a:rPr>
              <a:t>TOP     LABEL WORD</a:t>
            </a:r>
          </a:p>
          <a:p>
            <a:pPr algn="l" eaLnBrk="1" hangingPunct="1"/>
            <a:r>
              <a:rPr lang="en-US" altLang="zh-CN" sz="1600" dirty="0">
                <a:solidFill>
                  <a:srgbClr val="080808"/>
                </a:solidFill>
                <a:latin typeface="楷体_GB2312" pitchFamily="49" charset="-122"/>
                <a:ea typeface="楷体_GB2312" pitchFamily="49" charset="-122"/>
              </a:rPr>
              <a:t>STACK   ENDS</a:t>
            </a:r>
          </a:p>
          <a:p>
            <a:pPr algn="l" eaLnBrk="1" hangingPunct="1"/>
            <a:r>
              <a:rPr lang="en-US" altLang="zh-CN" sz="1600" dirty="0">
                <a:solidFill>
                  <a:srgbClr val="080808"/>
                </a:solidFill>
                <a:latin typeface="楷体_GB2312" pitchFamily="49" charset="-122"/>
                <a:ea typeface="楷体_GB2312" pitchFamily="49" charset="-122"/>
              </a:rPr>
              <a:t>DATA    SEGMENT</a:t>
            </a:r>
          </a:p>
          <a:p>
            <a:pPr algn="l" eaLnBrk="1" hangingPunct="1"/>
            <a:r>
              <a:rPr lang="en-US" altLang="zh-CN" sz="1600" dirty="0" smtClean="0">
                <a:solidFill>
                  <a:srgbClr val="080808"/>
                </a:solidFill>
                <a:latin typeface="楷体_GB2312" pitchFamily="49" charset="-122"/>
                <a:ea typeface="楷体_GB2312" pitchFamily="49" charset="-122"/>
              </a:rPr>
              <a:t>BUFF  DB 30</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DB ………</a:t>
            </a:r>
          </a:p>
          <a:p>
            <a:pPr algn="l" eaLnBrk="1" hangingPunct="1"/>
            <a:r>
              <a:rPr lang="en-US" altLang="zh-CN" sz="1600" dirty="0" smtClean="0">
                <a:solidFill>
                  <a:srgbClr val="080808"/>
                </a:solidFill>
                <a:latin typeface="楷体_GB2312" pitchFamily="49" charset="-122"/>
                <a:ea typeface="楷体_GB2312" pitchFamily="49" charset="-122"/>
              </a:rPr>
              <a:t>SUM   DW ?</a:t>
            </a:r>
            <a:endParaRPr lang="zh-CN" altLang="en-US" sz="1600" dirty="0">
              <a:solidFill>
                <a:srgbClr val="080808"/>
              </a:solidFill>
              <a:latin typeface="楷体_GB2312" pitchFamily="49" charset="-122"/>
              <a:ea typeface="楷体_GB2312" pitchFamily="49" charset="-122"/>
            </a:endParaRPr>
          </a:p>
          <a:p>
            <a:pPr algn="l" eaLnBrk="1" hangingPunct="1"/>
            <a:r>
              <a:rPr lang="en-US" altLang="zh-CN" sz="1600" dirty="0" smtClean="0">
                <a:solidFill>
                  <a:srgbClr val="080808"/>
                </a:solidFill>
                <a:latin typeface="楷体_GB2312" pitchFamily="49" charset="-122"/>
                <a:ea typeface="楷体_GB2312" pitchFamily="49" charset="-122"/>
              </a:rPr>
              <a:t>DATA  </a:t>
            </a:r>
            <a:r>
              <a:rPr lang="en-US" altLang="zh-CN" sz="1600" dirty="0">
                <a:solidFill>
                  <a:srgbClr val="080808"/>
                </a:solidFill>
                <a:latin typeface="楷体_GB2312" pitchFamily="49" charset="-122"/>
                <a:ea typeface="楷体_GB2312" pitchFamily="49" charset="-122"/>
              </a:rPr>
              <a:t>ENDS</a:t>
            </a:r>
          </a:p>
          <a:p>
            <a:pPr algn="l" eaLnBrk="1" hangingPunct="1"/>
            <a:r>
              <a:rPr lang="en-US" altLang="zh-CN" sz="1600" dirty="0">
                <a:solidFill>
                  <a:srgbClr val="080808"/>
                </a:solidFill>
                <a:latin typeface="楷体_GB2312" pitchFamily="49" charset="-122"/>
                <a:ea typeface="楷体_GB2312" pitchFamily="49" charset="-122"/>
              </a:rPr>
              <a:t>CODE  SEGMENT</a:t>
            </a:r>
          </a:p>
          <a:p>
            <a:pPr algn="l" eaLnBrk="1" hangingPunct="1"/>
            <a:r>
              <a:rPr lang="en-US" altLang="zh-CN" sz="1600" dirty="0">
                <a:solidFill>
                  <a:srgbClr val="080808"/>
                </a:solidFill>
                <a:latin typeface="楷体_GB2312" pitchFamily="49" charset="-122"/>
                <a:ea typeface="楷体_GB2312" pitchFamily="49" charset="-122"/>
              </a:rPr>
              <a:t>      ASSUME  CS:CODE,DS:DATA</a:t>
            </a:r>
            <a:r>
              <a:rPr lang="en-US" altLang="zh-CN" sz="1600" dirty="0" smtClean="0">
                <a:solidFill>
                  <a:srgbClr val="080808"/>
                </a:solidFill>
                <a:latin typeface="楷体_GB2312" pitchFamily="49" charset="-122"/>
                <a:ea typeface="楷体_GB2312" pitchFamily="49" charset="-122"/>
              </a:rPr>
              <a:t>,</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ES:DATA,SS:STACK</a:t>
            </a:r>
            <a:endParaRPr lang="en-US" altLang="zh-CN" sz="1600" dirty="0">
              <a:solidFill>
                <a:srgbClr val="080808"/>
              </a:solidFill>
              <a:latin typeface="楷体_GB2312" pitchFamily="49" charset="-122"/>
              <a:ea typeface="楷体_GB2312" pitchFamily="49" charset="-122"/>
            </a:endParaRPr>
          </a:p>
          <a:p>
            <a:pPr eaLnBrk="1" hangingPunct="1"/>
            <a:r>
              <a:rPr lang="en-US" altLang="zh-CN" sz="1600" dirty="0">
                <a:solidFill>
                  <a:srgbClr val="080808"/>
                </a:solidFill>
                <a:latin typeface="楷体_GB2312" pitchFamily="49" charset="-122"/>
                <a:ea typeface="楷体_GB2312" pitchFamily="49" charset="-122"/>
              </a:rPr>
              <a:t>START:</a:t>
            </a:r>
          </a:p>
          <a:p>
            <a:pPr eaLnBrk="1" hangingPunct="1"/>
            <a:r>
              <a:rPr lang="en-US" altLang="zh-CN" sz="1600" dirty="0">
                <a:solidFill>
                  <a:srgbClr val="080808"/>
                </a:solidFill>
                <a:latin typeface="楷体_GB2312" pitchFamily="49" charset="-122"/>
                <a:ea typeface="楷体_GB2312" pitchFamily="49" charset="-122"/>
              </a:rPr>
              <a:t>        MOV  AX, DATA</a:t>
            </a:r>
          </a:p>
          <a:p>
            <a:pPr eaLnBrk="1" hangingPunct="1"/>
            <a:r>
              <a:rPr lang="en-US" altLang="zh-CN" sz="1600" dirty="0">
                <a:solidFill>
                  <a:srgbClr val="080808"/>
                </a:solidFill>
                <a:latin typeface="楷体_GB2312" pitchFamily="49" charset="-122"/>
                <a:ea typeface="楷体_GB2312" pitchFamily="49" charset="-122"/>
              </a:rPr>
              <a:t>        MOV  DS, AX</a:t>
            </a:r>
          </a:p>
          <a:p>
            <a:pPr eaLnBrk="1" hangingPunct="1"/>
            <a:r>
              <a:rPr lang="en-US" altLang="zh-CN" sz="1600" dirty="0">
                <a:solidFill>
                  <a:srgbClr val="080808"/>
                </a:solidFill>
                <a:latin typeface="楷体_GB2312" pitchFamily="49" charset="-122"/>
                <a:ea typeface="楷体_GB2312" pitchFamily="49" charset="-122"/>
              </a:rPr>
              <a:t>        MOV  ES, AX</a:t>
            </a:r>
          </a:p>
          <a:p>
            <a:pPr eaLnBrk="1" hangingPunct="1"/>
            <a:r>
              <a:rPr lang="en-US" altLang="zh-CN" sz="1600" dirty="0">
                <a:solidFill>
                  <a:srgbClr val="080808"/>
                </a:solidFill>
                <a:latin typeface="楷体_GB2312" pitchFamily="49" charset="-122"/>
                <a:ea typeface="楷体_GB2312" pitchFamily="49" charset="-122"/>
              </a:rPr>
              <a:t>        MOV  AX, STACK</a:t>
            </a:r>
          </a:p>
          <a:p>
            <a:pPr eaLnBrk="1" hangingPunct="1"/>
            <a:r>
              <a:rPr lang="en-US" altLang="zh-CN" sz="1600" dirty="0">
                <a:solidFill>
                  <a:srgbClr val="080808"/>
                </a:solidFill>
                <a:latin typeface="楷体_GB2312" pitchFamily="49" charset="-122"/>
                <a:ea typeface="楷体_GB2312" pitchFamily="49" charset="-122"/>
              </a:rPr>
              <a:t>        MOV  SS, AX</a:t>
            </a:r>
          </a:p>
          <a:p>
            <a:pPr eaLnBrk="1" hangingPunct="1"/>
            <a:r>
              <a:rPr lang="en-US" altLang="zh-CN" sz="1600" dirty="0">
                <a:solidFill>
                  <a:srgbClr val="080808"/>
                </a:solidFill>
                <a:latin typeface="楷体_GB2312" pitchFamily="49" charset="-122"/>
                <a:ea typeface="楷体_GB2312" pitchFamily="49" charset="-122"/>
              </a:rPr>
              <a:t>        LEA SP,TOP</a:t>
            </a:r>
          </a:p>
          <a:p>
            <a:pPr eaLnBrk="1" hangingPunct="1"/>
            <a:endParaRPr lang="en-US" altLang="zh-CN" sz="1600" dirty="0">
              <a:solidFill>
                <a:srgbClr val="080808"/>
              </a:solidFill>
              <a:latin typeface="楷体_GB2312" pitchFamily="49" charset="-122"/>
              <a:ea typeface="楷体_GB2312" pitchFamily="49" charset="-122"/>
            </a:endParaRPr>
          </a:p>
        </p:txBody>
      </p:sp>
      <p:sp>
        <p:nvSpPr>
          <p:cNvPr id="2" name="标题 1"/>
          <p:cNvSpPr>
            <a:spLocks noGrp="1"/>
          </p:cNvSpPr>
          <p:nvPr>
            <p:ph type="title"/>
          </p:nvPr>
        </p:nvSpPr>
        <p:spPr/>
        <p:txBody>
          <a:bodyPr/>
          <a:lstStyle/>
          <a:p>
            <a:r>
              <a:rPr lang="zh-CN" altLang="en-US" dirty="0"/>
              <a:t>循环程序的设计</a:t>
            </a:r>
          </a:p>
        </p:txBody>
      </p:sp>
    </p:spTree>
    <p:extLst>
      <p:ext uri="{BB962C8B-B14F-4D97-AF65-F5344CB8AC3E}">
        <p14:creationId xmlns:p14="http://schemas.microsoft.com/office/powerpoint/2010/main" val="275762060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循环程序的设计</a:t>
            </a:r>
          </a:p>
        </p:txBody>
      </p:sp>
      <p:sp>
        <p:nvSpPr>
          <p:cNvPr id="3" name=" 5"/>
          <p:cNvSpPr>
            <a:spLocks noGrp="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lnSpc>
                <a:spcPct val="100000"/>
              </a:lnSpc>
              <a:spcBef>
                <a:spcPct val="0"/>
              </a:spcBef>
              <a:spcAft>
                <a:spcPct val="0"/>
              </a:spcAft>
              <a:defRPr kumimoji="0" sz="1400" b="0" kern="1200">
                <a:solidFill>
                  <a:schemeClr val="tx1"/>
                </a:solidFill>
                <a:latin typeface="Times New Roman" pitchFamily="18" charset="0"/>
                <a:ea typeface="宋体" pitchFamily="2" charset="-122"/>
                <a:cs typeface="+mn-cs"/>
              </a:defRPr>
            </a:lvl1pPr>
            <a:lvl2pPr marL="4572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2pPr>
            <a:lvl3pPr marL="9144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3pPr>
            <a:lvl4pPr marL="13716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4pPr>
            <a:lvl5pPr marL="18288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5pPr>
            <a:lvl6pPr marL="2286000" algn="l" defTabSz="914400" rtl="0" eaLnBrk="1" latinLnBrk="0" hangingPunct="1">
              <a:defRPr kumimoji="1" sz="3200" b="1" kern="1200">
                <a:solidFill>
                  <a:schemeClr val="accent2"/>
                </a:solidFill>
                <a:latin typeface="Times New Roman" pitchFamily="18" charset="0"/>
                <a:ea typeface="宋体" pitchFamily="2" charset="-122"/>
                <a:cs typeface="+mn-cs"/>
              </a:defRPr>
            </a:lvl6pPr>
            <a:lvl7pPr marL="2743200" algn="l" defTabSz="914400" rtl="0" eaLnBrk="1" latinLnBrk="0" hangingPunct="1">
              <a:defRPr kumimoji="1" sz="3200" b="1" kern="1200">
                <a:solidFill>
                  <a:schemeClr val="accent2"/>
                </a:solidFill>
                <a:latin typeface="Times New Roman" pitchFamily="18" charset="0"/>
                <a:ea typeface="宋体" pitchFamily="2" charset="-122"/>
                <a:cs typeface="+mn-cs"/>
              </a:defRPr>
            </a:lvl7pPr>
            <a:lvl8pPr marL="3200400" algn="l" defTabSz="914400" rtl="0" eaLnBrk="1" latinLnBrk="0" hangingPunct="1">
              <a:defRPr kumimoji="1" sz="3200" b="1" kern="1200">
                <a:solidFill>
                  <a:schemeClr val="accent2"/>
                </a:solidFill>
                <a:latin typeface="Times New Roman" pitchFamily="18" charset="0"/>
                <a:ea typeface="宋体" pitchFamily="2" charset="-122"/>
                <a:cs typeface="+mn-cs"/>
              </a:defRPr>
            </a:lvl8pPr>
            <a:lvl9pPr marL="3657600" algn="l" defTabSz="914400" rtl="0" eaLnBrk="1" latinLnBrk="0" hangingPunct="1">
              <a:defRPr kumimoji="1" sz="3200" b="1" kern="1200">
                <a:solidFill>
                  <a:schemeClr val="accent2"/>
                </a:solidFill>
                <a:latin typeface="Times New Roman" pitchFamily="18" charset="0"/>
                <a:ea typeface="宋体" pitchFamily="2" charset="-122"/>
                <a:cs typeface="+mn-cs"/>
              </a:defRPr>
            </a:lvl9pPr>
          </a:lstStyle>
          <a:p>
            <a:fld id="{3EDE3896-A5A5-463A-9C16-DA725315D0B5}" type="slidenum">
              <a:rPr lang="zh-CN" altLang="en-US" sz="1100"/>
              <a:pPr/>
              <a:t>113</a:t>
            </a:fld>
            <a:endParaRPr lang="en-US" altLang="zh-CN" sz="1100"/>
          </a:p>
        </p:txBody>
      </p:sp>
      <p:sp>
        <p:nvSpPr>
          <p:cNvPr id="4" name="Rectangle 2"/>
          <p:cNvSpPr>
            <a:spLocks noGrp="1" noChangeArrowheads="1"/>
          </p:cNvSpPr>
          <p:nvPr/>
        </p:nvSpPr>
        <p:spPr bwMode="auto">
          <a:xfrm>
            <a:off x="3784" y="764704"/>
            <a:ext cx="9144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a:r>
              <a:rPr lang="zh-CN" altLang="en-US" sz="2400" b="1" dirty="0" smtClean="0"/>
              <a:t>例</a:t>
            </a:r>
            <a:r>
              <a:rPr lang="en-US" altLang="zh-CN" sz="2400" b="1" dirty="0" smtClean="0"/>
              <a:t>4.6</a:t>
            </a:r>
            <a:r>
              <a:rPr lang="zh-CN" altLang="en-US" sz="2800" b="1" dirty="0" smtClean="0"/>
              <a:t>在</a:t>
            </a:r>
            <a:r>
              <a:rPr lang="en-US" altLang="zh-CN" sz="2800" b="1" dirty="0"/>
              <a:t>ARRAY</a:t>
            </a:r>
            <a:r>
              <a:rPr lang="zh-CN" altLang="en-US" sz="2800" b="1" dirty="0"/>
              <a:t>开始的存区中存放着一</a:t>
            </a:r>
            <a:r>
              <a:rPr lang="zh-CN" altLang="en-US" sz="2800" b="1" dirty="0" smtClean="0"/>
              <a:t>组</a:t>
            </a:r>
            <a:r>
              <a:rPr lang="zh-CN" altLang="en-US" sz="2800" b="1" dirty="0"/>
              <a:t>无符号</a:t>
            </a:r>
            <a:r>
              <a:rPr lang="zh-CN" altLang="en-US" sz="2800" b="1" dirty="0" smtClean="0"/>
              <a:t>字</a:t>
            </a:r>
            <a:r>
              <a:rPr lang="zh-CN" altLang="en-US" sz="2800" b="1" dirty="0"/>
              <a:t/>
            </a:r>
            <a:br>
              <a:rPr lang="zh-CN" altLang="en-US" sz="2800" b="1" dirty="0"/>
            </a:br>
            <a:r>
              <a:rPr lang="zh-CN" altLang="en-US" sz="2800" b="1" dirty="0"/>
              <a:t>      数据，个数由</a:t>
            </a:r>
            <a:r>
              <a:rPr lang="en-US" altLang="zh-CN" sz="2800" b="1" dirty="0"/>
              <a:t>COUNT</a:t>
            </a:r>
            <a:r>
              <a:rPr lang="zh-CN" altLang="en-US" sz="2800" b="1" dirty="0"/>
              <a:t>指示。试编写程序   </a:t>
            </a:r>
            <a:br>
              <a:rPr lang="zh-CN" altLang="en-US" sz="2800" b="1" dirty="0"/>
            </a:br>
            <a:r>
              <a:rPr lang="zh-CN" altLang="en-US" sz="2800" b="1" dirty="0"/>
              <a:t>      段寻找其中的最大数，放在</a:t>
            </a:r>
            <a:r>
              <a:rPr lang="en-US" altLang="zh-CN" sz="2800" b="1" dirty="0"/>
              <a:t>MAX</a:t>
            </a:r>
            <a:r>
              <a:rPr lang="zh-CN" altLang="en-US" sz="2800" b="1" dirty="0"/>
              <a:t>中。</a:t>
            </a:r>
            <a:r>
              <a:rPr lang="zh-CN" altLang="en-US" b="1" dirty="0">
                <a:latin typeface="华文隶书" pitchFamily="2" charset="-122"/>
              </a:rPr>
              <a:t> </a:t>
            </a:r>
            <a:endParaRPr lang="zh-CN" altLang="en-US" sz="2800" b="1" dirty="0"/>
          </a:p>
        </p:txBody>
      </p:sp>
      <p:sp>
        <p:nvSpPr>
          <p:cNvPr id="5" name="Rectangle 3"/>
          <p:cNvSpPr>
            <a:spLocks noChangeArrowheads="1"/>
          </p:cNvSpPr>
          <p:nvPr/>
        </p:nvSpPr>
        <p:spPr bwMode="auto">
          <a:xfrm>
            <a:off x="457200" y="2590800"/>
            <a:ext cx="8153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en-US"/>
            </a:defPPr>
            <a:lvl1pPr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1pPr>
            <a:lvl2pPr marL="4572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2pPr>
            <a:lvl3pPr marL="9144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3pPr>
            <a:lvl4pPr marL="13716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4pPr>
            <a:lvl5pPr marL="1828800" algn="l" rtl="0" fontAlgn="base">
              <a:lnSpc>
                <a:spcPct val="120000"/>
              </a:lnSpc>
              <a:spcBef>
                <a:spcPct val="50000"/>
              </a:spcBef>
              <a:spcAft>
                <a:spcPct val="0"/>
              </a:spcAft>
              <a:defRPr kumimoji="1" sz="3200" b="1" kern="1200">
                <a:solidFill>
                  <a:schemeClr val="accent2"/>
                </a:solidFill>
                <a:latin typeface="Times New Roman" pitchFamily="18" charset="0"/>
                <a:ea typeface="宋体" pitchFamily="2" charset="-122"/>
                <a:cs typeface="+mn-cs"/>
              </a:defRPr>
            </a:lvl5pPr>
            <a:lvl6pPr marL="2286000" algn="l" defTabSz="914400" rtl="0" eaLnBrk="1" latinLnBrk="0" hangingPunct="1">
              <a:defRPr kumimoji="1" sz="3200" b="1" kern="1200">
                <a:solidFill>
                  <a:schemeClr val="accent2"/>
                </a:solidFill>
                <a:latin typeface="Times New Roman" pitchFamily="18" charset="0"/>
                <a:ea typeface="宋体" pitchFamily="2" charset="-122"/>
                <a:cs typeface="+mn-cs"/>
              </a:defRPr>
            </a:lvl6pPr>
            <a:lvl7pPr marL="2743200" algn="l" defTabSz="914400" rtl="0" eaLnBrk="1" latinLnBrk="0" hangingPunct="1">
              <a:defRPr kumimoji="1" sz="3200" b="1" kern="1200">
                <a:solidFill>
                  <a:schemeClr val="accent2"/>
                </a:solidFill>
                <a:latin typeface="Times New Roman" pitchFamily="18" charset="0"/>
                <a:ea typeface="宋体" pitchFamily="2" charset="-122"/>
                <a:cs typeface="+mn-cs"/>
              </a:defRPr>
            </a:lvl7pPr>
            <a:lvl8pPr marL="3200400" algn="l" defTabSz="914400" rtl="0" eaLnBrk="1" latinLnBrk="0" hangingPunct="1">
              <a:defRPr kumimoji="1" sz="3200" b="1" kern="1200">
                <a:solidFill>
                  <a:schemeClr val="accent2"/>
                </a:solidFill>
                <a:latin typeface="Times New Roman" pitchFamily="18" charset="0"/>
                <a:ea typeface="宋体" pitchFamily="2" charset="-122"/>
                <a:cs typeface="+mn-cs"/>
              </a:defRPr>
            </a:lvl8pPr>
            <a:lvl9pPr marL="3657600" algn="l" defTabSz="914400" rtl="0" eaLnBrk="1" latinLnBrk="0" hangingPunct="1">
              <a:defRPr kumimoji="1" sz="3200" b="1" kern="1200">
                <a:solidFill>
                  <a:schemeClr val="accent2"/>
                </a:solidFill>
                <a:latin typeface="Times New Roman" pitchFamily="18" charset="0"/>
                <a:ea typeface="宋体" pitchFamily="2" charset="-122"/>
                <a:cs typeface="+mn-cs"/>
              </a:defRPr>
            </a:lvl9pPr>
          </a:lstStyle>
          <a:p>
            <a:pPr>
              <a:lnSpc>
                <a:spcPct val="100000"/>
              </a:lnSpc>
              <a:spcBef>
                <a:spcPct val="0"/>
              </a:spcBef>
            </a:pPr>
            <a:r>
              <a:rPr lang="zh-CN" altLang="en-US" sz="2400" dirty="0">
                <a:solidFill>
                  <a:srgbClr val="0000CC"/>
                </a:solidFill>
              </a:rPr>
              <a:t>分析：设置工作单元，先把第一个数放入，</a:t>
            </a:r>
            <a:r>
              <a:rPr lang="en-US" altLang="zh-CN" sz="2400" dirty="0">
                <a:solidFill>
                  <a:srgbClr val="0000CC"/>
                </a:solidFill>
              </a:rPr>
              <a:t>  </a:t>
            </a:r>
          </a:p>
          <a:p>
            <a:pPr>
              <a:lnSpc>
                <a:spcPct val="100000"/>
              </a:lnSpc>
              <a:spcBef>
                <a:spcPct val="0"/>
              </a:spcBef>
            </a:pPr>
            <a:r>
              <a:rPr lang="zh-CN" altLang="en-US" sz="2400" dirty="0">
                <a:solidFill>
                  <a:srgbClr val="0000CC"/>
                </a:solidFill>
              </a:rPr>
              <a:t>          然后逐个读出数据与其相比较，</a:t>
            </a:r>
          </a:p>
          <a:p>
            <a:pPr>
              <a:lnSpc>
                <a:spcPct val="100000"/>
              </a:lnSpc>
              <a:spcBef>
                <a:spcPct val="0"/>
              </a:spcBef>
            </a:pPr>
            <a:r>
              <a:rPr lang="zh-CN" altLang="en-US" sz="2400" dirty="0">
                <a:solidFill>
                  <a:srgbClr val="0000CC"/>
                </a:solidFill>
              </a:rPr>
              <a:t>     如读出的数据大时，则数据 </a:t>
            </a:r>
            <a:r>
              <a:rPr lang="en-US" altLang="zh-CN" sz="2000" dirty="0">
                <a:solidFill>
                  <a:srgbClr val="0000CC"/>
                </a:solidFill>
                <a:sym typeface="Wingdings" pitchFamily="2" charset="2"/>
              </a:rPr>
              <a:t></a:t>
            </a:r>
            <a:r>
              <a:rPr lang="zh-CN" altLang="en-US" sz="2400" dirty="0">
                <a:solidFill>
                  <a:srgbClr val="0000CC"/>
                </a:solidFill>
              </a:rPr>
              <a:t> 工作单元</a:t>
            </a:r>
          </a:p>
          <a:p>
            <a:pPr>
              <a:lnSpc>
                <a:spcPct val="100000"/>
              </a:lnSpc>
              <a:spcBef>
                <a:spcPct val="0"/>
              </a:spcBef>
            </a:pPr>
            <a:r>
              <a:rPr lang="en-US" altLang="zh-CN" sz="2400" dirty="0">
                <a:solidFill>
                  <a:srgbClr val="0000CC"/>
                </a:solidFill>
              </a:rPr>
              <a:t>     </a:t>
            </a:r>
            <a:r>
              <a:rPr lang="zh-CN" altLang="en-US" sz="2400" dirty="0">
                <a:solidFill>
                  <a:srgbClr val="0000CC"/>
                </a:solidFill>
              </a:rPr>
              <a:t>如工作单元中的数据大时，则不送。</a:t>
            </a:r>
          </a:p>
          <a:p>
            <a:pPr>
              <a:lnSpc>
                <a:spcPct val="100000"/>
              </a:lnSpc>
              <a:spcBef>
                <a:spcPct val="0"/>
              </a:spcBef>
            </a:pPr>
            <a:r>
              <a:rPr lang="zh-CN" altLang="en-US" sz="2400" dirty="0">
                <a:solidFill>
                  <a:srgbClr val="0000CC"/>
                </a:solidFill>
                <a:sym typeface="Wingdings" pitchFamily="2" charset="2"/>
              </a:rPr>
              <a:t>      循环进行</a:t>
            </a:r>
            <a:r>
              <a:rPr lang="en-US" altLang="zh-CN" sz="2400" dirty="0">
                <a:solidFill>
                  <a:srgbClr val="0000CC"/>
                </a:solidFill>
                <a:sym typeface="Wingdings" pitchFamily="2" charset="2"/>
              </a:rPr>
              <a:t>N-1</a:t>
            </a:r>
            <a:r>
              <a:rPr lang="zh-CN" altLang="en-US" sz="2400" dirty="0">
                <a:solidFill>
                  <a:srgbClr val="0000CC"/>
                </a:solidFill>
                <a:sym typeface="Wingdings" pitchFamily="2" charset="2"/>
              </a:rPr>
              <a:t>次。</a:t>
            </a:r>
          </a:p>
          <a:p>
            <a:pPr>
              <a:lnSpc>
                <a:spcPct val="100000"/>
              </a:lnSpc>
              <a:spcBef>
                <a:spcPct val="0"/>
              </a:spcBef>
            </a:pPr>
            <a:r>
              <a:rPr lang="zh-CN" altLang="en-US" sz="2400" dirty="0">
                <a:solidFill>
                  <a:srgbClr val="0000CC"/>
                </a:solidFill>
                <a:sym typeface="Wingdings" pitchFamily="2" charset="2"/>
              </a:rPr>
              <a:t>     设置</a:t>
            </a:r>
            <a:r>
              <a:rPr lang="en-US" altLang="zh-CN" sz="2400" dirty="0">
                <a:solidFill>
                  <a:srgbClr val="0000CC"/>
                </a:solidFill>
                <a:sym typeface="Wingdings" pitchFamily="2" charset="2"/>
              </a:rPr>
              <a:t>BX</a:t>
            </a:r>
            <a:r>
              <a:rPr lang="zh-CN" altLang="en-US" sz="2400" dirty="0">
                <a:solidFill>
                  <a:srgbClr val="0000CC"/>
                </a:solidFill>
                <a:sym typeface="Wingdings" pitchFamily="2" charset="2"/>
              </a:rPr>
              <a:t>为地址指针，初值指向</a:t>
            </a:r>
            <a:r>
              <a:rPr lang="en-US" altLang="zh-CN" sz="2400" dirty="0">
                <a:solidFill>
                  <a:srgbClr val="0000CC"/>
                </a:solidFill>
                <a:sym typeface="Wingdings" pitchFamily="2" charset="2"/>
              </a:rPr>
              <a:t>ARRAY，</a:t>
            </a:r>
          </a:p>
          <a:p>
            <a:pPr>
              <a:lnSpc>
                <a:spcPct val="100000"/>
              </a:lnSpc>
              <a:spcBef>
                <a:spcPct val="0"/>
              </a:spcBef>
            </a:pPr>
            <a:r>
              <a:rPr lang="en-US" altLang="zh-CN" sz="2400" dirty="0">
                <a:solidFill>
                  <a:srgbClr val="0000CC"/>
                </a:solidFill>
                <a:sym typeface="Wingdings" pitchFamily="2" charset="2"/>
              </a:rPr>
              <a:t>     </a:t>
            </a:r>
            <a:r>
              <a:rPr lang="zh-CN" altLang="en-US" sz="2400" dirty="0">
                <a:solidFill>
                  <a:srgbClr val="0000CC"/>
                </a:solidFill>
                <a:sym typeface="Wingdings" pitchFamily="2" charset="2"/>
              </a:rPr>
              <a:t>循环控制变量初值为</a:t>
            </a:r>
            <a:r>
              <a:rPr lang="en-US" altLang="zh-CN" sz="2400" dirty="0">
                <a:solidFill>
                  <a:srgbClr val="0000CC"/>
                </a:solidFill>
                <a:sym typeface="Wingdings" pitchFamily="2" charset="2"/>
              </a:rPr>
              <a:t>COUNT-1。</a:t>
            </a:r>
          </a:p>
        </p:txBody>
      </p:sp>
    </p:spTree>
    <p:extLst>
      <p:ext uri="{BB962C8B-B14F-4D97-AF65-F5344CB8AC3E}">
        <p14:creationId xmlns:p14="http://schemas.microsoft.com/office/powerpoint/2010/main" val="47294224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76401" y="1844824"/>
            <a:ext cx="3168352" cy="2880320"/>
          </a:xfrm>
          <a:prstGeom prst="rect">
            <a:avLst/>
          </a:prstGeom>
          <a:solidFill>
            <a:schemeClr val="tx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3"/>
          <p:cNvSpPr>
            <a:spLocks noChangeArrowheads="1"/>
          </p:cNvSpPr>
          <p:nvPr/>
        </p:nvSpPr>
        <p:spPr bwMode="auto">
          <a:xfrm>
            <a:off x="4067944" y="1713007"/>
            <a:ext cx="4898418" cy="4031873"/>
          </a:xfrm>
          <a:prstGeom prst="rect">
            <a:avLst/>
          </a:prstGeom>
          <a:noFill/>
          <a:ln w="127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indent="269875" eaLnBrk="0" hangingPunct="0">
              <a:defRPr kumimoji="1" sz="2000" b="1">
                <a:solidFill>
                  <a:schemeClr val="tx1"/>
                </a:solidFill>
                <a:latin typeface="Tahoma" pitchFamily="34" charset="0"/>
                <a:ea typeface="仿宋_GB2312" pitchFamily="49" charset="-122"/>
              </a:defRPr>
            </a:lvl1pPr>
            <a:lvl2pPr marL="742950" indent="-285750" eaLnBrk="0" hangingPunct="0">
              <a:defRPr kumimoji="1" sz="2000" b="1">
                <a:solidFill>
                  <a:schemeClr val="tx1"/>
                </a:solidFill>
                <a:latin typeface="Tahoma" pitchFamily="34" charset="0"/>
                <a:ea typeface="仿宋_GB2312" pitchFamily="49" charset="-122"/>
              </a:defRPr>
            </a:lvl2pPr>
            <a:lvl3pPr marL="1143000" indent="-228600" eaLnBrk="0" hangingPunct="0">
              <a:defRPr kumimoji="1" sz="2000" b="1">
                <a:solidFill>
                  <a:schemeClr val="tx1"/>
                </a:solidFill>
                <a:latin typeface="Tahoma" pitchFamily="34" charset="0"/>
                <a:ea typeface="仿宋_GB2312" pitchFamily="49" charset="-122"/>
              </a:defRPr>
            </a:lvl3pPr>
            <a:lvl4pPr marL="1600200" indent="-228600" eaLnBrk="0" hangingPunct="0">
              <a:defRPr kumimoji="1" sz="2000" b="1">
                <a:solidFill>
                  <a:schemeClr val="tx1"/>
                </a:solidFill>
                <a:latin typeface="Tahoma" pitchFamily="34" charset="0"/>
                <a:ea typeface="仿宋_GB2312" pitchFamily="49" charset="-122"/>
              </a:defRPr>
            </a:lvl4pPr>
            <a:lvl5pPr marL="2057400" indent="-228600" eaLnBrk="0" hangingPunct="0">
              <a:defRPr kumimoji="1" sz="2000" b="1">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9pPr>
          </a:lstStyle>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LEA BX, ARRAY</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MOV CX, COUNT</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MOV AX, [BX]</a:t>
            </a:r>
          </a:p>
          <a:p>
            <a:pPr algn="l" eaLnBrk="1" hangingPunct="1"/>
            <a:r>
              <a:rPr lang="en-US" altLang="zh-CN" sz="1600" dirty="0" smtClean="0">
                <a:solidFill>
                  <a:srgbClr val="080808"/>
                </a:solidFill>
                <a:latin typeface="楷体_GB2312" pitchFamily="49" charset="-122"/>
                <a:ea typeface="楷体_GB2312" pitchFamily="49" charset="-122"/>
              </a:rPr>
              <a:t>      DEC CX</a:t>
            </a:r>
          </a:p>
          <a:p>
            <a:pPr algn="l" eaLnBrk="1" hangingPunct="1"/>
            <a:r>
              <a:rPr lang="en-US" altLang="zh-CN" sz="1600" dirty="0" smtClean="0">
                <a:solidFill>
                  <a:srgbClr val="080808"/>
                </a:solidFill>
                <a:latin typeface="楷体_GB2312" pitchFamily="49" charset="-122"/>
                <a:ea typeface="楷体_GB2312" pitchFamily="49" charset="-122"/>
              </a:rPr>
              <a:t>FINDMAX:  JCXZ L1</a:t>
            </a:r>
          </a:p>
          <a:p>
            <a:pPr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a:t>
            </a:r>
            <a:r>
              <a:rPr lang="en-US" altLang="zh-CN" sz="1600" dirty="0">
                <a:solidFill>
                  <a:srgbClr val="080808"/>
                </a:solidFill>
                <a:latin typeface="楷体_GB2312" pitchFamily="49" charset="-122"/>
                <a:ea typeface="楷体_GB2312" pitchFamily="49" charset="-122"/>
              </a:rPr>
              <a:t>INC BX</a:t>
            </a:r>
          </a:p>
          <a:p>
            <a:pPr eaLnBrk="1" hangingPunct="1"/>
            <a:r>
              <a:rPr lang="en-US" altLang="zh-CN" sz="1600" dirty="0">
                <a:solidFill>
                  <a:srgbClr val="080808"/>
                </a:solidFill>
                <a:latin typeface="楷体_GB2312" pitchFamily="49" charset="-122"/>
                <a:ea typeface="楷体_GB2312" pitchFamily="49" charset="-122"/>
              </a:rPr>
              <a:t>      INC </a:t>
            </a:r>
            <a:r>
              <a:rPr lang="en-US" altLang="zh-CN" sz="1600" dirty="0" smtClean="0">
                <a:solidFill>
                  <a:srgbClr val="080808"/>
                </a:solidFill>
                <a:latin typeface="楷体_GB2312" pitchFamily="49" charset="-122"/>
                <a:ea typeface="楷体_GB2312" pitchFamily="49" charset="-122"/>
              </a:rPr>
              <a:t>BX</a:t>
            </a:r>
          </a:p>
          <a:p>
            <a:pPr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CMP AX, [BX]</a:t>
            </a:r>
          </a:p>
          <a:p>
            <a:pPr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JA  L2</a:t>
            </a:r>
          </a:p>
          <a:p>
            <a:pPr eaLnBrk="1" hangingPunct="1"/>
            <a:r>
              <a:rPr lang="en-US" altLang="zh-CN" sz="1600" dirty="0" smtClean="0">
                <a:solidFill>
                  <a:srgbClr val="080808"/>
                </a:solidFill>
                <a:latin typeface="楷体_GB2312" pitchFamily="49" charset="-122"/>
                <a:ea typeface="楷体_GB2312" pitchFamily="49" charset="-122"/>
              </a:rPr>
              <a:t>      MOV AX,[BX]</a:t>
            </a:r>
            <a:endParaRPr lang="en-US" altLang="zh-CN" sz="1600" dirty="0">
              <a:solidFill>
                <a:srgbClr val="080808"/>
              </a:solidFill>
              <a:latin typeface="楷体_GB2312" pitchFamily="49" charset="-122"/>
              <a:ea typeface="楷体_GB2312" pitchFamily="49" charset="-122"/>
            </a:endParaRPr>
          </a:p>
          <a:p>
            <a:pPr eaLnBrk="1" hangingPunct="1"/>
            <a:r>
              <a:rPr lang="en-US" altLang="zh-CN" sz="1600" dirty="0" smtClean="0">
                <a:solidFill>
                  <a:srgbClr val="080808"/>
                </a:solidFill>
                <a:latin typeface="楷体_GB2312" pitchFamily="49" charset="-122"/>
                <a:ea typeface="楷体_GB2312" pitchFamily="49" charset="-122"/>
              </a:rPr>
              <a:t>   L2:LOOP FINDMAX</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L1:  MOV MAX, AX  </a:t>
            </a:r>
          </a:p>
          <a:p>
            <a:pPr algn="l" eaLnBrk="1" hangingPunct="1"/>
            <a:r>
              <a:rPr lang="en-US" altLang="zh-CN" sz="1600" dirty="0" smtClean="0">
                <a:solidFill>
                  <a:srgbClr val="080808"/>
                </a:solidFill>
                <a:latin typeface="楷体_GB2312" pitchFamily="49" charset="-122"/>
                <a:ea typeface="楷体_GB2312" pitchFamily="49" charset="-122"/>
              </a:rPr>
              <a:t>  OVER:  </a:t>
            </a:r>
            <a:r>
              <a:rPr lang="en-US" altLang="zh-CN" sz="1600" dirty="0">
                <a:solidFill>
                  <a:srgbClr val="080808"/>
                </a:solidFill>
                <a:latin typeface="楷体_GB2312" pitchFamily="49" charset="-122"/>
                <a:ea typeface="楷体_GB2312" pitchFamily="49" charset="-122"/>
              </a:rPr>
              <a:t>MOV AH,4CH	</a:t>
            </a:r>
            <a:r>
              <a:rPr lang="zh-CN" altLang="en-US" sz="1600" dirty="0" smtClean="0">
                <a:solidFill>
                  <a:srgbClr val="080808"/>
                </a:solidFill>
                <a:latin typeface="楷体_GB2312" pitchFamily="49" charset="-122"/>
                <a:ea typeface="楷体_GB2312" pitchFamily="49" charset="-122"/>
              </a:rPr>
              <a:t>；</a:t>
            </a:r>
            <a:r>
              <a:rPr lang="zh-CN" altLang="en-US" sz="1600" dirty="0">
                <a:solidFill>
                  <a:srgbClr val="00B050"/>
                </a:solidFill>
                <a:latin typeface="楷体_GB2312" pitchFamily="49" charset="-122"/>
                <a:ea typeface="楷体_GB2312" pitchFamily="49" charset="-122"/>
              </a:rPr>
              <a:t>返回</a:t>
            </a:r>
            <a:r>
              <a:rPr lang="en-US" altLang="zh-CN" sz="1600" dirty="0">
                <a:solidFill>
                  <a:srgbClr val="00B050"/>
                </a:solidFill>
                <a:latin typeface="楷体_GB2312" pitchFamily="49" charset="-122"/>
                <a:ea typeface="楷体_GB2312" pitchFamily="49" charset="-122"/>
              </a:rPr>
              <a:t>DOS</a:t>
            </a:r>
            <a:r>
              <a:rPr lang="zh-CN" altLang="en-US" sz="1600" dirty="0">
                <a:solidFill>
                  <a:srgbClr val="00B050"/>
                </a:solidFill>
                <a:latin typeface="楷体_GB2312" pitchFamily="49" charset="-122"/>
                <a:ea typeface="楷体_GB2312" pitchFamily="49" charset="-122"/>
              </a:rPr>
              <a:t>操作系统</a:t>
            </a:r>
          </a:p>
          <a:p>
            <a:pPr eaLnBrk="1" hangingPunct="1"/>
            <a:r>
              <a:rPr lang="zh-CN" altLang="en-US" sz="1600" dirty="0">
                <a:solidFill>
                  <a:srgbClr val="080808"/>
                </a:solidFill>
                <a:latin typeface="楷体_GB2312" pitchFamily="49" charset="-122"/>
                <a:ea typeface="楷体_GB2312" pitchFamily="49" charset="-122"/>
              </a:rPr>
              <a:t>	  </a:t>
            </a:r>
            <a:r>
              <a:rPr lang="en-US" altLang="zh-CN" sz="1600" dirty="0">
                <a:solidFill>
                  <a:srgbClr val="080808"/>
                </a:solidFill>
                <a:latin typeface="楷体_GB2312" pitchFamily="49" charset="-122"/>
                <a:ea typeface="楷体_GB2312" pitchFamily="49" charset="-122"/>
              </a:rPr>
              <a:t>INT 21H</a:t>
            </a:r>
          </a:p>
          <a:p>
            <a:pPr eaLnBrk="1" hangingPunct="1"/>
            <a:r>
              <a:rPr lang="en-US" altLang="zh-CN" sz="1600" dirty="0">
                <a:solidFill>
                  <a:srgbClr val="080808"/>
                </a:solidFill>
                <a:latin typeface="楷体_GB2312" pitchFamily="49" charset="-122"/>
                <a:ea typeface="楷体_GB2312" pitchFamily="49" charset="-122"/>
              </a:rPr>
              <a:t>CODE  ENDS</a:t>
            </a:r>
          </a:p>
          <a:p>
            <a:pPr eaLnBrk="1" hangingPunct="1"/>
            <a:r>
              <a:rPr lang="en-US" altLang="zh-CN" sz="1600" dirty="0">
                <a:solidFill>
                  <a:srgbClr val="080808"/>
                </a:solidFill>
                <a:latin typeface="楷体_GB2312" pitchFamily="49" charset="-122"/>
                <a:ea typeface="楷体_GB2312" pitchFamily="49" charset="-122"/>
              </a:rPr>
              <a:t>      END </a:t>
            </a:r>
            <a:r>
              <a:rPr lang="en-US" altLang="zh-CN" sz="1600" dirty="0" smtClean="0">
                <a:solidFill>
                  <a:srgbClr val="080808"/>
                </a:solidFill>
                <a:latin typeface="楷体_GB2312" pitchFamily="49" charset="-122"/>
                <a:ea typeface="楷体_GB2312" pitchFamily="49" charset="-122"/>
              </a:rPr>
              <a:t>START</a:t>
            </a:r>
            <a:endParaRPr lang="en-US" altLang="zh-CN" sz="1600" dirty="0">
              <a:solidFill>
                <a:srgbClr val="080808"/>
              </a:solidFill>
              <a:latin typeface="楷体_GB2312" pitchFamily="49" charset="-122"/>
              <a:ea typeface="楷体_GB2312" pitchFamily="49" charset="-122"/>
            </a:endParaRPr>
          </a:p>
        </p:txBody>
      </p:sp>
      <p:sp>
        <p:nvSpPr>
          <p:cNvPr id="2" name="标题 1"/>
          <p:cNvSpPr>
            <a:spLocks noGrp="1"/>
          </p:cNvSpPr>
          <p:nvPr>
            <p:ph type="title"/>
          </p:nvPr>
        </p:nvSpPr>
        <p:spPr/>
        <p:txBody>
          <a:bodyPr/>
          <a:lstStyle/>
          <a:p>
            <a:r>
              <a:rPr lang="zh-CN" altLang="en-US" dirty="0"/>
              <a:t>循环程序的设计</a:t>
            </a:r>
          </a:p>
        </p:txBody>
      </p:sp>
      <p:sp>
        <p:nvSpPr>
          <p:cNvPr id="6" name="矩形 5"/>
          <p:cNvSpPr/>
          <p:nvPr/>
        </p:nvSpPr>
        <p:spPr>
          <a:xfrm>
            <a:off x="395536" y="2564904"/>
            <a:ext cx="2160240" cy="792088"/>
          </a:xfrm>
          <a:prstGeom prst="rect">
            <a:avLst/>
          </a:prstGeom>
          <a:solidFill>
            <a:schemeClr val="tx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3"/>
          <p:cNvSpPr>
            <a:spLocks noChangeArrowheads="1"/>
          </p:cNvSpPr>
          <p:nvPr/>
        </p:nvSpPr>
        <p:spPr bwMode="auto">
          <a:xfrm>
            <a:off x="107504" y="1292562"/>
            <a:ext cx="3816424" cy="5016758"/>
          </a:xfrm>
          <a:prstGeom prst="rect">
            <a:avLst/>
          </a:prstGeom>
          <a:noFill/>
          <a:ln w="9525">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1433513" indent="-1163638" eaLnBrk="0" hangingPunct="0">
              <a:defRPr kumimoji="1" sz="2000" b="1">
                <a:solidFill>
                  <a:schemeClr val="tx1"/>
                </a:solidFill>
                <a:latin typeface="Tahoma" pitchFamily="34" charset="0"/>
                <a:ea typeface="仿宋_GB2312" pitchFamily="49" charset="-122"/>
              </a:defRPr>
            </a:lvl1pPr>
            <a:lvl2pPr marL="742950" indent="-285750" eaLnBrk="0" hangingPunct="0">
              <a:defRPr kumimoji="1" sz="2000" b="1">
                <a:solidFill>
                  <a:schemeClr val="tx1"/>
                </a:solidFill>
                <a:latin typeface="Tahoma" pitchFamily="34" charset="0"/>
                <a:ea typeface="仿宋_GB2312" pitchFamily="49" charset="-122"/>
              </a:defRPr>
            </a:lvl2pPr>
            <a:lvl3pPr marL="1143000" indent="-228600" eaLnBrk="0" hangingPunct="0">
              <a:defRPr kumimoji="1" sz="2000" b="1">
                <a:solidFill>
                  <a:schemeClr val="tx1"/>
                </a:solidFill>
                <a:latin typeface="Tahoma" pitchFamily="34" charset="0"/>
                <a:ea typeface="仿宋_GB2312" pitchFamily="49" charset="-122"/>
              </a:defRPr>
            </a:lvl3pPr>
            <a:lvl4pPr marL="1600200" indent="-228600" eaLnBrk="0" hangingPunct="0">
              <a:defRPr kumimoji="1" sz="2000" b="1">
                <a:solidFill>
                  <a:schemeClr val="tx1"/>
                </a:solidFill>
                <a:latin typeface="Tahoma" pitchFamily="34" charset="0"/>
                <a:ea typeface="仿宋_GB2312" pitchFamily="49" charset="-122"/>
              </a:defRPr>
            </a:lvl4pPr>
            <a:lvl5pPr marL="2057400" indent="-228600" eaLnBrk="0" hangingPunct="0">
              <a:defRPr kumimoji="1" sz="2000" b="1">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9pPr>
          </a:lstStyle>
          <a:p>
            <a:pPr algn="l" eaLnBrk="1" hangingPunct="1"/>
            <a:r>
              <a:rPr lang="en-US" altLang="zh-CN" sz="1600" dirty="0">
                <a:solidFill>
                  <a:srgbClr val="080808"/>
                </a:solidFill>
                <a:latin typeface="楷体_GB2312" pitchFamily="49" charset="-122"/>
                <a:ea typeface="楷体_GB2312" pitchFamily="49" charset="-122"/>
              </a:rPr>
              <a:t>STACK   SEGMENT  STACK  'STACK</a:t>
            </a:r>
            <a:r>
              <a:rPr lang="en-US" altLang="zh-CN" sz="1400" dirty="0">
                <a:solidFill>
                  <a:srgbClr val="080808"/>
                </a:solidFill>
              </a:rPr>
              <a:t>'</a:t>
            </a:r>
            <a:r>
              <a:rPr lang="en-US" altLang="zh-CN" sz="1400" dirty="0"/>
              <a:t> </a:t>
            </a:r>
            <a:endParaRPr lang="en-US" altLang="zh-CN" sz="1600" dirty="0">
              <a:solidFill>
                <a:srgbClr val="080808"/>
              </a:solidFill>
              <a:latin typeface="楷体_GB2312" pitchFamily="49" charset="-122"/>
              <a:ea typeface="楷体_GB2312" pitchFamily="49" charset="-122"/>
            </a:endParaRPr>
          </a:p>
          <a:p>
            <a:pPr algn="l" eaLnBrk="1" hangingPunct="1"/>
            <a:r>
              <a:rPr lang="en-US" altLang="zh-CN" sz="1600" dirty="0">
                <a:solidFill>
                  <a:srgbClr val="080808"/>
                </a:solidFill>
                <a:latin typeface="楷体_GB2312" pitchFamily="49" charset="-122"/>
                <a:ea typeface="楷体_GB2312" pitchFamily="49" charset="-122"/>
              </a:rPr>
              <a:t>        DW  100H  DUP(?)</a:t>
            </a:r>
          </a:p>
          <a:p>
            <a:pPr algn="l" eaLnBrk="1" hangingPunct="1"/>
            <a:r>
              <a:rPr lang="en-US" altLang="zh-CN" sz="1600" dirty="0">
                <a:solidFill>
                  <a:srgbClr val="080808"/>
                </a:solidFill>
                <a:latin typeface="楷体_GB2312" pitchFamily="49" charset="-122"/>
                <a:ea typeface="楷体_GB2312" pitchFamily="49" charset="-122"/>
              </a:rPr>
              <a:t>TOP     LABEL WORD</a:t>
            </a:r>
          </a:p>
          <a:p>
            <a:pPr algn="l" eaLnBrk="1" hangingPunct="1"/>
            <a:r>
              <a:rPr lang="en-US" altLang="zh-CN" sz="1600" dirty="0">
                <a:solidFill>
                  <a:srgbClr val="080808"/>
                </a:solidFill>
                <a:latin typeface="楷体_GB2312" pitchFamily="49" charset="-122"/>
                <a:ea typeface="楷体_GB2312" pitchFamily="49" charset="-122"/>
              </a:rPr>
              <a:t>STACK   ENDS</a:t>
            </a:r>
          </a:p>
          <a:p>
            <a:pPr algn="l" eaLnBrk="1" hangingPunct="1"/>
            <a:r>
              <a:rPr lang="en-US" altLang="zh-CN" sz="1600" dirty="0">
                <a:solidFill>
                  <a:srgbClr val="080808"/>
                </a:solidFill>
                <a:latin typeface="楷体_GB2312" pitchFamily="49" charset="-122"/>
                <a:ea typeface="楷体_GB2312" pitchFamily="49" charset="-122"/>
              </a:rPr>
              <a:t>DATA    SEGMENT</a:t>
            </a:r>
          </a:p>
          <a:p>
            <a:pPr algn="l" eaLnBrk="1" hangingPunct="1"/>
            <a:r>
              <a:rPr lang="en-US" altLang="zh-CN" sz="1600" dirty="0" smtClean="0">
                <a:solidFill>
                  <a:srgbClr val="080808"/>
                </a:solidFill>
                <a:latin typeface="楷体_GB2312" pitchFamily="49" charset="-122"/>
                <a:ea typeface="楷体_GB2312" pitchFamily="49" charset="-122"/>
              </a:rPr>
              <a:t>ARRAY  DW ………</a:t>
            </a:r>
          </a:p>
          <a:p>
            <a:pPr algn="l" eaLnBrk="1" hangingPunct="1"/>
            <a:r>
              <a:rPr lang="en-US" altLang="zh-CN" sz="1600" dirty="0" smtClean="0">
                <a:solidFill>
                  <a:srgbClr val="080808"/>
                </a:solidFill>
                <a:latin typeface="楷体_GB2312" pitchFamily="49" charset="-122"/>
                <a:ea typeface="楷体_GB2312" pitchFamily="49" charset="-122"/>
              </a:rPr>
              <a:t>COUNT  DW N</a:t>
            </a:r>
          </a:p>
          <a:p>
            <a:pPr algn="l" eaLnBrk="1" hangingPunct="1"/>
            <a:r>
              <a:rPr lang="en-US" altLang="zh-CN" sz="1600" dirty="0" smtClean="0">
                <a:solidFill>
                  <a:srgbClr val="080808"/>
                </a:solidFill>
                <a:latin typeface="楷体_GB2312" pitchFamily="49" charset="-122"/>
                <a:ea typeface="楷体_GB2312" pitchFamily="49" charset="-122"/>
              </a:rPr>
              <a:t>MAX    DW  ?</a:t>
            </a:r>
            <a:endParaRPr lang="zh-CN" altLang="en-US" sz="1600" dirty="0">
              <a:solidFill>
                <a:srgbClr val="080808"/>
              </a:solidFill>
              <a:latin typeface="楷体_GB2312" pitchFamily="49" charset="-122"/>
              <a:ea typeface="楷体_GB2312" pitchFamily="49" charset="-122"/>
            </a:endParaRPr>
          </a:p>
          <a:p>
            <a:pPr algn="l" eaLnBrk="1" hangingPunct="1"/>
            <a:r>
              <a:rPr lang="en-US" altLang="zh-CN" sz="1600" dirty="0" smtClean="0">
                <a:solidFill>
                  <a:srgbClr val="080808"/>
                </a:solidFill>
                <a:latin typeface="楷体_GB2312" pitchFamily="49" charset="-122"/>
                <a:ea typeface="楷体_GB2312" pitchFamily="49" charset="-122"/>
              </a:rPr>
              <a:t>DATA  </a:t>
            </a:r>
            <a:r>
              <a:rPr lang="en-US" altLang="zh-CN" sz="1600" dirty="0">
                <a:solidFill>
                  <a:srgbClr val="080808"/>
                </a:solidFill>
                <a:latin typeface="楷体_GB2312" pitchFamily="49" charset="-122"/>
                <a:ea typeface="楷体_GB2312" pitchFamily="49" charset="-122"/>
              </a:rPr>
              <a:t>ENDS</a:t>
            </a:r>
          </a:p>
          <a:p>
            <a:pPr algn="l" eaLnBrk="1" hangingPunct="1"/>
            <a:r>
              <a:rPr lang="en-US" altLang="zh-CN" sz="1600" dirty="0">
                <a:solidFill>
                  <a:srgbClr val="080808"/>
                </a:solidFill>
                <a:latin typeface="楷体_GB2312" pitchFamily="49" charset="-122"/>
                <a:ea typeface="楷体_GB2312" pitchFamily="49" charset="-122"/>
              </a:rPr>
              <a:t>CODE  SEGMENT</a:t>
            </a:r>
          </a:p>
          <a:p>
            <a:pPr algn="l" eaLnBrk="1" hangingPunct="1"/>
            <a:r>
              <a:rPr lang="en-US" altLang="zh-CN" sz="1600" dirty="0">
                <a:solidFill>
                  <a:srgbClr val="080808"/>
                </a:solidFill>
                <a:latin typeface="楷体_GB2312" pitchFamily="49" charset="-122"/>
                <a:ea typeface="楷体_GB2312" pitchFamily="49" charset="-122"/>
              </a:rPr>
              <a:t>      ASSUME  CS:CODE,DS:DATA</a:t>
            </a:r>
            <a:r>
              <a:rPr lang="en-US" altLang="zh-CN" sz="1600" dirty="0" smtClean="0">
                <a:solidFill>
                  <a:srgbClr val="080808"/>
                </a:solidFill>
                <a:latin typeface="楷体_GB2312" pitchFamily="49" charset="-122"/>
                <a:ea typeface="楷体_GB2312" pitchFamily="49" charset="-122"/>
              </a:rPr>
              <a:t>,</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ES:DATA,SS:STACK</a:t>
            </a:r>
            <a:endParaRPr lang="en-US" altLang="zh-CN" sz="1600" dirty="0">
              <a:solidFill>
                <a:srgbClr val="080808"/>
              </a:solidFill>
              <a:latin typeface="楷体_GB2312" pitchFamily="49" charset="-122"/>
              <a:ea typeface="楷体_GB2312" pitchFamily="49" charset="-122"/>
            </a:endParaRPr>
          </a:p>
          <a:p>
            <a:pPr eaLnBrk="1" hangingPunct="1"/>
            <a:r>
              <a:rPr lang="en-US" altLang="zh-CN" sz="1600" dirty="0">
                <a:solidFill>
                  <a:srgbClr val="080808"/>
                </a:solidFill>
                <a:latin typeface="楷体_GB2312" pitchFamily="49" charset="-122"/>
                <a:ea typeface="楷体_GB2312" pitchFamily="49" charset="-122"/>
              </a:rPr>
              <a:t>START:</a:t>
            </a:r>
          </a:p>
          <a:p>
            <a:pPr eaLnBrk="1" hangingPunct="1"/>
            <a:r>
              <a:rPr lang="en-US" altLang="zh-CN" sz="1600" dirty="0">
                <a:solidFill>
                  <a:srgbClr val="080808"/>
                </a:solidFill>
                <a:latin typeface="楷体_GB2312" pitchFamily="49" charset="-122"/>
                <a:ea typeface="楷体_GB2312" pitchFamily="49" charset="-122"/>
              </a:rPr>
              <a:t>        MOV  AX, DATA</a:t>
            </a:r>
          </a:p>
          <a:p>
            <a:pPr eaLnBrk="1" hangingPunct="1"/>
            <a:r>
              <a:rPr lang="en-US" altLang="zh-CN" sz="1600" dirty="0">
                <a:solidFill>
                  <a:srgbClr val="080808"/>
                </a:solidFill>
                <a:latin typeface="楷体_GB2312" pitchFamily="49" charset="-122"/>
                <a:ea typeface="楷体_GB2312" pitchFamily="49" charset="-122"/>
              </a:rPr>
              <a:t>        MOV  DS, AX</a:t>
            </a:r>
          </a:p>
          <a:p>
            <a:pPr eaLnBrk="1" hangingPunct="1"/>
            <a:r>
              <a:rPr lang="en-US" altLang="zh-CN" sz="1600" dirty="0">
                <a:solidFill>
                  <a:srgbClr val="080808"/>
                </a:solidFill>
                <a:latin typeface="楷体_GB2312" pitchFamily="49" charset="-122"/>
                <a:ea typeface="楷体_GB2312" pitchFamily="49" charset="-122"/>
              </a:rPr>
              <a:t>        MOV  ES, AX</a:t>
            </a:r>
          </a:p>
          <a:p>
            <a:pPr eaLnBrk="1" hangingPunct="1"/>
            <a:r>
              <a:rPr lang="en-US" altLang="zh-CN" sz="1600" dirty="0">
                <a:solidFill>
                  <a:srgbClr val="080808"/>
                </a:solidFill>
                <a:latin typeface="楷体_GB2312" pitchFamily="49" charset="-122"/>
                <a:ea typeface="楷体_GB2312" pitchFamily="49" charset="-122"/>
              </a:rPr>
              <a:t>        MOV  AX, STACK</a:t>
            </a:r>
          </a:p>
          <a:p>
            <a:pPr eaLnBrk="1" hangingPunct="1"/>
            <a:r>
              <a:rPr lang="en-US" altLang="zh-CN" sz="1600" dirty="0">
                <a:solidFill>
                  <a:srgbClr val="080808"/>
                </a:solidFill>
                <a:latin typeface="楷体_GB2312" pitchFamily="49" charset="-122"/>
                <a:ea typeface="楷体_GB2312" pitchFamily="49" charset="-122"/>
              </a:rPr>
              <a:t>        MOV  SS, AX</a:t>
            </a:r>
          </a:p>
          <a:p>
            <a:pPr eaLnBrk="1" hangingPunct="1"/>
            <a:r>
              <a:rPr lang="en-US" altLang="zh-CN" sz="1600" dirty="0">
                <a:solidFill>
                  <a:srgbClr val="080808"/>
                </a:solidFill>
                <a:latin typeface="楷体_GB2312" pitchFamily="49" charset="-122"/>
                <a:ea typeface="楷体_GB2312" pitchFamily="49" charset="-122"/>
              </a:rPr>
              <a:t>        LEA SP,TOP</a:t>
            </a:r>
          </a:p>
          <a:p>
            <a:pPr eaLnBrk="1" hangingPunct="1"/>
            <a:endParaRPr lang="en-US" altLang="zh-CN" sz="1600" dirty="0">
              <a:solidFill>
                <a:srgbClr val="080808"/>
              </a:solidFill>
              <a:latin typeface="楷体_GB2312" pitchFamily="49" charset="-122"/>
              <a:ea typeface="楷体_GB2312" pitchFamily="49" charset="-122"/>
            </a:endParaRPr>
          </a:p>
        </p:txBody>
      </p:sp>
    </p:spTree>
    <p:extLst>
      <p:ext uri="{BB962C8B-B14F-4D97-AF65-F5344CB8AC3E}">
        <p14:creationId xmlns:p14="http://schemas.microsoft.com/office/powerpoint/2010/main" val="70722997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31840" y="3212976"/>
            <a:ext cx="6012160" cy="2232248"/>
          </a:xfrm>
          <a:prstGeom prst="rect">
            <a:avLst/>
          </a:prstGeom>
          <a:solidFill>
            <a:schemeClr val="tx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循环程序的设计</a:t>
            </a:r>
          </a:p>
        </p:txBody>
      </p:sp>
      <p:sp>
        <p:nvSpPr>
          <p:cNvPr id="3" name="矩形 2"/>
          <p:cNvSpPr/>
          <p:nvPr/>
        </p:nvSpPr>
        <p:spPr>
          <a:xfrm>
            <a:off x="0" y="1190176"/>
            <a:ext cx="2880320" cy="5324535"/>
          </a:xfrm>
          <a:prstGeom prst="rect">
            <a:avLst/>
          </a:prstGeom>
        </p:spPr>
        <p:txBody>
          <a:bodyPr wrap="square">
            <a:spAutoFit/>
          </a:bodyPr>
          <a:lstStyle/>
          <a:p>
            <a:pPr indent="269875"/>
            <a:r>
              <a:rPr lang="zh-CN" altLang="en-US" sz="2000" b="1" dirty="0">
                <a:solidFill>
                  <a:srgbClr val="080808"/>
                </a:solidFill>
                <a:latin typeface="楷体_GB2312" pitchFamily="49" charset="-122"/>
                <a:ea typeface="楷体_GB2312" pitchFamily="49" charset="-122"/>
              </a:rPr>
              <a:t>例</a:t>
            </a:r>
            <a:r>
              <a:rPr lang="en-US" altLang="zh-CN" sz="2000" b="1" dirty="0">
                <a:solidFill>
                  <a:srgbClr val="080808"/>
                </a:solidFill>
                <a:latin typeface="楷体_GB2312" pitchFamily="49" charset="-122"/>
                <a:ea typeface="楷体_GB2312" pitchFamily="49" charset="-122"/>
              </a:rPr>
              <a:t>4</a:t>
            </a:r>
            <a:r>
              <a:rPr lang="zh-CN" altLang="en-US" sz="2000" b="1" dirty="0">
                <a:solidFill>
                  <a:srgbClr val="080808"/>
                </a:solidFill>
                <a:latin typeface="楷体_GB2312" pitchFamily="49" charset="-122"/>
                <a:ea typeface="楷体_GB2312" pitchFamily="49" charset="-122"/>
              </a:rPr>
              <a:t>．</a:t>
            </a:r>
            <a:r>
              <a:rPr lang="en-US" altLang="zh-CN" sz="2000" b="1" dirty="0">
                <a:solidFill>
                  <a:srgbClr val="080808"/>
                </a:solidFill>
                <a:latin typeface="楷体_GB2312" pitchFamily="49" charset="-122"/>
                <a:ea typeface="楷体_GB2312" pitchFamily="49" charset="-122"/>
              </a:rPr>
              <a:t>4  </a:t>
            </a:r>
            <a:r>
              <a:rPr lang="zh-CN" altLang="en-US" sz="2000" b="1" dirty="0">
                <a:solidFill>
                  <a:srgbClr val="080808"/>
                </a:solidFill>
                <a:latin typeface="楷体_GB2312" pitchFamily="49" charset="-122"/>
                <a:ea typeface="楷体_GB2312" pitchFamily="49" charset="-122"/>
              </a:rPr>
              <a:t>在</a:t>
            </a:r>
            <a:r>
              <a:rPr lang="en-US" altLang="zh-CN" sz="2000" b="1" dirty="0">
                <a:solidFill>
                  <a:srgbClr val="080808"/>
                </a:solidFill>
                <a:latin typeface="楷体_GB2312" pitchFamily="49" charset="-122"/>
                <a:ea typeface="楷体_GB2312" pitchFamily="49" charset="-122"/>
              </a:rPr>
              <a:t>SOURCE</a:t>
            </a:r>
            <a:r>
              <a:rPr lang="zh-CN" altLang="en-US" sz="2000" b="1" dirty="0">
                <a:solidFill>
                  <a:srgbClr val="080808"/>
                </a:solidFill>
                <a:latin typeface="楷体_GB2312" pitchFamily="49" charset="-122"/>
                <a:ea typeface="楷体_GB2312" pitchFamily="49" charset="-122"/>
              </a:rPr>
              <a:t>存储区中保存有</a:t>
            </a:r>
            <a:r>
              <a:rPr lang="en-US" altLang="zh-CN" sz="2000" b="1" dirty="0">
                <a:solidFill>
                  <a:srgbClr val="080808"/>
                </a:solidFill>
                <a:latin typeface="楷体_GB2312" pitchFamily="49" charset="-122"/>
                <a:ea typeface="楷体_GB2312" pitchFamily="49" charset="-122"/>
              </a:rPr>
              <a:t>500</a:t>
            </a:r>
            <a:r>
              <a:rPr lang="zh-CN" altLang="en-US" sz="2000" b="1" dirty="0">
                <a:solidFill>
                  <a:srgbClr val="080808"/>
                </a:solidFill>
                <a:latin typeface="楷体_GB2312" pitchFamily="49" charset="-122"/>
                <a:ea typeface="楷体_GB2312" pitchFamily="49" charset="-122"/>
              </a:rPr>
              <a:t>个字节数据，现在要求将数据中的</a:t>
            </a:r>
            <a:r>
              <a:rPr lang="en-US" altLang="zh-CN" sz="2000" b="1" dirty="0">
                <a:solidFill>
                  <a:srgbClr val="080808"/>
                </a:solidFill>
                <a:latin typeface="楷体_GB2312" pitchFamily="49" charset="-122"/>
                <a:ea typeface="楷体_GB2312" pitchFamily="49" charset="-122"/>
              </a:rPr>
              <a:t>0FFH</a:t>
            </a:r>
            <a:r>
              <a:rPr lang="zh-CN" altLang="en-US" sz="2000" b="1" dirty="0">
                <a:solidFill>
                  <a:srgbClr val="080808"/>
                </a:solidFill>
                <a:latin typeface="楷体_GB2312" pitchFamily="49" charset="-122"/>
                <a:ea typeface="楷体_GB2312" pitchFamily="49" charset="-122"/>
              </a:rPr>
              <a:t>值去掉，并传送到</a:t>
            </a:r>
            <a:r>
              <a:rPr lang="en-US" altLang="zh-CN" sz="2000" b="1" dirty="0">
                <a:solidFill>
                  <a:srgbClr val="080808"/>
                </a:solidFill>
                <a:latin typeface="楷体_GB2312" pitchFamily="49" charset="-122"/>
                <a:ea typeface="楷体_GB2312" pitchFamily="49" charset="-122"/>
              </a:rPr>
              <a:t>DESTINATION</a:t>
            </a:r>
            <a:r>
              <a:rPr lang="zh-CN" altLang="en-US" sz="2000" b="1" dirty="0">
                <a:solidFill>
                  <a:srgbClr val="080808"/>
                </a:solidFill>
                <a:latin typeface="楷体_GB2312" pitchFamily="49" charset="-122"/>
                <a:ea typeface="楷体_GB2312" pitchFamily="49" charset="-122"/>
              </a:rPr>
              <a:t>缓冲区中，其有效数据个数保存在</a:t>
            </a:r>
            <a:r>
              <a:rPr lang="en-US" altLang="zh-CN" sz="2000" b="1" dirty="0">
                <a:solidFill>
                  <a:srgbClr val="080808"/>
                </a:solidFill>
                <a:latin typeface="楷体_GB2312" pitchFamily="49" charset="-122"/>
                <a:ea typeface="楷体_GB2312" pitchFamily="49" charset="-122"/>
              </a:rPr>
              <a:t>NUMBER</a:t>
            </a:r>
            <a:r>
              <a:rPr lang="zh-CN" altLang="en-US" sz="2000" b="1" dirty="0">
                <a:solidFill>
                  <a:srgbClr val="080808"/>
                </a:solidFill>
                <a:latin typeface="楷体_GB2312" pitchFamily="49" charset="-122"/>
                <a:ea typeface="楷体_GB2312" pitchFamily="49" charset="-122"/>
              </a:rPr>
              <a:t>中。</a:t>
            </a:r>
          </a:p>
          <a:p>
            <a:pPr indent="269875"/>
            <a:r>
              <a:rPr lang="zh-CN" altLang="en-US" sz="2000" b="1" dirty="0">
                <a:solidFill>
                  <a:srgbClr val="0000FF"/>
                </a:solidFill>
                <a:latin typeface="楷体_GB2312" pitchFamily="49" charset="-122"/>
                <a:ea typeface="楷体_GB2312" pitchFamily="49" charset="-122"/>
              </a:rPr>
              <a:t>解</a:t>
            </a:r>
            <a:r>
              <a:rPr lang="zh-CN" altLang="en-US" sz="2000" b="1" dirty="0">
                <a:solidFill>
                  <a:srgbClr val="080808"/>
                </a:solidFill>
                <a:latin typeface="楷体_GB2312" pitchFamily="49" charset="-122"/>
                <a:ea typeface="楷体_GB2312" pitchFamily="49" charset="-122"/>
              </a:rPr>
              <a:t>：将</a:t>
            </a:r>
            <a:r>
              <a:rPr lang="en-US" altLang="zh-CN" sz="2000" b="1" dirty="0">
                <a:solidFill>
                  <a:srgbClr val="080808"/>
                </a:solidFill>
                <a:latin typeface="楷体_GB2312" pitchFamily="49" charset="-122"/>
                <a:ea typeface="楷体_GB2312" pitchFamily="49" charset="-122"/>
              </a:rPr>
              <a:t>SI</a:t>
            </a:r>
            <a:r>
              <a:rPr lang="zh-CN" altLang="en-US" sz="2000" b="1" dirty="0">
                <a:solidFill>
                  <a:srgbClr val="080808"/>
                </a:solidFill>
                <a:latin typeface="楷体_GB2312" pitchFamily="49" charset="-122"/>
                <a:ea typeface="楷体_GB2312" pitchFamily="49" charset="-122"/>
              </a:rPr>
              <a:t>指向源操作数区域，</a:t>
            </a:r>
            <a:r>
              <a:rPr lang="en-US" altLang="zh-CN" sz="2000" b="1" dirty="0">
                <a:solidFill>
                  <a:srgbClr val="080808"/>
                </a:solidFill>
                <a:latin typeface="楷体_GB2312" pitchFamily="49" charset="-122"/>
                <a:ea typeface="楷体_GB2312" pitchFamily="49" charset="-122"/>
              </a:rPr>
              <a:t>DI</a:t>
            </a:r>
            <a:r>
              <a:rPr lang="zh-CN" altLang="en-US" sz="2000" b="1" dirty="0">
                <a:solidFill>
                  <a:srgbClr val="080808"/>
                </a:solidFill>
                <a:latin typeface="楷体_GB2312" pitchFamily="49" charset="-122"/>
                <a:ea typeface="楷体_GB2312" pitchFamily="49" charset="-122"/>
              </a:rPr>
              <a:t>指向目的操作数区域，每次传送一个字节，但在传送前对其内容进行检测，如果为</a:t>
            </a:r>
            <a:r>
              <a:rPr lang="en-US" altLang="zh-CN" sz="2000" b="1" dirty="0">
                <a:solidFill>
                  <a:srgbClr val="080808"/>
                </a:solidFill>
                <a:latin typeface="楷体_GB2312" pitchFamily="49" charset="-122"/>
                <a:ea typeface="楷体_GB2312" pitchFamily="49" charset="-122"/>
              </a:rPr>
              <a:t>0FFH</a:t>
            </a:r>
            <a:r>
              <a:rPr lang="zh-CN" altLang="en-US" sz="2000" b="1" dirty="0">
                <a:solidFill>
                  <a:srgbClr val="080808"/>
                </a:solidFill>
                <a:latin typeface="楷体_GB2312" pitchFamily="49" charset="-122"/>
                <a:ea typeface="楷体_GB2312" pitchFamily="49" charset="-122"/>
              </a:rPr>
              <a:t>，则不传送。在传送的同时要使有效数据个数的计数单元</a:t>
            </a:r>
            <a:r>
              <a:rPr lang="en-US" altLang="zh-CN" sz="2000" b="1" dirty="0">
                <a:solidFill>
                  <a:srgbClr val="080808"/>
                </a:solidFill>
                <a:latin typeface="楷体_GB2312" pitchFamily="49" charset="-122"/>
                <a:ea typeface="楷体_GB2312" pitchFamily="49" charset="-122"/>
              </a:rPr>
              <a:t>NUMBER</a:t>
            </a:r>
            <a:r>
              <a:rPr lang="zh-CN" altLang="en-US" sz="2000" b="1" dirty="0">
                <a:solidFill>
                  <a:srgbClr val="080808"/>
                </a:solidFill>
                <a:latin typeface="楷体_GB2312" pitchFamily="49" charset="-122"/>
                <a:ea typeface="楷体_GB2312" pitchFamily="49" charset="-122"/>
              </a:rPr>
              <a:t>进行加</a:t>
            </a:r>
            <a:r>
              <a:rPr lang="en-US" altLang="zh-CN" sz="2000" b="1" dirty="0">
                <a:solidFill>
                  <a:srgbClr val="080808"/>
                </a:solidFill>
                <a:latin typeface="楷体_GB2312" pitchFamily="49" charset="-122"/>
                <a:ea typeface="楷体_GB2312" pitchFamily="49" charset="-122"/>
              </a:rPr>
              <a:t>1</a:t>
            </a:r>
            <a:r>
              <a:rPr lang="zh-CN" altLang="en-US" sz="2000" b="1" dirty="0">
                <a:solidFill>
                  <a:srgbClr val="080808"/>
                </a:solidFill>
                <a:latin typeface="楷体_GB2312" pitchFamily="49" charset="-122"/>
                <a:ea typeface="楷体_GB2312" pitchFamily="49" charset="-122"/>
              </a:rPr>
              <a:t>。汇编语言程序如下：</a:t>
            </a:r>
          </a:p>
        </p:txBody>
      </p:sp>
      <p:sp>
        <p:nvSpPr>
          <p:cNvPr id="4" name="Rectangle 5"/>
          <p:cNvSpPr>
            <a:spLocks noChangeArrowheads="1"/>
          </p:cNvSpPr>
          <p:nvPr/>
        </p:nvSpPr>
        <p:spPr bwMode="auto">
          <a:xfrm>
            <a:off x="2881954" y="1511471"/>
            <a:ext cx="8353425"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9875" algn="l"/>
            <a:r>
              <a:rPr lang="en-US" altLang="zh-CN" sz="1400" b="1" dirty="0"/>
              <a:t>	        </a:t>
            </a:r>
            <a:r>
              <a:rPr lang="en-US" altLang="zh-CN" b="1" dirty="0">
                <a:solidFill>
                  <a:srgbClr val="080808"/>
                </a:solidFill>
                <a:latin typeface="楷体_GB2312" pitchFamily="49" charset="-122"/>
                <a:ea typeface="楷体_GB2312" pitchFamily="49" charset="-122"/>
              </a:rPr>
              <a:t>N=500</a:t>
            </a:r>
          </a:p>
          <a:p>
            <a:pPr indent="269875" algn="l"/>
            <a:r>
              <a:rPr lang="en-US" altLang="zh-CN" b="1" dirty="0">
                <a:solidFill>
                  <a:srgbClr val="080808"/>
                </a:solidFill>
                <a:latin typeface="楷体_GB2312" pitchFamily="49" charset="-122"/>
                <a:ea typeface="楷体_GB2312" pitchFamily="49" charset="-122"/>
              </a:rPr>
              <a:t>STACK   SEGMENT  STACK  'STACK'</a:t>
            </a:r>
          </a:p>
          <a:p>
            <a:pPr indent="269875" algn="l"/>
            <a:r>
              <a:rPr lang="en-US" altLang="zh-CN" b="1" dirty="0">
                <a:solidFill>
                  <a:srgbClr val="080808"/>
                </a:solidFill>
                <a:latin typeface="楷体_GB2312" pitchFamily="49" charset="-122"/>
                <a:ea typeface="楷体_GB2312" pitchFamily="49" charset="-122"/>
              </a:rPr>
              <a:t>        DW  100H  DUP(?)</a:t>
            </a:r>
          </a:p>
          <a:p>
            <a:pPr indent="269875" algn="l"/>
            <a:r>
              <a:rPr lang="en-US" altLang="zh-CN" b="1" dirty="0">
                <a:solidFill>
                  <a:srgbClr val="080808"/>
                </a:solidFill>
                <a:latin typeface="楷体_GB2312" pitchFamily="49" charset="-122"/>
                <a:ea typeface="楷体_GB2312" pitchFamily="49" charset="-122"/>
              </a:rPr>
              <a:t>TOP     LABEL WORD</a:t>
            </a:r>
          </a:p>
          <a:p>
            <a:pPr indent="269875" algn="l"/>
            <a:r>
              <a:rPr lang="en-US" altLang="zh-CN" b="1" dirty="0">
                <a:solidFill>
                  <a:srgbClr val="080808"/>
                </a:solidFill>
                <a:latin typeface="楷体_GB2312" pitchFamily="49" charset="-122"/>
                <a:ea typeface="楷体_GB2312" pitchFamily="49" charset="-122"/>
              </a:rPr>
              <a:t>STACK   ENDS</a:t>
            </a:r>
          </a:p>
          <a:p>
            <a:pPr indent="269875" algn="l"/>
            <a:r>
              <a:rPr lang="en-US" altLang="zh-CN" b="1" dirty="0">
                <a:solidFill>
                  <a:srgbClr val="080808"/>
                </a:solidFill>
                <a:latin typeface="楷体_GB2312" pitchFamily="49" charset="-122"/>
                <a:ea typeface="楷体_GB2312" pitchFamily="49" charset="-122"/>
              </a:rPr>
              <a:t>DATA    SEGMENT</a:t>
            </a:r>
          </a:p>
          <a:p>
            <a:pPr indent="269875" algn="l"/>
            <a:r>
              <a:rPr lang="en-US" altLang="zh-CN" b="1" dirty="0">
                <a:solidFill>
                  <a:srgbClr val="080808"/>
                </a:solidFill>
                <a:latin typeface="楷体_GB2312" pitchFamily="49" charset="-122"/>
                <a:ea typeface="楷体_GB2312" pitchFamily="49" charset="-122"/>
              </a:rPr>
              <a:t>SOURCE  LABEL BYTE	</a:t>
            </a:r>
            <a:r>
              <a:rPr lang="zh-CN" altLang="en-US" b="1" dirty="0">
                <a:solidFill>
                  <a:srgbClr val="080808"/>
                </a:solidFill>
                <a:latin typeface="楷体_GB2312" pitchFamily="49" charset="-122"/>
                <a:ea typeface="楷体_GB2312" pitchFamily="49" charset="-122"/>
              </a:rPr>
              <a:t>；假设有</a:t>
            </a:r>
            <a:r>
              <a:rPr lang="en-US" altLang="zh-CN" b="1" dirty="0">
                <a:solidFill>
                  <a:srgbClr val="080808"/>
                </a:solidFill>
                <a:latin typeface="楷体_GB2312" pitchFamily="49" charset="-122"/>
                <a:ea typeface="楷体_GB2312" pitchFamily="49" charset="-122"/>
              </a:rPr>
              <a:t>500</a:t>
            </a:r>
            <a:r>
              <a:rPr lang="zh-CN" altLang="en-US" b="1" dirty="0">
                <a:solidFill>
                  <a:srgbClr val="080808"/>
                </a:solidFill>
                <a:latin typeface="楷体_GB2312" pitchFamily="49" charset="-122"/>
                <a:ea typeface="楷体_GB2312" pitchFamily="49" charset="-122"/>
              </a:rPr>
              <a:t>个数据，并利用重复	    </a:t>
            </a:r>
            <a:r>
              <a:rPr lang="zh-CN" altLang="en-US" b="1" dirty="0" smtClean="0">
                <a:solidFill>
                  <a:srgbClr val="080808"/>
                </a:solidFill>
                <a:latin typeface="楷体_GB2312" pitchFamily="49" charset="-122"/>
                <a:ea typeface="楷体_GB2312" pitchFamily="49" charset="-122"/>
              </a:rPr>
              <a:t>   </a:t>
            </a:r>
            <a:endParaRPr lang="en-US" altLang="zh-CN" b="1" dirty="0" smtClean="0">
              <a:solidFill>
                <a:srgbClr val="080808"/>
              </a:solidFill>
              <a:latin typeface="楷体_GB2312" pitchFamily="49" charset="-122"/>
              <a:ea typeface="楷体_GB2312" pitchFamily="49" charset="-122"/>
            </a:endParaRPr>
          </a:p>
          <a:p>
            <a:pPr indent="269875" algn="l"/>
            <a:r>
              <a:rPr lang="en-US" altLang="zh-CN" b="1" dirty="0">
                <a:solidFill>
                  <a:srgbClr val="080808"/>
                </a:solidFill>
                <a:latin typeface="楷体_GB2312" pitchFamily="49" charset="-122"/>
                <a:ea typeface="楷体_GB2312" pitchFamily="49" charset="-122"/>
              </a:rPr>
              <a:t> </a:t>
            </a:r>
            <a:r>
              <a:rPr lang="en-US" altLang="zh-CN" b="1" dirty="0" smtClean="0">
                <a:solidFill>
                  <a:srgbClr val="080808"/>
                </a:solidFill>
                <a:latin typeface="楷体_GB2312" pitchFamily="49" charset="-122"/>
                <a:ea typeface="楷体_GB2312" pitchFamily="49" charset="-122"/>
              </a:rPr>
              <a:t>       X=17         </a:t>
            </a:r>
            <a:r>
              <a:rPr lang="zh-CN" altLang="en-US" b="1" dirty="0" smtClean="0">
                <a:solidFill>
                  <a:srgbClr val="080808"/>
                </a:solidFill>
                <a:latin typeface="楷体_GB2312" pitchFamily="49" charset="-122"/>
                <a:ea typeface="楷体_GB2312" pitchFamily="49" charset="-122"/>
              </a:rPr>
              <a:t>；</a:t>
            </a:r>
            <a:r>
              <a:rPr lang="zh-CN" altLang="en-US" sz="1400" b="1" dirty="0">
                <a:solidFill>
                  <a:srgbClr val="080808"/>
                </a:solidFill>
              </a:rPr>
              <a:t>宏随机产生</a:t>
            </a:r>
          </a:p>
          <a:p>
            <a:pPr indent="269875" algn="l"/>
            <a:r>
              <a:rPr lang="zh-CN" altLang="en-US" b="1" dirty="0">
                <a:solidFill>
                  <a:srgbClr val="080808"/>
                </a:solidFill>
                <a:latin typeface="楷体_GB2312" pitchFamily="49" charset="-122"/>
                <a:ea typeface="楷体_GB2312" pitchFamily="49" charset="-122"/>
              </a:rPr>
              <a:t>        </a:t>
            </a:r>
            <a:r>
              <a:rPr lang="en-US" altLang="zh-CN" b="1" dirty="0">
                <a:solidFill>
                  <a:srgbClr val="080808"/>
                </a:solidFill>
                <a:latin typeface="楷体_GB2312" pitchFamily="49" charset="-122"/>
                <a:ea typeface="楷体_GB2312" pitchFamily="49" charset="-122"/>
              </a:rPr>
              <a:t>REPT 500</a:t>
            </a:r>
          </a:p>
          <a:p>
            <a:pPr indent="269875" algn="l"/>
            <a:r>
              <a:rPr lang="en-US" altLang="zh-CN" b="1" dirty="0">
                <a:solidFill>
                  <a:srgbClr val="080808"/>
                </a:solidFill>
                <a:latin typeface="楷体_GB2312" pitchFamily="49" charset="-122"/>
                <a:ea typeface="楷体_GB2312" pitchFamily="49" charset="-122"/>
              </a:rPr>
              <a:t>        X=(X+97) mod 256</a:t>
            </a:r>
          </a:p>
          <a:p>
            <a:pPr indent="269875" algn="l"/>
            <a:r>
              <a:rPr lang="en-US" altLang="zh-CN" b="1" dirty="0">
                <a:solidFill>
                  <a:srgbClr val="080808"/>
                </a:solidFill>
                <a:latin typeface="楷体_GB2312" pitchFamily="49" charset="-122"/>
                <a:ea typeface="楷体_GB2312" pitchFamily="49" charset="-122"/>
              </a:rPr>
              <a:t>        DB X </a:t>
            </a:r>
          </a:p>
          <a:p>
            <a:pPr indent="269875" algn="l"/>
            <a:r>
              <a:rPr lang="en-US" altLang="zh-CN" b="1" dirty="0">
                <a:solidFill>
                  <a:srgbClr val="080808"/>
                </a:solidFill>
                <a:latin typeface="楷体_GB2312" pitchFamily="49" charset="-122"/>
                <a:ea typeface="楷体_GB2312" pitchFamily="49" charset="-122"/>
              </a:rPr>
              <a:t>        ENDM</a:t>
            </a:r>
          </a:p>
          <a:p>
            <a:pPr indent="269875" algn="l"/>
            <a:r>
              <a:rPr lang="en-US" altLang="zh-CN" b="1" dirty="0">
                <a:solidFill>
                  <a:srgbClr val="080808"/>
                </a:solidFill>
                <a:latin typeface="楷体_GB2312" pitchFamily="49" charset="-122"/>
                <a:ea typeface="楷体_GB2312" pitchFamily="49" charset="-122"/>
              </a:rPr>
              <a:t>DESTINATION	DB N DUP(?)</a:t>
            </a:r>
          </a:p>
          <a:p>
            <a:pPr indent="269875" algn="l"/>
            <a:r>
              <a:rPr lang="en-US" altLang="zh-CN" b="1" dirty="0">
                <a:solidFill>
                  <a:srgbClr val="080808"/>
                </a:solidFill>
                <a:latin typeface="楷体_GB2312" pitchFamily="49" charset="-122"/>
                <a:ea typeface="楷体_GB2312" pitchFamily="49" charset="-122"/>
              </a:rPr>
              <a:t>NUMBER	DW ?</a:t>
            </a:r>
          </a:p>
          <a:p>
            <a:pPr indent="269875" algn="l"/>
            <a:r>
              <a:rPr lang="en-US" altLang="zh-CN" b="1" dirty="0">
                <a:solidFill>
                  <a:srgbClr val="080808"/>
                </a:solidFill>
                <a:latin typeface="楷体_GB2312" pitchFamily="49" charset="-122"/>
                <a:ea typeface="楷体_GB2312" pitchFamily="49" charset="-122"/>
              </a:rPr>
              <a:t>DATA      ENDS</a:t>
            </a:r>
          </a:p>
        </p:txBody>
      </p:sp>
    </p:spTree>
    <p:extLst>
      <p:ext uri="{BB962C8B-B14F-4D97-AF65-F5344CB8AC3E}">
        <p14:creationId xmlns:p14="http://schemas.microsoft.com/office/powerpoint/2010/main" val="8443421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8024" y="1484784"/>
            <a:ext cx="2808312" cy="302433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475656" y="4293096"/>
            <a:ext cx="2592288" cy="143900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循环程序的设计</a:t>
            </a:r>
          </a:p>
        </p:txBody>
      </p:sp>
      <p:sp>
        <p:nvSpPr>
          <p:cNvPr id="3" name="Rectangle 4"/>
          <p:cNvSpPr>
            <a:spLocks noChangeArrowheads="1"/>
          </p:cNvSpPr>
          <p:nvPr/>
        </p:nvSpPr>
        <p:spPr bwMode="auto">
          <a:xfrm>
            <a:off x="251521" y="1484784"/>
            <a:ext cx="4608512"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269875" algn="l"/>
            <a:r>
              <a:rPr lang="en-US" altLang="zh-CN" b="1" dirty="0">
                <a:solidFill>
                  <a:srgbClr val="080808"/>
                </a:solidFill>
                <a:latin typeface="楷体_GB2312" pitchFamily="49" charset="-122"/>
                <a:ea typeface="楷体_GB2312" pitchFamily="49" charset="-122"/>
              </a:rPr>
              <a:t>CODE    SEGMENT</a:t>
            </a:r>
          </a:p>
          <a:p>
            <a:pPr indent="269875" algn="l"/>
            <a:r>
              <a:rPr lang="en-US" altLang="zh-CN" b="1" dirty="0">
                <a:solidFill>
                  <a:srgbClr val="080808"/>
                </a:solidFill>
                <a:latin typeface="楷体_GB2312" pitchFamily="49" charset="-122"/>
                <a:ea typeface="楷体_GB2312" pitchFamily="49" charset="-122"/>
              </a:rPr>
              <a:t>        ASSUME  CS:CODE,DS:DATA</a:t>
            </a:r>
            <a:r>
              <a:rPr lang="en-US" altLang="zh-CN" b="1" dirty="0" smtClean="0">
                <a:solidFill>
                  <a:srgbClr val="080808"/>
                </a:solidFill>
                <a:latin typeface="楷体_GB2312" pitchFamily="49" charset="-122"/>
                <a:ea typeface="楷体_GB2312" pitchFamily="49" charset="-122"/>
              </a:rPr>
              <a:t>,</a:t>
            </a:r>
          </a:p>
          <a:p>
            <a:pPr indent="269875" algn="l"/>
            <a:r>
              <a:rPr lang="en-US" altLang="zh-CN" b="1" dirty="0">
                <a:solidFill>
                  <a:srgbClr val="080808"/>
                </a:solidFill>
                <a:latin typeface="楷体_GB2312" pitchFamily="49" charset="-122"/>
                <a:ea typeface="楷体_GB2312" pitchFamily="49" charset="-122"/>
              </a:rPr>
              <a:t> </a:t>
            </a:r>
            <a:r>
              <a:rPr lang="en-US" altLang="zh-CN" b="1" dirty="0" smtClean="0">
                <a:solidFill>
                  <a:srgbClr val="080808"/>
                </a:solidFill>
                <a:latin typeface="楷体_GB2312" pitchFamily="49" charset="-122"/>
                <a:ea typeface="楷体_GB2312" pitchFamily="49" charset="-122"/>
              </a:rPr>
              <a:t>               ES:DATA,SS:STACK</a:t>
            </a:r>
            <a:endParaRPr lang="en-US" altLang="zh-CN" b="1" dirty="0">
              <a:solidFill>
                <a:srgbClr val="080808"/>
              </a:solidFill>
              <a:latin typeface="楷体_GB2312" pitchFamily="49" charset="-122"/>
              <a:ea typeface="楷体_GB2312" pitchFamily="49" charset="-122"/>
            </a:endParaRPr>
          </a:p>
          <a:p>
            <a:pPr indent="269875" algn="l"/>
            <a:r>
              <a:rPr lang="en-US" altLang="zh-CN" b="1" dirty="0">
                <a:solidFill>
                  <a:srgbClr val="080808"/>
                </a:solidFill>
                <a:latin typeface="楷体_GB2312" pitchFamily="49" charset="-122"/>
                <a:ea typeface="楷体_GB2312" pitchFamily="49" charset="-122"/>
              </a:rPr>
              <a:t>START:</a:t>
            </a:r>
          </a:p>
          <a:p>
            <a:pPr indent="269875" algn="l"/>
            <a:r>
              <a:rPr lang="en-US" altLang="zh-CN" b="1" dirty="0">
                <a:solidFill>
                  <a:srgbClr val="080808"/>
                </a:solidFill>
                <a:latin typeface="楷体_GB2312" pitchFamily="49" charset="-122"/>
                <a:ea typeface="楷体_GB2312" pitchFamily="49" charset="-122"/>
              </a:rPr>
              <a:t>        MOV  AX, DATA</a:t>
            </a:r>
          </a:p>
          <a:p>
            <a:pPr indent="269875" algn="l"/>
            <a:r>
              <a:rPr lang="en-US" altLang="zh-CN" b="1" dirty="0">
                <a:solidFill>
                  <a:srgbClr val="080808"/>
                </a:solidFill>
                <a:latin typeface="楷体_GB2312" pitchFamily="49" charset="-122"/>
                <a:ea typeface="楷体_GB2312" pitchFamily="49" charset="-122"/>
              </a:rPr>
              <a:t>        MOV  DS, AX</a:t>
            </a:r>
          </a:p>
          <a:p>
            <a:pPr indent="269875" algn="l"/>
            <a:r>
              <a:rPr lang="en-US" altLang="zh-CN" b="1" dirty="0">
                <a:solidFill>
                  <a:srgbClr val="080808"/>
                </a:solidFill>
                <a:latin typeface="楷体_GB2312" pitchFamily="49" charset="-122"/>
                <a:ea typeface="楷体_GB2312" pitchFamily="49" charset="-122"/>
              </a:rPr>
              <a:t>        MOV  ES, AX</a:t>
            </a:r>
          </a:p>
          <a:p>
            <a:pPr indent="269875" algn="l"/>
            <a:r>
              <a:rPr lang="en-US" altLang="zh-CN" b="1" dirty="0">
                <a:solidFill>
                  <a:srgbClr val="080808"/>
                </a:solidFill>
                <a:latin typeface="楷体_GB2312" pitchFamily="49" charset="-122"/>
                <a:ea typeface="楷体_GB2312" pitchFamily="49" charset="-122"/>
              </a:rPr>
              <a:t>        MOV  AX, STACK</a:t>
            </a:r>
          </a:p>
          <a:p>
            <a:pPr indent="269875" algn="l"/>
            <a:r>
              <a:rPr lang="en-US" altLang="zh-CN" b="1" dirty="0">
                <a:solidFill>
                  <a:srgbClr val="080808"/>
                </a:solidFill>
                <a:latin typeface="楷体_GB2312" pitchFamily="49" charset="-122"/>
                <a:ea typeface="楷体_GB2312" pitchFamily="49" charset="-122"/>
              </a:rPr>
              <a:t>        MOV  SS, AX</a:t>
            </a:r>
          </a:p>
          <a:p>
            <a:pPr indent="269875" algn="l"/>
            <a:r>
              <a:rPr lang="en-US" altLang="zh-CN" b="1" dirty="0">
                <a:solidFill>
                  <a:srgbClr val="080808"/>
                </a:solidFill>
                <a:latin typeface="楷体_GB2312" pitchFamily="49" charset="-122"/>
                <a:ea typeface="楷体_GB2312" pitchFamily="49" charset="-122"/>
              </a:rPr>
              <a:t>        LEA SP,TOP</a:t>
            </a:r>
          </a:p>
          <a:p>
            <a:pPr indent="269875" algn="l"/>
            <a:r>
              <a:rPr lang="en-US" altLang="zh-CN" b="1" dirty="0">
                <a:solidFill>
                  <a:srgbClr val="080808"/>
                </a:solidFill>
                <a:latin typeface="楷体_GB2312" pitchFamily="49" charset="-122"/>
                <a:ea typeface="楷体_GB2312" pitchFamily="49" charset="-122"/>
              </a:rPr>
              <a:t> 	    XOR AX,AX		</a:t>
            </a:r>
            <a:endParaRPr lang="en-US" altLang="zh-CN" b="1" dirty="0" smtClean="0">
              <a:solidFill>
                <a:srgbClr val="080808"/>
              </a:solidFill>
              <a:latin typeface="楷体_GB2312" pitchFamily="49" charset="-122"/>
              <a:ea typeface="楷体_GB2312" pitchFamily="49" charset="-122"/>
            </a:endParaRPr>
          </a:p>
          <a:p>
            <a:pPr indent="269875" algn="l"/>
            <a:r>
              <a:rPr lang="zh-CN" altLang="en-US" b="1" dirty="0">
                <a:solidFill>
                  <a:srgbClr val="080808"/>
                </a:solidFill>
                <a:latin typeface="楷体_GB2312" pitchFamily="49" charset="-122"/>
                <a:ea typeface="楷体_GB2312" pitchFamily="49" charset="-122"/>
              </a:rPr>
              <a:t>	    </a:t>
            </a:r>
            <a:r>
              <a:rPr lang="en-US" altLang="zh-CN" b="1" dirty="0">
                <a:solidFill>
                  <a:srgbClr val="080808"/>
                </a:solidFill>
                <a:latin typeface="楷体_GB2312" pitchFamily="49" charset="-122"/>
                <a:ea typeface="楷体_GB2312" pitchFamily="49" charset="-122"/>
              </a:rPr>
              <a:t>MOV NUMBER,AX</a:t>
            </a:r>
          </a:p>
          <a:p>
            <a:pPr indent="269875" algn="l"/>
            <a:r>
              <a:rPr lang="en-US" altLang="zh-CN" b="1" dirty="0">
                <a:solidFill>
                  <a:srgbClr val="080808"/>
                </a:solidFill>
                <a:latin typeface="楷体_GB2312" pitchFamily="49" charset="-122"/>
                <a:ea typeface="楷体_GB2312" pitchFamily="49" charset="-122"/>
              </a:rPr>
              <a:t>	    MOV CX,N</a:t>
            </a:r>
          </a:p>
          <a:p>
            <a:pPr indent="269875" algn="l"/>
            <a:r>
              <a:rPr lang="en-US" altLang="zh-CN" b="1" dirty="0">
                <a:solidFill>
                  <a:srgbClr val="080808"/>
                </a:solidFill>
                <a:latin typeface="楷体_GB2312" pitchFamily="49" charset="-122"/>
                <a:ea typeface="楷体_GB2312" pitchFamily="49" charset="-122"/>
              </a:rPr>
              <a:t>	    LEA SI,SOURCE</a:t>
            </a:r>
          </a:p>
          <a:p>
            <a:pPr indent="269875" algn="l"/>
            <a:r>
              <a:rPr lang="en-US" altLang="zh-CN" b="1" dirty="0">
                <a:solidFill>
                  <a:srgbClr val="080808"/>
                </a:solidFill>
                <a:latin typeface="楷体_GB2312" pitchFamily="49" charset="-122"/>
                <a:ea typeface="楷体_GB2312" pitchFamily="49" charset="-122"/>
              </a:rPr>
              <a:t>	    LEA DI,DESTINATION</a:t>
            </a:r>
          </a:p>
        </p:txBody>
      </p:sp>
      <p:sp>
        <p:nvSpPr>
          <p:cNvPr id="4" name="Rectangle 3"/>
          <p:cNvSpPr>
            <a:spLocks noChangeArrowheads="1"/>
          </p:cNvSpPr>
          <p:nvPr/>
        </p:nvSpPr>
        <p:spPr bwMode="auto">
          <a:xfrm>
            <a:off x="4910217" y="1443289"/>
            <a:ext cx="396044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269875" algn="l"/>
            <a:r>
              <a:rPr lang="en-US" altLang="zh-CN" b="1" dirty="0">
                <a:solidFill>
                  <a:srgbClr val="080808"/>
                </a:solidFill>
                <a:latin typeface="楷体_GB2312" pitchFamily="49" charset="-122"/>
                <a:ea typeface="楷体_GB2312" pitchFamily="49" charset="-122"/>
              </a:rPr>
              <a:t>MOVE1:</a:t>
            </a:r>
          </a:p>
          <a:p>
            <a:pPr indent="269875" algn="l"/>
            <a:r>
              <a:rPr lang="en-US" altLang="zh-CN" b="1" dirty="0">
                <a:solidFill>
                  <a:srgbClr val="080808"/>
                </a:solidFill>
                <a:latin typeface="楷体_GB2312" pitchFamily="49" charset="-122"/>
                <a:ea typeface="楷体_GB2312" pitchFamily="49" charset="-122"/>
              </a:rPr>
              <a:t>	MOV AL,[SI]</a:t>
            </a:r>
          </a:p>
          <a:p>
            <a:pPr indent="269875" algn="l"/>
            <a:r>
              <a:rPr lang="en-US" altLang="zh-CN" b="1" dirty="0">
                <a:solidFill>
                  <a:srgbClr val="080808"/>
                </a:solidFill>
                <a:latin typeface="楷体_GB2312" pitchFamily="49" charset="-122"/>
                <a:ea typeface="楷体_GB2312" pitchFamily="49" charset="-122"/>
              </a:rPr>
              <a:t>	INC SI</a:t>
            </a:r>
          </a:p>
          <a:p>
            <a:pPr indent="269875" algn="l"/>
            <a:r>
              <a:rPr lang="en-US" altLang="zh-CN" b="1" dirty="0">
                <a:solidFill>
                  <a:srgbClr val="080808"/>
                </a:solidFill>
                <a:latin typeface="楷体_GB2312" pitchFamily="49" charset="-122"/>
                <a:ea typeface="楷体_GB2312" pitchFamily="49" charset="-122"/>
              </a:rPr>
              <a:t>	CMP AL,0FFH</a:t>
            </a:r>
          </a:p>
          <a:p>
            <a:pPr indent="269875" algn="l"/>
            <a:r>
              <a:rPr lang="en-US" altLang="zh-CN" b="1" dirty="0">
                <a:solidFill>
                  <a:srgbClr val="080808"/>
                </a:solidFill>
                <a:latin typeface="楷体_GB2312" pitchFamily="49" charset="-122"/>
                <a:ea typeface="楷体_GB2312" pitchFamily="49" charset="-122"/>
              </a:rPr>
              <a:t>	JZ MOVE2</a:t>
            </a:r>
          </a:p>
          <a:p>
            <a:pPr indent="269875" algn="l"/>
            <a:r>
              <a:rPr lang="en-US" altLang="zh-CN" b="1" dirty="0">
                <a:solidFill>
                  <a:srgbClr val="080808"/>
                </a:solidFill>
                <a:latin typeface="楷体_GB2312" pitchFamily="49" charset="-122"/>
                <a:ea typeface="楷体_GB2312" pitchFamily="49" charset="-122"/>
              </a:rPr>
              <a:t>	MOV [DI],AL</a:t>
            </a:r>
          </a:p>
          <a:p>
            <a:pPr indent="269875" algn="l"/>
            <a:r>
              <a:rPr lang="en-US" altLang="zh-CN" b="1" dirty="0">
                <a:solidFill>
                  <a:srgbClr val="080808"/>
                </a:solidFill>
                <a:latin typeface="楷体_GB2312" pitchFamily="49" charset="-122"/>
                <a:ea typeface="楷体_GB2312" pitchFamily="49" charset="-122"/>
              </a:rPr>
              <a:t>	INC DI</a:t>
            </a:r>
          </a:p>
          <a:p>
            <a:pPr indent="269875" algn="l"/>
            <a:r>
              <a:rPr lang="en-US" altLang="zh-CN" b="1" dirty="0">
                <a:solidFill>
                  <a:srgbClr val="080808"/>
                </a:solidFill>
                <a:latin typeface="楷体_GB2312" pitchFamily="49" charset="-122"/>
                <a:ea typeface="楷体_GB2312" pitchFamily="49" charset="-122"/>
              </a:rPr>
              <a:t>	INC NUMBER</a:t>
            </a:r>
          </a:p>
          <a:p>
            <a:pPr indent="269875" algn="l"/>
            <a:r>
              <a:rPr lang="en-US" altLang="zh-CN" b="1" dirty="0">
                <a:solidFill>
                  <a:srgbClr val="080808"/>
                </a:solidFill>
                <a:latin typeface="楷体_GB2312" pitchFamily="49" charset="-122"/>
                <a:ea typeface="楷体_GB2312" pitchFamily="49" charset="-122"/>
              </a:rPr>
              <a:t>MOVE2:</a:t>
            </a:r>
          </a:p>
          <a:p>
            <a:pPr indent="269875" algn="l"/>
            <a:r>
              <a:rPr lang="en-US" altLang="zh-CN" b="1" dirty="0">
                <a:solidFill>
                  <a:srgbClr val="080808"/>
                </a:solidFill>
                <a:latin typeface="楷体_GB2312" pitchFamily="49" charset="-122"/>
                <a:ea typeface="楷体_GB2312" pitchFamily="49" charset="-122"/>
              </a:rPr>
              <a:t>	LOOP MOVE1</a:t>
            </a:r>
          </a:p>
          <a:p>
            <a:pPr indent="269875" algn="l"/>
            <a:r>
              <a:rPr lang="en-US" altLang="zh-CN" b="1" dirty="0">
                <a:solidFill>
                  <a:srgbClr val="080808"/>
                </a:solidFill>
                <a:latin typeface="楷体_GB2312" pitchFamily="49" charset="-122"/>
                <a:ea typeface="楷体_GB2312" pitchFamily="49" charset="-122"/>
              </a:rPr>
              <a:t>MOVE_END:</a:t>
            </a:r>
          </a:p>
          <a:p>
            <a:pPr indent="269875" algn="l"/>
            <a:r>
              <a:rPr lang="en-US" altLang="zh-CN" b="1" dirty="0">
                <a:solidFill>
                  <a:srgbClr val="080808"/>
                </a:solidFill>
                <a:latin typeface="楷体_GB2312" pitchFamily="49" charset="-122"/>
                <a:ea typeface="楷体_GB2312" pitchFamily="49" charset="-122"/>
              </a:rPr>
              <a:t>	MOV AH,4CH		</a:t>
            </a:r>
            <a:endParaRPr lang="en-US" altLang="zh-CN" b="1" dirty="0" smtClean="0">
              <a:solidFill>
                <a:srgbClr val="080808"/>
              </a:solidFill>
              <a:latin typeface="楷体_GB2312" pitchFamily="49" charset="-122"/>
              <a:ea typeface="楷体_GB2312" pitchFamily="49" charset="-122"/>
            </a:endParaRPr>
          </a:p>
          <a:p>
            <a:pPr indent="269875" algn="l"/>
            <a:r>
              <a:rPr lang="zh-CN" altLang="en-US" b="1" dirty="0">
                <a:solidFill>
                  <a:srgbClr val="080808"/>
                </a:solidFill>
                <a:latin typeface="楷体_GB2312" pitchFamily="49" charset="-122"/>
                <a:ea typeface="楷体_GB2312" pitchFamily="49" charset="-122"/>
              </a:rPr>
              <a:t>	</a:t>
            </a:r>
            <a:r>
              <a:rPr lang="en-US" altLang="zh-CN" b="1" dirty="0">
                <a:solidFill>
                  <a:srgbClr val="080808"/>
                </a:solidFill>
                <a:latin typeface="楷体_GB2312" pitchFamily="49" charset="-122"/>
                <a:ea typeface="楷体_GB2312" pitchFamily="49" charset="-122"/>
              </a:rPr>
              <a:t>INT 21H</a:t>
            </a:r>
          </a:p>
          <a:p>
            <a:pPr indent="269875" algn="l"/>
            <a:r>
              <a:rPr lang="en-US" altLang="zh-CN" b="1" dirty="0">
                <a:solidFill>
                  <a:srgbClr val="080808"/>
                </a:solidFill>
                <a:latin typeface="楷体_GB2312" pitchFamily="49" charset="-122"/>
                <a:ea typeface="楷体_GB2312" pitchFamily="49" charset="-122"/>
              </a:rPr>
              <a:t>CODE    ENDS</a:t>
            </a:r>
          </a:p>
          <a:p>
            <a:pPr indent="269875" algn="l"/>
            <a:r>
              <a:rPr lang="en-US" altLang="zh-CN" b="1" dirty="0">
                <a:solidFill>
                  <a:srgbClr val="080808"/>
                </a:solidFill>
                <a:latin typeface="楷体_GB2312" pitchFamily="49" charset="-122"/>
                <a:ea typeface="楷体_GB2312" pitchFamily="49" charset="-122"/>
              </a:rPr>
              <a:t>        END START</a:t>
            </a:r>
          </a:p>
        </p:txBody>
      </p:sp>
    </p:spTree>
    <p:extLst>
      <p:ext uri="{BB962C8B-B14F-4D97-AF65-F5344CB8AC3E}">
        <p14:creationId xmlns:p14="http://schemas.microsoft.com/office/powerpoint/2010/main" val="275952910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611188" y="3866356"/>
            <a:ext cx="1800572" cy="498748"/>
          </a:xfrm>
          <a:prstGeom prst="round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循环程序的设计</a:t>
            </a:r>
          </a:p>
        </p:txBody>
      </p:sp>
      <p:sp>
        <p:nvSpPr>
          <p:cNvPr id="3" name="Rectangle 3"/>
          <p:cNvSpPr>
            <a:spLocks noChangeArrowheads="1"/>
          </p:cNvSpPr>
          <p:nvPr/>
        </p:nvSpPr>
        <p:spPr bwMode="auto">
          <a:xfrm>
            <a:off x="611188" y="1573421"/>
            <a:ext cx="7777162"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zh-CN" altLang="en-US" sz="2400" b="1" dirty="0">
                <a:solidFill>
                  <a:srgbClr val="080808"/>
                </a:solidFill>
                <a:latin typeface="楷体_GB2312" pitchFamily="49" charset="-122"/>
                <a:ea typeface="楷体_GB2312" pitchFamily="49" charset="-122"/>
              </a:rPr>
              <a:t>例</a:t>
            </a:r>
            <a:r>
              <a:rPr lang="en-US" altLang="zh-CN" sz="2400" b="1" dirty="0">
                <a:solidFill>
                  <a:srgbClr val="080808"/>
                </a:solidFill>
                <a:latin typeface="楷体_GB2312" pitchFamily="49" charset="-122"/>
                <a:ea typeface="楷体_GB2312" pitchFamily="49" charset="-122"/>
              </a:rPr>
              <a:t>4</a:t>
            </a:r>
            <a:r>
              <a:rPr lang="zh-CN" altLang="en-US" sz="2400" b="1" dirty="0">
                <a:solidFill>
                  <a:srgbClr val="080808"/>
                </a:solidFill>
                <a:latin typeface="楷体_GB2312" pitchFamily="49" charset="-122"/>
                <a:ea typeface="楷体_GB2312" pitchFamily="49" charset="-122"/>
              </a:rPr>
              <a:t>．</a:t>
            </a:r>
            <a:r>
              <a:rPr lang="en-US" altLang="zh-CN" sz="2400" b="1" dirty="0">
                <a:solidFill>
                  <a:srgbClr val="080808"/>
                </a:solidFill>
                <a:latin typeface="楷体_GB2312" pitchFamily="49" charset="-122"/>
                <a:ea typeface="楷体_GB2312" pitchFamily="49" charset="-122"/>
              </a:rPr>
              <a:t>5  </a:t>
            </a:r>
            <a:r>
              <a:rPr lang="zh-CN" altLang="en-US" sz="2400" b="1" dirty="0">
                <a:solidFill>
                  <a:srgbClr val="080808"/>
                </a:solidFill>
                <a:latin typeface="楷体_GB2312" pitchFamily="49" charset="-122"/>
                <a:ea typeface="楷体_GB2312" pitchFamily="49" charset="-122"/>
              </a:rPr>
              <a:t>在缓冲区</a:t>
            </a:r>
            <a:r>
              <a:rPr lang="en-US" altLang="zh-CN" sz="2400" b="1" dirty="0">
                <a:solidFill>
                  <a:srgbClr val="080808"/>
                </a:solidFill>
                <a:latin typeface="楷体_GB2312" pitchFamily="49" charset="-122"/>
                <a:ea typeface="楷体_GB2312" pitchFamily="49" charset="-122"/>
              </a:rPr>
              <a:t>DATABUF</a:t>
            </a:r>
            <a:r>
              <a:rPr lang="zh-CN" altLang="en-US" sz="2400" b="1" dirty="0">
                <a:solidFill>
                  <a:srgbClr val="080808"/>
                </a:solidFill>
                <a:latin typeface="楷体_GB2312" pitchFamily="49" charset="-122"/>
                <a:ea typeface="楷体_GB2312" pitchFamily="49" charset="-122"/>
              </a:rPr>
              <a:t>中保存有一组无符号数据（</a:t>
            </a:r>
            <a:r>
              <a:rPr lang="en-US" altLang="zh-CN" sz="2400" b="1" dirty="0">
                <a:solidFill>
                  <a:srgbClr val="080808"/>
                </a:solidFill>
                <a:latin typeface="楷体_GB2312" pitchFamily="49" charset="-122"/>
                <a:ea typeface="楷体_GB2312" pitchFamily="49" charset="-122"/>
              </a:rPr>
              <a:t>8</a:t>
            </a:r>
            <a:r>
              <a:rPr lang="zh-CN" altLang="en-US" sz="2400" b="1" dirty="0">
                <a:solidFill>
                  <a:srgbClr val="080808"/>
                </a:solidFill>
                <a:latin typeface="楷体_GB2312" pitchFamily="49" charset="-122"/>
                <a:ea typeface="楷体_GB2312" pitchFamily="49" charset="-122"/>
              </a:rPr>
              <a:t>位），其数据个数存放在</a:t>
            </a:r>
            <a:r>
              <a:rPr lang="en-US" altLang="zh-CN" sz="2400" b="1" dirty="0">
                <a:solidFill>
                  <a:srgbClr val="080808"/>
                </a:solidFill>
                <a:latin typeface="楷体_GB2312" pitchFamily="49" charset="-122"/>
                <a:ea typeface="楷体_GB2312" pitchFamily="49" charset="-122"/>
              </a:rPr>
              <a:t>DATABUF</a:t>
            </a:r>
            <a:r>
              <a:rPr lang="zh-CN" altLang="en-US" sz="2400" b="1" dirty="0">
                <a:solidFill>
                  <a:srgbClr val="080808"/>
                </a:solidFill>
                <a:latin typeface="楷体_GB2312" pitchFamily="49" charset="-122"/>
                <a:ea typeface="楷体_GB2312" pitchFamily="49" charset="-122"/>
              </a:rPr>
              <a:t>的第</a:t>
            </a:r>
            <a:r>
              <a:rPr lang="en-US" altLang="zh-CN" sz="2400" b="1" dirty="0">
                <a:solidFill>
                  <a:srgbClr val="080808"/>
                </a:solidFill>
                <a:latin typeface="楷体_GB2312" pitchFamily="49" charset="-122"/>
                <a:ea typeface="楷体_GB2312" pitchFamily="49" charset="-122"/>
              </a:rPr>
              <a:t>1</a:t>
            </a:r>
            <a:r>
              <a:rPr lang="zh-CN" altLang="en-US" sz="2400" b="1" dirty="0">
                <a:solidFill>
                  <a:srgbClr val="080808"/>
                </a:solidFill>
                <a:latin typeface="楷体_GB2312" pitchFamily="49" charset="-122"/>
                <a:ea typeface="楷体_GB2312" pitchFamily="49" charset="-122"/>
              </a:rPr>
              <a:t>、</a:t>
            </a:r>
            <a:r>
              <a:rPr lang="en-US" altLang="zh-CN" sz="2400" b="1" dirty="0">
                <a:solidFill>
                  <a:srgbClr val="080808"/>
                </a:solidFill>
                <a:latin typeface="楷体_GB2312" pitchFamily="49" charset="-122"/>
                <a:ea typeface="楷体_GB2312" pitchFamily="49" charset="-122"/>
              </a:rPr>
              <a:t>2</a:t>
            </a:r>
            <a:r>
              <a:rPr lang="zh-CN" altLang="en-US" sz="2400" b="1" dirty="0">
                <a:solidFill>
                  <a:srgbClr val="080808"/>
                </a:solidFill>
                <a:latin typeface="楷体_GB2312" pitchFamily="49" charset="-122"/>
                <a:ea typeface="楷体_GB2312" pitchFamily="49" charset="-122"/>
              </a:rPr>
              <a:t>个字节中，</a:t>
            </a:r>
            <a:r>
              <a:rPr lang="zh-CN" altLang="en-US" sz="2400" b="1" dirty="0">
                <a:solidFill>
                  <a:srgbClr val="FF0000"/>
                </a:solidFill>
                <a:latin typeface="楷体_GB2312" pitchFamily="49" charset="-122"/>
                <a:ea typeface="楷体_GB2312" pitchFamily="49" charset="-122"/>
              </a:rPr>
              <a:t>要求编写程序将数据按递增顺序排列</a:t>
            </a:r>
            <a:r>
              <a:rPr lang="zh-CN" altLang="en-US" sz="2400" b="1" dirty="0">
                <a:solidFill>
                  <a:srgbClr val="080808"/>
                </a:solidFill>
                <a:latin typeface="楷体_GB2312" pitchFamily="49" charset="-122"/>
                <a:ea typeface="楷体_GB2312" pitchFamily="49" charset="-122"/>
              </a:rPr>
              <a:t>。</a:t>
            </a:r>
          </a:p>
          <a:p>
            <a:pPr algn="l"/>
            <a:endParaRPr lang="zh-CN" altLang="en-US" sz="2400" b="1" dirty="0">
              <a:solidFill>
                <a:srgbClr val="080808"/>
              </a:solidFill>
              <a:latin typeface="楷体_GB2312" pitchFamily="49" charset="-122"/>
              <a:ea typeface="楷体_GB2312" pitchFamily="49" charset="-122"/>
            </a:endParaRPr>
          </a:p>
          <a:p>
            <a:pPr algn="l"/>
            <a:r>
              <a:rPr lang="zh-CN" altLang="en-US" sz="2800" b="1" dirty="0">
                <a:solidFill>
                  <a:srgbClr val="0000FF"/>
                </a:solidFill>
                <a:latin typeface="楷体_GB2312" pitchFamily="49" charset="-122"/>
                <a:ea typeface="楷体_GB2312" pitchFamily="49" charset="-122"/>
              </a:rPr>
              <a:t>解</a:t>
            </a:r>
            <a:r>
              <a:rPr lang="zh-CN" altLang="en-US" sz="2400" b="1" dirty="0">
                <a:solidFill>
                  <a:srgbClr val="080808"/>
                </a:solidFill>
                <a:latin typeface="楷体_GB2312" pitchFamily="49" charset="-122"/>
                <a:ea typeface="楷体_GB2312" pitchFamily="49" charset="-122"/>
              </a:rPr>
              <a:t>：这里采用</a:t>
            </a:r>
            <a:r>
              <a:rPr lang="zh-CN" altLang="en-US" sz="2400" b="1" dirty="0">
                <a:solidFill>
                  <a:srgbClr val="FF0000"/>
                </a:solidFill>
                <a:latin typeface="楷体_GB2312" pitchFamily="49" charset="-122"/>
                <a:ea typeface="楷体_GB2312" pitchFamily="49" charset="-122"/>
              </a:rPr>
              <a:t>双重循环</a:t>
            </a:r>
            <a:r>
              <a:rPr lang="zh-CN" altLang="en-US" sz="2400" b="1" dirty="0">
                <a:solidFill>
                  <a:srgbClr val="080808"/>
                </a:solidFill>
                <a:latin typeface="楷体_GB2312" pitchFamily="49" charset="-122"/>
                <a:ea typeface="楷体_GB2312" pitchFamily="49" charset="-122"/>
              </a:rPr>
              <a:t>实现数据的排序，这可使程序变得简单。要对</a:t>
            </a:r>
            <a:r>
              <a:rPr lang="en-US" altLang="zh-CN" sz="2400" b="1" dirty="0">
                <a:solidFill>
                  <a:srgbClr val="080808"/>
                </a:solidFill>
                <a:latin typeface="楷体_GB2312" pitchFamily="49" charset="-122"/>
                <a:ea typeface="楷体_GB2312" pitchFamily="49" charset="-122"/>
              </a:rPr>
              <a:t>N</a:t>
            </a:r>
            <a:r>
              <a:rPr lang="zh-CN" altLang="en-US" sz="2400" b="1" dirty="0">
                <a:solidFill>
                  <a:srgbClr val="080808"/>
                </a:solidFill>
                <a:latin typeface="楷体_GB2312" pitchFamily="49" charset="-122"/>
                <a:ea typeface="楷体_GB2312" pitchFamily="49" charset="-122"/>
              </a:rPr>
              <a:t>个数据进行从小到大排序时，可以采用</a:t>
            </a:r>
            <a:r>
              <a:rPr lang="zh-CN" altLang="en-US" sz="2400" b="1" dirty="0">
                <a:solidFill>
                  <a:srgbClr val="0000FF"/>
                </a:solidFill>
                <a:latin typeface="Times New Roman" pitchFamily="18" charset="0"/>
                <a:ea typeface="楷体_GB2312" pitchFamily="49" charset="-122"/>
              </a:rPr>
              <a:t>“</a:t>
            </a:r>
            <a:r>
              <a:rPr lang="zh-CN" altLang="en-US" sz="2400" b="1" dirty="0">
                <a:solidFill>
                  <a:srgbClr val="0000FF"/>
                </a:solidFill>
                <a:latin typeface="楷体_GB2312" pitchFamily="49" charset="-122"/>
                <a:ea typeface="楷体_GB2312" pitchFamily="49" charset="-122"/>
              </a:rPr>
              <a:t>冒泡法</a:t>
            </a:r>
            <a:r>
              <a:rPr lang="zh-CN" altLang="en-US" sz="2400" b="1" dirty="0">
                <a:solidFill>
                  <a:srgbClr val="0000FF"/>
                </a:solidFill>
                <a:latin typeface="Times New Roman" pitchFamily="18" charset="0"/>
                <a:ea typeface="楷体_GB2312" pitchFamily="49" charset="-122"/>
              </a:rPr>
              <a:t>”</a:t>
            </a:r>
            <a:r>
              <a:rPr lang="zh-CN" altLang="en-US" sz="2400" b="1" dirty="0">
                <a:solidFill>
                  <a:srgbClr val="080808"/>
                </a:solidFill>
                <a:latin typeface="楷体_GB2312" pitchFamily="49" charset="-122"/>
                <a:ea typeface="楷体_GB2312" pitchFamily="49" charset="-122"/>
              </a:rPr>
              <a:t>：</a:t>
            </a:r>
            <a:r>
              <a:rPr lang="zh-CN" altLang="en-US" sz="2400" b="1" dirty="0">
                <a:solidFill>
                  <a:srgbClr val="0000FF"/>
                </a:solidFill>
                <a:latin typeface="楷体_GB2312" pitchFamily="49" charset="-122"/>
                <a:ea typeface="楷体_GB2312" pitchFamily="49" charset="-122"/>
              </a:rPr>
              <a:t>从后往前，每两个数据进行比较，当前者大于后者时，交换两者的次序；否则不变，</a:t>
            </a:r>
            <a:r>
              <a:rPr lang="zh-CN" altLang="en-US" sz="2400" b="1" dirty="0">
                <a:solidFill>
                  <a:schemeClr val="accent1">
                    <a:lumMod val="75000"/>
                  </a:schemeClr>
                </a:solidFill>
                <a:latin typeface="楷体_GB2312" pitchFamily="49" charset="-122"/>
                <a:ea typeface="楷体_GB2312" pitchFamily="49" charset="-122"/>
              </a:rPr>
              <a:t>这样，经过</a:t>
            </a:r>
            <a:r>
              <a:rPr lang="en-US" altLang="zh-CN" sz="2400" b="1" dirty="0">
                <a:solidFill>
                  <a:schemeClr val="accent1">
                    <a:lumMod val="75000"/>
                  </a:schemeClr>
                </a:solidFill>
                <a:latin typeface="楷体_GB2312" pitchFamily="49" charset="-122"/>
                <a:ea typeface="楷体_GB2312" pitchFamily="49" charset="-122"/>
              </a:rPr>
              <a:t>N-1</a:t>
            </a:r>
            <a:r>
              <a:rPr lang="zh-CN" altLang="en-US" sz="2400" b="1" dirty="0">
                <a:solidFill>
                  <a:schemeClr val="accent1">
                    <a:lumMod val="75000"/>
                  </a:schemeClr>
                </a:solidFill>
                <a:latin typeface="楷体_GB2312" pitchFamily="49" charset="-122"/>
                <a:ea typeface="楷体_GB2312" pitchFamily="49" charset="-122"/>
              </a:rPr>
              <a:t>次比较，可以将最小值交换到第一个单元（最轻的气泡最先冒出水面）。接着对后</a:t>
            </a:r>
            <a:r>
              <a:rPr lang="en-US" altLang="zh-CN" sz="2400" b="1" dirty="0">
                <a:solidFill>
                  <a:schemeClr val="accent1">
                    <a:lumMod val="75000"/>
                  </a:schemeClr>
                </a:solidFill>
                <a:latin typeface="楷体_GB2312" pitchFamily="49" charset="-122"/>
                <a:ea typeface="楷体_GB2312" pitchFamily="49" charset="-122"/>
              </a:rPr>
              <a:t>N-1</a:t>
            </a:r>
            <a:r>
              <a:rPr lang="zh-CN" altLang="en-US" sz="2400" b="1" dirty="0">
                <a:solidFill>
                  <a:schemeClr val="accent1">
                    <a:lumMod val="75000"/>
                  </a:schemeClr>
                </a:solidFill>
                <a:latin typeface="楷体_GB2312" pitchFamily="49" charset="-122"/>
                <a:ea typeface="楷体_GB2312" pitchFamily="49" charset="-122"/>
              </a:rPr>
              <a:t>个数据，重复上述过程，使次小值交换到第二个单元；依此类推，共进行</a:t>
            </a:r>
            <a:r>
              <a:rPr lang="en-US" altLang="zh-CN" sz="2400" b="1" dirty="0">
                <a:solidFill>
                  <a:schemeClr val="accent1">
                    <a:lumMod val="75000"/>
                  </a:schemeClr>
                </a:solidFill>
                <a:latin typeface="楷体_GB2312" pitchFamily="49" charset="-122"/>
                <a:ea typeface="楷体_GB2312" pitchFamily="49" charset="-122"/>
              </a:rPr>
              <a:t>N-1</a:t>
            </a:r>
            <a:r>
              <a:rPr lang="zh-CN" altLang="en-US" sz="2400" b="1" dirty="0">
                <a:solidFill>
                  <a:schemeClr val="accent1">
                    <a:lumMod val="75000"/>
                  </a:schemeClr>
                </a:solidFill>
                <a:latin typeface="楷体_GB2312" pitchFamily="49" charset="-122"/>
                <a:ea typeface="楷体_GB2312" pitchFamily="49" charset="-122"/>
              </a:rPr>
              <a:t>次比较过程，可以完成数据的排序操作</a:t>
            </a:r>
            <a:r>
              <a:rPr lang="zh-CN" altLang="en-US" sz="2400" b="1" dirty="0">
                <a:solidFill>
                  <a:srgbClr val="080808"/>
                </a:solidFill>
                <a:latin typeface="楷体_GB2312" pitchFamily="49" charset="-122"/>
                <a:ea typeface="楷体_GB2312" pitchFamily="49" charset="-122"/>
              </a:rPr>
              <a:t>。</a:t>
            </a:r>
            <a:r>
              <a:rPr lang="zh-CN" altLang="en-US" b="1" dirty="0"/>
              <a:t> </a:t>
            </a:r>
          </a:p>
        </p:txBody>
      </p:sp>
    </p:spTree>
    <p:extLst>
      <p:ext uri="{BB962C8B-B14F-4D97-AF65-F5344CB8AC3E}">
        <p14:creationId xmlns:p14="http://schemas.microsoft.com/office/powerpoint/2010/main" val="330297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amond(in)">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循环程序的设计</a:t>
            </a:r>
          </a:p>
        </p:txBody>
      </p:sp>
      <p:sp>
        <p:nvSpPr>
          <p:cNvPr id="3" name="Text Box 2"/>
          <p:cNvSpPr txBox="1">
            <a:spLocks noChangeArrowheads="1"/>
          </p:cNvSpPr>
          <p:nvPr/>
        </p:nvSpPr>
        <p:spPr bwMode="auto">
          <a:xfrm>
            <a:off x="609600" y="1295400"/>
            <a:ext cx="80772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b="1">
                <a:solidFill>
                  <a:schemeClr val="tx1"/>
                </a:solidFill>
                <a:latin typeface="Tahoma" pitchFamily="34" charset="0"/>
                <a:ea typeface="仿宋_GB2312" pitchFamily="49" charset="-122"/>
              </a:defRPr>
            </a:lvl1pPr>
            <a:lvl2pPr marL="742950" indent="-285750" eaLnBrk="0" hangingPunct="0">
              <a:defRPr kumimoji="1" sz="2000" b="1">
                <a:solidFill>
                  <a:schemeClr val="tx1"/>
                </a:solidFill>
                <a:latin typeface="Tahoma" pitchFamily="34" charset="0"/>
                <a:ea typeface="仿宋_GB2312" pitchFamily="49" charset="-122"/>
              </a:defRPr>
            </a:lvl2pPr>
            <a:lvl3pPr marL="1143000" indent="-228600" eaLnBrk="0" hangingPunct="0">
              <a:defRPr kumimoji="1" sz="2000" b="1">
                <a:solidFill>
                  <a:schemeClr val="tx1"/>
                </a:solidFill>
                <a:latin typeface="Tahoma" pitchFamily="34" charset="0"/>
                <a:ea typeface="仿宋_GB2312" pitchFamily="49" charset="-122"/>
              </a:defRPr>
            </a:lvl3pPr>
            <a:lvl4pPr marL="1600200" indent="-228600" eaLnBrk="0" hangingPunct="0">
              <a:defRPr kumimoji="1" sz="2000" b="1">
                <a:solidFill>
                  <a:schemeClr val="tx1"/>
                </a:solidFill>
                <a:latin typeface="Tahoma" pitchFamily="34" charset="0"/>
                <a:ea typeface="仿宋_GB2312" pitchFamily="49" charset="-122"/>
              </a:defRPr>
            </a:lvl4pPr>
            <a:lvl5pPr marL="2057400" indent="-228600" eaLnBrk="0" hangingPunct="0">
              <a:defRPr kumimoji="1" sz="2000" b="1">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9pPr>
          </a:lstStyle>
          <a:p>
            <a:pPr algn="l" eaLnBrk="1" hangingPunct="1">
              <a:lnSpc>
                <a:spcPct val="125000"/>
              </a:lnSpc>
              <a:spcBef>
                <a:spcPct val="50000"/>
              </a:spcBef>
            </a:pPr>
            <a:r>
              <a:rPr lang="en-US" altLang="zh-CN" sz="2400" b="0" dirty="0">
                <a:latin typeface="Times New Roman" pitchFamily="18" charset="0"/>
                <a:ea typeface="宋体" charset="-122"/>
              </a:rPr>
              <a:t>   </a:t>
            </a:r>
            <a:r>
              <a:rPr lang="zh-CN" altLang="en-US" sz="2400" dirty="0">
                <a:solidFill>
                  <a:srgbClr val="080808"/>
                </a:solidFill>
                <a:latin typeface="Times New Roman" pitchFamily="18" charset="0"/>
                <a:ea typeface="宋体" charset="-122"/>
              </a:rPr>
              <a:t>下面是对有</a:t>
            </a:r>
            <a:r>
              <a:rPr lang="en-US" altLang="zh-CN" sz="2400" dirty="0">
                <a:solidFill>
                  <a:srgbClr val="080808"/>
                </a:solidFill>
                <a:latin typeface="Times New Roman" pitchFamily="18" charset="0"/>
                <a:ea typeface="宋体" charset="-122"/>
              </a:rPr>
              <a:t>7</a:t>
            </a:r>
            <a:r>
              <a:rPr lang="zh-CN" altLang="en-US" sz="2400" dirty="0">
                <a:solidFill>
                  <a:srgbClr val="080808"/>
                </a:solidFill>
                <a:latin typeface="Times New Roman" pitchFamily="18" charset="0"/>
                <a:ea typeface="宋体" charset="-122"/>
              </a:rPr>
              <a:t>个元素的次序表进行冒泡排序的过程。 </a:t>
            </a:r>
          </a:p>
          <a:p>
            <a:pPr algn="l" eaLnBrk="1" hangingPunct="1">
              <a:lnSpc>
                <a:spcPct val="125000"/>
              </a:lnSpc>
              <a:spcBef>
                <a:spcPct val="50000"/>
              </a:spcBef>
            </a:pPr>
            <a:r>
              <a:rPr lang="zh-CN" altLang="en-US" sz="2400" dirty="0">
                <a:solidFill>
                  <a:srgbClr val="080808"/>
                </a:solidFill>
                <a:latin typeface="Times New Roman" pitchFamily="18" charset="0"/>
                <a:ea typeface="宋体" charset="-122"/>
              </a:rPr>
              <a:t>    表的初始状态：              ［</a:t>
            </a:r>
            <a:r>
              <a:rPr lang="en-US" altLang="zh-CN" sz="2400" dirty="0">
                <a:solidFill>
                  <a:srgbClr val="080808"/>
                </a:solidFill>
                <a:latin typeface="Times New Roman" pitchFamily="18" charset="0"/>
                <a:ea typeface="宋体" charset="-122"/>
              </a:rPr>
              <a:t>43  36  65  95  81  12  25</a:t>
            </a:r>
            <a:r>
              <a:rPr lang="zh-CN" altLang="en-US" sz="2400" dirty="0">
                <a:solidFill>
                  <a:srgbClr val="080808"/>
                </a:solidFill>
                <a:latin typeface="Times New Roman" pitchFamily="18" charset="0"/>
                <a:ea typeface="宋体" charset="-122"/>
              </a:rPr>
              <a:t>］</a:t>
            </a:r>
          </a:p>
          <a:p>
            <a:pPr algn="l" eaLnBrk="1" hangingPunct="1">
              <a:lnSpc>
                <a:spcPct val="125000"/>
              </a:lnSpc>
              <a:spcBef>
                <a:spcPct val="50000"/>
              </a:spcBef>
            </a:pPr>
            <a:r>
              <a:rPr lang="zh-CN" altLang="en-US" sz="2400" dirty="0">
                <a:solidFill>
                  <a:srgbClr val="080808"/>
                </a:solidFill>
                <a:latin typeface="Times New Roman" pitchFamily="18" charset="0"/>
                <a:ea typeface="宋体" charset="-122"/>
              </a:rPr>
              <a:t>    第一遍扫描比较之后：   </a:t>
            </a:r>
            <a:r>
              <a:rPr lang="en-US" altLang="zh-CN" sz="2400" dirty="0">
                <a:solidFill>
                  <a:srgbClr val="080808"/>
                </a:solidFill>
                <a:latin typeface="Times New Roman" pitchFamily="18" charset="0"/>
                <a:ea typeface="宋体" charset="-122"/>
              </a:rPr>
              <a:t>12  43 36 65 95 81 25                </a:t>
            </a:r>
          </a:p>
          <a:p>
            <a:pPr algn="l" eaLnBrk="1" hangingPunct="1">
              <a:lnSpc>
                <a:spcPct val="125000"/>
              </a:lnSpc>
              <a:spcBef>
                <a:spcPct val="50000"/>
              </a:spcBef>
            </a:pPr>
            <a:r>
              <a:rPr lang="en-US" altLang="zh-CN" sz="2400" dirty="0">
                <a:solidFill>
                  <a:srgbClr val="080808"/>
                </a:solidFill>
                <a:latin typeface="Times New Roman" pitchFamily="18" charset="0"/>
                <a:ea typeface="宋体" charset="-122"/>
              </a:rPr>
              <a:t>    </a:t>
            </a:r>
            <a:r>
              <a:rPr lang="zh-CN" altLang="en-US" sz="2400" dirty="0">
                <a:solidFill>
                  <a:srgbClr val="080808"/>
                </a:solidFill>
                <a:latin typeface="Times New Roman" pitchFamily="18" charset="0"/>
                <a:ea typeface="宋体" charset="-122"/>
              </a:rPr>
              <a:t>第二遍扫描比较之后：  </a:t>
            </a:r>
            <a:r>
              <a:rPr lang="en-US" altLang="zh-CN" sz="2400" dirty="0">
                <a:solidFill>
                  <a:srgbClr val="080808"/>
                </a:solidFill>
                <a:latin typeface="Times New Roman" pitchFamily="18" charset="0"/>
                <a:ea typeface="宋体" charset="-122"/>
              </a:rPr>
              <a:t>12  25   43 36 65 95 81  </a:t>
            </a:r>
          </a:p>
          <a:p>
            <a:pPr algn="l" eaLnBrk="1" hangingPunct="1">
              <a:lnSpc>
                <a:spcPct val="125000"/>
              </a:lnSpc>
              <a:spcBef>
                <a:spcPct val="50000"/>
              </a:spcBef>
            </a:pPr>
            <a:r>
              <a:rPr lang="en-US" altLang="zh-CN" sz="2400" dirty="0">
                <a:solidFill>
                  <a:srgbClr val="080808"/>
                </a:solidFill>
                <a:latin typeface="Times New Roman" pitchFamily="18" charset="0"/>
                <a:ea typeface="宋体" charset="-122"/>
              </a:rPr>
              <a:t>    </a:t>
            </a:r>
            <a:r>
              <a:rPr lang="zh-CN" altLang="en-US" sz="2400" dirty="0">
                <a:solidFill>
                  <a:srgbClr val="080808"/>
                </a:solidFill>
                <a:latin typeface="Times New Roman" pitchFamily="18" charset="0"/>
                <a:ea typeface="宋体" charset="-122"/>
              </a:rPr>
              <a:t>第三遍扫描比较之后：  </a:t>
            </a:r>
            <a:r>
              <a:rPr lang="en-US" altLang="zh-CN" sz="2400" dirty="0">
                <a:solidFill>
                  <a:srgbClr val="080808"/>
                </a:solidFill>
                <a:latin typeface="Times New Roman" pitchFamily="18" charset="0"/>
                <a:ea typeface="宋体" charset="-122"/>
              </a:rPr>
              <a:t>12   25  36  43 65 95 81</a:t>
            </a:r>
          </a:p>
          <a:p>
            <a:pPr algn="l" eaLnBrk="1" hangingPunct="1">
              <a:lnSpc>
                <a:spcPct val="125000"/>
              </a:lnSpc>
              <a:spcBef>
                <a:spcPct val="50000"/>
              </a:spcBef>
            </a:pPr>
            <a:r>
              <a:rPr lang="en-US" altLang="zh-CN" sz="2400" dirty="0">
                <a:solidFill>
                  <a:srgbClr val="080808"/>
                </a:solidFill>
                <a:latin typeface="Times New Roman" pitchFamily="18" charset="0"/>
                <a:ea typeface="宋体" charset="-122"/>
              </a:rPr>
              <a:t>    </a:t>
            </a:r>
            <a:r>
              <a:rPr lang="zh-CN" altLang="en-US" sz="2400" dirty="0">
                <a:solidFill>
                  <a:srgbClr val="080808"/>
                </a:solidFill>
                <a:latin typeface="Times New Roman" pitchFamily="18" charset="0"/>
                <a:ea typeface="宋体" charset="-122"/>
              </a:rPr>
              <a:t>第四遍扫描比较之后：  </a:t>
            </a:r>
            <a:r>
              <a:rPr lang="en-US" altLang="zh-CN" sz="2400" dirty="0">
                <a:solidFill>
                  <a:srgbClr val="080808"/>
                </a:solidFill>
                <a:latin typeface="Times New Roman" pitchFamily="18" charset="0"/>
                <a:ea typeface="宋体" charset="-122"/>
              </a:rPr>
              <a:t>……………………….</a:t>
            </a:r>
          </a:p>
          <a:p>
            <a:pPr algn="l" eaLnBrk="1" hangingPunct="1">
              <a:lnSpc>
                <a:spcPct val="125000"/>
              </a:lnSpc>
              <a:spcBef>
                <a:spcPct val="50000"/>
              </a:spcBef>
            </a:pPr>
            <a:r>
              <a:rPr lang="en-US" altLang="zh-CN" sz="2400" dirty="0">
                <a:solidFill>
                  <a:srgbClr val="080808"/>
                </a:solidFill>
                <a:latin typeface="Times New Roman" pitchFamily="18" charset="0"/>
                <a:ea typeface="宋体" charset="-122"/>
              </a:rPr>
              <a:t>    </a:t>
            </a:r>
            <a:r>
              <a:rPr lang="zh-CN" altLang="en-US" sz="2400" dirty="0">
                <a:solidFill>
                  <a:srgbClr val="080808"/>
                </a:solidFill>
                <a:latin typeface="Times New Roman" pitchFamily="18" charset="0"/>
                <a:ea typeface="宋体" charset="-122"/>
              </a:rPr>
              <a:t>第五遍扫描比较之后：  </a:t>
            </a:r>
            <a:r>
              <a:rPr lang="en-US" altLang="zh-CN" sz="2400" dirty="0">
                <a:solidFill>
                  <a:srgbClr val="080808"/>
                </a:solidFill>
                <a:latin typeface="Times New Roman" pitchFamily="18" charset="0"/>
                <a:ea typeface="宋体" charset="-122"/>
              </a:rPr>
              <a:t>…………………….</a:t>
            </a:r>
          </a:p>
          <a:p>
            <a:pPr algn="l" eaLnBrk="1" hangingPunct="1">
              <a:lnSpc>
                <a:spcPct val="125000"/>
              </a:lnSpc>
              <a:spcBef>
                <a:spcPct val="50000"/>
              </a:spcBef>
            </a:pPr>
            <a:r>
              <a:rPr lang="en-US" altLang="zh-CN" sz="2400" dirty="0">
                <a:solidFill>
                  <a:srgbClr val="080808"/>
                </a:solidFill>
                <a:latin typeface="Times New Roman" pitchFamily="18" charset="0"/>
                <a:ea typeface="宋体" charset="-122"/>
              </a:rPr>
              <a:t>    </a:t>
            </a:r>
            <a:r>
              <a:rPr lang="zh-CN" altLang="en-US" sz="2400" dirty="0">
                <a:solidFill>
                  <a:srgbClr val="080808"/>
                </a:solidFill>
                <a:latin typeface="Times New Roman" pitchFamily="18" charset="0"/>
                <a:ea typeface="宋体" charset="-122"/>
              </a:rPr>
              <a:t>第六遍扫描比较之后：      </a:t>
            </a:r>
            <a:r>
              <a:rPr lang="en-US" altLang="zh-CN" sz="2400" dirty="0">
                <a:solidFill>
                  <a:srgbClr val="080808"/>
                </a:solidFill>
                <a:latin typeface="Times New Roman" pitchFamily="18" charset="0"/>
                <a:ea typeface="宋体" charset="-122"/>
              </a:rPr>
              <a:t>12   25  36   43  65  81  95 </a:t>
            </a:r>
          </a:p>
        </p:txBody>
      </p:sp>
    </p:spTree>
    <p:extLst>
      <p:ext uri="{BB962C8B-B14F-4D97-AF65-F5344CB8AC3E}">
        <p14:creationId xmlns:p14="http://schemas.microsoft.com/office/powerpoint/2010/main" val="183377349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3789040"/>
            <a:ext cx="6552728" cy="648072"/>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循环程序的设计</a:t>
            </a:r>
          </a:p>
        </p:txBody>
      </p:sp>
      <p:sp>
        <p:nvSpPr>
          <p:cNvPr id="3" name="Rectangle 3"/>
          <p:cNvSpPr>
            <a:spLocks noChangeArrowheads="1"/>
          </p:cNvSpPr>
          <p:nvPr/>
        </p:nvSpPr>
        <p:spPr bwMode="auto">
          <a:xfrm>
            <a:off x="539552" y="1269343"/>
            <a:ext cx="813752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zh-CN" altLang="en-US" sz="2000" b="1" dirty="0">
                <a:solidFill>
                  <a:srgbClr val="080808"/>
                </a:solidFill>
                <a:latin typeface="楷体_GB2312" pitchFamily="49" charset="-122"/>
                <a:ea typeface="楷体_GB2312" pitchFamily="49" charset="-122"/>
              </a:rPr>
              <a:t>由于每次比较操作都在相邻两个单元进行，因此只需要一个指针。汇编语言程序如下：</a:t>
            </a:r>
          </a:p>
          <a:p>
            <a:pPr algn="l"/>
            <a:r>
              <a:rPr lang="zh-CN" altLang="en-US" sz="2000" b="1" dirty="0">
                <a:solidFill>
                  <a:srgbClr val="080808"/>
                </a:solidFill>
                <a:latin typeface="楷体_GB2312" pitchFamily="49" charset="-122"/>
                <a:ea typeface="楷体_GB2312" pitchFamily="49" charset="-122"/>
              </a:rPr>
              <a:t>        </a:t>
            </a:r>
            <a:r>
              <a:rPr lang="en-US" altLang="zh-CN" sz="2000" b="1" dirty="0">
                <a:solidFill>
                  <a:srgbClr val="080808"/>
                </a:solidFill>
                <a:latin typeface="楷体_GB2312" pitchFamily="49" charset="-122"/>
                <a:ea typeface="楷体_GB2312" pitchFamily="49" charset="-122"/>
              </a:rPr>
              <a:t>N=100			</a:t>
            </a:r>
            <a:r>
              <a:rPr lang="zh-CN" altLang="en-US" sz="2000" b="1" dirty="0">
                <a:solidFill>
                  <a:srgbClr val="080808"/>
                </a:solidFill>
                <a:latin typeface="楷体_GB2312" pitchFamily="49" charset="-122"/>
                <a:ea typeface="楷体_GB2312" pitchFamily="49" charset="-122"/>
              </a:rPr>
              <a:t>；设有</a:t>
            </a:r>
            <a:r>
              <a:rPr lang="en-US" altLang="zh-CN" sz="2000" b="1" dirty="0">
                <a:solidFill>
                  <a:srgbClr val="080808"/>
                </a:solidFill>
                <a:latin typeface="楷体_GB2312" pitchFamily="49" charset="-122"/>
                <a:ea typeface="楷体_GB2312" pitchFamily="49" charset="-122"/>
              </a:rPr>
              <a:t>100</a:t>
            </a:r>
            <a:r>
              <a:rPr lang="zh-CN" altLang="en-US" sz="2000" b="1" dirty="0">
                <a:solidFill>
                  <a:srgbClr val="080808"/>
                </a:solidFill>
                <a:latin typeface="楷体_GB2312" pitchFamily="49" charset="-122"/>
                <a:ea typeface="楷体_GB2312" pitchFamily="49" charset="-122"/>
              </a:rPr>
              <a:t>个数据</a:t>
            </a:r>
          </a:p>
          <a:p>
            <a:pPr algn="l"/>
            <a:r>
              <a:rPr lang="en-US" altLang="zh-CN" sz="2000" b="1" dirty="0">
                <a:solidFill>
                  <a:srgbClr val="080808"/>
                </a:solidFill>
                <a:latin typeface="楷体_GB2312" pitchFamily="49" charset="-122"/>
                <a:ea typeface="楷体_GB2312" pitchFamily="49" charset="-122"/>
              </a:rPr>
              <a:t>STACK   SEGMENT STACK </a:t>
            </a:r>
            <a:r>
              <a:rPr lang="en-US" altLang="zh-CN" sz="2000" b="1" dirty="0">
                <a:solidFill>
                  <a:srgbClr val="080808"/>
                </a:solidFill>
                <a:latin typeface="Times New Roman" pitchFamily="18" charset="0"/>
                <a:ea typeface="楷体_GB2312" pitchFamily="49" charset="-122"/>
              </a:rPr>
              <a:t>‘</a:t>
            </a:r>
            <a:r>
              <a:rPr lang="en-US" altLang="zh-CN" sz="2000" b="1" dirty="0">
                <a:solidFill>
                  <a:srgbClr val="080808"/>
                </a:solidFill>
                <a:latin typeface="楷体_GB2312" pitchFamily="49" charset="-122"/>
                <a:ea typeface="楷体_GB2312" pitchFamily="49" charset="-122"/>
              </a:rPr>
              <a:t>STACK</a:t>
            </a:r>
            <a:r>
              <a:rPr lang="en-US" altLang="zh-CN" sz="2000" b="1" dirty="0">
                <a:solidFill>
                  <a:srgbClr val="080808"/>
                </a:solidFill>
                <a:latin typeface="Times New Roman" pitchFamily="18" charset="0"/>
                <a:ea typeface="楷体_GB2312" pitchFamily="49" charset="-122"/>
              </a:rPr>
              <a:t>’</a:t>
            </a:r>
            <a:endParaRPr lang="en-US" altLang="zh-CN" sz="2000" b="1" dirty="0">
              <a:solidFill>
                <a:srgbClr val="080808"/>
              </a:solidFill>
              <a:latin typeface="楷体_GB2312" pitchFamily="49" charset="-122"/>
              <a:ea typeface="楷体_GB2312" pitchFamily="49" charset="-122"/>
            </a:endParaRPr>
          </a:p>
          <a:p>
            <a:pPr algn="l"/>
            <a:r>
              <a:rPr lang="en-US" altLang="zh-CN" sz="2000" b="1" dirty="0">
                <a:solidFill>
                  <a:srgbClr val="080808"/>
                </a:solidFill>
                <a:latin typeface="楷体_GB2312" pitchFamily="49" charset="-122"/>
                <a:ea typeface="楷体_GB2312" pitchFamily="49" charset="-122"/>
              </a:rPr>
              <a:t>        DW 100H DUP(?)</a:t>
            </a:r>
          </a:p>
          <a:p>
            <a:pPr algn="l"/>
            <a:r>
              <a:rPr lang="en-US" altLang="zh-CN" sz="2000" b="1" dirty="0">
                <a:solidFill>
                  <a:srgbClr val="080808"/>
                </a:solidFill>
                <a:latin typeface="楷体_GB2312" pitchFamily="49" charset="-122"/>
                <a:ea typeface="楷体_GB2312" pitchFamily="49" charset="-122"/>
              </a:rPr>
              <a:t>TOP     LABEL WORD</a:t>
            </a:r>
          </a:p>
          <a:p>
            <a:pPr algn="l"/>
            <a:r>
              <a:rPr lang="en-US" altLang="zh-CN" sz="2000" b="1" dirty="0">
                <a:solidFill>
                  <a:srgbClr val="080808"/>
                </a:solidFill>
                <a:latin typeface="楷体_GB2312" pitchFamily="49" charset="-122"/>
                <a:ea typeface="楷体_GB2312" pitchFamily="49" charset="-122"/>
              </a:rPr>
              <a:t>STACK   ENDS</a:t>
            </a:r>
          </a:p>
          <a:p>
            <a:pPr algn="l"/>
            <a:r>
              <a:rPr lang="en-US" altLang="zh-CN" sz="2000" b="1" dirty="0">
                <a:solidFill>
                  <a:srgbClr val="080808"/>
                </a:solidFill>
                <a:latin typeface="楷体_GB2312" pitchFamily="49" charset="-122"/>
                <a:ea typeface="楷体_GB2312" pitchFamily="49" charset="-122"/>
              </a:rPr>
              <a:t>DATA    SEGMENT</a:t>
            </a:r>
          </a:p>
          <a:p>
            <a:pPr algn="l"/>
            <a:r>
              <a:rPr lang="en-US" altLang="zh-CN" sz="2000" b="1" dirty="0">
                <a:solidFill>
                  <a:srgbClr val="080808"/>
                </a:solidFill>
                <a:latin typeface="楷体_GB2312" pitchFamily="49" charset="-122"/>
                <a:ea typeface="楷体_GB2312" pitchFamily="49" charset="-122"/>
              </a:rPr>
              <a:t>DATABUF DW N</a:t>
            </a:r>
          </a:p>
          <a:p>
            <a:pPr algn="l"/>
            <a:r>
              <a:rPr lang="en-US" altLang="zh-CN" sz="2000" b="1" dirty="0">
                <a:solidFill>
                  <a:srgbClr val="080808"/>
                </a:solidFill>
                <a:latin typeface="楷体_GB2312" pitchFamily="49" charset="-122"/>
                <a:ea typeface="楷体_GB2312" pitchFamily="49" charset="-122"/>
              </a:rPr>
              <a:t>        DB N DUP(</a:t>
            </a:r>
            <a:r>
              <a:rPr lang="zh-CN" altLang="en-US" sz="2000" b="1" dirty="0">
                <a:solidFill>
                  <a:srgbClr val="080808"/>
                </a:solidFill>
                <a:latin typeface="楷体_GB2312" pitchFamily="49" charset="-122"/>
                <a:ea typeface="楷体_GB2312" pitchFamily="49" charset="-122"/>
              </a:rPr>
              <a:t>？</a:t>
            </a:r>
            <a:r>
              <a:rPr lang="en-US" altLang="zh-CN" sz="2000" b="1" dirty="0">
                <a:solidFill>
                  <a:srgbClr val="080808"/>
                </a:solidFill>
                <a:latin typeface="楷体_GB2312" pitchFamily="49" charset="-122"/>
                <a:ea typeface="楷体_GB2312" pitchFamily="49" charset="-122"/>
              </a:rPr>
              <a:t>)</a:t>
            </a:r>
          </a:p>
          <a:p>
            <a:pPr algn="l"/>
            <a:r>
              <a:rPr lang="en-US" altLang="zh-CN" sz="2000" b="1" dirty="0">
                <a:solidFill>
                  <a:srgbClr val="080808"/>
                </a:solidFill>
                <a:latin typeface="楷体_GB2312" pitchFamily="49" charset="-122"/>
                <a:ea typeface="楷体_GB2312" pitchFamily="49" charset="-122"/>
              </a:rPr>
              <a:t>DATA    ENDS</a:t>
            </a:r>
          </a:p>
          <a:p>
            <a:pPr algn="l"/>
            <a:r>
              <a:rPr lang="en-US" altLang="zh-CN" sz="2000" b="1" dirty="0">
                <a:solidFill>
                  <a:srgbClr val="080808"/>
                </a:solidFill>
                <a:latin typeface="楷体_GB2312" pitchFamily="49" charset="-122"/>
                <a:ea typeface="楷体_GB2312" pitchFamily="49" charset="-122"/>
              </a:rPr>
              <a:t>CODE    SEGMENT</a:t>
            </a:r>
          </a:p>
          <a:p>
            <a:pPr algn="l"/>
            <a:r>
              <a:rPr lang="en-US" altLang="zh-CN" sz="2000" b="1" dirty="0">
                <a:solidFill>
                  <a:srgbClr val="080808"/>
                </a:solidFill>
                <a:latin typeface="楷体_GB2312" pitchFamily="49" charset="-122"/>
                <a:ea typeface="楷体_GB2312" pitchFamily="49" charset="-122"/>
              </a:rPr>
              <a:t>        ASSUME CS:CODE,DS:DATA,ES:DATA,SS:STACK</a:t>
            </a:r>
          </a:p>
          <a:p>
            <a:pPr algn="l"/>
            <a:r>
              <a:rPr lang="en-US" altLang="zh-CN" sz="2000" b="1" dirty="0">
                <a:solidFill>
                  <a:srgbClr val="080808"/>
                </a:solidFill>
                <a:latin typeface="楷体_GB2312" pitchFamily="49" charset="-122"/>
                <a:ea typeface="楷体_GB2312" pitchFamily="49" charset="-122"/>
              </a:rPr>
              <a:t> </a:t>
            </a:r>
          </a:p>
        </p:txBody>
      </p:sp>
    </p:spTree>
    <p:extLst>
      <p:ext uri="{BB962C8B-B14F-4D97-AF65-F5344CB8AC3E}">
        <p14:creationId xmlns:p14="http://schemas.microsoft.com/office/powerpoint/2010/main" val="2493673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3"/>
          <p:cNvSpPr>
            <a:spLocks noGrp="1"/>
          </p:cNvSpPr>
          <p:nvPr>
            <p:ph type="sldNum" sz="quarter" idx="12"/>
          </p:nvPr>
        </p:nvSpPr>
        <p:spPr/>
        <p:txBody>
          <a:bodyPr/>
          <a:lstStyle/>
          <a:p>
            <a:fld id="{5386897B-4DF0-4498-9414-489D983F3A31}" type="slidenum">
              <a:rPr lang="zh-CN" altLang="en-US">
                <a:solidFill>
                  <a:srgbClr val="000000"/>
                </a:solidFill>
              </a:rPr>
              <a:pPr/>
              <a:t>12</a:t>
            </a:fld>
            <a:endParaRPr lang="en-US" altLang="zh-CN">
              <a:solidFill>
                <a:srgbClr val="000000"/>
              </a:solidFill>
            </a:endParaRPr>
          </a:p>
        </p:txBody>
      </p:sp>
      <p:sp>
        <p:nvSpPr>
          <p:cNvPr id="132098" name="Text Box 2"/>
          <p:cNvSpPr txBox="1">
            <a:spLocks noChangeArrowheads="1"/>
          </p:cNvSpPr>
          <p:nvPr/>
        </p:nvSpPr>
        <p:spPr bwMode="auto">
          <a:xfrm>
            <a:off x="152400" y="0"/>
            <a:ext cx="88392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kumimoji="1" sz="2400">
                <a:solidFill>
                  <a:schemeClr val="tx1"/>
                </a:solidFill>
                <a:latin typeface="Times New Roman" charset="0"/>
                <a:ea typeface="宋体" charset="-122"/>
              </a:defRPr>
            </a:lvl1pPr>
            <a:lvl2pPr marL="914400" indent="-457200">
              <a:spcBef>
                <a:spcPct val="0"/>
              </a:spcBef>
              <a:defRPr kumimoji="1" sz="2400">
                <a:solidFill>
                  <a:schemeClr val="tx1"/>
                </a:solidFill>
                <a:latin typeface="Times New Roman" charset="0"/>
                <a:ea typeface="宋体" charset="-122"/>
              </a:defRPr>
            </a:lvl2pPr>
            <a:lvl3pPr marL="1371600" indent="-457200">
              <a:spcBef>
                <a:spcPct val="0"/>
              </a:spcBef>
              <a:defRPr kumimoji="1" sz="2400">
                <a:solidFill>
                  <a:schemeClr val="tx1"/>
                </a:solidFill>
                <a:latin typeface="Times New Roman" charset="0"/>
                <a:ea typeface="宋体" charset="-122"/>
              </a:defRPr>
            </a:lvl3pPr>
            <a:lvl4pPr marL="1828800" indent="-457200">
              <a:spcBef>
                <a:spcPct val="0"/>
              </a:spcBef>
              <a:defRPr kumimoji="1" sz="2400">
                <a:solidFill>
                  <a:schemeClr val="tx1"/>
                </a:solidFill>
                <a:latin typeface="Times New Roman" charset="0"/>
                <a:ea typeface="宋体" charset="-122"/>
              </a:defRPr>
            </a:lvl4pPr>
            <a:lvl5pPr marL="2286000" indent="-457200">
              <a:spcBef>
                <a:spcPct val="0"/>
              </a:spcBef>
              <a:defRPr kumimoji="1" sz="2400">
                <a:solidFill>
                  <a:schemeClr val="tx1"/>
                </a:solidFill>
                <a:latin typeface="Times New Roman" charset="0"/>
                <a:ea typeface="宋体" charset="-122"/>
              </a:defRPr>
            </a:lvl5pPr>
            <a:lvl6pPr marL="2743200" indent="-457200" fontAlgn="base">
              <a:spcBef>
                <a:spcPct val="0"/>
              </a:spcBef>
              <a:spcAft>
                <a:spcPct val="0"/>
              </a:spcAft>
              <a:defRPr kumimoji="1" sz="2400">
                <a:solidFill>
                  <a:schemeClr val="tx1"/>
                </a:solidFill>
                <a:latin typeface="Times New Roman" charset="0"/>
                <a:ea typeface="宋体" charset="-122"/>
              </a:defRPr>
            </a:lvl6pPr>
            <a:lvl7pPr marL="3200400" indent="-457200" fontAlgn="base">
              <a:spcBef>
                <a:spcPct val="0"/>
              </a:spcBef>
              <a:spcAft>
                <a:spcPct val="0"/>
              </a:spcAft>
              <a:defRPr kumimoji="1" sz="2400">
                <a:solidFill>
                  <a:schemeClr val="tx1"/>
                </a:solidFill>
                <a:latin typeface="Times New Roman" charset="0"/>
                <a:ea typeface="宋体" charset="-122"/>
              </a:defRPr>
            </a:lvl7pPr>
            <a:lvl8pPr marL="3657600" indent="-457200" fontAlgn="base">
              <a:spcBef>
                <a:spcPct val="0"/>
              </a:spcBef>
              <a:spcAft>
                <a:spcPct val="0"/>
              </a:spcAft>
              <a:defRPr kumimoji="1" sz="2400">
                <a:solidFill>
                  <a:schemeClr val="tx1"/>
                </a:solidFill>
                <a:latin typeface="Times New Roman" charset="0"/>
                <a:ea typeface="宋体" charset="-122"/>
              </a:defRPr>
            </a:lvl8pPr>
            <a:lvl9pPr marL="4114800" indent="-457200" fontAlgn="base">
              <a:spcBef>
                <a:spcPct val="0"/>
              </a:spcBef>
              <a:spcAft>
                <a:spcPct val="0"/>
              </a:spcAft>
              <a:defRPr kumimoji="1" sz="2400">
                <a:solidFill>
                  <a:schemeClr val="tx1"/>
                </a:solidFill>
                <a:latin typeface="Times New Roman" charset="0"/>
                <a:ea typeface="宋体" charset="-122"/>
              </a:defRPr>
            </a:lvl9pPr>
          </a:lstStyle>
          <a:p>
            <a:pPr>
              <a:lnSpc>
                <a:spcPct val="120000"/>
              </a:lnSpc>
              <a:spcBef>
                <a:spcPct val="50000"/>
              </a:spcBef>
            </a:pPr>
            <a:r>
              <a:rPr lang="zh-CN" altLang="en-US" sz="3200" b="1" smtClean="0">
                <a:solidFill>
                  <a:srgbClr val="000000"/>
                </a:solidFill>
              </a:rPr>
              <a:t>2、</a:t>
            </a:r>
            <a:r>
              <a:rPr lang="zh-CN" altLang="en-US" sz="3200" b="1" smtClean="0">
                <a:solidFill>
                  <a:srgbClr val="000000"/>
                </a:solidFill>
                <a:latin typeface="宋体" charset="-122"/>
              </a:rPr>
              <a:t>取值运算符</a:t>
            </a:r>
            <a:r>
              <a:rPr lang="zh-CN" altLang="en-US" sz="3200" b="1" smtClean="0">
                <a:solidFill>
                  <a:srgbClr val="000000"/>
                </a:solidFill>
              </a:rPr>
              <a:t> </a:t>
            </a:r>
          </a:p>
          <a:p>
            <a:pPr>
              <a:lnSpc>
                <a:spcPct val="120000"/>
              </a:lnSpc>
              <a:spcBef>
                <a:spcPct val="50000"/>
              </a:spcBef>
            </a:pPr>
            <a:r>
              <a:rPr lang="zh-CN" altLang="en-US" sz="3200" b="1" smtClean="0">
                <a:solidFill>
                  <a:srgbClr val="000000"/>
                </a:solidFill>
              </a:rPr>
              <a:t>1)  $运算符</a:t>
            </a:r>
          </a:p>
          <a:p>
            <a:pPr>
              <a:lnSpc>
                <a:spcPct val="120000"/>
              </a:lnSpc>
              <a:spcBef>
                <a:spcPct val="50000"/>
              </a:spcBef>
            </a:pPr>
            <a:r>
              <a:rPr lang="zh-CN" altLang="en-US" sz="3200" b="1" smtClean="0">
                <a:solidFill>
                  <a:srgbClr val="0000CC"/>
                </a:solidFill>
              </a:rPr>
              <a:t>$：当前地址偏移量的值</a:t>
            </a:r>
            <a:endParaRPr lang="en-US" altLang="zh-CN" sz="3200" b="1" smtClean="0">
              <a:solidFill>
                <a:srgbClr val="0000CC"/>
              </a:solidFill>
            </a:endParaRPr>
          </a:p>
        </p:txBody>
      </p:sp>
      <p:sp>
        <p:nvSpPr>
          <p:cNvPr id="132099" name="Text Box 3"/>
          <p:cNvSpPr txBox="1">
            <a:spLocks noChangeArrowheads="1"/>
          </p:cNvSpPr>
          <p:nvPr/>
        </p:nvSpPr>
        <p:spPr bwMode="auto">
          <a:xfrm>
            <a:off x="152400" y="3048000"/>
            <a:ext cx="5105400" cy="130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10000"/>
              </a:spcBef>
            </a:pPr>
            <a:r>
              <a:rPr kumimoji="1" lang="en-US" altLang="zh-CN" sz="3200" b="1" smtClean="0">
                <a:solidFill>
                  <a:srgbClr val="000000"/>
                </a:solidFill>
                <a:latin typeface="Times New Roman" charset="0"/>
              </a:rPr>
              <a:t>BLOCK   DB  ‘HELLO!’</a:t>
            </a:r>
          </a:p>
          <a:p>
            <a:pPr>
              <a:lnSpc>
                <a:spcPct val="120000"/>
              </a:lnSpc>
              <a:spcBef>
                <a:spcPct val="10000"/>
              </a:spcBef>
            </a:pPr>
            <a:r>
              <a:rPr kumimoji="1" lang="en-US" altLang="zh-CN" sz="3200" b="1" smtClean="0">
                <a:solidFill>
                  <a:srgbClr val="000000"/>
                </a:solidFill>
                <a:latin typeface="Times New Roman" charset="0"/>
              </a:rPr>
              <a:t>NUM   EQU  $-BLOCK</a:t>
            </a:r>
          </a:p>
        </p:txBody>
      </p:sp>
      <p:graphicFrame>
        <p:nvGraphicFramePr>
          <p:cNvPr id="132100" name="Group 4"/>
          <p:cNvGraphicFramePr>
            <a:graphicFrameLocks noGrp="1"/>
          </p:cNvGraphicFramePr>
          <p:nvPr/>
        </p:nvGraphicFramePr>
        <p:xfrm>
          <a:off x="6629400" y="1066800"/>
          <a:ext cx="914400" cy="4145280"/>
        </p:xfrm>
        <a:graphic>
          <a:graphicData uri="http://schemas.openxmlformats.org/drawingml/2006/table">
            <a:tbl>
              <a:tblPr/>
              <a:tblGrid>
                <a:gridCol w="914400"/>
              </a:tblGrid>
              <a:tr h="5080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charset="0"/>
                          <a:ea typeface="宋体" charset="-122"/>
                        </a:rPr>
                        <a:t>‘H’</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charset="0"/>
                          <a:ea typeface="宋体" charset="-122"/>
                        </a:rPr>
                        <a:t>‘E’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charset="0"/>
                          <a:ea typeface="宋体" charset="-122"/>
                        </a:rPr>
                        <a:t>‘L’</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charset="0"/>
                          <a:ea typeface="宋体" charset="-122"/>
                        </a:rPr>
                        <a:t>‘L’</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charset="0"/>
                          <a:ea typeface="宋体" charset="-122"/>
                        </a:rPr>
                        <a:t>‘O’</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Times New Roman" charset="0"/>
                          <a:ea typeface="宋体" charset="-122"/>
                        </a:rPr>
                        <a: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smtClean="0">
                        <a:ln>
                          <a:noFill/>
                        </a:ln>
                        <a:solidFill>
                          <a:schemeClr val="tx1"/>
                        </a:solidFill>
                        <a:effectLst/>
                        <a:latin typeface="Times New Roman"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smtClean="0">
                        <a:ln>
                          <a:noFill/>
                        </a:ln>
                        <a:solidFill>
                          <a:schemeClr val="tx1"/>
                        </a:solidFill>
                        <a:effectLst/>
                        <a:latin typeface="Times New Roman"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2120" name="Group 24"/>
          <p:cNvGraphicFramePr>
            <a:graphicFrameLocks noGrp="1"/>
          </p:cNvGraphicFramePr>
          <p:nvPr/>
        </p:nvGraphicFramePr>
        <p:xfrm>
          <a:off x="5029200" y="1066800"/>
          <a:ext cx="1600200" cy="4145280"/>
        </p:xfrm>
        <a:graphic>
          <a:graphicData uri="http://schemas.openxmlformats.org/drawingml/2006/table">
            <a:tbl>
              <a:tblPr/>
              <a:tblGrid>
                <a:gridCol w="1600200"/>
              </a:tblGrid>
              <a:tr h="5080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rgbClr val="0000CC"/>
                          </a:solidFill>
                          <a:effectLst/>
                          <a:latin typeface="Times New Roman" charset="0"/>
                          <a:ea typeface="宋体" charset="-122"/>
                        </a:rPr>
                        <a:t>BLOCK</a:t>
                      </a:r>
                    </a:p>
                  </a:txBody>
                  <a:tcPr horzOverflow="overflow">
                    <a:lnL cap="flat">
                      <a:noFill/>
                    </a:lnL>
                    <a:lnR cap="flat">
                      <a:noFill/>
                    </a:lnR>
                    <a:lnT cap="flat">
                      <a:noFill/>
                    </a:lnT>
                    <a:lnB>
                      <a:noFill/>
                    </a:lnB>
                    <a:lnTlToBr>
                      <a:noFill/>
                    </a:lnTlToBr>
                    <a:lnBlToTr>
                      <a:noFill/>
                    </a:lnBlToTr>
                    <a:noFill/>
                  </a:tcPr>
                </a:tc>
              </a:tr>
              <a:tr h="5080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smtClean="0">
                        <a:ln>
                          <a:noFill/>
                        </a:ln>
                        <a:solidFill>
                          <a:srgbClr val="0000CC"/>
                        </a:solidFill>
                        <a:effectLst/>
                        <a:latin typeface="Times New Roman" charset="0"/>
                        <a:ea typeface="宋体" charset="-122"/>
                      </a:endParaRPr>
                    </a:p>
                  </a:txBody>
                  <a:tcPr horzOverflow="overflow">
                    <a:lnL cap="flat">
                      <a:noFill/>
                    </a:lnL>
                    <a:lnR cap="flat">
                      <a:noFill/>
                    </a:lnR>
                    <a:lnT>
                      <a:noFill/>
                    </a:lnT>
                    <a:lnB>
                      <a:noFill/>
                    </a:lnB>
                    <a:lnTlToBr>
                      <a:noFill/>
                    </a:lnTlToBr>
                    <a:lnBlToTr>
                      <a:noFill/>
                    </a:lnBlToTr>
                    <a:noFill/>
                  </a:tcPr>
                </a:tc>
              </a:tr>
              <a:tr h="5080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smtClean="0">
                        <a:ln>
                          <a:noFill/>
                        </a:ln>
                        <a:solidFill>
                          <a:srgbClr val="0000CC"/>
                        </a:solidFill>
                        <a:effectLst/>
                        <a:latin typeface="Times New Roman" charset="0"/>
                        <a:ea typeface="宋体" charset="-122"/>
                      </a:endParaRPr>
                    </a:p>
                  </a:txBody>
                  <a:tcPr horzOverflow="overflow">
                    <a:lnL cap="flat">
                      <a:noFill/>
                    </a:lnL>
                    <a:lnR cap="flat">
                      <a:noFill/>
                    </a:lnR>
                    <a:lnT>
                      <a:noFill/>
                    </a:lnT>
                    <a:lnB>
                      <a:noFill/>
                    </a:lnB>
                    <a:lnTlToBr>
                      <a:noFill/>
                    </a:lnTlToBr>
                    <a:lnBlToTr>
                      <a:noFill/>
                    </a:lnBlToTr>
                    <a:noFill/>
                  </a:tcPr>
                </a:tc>
              </a:tr>
              <a:tr h="5080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smtClean="0">
                        <a:ln>
                          <a:noFill/>
                        </a:ln>
                        <a:solidFill>
                          <a:srgbClr val="0000CC"/>
                        </a:solidFill>
                        <a:effectLst/>
                        <a:latin typeface="Times New Roman" charset="0"/>
                        <a:ea typeface="宋体" charset="-122"/>
                      </a:endParaRPr>
                    </a:p>
                  </a:txBody>
                  <a:tcPr horzOverflow="overflow">
                    <a:lnL cap="flat">
                      <a:noFill/>
                    </a:lnL>
                    <a:lnR cap="flat">
                      <a:noFill/>
                    </a:lnR>
                    <a:lnT>
                      <a:noFill/>
                    </a:lnT>
                    <a:lnB>
                      <a:noFill/>
                    </a:lnB>
                    <a:lnTlToBr>
                      <a:noFill/>
                    </a:lnTlToBr>
                    <a:lnBlToTr>
                      <a:noFill/>
                    </a:lnBlToTr>
                    <a:noFill/>
                  </a:tcPr>
                </a:tc>
              </a:tr>
              <a:tr h="5080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smtClean="0">
                        <a:ln>
                          <a:noFill/>
                        </a:ln>
                        <a:solidFill>
                          <a:srgbClr val="0000CC"/>
                        </a:solidFill>
                        <a:effectLst/>
                        <a:latin typeface="Times New Roman" charset="0"/>
                        <a:ea typeface="宋体" charset="-122"/>
                      </a:endParaRPr>
                    </a:p>
                  </a:txBody>
                  <a:tcPr horzOverflow="overflow">
                    <a:lnL cap="flat">
                      <a:noFill/>
                    </a:lnL>
                    <a:lnR cap="flat">
                      <a:noFill/>
                    </a:lnR>
                    <a:lnT>
                      <a:noFill/>
                    </a:lnT>
                    <a:lnB>
                      <a:noFill/>
                    </a:lnB>
                    <a:lnTlToBr>
                      <a:noFill/>
                    </a:lnTlToBr>
                    <a:lnBlToTr>
                      <a:noFill/>
                    </a:lnBlToTr>
                    <a:noFill/>
                  </a:tcPr>
                </a:tc>
              </a:tr>
              <a:tr h="5080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smtClean="0">
                        <a:ln>
                          <a:noFill/>
                        </a:ln>
                        <a:solidFill>
                          <a:srgbClr val="0000CC"/>
                        </a:solidFill>
                        <a:effectLst/>
                        <a:latin typeface="Times New Roman" charset="0"/>
                        <a:ea typeface="宋体" charset="-122"/>
                      </a:endParaRPr>
                    </a:p>
                  </a:txBody>
                  <a:tcPr horzOverflow="overflow">
                    <a:lnL cap="flat">
                      <a:noFill/>
                    </a:lnL>
                    <a:lnR cap="flat">
                      <a:noFill/>
                    </a:lnR>
                    <a:lnT>
                      <a:noFill/>
                    </a:lnT>
                    <a:lnB>
                      <a:noFill/>
                    </a:lnB>
                    <a:lnTlToBr>
                      <a:noFill/>
                    </a:lnTlToBr>
                    <a:lnBlToTr>
                      <a:noFill/>
                    </a:lnBlToTr>
                    <a:noFill/>
                  </a:tcPr>
                </a:tc>
              </a:tr>
              <a:tr h="5080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smtClean="0">
                        <a:ln>
                          <a:noFill/>
                        </a:ln>
                        <a:solidFill>
                          <a:srgbClr val="0000CC"/>
                        </a:solidFill>
                        <a:effectLst/>
                        <a:latin typeface="Times New Roman" charset="0"/>
                        <a:ea typeface="宋体" charset="-122"/>
                      </a:endParaRPr>
                    </a:p>
                  </a:txBody>
                  <a:tcPr horzOverflow="overflow">
                    <a:lnL cap="flat">
                      <a:noFill/>
                    </a:lnL>
                    <a:lnR cap="flat">
                      <a:noFill/>
                    </a:lnR>
                    <a:lnT>
                      <a:noFill/>
                    </a:lnT>
                    <a:lnB>
                      <a:noFill/>
                    </a:lnB>
                    <a:lnTlToBr>
                      <a:noFill/>
                    </a:lnTlToBr>
                    <a:lnBlToTr>
                      <a:noFill/>
                    </a:lnBlToTr>
                    <a:noFill/>
                  </a:tcPr>
                </a:tc>
              </a:tr>
              <a:tr h="5080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1" lang="zh-CN" altLang="en-US" sz="2800" b="1" i="0" u="none" strike="noStrike" cap="none" normalizeH="0" baseline="0" smtClean="0">
                        <a:ln>
                          <a:noFill/>
                        </a:ln>
                        <a:solidFill>
                          <a:srgbClr val="0000CC"/>
                        </a:solidFill>
                        <a:effectLst/>
                        <a:latin typeface="Times New Roman" charset="0"/>
                        <a:ea typeface="宋体" charset="-122"/>
                      </a:endParaRPr>
                    </a:p>
                  </a:txBody>
                  <a:tcPr horzOverflow="overflow">
                    <a:lnL cap="flat">
                      <a:noFill/>
                    </a:lnL>
                    <a:lnR cap="flat">
                      <a:noFill/>
                    </a:lnR>
                    <a:lnT>
                      <a:noFill/>
                    </a:lnT>
                    <a:lnB cap="flat">
                      <a:noFill/>
                    </a:lnB>
                    <a:lnTlToBr>
                      <a:noFill/>
                    </a:lnTlToBr>
                    <a:lnBlToTr>
                      <a:noFill/>
                    </a:lnBlToTr>
                    <a:noFill/>
                  </a:tcPr>
                </a:tc>
              </a:tr>
            </a:tbl>
          </a:graphicData>
        </a:graphic>
      </p:graphicFrame>
      <p:grpSp>
        <p:nvGrpSpPr>
          <p:cNvPr id="132165" name="Group 69"/>
          <p:cNvGrpSpPr>
            <a:grpSpLocks/>
          </p:cNvGrpSpPr>
          <p:nvPr/>
        </p:nvGrpSpPr>
        <p:grpSpPr bwMode="auto">
          <a:xfrm>
            <a:off x="7543800" y="4191000"/>
            <a:ext cx="1066800" cy="604838"/>
            <a:chOff x="4752" y="624"/>
            <a:chExt cx="672" cy="381"/>
          </a:xfrm>
        </p:grpSpPr>
        <p:sp>
          <p:nvSpPr>
            <p:cNvPr id="132166" name="Text Box 70"/>
            <p:cNvSpPr txBox="1">
              <a:spLocks noChangeArrowheads="1"/>
            </p:cNvSpPr>
            <p:nvPr/>
          </p:nvSpPr>
          <p:spPr bwMode="auto">
            <a:xfrm>
              <a:off x="5184" y="624"/>
              <a:ext cx="240"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smtClean="0">
                  <a:solidFill>
                    <a:srgbClr val="000000"/>
                  </a:solidFill>
                  <a:latin typeface="Times New Roman" charset="0"/>
                </a:rPr>
                <a:t>$</a:t>
              </a:r>
            </a:p>
          </p:txBody>
        </p:sp>
        <p:sp>
          <p:nvSpPr>
            <p:cNvPr id="132167" name="Line 71"/>
            <p:cNvSpPr>
              <a:spLocks noChangeShapeType="1"/>
            </p:cNvSpPr>
            <p:nvPr/>
          </p:nvSpPr>
          <p:spPr bwMode="auto">
            <a:xfrm flipH="1">
              <a:off x="4752" y="816"/>
              <a:ext cx="432"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grpSp>
      <p:sp>
        <p:nvSpPr>
          <p:cNvPr id="132168" name="Text Box 72"/>
          <p:cNvSpPr txBox="1">
            <a:spLocks noChangeArrowheads="1"/>
          </p:cNvSpPr>
          <p:nvPr/>
        </p:nvSpPr>
        <p:spPr bwMode="auto">
          <a:xfrm>
            <a:off x="4419600" y="3657600"/>
            <a:ext cx="2667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CC"/>
                </a:solidFill>
                <a:latin typeface="Times New Roman" charset="0"/>
              </a:rPr>
              <a:t>;</a:t>
            </a:r>
            <a:r>
              <a:rPr kumimoji="1" lang="en-US" altLang="zh-CN" sz="3200" b="1" smtClean="0">
                <a:solidFill>
                  <a:srgbClr val="0000CC"/>
                </a:solidFill>
                <a:latin typeface="Times New Roman" charset="0"/>
              </a:rPr>
              <a:t>NUM</a:t>
            </a:r>
            <a:r>
              <a:rPr kumimoji="1" lang="zh-CN" altLang="en-US" sz="3200" b="1" smtClean="0">
                <a:solidFill>
                  <a:srgbClr val="0000CC"/>
                </a:solidFill>
                <a:latin typeface="Times New Roman" charset="0"/>
              </a:rPr>
              <a:t>为 6</a:t>
            </a:r>
          </a:p>
        </p:txBody>
      </p:sp>
    </p:spTree>
    <p:extLst>
      <p:ext uri="{BB962C8B-B14F-4D97-AF65-F5344CB8AC3E}">
        <p14:creationId xmlns:p14="http://schemas.microsoft.com/office/powerpoint/2010/main" val="1572476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dissolve">
                                      <p:cBhvr>
                                        <p:cTn id="7" dur="500"/>
                                        <p:tgtEl>
                                          <p:spTgt spid="132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2100"/>
                                        </p:tgtEl>
                                        <p:attrNameLst>
                                          <p:attrName>style.visibility</p:attrName>
                                        </p:attrNameLst>
                                      </p:cBhvr>
                                      <p:to>
                                        <p:strVal val="visible"/>
                                      </p:to>
                                    </p:set>
                                    <p:animEffect transition="in" filter="dissolve">
                                      <p:cBhvr>
                                        <p:cTn id="12" dur="500"/>
                                        <p:tgtEl>
                                          <p:spTgt spid="1321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2120"/>
                                        </p:tgtEl>
                                        <p:attrNameLst>
                                          <p:attrName>style.visibility</p:attrName>
                                        </p:attrNameLst>
                                      </p:cBhvr>
                                      <p:to>
                                        <p:strVal val="visible"/>
                                      </p:to>
                                    </p:set>
                                    <p:animEffect transition="in" filter="dissolve">
                                      <p:cBhvr>
                                        <p:cTn id="17" dur="500"/>
                                        <p:tgtEl>
                                          <p:spTgt spid="1321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32165"/>
                                        </p:tgtEl>
                                        <p:attrNameLst>
                                          <p:attrName>style.visibility</p:attrName>
                                        </p:attrNameLst>
                                      </p:cBhvr>
                                      <p:to>
                                        <p:strVal val="visible"/>
                                      </p:to>
                                    </p:set>
                                    <p:animEffect transition="in" filter="wipe(right)">
                                      <p:cBhvr>
                                        <p:cTn id="22" dur="500"/>
                                        <p:tgtEl>
                                          <p:spTgt spid="1321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2168"/>
                                        </p:tgtEl>
                                        <p:attrNameLst>
                                          <p:attrName>style.visibility</p:attrName>
                                        </p:attrNameLst>
                                      </p:cBhvr>
                                      <p:to>
                                        <p:strVal val="visible"/>
                                      </p:to>
                                    </p:set>
                                    <p:animEffect transition="in" filter="box(in)">
                                      <p:cBhvr>
                                        <p:cTn id="27" dur="500"/>
                                        <p:tgtEl>
                                          <p:spTgt spid="132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autoUpdateAnimBg="0"/>
      <p:bldP spid="132168"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循环程序的设计</a:t>
            </a:r>
          </a:p>
        </p:txBody>
      </p:sp>
      <p:sp>
        <p:nvSpPr>
          <p:cNvPr id="3" name="Rectangle 5"/>
          <p:cNvSpPr>
            <a:spLocks noChangeArrowheads="1"/>
          </p:cNvSpPr>
          <p:nvPr/>
        </p:nvSpPr>
        <p:spPr bwMode="auto">
          <a:xfrm>
            <a:off x="-252536" y="1841450"/>
            <a:ext cx="45720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466725" algn="l"/>
            <a:r>
              <a:rPr lang="en-US" altLang="zh-CN" b="1" dirty="0">
                <a:solidFill>
                  <a:srgbClr val="080808"/>
                </a:solidFill>
                <a:latin typeface="楷体_GB2312" pitchFamily="49" charset="-122"/>
                <a:ea typeface="楷体_GB2312" pitchFamily="49" charset="-122"/>
              </a:rPr>
              <a:t>START:</a:t>
            </a:r>
          </a:p>
          <a:p>
            <a:pPr indent="466725" algn="l"/>
            <a:r>
              <a:rPr lang="en-US" altLang="zh-CN" b="1" dirty="0">
                <a:solidFill>
                  <a:srgbClr val="080808"/>
                </a:solidFill>
                <a:latin typeface="楷体_GB2312" pitchFamily="49" charset="-122"/>
                <a:ea typeface="楷体_GB2312" pitchFamily="49" charset="-122"/>
              </a:rPr>
              <a:t>      MOV AX,DATA</a:t>
            </a:r>
          </a:p>
          <a:p>
            <a:pPr indent="466725" algn="l"/>
            <a:r>
              <a:rPr lang="en-US" altLang="zh-CN" b="1" dirty="0">
                <a:solidFill>
                  <a:srgbClr val="080808"/>
                </a:solidFill>
                <a:latin typeface="楷体_GB2312" pitchFamily="49" charset="-122"/>
                <a:ea typeface="楷体_GB2312" pitchFamily="49" charset="-122"/>
              </a:rPr>
              <a:t>      MOV DS,AX</a:t>
            </a:r>
          </a:p>
          <a:p>
            <a:pPr indent="466725" algn="l"/>
            <a:r>
              <a:rPr lang="en-US" altLang="zh-CN" b="1" dirty="0">
                <a:solidFill>
                  <a:srgbClr val="080808"/>
                </a:solidFill>
                <a:latin typeface="楷体_GB2312" pitchFamily="49" charset="-122"/>
                <a:ea typeface="楷体_GB2312" pitchFamily="49" charset="-122"/>
              </a:rPr>
              <a:t>      MOV ES,AX</a:t>
            </a:r>
          </a:p>
          <a:p>
            <a:pPr indent="466725" algn="l"/>
            <a:r>
              <a:rPr lang="en-US" altLang="zh-CN" b="1" dirty="0">
                <a:solidFill>
                  <a:srgbClr val="080808"/>
                </a:solidFill>
                <a:latin typeface="楷体_GB2312" pitchFamily="49" charset="-122"/>
                <a:ea typeface="楷体_GB2312" pitchFamily="49" charset="-122"/>
              </a:rPr>
              <a:t>      MOV AX,STACK</a:t>
            </a:r>
          </a:p>
          <a:p>
            <a:pPr indent="466725" algn="l"/>
            <a:r>
              <a:rPr lang="en-US" altLang="zh-CN" b="1" dirty="0">
                <a:solidFill>
                  <a:srgbClr val="080808"/>
                </a:solidFill>
                <a:latin typeface="楷体_GB2312" pitchFamily="49" charset="-122"/>
                <a:ea typeface="楷体_GB2312" pitchFamily="49" charset="-122"/>
              </a:rPr>
              <a:t>      MOV SS,AX </a:t>
            </a:r>
          </a:p>
          <a:p>
            <a:pPr indent="466725" algn="l"/>
            <a:r>
              <a:rPr lang="en-US" altLang="zh-CN" b="1" dirty="0">
                <a:solidFill>
                  <a:srgbClr val="080808"/>
                </a:solidFill>
                <a:latin typeface="楷体_GB2312" pitchFamily="49" charset="-122"/>
                <a:ea typeface="楷体_GB2312" pitchFamily="49" charset="-122"/>
              </a:rPr>
              <a:t>      LEA SP,TOP</a:t>
            </a:r>
          </a:p>
          <a:p>
            <a:pPr indent="466725" algn="l"/>
            <a:r>
              <a:rPr lang="en-US" altLang="zh-CN" b="1" dirty="0">
                <a:solidFill>
                  <a:srgbClr val="080808"/>
                </a:solidFill>
                <a:latin typeface="楷体_GB2312" pitchFamily="49" charset="-122"/>
                <a:ea typeface="楷体_GB2312" pitchFamily="49" charset="-122"/>
              </a:rPr>
              <a:t> </a:t>
            </a:r>
            <a:r>
              <a:rPr lang="zh-CN" altLang="en-US" b="1" dirty="0">
                <a:solidFill>
                  <a:srgbClr val="080808"/>
                </a:solidFill>
                <a:latin typeface="楷体_GB2312" pitchFamily="49" charset="-122"/>
                <a:ea typeface="楷体_GB2312" pitchFamily="49" charset="-122"/>
              </a:rPr>
              <a:t>；</a:t>
            </a:r>
            <a:r>
              <a:rPr lang="zh-CN" altLang="en-US" b="1" dirty="0">
                <a:solidFill>
                  <a:srgbClr val="00B050"/>
                </a:solidFill>
                <a:latin typeface="楷体_GB2312" pitchFamily="49" charset="-122"/>
                <a:ea typeface="楷体_GB2312" pitchFamily="49" charset="-122"/>
              </a:rPr>
              <a:t>为了能够进行排序，</a:t>
            </a:r>
            <a:r>
              <a:rPr lang="en-US" altLang="zh-CN" b="1" dirty="0">
                <a:solidFill>
                  <a:srgbClr val="00B050"/>
                </a:solidFill>
                <a:latin typeface="楷体_GB2312" pitchFamily="49" charset="-122"/>
                <a:ea typeface="楷体_GB2312" pitchFamily="49" charset="-122"/>
              </a:rPr>
              <a:t>DATABUF </a:t>
            </a:r>
            <a:endParaRPr lang="en-US" altLang="zh-CN" b="1" dirty="0" smtClean="0">
              <a:solidFill>
                <a:srgbClr val="00B050"/>
              </a:solidFill>
              <a:latin typeface="楷体_GB2312" pitchFamily="49" charset="-122"/>
              <a:ea typeface="楷体_GB2312" pitchFamily="49" charset="-122"/>
            </a:endParaRPr>
          </a:p>
          <a:p>
            <a:pPr indent="466725" algn="l"/>
            <a:r>
              <a:rPr lang="zh-CN" altLang="en-US" b="1" dirty="0" smtClean="0">
                <a:solidFill>
                  <a:srgbClr val="00B050"/>
                </a:solidFill>
                <a:latin typeface="楷体_GB2312" pitchFamily="49" charset="-122"/>
                <a:ea typeface="楷体_GB2312" pitchFamily="49" charset="-122"/>
              </a:rPr>
              <a:t>；中</a:t>
            </a:r>
            <a:r>
              <a:rPr lang="zh-CN" altLang="en-US" b="1" dirty="0">
                <a:solidFill>
                  <a:srgbClr val="00B050"/>
                </a:solidFill>
                <a:latin typeface="楷体_GB2312" pitchFamily="49" charset="-122"/>
                <a:ea typeface="楷体_GB2312" pitchFamily="49" charset="-122"/>
              </a:rPr>
              <a:t>必须已经保存数据， </a:t>
            </a:r>
          </a:p>
          <a:p>
            <a:pPr indent="466725" algn="l"/>
            <a:r>
              <a:rPr lang="zh-CN" altLang="en-US" b="1" dirty="0">
                <a:solidFill>
                  <a:srgbClr val="00B050"/>
                </a:solidFill>
                <a:latin typeface="楷体_GB2312" pitchFamily="49" charset="-122"/>
                <a:ea typeface="楷体_GB2312" pitchFamily="49" charset="-122"/>
              </a:rPr>
              <a:t> ；因此我们产生一组随机数据</a:t>
            </a:r>
          </a:p>
          <a:p>
            <a:pPr indent="466725" algn="l"/>
            <a:r>
              <a:rPr lang="zh-CN" altLang="en-US" b="1" dirty="0">
                <a:solidFill>
                  <a:srgbClr val="080808"/>
                </a:solidFill>
                <a:latin typeface="楷体_GB2312" pitchFamily="49" charset="-122"/>
                <a:ea typeface="楷体_GB2312" pitchFamily="49" charset="-122"/>
              </a:rPr>
              <a:t>      </a:t>
            </a:r>
            <a:r>
              <a:rPr lang="en-US" altLang="zh-CN" b="1" dirty="0">
                <a:solidFill>
                  <a:srgbClr val="080808"/>
                </a:solidFill>
                <a:latin typeface="楷体_GB2312" pitchFamily="49" charset="-122"/>
                <a:ea typeface="楷体_GB2312" pitchFamily="49" charset="-122"/>
              </a:rPr>
              <a:t>MOV CX</a:t>
            </a:r>
            <a:r>
              <a:rPr lang="zh-CN" altLang="en-US" b="1" dirty="0">
                <a:solidFill>
                  <a:srgbClr val="080808"/>
                </a:solidFill>
                <a:latin typeface="楷体_GB2312" pitchFamily="49" charset="-122"/>
                <a:ea typeface="楷体_GB2312" pitchFamily="49" charset="-122"/>
              </a:rPr>
              <a:t>，</a:t>
            </a:r>
            <a:r>
              <a:rPr lang="en-US" altLang="zh-CN" b="1" dirty="0">
                <a:solidFill>
                  <a:srgbClr val="080808"/>
                </a:solidFill>
                <a:latin typeface="楷体_GB2312" pitchFamily="49" charset="-122"/>
                <a:ea typeface="楷体_GB2312" pitchFamily="49" charset="-122"/>
              </a:rPr>
              <a:t>DATABUF</a:t>
            </a:r>
          </a:p>
          <a:p>
            <a:pPr indent="466725" algn="l"/>
            <a:r>
              <a:rPr lang="en-US" altLang="zh-CN" b="1" dirty="0">
                <a:solidFill>
                  <a:srgbClr val="080808"/>
                </a:solidFill>
                <a:latin typeface="楷体_GB2312" pitchFamily="49" charset="-122"/>
                <a:ea typeface="楷体_GB2312" pitchFamily="49" charset="-122"/>
              </a:rPr>
              <a:t>      LEA SI</a:t>
            </a:r>
            <a:r>
              <a:rPr lang="zh-CN" altLang="en-US" b="1" dirty="0">
                <a:solidFill>
                  <a:srgbClr val="080808"/>
                </a:solidFill>
                <a:latin typeface="楷体_GB2312" pitchFamily="49" charset="-122"/>
                <a:ea typeface="楷体_GB2312" pitchFamily="49" charset="-122"/>
              </a:rPr>
              <a:t>，</a:t>
            </a:r>
            <a:r>
              <a:rPr lang="en-US" altLang="zh-CN" b="1" dirty="0">
                <a:solidFill>
                  <a:srgbClr val="080808"/>
                </a:solidFill>
                <a:latin typeface="楷体_GB2312" pitchFamily="49" charset="-122"/>
                <a:ea typeface="楷体_GB2312" pitchFamily="49" charset="-122"/>
              </a:rPr>
              <a:t>DATABUF+2</a:t>
            </a:r>
          </a:p>
          <a:p>
            <a:pPr indent="466725" algn="l"/>
            <a:r>
              <a:rPr lang="en-US" altLang="zh-CN" b="1" dirty="0">
                <a:solidFill>
                  <a:srgbClr val="080808"/>
                </a:solidFill>
                <a:latin typeface="楷体_GB2312" pitchFamily="49" charset="-122"/>
                <a:ea typeface="楷体_GB2312" pitchFamily="49" charset="-122"/>
              </a:rPr>
              <a:t>      </a:t>
            </a:r>
          </a:p>
        </p:txBody>
      </p:sp>
      <p:sp>
        <p:nvSpPr>
          <p:cNvPr id="4" name="Rectangle 3"/>
          <p:cNvSpPr>
            <a:spLocks noChangeArrowheads="1"/>
          </p:cNvSpPr>
          <p:nvPr/>
        </p:nvSpPr>
        <p:spPr bwMode="auto">
          <a:xfrm>
            <a:off x="3635896" y="1783122"/>
            <a:ext cx="555152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indent="466725"/>
            <a:r>
              <a:rPr lang="en-US" altLang="zh-CN" b="1" dirty="0">
                <a:solidFill>
                  <a:srgbClr val="080808"/>
                </a:solidFill>
                <a:latin typeface="楷体_GB2312" pitchFamily="49" charset="-122"/>
                <a:ea typeface="楷体_GB2312" pitchFamily="49" charset="-122"/>
              </a:rPr>
              <a:t> 	MOV BL</a:t>
            </a:r>
            <a:r>
              <a:rPr lang="zh-CN" altLang="en-US" b="1" dirty="0">
                <a:solidFill>
                  <a:srgbClr val="080808"/>
                </a:solidFill>
                <a:latin typeface="楷体_GB2312" pitchFamily="49" charset="-122"/>
                <a:ea typeface="楷体_GB2312" pitchFamily="49" charset="-122"/>
              </a:rPr>
              <a:t>，</a:t>
            </a:r>
            <a:r>
              <a:rPr lang="en-US" altLang="zh-CN" b="1" dirty="0">
                <a:solidFill>
                  <a:srgbClr val="080808"/>
                </a:solidFill>
                <a:latin typeface="楷体_GB2312" pitchFamily="49" charset="-122"/>
                <a:ea typeface="楷体_GB2312" pitchFamily="49" charset="-122"/>
              </a:rPr>
              <a:t>23</a:t>
            </a:r>
          </a:p>
          <a:p>
            <a:pPr indent="466725"/>
            <a:r>
              <a:rPr lang="en-US" altLang="zh-CN" b="1" dirty="0">
                <a:solidFill>
                  <a:srgbClr val="080808"/>
                </a:solidFill>
                <a:latin typeface="楷体_GB2312" pitchFamily="49" charset="-122"/>
                <a:ea typeface="楷体_GB2312" pitchFamily="49" charset="-122"/>
              </a:rPr>
              <a:t>    </a:t>
            </a:r>
            <a:r>
              <a:rPr lang="en-US" altLang="zh-CN" b="1" dirty="0" smtClean="0">
                <a:solidFill>
                  <a:srgbClr val="080808"/>
                </a:solidFill>
                <a:latin typeface="楷体_GB2312" pitchFamily="49" charset="-122"/>
                <a:ea typeface="楷体_GB2312" pitchFamily="49" charset="-122"/>
              </a:rPr>
              <a:t>MOV </a:t>
            </a:r>
            <a:r>
              <a:rPr lang="en-US" altLang="zh-CN" b="1" dirty="0">
                <a:solidFill>
                  <a:srgbClr val="080808"/>
                </a:solidFill>
                <a:latin typeface="楷体_GB2312" pitchFamily="49" charset="-122"/>
                <a:ea typeface="楷体_GB2312" pitchFamily="49" charset="-122"/>
              </a:rPr>
              <a:t>AL</a:t>
            </a:r>
            <a:r>
              <a:rPr lang="zh-CN" altLang="en-US" b="1" dirty="0">
                <a:solidFill>
                  <a:srgbClr val="080808"/>
                </a:solidFill>
                <a:latin typeface="楷体_GB2312" pitchFamily="49" charset="-122"/>
                <a:ea typeface="楷体_GB2312" pitchFamily="49" charset="-122"/>
              </a:rPr>
              <a:t>，</a:t>
            </a:r>
            <a:r>
              <a:rPr lang="en-US" altLang="zh-CN" b="1" dirty="0" smtClean="0">
                <a:solidFill>
                  <a:srgbClr val="080808"/>
                </a:solidFill>
                <a:latin typeface="楷体_GB2312" pitchFamily="49" charset="-122"/>
                <a:ea typeface="楷体_GB2312" pitchFamily="49" charset="-122"/>
              </a:rPr>
              <a:t>11</a:t>
            </a:r>
            <a:endParaRPr lang="en-US" altLang="zh-CN" b="1" dirty="0">
              <a:solidFill>
                <a:srgbClr val="080808"/>
              </a:solidFill>
              <a:latin typeface="楷体_GB2312" pitchFamily="49" charset="-122"/>
              <a:ea typeface="楷体_GB2312" pitchFamily="49" charset="-122"/>
            </a:endParaRPr>
          </a:p>
          <a:p>
            <a:pPr algn="l"/>
            <a:r>
              <a:rPr lang="en-US" altLang="zh-CN" b="1" dirty="0" smtClean="0">
                <a:solidFill>
                  <a:srgbClr val="080808"/>
                </a:solidFill>
                <a:latin typeface="楷体_GB2312" pitchFamily="49" charset="-122"/>
                <a:ea typeface="楷体_GB2312" pitchFamily="49" charset="-122"/>
              </a:rPr>
              <a:t>    LP:</a:t>
            </a:r>
            <a:r>
              <a:rPr lang="en-US" altLang="zh-CN" sz="1400" b="1" dirty="0" smtClean="0"/>
              <a:t>  </a:t>
            </a:r>
            <a:r>
              <a:rPr lang="en-US" altLang="zh-CN" b="1" dirty="0">
                <a:solidFill>
                  <a:srgbClr val="080808"/>
                </a:solidFill>
                <a:latin typeface="楷体_GB2312" pitchFamily="49" charset="-122"/>
                <a:ea typeface="楷体_GB2312" pitchFamily="49" charset="-122"/>
              </a:rPr>
              <a:t>MOV [SI],AL</a:t>
            </a:r>
          </a:p>
          <a:p>
            <a:pPr algn="l"/>
            <a:r>
              <a:rPr lang="en-US" altLang="zh-CN" b="1" dirty="0">
                <a:solidFill>
                  <a:srgbClr val="080808"/>
                </a:solidFill>
                <a:latin typeface="楷体_GB2312" pitchFamily="49" charset="-122"/>
                <a:ea typeface="楷体_GB2312" pitchFamily="49" charset="-122"/>
              </a:rPr>
              <a:t>        INC SI</a:t>
            </a:r>
          </a:p>
          <a:p>
            <a:pPr algn="l"/>
            <a:r>
              <a:rPr lang="en-US" altLang="zh-CN" b="1" dirty="0">
                <a:solidFill>
                  <a:srgbClr val="080808"/>
                </a:solidFill>
                <a:latin typeface="楷体_GB2312" pitchFamily="49" charset="-122"/>
                <a:ea typeface="楷体_GB2312" pitchFamily="49" charset="-122"/>
              </a:rPr>
              <a:t>        ADD AL,BL</a:t>
            </a:r>
          </a:p>
          <a:p>
            <a:pPr algn="l"/>
            <a:r>
              <a:rPr lang="en-US" altLang="zh-CN" b="1" dirty="0">
                <a:solidFill>
                  <a:srgbClr val="080808"/>
                </a:solidFill>
                <a:latin typeface="楷体_GB2312" pitchFamily="49" charset="-122"/>
                <a:ea typeface="楷体_GB2312" pitchFamily="49" charset="-122"/>
              </a:rPr>
              <a:t>        LOOP LP</a:t>
            </a:r>
          </a:p>
          <a:p>
            <a:pPr algn="l"/>
            <a:r>
              <a:rPr lang="en-US" altLang="zh-CN" b="1" dirty="0">
                <a:solidFill>
                  <a:srgbClr val="080808"/>
                </a:solidFill>
                <a:latin typeface="楷体_GB2312" pitchFamily="49" charset="-122"/>
                <a:ea typeface="楷体_GB2312" pitchFamily="49" charset="-122"/>
              </a:rPr>
              <a:t>; </a:t>
            </a:r>
            <a:r>
              <a:rPr lang="zh-CN" altLang="en-US" b="1" dirty="0">
                <a:solidFill>
                  <a:srgbClr val="00B050"/>
                </a:solidFill>
                <a:latin typeface="楷体_GB2312" pitchFamily="49" charset="-122"/>
                <a:ea typeface="楷体_GB2312" pitchFamily="49" charset="-122"/>
              </a:rPr>
              <a:t>下面给出数据排序程序</a:t>
            </a:r>
          </a:p>
          <a:p>
            <a:pPr algn="l"/>
            <a:r>
              <a:rPr lang="zh-CN" altLang="en-US" b="1" dirty="0">
                <a:solidFill>
                  <a:srgbClr val="080808"/>
                </a:solidFill>
                <a:latin typeface="楷体_GB2312" pitchFamily="49" charset="-122"/>
                <a:ea typeface="楷体_GB2312" pitchFamily="49" charset="-122"/>
              </a:rPr>
              <a:t>        </a:t>
            </a:r>
            <a:r>
              <a:rPr lang="en-US" altLang="zh-CN" b="1" dirty="0">
                <a:solidFill>
                  <a:srgbClr val="080808"/>
                </a:solidFill>
                <a:latin typeface="楷体_GB2312" pitchFamily="49" charset="-122"/>
                <a:ea typeface="楷体_GB2312" pitchFamily="49" charset="-122"/>
              </a:rPr>
              <a:t>MOV CX,DATABUF</a:t>
            </a:r>
          </a:p>
          <a:p>
            <a:pPr algn="l"/>
            <a:r>
              <a:rPr lang="en-US" altLang="zh-CN" b="1" dirty="0">
                <a:solidFill>
                  <a:srgbClr val="080808"/>
                </a:solidFill>
                <a:latin typeface="楷体_GB2312" pitchFamily="49" charset="-122"/>
                <a:ea typeface="楷体_GB2312" pitchFamily="49" charset="-122"/>
              </a:rPr>
              <a:t>	  DEC CX	</a:t>
            </a:r>
            <a:r>
              <a:rPr lang="en-US" altLang="zh-CN" b="1" dirty="0" smtClean="0">
                <a:solidFill>
                  <a:srgbClr val="080808"/>
                </a:solidFill>
                <a:latin typeface="楷体_GB2312" pitchFamily="49" charset="-122"/>
                <a:ea typeface="楷体_GB2312" pitchFamily="49" charset="-122"/>
              </a:rPr>
              <a:t>  </a:t>
            </a:r>
            <a:r>
              <a:rPr lang="zh-CN" altLang="en-US" b="1" dirty="0">
                <a:solidFill>
                  <a:srgbClr val="080808"/>
                </a:solidFill>
                <a:latin typeface="楷体_GB2312" pitchFamily="49" charset="-122"/>
                <a:ea typeface="楷体_GB2312" pitchFamily="49" charset="-122"/>
              </a:rPr>
              <a:t>；</a:t>
            </a:r>
            <a:r>
              <a:rPr lang="zh-CN" altLang="en-US" b="1" dirty="0">
                <a:solidFill>
                  <a:srgbClr val="00B050"/>
                </a:solidFill>
                <a:latin typeface="楷体_GB2312" pitchFamily="49" charset="-122"/>
                <a:ea typeface="楷体_GB2312" pitchFamily="49" charset="-122"/>
              </a:rPr>
              <a:t>外循环次数</a:t>
            </a:r>
          </a:p>
          <a:p>
            <a:pPr algn="l"/>
            <a:r>
              <a:rPr lang="zh-CN" altLang="en-US" b="1" dirty="0">
                <a:solidFill>
                  <a:srgbClr val="080808"/>
                </a:solidFill>
                <a:latin typeface="楷体_GB2312" pitchFamily="49" charset="-122"/>
                <a:ea typeface="楷体_GB2312" pitchFamily="49" charset="-122"/>
              </a:rPr>
              <a:t>        </a:t>
            </a:r>
            <a:r>
              <a:rPr lang="en-US" altLang="zh-CN" b="1" dirty="0">
                <a:solidFill>
                  <a:srgbClr val="080808"/>
                </a:solidFill>
                <a:latin typeface="楷体_GB2312" pitchFamily="49" charset="-122"/>
                <a:ea typeface="楷体_GB2312" pitchFamily="49" charset="-122"/>
              </a:rPr>
              <a:t>LEA SI,DATABUF</a:t>
            </a:r>
            <a:r>
              <a:rPr lang="zh-CN" altLang="en-US" b="1" dirty="0" smtClean="0">
                <a:solidFill>
                  <a:srgbClr val="080808"/>
                </a:solidFill>
                <a:latin typeface="楷体_GB2312" pitchFamily="49" charset="-122"/>
                <a:ea typeface="楷体_GB2312" pitchFamily="49" charset="-122"/>
              </a:rPr>
              <a:t>＋</a:t>
            </a:r>
            <a:r>
              <a:rPr lang="en-US" altLang="zh-CN" b="1" dirty="0" smtClean="0">
                <a:solidFill>
                  <a:srgbClr val="080808"/>
                </a:solidFill>
                <a:latin typeface="楷体_GB2312" pitchFamily="49" charset="-122"/>
                <a:ea typeface="楷体_GB2312" pitchFamily="49" charset="-122"/>
              </a:rPr>
              <a:t>2 </a:t>
            </a:r>
            <a:r>
              <a:rPr lang="zh-CN" altLang="en-US" b="1" dirty="0" smtClean="0">
                <a:solidFill>
                  <a:srgbClr val="080808"/>
                </a:solidFill>
                <a:latin typeface="楷体_GB2312" pitchFamily="49" charset="-122"/>
                <a:ea typeface="楷体_GB2312" pitchFamily="49" charset="-122"/>
              </a:rPr>
              <a:t>；</a:t>
            </a:r>
            <a:r>
              <a:rPr lang="en-US" altLang="zh-CN" b="1" dirty="0">
                <a:solidFill>
                  <a:srgbClr val="00B050"/>
                </a:solidFill>
                <a:latin typeface="楷体_GB2312" pitchFamily="49" charset="-122"/>
                <a:ea typeface="楷体_GB2312" pitchFamily="49" charset="-122"/>
              </a:rPr>
              <a:t>SI</a:t>
            </a:r>
            <a:r>
              <a:rPr lang="zh-CN" altLang="en-US" b="1" dirty="0">
                <a:solidFill>
                  <a:srgbClr val="00B050"/>
                </a:solidFill>
                <a:latin typeface="楷体_GB2312" pitchFamily="49" charset="-122"/>
                <a:ea typeface="楷体_GB2312" pitchFamily="49" charset="-122"/>
              </a:rPr>
              <a:t>指向数据区首地址</a:t>
            </a:r>
          </a:p>
          <a:p>
            <a:pPr algn="l"/>
            <a:r>
              <a:rPr lang="zh-CN" altLang="en-US" b="1" dirty="0">
                <a:solidFill>
                  <a:srgbClr val="080808"/>
                </a:solidFill>
                <a:latin typeface="楷体_GB2312" pitchFamily="49" charset="-122"/>
                <a:ea typeface="楷体_GB2312" pitchFamily="49" charset="-122"/>
              </a:rPr>
              <a:t>        </a:t>
            </a:r>
            <a:r>
              <a:rPr lang="en-US" altLang="zh-CN" b="1" dirty="0">
                <a:solidFill>
                  <a:srgbClr val="FF0000"/>
                </a:solidFill>
                <a:latin typeface="楷体_GB2312" pitchFamily="49" charset="-122"/>
                <a:ea typeface="楷体_GB2312" pitchFamily="49" charset="-122"/>
              </a:rPr>
              <a:t>ADD SI,CX</a:t>
            </a:r>
            <a:r>
              <a:rPr lang="en-US" altLang="zh-CN" b="1" dirty="0">
                <a:solidFill>
                  <a:srgbClr val="080808"/>
                </a:solidFill>
                <a:latin typeface="楷体_GB2312" pitchFamily="49" charset="-122"/>
                <a:ea typeface="楷体_GB2312" pitchFamily="49" charset="-122"/>
              </a:rPr>
              <a:t>	</a:t>
            </a:r>
            <a:r>
              <a:rPr lang="en-US" altLang="zh-CN" b="1" dirty="0" smtClean="0">
                <a:solidFill>
                  <a:srgbClr val="080808"/>
                </a:solidFill>
                <a:latin typeface="楷体_GB2312" pitchFamily="49" charset="-122"/>
                <a:ea typeface="楷体_GB2312" pitchFamily="49" charset="-122"/>
              </a:rPr>
              <a:t> </a:t>
            </a:r>
            <a:r>
              <a:rPr lang="zh-CN" altLang="en-US" b="1" dirty="0" smtClean="0">
                <a:solidFill>
                  <a:srgbClr val="080808"/>
                </a:solidFill>
                <a:latin typeface="楷体_GB2312" pitchFamily="49" charset="-122"/>
                <a:ea typeface="楷体_GB2312" pitchFamily="49" charset="-122"/>
              </a:rPr>
              <a:t>；</a:t>
            </a:r>
            <a:r>
              <a:rPr lang="en-US" altLang="zh-CN" b="1" dirty="0">
                <a:solidFill>
                  <a:srgbClr val="00B050"/>
                </a:solidFill>
                <a:latin typeface="楷体_GB2312" pitchFamily="49" charset="-122"/>
                <a:ea typeface="楷体_GB2312" pitchFamily="49" charset="-122"/>
              </a:rPr>
              <a:t>SI</a:t>
            </a:r>
            <a:r>
              <a:rPr lang="zh-CN" altLang="en-US" b="1" dirty="0">
                <a:solidFill>
                  <a:srgbClr val="00B050"/>
                </a:solidFill>
                <a:latin typeface="楷体_GB2312" pitchFamily="49" charset="-122"/>
                <a:ea typeface="楷体_GB2312" pitchFamily="49" charset="-122"/>
              </a:rPr>
              <a:t>指向数据区末地址</a:t>
            </a:r>
          </a:p>
          <a:p>
            <a:pPr algn="l"/>
            <a:r>
              <a:rPr lang="en-US" altLang="zh-CN" b="1" dirty="0">
                <a:solidFill>
                  <a:srgbClr val="080808"/>
                </a:solidFill>
                <a:latin typeface="楷体_GB2312" pitchFamily="49" charset="-122"/>
                <a:ea typeface="楷体_GB2312" pitchFamily="49" charset="-122"/>
              </a:rPr>
              <a:t>LP1:			</a:t>
            </a:r>
            <a:r>
              <a:rPr lang="en-US" altLang="zh-CN" b="1" dirty="0" smtClean="0">
                <a:solidFill>
                  <a:srgbClr val="080808"/>
                </a:solidFill>
                <a:latin typeface="楷体_GB2312" pitchFamily="49" charset="-122"/>
                <a:ea typeface="楷体_GB2312" pitchFamily="49" charset="-122"/>
              </a:rPr>
              <a:t> </a:t>
            </a:r>
            <a:r>
              <a:rPr lang="zh-CN" altLang="en-US" b="1" dirty="0" smtClean="0">
                <a:solidFill>
                  <a:srgbClr val="080808"/>
                </a:solidFill>
                <a:latin typeface="楷体_GB2312" pitchFamily="49" charset="-122"/>
                <a:ea typeface="楷体_GB2312" pitchFamily="49" charset="-122"/>
              </a:rPr>
              <a:t>；</a:t>
            </a:r>
            <a:r>
              <a:rPr lang="zh-CN" altLang="en-US" b="1" dirty="0">
                <a:solidFill>
                  <a:srgbClr val="00B050"/>
                </a:solidFill>
                <a:latin typeface="楷体_GB2312" pitchFamily="49" charset="-122"/>
                <a:ea typeface="楷体_GB2312" pitchFamily="49" charset="-122"/>
              </a:rPr>
              <a:t>外循环开始</a:t>
            </a:r>
          </a:p>
          <a:p>
            <a:pPr algn="l"/>
            <a:r>
              <a:rPr lang="zh-CN" altLang="en-US" b="1" dirty="0">
                <a:solidFill>
                  <a:srgbClr val="080808"/>
                </a:solidFill>
                <a:latin typeface="楷体_GB2312" pitchFamily="49" charset="-122"/>
                <a:ea typeface="楷体_GB2312" pitchFamily="49" charset="-122"/>
              </a:rPr>
              <a:t>        </a:t>
            </a:r>
            <a:r>
              <a:rPr lang="en-US" altLang="zh-CN" b="1" dirty="0">
                <a:solidFill>
                  <a:srgbClr val="080808"/>
                </a:solidFill>
                <a:latin typeface="楷体_GB2312" pitchFamily="49" charset="-122"/>
                <a:ea typeface="楷体_GB2312" pitchFamily="49" charset="-122"/>
              </a:rPr>
              <a:t>PUSH CX</a:t>
            </a:r>
          </a:p>
          <a:p>
            <a:pPr algn="l"/>
            <a:r>
              <a:rPr lang="en-US" altLang="zh-CN" b="1" dirty="0">
                <a:solidFill>
                  <a:srgbClr val="080808"/>
                </a:solidFill>
                <a:latin typeface="楷体_GB2312" pitchFamily="49" charset="-122"/>
                <a:ea typeface="楷体_GB2312" pitchFamily="49" charset="-122"/>
              </a:rPr>
              <a:t>        PUSH SI</a:t>
            </a:r>
          </a:p>
        </p:txBody>
      </p:sp>
      <p:sp>
        <p:nvSpPr>
          <p:cNvPr id="5" name="圆角矩形标注 4"/>
          <p:cNvSpPr/>
          <p:nvPr/>
        </p:nvSpPr>
        <p:spPr>
          <a:xfrm>
            <a:off x="6876256" y="1841450"/>
            <a:ext cx="1979712" cy="1155502"/>
          </a:xfrm>
          <a:prstGeom prst="wedgeRoundRectCallout">
            <a:avLst>
              <a:gd name="adj1" fmla="val -98854"/>
              <a:gd name="adj2" fmla="val 3255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生成随机数组</a:t>
            </a:r>
            <a:endParaRPr lang="zh-CN" altLang="en-US" sz="2800" b="1" dirty="0">
              <a:solidFill>
                <a:srgbClr val="FF0000"/>
              </a:solidFill>
            </a:endParaRPr>
          </a:p>
        </p:txBody>
      </p:sp>
    </p:spTree>
    <p:extLst>
      <p:ext uri="{BB962C8B-B14F-4D97-AF65-F5344CB8AC3E}">
        <p14:creationId xmlns:p14="http://schemas.microsoft.com/office/powerpoint/2010/main" val="222654557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循环程序的设计</a:t>
            </a:r>
          </a:p>
        </p:txBody>
      </p:sp>
      <p:sp>
        <p:nvSpPr>
          <p:cNvPr id="3" name="Rectangle 3"/>
          <p:cNvSpPr>
            <a:spLocks noChangeArrowheads="1"/>
          </p:cNvSpPr>
          <p:nvPr/>
        </p:nvSpPr>
        <p:spPr bwMode="auto">
          <a:xfrm>
            <a:off x="755576" y="1268760"/>
            <a:ext cx="8964612"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dirty="0" smtClean="0">
                <a:solidFill>
                  <a:srgbClr val="080808"/>
                </a:solidFill>
                <a:latin typeface="楷体_GB2312" pitchFamily="49" charset="-122"/>
                <a:ea typeface="楷体_GB2312" pitchFamily="49" charset="-122"/>
              </a:rPr>
              <a:t> LP2:	             </a:t>
            </a:r>
            <a:r>
              <a:rPr lang="zh-CN" altLang="en-US" b="1" dirty="0" smtClean="0">
                <a:solidFill>
                  <a:srgbClr val="080808"/>
                </a:solidFill>
                <a:latin typeface="楷体_GB2312" pitchFamily="49" charset="-122"/>
                <a:ea typeface="楷体_GB2312" pitchFamily="49" charset="-122"/>
              </a:rPr>
              <a:t>；内循环开始，其循环次数恰好       </a:t>
            </a:r>
          </a:p>
          <a:p>
            <a:r>
              <a:rPr lang="zh-CN" altLang="en-US" b="1" dirty="0" smtClean="0">
                <a:solidFill>
                  <a:srgbClr val="080808"/>
                </a:solidFill>
                <a:latin typeface="楷体_GB2312" pitchFamily="49" charset="-122"/>
                <a:ea typeface="楷体_GB2312" pitchFamily="49" charset="-122"/>
              </a:rPr>
              <a:t>                     ；与外循环的</a:t>
            </a:r>
            <a:r>
              <a:rPr lang="en-US" altLang="zh-CN" b="1" dirty="0" smtClean="0">
                <a:solidFill>
                  <a:srgbClr val="080808"/>
                </a:solidFill>
                <a:latin typeface="楷体_GB2312" pitchFamily="49" charset="-122"/>
                <a:ea typeface="楷体_GB2312" pitchFamily="49" charset="-122"/>
              </a:rPr>
              <a:t>CX</a:t>
            </a:r>
            <a:r>
              <a:rPr lang="zh-CN" altLang="en-US" b="1" dirty="0" smtClean="0">
                <a:solidFill>
                  <a:srgbClr val="080808"/>
                </a:solidFill>
                <a:latin typeface="楷体_GB2312" pitchFamily="49" charset="-122"/>
                <a:ea typeface="楷体_GB2312" pitchFamily="49" charset="-122"/>
              </a:rPr>
              <a:t>值一致</a:t>
            </a:r>
          </a:p>
          <a:p>
            <a:pPr algn="l"/>
            <a:r>
              <a:rPr lang="zh-CN" altLang="en-US" b="1" dirty="0" smtClean="0">
                <a:solidFill>
                  <a:srgbClr val="080808"/>
                </a:solidFill>
                <a:latin typeface="楷体_GB2312" pitchFamily="49" charset="-122"/>
                <a:ea typeface="楷体_GB2312" pitchFamily="49" charset="-122"/>
              </a:rPr>
              <a:t>        </a:t>
            </a:r>
            <a:r>
              <a:rPr lang="en-US" altLang="zh-CN" b="1" dirty="0" smtClean="0">
                <a:solidFill>
                  <a:srgbClr val="080808"/>
                </a:solidFill>
                <a:latin typeface="楷体_GB2312" pitchFamily="49" charset="-122"/>
                <a:ea typeface="楷体_GB2312" pitchFamily="49" charset="-122"/>
              </a:rPr>
              <a:t>MOV AL,[SI]</a:t>
            </a:r>
          </a:p>
          <a:p>
            <a:pPr algn="l"/>
            <a:r>
              <a:rPr lang="en-US" altLang="zh-CN" b="1" dirty="0" smtClean="0">
                <a:solidFill>
                  <a:srgbClr val="080808"/>
                </a:solidFill>
                <a:latin typeface="楷体_GB2312" pitchFamily="49" charset="-122"/>
                <a:ea typeface="楷体_GB2312" pitchFamily="49" charset="-122"/>
              </a:rPr>
              <a:t>        CMP AL,[SI-1]</a:t>
            </a:r>
          </a:p>
          <a:p>
            <a:pPr algn="l"/>
            <a:r>
              <a:rPr lang="en-US" altLang="zh-CN" b="1" dirty="0" smtClean="0">
                <a:solidFill>
                  <a:srgbClr val="080808"/>
                </a:solidFill>
                <a:latin typeface="楷体_GB2312" pitchFamily="49" charset="-122"/>
                <a:ea typeface="楷体_GB2312" pitchFamily="49" charset="-122"/>
              </a:rPr>
              <a:t>        JAE NOXCHG</a:t>
            </a:r>
          </a:p>
          <a:p>
            <a:pPr algn="l"/>
            <a:r>
              <a:rPr lang="en-US" altLang="zh-CN" b="1" dirty="0" smtClean="0">
                <a:solidFill>
                  <a:srgbClr val="080808"/>
                </a:solidFill>
                <a:latin typeface="楷体_GB2312" pitchFamily="49" charset="-122"/>
                <a:ea typeface="楷体_GB2312" pitchFamily="49" charset="-122"/>
              </a:rPr>
              <a:t>        XCHG AL,[SI-1]	</a:t>
            </a:r>
            <a:r>
              <a:rPr lang="zh-CN" altLang="en-US" b="1" dirty="0" smtClean="0">
                <a:solidFill>
                  <a:srgbClr val="080808"/>
                </a:solidFill>
                <a:latin typeface="楷体_GB2312" pitchFamily="49" charset="-122"/>
                <a:ea typeface="楷体_GB2312" pitchFamily="49" charset="-122"/>
              </a:rPr>
              <a:t>；交换操作</a:t>
            </a:r>
          </a:p>
          <a:p>
            <a:pPr algn="l"/>
            <a:r>
              <a:rPr lang="zh-CN" altLang="en-US" b="1" dirty="0" smtClean="0">
                <a:solidFill>
                  <a:srgbClr val="080808"/>
                </a:solidFill>
                <a:latin typeface="楷体_GB2312" pitchFamily="49" charset="-122"/>
                <a:ea typeface="楷体_GB2312" pitchFamily="49" charset="-122"/>
              </a:rPr>
              <a:t>        </a:t>
            </a:r>
            <a:r>
              <a:rPr lang="en-US" altLang="zh-CN" b="1" dirty="0" smtClean="0">
                <a:solidFill>
                  <a:srgbClr val="080808"/>
                </a:solidFill>
                <a:latin typeface="楷体_GB2312" pitchFamily="49" charset="-122"/>
                <a:ea typeface="楷体_GB2312" pitchFamily="49" charset="-122"/>
              </a:rPr>
              <a:t>MOV [SI],AL</a:t>
            </a:r>
          </a:p>
          <a:p>
            <a:pPr algn="l"/>
            <a:r>
              <a:rPr lang="en-US" altLang="zh-CN" b="1" dirty="0" smtClean="0">
                <a:solidFill>
                  <a:srgbClr val="080808"/>
                </a:solidFill>
                <a:latin typeface="楷体_GB2312" pitchFamily="49" charset="-122"/>
                <a:ea typeface="楷体_GB2312" pitchFamily="49" charset="-122"/>
              </a:rPr>
              <a:t>NOXCHG:</a:t>
            </a:r>
          </a:p>
          <a:p>
            <a:pPr algn="l"/>
            <a:r>
              <a:rPr lang="en-US" altLang="zh-CN" b="1" dirty="0" smtClean="0">
                <a:solidFill>
                  <a:srgbClr val="080808"/>
                </a:solidFill>
                <a:latin typeface="楷体_GB2312" pitchFamily="49" charset="-122"/>
                <a:ea typeface="楷体_GB2312" pitchFamily="49" charset="-122"/>
              </a:rPr>
              <a:t>        </a:t>
            </a:r>
            <a:r>
              <a:rPr lang="en-US" altLang="zh-CN" b="1" dirty="0" smtClean="0">
                <a:solidFill>
                  <a:srgbClr val="FF0000"/>
                </a:solidFill>
                <a:latin typeface="楷体_GB2312" pitchFamily="49" charset="-122"/>
                <a:ea typeface="楷体_GB2312" pitchFamily="49" charset="-122"/>
              </a:rPr>
              <a:t>DEC SI</a:t>
            </a:r>
          </a:p>
          <a:p>
            <a:pPr algn="l"/>
            <a:r>
              <a:rPr lang="en-US" altLang="zh-CN" b="1" dirty="0" smtClean="0">
                <a:solidFill>
                  <a:srgbClr val="080808"/>
                </a:solidFill>
                <a:latin typeface="楷体_GB2312" pitchFamily="49" charset="-122"/>
                <a:ea typeface="楷体_GB2312" pitchFamily="49" charset="-122"/>
              </a:rPr>
              <a:t>        LOOP LP2</a:t>
            </a:r>
          </a:p>
          <a:p>
            <a:pPr algn="l"/>
            <a:r>
              <a:rPr lang="en-US" altLang="zh-CN" b="1" dirty="0" smtClean="0">
                <a:solidFill>
                  <a:srgbClr val="080808"/>
                </a:solidFill>
                <a:latin typeface="楷体_GB2312" pitchFamily="49" charset="-122"/>
                <a:ea typeface="楷体_GB2312" pitchFamily="49" charset="-122"/>
              </a:rPr>
              <a:t>        POP SI</a:t>
            </a:r>
          </a:p>
          <a:p>
            <a:pPr algn="l"/>
            <a:r>
              <a:rPr lang="en-US" altLang="zh-CN" b="1" dirty="0" smtClean="0">
                <a:solidFill>
                  <a:srgbClr val="080808"/>
                </a:solidFill>
                <a:latin typeface="楷体_GB2312" pitchFamily="49" charset="-122"/>
                <a:ea typeface="楷体_GB2312" pitchFamily="49" charset="-122"/>
              </a:rPr>
              <a:t>        POP CX</a:t>
            </a:r>
          </a:p>
          <a:p>
            <a:pPr algn="l"/>
            <a:r>
              <a:rPr lang="en-US" altLang="zh-CN" b="1" dirty="0" smtClean="0">
                <a:solidFill>
                  <a:srgbClr val="080808"/>
                </a:solidFill>
                <a:latin typeface="楷体_GB2312" pitchFamily="49" charset="-122"/>
                <a:ea typeface="楷体_GB2312" pitchFamily="49" charset="-122"/>
              </a:rPr>
              <a:t>        LOOP LP1</a:t>
            </a:r>
          </a:p>
          <a:p>
            <a:pPr algn="l"/>
            <a:r>
              <a:rPr lang="zh-CN" altLang="en-US" b="1" dirty="0" smtClean="0">
                <a:solidFill>
                  <a:srgbClr val="080808"/>
                </a:solidFill>
                <a:latin typeface="楷体_GB2312" pitchFamily="49" charset="-122"/>
                <a:ea typeface="楷体_GB2312" pitchFamily="49" charset="-122"/>
              </a:rPr>
              <a:t>；数据排序结束</a:t>
            </a:r>
            <a:endParaRPr lang="en-US" altLang="zh-CN" b="1" dirty="0" smtClean="0">
              <a:solidFill>
                <a:srgbClr val="080808"/>
              </a:solidFill>
              <a:latin typeface="楷体_GB2312" pitchFamily="49" charset="-122"/>
              <a:ea typeface="楷体_GB2312" pitchFamily="49" charset="-122"/>
            </a:endParaRPr>
          </a:p>
          <a:p>
            <a:pPr lvl="1" indent="269875"/>
            <a:r>
              <a:rPr lang="en-US" altLang="zh-CN" b="1" dirty="0" smtClean="0"/>
              <a:t> </a:t>
            </a:r>
            <a:r>
              <a:rPr lang="en-US" altLang="zh-CN" b="1" dirty="0" smtClean="0">
                <a:solidFill>
                  <a:srgbClr val="080808"/>
                </a:solidFill>
                <a:latin typeface="楷体_GB2312" pitchFamily="49" charset="-122"/>
                <a:ea typeface="楷体_GB2312" pitchFamily="49" charset="-122"/>
              </a:rPr>
              <a:t>MOV AH,4CH      ;</a:t>
            </a:r>
            <a:r>
              <a:rPr lang="zh-CN" altLang="en-US" b="1" dirty="0" smtClean="0">
                <a:solidFill>
                  <a:srgbClr val="080808"/>
                </a:solidFill>
                <a:latin typeface="楷体_GB2312" pitchFamily="49" charset="-122"/>
                <a:ea typeface="楷体_GB2312" pitchFamily="49" charset="-122"/>
              </a:rPr>
              <a:t>返回</a:t>
            </a:r>
            <a:r>
              <a:rPr lang="en-US" altLang="zh-CN" b="1" dirty="0" smtClean="0">
                <a:solidFill>
                  <a:srgbClr val="080808"/>
                </a:solidFill>
                <a:latin typeface="楷体_GB2312" pitchFamily="49" charset="-122"/>
                <a:ea typeface="楷体_GB2312" pitchFamily="49" charset="-122"/>
              </a:rPr>
              <a:t>DOS</a:t>
            </a:r>
          </a:p>
          <a:p>
            <a:pPr lvl="1" indent="269875"/>
            <a:r>
              <a:rPr lang="en-US" altLang="zh-CN" b="1" dirty="0" smtClean="0">
                <a:solidFill>
                  <a:srgbClr val="080808"/>
                </a:solidFill>
                <a:latin typeface="楷体_GB2312" pitchFamily="49" charset="-122"/>
                <a:ea typeface="楷体_GB2312" pitchFamily="49" charset="-122"/>
              </a:rPr>
              <a:t>        INT 21H</a:t>
            </a:r>
          </a:p>
          <a:p>
            <a:pPr lvl="1" indent="269875"/>
            <a:r>
              <a:rPr lang="en-US" altLang="zh-CN" b="1" dirty="0" smtClean="0">
                <a:solidFill>
                  <a:srgbClr val="080808"/>
                </a:solidFill>
                <a:latin typeface="楷体_GB2312" pitchFamily="49" charset="-122"/>
                <a:ea typeface="楷体_GB2312" pitchFamily="49" charset="-122"/>
              </a:rPr>
              <a:t>CODE    ENDS</a:t>
            </a:r>
          </a:p>
          <a:p>
            <a:pPr lvl="1" indent="269875"/>
            <a:r>
              <a:rPr lang="en-US" altLang="zh-CN" b="1" dirty="0" smtClean="0">
                <a:solidFill>
                  <a:srgbClr val="080808"/>
                </a:solidFill>
                <a:latin typeface="楷体_GB2312" pitchFamily="49" charset="-122"/>
                <a:ea typeface="楷体_GB2312" pitchFamily="49" charset="-122"/>
              </a:rPr>
              <a:t>        END START</a:t>
            </a:r>
            <a:endParaRPr lang="zh-CN" altLang="en-US" b="1" dirty="0">
              <a:solidFill>
                <a:srgbClr val="080808"/>
              </a:solidFill>
              <a:latin typeface="楷体_GB2312" pitchFamily="49" charset="-122"/>
              <a:ea typeface="楷体_GB2312" pitchFamily="49" charset="-122"/>
            </a:endParaRPr>
          </a:p>
        </p:txBody>
      </p:sp>
      <p:sp>
        <p:nvSpPr>
          <p:cNvPr id="5" name="圆角矩形标注 4"/>
          <p:cNvSpPr/>
          <p:nvPr/>
        </p:nvSpPr>
        <p:spPr>
          <a:xfrm>
            <a:off x="3635896" y="3220526"/>
            <a:ext cx="1728192" cy="784538"/>
          </a:xfrm>
          <a:prstGeom prst="wedgeRoundRectCallout">
            <a:avLst>
              <a:gd name="adj1" fmla="val -113784"/>
              <a:gd name="adj2" fmla="val 1046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FF0000"/>
                </a:solidFill>
              </a:rPr>
              <a:t>内循环的地址修正</a:t>
            </a:r>
            <a:endParaRPr lang="zh-CN" altLang="en-US" sz="2000" b="1" dirty="0">
              <a:solidFill>
                <a:srgbClr val="FF0000"/>
              </a:solidFill>
            </a:endParaRPr>
          </a:p>
        </p:txBody>
      </p:sp>
      <p:sp>
        <p:nvSpPr>
          <p:cNvPr id="6" name="圆角矩形标注 5"/>
          <p:cNvSpPr/>
          <p:nvPr/>
        </p:nvSpPr>
        <p:spPr>
          <a:xfrm>
            <a:off x="5076056" y="4186601"/>
            <a:ext cx="3672408" cy="909770"/>
          </a:xfrm>
          <a:prstGeom prst="wedgeRoundRectCallout">
            <a:avLst>
              <a:gd name="adj1" fmla="val -113784"/>
              <a:gd name="adj2" fmla="val 1416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FF0000"/>
                </a:solidFill>
              </a:rPr>
              <a:t>外循环不用地址修，</a:t>
            </a:r>
            <a:r>
              <a:rPr lang="en-US" altLang="zh-CN" sz="2000" b="1" dirty="0" smtClean="0">
                <a:solidFill>
                  <a:srgbClr val="FF0000"/>
                </a:solidFill>
              </a:rPr>
              <a:t>SI</a:t>
            </a:r>
            <a:r>
              <a:rPr lang="zh-CN" altLang="en-US" sz="2000" b="1" dirty="0" smtClean="0">
                <a:solidFill>
                  <a:srgbClr val="FF0000"/>
                </a:solidFill>
              </a:rPr>
              <a:t>始终指向队尾</a:t>
            </a:r>
            <a:endParaRPr lang="en-US" altLang="zh-CN" sz="2000" b="1" dirty="0" smtClean="0">
              <a:solidFill>
                <a:srgbClr val="FF0000"/>
              </a:solidFill>
            </a:endParaRPr>
          </a:p>
          <a:p>
            <a:pPr algn="ctr"/>
            <a:r>
              <a:rPr lang="en-US" altLang="zh-CN" sz="2000" b="1" dirty="0" smtClean="0">
                <a:solidFill>
                  <a:srgbClr val="FF0000"/>
                </a:solidFill>
              </a:rPr>
              <a:t>CX</a:t>
            </a:r>
            <a:r>
              <a:rPr lang="zh-CN" altLang="en-US" sz="2000" b="1" dirty="0" smtClean="0">
                <a:solidFill>
                  <a:srgbClr val="FF0000"/>
                </a:solidFill>
              </a:rPr>
              <a:t>逐次减小</a:t>
            </a:r>
            <a:endParaRPr lang="zh-CN" altLang="en-US" sz="2000" b="1" dirty="0">
              <a:solidFill>
                <a:srgbClr val="FF0000"/>
              </a:solidFill>
            </a:endParaRPr>
          </a:p>
        </p:txBody>
      </p:sp>
      <p:sp>
        <p:nvSpPr>
          <p:cNvPr id="4" name="矩形 3"/>
          <p:cNvSpPr/>
          <p:nvPr/>
        </p:nvSpPr>
        <p:spPr>
          <a:xfrm>
            <a:off x="1763688" y="4641486"/>
            <a:ext cx="1008112" cy="2996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3666447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循环程序的设计</a:t>
            </a:r>
          </a:p>
        </p:txBody>
      </p:sp>
      <p:sp>
        <p:nvSpPr>
          <p:cNvPr id="3" name="矩形 2"/>
          <p:cNvSpPr/>
          <p:nvPr/>
        </p:nvSpPr>
        <p:spPr>
          <a:xfrm>
            <a:off x="179512" y="1124744"/>
            <a:ext cx="8784976" cy="1323439"/>
          </a:xfrm>
          <a:prstGeom prst="rect">
            <a:avLst/>
          </a:prstGeom>
        </p:spPr>
        <p:txBody>
          <a:bodyPr wrap="square">
            <a:spAutoFit/>
          </a:bodyPr>
          <a:lstStyle/>
          <a:p>
            <a:pPr indent="269875"/>
            <a:r>
              <a:rPr lang="zh-CN" altLang="en-US" sz="2000" b="1" dirty="0">
                <a:solidFill>
                  <a:srgbClr val="080808"/>
                </a:solidFill>
                <a:latin typeface="楷体_GB2312" pitchFamily="49" charset="-122"/>
                <a:ea typeface="楷体_GB2312" pitchFamily="49" charset="-122"/>
              </a:rPr>
              <a:t>例</a:t>
            </a:r>
            <a:r>
              <a:rPr lang="en-US" altLang="zh-CN" sz="2000" b="1" dirty="0">
                <a:solidFill>
                  <a:srgbClr val="080808"/>
                </a:solidFill>
                <a:latin typeface="楷体_GB2312" pitchFamily="49" charset="-122"/>
                <a:ea typeface="楷体_GB2312" pitchFamily="49" charset="-122"/>
              </a:rPr>
              <a:t>4</a:t>
            </a:r>
            <a:r>
              <a:rPr lang="zh-CN" altLang="en-US" sz="2000" b="1" dirty="0">
                <a:solidFill>
                  <a:srgbClr val="080808"/>
                </a:solidFill>
                <a:latin typeface="楷体_GB2312" pitchFamily="49" charset="-122"/>
                <a:ea typeface="楷体_GB2312" pitchFamily="49" charset="-122"/>
              </a:rPr>
              <a:t>．</a:t>
            </a:r>
            <a:r>
              <a:rPr lang="en-US" altLang="zh-CN" sz="2000" b="1" dirty="0">
                <a:solidFill>
                  <a:srgbClr val="080808"/>
                </a:solidFill>
                <a:latin typeface="楷体_GB2312" pitchFamily="49" charset="-122"/>
                <a:ea typeface="楷体_GB2312" pitchFamily="49" charset="-122"/>
              </a:rPr>
              <a:t>6  </a:t>
            </a:r>
            <a:r>
              <a:rPr lang="zh-CN" altLang="en-US" sz="2000" b="1" dirty="0">
                <a:solidFill>
                  <a:srgbClr val="080808"/>
                </a:solidFill>
                <a:latin typeface="楷体_GB2312" pitchFamily="49" charset="-122"/>
                <a:ea typeface="楷体_GB2312" pitchFamily="49" charset="-122"/>
              </a:rPr>
              <a:t>有一组数据</a:t>
            </a:r>
            <a:r>
              <a:rPr lang="en-US" altLang="zh-CN" sz="2000" b="1" dirty="0">
                <a:solidFill>
                  <a:srgbClr val="080808"/>
                </a:solidFill>
                <a:latin typeface="楷体_GB2312" pitchFamily="49" charset="-122"/>
                <a:ea typeface="楷体_GB2312" pitchFamily="49" charset="-122"/>
              </a:rPr>
              <a:t>(16</a:t>
            </a:r>
            <a:r>
              <a:rPr lang="zh-CN" altLang="en-US" sz="2000" b="1" dirty="0">
                <a:solidFill>
                  <a:srgbClr val="080808"/>
                </a:solidFill>
                <a:latin typeface="楷体_GB2312" pitchFamily="49" charset="-122"/>
                <a:ea typeface="楷体_GB2312" pitchFamily="49" charset="-122"/>
              </a:rPr>
              <a:t>位二进制数</a:t>
            </a:r>
            <a:r>
              <a:rPr lang="en-US" altLang="zh-CN" sz="2000" b="1" dirty="0">
                <a:solidFill>
                  <a:srgbClr val="080808"/>
                </a:solidFill>
                <a:latin typeface="楷体_GB2312" pitchFamily="49" charset="-122"/>
                <a:ea typeface="楷体_GB2312" pitchFamily="49" charset="-122"/>
              </a:rPr>
              <a:t>)</a:t>
            </a:r>
            <a:r>
              <a:rPr lang="zh-CN" altLang="en-US" sz="2000" b="1" dirty="0">
                <a:solidFill>
                  <a:srgbClr val="080808"/>
                </a:solidFill>
                <a:latin typeface="楷体_GB2312" pitchFamily="49" charset="-122"/>
                <a:ea typeface="楷体_GB2312" pitchFamily="49" charset="-122"/>
              </a:rPr>
              <a:t>存放在缓冲区</a:t>
            </a:r>
            <a:r>
              <a:rPr lang="en-US" altLang="zh-CN" sz="2000" b="1" dirty="0">
                <a:solidFill>
                  <a:srgbClr val="080808"/>
                </a:solidFill>
                <a:latin typeface="楷体_GB2312" pitchFamily="49" charset="-122"/>
                <a:ea typeface="楷体_GB2312" pitchFamily="49" charset="-122"/>
              </a:rPr>
              <a:t>BUF</a:t>
            </a:r>
            <a:r>
              <a:rPr lang="zh-CN" altLang="en-US" sz="2000" b="1" dirty="0">
                <a:solidFill>
                  <a:srgbClr val="080808"/>
                </a:solidFill>
                <a:latin typeface="楷体_GB2312" pitchFamily="49" charset="-122"/>
                <a:ea typeface="楷体_GB2312" pitchFamily="49" charset="-122"/>
              </a:rPr>
              <a:t>中</a:t>
            </a:r>
            <a:r>
              <a:rPr lang="en-US" altLang="zh-CN" sz="2000" b="1" dirty="0">
                <a:solidFill>
                  <a:srgbClr val="080808"/>
                </a:solidFill>
                <a:latin typeface="楷体_GB2312" pitchFamily="49" charset="-122"/>
                <a:ea typeface="楷体_GB2312" pitchFamily="49" charset="-122"/>
              </a:rPr>
              <a:t>, </a:t>
            </a:r>
            <a:r>
              <a:rPr lang="zh-CN" altLang="en-US" sz="2000" b="1" dirty="0">
                <a:solidFill>
                  <a:srgbClr val="080808"/>
                </a:solidFill>
                <a:latin typeface="楷体_GB2312" pitchFamily="49" charset="-122"/>
                <a:ea typeface="楷体_GB2312" pitchFamily="49" charset="-122"/>
              </a:rPr>
              <a:t>数据个数保存在</a:t>
            </a:r>
            <a:r>
              <a:rPr lang="en-US" altLang="zh-CN" sz="2000" b="1" dirty="0">
                <a:solidFill>
                  <a:srgbClr val="080808"/>
                </a:solidFill>
                <a:latin typeface="楷体_GB2312" pitchFamily="49" charset="-122"/>
                <a:ea typeface="楷体_GB2312" pitchFamily="49" charset="-122"/>
              </a:rPr>
              <a:t>BUF</a:t>
            </a:r>
            <a:r>
              <a:rPr lang="zh-CN" altLang="en-US" sz="2000" b="1" dirty="0">
                <a:solidFill>
                  <a:srgbClr val="080808"/>
                </a:solidFill>
                <a:latin typeface="楷体_GB2312" pitchFamily="49" charset="-122"/>
                <a:ea typeface="楷体_GB2312" pitchFamily="49" charset="-122"/>
              </a:rPr>
              <a:t>的前两个字节中。要求编写程序实现在缓冲区中查找某一数据（</a:t>
            </a:r>
            <a:r>
              <a:rPr lang="en-US" altLang="zh-CN" sz="2000" b="1" dirty="0">
                <a:solidFill>
                  <a:srgbClr val="080808"/>
                </a:solidFill>
                <a:latin typeface="楷体_GB2312" pitchFamily="49" charset="-122"/>
                <a:ea typeface="楷体_GB2312" pitchFamily="49" charset="-122"/>
              </a:rPr>
              <a:t>16</a:t>
            </a:r>
            <a:r>
              <a:rPr lang="zh-CN" altLang="en-US" sz="2000" b="1" dirty="0">
                <a:solidFill>
                  <a:srgbClr val="080808"/>
                </a:solidFill>
                <a:latin typeface="楷体_GB2312" pitchFamily="49" charset="-122"/>
                <a:ea typeface="楷体_GB2312" pitchFamily="49" charset="-122"/>
              </a:rPr>
              <a:t>位），如果缓冲区中没有该数据，则将它插入到缓冲区的最后；如果缓冲区中有多个被查找的数据，则只保留第一个，将其余的删除。</a:t>
            </a:r>
          </a:p>
        </p:txBody>
      </p:sp>
      <p:sp>
        <p:nvSpPr>
          <p:cNvPr id="4" name="Rectangle 3"/>
          <p:cNvSpPr>
            <a:spLocks noChangeArrowheads="1"/>
          </p:cNvSpPr>
          <p:nvPr/>
        </p:nvSpPr>
        <p:spPr bwMode="auto">
          <a:xfrm>
            <a:off x="323528" y="3098576"/>
            <a:ext cx="828198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zh-CN" altLang="en-US" sz="2400" b="1" dirty="0">
                <a:solidFill>
                  <a:srgbClr val="0000FF"/>
                </a:solidFill>
                <a:latin typeface="楷体_GB2312" pitchFamily="49" charset="-122"/>
                <a:ea typeface="楷体_GB2312" pitchFamily="49" charset="-122"/>
              </a:rPr>
              <a:t>解</a:t>
            </a:r>
            <a:r>
              <a:rPr lang="zh-CN" altLang="en-US" sz="2000" b="1" dirty="0">
                <a:solidFill>
                  <a:srgbClr val="080808"/>
                </a:solidFill>
                <a:latin typeface="楷体_GB2312" pitchFamily="49" charset="-122"/>
                <a:ea typeface="楷体_GB2312" pitchFamily="49" charset="-122"/>
              </a:rPr>
              <a:t>：在缓冲区</a:t>
            </a:r>
            <a:r>
              <a:rPr lang="en-US" altLang="zh-CN" sz="2000" b="1" dirty="0">
                <a:solidFill>
                  <a:srgbClr val="080808"/>
                </a:solidFill>
                <a:latin typeface="楷体_GB2312" pitchFamily="49" charset="-122"/>
                <a:ea typeface="楷体_GB2312" pitchFamily="49" charset="-122"/>
              </a:rPr>
              <a:t>BUF</a:t>
            </a:r>
            <a:r>
              <a:rPr lang="zh-CN" altLang="en-US" sz="2000" b="1" dirty="0">
                <a:solidFill>
                  <a:srgbClr val="080808"/>
                </a:solidFill>
                <a:latin typeface="楷体_GB2312" pitchFamily="49" charset="-122"/>
                <a:ea typeface="楷体_GB2312" pitchFamily="49" charset="-122"/>
              </a:rPr>
              <a:t>中搜索指定的数据，当没有找到该数据时，在最后插入该数据；当找到该数据时，则进入搜索多余的重复数据，每次找到该数据就删除它（</a:t>
            </a:r>
            <a:r>
              <a:rPr lang="zh-CN" altLang="en-US" sz="2000" b="1" dirty="0">
                <a:solidFill>
                  <a:srgbClr val="0000FF"/>
                </a:solidFill>
                <a:latin typeface="楷体_GB2312" pitchFamily="49" charset="-122"/>
                <a:ea typeface="楷体_GB2312" pitchFamily="49" charset="-122"/>
              </a:rPr>
              <a:t>即将缓冲区的剩余数据向前移动一个字）。当然还应该更新缓冲区的长度单元</a:t>
            </a:r>
            <a:r>
              <a:rPr lang="zh-CN" altLang="en-US" sz="2000" b="1" dirty="0">
                <a:solidFill>
                  <a:srgbClr val="080808"/>
                </a:solidFill>
                <a:latin typeface="楷体_GB2312" pitchFamily="49" charset="-122"/>
                <a:ea typeface="楷体_GB2312" pitchFamily="49" charset="-122"/>
              </a:rPr>
              <a:t>。</a:t>
            </a:r>
          </a:p>
          <a:p>
            <a:pPr algn="l"/>
            <a:r>
              <a:rPr lang="zh-CN" altLang="en-US" sz="2000" b="1" dirty="0">
                <a:solidFill>
                  <a:srgbClr val="080808"/>
                </a:solidFill>
                <a:latin typeface="楷体_GB2312" pitchFamily="49" charset="-122"/>
                <a:ea typeface="楷体_GB2312" pitchFamily="49" charset="-122"/>
              </a:rPr>
              <a:t>  </a:t>
            </a:r>
          </a:p>
          <a:p>
            <a:pPr algn="l"/>
            <a:r>
              <a:rPr lang="zh-CN" altLang="en-US" sz="2000" b="1" dirty="0">
                <a:solidFill>
                  <a:srgbClr val="080808"/>
                </a:solidFill>
                <a:latin typeface="楷体_GB2312" pitchFamily="49" charset="-122"/>
                <a:ea typeface="楷体_GB2312" pitchFamily="49" charset="-122"/>
              </a:rPr>
              <a:t>   要删除数据时，可以</a:t>
            </a:r>
            <a:r>
              <a:rPr lang="zh-CN" altLang="en-US" sz="2000" b="1" dirty="0" smtClean="0">
                <a:solidFill>
                  <a:srgbClr val="080808"/>
                </a:solidFill>
                <a:latin typeface="楷体_GB2312" pitchFamily="49" charset="-122"/>
                <a:ea typeface="楷体_GB2312" pitchFamily="49" charset="-122"/>
              </a:rPr>
              <a:t>采用例</a:t>
            </a:r>
            <a:r>
              <a:rPr lang="en-US" altLang="zh-CN" sz="2000" b="1" dirty="0">
                <a:solidFill>
                  <a:srgbClr val="080808"/>
                </a:solidFill>
                <a:latin typeface="楷体_GB2312" pitchFamily="49" charset="-122"/>
                <a:ea typeface="楷体_GB2312" pitchFamily="49" charset="-122"/>
              </a:rPr>
              <a:t>4.4</a:t>
            </a:r>
            <a:r>
              <a:rPr lang="zh-CN" altLang="en-US" sz="2000" b="1" dirty="0">
                <a:solidFill>
                  <a:srgbClr val="080808"/>
                </a:solidFill>
                <a:latin typeface="楷体_GB2312" pitchFamily="49" charset="-122"/>
                <a:ea typeface="楷体_GB2312" pitchFamily="49" charset="-122"/>
              </a:rPr>
              <a:t>的方法，开辟另一</a:t>
            </a:r>
            <a:r>
              <a:rPr lang="zh-CN" altLang="en-US" sz="2000" b="1" dirty="0" smtClean="0">
                <a:solidFill>
                  <a:srgbClr val="080808"/>
                </a:solidFill>
                <a:latin typeface="楷体_GB2312" pitchFamily="49" charset="-122"/>
                <a:ea typeface="楷体_GB2312" pitchFamily="49" charset="-122"/>
              </a:rPr>
              <a:t>个存储</a:t>
            </a:r>
            <a:r>
              <a:rPr lang="zh-CN" altLang="en-US" sz="2000" b="1" dirty="0">
                <a:solidFill>
                  <a:srgbClr val="080808"/>
                </a:solidFill>
                <a:latin typeface="楷体_GB2312" pitchFamily="49" charset="-122"/>
                <a:ea typeface="楷体_GB2312" pitchFamily="49" charset="-122"/>
              </a:rPr>
              <a:t>区域，并且删除后还</a:t>
            </a:r>
            <a:r>
              <a:rPr lang="zh-CN" altLang="en-US" sz="2000" b="1" dirty="0" smtClean="0">
                <a:solidFill>
                  <a:srgbClr val="080808"/>
                </a:solidFill>
                <a:latin typeface="楷体_GB2312" pitchFamily="49" charset="-122"/>
                <a:ea typeface="楷体_GB2312" pitchFamily="49" charset="-122"/>
              </a:rPr>
              <a:t>需要</a:t>
            </a:r>
            <a:r>
              <a:rPr lang="zh-CN" altLang="en-US" sz="2000" b="1" dirty="0">
                <a:solidFill>
                  <a:srgbClr val="080808"/>
                </a:solidFill>
                <a:latin typeface="楷体_GB2312" pitchFamily="49" charset="-122"/>
                <a:ea typeface="楷体_GB2312" pitchFamily="49" charset="-122"/>
              </a:rPr>
              <a:t>将数据传送回原来的</a:t>
            </a:r>
            <a:r>
              <a:rPr lang="zh-CN" altLang="en-US" sz="2000" b="1" dirty="0" smtClean="0">
                <a:solidFill>
                  <a:srgbClr val="080808"/>
                </a:solidFill>
                <a:latin typeface="楷体_GB2312" pitchFamily="49" charset="-122"/>
                <a:ea typeface="楷体_GB2312" pitchFamily="49" charset="-122"/>
              </a:rPr>
              <a:t>存储区域</a:t>
            </a:r>
            <a:r>
              <a:rPr lang="zh-CN" altLang="en-US" sz="2000" b="1" dirty="0">
                <a:solidFill>
                  <a:srgbClr val="080808"/>
                </a:solidFill>
                <a:latin typeface="楷体_GB2312" pitchFamily="49" charset="-122"/>
                <a:ea typeface="楷体_GB2312" pitchFamily="49" charset="-122"/>
              </a:rPr>
              <a:t>。 </a:t>
            </a:r>
          </a:p>
        </p:txBody>
      </p:sp>
    </p:spTree>
    <p:extLst>
      <p:ext uri="{BB962C8B-B14F-4D97-AF65-F5344CB8AC3E}">
        <p14:creationId xmlns:p14="http://schemas.microsoft.com/office/powerpoint/2010/main" val="32771369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3772" y="3356992"/>
            <a:ext cx="6642484" cy="1296144"/>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循环程序的设计</a:t>
            </a:r>
          </a:p>
        </p:txBody>
      </p:sp>
      <p:sp>
        <p:nvSpPr>
          <p:cNvPr id="3" name="矩形 2"/>
          <p:cNvSpPr/>
          <p:nvPr/>
        </p:nvSpPr>
        <p:spPr>
          <a:xfrm>
            <a:off x="233772" y="1052736"/>
            <a:ext cx="8532440" cy="1077218"/>
          </a:xfrm>
          <a:prstGeom prst="rect">
            <a:avLst/>
          </a:prstGeom>
        </p:spPr>
        <p:txBody>
          <a:bodyPr wrap="square">
            <a:spAutoFit/>
          </a:bodyPr>
          <a:lstStyle/>
          <a:p>
            <a:r>
              <a:rPr lang="zh-CN" altLang="en-US" sz="1600" b="1" dirty="0">
                <a:solidFill>
                  <a:srgbClr val="080808"/>
                </a:solidFill>
                <a:latin typeface="楷体_GB2312" pitchFamily="49" charset="-122"/>
                <a:ea typeface="楷体_GB2312" pitchFamily="49" charset="-122"/>
              </a:rPr>
              <a:t>我们还可以巧妙的利用指针，在同一个区域中实现删除功能。在例</a:t>
            </a:r>
            <a:r>
              <a:rPr lang="en-US" altLang="zh-CN" sz="1600" b="1" dirty="0">
                <a:solidFill>
                  <a:srgbClr val="080808"/>
                </a:solidFill>
                <a:latin typeface="楷体_GB2312" pitchFamily="49" charset="-122"/>
                <a:ea typeface="楷体_GB2312" pitchFamily="49" charset="-122"/>
              </a:rPr>
              <a:t>4.4</a:t>
            </a:r>
            <a:r>
              <a:rPr lang="zh-CN" altLang="en-US" sz="1600" b="1" dirty="0">
                <a:solidFill>
                  <a:srgbClr val="080808"/>
                </a:solidFill>
                <a:latin typeface="楷体_GB2312" pitchFamily="49" charset="-122"/>
                <a:ea typeface="楷体_GB2312" pitchFamily="49" charset="-122"/>
              </a:rPr>
              <a:t>的方法中，让目的操作数指针</a:t>
            </a:r>
            <a:r>
              <a:rPr lang="en-US" altLang="zh-CN" sz="1600" b="1" dirty="0">
                <a:solidFill>
                  <a:srgbClr val="080808"/>
                </a:solidFill>
                <a:latin typeface="楷体_GB2312" pitchFamily="49" charset="-122"/>
                <a:ea typeface="楷体_GB2312" pitchFamily="49" charset="-122"/>
              </a:rPr>
              <a:t>DI</a:t>
            </a:r>
            <a:r>
              <a:rPr lang="zh-CN" altLang="en-US" sz="1600" b="1" dirty="0">
                <a:solidFill>
                  <a:srgbClr val="080808"/>
                </a:solidFill>
                <a:latin typeface="楷体_GB2312" pitchFamily="49" charset="-122"/>
                <a:ea typeface="楷体_GB2312" pitchFamily="49" charset="-122"/>
              </a:rPr>
              <a:t>也指向源操作数区域，如图</a:t>
            </a:r>
            <a:r>
              <a:rPr lang="en-US" altLang="zh-CN" sz="1600" b="1" dirty="0">
                <a:solidFill>
                  <a:srgbClr val="080808"/>
                </a:solidFill>
                <a:latin typeface="楷体_GB2312" pitchFamily="49" charset="-122"/>
                <a:ea typeface="楷体_GB2312" pitchFamily="49" charset="-122"/>
              </a:rPr>
              <a:t>4.3</a:t>
            </a:r>
            <a:r>
              <a:rPr lang="zh-CN" altLang="en-US" sz="1600" b="1" dirty="0">
                <a:solidFill>
                  <a:srgbClr val="080808"/>
                </a:solidFill>
                <a:latin typeface="楷体_GB2312" pitchFamily="49" charset="-122"/>
                <a:ea typeface="楷体_GB2312" pitchFamily="49" charset="-122"/>
              </a:rPr>
              <a:t>所示，这样，每次的写操作可以写回到原来的存储区域，一开始</a:t>
            </a:r>
            <a:r>
              <a:rPr lang="en-US" altLang="zh-CN" sz="1600" b="1" dirty="0">
                <a:solidFill>
                  <a:srgbClr val="080808"/>
                </a:solidFill>
                <a:latin typeface="楷体_GB2312" pitchFamily="49" charset="-122"/>
                <a:ea typeface="楷体_GB2312" pitchFamily="49" charset="-122"/>
              </a:rPr>
              <a:t>SI</a:t>
            </a:r>
            <a:r>
              <a:rPr lang="zh-CN" altLang="en-US" sz="1600" b="1" dirty="0">
                <a:solidFill>
                  <a:srgbClr val="080808"/>
                </a:solidFill>
                <a:latin typeface="楷体_GB2312" pitchFamily="49" charset="-122"/>
                <a:ea typeface="楷体_GB2312" pitchFamily="49" charset="-122"/>
              </a:rPr>
              <a:t>与</a:t>
            </a:r>
            <a:r>
              <a:rPr lang="en-US" altLang="zh-CN" sz="1600" b="1" dirty="0">
                <a:solidFill>
                  <a:srgbClr val="080808"/>
                </a:solidFill>
                <a:latin typeface="楷体_GB2312" pitchFamily="49" charset="-122"/>
                <a:ea typeface="楷体_GB2312" pitchFamily="49" charset="-122"/>
              </a:rPr>
              <a:t>DI</a:t>
            </a:r>
            <a:r>
              <a:rPr lang="zh-CN" altLang="en-US" sz="1600" b="1" dirty="0">
                <a:solidFill>
                  <a:srgbClr val="080808"/>
                </a:solidFill>
                <a:latin typeface="楷体_GB2312" pitchFamily="49" charset="-122"/>
                <a:ea typeface="楷体_GB2312" pitchFamily="49" charset="-122"/>
              </a:rPr>
              <a:t>指针指向同一个地址，当找到需要删除的单元时，由于只有读操作，没有写操作，使</a:t>
            </a:r>
            <a:r>
              <a:rPr lang="en-US" altLang="zh-CN" sz="1600" b="1" dirty="0">
                <a:solidFill>
                  <a:srgbClr val="080808"/>
                </a:solidFill>
                <a:latin typeface="楷体_GB2312" pitchFamily="49" charset="-122"/>
                <a:ea typeface="楷体_GB2312" pitchFamily="49" charset="-122"/>
              </a:rPr>
              <a:t>DI</a:t>
            </a:r>
            <a:r>
              <a:rPr lang="zh-CN" altLang="en-US" sz="1600" b="1" dirty="0">
                <a:solidFill>
                  <a:srgbClr val="080808"/>
                </a:solidFill>
                <a:latin typeface="楷体_GB2312" pitchFamily="49" charset="-122"/>
                <a:ea typeface="楷体_GB2312" pitchFamily="49" charset="-122"/>
              </a:rPr>
              <a:t>指针落后于</a:t>
            </a:r>
            <a:r>
              <a:rPr lang="en-US" altLang="zh-CN" sz="1600" b="1" dirty="0">
                <a:solidFill>
                  <a:srgbClr val="080808"/>
                </a:solidFill>
                <a:latin typeface="楷体_GB2312" pitchFamily="49" charset="-122"/>
                <a:ea typeface="楷体_GB2312" pitchFamily="49" charset="-122"/>
              </a:rPr>
              <a:t>SI</a:t>
            </a:r>
            <a:r>
              <a:rPr lang="zh-CN" altLang="en-US" sz="1600" b="1" dirty="0">
                <a:solidFill>
                  <a:srgbClr val="080808"/>
                </a:solidFill>
                <a:latin typeface="楷体_GB2312" pitchFamily="49" charset="-122"/>
                <a:ea typeface="楷体_GB2312" pitchFamily="49" charset="-122"/>
              </a:rPr>
              <a:t>，从而完成将后续单元的内容向前移动的操作。</a:t>
            </a:r>
          </a:p>
        </p:txBody>
      </p:sp>
      <p:sp>
        <p:nvSpPr>
          <p:cNvPr id="4" name="矩形 3"/>
          <p:cNvSpPr/>
          <p:nvPr/>
        </p:nvSpPr>
        <p:spPr>
          <a:xfrm>
            <a:off x="201784" y="2129954"/>
            <a:ext cx="8208912" cy="4770537"/>
          </a:xfrm>
          <a:prstGeom prst="rect">
            <a:avLst/>
          </a:prstGeom>
        </p:spPr>
        <p:txBody>
          <a:bodyPr wrap="square">
            <a:spAutoFit/>
          </a:bodyPr>
          <a:lstStyle/>
          <a:p>
            <a:r>
              <a:rPr lang="en-US" altLang="zh-CN" sz="1600" b="1" dirty="0">
                <a:solidFill>
                  <a:srgbClr val="080808"/>
                </a:solidFill>
                <a:latin typeface="楷体_GB2312" pitchFamily="49" charset="-122"/>
                <a:ea typeface="楷体_GB2312" pitchFamily="49" charset="-122"/>
              </a:rPr>
              <a:t>STACK   SEGMENT STACK 'STACK'</a:t>
            </a:r>
          </a:p>
          <a:p>
            <a:r>
              <a:rPr lang="en-US" altLang="zh-CN" sz="1600" b="1" dirty="0">
                <a:solidFill>
                  <a:srgbClr val="080808"/>
                </a:solidFill>
                <a:latin typeface="楷体_GB2312" pitchFamily="49" charset="-122"/>
                <a:ea typeface="楷体_GB2312" pitchFamily="49" charset="-122"/>
              </a:rPr>
              <a:t>        DW 100H DUP(?)</a:t>
            </a:r>
          </a:p>
          <a:p>
            <a:r>
              <a:rPr lang="en-US" altLang="zh-CN" sz="1600" b="1" dirty="0">
                <a:solidFill>
                  <a:srgbClr val="080808"/>
                </a:solidFill>
                <a:latin typeface="楷体_GB2312" pitchFamily="49" charset="-122"/>
                <a:ea typeface="楷体_GB2312" pitchFamily="49" charset="-122"/>
              </a:rPr>
              <a:t>TOP     LABEL WORD</a:t>
            </a:r>
          </a:p>
          <a:p>
            <a:r>
              <a:rPr lang="en-US" altLang="zh-CN" sz="1600" b="1" dirty="0">
                <a:solidFill>
                  <a:srgbClr val="080808"/>
                </a:solidFill>
                <a:latin typeface="楷体_GB2312" pitchFamily="49" charset="-122"/>
                <a:ea typeface="楷体_GB2312" pitchFamily="49" charset="-122"/>
              </a:rPr>
              <a:t>STACK   ENDS</a:t>
            </a:r>
          </a:p>
          <a:p>
            <a:r>
              <a:rPr lang="en-US" altLang="zh-CN" sz="1600" b="1" dirty="0">
                <a:solidFill>
                  <a:srgbClr val="080808"/>
                </a:solidFill>
                <a:latin typeface="楷体_GB2312" pitchFamily="49" charset="-122"/>
                <a:ea typeface="楷体_GB2312" pitchFamily="49" charset="-122"/>
              </a:rPr>
              <a:t>DATA    SEGMENT</a:t>
            </a:r>
          </a:p>
          <a:p>
            <a:r>
              <a:rPr lang="en-US" altLang="zh-CN" sz="1600" b="1" dirty="0">
                <a:solidFill>
                  <a:srgbClr val="080808"/>
                </a:solidFill>
                <a:latin typeface="楷体_GB2312" pitchFamily="49" charset="-122"/>
                <a:ea typeface="楷体_GB2312" pitchFamily="49" charset="-122"/>
              </a:rPr>
              <a:t>BUF     DW 20	</a:t>
            </a:r>
            <a:r>
              <a:rPr lang="zh-CN" altLang="en-US" sz="1600" b="1" dirty="0">
                <a:solidFill>
                  <a:srgbClr val="00B050"/>
                </a:solidFill>
                <a:latin typeface="楷体_GB2312" pitchFamily="49" charset="-122"/>
                <a:ea typeface="楷体_GB2312" pitchFamily="49" charset="-122"/>
              </a:rPr>
              <a:t>； 设缓冲区原有</a:t>
            </a:r>
            <a:r>
              <a:rPr lang="en-US" altLang="zh-CN" sz="1600" b="1" dirty="0">
                <a:solidFill>
                  <a:srgbClr val="00B050"/>
                </a:solidFill>
                <a:latin typeface="楷体_GB2312" pitchFamily="49" charset="-122"/>
                <a:ea typeface="楷体_GB2312" pitchFamily="49" charset="-122"/>
              </a:rPr>
              <a:t>20</a:t>
            </a:r>
            <a:r>
              <a:rPr lang="zh-CN" altLang="en-US" sz="1600" b="1" dirty="0">
                <a:solidFill>
                  <a:srgbClr val="00B050"/>
                </a:solidFill>
                <a:latin typeface="楷体_GB2312" pitchFamily="49" charset="-122"/>
                <a:ea typeface="楷体_GB2312" pitchFamily="49" charset="-122"/>
              </a:rPr>
              <a:t>个</a:t>
            </a:r>
            <a:r>
              <a:rPr lang="zh-CN" altLang="en-US" sz="1600" b="1" dirty="0" smtClean="0">
                <a:solidFill>
                  <a:srgbClr val="00B050"/>
                </a:solidFill>
                <a:latin typeface="楷体_GB2312" pitchFamily="49" charset="-122"/>
                <a:ea typeface="楷体_GB2312" pitchFamily="49" charset="-122"/>
              </a:rPr>
              <a:t>字</a:t>
            </a:r>
            <a:endParaRPr lang="en-US" altLang="zh-CN" sz="1600" b="1" dirty="0" smtClean="0">
              <a:solidFill>
                <a:srgbClr val="00B050"/>
              </a:solidFill>
              <a:latin typeface="楷体_GB2312" pitchFamily="49" charset="-122"/>
              <a:ea typeface="楷体_GB2312" pitchFamily="49" charset="-122"/>
            </a:endParaRPr>
          </a:p>
          <a:p>
            <a:r>
              <a:rPr lang="en-US" altLang="zh-CN" sz="1600" b="1" dirty="0">
                <a:solidFill>
                  <a:srgbClr val="080808"/>
                </a:solidFill>
                <a:latin typeface="楷体_GB2312" pitchFamily="49" charset="-122"/>
                <a:ea typeface="楷体_GB2312" pitchFamily="49" charset="-122"/>
              </a:rPr>
              <a:t>DW </a:t>
            </a:r>
            <a:r>
              <a:rPr lang="en-US" altLang="zh-CN" sz="1600" b="1" dirty="0" smtClean="0">
                <a:solidFill>
                  <a:srgbClr val="080808"/>
                </a:solidFill>
                <a:latin typeface="楷体_GB2312" pitchFamily="49" charset="-122"/>
                <a:ea typeface="楷体_GB2312" pitchFamily="49" charset="-122"/>
              </a:rPr>
              <a:t>1000H,0025H,6730H,6758H,7344H,2023H,0025H,6745H,10A7H,0B612H</a:t>
            </a:r>
            <a:endParaRPr lang="en-US" altLang="zh-CN" sz="1600" b="1" dirty="0">
              <a:solidFill>
                <a:srgbClr val="080808"/>
              </a:solidFill>
              <a:latin typeface="楷体_GB2312" pitchFamily="49" charset="-122"/>
              <a:ea typeface="楷体_GB2312" pitchFamily="49" charset="-122"/>
            </a:endParaRPr>
          </a:p>
          <a:p>
            <a:r>
              <a:rPr lang="en-US" altLang="zh-CN" sz="1600" b="1" dirty="0">
                <a:solidFill>
                  <a:srgbClr val="080808"/>
                </a:solidFill>
                <a:latin typeface="楷体_GB2312" pitchFamily="49" charset="-122"/>
                <a:ea typeface="楷体_GB2312" pitchFamily="49" charset="-122"/>
              </a:rPr>
              <a:t>DW </a:t>
            </a:r>
            <a:r>
              <a:rPr lang="en-US" altLang="zh-CN" sz="1600" b="1" dirty="0" smtClean="0">
                <a:solidFill>
                  <a:srgbClr val="0000FF"/>
                </a:solidFill>
                <a:latin typeface="楷体_GB2312" pitchFamily="49" charset="-122"/>
                <a:ea typeface="楷体_GB2312" pitchFamily="49" charset="-122"/>
              </a:rPr>
              <a:t>56AAH</a:t>
            </a:r>
            <a:r>
              <a:rPr lang="en-US" altLang="zh-CN" sz="1600" b="1" dirty="0" smtClean="0">
                <a:solidFill>
                  <a:srgbClr val="080808"/>
                </a:solidFill>
                <a:latin typeface="楷体_GB2312" pitchFamily="49" charset="-122"/>
                <a:ea typeface="楷体_GB2312" pitchFamily="49" charset="-122"/>
              </a:rPr>
              <a:t>,15ACH,5789H,</a:t>
            </a:r>
            <a:r>
              <a:rPr lang="en-US" altLang="zh-CN" sz="1600" b="1" dirty="0" smtClean="0">
                <a:solidFill>
                  <a:srgbClr val="0000FF"/>
                </a:solidFill>
                <a:latin typeface="楷体_GB2312" pitchFamily="49" charset="-122"/>
                <a:ea typeface="楷体_GB2312" pitchFamily="49" charset="-122"/>
              </a:rPr>
              <a:t>56AAH</a:t>
            </a:r>
            <a:r>
              <a:rPr lang="en-US" altLang="zh-CN" sz="1600" b="1" dirty="0" smtClean="0">
                <a:solidFill>
                  <a:srgbClr val="080808"/>
                </a:solidFill>
                <a:latin typeface="楷体_GB2312" pitchFamily="49" charset="-122"/>
                <a:ea typeface="楷体_GB2312" pitchFamily="49" charset="-122"/>
              </a:rPr>
              <a:t>,6666H,7777H,</a:t>
            </a:r>
            <a:r>
              <a:rPr lang="en-US" altLang="zh-CN" sz="1600" b="1" dirty="0" smtClean="0">
                <a:solidFill>
                  <a:srgbClr val="0000FF"/>
                </a:solidFill>
                <a:latin typeface="楷体_GB2312" pitchFamily="49" charset="-122"/>
                <a:ea typeface="楷体_GB2312" pitchFamily="49" charset="-122"/>
              </a:rPr>
              <a:t>56AAH</a:t>
            </a:r>
            <a:r>
              <a:rPr lang="en-US" altLang="zh-CN" sz="1600" b="1" dirty="0" smtClean="0">
                <a:solidFill>
                  <a:srgbClr val="080808"/>
                </a:solidFill>
                <a:latin typeface="楷体_GB2312" pitchFamily="49" charset="-122"/>
                <a:ea typeface="楷体_GB2312" pitchFamily="49" charset="-122"/>
              </a:rPr>
              <a:t>,8888H,9999H,1111H</a:t>
            </a:r>
            <a:endParaRPr lang="en-US" altLang="zh-CN" sz="1600" b="1" dirty="0">
              <a:solidFill>
                <a:srgbClr val="080808"/>
              </a:solidFill>
              <a:latin typeface="楷体_GB2312" pitchFamily="49" charset="-122"/>
              <a:ea typeface="楷体_GB2312" pitchFamily="49" charset="-122"/>
            </a:endParaRPr>
          </a:p>
          <a:p>
            <a:r>
              <a:rPr lang="en-US" altLang="zh-CN" sz="1600" b="1" dirty="0">
                <a:solidFill>
                  <a:srgbClr val="080808"/>
                </a:solidFill>
                <a:latin typeface="楷体_GB2312" pitchFamily="49" charset="-122"/>
                <a:ea typeface="楷体_GB2312" pitchFamily="49" charset="-122"/>
              </a:rPr>
              <a:t>        DW 10 DUP(?)	</a:t>
            </a:r>
            <a:r>
              <a:rPr lang="zh-CN" altLang="en-US" sz="1600" b="1" dirty="0">
                <a:solidFill>
                  <a:srgbClr val="00B050"/>
                </a:solidFill>
                <a:latin typeface="楷体_GB2312" pitchFamily="49" charset="-122"/>
                <a:ea typeface="楷体_GB2312" pitchFamily="49" charset="-122"/>
              </a:rPr>
              <a:t>；为可能的插入操作留出空间</a:t>
            </a:r>
          </a:p>
          <a:p>
            <a:r>
              <a:rPr lang="en-US" altLang="zh-CN" sz="1600" b="1" dirty="0">
                <a:solidFill>
                  <a:srgbClr val="080808"/>
                </a:solidFill>
                <a:latin typeface="楷体_GB2312" pitchFamily="49" charset="-122"/>
                <a:ea typeface="楷体_GB2312" pitchFamily="49" charset="-122"/>
              </a:rPr>
              <a:t>NEW     DW 56AAH		</a:t>
            </a:r>
            <a:r>
              <a:rPr lang="zh-CN" altLang="en-US" sz="1600" b="1" dirty="0">
                <a:solidFill>
                  <a:srgbClr val="00B050"/>
                </a:solidFill>
                <a:latin typeface="楷体_GB2312" pitchFamily="49" charset="-122"/>
                <a:ea typeface="楷体_GB2312" pitchFamily="49" charset="-122"/>
              </a:rPr>
              <a:t>；指定的数据为（</a:t>
            </a:r>
            <a:r>
              <a:rPr lang="en-US" altLang="zh-CN" sz="1600" b="1" dirty="0">
                <a:solidFill>
                  <a:srgbClr val="00B050"/>
                </a:solidFill>
                <a:latin typeface="楷体_GB2312" pitchFamily="49" charset="-122"/>
                <a:ea typeface="楷体_GB2312" pitchFamily="49" charset="-122"/>
              </a:rPr>
              <a:t>NEW</a:t>
            </a:r>
            <a:r>
              <a:rPr lang="zh-CN" altLang="en-US" sz="1600" b="1" dirty="0">
                <a:solidFill>
                  <a:srgbClr val="00B050"/>
                </a:solidFill>
                <a:latin typeface="楷体_GB2312" pitchFamily="49" charset="-122"/>
                <a:ea typeface="楷体_GB2312" pitchFamily="49" charset="-122"/>
              </a:rPr>
              <a:t>）＝</a:t>
            </a:r>
            <a:r>
              <a:rPr lang="en-US" altLang="zh-CN" sz="1600" b="1" dirty="0">
                <a:solidFill>
                  <a:srgbClr val="00B050"/>
                </a:solidFill>
                <a:latin typeface="楷体_GB2312" pitchFamily="49" charset="-122"/>
                <a:ea typeface="楷体_GB2312" pitchFamily="49" charset="-122"/>
              </a:rPr>
              <a:t>56AAH</a:t>
            </a:r>
          </a:p>
          <a:p>
            <a:r>
              <a:rPr lang="en-US" altLang="zh-CN" sz="1600" b="1" dirty="0">
                <a:solidFill>
                  <a:srgbClr val="080808"/>
                </a:solidFill>
                <a:latin typeface="楷体_GB2312" pitchFamily="49" charset="-122"/>
                <a:ea typeface="楷体_GB2312" pitchFamily="49" charset="-122"/>
              </a:rPr>
              <a:t>DATA    ENDS</a:t>
            </a:r>
          </a:p>
          <a:p>
            <a:r>
              <a:rPr lang="en-US" altLang="zh-CN" sz="1600" b="1" dirty="0">
                <a:solidFill>
                  <a:srgbClr val="080808"/>
                </a:solidFill>
                <a:latin typeface="楷体_GB2312" pitchFamily="49" charset="-122"/>
                <a:ea typeface="楷体_GB2312" pitchFamily="49" charset="-122"/>
              </a:rPr>
              <a:t>CODE    SEGMENT</a:t>
            </a:r>
          </a:p>
          <a:p>
            <a:r>
              <a:rPr lang="en-US" altLang="zh-CN" sz="1600" b="1" dirty="0">
                <a:solidFill>
                  <a:srgbClr val="080808"/>
                </a:solidFill>
                <a:latin typeface="楷体_GB2312" pitchFamily="49" charset="-122"/>
                <a:ea typeface="楷体_GB2312" pitchFamily="49" charset="-122"/>
              </a:rPr>
              <a:t>        ASSUME CS:CODE,DS:DATA,ES:DATA,SS:STACK</a:t>
            </a:r>
          </a:p>
          <a:p>
            <a:r>
              <a:rPr lang="en-US" altLang="zh-CN" sz="1600" b="1" dirty="0">
                <a:solidFill>
                  <a:srgbClr val="080808"/>
                </a:solidFill>
                <a:latin typeface="楷体_GB2312" pitchFamily="49" charset="-122"/>
                <a:ea typeface="楷体_GB2312" pitchFamily="49" charset="-122"/>
              </a:rPr>
              <a:t>START:</a:t>
            </a:r>
          </a:p>
          <a:p>
            <a:r>
              <a:rPr lang="en-US" altLang="zh-CN" sz="1600" b="1" dirty="0">
                <a:solidFill>
                  <a:srgbClr val="080808"/>
                </a:solidFill>
                <a:latin typeface="楷体_GB2312" pitchFamily="49" charset="-122"/>
                <a:ea typeface="楷体_GB2312" pitchFamily="49" charset="-122"/>
              </a:rPr>
              <a:t>        MOV AX,DATA</a:t>
            </a:r>
          </a:p>
          <a:p>
            <a:r>
              <a:rPr lang="en-US" altLang="zh-CN" sz="1600" b="1" dirty="0">
                <a:solidFill>
                  <a:srgbClr val="080808"/>
                </a:solidFill>
                <a:latin typeface="楷体_GB2312" pitchFamily="49" charset="-122"/>
                <a:ea typeface="楷体_GB2312" pitchFamily="49" charset="-122"/>
              </a:rPr>
              <a:t>        MOV DS,AX</a:t>
            </a:r>
          </a:p>
          <a:p>
            <a:r>
              <a:rPr lang="en-US" altLang="zh-CN" sz="1600" b="1" dirty="0">
                <a:solidFill>
                  <a:srgbClr val="080808"/>
                </a:solidFill>
                <a:latin typeface="楷体_GB2312" pitchFamily="49" charset="-122"/>
                <a:ea typeface="楷体_GB2312" pitchFamily="49" charset="-122"/>
              </a:rPr>
              <a:t>        MOV ES,AX</a:t>
            </a:r>
          </a:p>
          <a:p>
            <a:r>
              <a:rPr lang="en-US" altLang="zh-CN" sz="1600" b="1" dirty="0">
                <a:solidFill>
                  <a:srgbClr val="080808"/>
                </a:solidFill>
                <a:latin typeface="楷体_GB2312" pitchFamily="49" charset="-122"/>
                <a:ea typeface="楷体_GB2312" pitchFamily="49" charset="-122"/>
              </a:rPr>
              <a:t>        </a:t>
            </a:r>
          </a:p>
          <a:p>
            <a:endParaRPr lang="zh-CN" altLang="en-US" sz="1600" b="1" dirty="0">
              <a:solidFill>
                <a:srgbClr val="080808"/>
              </a:solidFill>
              <a:latin typeface="楷体_GB2312" pitchFamily="49" charset="-122"/>
              <a:ea typeface="楷体_GB2312"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194664165"/>
              </p:ext>
            </p:extLst>
          </p:nvPr>
        </p:nvGraphicFramePr>
        <p:xfrm>
          <a:off x="5724128" y="2348880"/>
          <a:ext cx="3529013" cy="2808288"/>
        </p:xfrm>
        <a:graphic>
          <a:graphicData uri="http://schemas.openxmlformats.org/presentationml/2006/ole">
            <mc:AlternateContent xmlns:mc="http://schemas.openxmlformats.org/markup-compatibility/2006">
              <mc:Choice xmlns:v="urn:schemas-microsoft-com:vml" Requires="v">
                <p:oleObj spid="_x0000_s6148" name="Visio" r:id="rId3" imgW="3351675" imgH="2486763" progId="Visio.Drawing.11">
                  <p:embed/>
                </p:oleObj>
              </mc:Choice>
              <mc:Fallback>
                <p:oleObj name="Visio" r:id="rId3" imgW="3351675" imgH="248676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2348880"/>
                        <a:ext cx="3529013" cy="280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288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69"/>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循环程序的设计</a:t>
            </a:r>
          </a:p>
        </p:txBody>
      </p:sp>
      <p:sp>
        <p:nvSpPr>
          <p:cNvPr id="3" name="Rectangle 3"/>
          <p:cNvSpPr>
            <a:spLocks noChangeArrowheads="1"/>
          </p:cNvSpPr>
          <p:nvPr/>
        </p:nvSpPr>
        <p:spPr bwMode="auto">
          <a:xfrm>
            <a:off x="494451" y="428178"/>
            <a:ext cx="4005541" cy="6001643"/>
          </a:xfrm>
          <a:prstGeom prst="rect">
            <a:avLst/>
          </a:prstGeom>
          <a:noFill/>
          <a:ln w="28575">
            <a:solidFill>
              <a:schemeClr val="accent1">
                <a:lumMod val="60000"/>
                <a:lumOff val="4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l"/>
            <a:r>
              <a:rPr lang="en-US" altLang="zh-CN" sz="1200" b="1" dirty="0"/>
              <a:t>               </a:t>
            </a:r>
            <a:r>
              <a:rPr lang="en-US" altLang="zh-CN" sz="1600" b="1" dirty="0">
                <a:solidFill>
                  <a:srgbClr val="080808"/>
                </a:solidFill>
                <a:latin typeface="楷体_GB2312" pitchFamily="49" charset="-122"/>
                <a:ea typeface="楷体_GB2312" pitchFamily="49" charset="-122"/>
              </a:rPr>
              <a:t>MOV AX,STACK</a:t>
            </a:r>
          </a:p>
          <a:p>
            <a:pPr algn="l"/>
            <a:r>
              <a:rPr lang="en-US" altLang="zh-CN" sz="1600" b="1" dirty="0">
                <a:solidFill>
                  <a:srgbClr val="080808"/>
                </a:solidFill>
                <a:latin typeface="楷体_GB2312" pitchFamily="49" charset="-122"/>
                <a:ea typeface="楷体_GB2312" pitchFamily="49" charset="-122"/>
              </a:rPr>
              <a:t>        MOV SS,AX</a:t>
            </a:r>
          </a:p>
          <a:p>
            <a:pPr algn="l"/>
            <a:r>
              <a:rPr lang="en-US" altLang="zh-CN" sz="1600" b="1" dirty="0">
                <a:solidFill>
                  <a:srgbClr val="080808"/>
                </a:solidFill>
                <a:latin typeface="楷体_GB2312" pitchFamily="49" charset="-122"/>
                <a:ea typeface="楷体_GB2312" pitchFamily="49" charset="-122"/>
              </a:rPr>
              <a:t>        LEA SP,TOP</a:t>
            </a:r>
          </a:p>
          <a:p>
            <a:pPr algn="l"/>
            <a:r>
              <a:rPr lang="zh-CN" altLang="en-US" sz="1600" b="1" dirty="0">
                <a:solidFill>
                  <a:srgbClr val="080808"/>
                </a:solidFill>
                <a:latin typeface="楷体_GB2312" pitchFamily="49" charset="-122"/>
                <a:ea typeface="楷体_GB2312" pitchFamily="49" charset="-122"/>
              </a:rPr>
              <a:t>；搜索指定的数据</a:t>
            </a:r>
          </a:p>
          <a:p>
            <a:pPr algn="l"/>
            <a:r>
              <a:rPr lang="zh-CN" altLang="en-US" sz="1600" b="1" dirty="0">
                <a:solidFill>
                  <a:srgbClr val="080808"/>
                </a:solidFill>
                <a:latin typeface="楷体_GB2312" pitchFamily="49" charset="-122"/>
                <a:ea typeface="楷体_GB2312" pitchFamily="49" charset="-122"/>
              </a:rPr>
              <a:t>        </a:t>
            </a:r>
            <a:r>
              <a:rPr lang="en-US" altLang="zh-CN" sz="1600" b="1" dirty="0">
                <a:solidFill>
                  <a:srgbClr val="080808"/>
                </a:solidFill>
                <a:latin typeface="楷体_GB2312" pitchFamily="49" charset="-122"/>
                <a:ea typeface="楷体_GB2312" pitchFamily="49" charset="-122"/>
              </a:rPr>
              <a:t>MOV CX,BUF</a:t>
            </a:r>
          </a:p>
          <a:p>
            <a:pPr algn="l"/>
            <a:r>
              <a:rPr lang="en-US" altLang="zh-CN" sz="1600" b="1" dirty="0">
                <a:solidFill>
                  <a:srgbClr val="080808"/>
                </a:solidFill>
                <a:latin typeface="楷体_GB2312" pitchFamily="49" charset="-122"/>
                <a:ea typeface="楷体_GB2312" pitchFamily="49" charset="-122"/>
              </a:rPr>
              <a:t>        LEA SI,BUF+2</a:t>
            </a:r>
          </a:p>
          <a:p>
            <a:pPr algn="l"/>
            <a:r>
              <a:rPr lang="en-US" altLang="zh-CN" sz="1600" b="1" dirty="0">
                <a:solidFill>
                  <a:srgbClr val="080808"/>
                </a:solidFill>
                <a:latin typeface="楷体_GB2312" pitchFamily="49" charset="-122"/>
                <a:ea typeface="楷体_GB2312" pitchFamily="49" charset="-122"/>
              </a:rPr>
              <a:t>        MOV AX,NEW</a:t>
            </a:r>
          </a:p>
          <a:p>
            <a:pPr algn="l"/>
            <a:r>
              <a:rPr lang="en-US" altLang="zh-CN" sz="1600" b="1" dirty="0">
                <a:solidFill>
                  <a:srgbClr val="080808"/>
                </a:solidFill>
                <a:latin typeface="楷体_GB2312" pitchFamily="49" charset="-122"/>
                <a:ea typeface="楷体_GB2312" pitchFamily="49" charset="-122"/>
              </a:rPr>
              <a:t>L1:</a:t>
            </a:r>
          </a:p>
          <a:p>
            <a:pPr algn="l"/>
            <a:r>
              <a:rPr lang="en-US" altLang="zh-CN" sz="1600" b="1" dirty="0">
                <a:solidFill>
                  <a:srgbClr val="080808"/>
                </a:solidFill>
                <a:latin typeface="楷体_GB2312" pitchFamily="49" charset="-122"/>
                <a:ea typeface="楷体_GB2312" pitchFamily="49" charset="-122"/>
              </a:rPr>
              <a:t>        CMP AX,[SI]</a:t>
            </a:r>
          </a:p>
          <a:p>
            <a:pPr algn="l"/>
            <a:r>
              <a:rPr lang="en-US" altLang="zh-CN" sz="1600" b="1" dirty="0">
                <a:solidFill>
                  <a:srgbClr val="080808"/>
                </a:solidFill>
                <a:latin typeface="楷体_GB2312" pitchFamily="49" charset="-122"/>
                <a:ea typeface="楷体_GB2312" pitchFamily="49" charset="-122"/>
              </a:rPr>
              <a:t>        JZ L2</a:t>
            </a:r>
          </a:p>
          <a:p>
            <a:pPr algn="l"/>
            <a:r>
              <a:rPr lang="en-US" altLang="zh-CN" sz="1600" b="1" dirty="0">
                <a:solidFill>
                  <a:srgbClr val="080808"/>
                </a:solidFill>
                <a:latin typeface="楷体_GB2312" pitchFamily="49" charset="-122"/>
                <a:ea typeface="楷体_GB2312" pitchFamily="49" charset="-122"/>
              </a:rPr>
              <a:t>	  INC SI</a:t>
            </a:r>
          </a:p>
          <a:p>
            <a:pPr algn="l"/>
            <a:r>
              <a:rPr lang="en-US" altLang="zh-CN" sz="1600" b="1" dirty="0">
                <a:solidFill>
                  <a:srgbClr val="080808"/>
                </a:solidFill>
                <a:latin typeface="楷体_GB2312" pitchFamily="49" charset="-122"/>
                <a:ea typeface="楷体_GB2312" pitchFamily="49" charset="-122"/>
              </a:rPr>
              <a:t>	  INC SI</a:t>
            </a:r>
          </a:p>
          <a:p>
            <a:pPr algn="l"/>
            <a:r>
              <a:rPr lang="en-US" altLang="zh-CN" sz="1600" b="1" dirty="0">
                <a:solidFill>
                  <a:srgbClr val="080808"/>
                </a:solidFill>
                <a:latin typeface="楷体_GB2312" pitchFamily="49" charset="-122"/>
                <a:ea typeface="楷体_GB2312" pitchFamily="49" charset="-122"/>
              </a:rPr>
              <a:t>	  LOOP L1</a:t>
            </a:r>
          </a:p>
          <a:p>
            <a:pPr algn="l"/>
            <a:r>
              <a:rPr lang="en-US" altLang="zh-CN" sz="1600" b="1" dirty="0" smtClean="0">
                <a:solidFill>
                  <a:srgbClr val="080808"/>
                </a:solidFill>
                <a:latin typeface="楷体_GB2312" pitchFamily="49" charset="-122"/>
                <a:ea typeface="楷体_GB2312" pitchFamily="49" charset="-122"/>
              </a:rPr>
              <a:t>MOV </a:t>
            </a:r>
            <a:r>
              <a:rPr lang="en-US" altLang="zh-CN" sz="1600" b="1" dirty="0">
                <a:solidFill>
                  <a:srgbClr val="080808"/>
                </a:solidFill>
                <a:latin typeface="楷体_GB2312" pitchFamily="49" charset="-122"/>
                <a:ea typeface="楷体_GB2312" pitchFamily="49" charset="-122"/>
              </a:rPr>
              <a:t>[SI],AX</a:t>
            </a:r>
          </a:p>
          <a:p>
            <a:r>
              <a:rPr lang="en-US" altLang="zh-CN" sz="1600" b="1" dirty="0">
                <a:solidFill>
                  <a:srgbClr val="080808"/>
                </a:solidFill>
                <a:latin typeface="楷体_GB2312" pitchFamily="49" charset="-122"/>
                <a:ea typeface="楷体_GB2312" pitchFamily="49" charset="-122"/>
              </a:rPr>
              <a:t>	INC BUF</a:t>
            </a:r>
          </a:p>
          <a:p>
            <a:r>
              <a:rPr lang="en-US" altLang="zh-CN" sz="1600" b="1" dirty="0">
                <a:solidFill>
                  <a:srgbClr val="080808"/>
                </a:solidFill>
                <a:latin typeface="楷体_GB2312" pitchFamily="49" charset="-122"/>
                <a:ea typeface="楷体_GB2312" pitchFamily="49" charset="-122"/>
              </a:rPr>
              <a:t>	JMP OK	</a:t>
            </a:r>
            <a:r>
              <a:rPr lang="zh-CN" altLang="en-US" sz="1600" b="1" dirty="0">
                <a:solidFill>
                  <a:srgbClr val="080808"/>
                </a:solidFill>
                <a:latin typeface="楷体_GB2312" pitchFamily="49" charset="-122"/>
                <a:ea typeface="楷体_GB2312" pitchFamily="49" charset="-122"/>
              </a:rPr>
              <a:t>；</a:t>
            </a:r>
            <a:r>
              <a:rPr lang="zh-CN" altLang="en-US" sz="1600" b="1" dirty="0" smtClean="0">
                <a:solidFill>
                  <a:srgbClr val="080808"/>
                </a:solidFill>
                <a:latin typeface="楷体_GB2312" pitchFamily="49" charset="-122"/>
                <a:ea typeface="楷体_GB2312" pitchFamily="49" charset="-122"/>
              </a:rPr>
              <a:t>结束</a:t>
            </a:r>
            <a:endParaRPr lang="en-US" altLang="zh-CN" sz="1600" b="1" dirty="0" smtClean="0">
              <a:solidFill>
                <a:srgbClr val="080808"/>
              </a:solidFill>
              <a:latin typeface="楷体_GB2312" pitchFamily="49" charset="-122"/>
              <a:ea typeface="楷体_GB2312" pitchFamily="49" charset="-122"/>
            </a:endParaRPr>
          </a:p>
          <a:p>
            <a:r>
              <a:rPr lang="en-US" altLang="zh-CN" sz="1600" b="1" dirty="0">
                <a:solidFill>
                  <a:srgbClr val="080808"/>
                </a:solidFill>
                <a:latin typeface="楷体_GB2312" pitchFamily="49" charset="-122"/>
                <a:ea typeface="楷体_GB2312" pitchFamily="49" charset="-122"/>
              </a:rPr>
              <a:t>L2: 		</a:t>
            </a:r>
            <a:r>
              <a:rPr lang="zh-CN" altLang="en-US" sz="1600" b="1" dirty="0">
                <a:solidFill>
                  <a:srgbClr val="080808"/>
                </a:solidFill>
                <a:latin typeface="楷体_GB2312" pitchFamily="49" charset="-122"/>
                <a:ea typeface="楷体_GB2312" pitchFamily="49" charset="-122"/>
              </a:rPr>
              <a:t>；</a:t>
            </a:r>
            <a:r>
              <a:rPr lang="zh-CN" altLang="en-US" sz="1600" b="1" dirty="0">
                <a:solidFill>
                  <a:srgbClr val="00B050"/>
                </a:solidFill>
                <a:latin typeface="楷体_GB2312" pitchFamily="49" charset="-122"/>
                <a:ea typeface="楷体_GB2312" pitchFamily="49" charset="-122"/>
              </a:rPr>
              <a:t>找到第一个数据，</a:t>
            </a:r>
            <a:endParaRPr lang="en-US" altLang="zh-CN" sz="1600" b="1" dirty="0">
              <a:solidFill>
                <a:srgbClr val="00B050"/>
              </a:solidFill>
              <a:latin typeface="楷体_GB2312" pitchFamily="49" charset="-122"/>
              <a:ea typeface="楷体_GB2312" pitchFamily="49" charset="-122"/>
            </a:endParaRPr>
          </a:p>
          <a:p>
            <a:r>
              <a:rPr lang="en-US" altLang="zh-CN" sz="1600" b="1" dirty="0">
                <a:solidFill>
                  <a:srgbClr val="080808"/>
                </a:solidFill>
                <a:latin typeface="楷体_GB2312" pitchFamily="49" charset="-122"/>
                <a:ea typeface="楷体_GB2312" pitchFamily="49" charset="-122"/>
              </a:rPr>
              <a:t>              </a:t>
            </a:r>
            <a:r>
              <a:rPr lang="en-US" altLang="zh-CN" sz="1600" b="1" dirty="0" smtClean="0">
                <a:solidFill>
                  <a:srgbClr val="080808"/>
                </a:solidFill>
                <a:latin typeface="楷体_GB2312" pitchFamily="49" charset="-122"/>
                <a:ea typeface="楷体_GB2312" pitchFamily="49" charset="-122"/>
              </a:rPr>
              <a:t>   </a:t>
            </a:r>
            <a:r>
              <a:rPr lang="zh-CN" altLang="en-US" sz="1600" b="1" dirty="0" smtClean="0">
                <a:solidFill>
                  <a:srgbClr val="080808"/>
                </a:solidFill>
                <a:latin typeface="楷体_GB2312" pitchFamily="49" charset="-122"/>
                <a:ea typeface="楷体_GB2312" pitchFamily="49" charset="-122"/>
              </a:rPr>
              <a:t>；</a:t>
            </a:r>
            <a:r>
              <a:rPr lang="en-US" altLang="zh-CN" sz="1600" b="1" dirty="0" smtClean="0">
                <a:solidFill>
                  <a:srgbClr val="080808"/>
                </a:solidFill>
                <a:latin typeface="楷体_GB2312" pitchFamily="49" charset="-122"/>
                <a:ea typeface="楷体_GB2312" pitchFamily="49" charset="-122"/>
              </a:rPr>
              <a:t> </a:t>
            </a:r>
            <a:r>
              <a:rPr lang="zh-CN" altLang="en-US" sz="1600" b="1" dirty="0">
                <a:solidFill>
                  <a:srgbClr val="00B050"/>
                </a:solidFill>
                <a:latin typeface="楷体_GB2312" pitchFamily="49" charset="-122"/>
                <a:ea typeface="楷体_GB2312" pitchFamily="49" charset="-122"/>
              </a:rPr>
              <a:t>在剩余部分搜索</a:t>
            </a:r>
            <a:r>
              <a:rPr lang="zh-CN" altLang="en-US" sz="1600" b="1" dirty="0" smtClean="0">
                <a:solidFill>
                  <a:srgbClr val="00B050"/>
                </a:solidFill>
                <a:latin typeface="楷体_GB2312" pitchFamily="49" charset="-122"/>
                <a:ea typeface="楷体_GB2312" pitchFamily="49" charset="-122"/>
              </a:rPr>
              <a:t>并</a:t>
            </a:r>
            <a:endParaRPr lang="en-US" altLang="zh-CN" sz="1600" b="1" dirty="0" smtClean="0">
              <a:solidFill>
                <a:srgbClr val="00B050"/>
              </a:solidFill>
              <a:latin typeface="楷体_GB2312" pitchFamily="49" charset="-122"/>
              <a:ea typeface="楷体_GB2312" pitchFamily="49" charset="-122"/>
            </a:endParaRPr>
          </a:p>
          <a:p>
            <a:r>
              <a:rPr lang="en-US" altLang="zh-CN" sz="1600" b="1" dirty="0">
                <a:solidFill>
                  <a:srgbClr val="080808"/>
                </a:solidFill>
                <a:latin typeface="楷体_GB2312" pitchFamily="49" charset="-122"/>
                <a:ea typeface="楷体_GB2312" pitchFamily="49" charset="-122"/>
              </a:rPr>
              <a:t> </a:t>
            </a:r>
            <a:r>
              <a:rPr lang="en-US" altLang="zh-CN" sz="1600" b="1" dirty="0" smtClean="0">
                <a:solidFill>
                  <a:srgbClr val="080808"/>
                </a:solidFill>
                <a:latin typeface="楷体_GB2312" pitchFamily="49" charset="-122"/>
                <a:ea typeface="楷体_GB2312" pitchFamily="49" charset="-122"/>
              </a:rPr>
              <a:t>                </a:t>
            </a:r>
            <a:r>
              <a:rPr lang="zh-CN" altLang="en-US" sz="1600" b="1" dirty="0" smtClean="0">
                <a:solidFill>
                  <a:srgbClr val="080808"/>
                </a:solidFill>
                <a:latin typeface="楷体_GB2312" pitchFamily="49" charset="-122"/>
                <a:ea typeface="楷体_GB2312" pitchFamily="49" charset="-122"/>
              </a:rPr>
              <a:t>；</a:t>
            </a:r>
            <a:r>
              <a:rPr lang="zh-CN" altLang="en-US" sz="1600" b="1" dirty="0" smtClean="0">
                <a:solidFill>
                  <a:srgbClr val="00B050"/>
                </a:solidFill>
                <a:latin typeface="楷体_GB2312" pitchFamily="49" charset="-122"/>
                <a:ea typeface="楷体_GB2312" pitchFamily="49" charset="-122"/>
              </a:rPr>
              <a:t>进行</a:t>
            </a:r>
            <a:r>
              <a:rPr lang="zh-CN" altLang="en-US" sz="1600" b="1" dirty="0">
                <a:solidFill>
                  <a:srgbClr val="00B050"/>
                </a:solidFill>
                <a:latin typeface="楷体_GB2312" pitchFamily="49" charset="-122"/>
                <a:ea typeface="楷体_GB2312" pitchFamily="49" charset="-122"/>
              </a:rPr>
              <a:t>删除操作</a:t>
            </a:r>
          </a:p>
          <a:p>
            <a:r>
              <a:rPr lang="en-US" altLang="zh-CN" sz="1600" b="1" dirty="0" smtClean="0">
                <a:solidFill>
                  <a:srgbClr val="080808"/>
                </a:solidFill>
                <a:latin typeface="楷体_GB2312" pitchFamily="49" charset="-122"/>
                <a:ea typeface="楷体_GB2312" pitchFamily="49" charset="-122"/>
              </a:rPr>
              <a:t>         DEC </a:t>
            </a:r>
            <a:r>
              <a:rPr lang="en-US" altLang="zh-CN" sz="1600" b="1" dirty="0">
                <a:solidFill>
                  <a:srgbClr val="080808"/>
                </a:solidFill>
                <a:latin typeface="楷体_GB2312" pitchFamily="49" charset="-122"/>
                <a:ea typeface="楷体_GB2312" pitchFamily="49" charset="-122"/>
              </a:rPr>
              <a:t>CX</a:t>
            </a:r>
          </a:p>
          <a:p>
            <a:r>
              <a:rPr lang="en-US" altLang="zh-CN" sz="1600" b="1" dirty="0">
                <a:solidFill>
                  <a:srgbClr val="080808"/>
                </a:solidFill>
                <a:latin typeface="楷体_GB2312" pitchFamily="49" charset="-122"/>
                <a:ea typeface="楷体_GB2312" pitchFamily="49" charset="-122"/>
              </a:rPr>
              <a:t>	INC SI</a:t>
            </a:r>
          </a:p>
          <a:p>
            <a:r>
              <a:rPr lang="en-US" altLang="zh-CN" sz="1600" b="1" dirty="0">
                <a:solidFill>
                  <a:srgbClr val="080808"/>
                </a:solidFill>
                <a:latin typeface="楷体_GB2312" pitchFamily="49" charset="-122"/>
                <a:ea typeface="楷体_GB2312" pitchFamily="49" charset="-122"/>
              </a:rPr>
              <a:t>	INC SI</a:t>
            </a:r>
          </a:p>
          <a:p>
            <a:r>
              <a:rPr lang="en-US" altLang="zh-CN" sz="1600" b="1" dirty="0">
                <a:solidFill>
                  <a:srgbClr val="080808"/>
                </a:solidFill>
                <a:latin typeface="楷体_GB2312" pitchFamily="49" charset="-122"/>
                <a:ea typeface="楷体_GB2312" pitchFamily="49" charset="-122"/>
              </a:rPr>
              <a:t>	MOV DI,SI  </a:t>
            </a:r>
            <a:r>
              <a:rPr lang="zh-CN" altLang="en-US" sz="1600" b="1" dirty="0">
                <a:solidFill>
                  <a:srgbClr val="00B050"/>
                </a:solidFill>
                <a:latin typeface="楷体_GB2312" pitchFamily="49" charset="-122"/>
                <a:ea typeface="楷体_GB2312" pitchFamily="49" charset="-122"/>
              </a:rPr>
              <a:t>；</a:t>
            </a:r>
            <a:r>
              <a:rPr lang="en-US" altLang="zh-CN" sz="1600" b="1" dirty="0">
                <a:solidFill>
                  <a:srgbClr val="00B050"/>
                </a:solidFill>
                <a:latin typeface="楷体_GB2312" pitchFamily="49" charset="-122"/>
                <a:ea typeface="楷体_GB2312" pitchFamily="49" charset="-122"/>
              </a:rPr>
              <a:t>DI</a:t>
            </a:r>
            <a:r>
              <a:rPr lang="zh-CN" altLang="en-US" sz="1600" b="1" dirty="0">
                <a:solidFill>
                  <a:srgbClr val="00B050"/>
                </a:solidFill>
                <a:latin typeface="楷体_GB2312" pitchFamily="49" charset="-122"/>
                <a:ea typeface="楷体_GB2312" pitchFamily="49" charset="-122"/>
              </a:rPr>
              <a:t>与</a:t>
            </a:r>
            <a:r>
              <a:rPr lang="en-US" altLang="zh-CN" sz="1600" b="1" dirty="0">
                <a:solidFill>
                  <a:srgbClr val="00B050"/>
                </a:solidFill>
                <a:latin typeface="楷体_GB2312" pitchFamily="49" charset="-122"/>
                <a:ea typeface="楷体_GB2312" pitchFamily="49" charset="-122"/>
              </a:rPr>
              <a:t>SI</a:t>
            </a:r>
            <a:r>
              <a:rPr lang="zh-CN" altLang="en-US" sz="1600" b="1" dirty="0">
                <a:solidFill>
                  <a:srgbClr val="00B050"/>
                </a:solidFill>
                <a:latin typeface="楷体_GB2312" pitchFamily="49" charset="-122"/>
                <a:ea typeface="楷体_GB2312" pitchFamily="49" charset="-122"/>
              </a:rPr>
              <a:t>指向剩余</a:t>
            </a:r>
            <a:endParaRPr lang="en-US" altLang="zh-CN" sz="1600" b="1" dirty="0">
              <a:solidFill>
                <a:srgbClr val="00B050"/>
              </a:solidFill>
              <a:latin typeface="楷体_GB2312" pitchFamily="49" charset="-122"/>
              <a:ea typeface="楷体_GB2312" pitchFamily="49" charset="-122"/>
            </a:endParaRPr>
          </a:p>
          <a:p>
            <a:r>
              <a:rPr lang="en-US" altLang="zh-CN" sz="1600" b="1" dirty="0">
                <a:solidFill>
                  <a:srgbClr val="00B050"/>
                </a:solidFill>
                <a:latin typeface="楷体_GB2312" pitchFamily="49" charset="-122"/>
                <a:ea typeface="楷体_GB2312" pitchFamily="49" charset="-122"/>
              </a:rPr>
              <a:t>                  </a:t>
            </a:r>
            <a:r>
              <a:rPr lang="en-US" altLang="zh-CN" sz="1600" b="1" dirty="0" smtClean="0">
                <a:solidFill>
                  <a:srgbClr val="00B050"/>
                </a:solidFill>
                <a:latin typeface="楷体_GB2312" pitchFamily="49" charset="-122"/>
                <a:ea typeface="楷体_GB2312" pitchFamily="49" charset="-122"/>
              </a:rPr>
              <a:t>  </a:t>
            </a:r>
            <a:r>
              <a:rPr lang="zh-CN" altLang="en-US" sz="1600" b="1" dirty="0" smtClean="0">
                <a:solidFill>
                  <a:srgbClr val="00B050"/>
                </a:solidFill>
                <a:latin typeface="楷体_GB2312" pitchFamily="49" charset="-122"/>
                <a:ea typeface="楷体_GB2312" pitchFamily="49" charset="-122"/>
              </a:rPr>
              <a:t>；区域</a:t>
            </a:r>
            <a:r>
              <a:rPr lang="zh-CN" altLang="en-US" sz="1600" b="1" dirty="0">
                <a:solidFill>
                  <a:srgbClr val="00B050"/>
                </a:solidFill>
                <a:latin typeface="楷体_GB2312" pitchFamily="49" charset="-122"/>
                <a:ea typeface="楷体_GB2312" pitchFamily="49" charset="-122"/>
              </a:rPr>
              <a:t>的首</a:t>
            </a:r>
            <a:r>
              <a:rPr lang="zh-CN" altLang="en-US" sz="1600" b="1" dirty="0" smtClean="0">
                <a:solidFill>
                  <a:srgbClr val="00B050"/>
                </a:solidFill>
                <a:latin typeface="楷体_GB2312" pitchFamily="49" charset="-122"/>
                <a:ea typeface="楷体_GB2312" pitchFamily="49" charset="-122"/>
              </a:rPr>
              <a:t>地址</a:t>
            </a:r>
            <a:endParaRPr lang="zh-CN" altLang="en-US" sz="1600" dirty="0">
              <a:solidFill>
                <a:srgbClr val="080808"/>
              </a:solidFill>
              <a:latin typeface="楷体_GB2312" pitchFamily="49" charset="-122"/>
              <a:ea typeface="楷体_GB2312" pitchFamily="49" charset="-122"/>
            </a:endParaRPr>
          </a:p>
        </p:txBody>
      </p:sp>
      <p:sp>
        <p:nvSpPr>
          <p:cNvPr id="4" name="Rectangle 3"/>
          <p:cNvSpPr>
            <a:spLocks noChangeArrowheads="1"/>
          </p:cNvSpPr>
          <p:nvPr/>
        </p:nvSpPr>
        <p:spPr bwMode="auto">
          <a:xfrm>
            <a:off x="4788024" y="476672"/>
            <a:ext cx="3816424" cy="5170646"/>
          </a:xfrm>
          <a:prstGeom prst="rect">
            <a:avLst/>
          </a:prstGeom>
          <a:noFill/>
          <a:ln w="28575">
            <a:solidFill>
              <a:schemeClr val="accent4">
                <a:lumMod val="60000"/>
                <a:lumOff val="4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l"/>
            <a:r>
              <a:rPr lang="en-US" altLang="zh-CN" sz="1600" b="1" dirty="0" smtClean="0">
                <a:solidFill>
                  <a:srgbClr val="080808"/>
                </a:solidFill>
                <a:latin typeface="楷体_GB2312" pitchFamily="49" charset="-122"/>
                <a:ea typeface="楷体_GB2312" pitchFamily="49" charset="-122"/>
              </a:rPr>
              <a:t>L3</a:t>
            </a:r>
            <a:r>
              <a:rPr lang="en-US" altLang="zh-CN" sz="1600" b="1" dirty="0">
                <a:solidFill>
                  <a:srgbClr val="080808"/>
                </a:solidFill>
                <a:latin typeface="楷体_GB2312" pitchFamily="49" charset="-122"/>
                <a:ea typeface="楷体_GB2312" pitchFamily="49" charset="-122"/>
              </a:rPr>
              <a:t>:	</a:t>
            </a:r>
          </a:p>
          <a:p>
            <a:pPr algn="l"/>
            <a:r>
              <a:rPr lang="en-US" altLang="zh-CN" sz="1600" b="1" dirty="0">
                <a:solidFill>
                  <a:srgbClr val="080808"/>
                </a:solidFill>
                <a:latin typeface="楷体_GB2312" pitchFamily="49" charset="-122"/>
                <a:ea typeface="楷体_GB2312" pitchFamily="49" charset="-122"/>
              </a:rPr>
              <a:t>	MOV BX,[SI</a:t>
            </a:r>
            <a:r>
              <a:rPr lang="en-US" altLang="zh-CN" sz="1600" b="1" dirty="0" smtClean="0">
                <a:solidFill>
                  <a:srgbClr val="080808"/>
                </a:solidFill>
                <a:latin typeface="楷体_GB2312" pitchFamily="49" charset="-122"/>
                <a:ea typeface="楷体_GB2312" pitchFamily="49" charset="-122"/>
              </a:rPr>
              <a:t>] </a:t>
            </a:r>
            <a:r>
              <a:rPr lang="zh-CN" altLang="en-US" sz="1600" b="1" dirty="0" smtClean="0">
                <a:solidFill>
                  <a:srgbClr val="080808"/>
                </a:solidFill>
                <a:latin typeface="楷体_GB2312" pitchFamily="49" charset="-122"/>
                <a:ea typeface="楷体_GB2312" pitchFamily="49" charset="-122"/>
              </a:rPr>
              <a:t>；</a:t>
            </a:r>
            <a:r>
              <a:rPr lang="zh-CN" altLang="en-US" sz="1600" b="1" dirty="0">
                <a:solidFill>
                  <a:srgbClr val="00B050"/>
                </a:solidFill>
                <a:latin typeface="楷体_GB2312" pitchFamily="49" charset="-122"/>
                <a:ea typeface="楷体_GB2312" pitchFamily="49" charset="-122"/>
              </a:rPr>
              <a:t>读数据</a:t>
            </a:r>
          </a:p>
          <a:p>
            <a:pPr algn="l"/>
            <a:r>
              <a:rPr lang="zh-CN" altLang="en-US" sz="1600" b="1" dirty="0">
                <a:solidFill>
                  <a:srgbClr val="080808"/>
                </a:solidFill>
                <a:latin typeface="楷体_GB2312" pitchFamily="49" charset="-122"/>
                <a:ea typeface="楷体_GB2312" pitchFamily="49" charset="-122"/>
              </a:rPr>
              <a:t>	</a:t>
            </a:r>
            <a:r>
              <a:rPr lang="en-US" altLang="zh-CN" sz="1600" b="1" dirty="0">
                <a:solidFill>
                  <a:srgbClr val="080808"/>
                </a:solidFill>
                <a:latin typeface="楷体_GB2312" pitchFamily="49" charset="-122"/>
                <a:ea typeface="楷体_GB2312" pitchFamily="49" charset="-122"/>
              </a:rPr>
              <a:t>INC SI</a:t>
            </a:r>
          </a:p>
          <a:p>
            <a:pPr algn="l"/>
            <a:r>
              <a:rPr lang="en-US" altLang="zh-CN" sz="1600" b="1" dirty="0">
                <a:solidFill>
                  <a:srgbClr val="080808"/>
                </a:solidFill>
                <a:latin typeface="楷体_GB2312" pitchFamily="49" charset="-122"/>
                <a:ea typeface="楷体_GB2312" pitchFamily="49" charset="-122"/>
              </a:rPr>
              <a:t>	INC SI	</a:t>
            </a:r>
          </a:p>
          <a:p>
            <a:pPr algn="l"/>
            <a:r>
              <a:rPr lang="en-US" altLang="zh-CN" sz="1600" b="1" dirty="0">
                <a:solidFill>
                  <a:srgbClr val="080808"/>
                </a:solidFill>
                <a:latin typeface="楷体_GB2312" pitchFamily="49" charset="-122"/>
                <a:ea typeface="楷体_GB2312" pitchFamily="49" charset="-122"/>
              </a:rPr>
              <a:t>	CMP </a:t>
            </a:r>
            <a:r>
              <a:rPr lang="en-US" altLang="zh-CN" sz="1600" b="1" dirty="0" smtClean="0">
                <a:solidFill>
                  <a:srgbClr val="080808"/>
                </a:solidFill>
                <a:latin typeface="楷体_GB2312" pitchFamily="49" charset="-122"/>
                <a:ea typeface="楷体_GB2312" pitchFamily="49" charset="-122"/>
              </a:rPr>
              <a:t>AX,BX   </a:t>
            </a:r>
            <a:r>
              <a:rPr lang="zh-CN" altLang="en-US" sz="1600" b="1" dirty="0" smtClean="0">
                <a:solidFill>
                  <a:srgbClr val="080808"/>
                </a:solidFill>
                <a:latin typeface="楷体_GB2312" pitchFamily="49" charset="-122"/>
                <a:ea typeface="楷体_GB2312" pitchFamily="49" charset="-122"/>
              </a:rPr>
              <a:t>；</a:t>
            </a:r>
            <a:r>
              <a:rPr lang="zh-CN" altLang="en-US" sz="1600" b="1" dirty="0">
                <a:solidFill>
                  <a:srgbClr val="00B050"/>
                </a:solidFill>
                <a:latin typeface="楷体_GB2312" pitchFamily="49" charset="-122"/>
                <a:ea typeface="楷体_GB2312" pitchFamily="49" charset="-122"/>
              </a:rPr>
              <a:t>比较</a:t>
            </a:r>
          </a:p>
          <a:p>
            <a:pPr algn="l"/>
            <a:r>
              <a:rPr lang="zh-CN" altLang="en-US" sz="1600" b="1" dirty="0">
                <a:solidFill>
                  <a:srgbClr val="080808"/>
                </a:solidFill>
                <a:latin typeface="楷体_GB2312" pitchFamily="49" charset="-122"/>
                <a:ea typeface="楷体_GB2312" pitchFamily="49" charset="-122"/>
              </a:rPr>
              <a:t>	</a:t>
            </a:r>
            <a:r>
              <a:rPr lang="en-US" altLang="zh-CN" sz="1600" b="1" dirty="0">
                <a:solidFill>
                  <a:srgbClr val="080808"/>
                </a:solidFill>
                <a:latin typeface="楷体_GB2312" pitchFamily="49" charset="-122"/>
                <a:ea typeface="楷体_GB2312" pitchFamily="49" charset="-122"/>
              </a:rPr>
              <a:t>JZ </a:t>
            </a:r>
            <a:r>
              <a:rPr lang="en-US" altLang="zh-CN" sz="1600" b="1" dirty="0" smtClean="0">
                <a:solidFill>
                  <a:srgbClr val="080808"/>
                </a:solidFill>
                <a:latin typeface="楷体_GB2312" pitchFamily="49" charset="-122"/>
                <a:ea typeface="楷体_GB2312" pitchFamily="49" charset="-122"/>
              </a:rPr>
              <a:t>L4</a:t>
            </a:r>
          </a:p>
          <a:p>
            <a:r>
              <a:rPr lang="en-US" altLang="zh-CN" sz="1600" b="1" dirty="0" smtClean="0">
                <a:solidFill>
                  <a:srgbClr val="080808"/>
                </a:solidFill>
                <a:latin typeface="楷体_GB2312" pitchFamily="49" charset="-122"/>
                <a:ea typeface="楷体_GB2312" pitchFamily="49" charset="-122"/>
              </a:rPr>
              <a:t>      MOV </a:t>
            </a:r>
            <a:r>
              <a:rPr lang="en-US" altLang="zh-CN" sz="1600" b="1" dirty="0">
                <a:solidFill>
                  <a:srgbClr val="080808"/>
                </a:solidFill>
                <a:latin typeface="楷体_GB2312" pitchFamily="49" charset="-122"/>
                <a:ea typeface="楷体_GB2312" pitchFamily="49" charset="-122"/>
              </a:rPr>
              <a:t>[DI],BX	</a:t>
            </a:r>
            <a:r>
              <a:rPr lang="zh-CN" altLang="en-US" sz="1600" b="1" dirty="0" smtClean="0">
                <a:solidFill>
                  <a:srgbClr val="080808"/>
                </a:solidFill>
                <a:latin typeface="楷体_GB2312" pitchFamily="49" charset="-122"/>
                <a:ea typeface="楷体_GB2312" pitchFamily="49" charset="-122"/>
              </a:rPr>
              <a:t>；</a:t>
            </a:r>
            <a:r>
              <a:rPr lang="zh-CN" altLang="en-US" sz="1600" b="1" dirty="0">
                <a:solidFill>
                  <a:srgbClr val="00B050"/>
                </a:solidFill>
                <a:latin typeface="楷体_GB2312" pitchFamily="49" charset="-122"/>
                <a:ea typeface="楷体_GB2312" pitchFamily="49" charset="-122"/>
              </a:rPr>
              <a:t>写数据</a:t>
            </a:r>
          </a:p>
          <a:p>
            <a:r>
              <a:rPr lang="zh-CN" altLang="en-US" sz="1600" b="1" dirty="0">
                <a:solidFill>
                  <a:srgbClr val="080808"/>
                </a:solidFill>
                <a:latin typeface="楷体_GB2312" pitchFamily="49" charset="-122"/>
                <a:ea typeface="楷体_GB2312" pitchFamily="49" charset="-122"/>
              </a:rPr>
              <a:t>	</a:t>
            </a:r>
            <a:r>
              <a:rPr lang="en-US" altLang="zh-CN" sz="1600" b="1" dirty="0">
                <a:solidFill>
                  <a:srgbClr val="080808"/>
                </a:solidFill>
                <a:latin typeface="楷体_GB2312" pitchFamily="49" charset="-122"/>
                <a:ea typeface="楷体_GB2312" pitchFamily="49" charset="-122"/>
              </a:rPr>
              <a:t>INC DI</a:t>
            </a:r>
          </a:p>
          <a:p>
            <a:r>
              <a:rPr lang="en-US" altLang="zh-CN" sz="1600" b="1" dirty="0">
                <a:solidFill>
                  <a:srgbClr val="080808"/>
                </a:solidFill>
                <a:latin typeface="楷体_GB2312" pitchFamily="49" charset="-122"/>
                <a:ea typeface="楷体_GB2312" pitchFamily="49" charset="-122"/>
              </a:rPr>
              <a:t>	INC DI	</a:t>
            </a:r>
          </a:p>
          <a:p>
            <a:r>
              <a:rPr lang="en-US" altLang="zh-CN" sz="1600" b="1" dirty="0">
                <a:solidFill>
                  <a:srgbClr val="080808"/>
                </a:solidFill>
                <a:latin typeface="楷体_GB2312" pitchFamily="49" charset="-122"/>
                <a:ea typeface="楷体_GB2312" pitchFamily="49" charset="-122"/>
              </a:rPr>
              <a:t>	JMP L5</a:t>
            </a:r>
          </a:p>
          <a:p>
            <a:r>
              <a:rPr lang="en-US" altLang="zh-CN" sz="1600" b="1" dirty="0">
                <a:solidFill>
                  <a:srgbClr val="080808"/>
                </a:solidFill>
                <a:latin typeface="楷体_GB2312" pitchFamily="49" charset="-122"/>
                <a:ea typeface="楷体_GB2312" pitchFamily="49" charset="-122"/>
              </a:rPr>
              <a:t>L4:	DEC BUF	</a:t>
            </a:r>
            <a:r>
              <a:rPr lang="en-US" altLang="zh-CN" sz="1600" b="1" dirty="0" smtClean="0">
                <a:solidFill>
                  <a:srgbClr val="080808"/>
                </a:solidFill>
                <a:latin typeface="楷体_GB2312" pitchFamily="49" charset="-122"/>
                <a:ea typeface="楷体_GB2312" pitchFamily="49" charset="-122"/>
              </a:rPr>
              <a:t> </a:t>
            </a:r>
            <a:r>
              <a:rPr lang="zh-CN" altLang="en-US" sz="1600" b="1" dirty="0">
                <a:solidFill>
                  <a:srgbClr val="080808"/>
                </a:solidFill>
                <a:latin typeface="楷体_GB2312" pitchFamily="49" charset="-122"/>
                <a:ea typeface="楷体_GB2312" pitchFamily="49" charset="-122"/>
              </a:rPr>
              <a:t>；</a:t>
            </a:r>
            <a:r>
              <a:rPr lang="zh-CN" altLang="en-US" sz="1600" b="1" dirty="0">
                <a:solidFill>
                  <a:srgbClr val="00B050"/>
                </a:solidFill>
                <a:latin typeface="楷体_GB2312" pitchFamily="49" charset="-122"/>
                <a:ea typeface="楷体_GB2312" pitchFamily="49" charset="-122"/>
              </a:rPr>
              <a:t>更新长度计数器</a:t>
            </a:r>
          </a:p>
          <a:p>
            <a:r>
              <a:rPr lang="en-US" altLang="zh-CN" sz="1600" b="1" dirty="0">
                <a:solidFill>
                  <a:srgbClr val="080808"/>
                </a:solidFill>
                <a:latin typeface="楷体_GB2312" pitchFamily="49" charset="-122"/>
                <a:ea typeface="楷体_GB2312" pitchFamily="49" charset="-122"/>
              </a:rPr>
              <a:t>L5:	</a:t>
            </a:r>
          </a:p>
          <a:p>
            <a:r>
              <a:rPr lang="en-US" altLang="zh-CN" sz="1600" b="1" dirty="0">
                <a:solidFill>
                  <a:srgbClr val="080808"/>
                </a:solidFill>
                <a:latin typeface="楷体_GB2312" pitchFamily="49" charset="-122"/>
                <a:ea typeface="楷体_GB2312" pitchFamily="49" charset="-122"/>
              </a:rPr>
              <a:t>	LOOP L3</a:t>
            </a:r>
          </a:p>
          <a:p>
            <a:r>
              <a:rPr lang="en-US" altLang="zh-CN" sz="1600" b="1" dirty="0">
                <a:solidFill>
                  <a:srgbClr val="080808"/>
                </a:solidFill>
                <a:latin typeface="楷体_GB2312" pitchFamily="49" charset="-122"/>
                <a:ea typeface="楷体_GB2312" pitchFamily="49" charset="-122"/>
              </a:rPr>
              <a:t>OK:</a:t>
            </a:r>
          </a:p>
          <a:p>
            <a:r>
              <a:rPr lang="en-US" altLang="zh-CN" sz="1600" b="1" dirty="0">
                <a:solidFill>
                  <a:srgbClr val="080808"/>
                </a:solidFill>
                <a:latin typeface="楷体_GB2312" pitchFamily="49" charset="-122"/>
                <a:ea typeface="楷体_GB2312" pitchFamily="49" charset="-122"/>
              </a:rPr>
              <a:t>      MOV AH,4CH  </a:t>
            </a:r>
            <a:r>
              <a:rPr lang="en-US" altLang="zh-CN" sz="1600" b="1" dirty="0" smtClean="0">
                <a:solidFill>
                  <a:srgbClr val="080808"/>
                </a:solidFill>
                <a:latin typeface="楷体_GB2312" pitchFamily="49" charset="-122"/>
                <a:ea typeface="楷体_GB2312" pitchFamily="49" charset="-122"/>
              </a:rPr>
              <a:t> </a:t>
            </a:r>
            <a:r>
              <a:rPr lang="zh-CN" altLang="en-US" sz="1600" b="1" dirty="0">
                <a:solidFill>
                  <a:srgbClr val="080808"/>
                </a:solidFill>
                <a:latin typeface="楷体_GB2312" pitchFamily="49" charset="-122"/>
                <a:ea typeface="楷体_GB2312" pitchFamily="49" charset="-122"/>
              </a:rPr>
              <a:t>；</a:t>
            </a:r>
            <a:r>
              <a:rPr lang="zh-CN" altLang="en-US" sz="1600" b="1" dirty="0">
                <a:solidFill>
                  <a:srgbClr val="00B050"/>
                </a:solidFill>
                <a:latin typeface="楷体_GB2312" pitchFamily="49" charset="-122"/>
                <a:ea typeface="楷体_GB2312" pitchFamily="49" charset="-122"/>
              </a:rPr>
              <a:t>返回</a:t>
            </a:r>
            <a:r>
              <a:rPr lang="en-US" altLang="zh-CN" sz="1600" b="1" dirty="0">
                <a:solidFill>
                  <a:srgbClr val="00B050"/>
                </a:solidFill>
                <a:latin typeface="楷体_GB2312" pitchFamily="49" charset="-122"/>
                <a:ea typeface="楷体_GB2312" pitchFamily="49" charset="-122"/>
              </a:rPr>
              <a:t>DOS</a:t>
            </a:r>
          </a:p>
          <a:p>
            <a:r>
              <a:rPr lang="en-US" altLang="zh-CN" sz="1600" b="1" dirty="0">
                <a:solidFill>
                  <a:srgbClr val="080808"/>
                </a:solidFill>
                <a:latin typeface="楷体_GB2312" pitchFamily="49" charset="-122"/>
                <a:ea typeface="楷体_GB2312" pitchFamily="49" charset="-122"/>
              </a:rPr>
              <a:t>      INT 21H		        </a:t>
            </a:r>
          </a:p>
          <a:p>
            <a:r>
              <a:rPr lang="en-US" altLang="zh-CN" sz="1600" b="1" dirty="0">
                <a:solidFill>
                  <a:srgbClr val="080808"/>
                </a:solidFill>
                <a:latin typeface="楷体_GB2312" pitchFamily="49" charset="-122"/>
                <a:ea typeface="楷体_GB2312" pitchFamily="49" charset="-122"/>
              </a:rPr>
              <a:t>CODE  ENDS</a:t>
            </a:r>
          </a:p>
          <a:p>
            <a:r>
              <a:rPr lang="en-US" altLang="zh-CN" sz="1600" b="1" dirty="0">
                <a:solidFill>
                  <a:srgbClr val="080808"/>
                </a:solidFill>
                <a:latin typeface="楷体_GB2312" pitchFamily="49" charset="-122"/>
                <a:ea typeface="楷体_GB2312" pitchFamily="49" charset="-122"/>
              </a:rPr>
              <a:t>      END START</a:t>
            </a:r>
          </a:p>
          <a:p>
            <a:pPr algn="l"/>
            <a:endParaRPr lang="en-US" altLang="zh-CN" sz="1600" b="1" dirty="0">
              <a:solidFill>
                <a:srgbClr val="080808"/>
              </a:solidFill>
              <a:latin typeface="楷体_GB2312" pitchFamily="49" charset="-122"/>
              <a:ea typeface="楷体_GB2312" pitchFamily="49" charset="-122"/>
            </a:endParaRPr>
          </a:p>
          <a:p>
            <a:pPr algn="l"/>
            <a:r>
              <a:rPr lang="en-US" altLang="zh-CN" sz="1600" b="1" dirty="0">
                <a:solidFill>
                  <a:srgbClr val="080808"/>
                </a:solidFill>
                <a:latin typeface="楷体_GB2312" pitchFamily="49" charset="-122"/>
                <a:ea typeface="楷体_GB2312" pitchFamily="49" charset="-122"/>
              </a:rPr>
              <a:t>	      </a:t>
            </a:r>
            <a:r>
              <a:rPr lang="en-US" altLang="zh-CN" sz="1600" b="1" dirty="0" smtClean="0">
                <a:solidFill>
                  <a:srgbClr val="080808"/>
                </a:solidFill>
                <a:latin typeface="楷体_GB2312" pitchFamily="49" charset="-122"/>
                <a:ea typeface="楷体_GB2312" pitchFamily="49" charset="-122"/>
              </a:rPr>
              <a:t>  </a:t>
            </a:r>
            <a:endParaRPr lang="en-US" altLang="zh-CN" sz="1600" b="1" dirty="0">
              <a:solidFill>
                <a:srgbClr val="080808"/>
              </a:solidFill>
              <a:latin typeface="楷体_GB2312" pitchFamily="49" charset="-122"/>
              <a:ea typeface="楷体_GB2312" pitchFamily="49" charset="-122"/>
            </a:endParaRPr>
          </a:p>
        </p:txBody>
      </p:sp>
      <p:sp>
        <p:nvSpPr>
          <p:cNvPr id="6" name="圆角矩形标注 5"/>
          <p:cNvSpPr/>
          <p:nvPr/>
        </p:nvSpPr>
        <p:spPr>
          <a:xfrm>
            <a:off x="2785253" y="2737959"/>
            <a:ext cx="1714739" cy="648072"/>
          </a:xfrm>
          <a:prstGeom prst="wedgeRoundRectCallout">
            <a:avLst>
              <a:gd name="adj1" fmla="val -64791"/>
              <a:gd name="adj2" fmla="val 17880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80808"/>
                </a:solidFill>
                <a:latin typeface="楷体_GB2312" pitchFamily="49" charset="-122"/>
                <a:ea typeface="楷体_GB2312" pitchFamily="49" charset="-122"/>
              </a:rPr>
              <a:t>没有</a:t>
            </a:r>
            <a:r>
              <a:rPr lang="zh-CN" altLang="en-US" b="1" dirty="0">
                <a:solidFill>
                  <a:srgbClr val="080808"/>
                </a:solidFill>
                <a:latin typeface="楷体_GB2312" pitchFamily="49" charset="-122"/>
                <a:ea typeface="楷体_GB2312" pitchFamily="49" charset="-122"/>
              </a:rPr>
              <a:t>找到，则插入数据</a:t>
            </a:r>
            <a:endParaRPr lang="en-US" altLang="zh-CN" b="1" dirty="0">
              <a:solidFill>
                <a:srgbClr val="080808"/>
              </a:solidFill>
              <a:latin typeface="楷体_GB2312" pitchFamily="49" charset="-122"/>
              <a:ea typeface="楷体_GB2312" pitchFamily="49" charset="-122"/>
            </a:endParaRPr>
          </a:p>
        </p:txBody>
      </p:sp>
    </p:spTree>
    <p:extLst>
      <p:ext uri="{BB962C8B-B14F-4D97-AF65-F5344CB8AC3E}">
        <p14:creationId xmlns:p14="http://schemas.microsoft.com/office/powerpoint/2010/main" val="364237597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循环程序的设计</a:t>
            </a:r>
          </a:p>
        </p:txBody>
      </p:sp>
      <p:sp>
        <p:nvSpPr>
          <p:cNvPr id="3" name="矩形 2"/>
          <p:cNvSpPr/>
          <p:nvPr/>
        </p:nvSpPr>
        <p:spPr>
          <a:xfrm>
            <a:off x="107504" y="1162359"/>
            <a:ext cx="8784976" cy="923330"/>
          </a:xfrm>
          <a:prstGeom prst="rect">
            <a:avLst/>
          </a:prstGeom>
        </p:spPr>
        <p:txBody>
          <a:bodyPr wrap="square">
            <a:spAutoFit/>
          </a:bodyPr>
          <a:lstStyle/>
          <a:p>
            <a:r>
              <a:rPr lang="zh-CN" altLang="en-US" b="1" dirty="0">
                <a:solidFill>
                  <a:srgbClr val="080808"/>
                </a:solidFill>
                <a:latin typeface="楷体_GB2312" pitchFamily="49" charset="-122"/>
                <a:ea typeface="楷体_GB2312" pitchFamily="49" charset="-122"/>
              </a:rPr>
              <a:t>例</a:t>
            </a:r>
            <a:r>
              <a:rPr lang="en-US" altLang="zh-CN" b="1" dirty="0">
                <a:solidFill>
                  <a:srgbClr val="080808"/>
                </a:solidFill>
                <a:latin typeface="楷体_GB2312" pitchFamily="49" charset="-122"/>
                <a:ea typeface="楷体_GB2312" pitchFamily="49" charset="-122"/>
              </a:rPr>
              <a:t>4</a:t>
            </a:r>
            <a:r>
              <a:rPr lang="zh-CN" altLang="en-US" b="1" dirty="0">
                <a:solidFill>
                  <a:srgbClr val="080808"/>
                </a:solidFill>
                <a:latin typeface="楷体_GB2312" pitchFamily="49" charset="-122"/>
                <a:ea typeface="楷体_GB2312" pitchFamily="49" charset="-122"/>
              </a:rPr>
              <a:t>．</a:t>
            </a:r>
            <a:r>
              <a:rPr lang="en-US" altLang="zh-CN" b="1" dirty="0">
                <a:solidFill>
                  <a:srgbClr val="080808"/>
                </a:solidFill>
                <a:latin typeface="楷体_GB2312" pitchFamily="49" charset="-122"/>
                <a:ea typeface="楷体_GB2312" pitchFamily="49" charset="-122"/>
              </a:rPr>
              <a:t>7  </a:t>
            </a:r>
            <a:r>
              <a:rPr lang="zh-CN" altLang="en-US" b="1" dirty="0">
                <a:solidFill>
                  <a:srgbClr val="080808"/>
                </a:solidFill>
                <a:latin typeface="楷体_GB2312" pitchFamily="49" charset="-122"/>
                <a:ea typeface="楷体_GB2312" pitchFamily="49" charset="-122"/>
              </a:rPr>
              <a:t>在缓冲区</a:t>
            </a:r>
            <a:r>
              <a:rPr lang="en-US" altLang="zh-CN" b="1" dirty="0">
                <a:solidFill>
                  <a:srgbClr val="080808"/>
                </a:solidFill>
                <a:latin typeface="楷体_GB2312" pitchFamily="49" charset="-122"/>
                <a:ea typeface="楷体_GB2312" pitchFamily="49" charset="-122"/>
              </a:rPr>
              <a:t>DAT1</a:t>
            </a:r>
            <a:r>
              <a:rPr lang="zh-CN" altLang="en-US" b="1" dirty="0">
                <a:solidFill>
                  <a:srgbClr val="080808"/>
                </a:solidFill>
                <a:latin typeface="楷体_GB2312" pitchFamily="49" charset="-122"/>
                <a:ea typeface="楷体_GB2312" pitchFamily="49" charset="-122"/>
              </a:rPr>
              <a:t>和</a:t>
            </a:r>
            <a:r>
              <a:rPr lang="en-US" altLang="zh-CN" b="1" dirty="0">
                <a:solidFill>
                  <a:srgbClr val="080808"/>
                </a:solidFill>
                <a:latin typeface="楷体_GB2312" pitchFamily="49" charset="-122"/>
                <a:ea typeface="楷体_GB2312" pitchFamily="49" charset="-122"/>
              </a:rPr>
              <a:t>DAT2</a:t>
            </a:r>
            <a:r>
              <a:rPr lang="zh-CN" altLang="en-US" b="1" dirty="0">
                <a:solidFill>
                  <a:srgbClr val="080808"/>
                </a:solidFill>
                <a:latin typeface="楷体_GB2312" pitchFamily="49" charset="-122"/>
                <a:ea typeface="楷体_GB2312" pitchFamily="49" charset="-122"/>
              </a:rPr>
              <a:t>中，存放着</a:t>
            </a:r>
            <a:r>
              <a:rPr lang="zh-CN" altLang="en-US" b="1" dirty="0">
                <a:solidFill>
                  <a:srgbClr val="FF0000"/>
                </a:solidFill>
                <a:latin typeface="楷体_GB2312" pitchFamily="49" charset="-122"/>
                <a:ea typeface="楷体_GB2312" pitchFamily="49" charset="-122"/>
              </a:rPr>
              <a:t>两组递增有序的</a:t>
            </a:r>
            <a:r>
              <a:rPr lang="en-US" altLang="zh-CN" b="1" dirty="0">
                <a:solidFill>
                  <a:srgbClr val="FF0000"/>
                </a:solidFill>
                <a:latin typeface="楷体_GB2312" pitchFamily="49" charset="-122"/>
                <a:ea typeface="楷体_GB2312" pitchFamily="49" charset="-122"/>
              </a:rPr>
              <a:t>8</a:t>
            </a:r>
            <a:r>
              <a:rPr lang="zh-CN" altLang="en-US" b="1" dirty="0">
                <a:solidFill>
                  <a:srgbClr val="FF0000"/>
                </a:solidFill>
                <a:latin typeface="楷体_GB2312" pitchFamily="49" charset="-122"/>
                <a:ea typeface="楷体_GB2312" pitchFamily="49" charset="-122"/>
              </a:rPr>
              <a:t>位二进制无符号数</a:t>
            </a:r>
            <a:r>
              <a:rPr lang="zh-CN" altLang="en-US" b="1" dirty="0">
                <a:solidFill>
                  <a:srgbClr val="080808"/>
                </a:solidFill>
                <a:latin typeface="楷体_GB2312" pitchFamily="49" charset="-122"/>
                <a:ea typeface="楷体_GB2312" pitchFamily="49" charset="-122"/>
              </a:rPr>
              <a:t>，其中前两个字节保存数组的长度，要求编程实现将它们合并成一组递增有序的数组</a:t>
            </a:r>
            <a:r>
              <a:rPr lang="en-US" altLang="zh-CN" b="1" dirty="0">
                <a:solidFill>
                  <a:srgbClr val="080808"/>
                </a:solidFill>
                <a:latin typeface="楷体_GB2312" pitchFamily="49" charset="-122"/>
                <a:ea typeface="楷体_GB2312" pitchFamily="49" charset="-122"/>
              </a:rPr>
              <a:t>DAT</a:t>
            </a:r>
            <a:r>
              <a:rPr lang="zh-CN" altLang="en-US" b="1" dirty="0">
                <a:solidFill>
                  <a:srgbClr val="080808"/>
                </a:solidFill>
                <a:latin typeface="楷体_GB2312" pitchFamily="49" charset="-122"/>
                <a:ea typeface="楷体_GB2312" pitchFamily="49" charset="-122"/>
              </a:rPr>
              <a:t>，</a:t>
            </a:r>
            <a:r>
              <a:rPr lang="en-US" altLang="zh-CN" b="1" dirty="0">
                <a:solidFill>
                  <a:srgbClr val="080808"/>
                </a:solidFill>
                <a:latin typeface="楷体_GB2312" pitchFamily="49" charset="-122"/>
                <a:ea typeface="楷体_GB2312" pitchFamily="49" charset="-122"/>
              </a:rPr>
              <a:t>DAT</a:t>
            </a:r>
            <a:r>
              <a:rPr lang="zh-CN" altLang="en-US" b="1" dirty="0">
                <a:solidFill>
                  <a:srgbClr val="080808"/>
                </a:solidFill>
                <a:latin typeface="楷体_GB2312" pitchFamily="49" charset="-122"/>
                <a:ea typeface="楷体_GB2312" pitchFamily="49" charset="-122"/>
              </a:rPr>
              <a:t>的前两个字节用于保存新数组的长度。</a:t>
            </a:r>
          </a:p>
        </p:txBody>
      </p:sp>
      <p:grpSp>
        <p:nvGrpSpPr>
          <p:cNvPr id="46" name="组合 45"/>
          <p:cNvGrpSpPr/>
          <p:nvPr/>
        </p:nvGrpSpPr>
        <p:grpSpPr>
          <a:xfrm>
            <a:off x="1475656" y="2404120"/>
            <a:ext cx="1153689" cy="2105000"/>
            <a:chOff x="1763688" y="2492896"/>
            <a:chExt cx="1153689" cy="2105000"/>
          </a:xfrm>
        </p:grpSpPr>
        <p:sp>
          <p:nvSpPr>
            <p:cNvPr id="9" name="矩形 8"/>
            <p:cNvSpPr/>
            <p:nvPr/>
          </p:nvSpPr>
          <p:spPr>
            <a:xfrm>
              <a:off x="1765249" y="249289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2"/>
                  </a:solidFill>
                </a:rPr>
                <a:t>M</a:t>
              </a:r>
              <a:endParaRPr lang="zh-CN" altLang="en-US" dirty="0">
                <a:solidFill>
                  <a:schemeClr val="tx2"/>
                </a:solidFill>
              </a:endParaRPr>
            </a:p>
          </p:txBody>
        </p:sp>
        <p:sp>
          <p:nvSpPr>
            <p:cNvPr id="10" name="矩形 9"/>
            <p:cNvSpPr/>
            <p:nvPr/>
          </p:nvSpPr>
          <p:spPr>
            <a:xfrm>
              <a:off x="1763688" y="282531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2"/>
                  </a:solidFill>
                </a:rPr>
                <a:t>00H</a:t>
              </a:r>
              <a:endParaRPr lang="zh-CN" altLang="en-US" dirty="0">
                <a:solidFill>
                  <a:schemeClr val="tx2"/>
                </a:solidFill>
              </a:endParaRPr>
            </a:p>
          </p:txBody>
        </p:sp>
        <p:sp>
          <p:nvSpPr>
            <p:cNvPr id="11" name="矩形 10"/>
            <p:cNvSpPr/>
            <p:nvPr/>
          </p:nvSpPr>
          <p:spPr>
            <a:xfrm>
              <a:off x="1765249" y="318535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2"/>
                  </a:solidFill>
                </a:rPr>
                <a:t>10H</a:t>
              </a:r>
              <a:endParaRPr lang="zh-CN" altLang="en-US" dirty="0">
                <a:solidFill>
                  <a:schemeClr val="tx2"/>
                </a:solidFill>
              </a:endParaRPr>
            </a:p>
          </p:txBody>
        </p:sp>
        <p:sp>
          <p:nvSpPr>
            <p:cNvPr id="12" name="矩形 11"/>
            <p:cNvSpPr/>
            <p:nvPr/>
          </p:nvSpPr>
          <p:spPr>
            <a:xfrm>
              <a:off x="1765249" y="354539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2"/>
                  </a:solidFill>
                </a:rPr>
                <a:t>25H</a:t>
              </a:r>
              <a:endParaRPr lang="zh-CN" altLang="en-US" dirty="0">
                <a:solidFill>
                  <a:schemeClr val="tx2"/>
                </a:solidFill>
              </a:endParaRPr>
            </a:p>
          </p:txBody>
        </p:sp>
        <p:sp>
          <p:nvSpPr>
            <p:cNvPr id="13" name="矩形 12"/>
            <p:cNvSpPr/>
            <p:nvPr/>
          </p:nvSpPr>
          <p:spPr>
            <a:xfrm>
              <a:off x="1763688" y="387781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2"/>
                  </a:solidFill>
                </a:rPr>
                <a:t>67H</a:t>
              </a:r>
              <a:endParaRPr lang="zh-CN" altLang="en-US" dirty="0">
                <a:solidFill>
                  <a:schemeClr val="tx2"/>
                </a:solidFill>
              </a:endParaRPr>
            </a:p>
          </p:txBody>
        </p:sp>
        <p:sp>
          <p:nvSpPr>
            <p:cNvPr id="14" name="矩形 13"/>
            <p:cNvSpPr/>
            <p:nvPr/>
          </p:nvSpPr>
          <p:spPr>
            <a:xfrm>
              <a:off x="1765249" y="423785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2"/>
                  </a:solidFill>
                </a:rPr>
                <a:t>68H</a:t>
              </a:r>
              <a:endParaRPr lang="zh-CN" altLang="en-US" dirty="0">
                <a:solidFill>
                  <a:schemeClr val="tx2"/>
                </a:solidFill>
              </a:endParaRPr>
            </a:p>
          </p:txBody>
        </p:sp>
      </p:grpSp>
      <p:grpSp>
        <p:nvGrpSpPr>
          <p:cNvPr id="16" name="组合 15"/>
          <p:cNvGrpSpPr/>
          <p:nvPr/>
        </p:nvGrpSpPr>
        <p:grpSpPr>
          <a:xfrm>
            <a:off x="3922367" y="2404120"/>
            <a:ext cx="1153689" cy="2105000"/>
            <a:chOff x="2014318" y="2492896"/>
            <a:chExt cx="1153689" cy="2105000"/>
          </a:xfrm>
        </p:grpSpPr>
        <p:sp>
          <p:nvSpPr>
            <p:cNvPr id="17" name="矩形 16"/>
            <p:cNvSpPr/>
            <p:nvPr/>
          </p:nvSpPr>
          <p:spPr>
            <a:xfrm>
              <a:off x="2015879" y="249289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FF"/>
                  </a:solidFill>
                </a:rPr>
                <a:t>N</a:t>
              </a:r>
              <a:endParaRPr lang="zh-CN" altLang="en-US" dirty="0">
                <a:solidFill>
                  <a:srgbClr val="0000FF"/>
                </a:solidFill>
              </a:endParaRPr>
            </a:p>
          </p:txBody>
        </p:sp>
        <p:sp>
          <p:nvSpPr>
            <p:cNvPr id="18" name="矩形 17"/>
            <p:cNvSpPr/>
            <p:nvPr/>
          </p:nvSpPr>
          <p:spPr>
            <a:xfrm>
              <a:off x="2014318" y="282531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FF"/>
                  </a:solidFill>
                </a:rPr>
                <a:t>00H</a:t>
              </a:r>
              <a:endParaRPr lang="zh-CN" altLang="en-US" dirty="0">
                <a:solidFill>
                  <a:srgbClr val="0000FF"/>
                </a:solidFill>
              </a:endParaRPr>
            </a:p>
          </p:txBody>
        </p:sp>
        <p:sp>
          <p:nvSpPr>
            <p:cNvPr id="19" name="矩形 18"/>
            <p:cNvSpPr/>
            <p:nvPr/>
          </p:nvSpPr>
          <p:spPr>
            <a:xfrm>
              <a:off x="2015879" y="318535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FF"/>
                  </a:solidFill>
                </a:rPr>
                <a:t>05H</a:t>
              </a:r>
              <a:endParaRPr lang="zh-CN" altLang="en-US" dirty="0">
                <a:solidFill>
                  <a:srgbClr val="0000FF"/>
                </a:solidFill>
              </a:endParaRPr>
            </a:p>
          </p:txBody>
        </p:sp>
        <p:sp>
          <p:nvSpPr>
            <p:cNvPr id="20" name="矩形 19"/>
            <p:cNvSpPr/>
            <p:nvPr/>
          </p:nvSpPr>
          <p:spPr>
            <a:xfrm>
              <a:off x="2015879" y="354539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FF"/>
                  </a:solidFill>
                </a:rPr>
                <a:t>12H</a:t>
              </a:r>
              <a:endParaRPr lang="zh-CN" altLang="en-US" dirty="0">
                <a:solidFill>
                  <a:srgbClr val="0000FF"/>
                </a:solidFill>
              </a:endParaRPr>
            </a:p>
          </p:txBody>
        </p:sp>
        <p:sp>
          <p:nvSpPr>
            <p:cNvPr id="21" name="矩形 20"/>
            <p:cNvSpPr/>
            <p:nvPr/>
          </p:nvSpPr>
          <p:spPr>
            <a:xfrm>
              <a:off x="2014318" y="387781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FF"/>
                  </a:solidFill>
                </a:rPr>
                <a:t>26H</a:t>
              </a:r>
              <a:endParaRPr lang="zh-CN" altLang="en-US" dirty="0">
                <a:solidFill>
                  <a:srgbClr val="0000FF"/>
                </a:solidFill>
              </a:endParaRPr>
            </a:p>
          </p:txBody>
        </p:sp>
        <p:sp>
          <p:nvSpPr>
            <p:cNvPr id="22" name="矩形 21"/>
            <p:cNvSpPr/>
            <p:nvPr/>
          </p:nvSpPr>
          <p:spPr>
            <a:xfrm>
              <a:off x="2015879" y="423785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FF"/>
                  </a:solidFill>
                </a:rPr>
                <a:t>45H</a:t>
              </a:r>
              <a:endParaRPr lang="zh-CN" altLang="en-US" dirty="0">
                <a:solidFill>
                  <a:srgbClr val="0000FF"/>
                </a:solidFill>
              </a:endParaRPr>
            </a:p>
          </p:txBody>
        </p:sp>
      </p:grpSp>
      <p:sp>
        <p:nvSpPr>
          <p:cNvPr id="40" name="矩形 39"/>
          <p:cNvSpPr/>
          <p:nvPr/>
        </p:nvSpPr>
        <p:spPr>
          <a:xfrm>
            <a:off x="6444208" y="2089129"/>
            <a:ext cx="1152128" cy="2907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2"/>
                </a:solidFill>
              </a:rPr>
              <a:t>M+N</a:t>
            </a:r>
            <a:endParaRPr lang="zh-CN" altLang="en-US" dirty="0">
              <a:solidFill>
                <a:schemeClr val="tx2"/>
              </a:solidFill>
            </a:endParaRPr>
          </a:p>
        </p:txBody>
      </p:sp>
      <p:sp>
        <p:nvSpPr>
          <p:cNvPr id="41" name="矩形 40"/>
          <p:cNvSpPr/>
          <p:nvPr/>
        </p:nvSpPr>
        <p:spPr>
          <a:xfrm>
            <a:off x="6442647" y="2357578"/>
            <a:ext cx="1152128" cy="2907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2"/>
                </a:solidFill>
              </a:rPr>
              <a:t>00H</a:t>
            </a:r>
            <a:endParaRPr lang="zh-CN" altLang="en-US" dirty="0">
              <a:solidFill>
                <a:schemeClr val="tx2"/>
              </a:solidFill>
            </a:endParaRPr>
          </a:p>
        </p:txBody>
      </p:sp>
      <p:sp>
        <p:nvSpPr>
          <p:cNvPr id="42" name="矩形 41"/>
          <p:cNvSpPr/>
          <p:nvPr/>
        </p:nvSpPr>
        <p:spPr>
          <a:xfrm>
            <a:off x="6444208" y="2648331"/>
            <a:ext cx="1152128" cy="2907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FF"/>
                </a:solidFill>
              </a:rPr>
              <a:t>05H</a:t>
            </a:r>
            <a:endParaRPr lang="zh-CN" altLang="en-US" dirty="0">
              <a:solidFill>
                <a:srgbClr val="0000FF"/>
              </a:solidFill>
            </a:endParaRPr>
          </a:p>
        </p:txBody>
      </p:sp>
      <p:sp>
        <p:nvSpPr>
          <p:cNvPr id="43" name="矩形 42"/>
          <p:cNvSpPr/>
          <p:nvPr/>
        </p:nvSpPr>
        <p:spPr>
          <a:xfrm>
            <a:off x="6444208" y="2939084"/>
            <a:ext cx="1152128" cy="2907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2"/>
                </a:solidFill>
              </a:rPr>
              <a:t>10H</a:t>
            </a:r>
            <a:endParaRPr lang="zh-CN" altLang="en-US" dirty="0">
              <a:solidFill>
                <a:schemeClr val="tx2"/>
              </a:solidFill>
            </a:endParaRPr>
          </a:p>
        </p:txBody>
      </p:sp>
      <p:sp>
        <p:nvSpPr>
          <p:cNvPr id="44" name="矩形 43"/>
          <p:cNvSpPr/>
          <p:nvPr/>
        </p:nvSpPr>
        <p:spPr>
          <a:xfrm>
            <a:off x="6442647" y="3207533"/>
            <a:ext cx="1152128" cy="2907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FF"/>
                </a:solidFill>
              </a:rPr>
              <a:t>12H</a:t>
            </a:r>
            <a:endParaRPr lang="zh-CN" altLang="en-US" dirty="0">
              <a:solidFill>
                <a:srgbClr val="0000FF"/>
              </a:solidFill>
            </a:endParaRPr>
          </a:p>
        </p:txBody>
      </p:sp>
      <p:sp>
        <p:nvSpPr>
          <p:cNvPr id="45" name="矩形 44"/>
          <p:cNvSpPr/>
          <p:nvPr/>
        </p:nvSpPr>
        <p:spPr>
          <a:xfrm>
            <a:off x="6444208" y="3498287"/>
            <a:ext cx="1152128" cy="2907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2"/>
                </a:solidFill>
              </a:rPr>
              <a:t>25H</a:t>
            </a:r>
            <a:endParaRPr lang="zh-CN" altLang="en-US" dirty="0">
              <a:solidFill>
                <a:schemeClr val="tx2"/>
              </a:solidFill>
            </a:endParaRPr>
          </a:p>
        </p:txBody>
      </p:sp>
      <p:sp>
        <p:nvSpPr>
          <p:cNvPr id="47" name="TextBox 46"/>
          <p:cNvSpPr txBox="1"/>
          <p:nvPr/>
        </p:nvSpPr>
        <p:spPr>
          <a:xfrm>
            <a:off x="1691680" y="2120082"/>
            <a:ext cx="1152128" cy="372814"/>
          </a:xfrm>
          <a:prstGeom prst="rect">
            <a:avLst/>
          </a:prstGeom>
          <a:noFill/>
        </p:spPr>
        <p:txBody>
          <a:bodyPr wrap="square" rtlCol="0">
            <a:spAutoFit/>
          </a:bodyPr>
          <a:lstStyle/>
          <a:p>
            <a:r>
              <a:rPr lang="en-US" altLang="zh-CN" dirty="0" smtClean="0"/>
              <a:t>DAT1</a:t>
            </a:r>
            <a:endParaRPr lang="zh-CN" altLang="en-US" dirty="0"/>
          </a:p>
        </p:txBody>
      </p:sp>
      <p:sp>
        <p:nvSpPr>
          <p:cNvPr id="48" name="TextBox 47"/>
          <p:cNvSpPr txBox="1"/>
          <p:nvPr/>
        </p:nvSpPr>
        <p:spPr>
          <a:xfrm>
            <a:off x="4067944" y="2060848"/>
            <a:ext cx="1152128" cy="372814"/>
          </a:xfrm>
          <a:prstGeom prst="rect">
            <a:avLst/>
          </a:prstGeom>
          <a:noFill/>
        </p:spPr>
        <p:txBody>
          <a:bodyPr wrap="square" rtlCol="0">
            <a:spAutoFit/>
          </a:bodyPr>
          <a:lstStyle/>
          <a:p>
            <a:r>
              <a:rPr lang="en-US" altLang="zh-CN" dirty="0" smtClean="0"/>
              <a:t>DAT2</a:t>
            </a:r>
            <a:endParaRPr lang="zh-CN" altLang="en-US" dirty="0"/>
          </a:p>
        </p:txBody>
      </p:sp>
      <p:sp>
        <p:nvSpPr>
          <p:cNvPr id="49" name="TextBox 48"/>
          <p:cNvSpPr txBox="1"/>
          <p:nvPr/>
        </p:nvSpPr>
        <p:spPr>
          <a:xfrm>
            <a:off x="6732240" y="1772816"/>
            <a:ext cx="1152128" cy="372814"/>
          </a:xfrm>
          <a:prstGeom prst="rect">
            <a:avLst/>
          </a:prstGeom>
          <a:noFill/>
        </p:spPr>
        <p:txBody>
          <a:bodyPr wrap="square" rtlCol="0">
            <a:spAutoFit/>
          </a:bodyPr>
          <a:lstStyle/>
          <a:p>
            <a:r>
              <a:rPr lang="en-US" altLang="zh-CN" dirty="0" smtClean="0"/>
              <a:t>DAT</a:t>
            </a:r>
            <a:endParaRPr lang="zh-CN" altLang="en-US" dirty="0"/>
          </a:p>
        </p:txBody>
      </p:sp>
      <p:sp>
        <p:nvSpPr>
          <p:cNvPr id="50" name="TextBox 49"/>
          <p:cNvSpPr txBox="1"/>
          <p:nvPr/>
        </p:nvSpPr>
        <p:spPr>
          <a:xfrm>
            <a:off x="1828145" y="4509120"/>
            <a:ext cx="1015663" cy="1080120"/>
          </a:xfrm>
          <a:prstGeom prst="rect">
            <a:avLst/>
          </a:prstGeom>
          <a:noFill/>
        </p:spPr>
        <p:txBody>
          <a:bodyPr vert="eaVert" wrap="square" rtlCol="0">
            <a:spAutoFit/>
          </a:bodyPr>
          <a:lstStyle/>
          <a:p>
            <a:r>
              <a:rPr lang="en-US" altLang="zh-CN" sz="5400" dirty="0" smtClean="0"/>
              <a:t>…</a:t>
            </a:r>
            <a:endParaRPr lang="zh-CN" altLang="en-US" sz="5400" dirty="0"/>
          </a:p>
        </p:txBody>
      </p:sp>
      <p:sp>
        <p:nvSpPr>
          <p:cNvPr id="51" name="TextBox 50"/>
          <p:cNvSpPr txBox="1"/>
          <p:nvPr/>
        </p:nvSpPr>
        <p:spPr>
          <a:xfrm>
            <a:off x="4211960" y="4489281"/>
            <a:ext cx="1015663" cy="1080120"/>
          </a:xfrm>
          <a:prstGeom prst="rect">
            <a:avLst/>
          </a:prstGeom>
          <a:noFill/>
        </p:spPr>
        <p:txBody>
          <a:bodyPr vert="eaVert" wrap="square" rtlCol="0">
            <a:spAutoFit/>
          </a:bodyPr>
          <a:lstStyle/>
          <a:p>
            <a:r>
              <a:rPr lang="en-US" altLang="zh-CN" sz="5400" dirty="0" smtClean="0"/>
              <a:t>…</a:t>
            </a:r>
            <a:endParaRPr lang="zh-CN" altLang="en-US" sz="5400" dirty="0"/>
          </a:p>
        </p:txBody>
      </p:sp>
      <p:sp>
        <p:nvSpPr>
          <p:cNvPr id="52" name="TextBox 51"/>
          <p:cNvSpPr txBox="1"/>
          <p:nvPr/>
        </p:nvSpPr>
        <p:spPr>
          <a:xfrm>
            <a:off x="6681300" y="4897810"/>
            <a:ext cx="1015663" cy="1080120"/>
          </a:xfrm>
          <a:prstGeom prst="rect">
            <a:avLst/>
          </a:prstGeom>
          <a:noFill/>
        </p:spPr>
        <p:txBody>
          <a:bodyPr vert="eaVert" wrap="square" rtlCol="0">
            <a:spAutoFit/>
          </a:bodyPr>
          <a:lstStyle/>
          <a:p>
            <a:r>
              <a:rPr lang="en-US" altLang="zh-CN" sz="5400" dirty="0" smtClean="0"/>
              <a:t>…</a:t>
            </a:r>
            <a:endParaRPr lang="zh-CN" altLang="en-US" sz="5400" dirty="0"/>
          </a:p>
        </p:txBody>
      </p:sp>
      <p:cxnSp>
        <p:nvCxnSpPr>
          <p:cNvPr id="54" name="直接箭头连接符 53"/>
          <p:cNvCxnSpPr>
            <a:endCxn id="11" idx="1"/>
          </p:cNvCxnSpPr>
          <p:nvPr/>
        </p:nvCxnSpPr>
        <p:spPr>
          <a:xfrm>
            <a:off x="899592" y="3276600"/>
            <a:ext cx="5776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6064" y="3131676"/>
            <a:ext cx="827584" cy="369332"/>
          </a:xfrm>
          <a:prstGeom prst="rect">
            <a:avLst/>
          </a:prstGeom>
          <a:noFill/>
        </p:spPr>
        <p:txBody>
          <a:bodyPr wrap="square" rtlCol="0">
            <a:spAutoFit/>
          </a:bodyPr>
          <a:lstStyle/>
          <a:p>
            <a:r>
              <a:rPr lang="en-US" altLang="zh-CN" dirty="0" smtClean="0"/>
              <a:t>SI</a:t>
            </a:r>
            <a:endParaRPr lang="zh-CN" altLang="en-US" dirty="0"/>
          </a:p>
        </p:txBody>
      </p:sp>
      <p:cxnSp>
        <p:nvCxnSpPr>
          <p:cNvPr id="56" name="直接箭头连接符 55"/>
          <p:cNvCxnSpPr/>
          <p:nvPr/>
        </p:nvCxnSpPr>
        <p:spPr>
          <a:xfrm>
            <a:off x="3311352" y="3299019"/>
            <a:ext cx="5776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915816" y="3140968"/>
            <a:ext cx="827584" cy="369332"/>
          </a:xfrm>
          <a:prstGeom prst="rect">
            <a:avLst/>
          </a:prstGeom>
          <a:noFill/>
        </p:spPr>
        <p:txBody>
          <a:bodyPr wrap="square" rtlCol="0">
            <a:spAutoFit/>
          </a:bodyPr>
          <a:lstStyle/>
          <a:p>
            <a:r>
              <a:rPr lang="en-US" altLang="zh-CN" dirty="0" smtClean="0"/>
              <a:t>BX</a:t>
            </a:r>
            <a:endParaRPr lang="zh-CN" altLang="en-US" dirty="0"/>
          </a:p>
        </p:txBody>
      </p:sp>
      <p:cxnSp>
        <p:nvCxnSpPr>
          <p:cNvPr id="58" name="直接箭头连接符 57"/>
          <p:cNvCxnSpPr/>
          <p:nvPr/>
        </p:nvCxnSpPr>
        <p:spPr>
          <a:xfrm>
            <a:off x="5831632" y="3073703"/>
            <a:ext cx="5776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436096" y="2915652"/>
            <a:ext cx="827584" cy="369332"/>
          </a:xfrm>
          <a:prstGeom prst="rect">
            <a:avLst/>
          </a:prstGeom>
          <a:noFill/>
        </p:spPr>
        <p:txBody>
          <a:bodyPr wrap="square" rtlCol="0">
            <a:spAutoFit/>
          </a:bodyPr>
          <a:lstStyle/>
          <a:p>
            <a:r>
              <a:rPr lang="en-US" altLang="zh-CN" dirty="0" smtClean="0"/>
              <a:t>DI</a:t>
            </a:r>
            <a:endParaRPr lang="zh-CN" altLang="en-US" dirty="0"/>
          </a:p>
        </p:txBody>
      </p:sp>
      <p:sp>
        <p:nvSpPr>
          <p:cNvPr id="60" name="矩形 59"/>
          <p:cNvSpPr/>
          <p:nvPr/>
        </p:nvSpPr>
        <p:spPr>
          <a:xfrm>
            <a:off x="700263" y="5437870"/>
            <a:ext cx="7596336" cy="954107"/>
          </a:xfrm>
          <a:prstGeom prst="rect">
            <a:avLst/>
          </a:prstGeom>
        </p:spPr>
        <p:txBody>
          <a:bodyPr wrap="square">
            <a:spAutoFit/>
          </a:bodyPr>
          <a:lstStyle/>
          <a:p>
            <a:r>
              <a:rPr lang="zh-CN" altLang="en-US" sz="2000" b="1" dirty="0">
                <a:solidFill>
                  <a:srgbClr val="0000FF"/>
                </a:solidFill>
                <a:latin typeface="楷体_GB2312" pitchFamily="49" charset="-122"/>
                <a:ea typeface="楷体_GB2312" pitchFamily="49" charset="-122"/>
              </a:rPr>
              <a:t>解</a:t>
            </a:r>
            <a:r>
              <a:rPr lang="zh-CN" altLang="en-US" b="1" dirty="0">
                <a:solidFill>
                  <a:srgbClr val="080808"/>
                </a:solidFill>
                <a:latin typeface="楷体_GB2312" pitchFamily="49" charset="-122"/>
                <a:ea typeface="楷体_GB2312" pitchFamily="49" charset="-122"/>
              </a:rPr>
              <a:t>：</a:t>
            </a:r>
            <a:r>
              <a:rPr lang="zh-CN" altLang="en-US" b="1" dirty="0">
                <a:solidFill>
                  <a:srgbClr val="0000FF"/>
                </a:solidFill>
                <a:latin typeface="楷体_GB2312" pitchFamily="49" charset="-122"/>
                <a:ea typeface="楷体_GB2312" pitchFamily="49" charset="-122"/>
              </a:rPr>
              <a:t>这里要用到</a:t>
            </a:r>
            <a:r>
              <a:rPr lang="en-US" altLang="zh-CN" b="1" dirty="0">
                <a:solidFill>
                  <a:srgbClr val="0000FF"/>
                </a:solidFill>
                <a:latin typeface="楷体_GB2312" pitchFamily="49" charset="-122"/>
                <a:ea typeface="楷体_GB2312" pitchFamily="49" charset="-122"/>
              </a:rPr>
              <a:t>3</a:t>
            </a:r>
            <a:r>
              <a:rPr lang="zh-CN" altLang="en-US" b="1" dirty="0">
                <a:solidFill>
                  <a:srgbClr val="0000FF"/>
                </a:solidFill>
                <a:latin typeface="楷体_GB2312" pitchFamily="49" charset="-122"/>
                <a:ea typeface="楷体_GB2312" pitchFamily="49" charset="-122"/>
              </a:rPr>
              <a:t>个指针，对于将数据写入数组</a:t>
            </a:r>
            <a:r>
              <a:rPr lang="en-US" altLang="zh-CN" b="1" dirty="0">
                <a:solidFill>
                  <a:srgbClr val="0000FF"/>
                </a:solidFill>
                <a:latin typeface="楷体_GB2312" pitchFamily="49" charset="-122"/>
                <a:ea typeface="楷体_GB2312" pitchFamily="49" charset="-122"/>
              </a:rPr>
              <a:t>DAT</a:t>
            </a:r>
            <a:r>
              <a:rPr lang="zh-CN" altLang="en-US" b="1" dirty="0">
                <a:solidFill>
                  <a:srgbClr val="0000FF"/>
                </a:solidFill>
                <a:latin typeface="楷体_GB2312" pitchFamily="49" charset="-122"/>
                <a:ea typeface="楷体_GB2312" pitchFamily="49" charset="-122"/>
              </a:rPr>
              <a:t>的指针首选使用</a:t>
            </a:r>
            <a:r>
              <a:rPr lang="en-US" altLang="zh-CN" b="1" dirty="0">
                <a:solidFill>
                  <a:srgbClr val="0000FF"/>
                </a:solidFill>
                <a:latin typeface="楷体_GB2312" pitchFamily="49" charset="-122"/>
                <a:ea typeface="楷体_GB2312" pitchFamily="49" charset="-122"/>
              </a:rPr>
              <a:t>DI</a:t>
            </a:r>
            <a:r>
              <a:rPr lang="zh-CN" altLang="en-US" b="1" dirty="0">
                <a:solidFill>
                  <a:srgbClr val="0000FF"/>
                </a:solidFill>
                <a:latin typeface="楷体_GB2312" pitchFamily="49" charset="-122"/>
                <a:ea typeface="楷体_GB2312" pitchFamily="49" charset="-122"/>
              </a:rPr>
              <a:t>，从</a:t>
            </a:r>
            <a:r>
              <a:rPr lang="en-US" altLang="zh-CN" b="1" dirty="0">
                <a:solidFill>
                  <a:srgbClr val="0000FF"/>
                </a:solidFill>
                <a:latin typeface="楷体_GB2312" pitchFamily="49" charset="-122"/>
                <a:ea typeface="楷体_GB2312" pitchFamily="49" charset="-122"/>
              </a:rPr>
              <a:t>DAT1</a:t>
            </a:r>
            <a:r>
              <a:rPr lang="zh-CN" altLang="en-US" b="1" dirty="0">
                <a:solidFill>
                  <a:srgbClr val="0000FF"/>
                </a:solidFill>
                <a:latin typeface="楷体_GB2312" pitchFamily="49" charset="-122"/>
                <a:ea typeface="楷体_GB2312" pitchFamily="49" charset="-122"/>
              </a:rPr>
              <a:t>和</a:t>
            </a:r>
            <a:r>
              <a:rPr lang="en-US" altLang="zh-CN" b="1" dirty="0">
                <a:solidFill>
                  <a:srgbClr val="0000FF"/>
                </a:solidFill>
                <a:latin typeface="楷体_GB2312" pitchFamily="49" charset="-122"/>
                <a:ea typeface="楷体_GB2312" pitchFamily="49" charset="-122"/>
              </a:rPr>
              <a:t>DAT2</a:t>
            </a:r>
            <a:r>
              <a:rPr lang="zh-CN" altLang="en-US" b="1" dirty="0">
                <a:solidFill>
                  <a:srgbClr val="0000FF"/>
                </a:solidFill>
                <a:latin typeface="楷体_GB2312" pitchFamily="49" charset="-122"/>
                <a:ea typeface="楷体_GB2312" pitchFamily="49" charset="-122"/>
              </a:rPr>
              <a:t>读数据的两个指针可分别采用</a:t>
            </a:r>
            <a:r>
              <a:rPr lang="en-US" altLang="zh-CN" b="1" dirty="0">
                <a:solidFill>
                  <a:srgbClr val="0000FF"/>
                </a:solidFill>
                <a:latin typeface="楷体_GB2312" pitchFamily="49" charset="-122"/>
                <a:ea typeface="楷体_GB2312" pitchFamily="49" charset="-122"/>
              </a:rPr>
              <a:t>SI</a:t>
            </a:r>
            <a:r>
              <a:rPr lang="zh-CN" altLang="en-US" b="1" dirty="0">
                <a:solidFill>
                  <a:srgbClr val="0000FF"/>
                </a:solidFill>
                <a:latin typeface="楷体_GB2312" pitchFamily="49" charset="-122"/>
                <a:ea typeface="楷体_GB2312" pitchFamily="49" charset="-122"/>
              </a:rPr>
              <a:t>和</a:t>
            </a:r>
            <a:r>
              <a:rPr lang="en-US" altLang="zh-CN" b="1" dirty="0">
                <a:solidFill>
                  <a:srgbClr val="0000FF"/>
                </a:solidFill>
                <a:latin typeface="楷体_GB2312" pitchFamily="49" charset="-122"/>
                <a:ea typeface="楷体_GB2312" pitchFamily="49" charset="-122"/>
              </a:rPr>
              <a:t>BX</a:t>
            </a:r>
            <a:r>
              <a:rPr lang="zh-CN" altLang="en-US" b="1" dirty="0">
                <a:solidFill>
                  <a:srgbClr val="0000FF"/>
                </a:solidFill>
                <a:latin typeface="楷体_GB2312" pitchFamily="49" charset="-122"/>
                <a:ea typeface="楷体_GB2312" pitchFamily="49" charset="-122"/>
              </a:rPr>
              <a:t>，并结合使用字符串指令，可以简化程序的设计。</a:t>
            </a:r>
          </a:p>
        </p:txBody>
      </p:sp>
      <p:sp>
        <p:nvSpPr>
          <p:cNvPr id="61" name="矩形 60"/>
          <p:cNvSpPr/>
          <p:nvPr/>
        </p:nvSpPr>
        <p:spPr>
          <a:xfrm>
            <a:off x="6444771" y="3789040"/>
            <a:ext cx="1152128" cy="2907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FF"/>
                </a:solidFill>
              </a:rPr>
              <a:t>26H</a:t>
            </a:r>
            <a:endParaRPr lang="zh-CN" altLang="en-US" dirty="0">
              <a:solidFill>
                <a:srgbClr val="0000FF"/>
              </a:solidFill>
            </a:endParaRPr>
          </a:p>
        </p:txBody>
      </p:sp>
      <p:sp>
        <p:nvSpPr>
          <p:cNvPr id="62" name="矩形 61"/>
          <p:cNvSpPr/>
          <p:nvPr/>
        </p:nvSpPr>
        <p:spPr>
          <a:xfrm>
            <a:off x="6444771" y="4079793"/>
            <a:ext cx="1152128" cy="2907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FF"/>
                </a:solidFill>
              </a:rPr>
              <a:t>45H</a:t>
            </a:r>
            <a:endParaRPr lang="zh-CN" altLang="en-US" dirty="0">
              <a:solidFill>
                <a:srgbClr val="0000FF"/>
              </a:solidFill>
            </a:endParaRPr>
          </a:p>
        </p:txBody>
      </p:sp>
      <p:sp>
        <p:nvSpPr>
          <p:cNvPr id="63" name="矩形 62"/>
          <p:cNvSpPr/>
          <p:nvPr/>
        </p:nvSpPr>
        <p:spPr>
          <a:xfrm>
            <a:off x="6443210" y="4348242"/>
            <a:ext cx="1152128" cy="2907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2"/>
                </a:solidFill>
              </a:rPr>
              <a:t>67H</a:t>
            </a:r>
            <a:endParaRPr lang="zh-CN" altLang="en-US" dirty="0">
              <a:solidFill>
                <a:schemeClr val="tx2"/>
              </a:solidFill>
            </a:endParaRPr>
          </a:p>
        </p:txBody>
      </p:sp>
      <p:sp>
        <p:nvSpPr>
          <p:cNvPr id="64" name="矩形 63"/>
          <p:cNvSpPr/>
          <p:nvPr/>
        </p:nvSpPr>
        <p:spPr>
          <a:xfrm>
            <a:off x="6444771" y="4638996"/>
            <a:ext cx="1152128" cy="2907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2"/>
                </a:solidFill>
              </a:rPr>
              <a:t>68H</a:t>
            </a:r>
            <a:endParaRPr lang="zh-CN" altLang="en-US" dirty="0">
              <a:solidFill>
                <a:schemeClr val="tx2"/>
              </a:solidFill>
            </a:endParaRPr>
          </a:p>
        </p:txBody>
      </p:sp>
    </p:spTree>
    <p:extLst>
      <p:ext uri="{BB962C8B-B14F-4D97-AF65-F5344CB8AC3E}">
        <p14:creationId xmlns:p14="http://schemas.microsoft.com/office/powerpoint/2010/main" val="97905444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循环程序的设计</a:t>
            </a:r>
          </a:p>
        </p:txBody>
      </p:sp>
      <p:sp>
        <p:nvSpPr>
          <p:cNvPr id="4" name="矩形 3"/>
          <p:cNvSpPr/>
          <p:nvPr/>
        </p:nvSpPr>
        <p:spPr>
          <a:xfrm>
            <a:off x="0" y="1268760"/>
            <a:ext cx="8817462" cy="1785104"/>
          </a:xfrm>
          <a:prstGeom prst="rect">
            <a:avLst/>
          </a:prstGeom>
        </p:spPr>
        <p:txBody>
          <a:bodyPr wrap="square">
            <a:spAutoFit/>
          </a:bodyPr>
          <a:lstStyle/>
          <a:p>
            <a:r>
              <a:rPr lang="zh-CN" altLang="en-US" sz="2000" b="1" dirty="0">
                <a:solidFill>
                  <a:srgbClr val="0000FF"/>
                </a:solidFill>
                <a:latin typeface="楷体_GB2312" pitchFamily="49" charset="-122"/>
                <a:ea typeface="楷体_GB2312" pitchFamily="49" charset="-122"/>
              </a:rPr>
              <a:t>解</a:t>
            </a:r>
            <a:r>
              <a:rPr lang="zh-CN" altLang="en-US" b="1" dirty="0" smtClean="0">
                <a:solidFill>
                  <a:srgbClr val="0000FF"/>
                </a:solidFill>
                <a:latin typeface="楷体_GB2312" pitchFamily="49" charset="-122"/>
                <a:ea typeface="楷体_GB2312" pitchFamily="49" charset="-122"/>
              </a:rPr>
              <a:t>：   </a:t>
            </a:r>
            <a:r>
              <a:rPr lang="zh-CN" altLang="en-US" b="1" dirty="0">
                <a:solidFill>
                  <a:srgbClr val="0000FF"/>
                </a:solidFill>
                <a:latin typeface="楷体_GB2312" pitchFamily="49" charset="-122"/>
                <a:ea typeface="楷体_GB2312" pitchFamily="49" charset="-122"/>
              </a:rPr>
              <a:t>在程序设计中</a:t>
            </a:r>
            <a:r>
              <a:rPr lang="zh-CN" altLang="en-US" b="1" dirty="0" smtClean="0">
                <a:solidFill>
                  <a:srgbClr val="0000FF"/>
                </a:solidFill>
                <a:latin typeface="楷体_GB2312" pitchFamily="49" charset="-122"/>
                <a:ea typeface="楷体_GB2312" pitchFamily="49" charset="-122"/>
              </a:rPr>
              <a:t>，将</a:t>
            </a:r>
            <a:r>
              <a:rPr lang="zh-CN" altLang="en-US" b="1" dirty="0">
                <a:solidFill>
                  <a:srgbClr val="0000FF"/>
                </a:solidFill>
                <a:latin typeface="楷体_GB2312" pitchFamily="49" charset="-122"/>
                <a:ea typeface="楷体_GB2312" pitchFamily="49" charset="-122"/>
              </a:rPr>
              <a:t>由</a:t>
            </a:r>
            <a:r>
              <a:rPr lang="en-US" altLang="zh-CN" b="1" dirty="0">
                <a:solidFill>
                  <a:srgbClr val="0000FF"/>
                </a:solidFill>
                <a:latin typeface="楷体_GB2312" pitchFamily="49" charset="-122"/>
                <a:ea typeface="楷体_GB2312" pitchFamily="49" charset="-122"/>
              </a:rPr>
              <a:t>BX</a:t>
            </a:r>
            <a:r>
              <a:rPr lang="zh-CN" altLang="en-US" b="1" dirty="0" smtClean="0">
                <a:solidFill>
                  <a:srgbClr val="0000FF"/>
                </a:solidFill>
                <a:latin typeface="楷体_GB2312" pitchFamily="49" charset="-122"/>
                <a:ea typeface="楷体_GB2312" pitchFamily="49" charset="-122"/>
              </a:rPr>
              <a:t>指示</a:t>
            </a:r>
            <a:endParaRPr lang="en-US" altLang="zh-CN" b="1" dirty="0" smtClean="0">
              <a:solidFill>
                <a:srgbClr val="0000FF"/>
              </a:solidFill>
              <a:latin typeface="楷体_GB2312" pitchFamily="49" charset="-122"/>
              <a:ea typeface="楷体_GB2312" pitchFamily="49" charset="-122"/>
            </a:endParaRPr>
          </a:p>
          <a:p>
            <a:r>
              <a:rPr lang="zh-CN" altLang="en-US" b="1" dirty="0" smtClean="0">
                <a:solidFill>
                  <a:srgbClr val="0000FF"/>
                </a:solidFill>
                <a:latin typeface="楷体_GB2312" pitchFamily="49" charset="-122"/>
                <a:ea typeface="楷体_GB2312" pitchFamily="49" charset="-122"/>
              </a:rPr>
              <a:t>的缓冲区</a:t>
            </a:r>
            <a:r>
              <a:rPr lang="en-US" altLang="zh-CN" b="1" dirty="0" smtClean="0">
                <a:solidFill>
                  <a:srgbClr val="0000FF"/>
                </a:solidFill>
                <a:latin typeface="楷体_GB2312" pitchFamily="49" charset="-122"/>
                <a:ea typeface="楷体_GB2312" pitchFamily="49" charset="-122"/>
              </a:rPr>
              <a:t>DAT2</a:t>
            </a:r>
            <a:r>
              <a:rPr lang="zh-CN" altLang="en-US" b="1" dirty="0">
                <a:solidFill>
                  <a:srgbClr val="0000FF"/>
                </a:solidFill>
                <a:latin typeface="楷体_GB2312" pitchFamily="49" charset="-122"/>
                <a:ea typeface="楷体_GB2312" pitchFamily="49" charset="-122"/>
              </a:rPr>
              <a:t>中的内容读入</a:t>
            </a:r>
            <a:r>
              <a:rPr lang="en-US" altLang="zh-CN" b="1" dirty="0">
                <a:solidFill>
                  <a:srgbClr val="0000FF"/>
                </a:solidFill>
                <a:latin typeface="楷体_GB2312" pitchFamily="49" charset="-122"/>
                <a:ea typeface="楷体_GB2312" pitchFamily="49" charset="-122"/>
              </a:rPr>
              <a:t>AL</a:t>
            </a:r>
            <a:r>
              <a:rPr lang="zh-CN" altLang="en-US" b="1" dirty="0" smtClean="0">
                <a:solidFill>
                  <a:srgbClr val="0000FF"/>
                </a:solidFill>
                <a:latin typeface="楷体_GB2312" pitchFamily="49" charset="-122"/>
                <a:ea typeface="楷体_GB2312" pitchFamily="49" charset="-122"/>
              </a:rPr>
              <a:t>，这样，</a:t>
            </a:r>
            <a:endParaRPr lang="en-US" altLang="zh-CN" b="1" dirty="0" smtClean="0">
              <a:solidFill>
                <a:srgbClr val="0000FF"/>
              </a:solidFill>
              <a:latin typeface="楷体_GB2312" pitchFamily="49" charset="-122"/>
              <a:ea typeface="楷体_GB2312" pitchFamily="49" charset="-122"/>
            </a:endParaRPr>
          </a:p>
          <a:p>
            <a:r>
              <a:rPr lang="zh-CN" altLang="en-US" b="1" dirty="0" smtClean="0">
                <a:solidFill>
                  <a:srgbClr val="0000FF"/>
                </a:solidFill>
                <a:latin typeface="楷体_GB2312" pitchFamily="49" charset="-122"/>
                <a:ea typeface="楷体_GB2312" pitchFamily="49" charset="-122"/>
              </a:rPr>
              <a:t>当</a:t>
            </a:r>
            <a:r>
              <a:rPr lang="zh-CN" altLang="en-US" b="1" dirty="0">
                <a:solidFill>
                  <a:srgbClr val="0000FF"/>
                </a:solidFill>
                <a:latin typeface="楷体_GB2312" pitchFamily="49" charset="-122"/>
                <a:ea typeface="楷体_GB2312" pitchFamily="49" charset="-122"/>
              </a:rPr>
              <a:t>需要将</a:t>
            </a:r>
            <a:r>
              <a:rPr lang="en-US" altLang="zh-CN" b="1" dirty="0" smtClean="0">
                <a:solidFill>
                  <a:srgbClr val="0000FF"/>
                </a:solidFill>
                <a:latin typeface="楷体_GB2312" pitchFamily="49" charset="-122"/>
                <a:ea typeface="楷体_GB2312" pitchFamily="49" charset="-122"/>
              </a:rPr>
              <a:t>DAT1</a:t>
            </a:r>
            <a:r>
              <a:rPr lang="zh-CN" altLang="en-US" b="1" dirty="0" smtClean="0">
                <a:solidFill>
                  <a:srgbClr val="0000FF"/>
                </a:solidFill>
                <a:latin typeface="楷体_GB2312" pitchFamily="49" charset="-122"/>
                <a:ea typeface="楷体_GB2312" pitchFamily="49" charset="-122"/>
              </a:rPr>
              <a:t>的</a:t>
            </a:r>
            <a:r>
              <a:rPr lang="zh-CN" altLang="en-US" b="1" dirty="0">
                <a:solidFill>
                  <a:srgbClr val="0000FF"/>
                </a:solidFill>
                <a:latin typeface="楷体_GB2312" pitchFamily="49" charset="-122"/>
                <a:ea typeface="楷体_GB2312" pitchFamily="49" charset="-122"/>
              </a:rPr>
              <a:t>内容传送到</a:t>
            </a:r>
            <a:r>
              <a:rPr lang="en-US" altLang="zh-CN" b="1" dirty="0">
                <a:solidFill>
                  <a:srgbClr val="0000FF"/>
                </a:solidFill>
                <a:latin typeface="楷体_GB2312" pitchFamily="49" charset="-122"/>
                <a:ea typeface="楷体_GB2312" pitchFamily="49" charset="-122"/>
              </a:rPr>
              <a:t>DAT</a:t>
            </a:r>
            <a:r>
              <a:rPr lang="zh-CN" altLang="en-US" b="1" dirty="0">
                <a:solidFill>
                  <a:srgbClr val="0000FF"/>
                </a:solidFill>
                <a:latin typeface="楷体_GB2312" pitchFamily="49" charset="-122"/>
                <a:ea typeface="楷体_GB2312" pitchFamily="49" charset="-122"/>
              </a:rPr>
              <a:t>时</a:t>
            </a:r>
            <a:r>
              <a:rPr lang="zh-CN" altLang="en-US" b="1" dirty="0" smtClean="0">
                <a:solidFill>
                  <a:srgbClr val="0000FF"/>
                </a:solidFill>
                <a:latin typeface="楷体_GB2312" pitchFamily="49" charset="-122"/>
                <a:ea typeface="楷体_GB2312" pitchFamily="49" charset="-122"/>
              </a:rPr>
              <a:t>，</a:t>
            </a:r>
            <a:endParaRPr lang="en-US" altLang="zh-CN" b="1" dirty="0" smtClean="0">
              <a:solidFill>
                <a:srgbClr val="0000FF"/>
              </a:solidFill>
              <a:latin typeface="楷体_GB2312" pitchFamily="49" charset="-122"/>
              <a:ea typeface="楷体_GB2312" pitchFamily="49" charset="-122"/>
            </a:endParaRPr>
          </a:p>
          <a:p>
            <a:r>
              <a:rPr lang="zh-CN" altLang="en-US" b="1" dirty="0" smtClean="0">
                <a:solidFill>
                  <a:srgbClr val="0000FF"/>
                </a:solidFill>
                <a:latin typeface="楷体_GB2312" pitchFamily="49" charset="-122"/>
                <a:ea typeface="楷体_GB2312" pitchFamily="49" charset="-122"/>
              </a:rPr>
              <a:t>可</a:t>
            </a:r>
            <a:r>
              <a:rPr lang="zh-CN" altLang="en-US" b="1" dirty="0">
                <a:solidFill>
                  <a:srgbClr val="0000FF"/>
                </a:solidFill>
                <a:latin typeface="楷体_GB2312" pitchFamily="49" charset="-122"/>
                <a:ea typeface="楷体_GB2312" pitchFamily="49" charset="-122"/>
              </a:rPr>
              <a:t>直接采用</a:t>
            </a:r>
            <a:r>
              <a:rPr lang="en-US" altLang="zh-CN" b="1" dirty="0">
                <a:solidFill>
                  <a:srgbClr val="0000FF"/>
                </a:solidFill>
                <a:latin typeface="楷体_GB2312" pitchFamily="49" charset="-122"/>
                <a:ea typeface="楷体_GB2312" pitchFamily="49" charset="-122"/>
              </a:rPr>
              <a:t>MOVSB</a:t>
            </a:r>
            <a:r>
              <a:rPr lang="zh-CN" altLang="en-US" b="1" dirty="0">
                <a:solidFill>
                  <a:srgbClr val="0000FF"/>
                </a:solidFill>
                <a:latin typeface="楷体_GB2312" pitchFamily="49" charset="-122"/>
                <a:ea typeface="楷体_GB2312" pitchFamily="49" charset="-122"/>
              </a:rPr>
              <a:t>指令</a:t>
            </a:r>
            <a:r>
              <a:rPr lang="zh-CN" altLang="en-US" b="1" dirty="0" smtClean="0">
                <a:solidFill>
                  <a:srgbClr val="0000FF"/>
                </a:solidFill>
                <a:latin typeface="楷体_GB2312" pitchFamily="49" charset="-122"/>
                <a:ea typeface="楷体_GB2312" pitchFamily="49" charset="-122"/>
              </a:rPr>
              <a:t>；当</a:t>
            </a:r>
            <a:r>
              <a:rPr lang="zh-CN" altLang="en-US" b="1" dirty="0">
                <a:solidFill>
                  <a:srgbClr val="0000FF"/>
                </a:solidFill>
                <a:latin typeface="楷体_GB2312" pitchFamily="49" charset="-122"/>
                <a:ea typeface="楷体_GB2312" pitchFamily="49" charset="-122"/>
              </a:rPr>
              <a:t>需要</a:t>
            </a:r>
            <a:r>
              <a:rPr lang="zh-CN" altLang="en-US" b="1" dirty="0" smtClean="0">
                <a:solidFill>
                  <a:srgbClr val="0000FF"/>
                </a:solidFill>
                <a:latin typeface="楷体_GB2312" pitchFamily="49" charset="-122"/>
                <a:ea typeface="楷体_GB2312" pitchFamily="49" charset="-122"/>
              </a:rPr>
              <a:t>将</a:t>
            </a:r>
            <a:endParaRPr lang="en-US" altLang="zh-CN" b="1" dirty="0" smtClean="0">
              <a:solidFill>
                <a:srgbClr val="0000FF"/>
              </a:solidFill>
              <a:latin typeface="楷体_GB2312" pitchFamily="49" charset="-122"/>
              <a:ea typeface="楷体_GB2312" pitchFamily="49" charset="-122"/>
            </a:endParaRPr>
          </a:p>
          <a:p>
            <a:r>
              <a:rPr lang="en-US" altLang="zh-CN" b="1" dirty="0" smtClean="0">
                <a:solidFill>
                  <a:srgbClr val="0000FF"/>
                </a:solidFill>
                <a:latin typeface="楷体_GB2312" pitchFamily="49" charset="-122"/>
                <a:ea typeface="楷体_GB2312" pitchFamily="49" charset="-122"/>
              </a:rPr>
              <a:t>DAT2</a:t>
            </a:r>
            <a:r>
              <a:rPr lang="zh-CN" altLang="en-US" b="1" dirty="0">
                <a:solidFill>
                  <a:srgbClr val="0000FF"/>
                </a:solidFill>
                <a:latin typeface="楷体_GB2312" pitchFamily="49" charset="-122"/>
                <a:ea typeface="楷体_GB2312" pitchFamily="49" charset="-122"/>
              </a:rPr>
              <a:t>的</a:t>
            </a:r>
            <a:r>
              <a:rPr lang="zh-CN" altLang="en-US" b="1" dirty="0" smtClean="0">
                <a:solidFill>
                  <a:srgbClr val="0000FF"/>
                </a:solidFill>
                <a:latin typeface="楷体_GB2312" pitchFamily="49" charset="-122"/>
                <a:ea typeface="楷体_GB2312" pitchFamily="49" charset="-122"/>
              </a:rPr>
              <a:t>内容传送</a:t>
            </a:r>
            <a:r>
              <a:rPr lang="zh-CN" altLang="en-US" b="1" dirty="0">
                <a:solidFill>
                  <a:srgbClr val="0000FF"/>
                </a:solidFill>
                <a:latin typeface="楷体_GB2312" pitchFamily="49" charset="-122"/>
                <a:ea typeface="楷体_GB2312" pitchFamily="49" charset="-122"/>
              </a:rPr>
              <a:t>到</a:t>
            </a:r>
            <a:r>
              <a:rPr lang="en-US" altLang="zh-CN" b="1" dirty="0">
                <a:solidFill>
                  <a:srgbClr val="0000FF"/>
                </a:solidFill>
                <a:latin typeface="楷体_GB2312" pitchFamily="49" charset="-122"/>
                <a:ea typeface="楷体_GB2312" pitchFamily="49" charset="-122"/>
              </a:rPr>
              <a:t>DAT</a:t>
            </a:r>
            <a:r>
              <a:rPr lang="zh-CN" altLang="en-US" b="1" dirty="0">
                <a:solidFill>
                  <a:srgbClr val="0000FF"/>
                </a:solidFill>
                <a:latin typeface="楷体_GB2312" pitchFamily="49" charset="-122"/>
                <a:ea typeface="楷体_GB2312" pitchFamily="49" charset="-122"/>
              </a:rPr>
              <a:t>时，可</a:t>
            </a:r>
            <a:r>
              <a:rPr lang="zh-CN" altLang="en-US" b="1" dirty="0" smtClean="0">
                <a:solidFill>
                  <a:srgbClr val="0000FF"/>
                </a:solidFill>
                <a:latin typeface="楷体_GB2312" pitchFamily="49" charset="-122"/>
                <a:ea typeface="楷体_GB2312" pitchFamily="49" charset="-122"/>
              </a:rPr>
              <a:t>直接</a:t>
            </a:r>
            <a:endParaRPr lang="en-US" altLang="zh-CN" b="1" dirty="0" smtClean="0">
              <a:solidFill>
                <a:srgbClr val="0000FF"/>
              </a:solidFill>
              <a:latin typeface="楷体_GB2312" pitchFamily="49" charset="-122"/>
              <a:ea typeface="楷体_GB2312" pitchFamily="49" charset="-122"/>
            </a:endParaRPr>
          </a:p>
          <a:p>
            <a:r>
              <a:rPr lang="zh-CN" altLang="en-US" b="1" dirty="0" smtClean="0">
                <a:solidFill>
                  <a:srgbClr val="0000FF"/>
                </a:solidFill>
                <a:latin typeface="楷体_GB2312" pitchFamily="49" charset="-122"/>
                <a:ea typeface="楷体_GB2312" pitchFamily="49" charset="-122"/>
              </a:rPr>
              <a:t>采用</a:t>
            </a:r>
            <a:r>
              <a:rPr lang="en-US" altLang="zh-CN" b="1" dirty="0">
                <a:solidFill>
                  <a:srgbClr val="0000FF"/>
                </a:solidFill>
                <a:latin typeface="楷体_GB2312" pitchFamily="49" charset="-122"/>
                <a:ea typeface="楷体_GB2312" pitchFamily="49" charset="-122"/>
              </a:rPr>
              <a:t>STOSB</a:t>
            </a:r>
            <a:r>
              <a:rPr lang="zh-CN" altLang="en-US" b="1" dirty="0">
                <a:solidFill>
                  <a:srgbClr val="0000FF"/>
                </a:solidFill>
                <a:latin typeface="楷体_GB2312" pitchFamily="49" charset="-122"/>
                <a:ea typeface="楷体_GB2312" pitchFamily="49" charset="-122"/>
              </a:rPr>
              <a:t>指令</a:t>
            </a:r>
            <a:r>
              <a:rPr lang="zh-CN" altLang="en-US" b="1" dirty="0" smtClean="0">
                <a:solidFill>
                  <a:srgbClr val="0000FF"/>
                </a:solidFill>
                <a:latin typeface="楷体_GB2312" pitchFamily="49" charset="-122"/>
                <a:ea typeface="楷体_GB2312" pitchFamily="49" charset="-122"/>
              </a:rPr>
              <a:t>。流程框图如下</a:t>
            </a:r>
            <a:r>
              <a:rPr lang="zh-CN" altLang="en-US" b="1" dirty="0">
                <a:solidFill>
                  <a:srgbClr val="080808"/>
                </a:solidFill>
                <a:latin typeface="楷体_GB2312" pitchFamily="49" charset="-122"/>
                <a:ea typeface="楷体_GB2312" pitchFamily="49" charset="-122"/>
              </a:rPr>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955154"/>
            <a:ext cx="5083141" cy="5786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326584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循环程序的设计</a:t>
            </a:r>
          </a:p>
        </p:txBody>
      </p:sp>
      <p:sp>
        <p:nvSpPr>
          <p:cNvPr id="3" name="矩形 2"/>
          <p:cNvSpPr/>
          <p:nvPr/>
        </p:nvSpPr>
        <p:spPr>
          <a:xfrm>
            <a:off x="165899" y="1196752"/>
            <a:ext cx="8784976" cy="923330"/>
          </a:xfrm>
          <a:prstGeom prst="rect">
            <a:avLst/>
          </a:prstGeom>
        </p:spPr>
        <p:txBody>
          <a:bodyPr wrap="square">
            <a:spAutoFit/>
          </a:bodyPr>
          <a:lstStyle/>
          <a:p>
            <a:r>
              <a:rPr lang="zh-CN" altLang="en-US" b="1" dirty="0">
                <a:solidFill>
                  <a:srgbClr val="080808"/>
                </a:solidFill>
                <a:latin typeface="楷体_GB2312" pitchFamily="49" charset="-122"/>
                <a:ea typeface="楷体_GB2312" pitchFamily="49" charset="-122"/>
              </a:rPr>
              <a:t>例</a:t>
            </a:r>
            <a:r>
              <a:rPr lang="en-US" altLang="zh-CN" b="1" dirty="0">
                <a:solidFill>
                  <a:srgbClr val="080808"/>
                </a:solidFill>
                <a:latin typeface="楷体_GB2312" pitchFamily="49" charset="-122"/>
                <a:ea typeface="楷体_GB2312" pitchFamily="49" charset="-122"/>
              </a:rPr>
              <a:t>4</a:t>
            </a:r>
            <a:r>
              <a:rPr lang="zh-CN" altLang="en-US" b="1" dirty="0">
                <a:solidFill>
                  <a:srgbClr val="080808"/>
                </a:solidFill>
                <a:latin typeface="楷体_GB2312" pitchFamily="49" charset="-122"/>
                <a:ea typeface="楷体_GB2312" pitchFamily="49" charset="-122"/>
              </a:rPr>
              <a:t>．</a:t>
            </a:r>
            <a:r>
              <a:rPr lang="en-US" altLang="zh-CN" b="1" dirty="0">
                <a:solidFill>
                  <a:srgbClr val="080808"/>
                </a:solidFill>
                <a:latin typeface="楷体_GB2312" pitchFamily="49" charset="-122"/>
                <a:ea typeface="楷体_GB2312" pitchFamily="49" charset="-122"/>
              </a:rPr>
              <a:t>7  </a:t>
            </a:r>
            <a:r>
              <a:rPr lang="zh-CN" altLang="en-US" b="1" dirty="0">
                <a:solidFill>
                  <a:srgbClr val="080808"/>
                </a:solidFill>
                <a:latin typeface="楷体_GB2312" pitchFamily="49" charset="-122"/>
                <a:ea typeface="楷体_GB2312" pitchFamily="49" charset="-122"/>
              </a:rPr>
              <a:t>在缓冲区</a:t>
            </a:r>
            <a:r>
              <a:rPr lang="en-US" altLang="zh-CN" b="1" dirty="0">
                <a:solidFill>
                  <a:srgbClr val="080808"/>
                </a:solidFill>
                <a:latin typeface="楷体_GB2312" pitchFamily="49" charset="-122"/>
                <a:ea typeface="楷体_GB2312" pitchFamily="49" charset="-122"/>
              </a:rPr>
              <a:t>DAT1</a:t>
            </a:r>
            <a:r>
              <a:rPr lang="zh-CN" altLang="en-US" b="1" dirty="0">
                <a:solidFill>
                  <a:srgbClr val="080808"/>
                </a:solidFill>
                <a:latin typeface="楷体_GB2312" pitchFamily="49" charset="-122"/>
                <a:ea typeface="楷体_GB2312" pitchFamily="49" charset="-122"/>
              </a:rPr>
              <a:t>和</a:t>
            </a:r>
            <a:r>
              <a:rPr lang="en-US" altLang="zh-CN" b="1" dirty="0">
                <a:solidFill>
                  <a:srgbClr val="080808"/>
                </a:solidFill>
                <a:latin typeface="楷体_GB2312" pitchFamily="49" charset="-122"/>
                <a:ea typeface="楷体_GB2312" pitchFamily="49" charset="-122"/>
              </a:rPr>
              <a:t>DAT2</a:t>
            </a:r>
            <a:r>
              <a:rPr lang="zh-CN" altLang="en-US" b="1" dirty="0">
                <a:solidFill>
                  <a:srgbClr val="080808"/>
                </a:solidFill>
                <a:latin typeface="楷体_GB2312" pitchFamily="49" charset="-122"/>
                <a:ea typeface="楷体_GB2312" pitchFamily="49" charset="-122"/>
              </a:rPr>
              <a:t>中，存放着</a:t>
            </a:r>
            <a:r>
              <a:rPr lang="zh-CN" altLang="en-US" b="1" dirty="0">
                <a:solidFill>
                  <a:srgbClr val="FF0000"/>
                </a:solidFill>
                <a:latin typeface="楷体_GB2312" pitchFamily="49" charset="-122"/>
                <a:ea typeface="楷体_GB2312" pitchFamily="49" charset="-122"/>
              </a:rPr>
              <a:t>两组递增有序的</a:t>
            </a:r>
            <a:r>
              <a:rPr lang="en-US" altLang="zh-CN" b="1" dirty="0">
                <a:solidFill>
                  <a:srgbClr val="FF0000"/>
                </a:solidFill>
                <a:latin typeface="楷体_GB2312" pitchFamily="49" charset="-122"/>
                <a:ea typeface="楷体_GB2312" pitchFamily="49" charset="-122"/>
              </a:rPr>
              <a:t>8</a:t>
            </a:r>
            <a:r>
              <a:rPr lang="zh-CN" altLang="en-US" b="1" dirty="0">
                <a:solidFill>
                  <a:srgbClr val="FF0000"/>
                </a:solidFill>
                <a:latin typeface="楷体_GB2312" pitchFamily="49" charset="-122"/>
                <a:ea typeface="楷体_GB2312" pitchFamily="49" charset="-122"/>
              </a:rPr>
              <a:t>位二进制无符号数</a:t>
            </a:r>
            <a:r>
              <a:rPr lang="zh-CN" altLang="en-US" b="1" dirty="0">
                <a:solidFill>
                  <a:srgbClr val="080808"/>
                </a:solidFill>
                <a:latin typeface="楷体_GB2312" pitchFamily="49" charset="-122"/>
                <a:ea typeface="楷体_GB2312" pitchFamily="49" charset="-122"/>
              </a:rPr>
              <a:t>，其中前两个字节保存数组的长度，要求编程实现将它们合并成一组递增有序的数组</a:t>
            </a:r>
            <a:r>
              <a:rPr lang="en-US" altLang="zh-CN" b="1" dirty="0">
                <a:solidFill>
                  <a:srgbClr val="080808"/>
                </a:solidFill>
                <a:latin typeface="楷体_GB2312" pitchFamily="49" charset="-122"/>
                <a:ea typeface="楷体_GB2312" pitchFamily="49" charset="-122"/>
              </a:rPr>
              <a:t>DAT</a:t>
            </a:r>
            <a:r>
              <a:rPr lang="zh-CN" altLang="en-US" b="1" dirty="0">
                <a:solidFill>
                  <a:srgbClr val="080808"/>
                </a:solidFill>
                <a:latin typeface="楷体_GB2312" pitchFamily="49" charset="-122"/>
                <a:ea typeface="楷体_GB2312" pitchFamily="49" charset="-122"/>
              </a:rPr>
              <a:t>，</a:t>
            </a:r>
            <a:r>
              <a:rPr lang="en-US" altLang="zh-CN" b="1" dirty="0">
                <a:solidFill>
                  <a:srgbClr val="080808"/>
                </a:solidFill>
                <a:latin typeface="楷体_GB2312" pitchFamily="49" charset="-122"/>
                <a:ea typeface="楷体_GB2312" pitchFamily="49" charset="-122"/>
              </a:rPr>
              <a:t>DAT</a:t>
            </a:r>
            <a:r>
              <a:rPr lang="zh-CN" altLang="en-US" b="1" dirty="0">
                <a:solidFill>
                  <a:srgbClr val="080808"/>
                </a:solidFill>
                <a:latin typeface="楷体_GB2312" pitchFamily="49" charset="-122"/>
                <a:ea typeface="楷体_GB2312" pitchFamily="49" charset="-122"/>
              </a:rPr>
              <a:t>的前两个字节用于保存新数组的长度。</a:t>
            </a:r>
          </a:p>
        </p:txBody>
      </p:sp>
      <p:sp>
        <p:nvSpPr>
          <p:cNvPr id="4" name="矩形 3"/>
          <p:cNvSpPr/>
          <p:nvPr/>
        </p:nvSpPr>
        <p:spPr>
          <a:xfrm>
            <a:off x="219034" y="2204864"/>
            <a:ext cx="8817462" cy="369332"/>
          </a:xfrm>
          <a:prstGeom prst="rect">
            <a:avLst/>
          </a:prstGeom>
        </p:spPr>
        <p:txBody>
          <a:bodyPr wrap="square">
            <a:spAutoFit/>
          </a:bodyPr>
          <a:lstStyle/>
          <a:p>
            <a:r>
              <a:rPr lang="zh-CN" altLang="en-US" b="1" dirty="0" smtClean="0">
                <a:solidFill>
                  <a:srgbClr val="0000FF"/>
                </a:solidFill>
                <a:latin typeface="楷体_GB2312" pitchFamily="49" charset="-122"/>
                <a:ea typeface="楷体_GB2312" pitchFamily="49" charset="-122"/>
              </a:rPr>
              <a:t>汇编语言</a:t>
            </a:r>
            <a:r>
              <a:rPr lang="zh-CN" altLang="en-US" b="1" dirty="0">
                <a:solidFill>
                  <a:srgbClr val="0000FF"/>
                </a:solidFill>
                <a:latin typeface="楷体_GB2312" pitchFamily="49" charset="-122"/>
                <a:ea typeface="楷体_GB2312" pitchFamily="49" charset="-122"/>
              </a:rPr>
              <a:t>程序如下</a:t>
            </a:r>
            <a:r>
              <a:rPr lang="zh-CN" altLang="en-US" b="1" dirty="0">
                <a:solidFill>
                  <a:srgbClr val="080808"/>
                </a:solidFill>
                <a:latin typeface="楷体_GB2312" pitchFamily="49" charset="-122"/>
                <a:ea typeface="楷体_GB2312" pitchFamily="49" charset="-122"/>
              </a:rPr>
              <a:t>：</a:t>
            </a:r>
          </a:p>
        </p:txBody>
      </p:sp>
      <p:sp>
        <p:nvSpPr>
          <p:cNvPr id="5" name="Rectangle 3"/>
          <p:cNvSpPr>
            <a:spLocks noChangeArrowheads="1"/>
          </p:cNvSpPr>
          <p:nvPr/>
        </p:nvSpPr>
        <p:spPr bwMode="auto">
          <a:xfrm>
            <a:off x="1331640" y="2636912"/>
            <a:ext cx="860425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gn="l"/>
            <a:r>
              <a:rPr lang="en-US" altLang="zh-CN" sz="1600" b="1" dirty="0">
                <a:solidFill>
                  <a:srgbClr val="080808"/>
                </a:solidFill>
                <a:latin typeface="楷体_GB2312" pitchFamily="49" charset="-122"/>
                <a:ea typeface="楷体_GB2312" pitchFamily="49" charset="-122"/>
              </a:rPr>
              <a:t>STACK   SEGMENT STACK 'STACK'</a:t>
            </a:r>
          </a:p>
          <a:p>
            <a:pPr algn="l"/>
            <a:r>
              <a:rPr lang="en-US" altLang="zh-CN" sz="1600" b="1" dirty="0">
                <a:solidFill>
                  <a:srgbClr val="080808"/>
                </a:solidFill>
                <a:latin typeface="楷体_GB2312" pitchFamily="49" charset="-122"/>
                <a:ea typeface="楷体_GB2312" pitchFamily="49" charset="-122"/>
              </a:rPr>
              <a:t>        DW 100H DUP(?)</a:t>
            </a:r>
          </a:p>
          <a:p>
            <a:pPr algn="l"/>
            <a:r>
              <a:rPr lang="en-US" altLang="zh-CN" sz="1600" b="1" dirty="0">
                <a:solidFill>
                  <a:srgbClr val="080808"/>
                </a:solidFill>
                <a:latin typeface="楷体_GB2312" pitchFamily="49" charset="-122"/>
                <a:ea typeface="楷体_GB2312" pitchFamily="49" charset="-122"/>
              </a:rPr>
              <a:t>TOP     LABEL WORD</a:t>
            </a:r>
          </a:p>
          <a:p>
            <a:pPr algn="l"/>
            <a:r>
              <a:rPr lang="en-US" altLang="zh-CN" sz="1600" b="1" dirty="0">
                <a:solidFill>
                  <a:srgbClr val="080808"/>
                </a:solidFill>
                <a:latin typeface="楷体_GB2312" pitchFamily="49" charset="-122"/>
                <a:ea typeface="楷体_GB2312" pitchFamily="49" charset="-122"/>
              </a:rPr>
              <a:t>STACK   ENDS</a:t>
            </a:r>
          </a:p>
          <a:p>
            <a:pPr algn="l"/>
            <a:r>
              <a:rPr lang="en-US" altLang="zh-CN" sz="1600" b="1" dirty="0">
                <a:solidFill>
                  <a:srgbClr val="080808"/>
                </a:solidFill>
                <a:latin typeface="楷体_GB2312" pitchFamily="49" charset="-122"/>
                <a:ea typeface="楷体_GB2312" pitchFamily="49" charset="-122"/>
              </a:rPr>
              <a:t>DATA    SEGMENT</a:t>
            </a:r>
          </a:p>
          <a:p>
            <a:pPr algn="l"/>
            <a:r>
              <a:rPr lang="en-US" altLang="zh-CN" sz="1600" b="1" dirty="0">
                <a:solidFill>
                  <a:srgbClr val="080808"/>
                </a:solidFill>
                <a:latin typeface="楷体_GB2312" pitchFamily="49" charset="-122"/>
                <a:ea typeface="楷体_GB2312" pitchFamily="49" charset="-122"/>
              </a:rPr>
              <a:t>DAT1    DW 10		</a:t>
            </a:r>
            <a:r>
              <a:rPr lang="zh-CN" altLang="en-US" sz="1600" b="1" dirty="0">
                <a:solidFill>
                  <a:srgbClr val="00B050"/>
                </a:solidFill>
                <a:latin typeface="楷体_GB2312" pitchFamily="49" charset="-122"/>
                <a:ea typeface="楷体_GB2312" pitchFamily="49" charset="-122"/>
              </a:rPr>
              <a:t>；设</a:t>
            </a:r>
            <a:r>
              <a:rPr lang="en-US" altLang="zh-CN" sz="1600" b="1" dirty="0">
                <a:solidFill>
                  <a:srgbClr val="00B050"/>
                </a:solidFill>
                <a:latin typeface="楷体_GB2312" pitchFamily="49" charset="-122"/>
                <a:ea typeface="楷体_GB2312" pitchFamily="49" charset="-122"/>
              </a:rPr>
              <a:t>DAT1</a:t>
            </a:r>
            <a:r>
              <a:rPr lang="zh-CN" altLang="en-US" sz="1600" b="1" dirty="0">
                <a:solidFill>
                  <a:srgbClr val="00B050"/>
                </a:solidFill>
                <a:latin typeface="楷体_GB2312" pitchFamily="49" charset="-122"/>
                <a:ea typeface="楷体_GB2312" pitchFamily="49" charset="-122"/>
              </a:rPr>
              <a:t>中有</a:t>
            </a:r>
            <a:r>
              <a:rPr lang="en-US" altLang="zh-CN" sz="1600" b="1" dirty="0">
                <a:solidFill>
                  <a:srgbClr val="00B050"/>
                </a:solidFill>
                <a:latin typeface="楷体_GB2312" pitchFamily="49" charset="-122"/>
                <a:ea typeface="楷体_GB2312" pitchFamily="49" charset="-122"/>
              </a:rPr>
              <a:t>10</a:t>
            </a:r>
            <a:r>
              <a:rPr lang="zh-CN" altLang="en-US" sz="1600" b="1" dirty="0">
                <a:solidFill>
                  <a:srgbClr val="00B050"/>
                </a:solidFill>
                <a:latin typeface="楷体_GB2312" pitchFamily="49" charset="-122"/>
                <a:ea typeface="楷体_GB2312" pitchFamily="49" charset="-122"/>
              </a:rPr>
              <a:t>个数据</a:t>
            </a:r>
          </a:p>
          <a:p>
            <a:pPr algn="l"/>
            <a:r>
              <a:rPr lang="zh-CN" altLang="en-US" sz="1600" b="1" dirty="0">
                <a:solidFill>
                  <a:srgbClr val="080808"/>
                </a:solidFill>
                <a:latin typeface="楷体_GB2312" pitchFamily="49" charset="-122"/>
                <a:ea typeface="楷体_GB2312" pitchFamily="49" charset="-122"/>
              </a:rPr>
              <a:t>        </a:t>
            </a:r>
            <a:r>
              <a:rPr lang="en-US" altLang="zh-CN" sz="1600" b="1" dirty="0">
                <a:solidFill>
                  <a:srgbClr val="080808"/>
                </a:solidFill>
                <a:latin typeface="楷体_GB2312" pitchFamily="49" charset="-122"/>
                <a:ea typeface="楷体_GB2312" pitchFamily="49" charset="-122"/>
              </a:rPr>
              <a:t>DB 10H,25H,67H,68H,73H,83H,95H,0A8H,0C2H,0E6H</a:t>
            </a:r>
          </a:p>
          <a:p>
            <a:pPr algn="l"/>
            <a:r>
              <a:rPr lang="en-US" altLang="zh-CN" sz="1600" b="1" dirty="0">
                <a:solidFill>
                  <a:srgbClr val="080808"/>
                </a:solidFill>
                <a:latin typeface="楷体_GB2312" pitchFamily="49" charset="-122"/>
                <a:ea typeface="楷体_GB2312" pitchFamily="49" charset="-122"/>
              </a:rPr>
              <a:t>DAT2    DW 13		</a:t>
            </a:r>
            <a:r>
              <a:rPr lang="zh-CN" altLang="en-US" sz="1600" b="1" dirty="0">
                <a:solidFill>
                  <a:srgbClr val="00B050"/>
                </a:solidFill>
                <a:latin typeface="楷体_GB2312" pitchFamily="49" charset="-122"/>
                <a:ea typeface="楷体_GB2312" pitchFamily="49" charset="-122"/>
              </a:rPr>
              <a:t>；设</a:t>
            </a:r>
            <a:r>
              <a:rPr lang="en-US" altLang="zh-CN" sz="1600" b="1" dirty="0">
                <a:solidFill>
                  <a:srgbClr val="00B050"/>
                </a:solidFill>
                <a:latin typeface="楷体_GB2312" pitchFamily="49" charset="-122"/>
                <a:ea typeface="楷体_GB2312" pitchFamily="49" charset="-122"/>
              </a:rPr>
              <a:t>DAT2</a:t>
            </a:r>
            <a:r>
              <a:rPr lang="zh-CN" altLang="en-US" sz="1600" b="1" dirty="0">
                <a:solidFill>
                  <a:srgbClr val="00B050"/>
                </a:solidFill>
                <a:latin typeface="楷体_GB2312" pitchFamily="49" charset="-122"/>
                <a:ea typeface="楷体_GB2312" pitchFamily="49" charset="-122"/>
              </a:rPr>
              <a:t>中有</a:t>
            </a:r>
            <a:r>
              <a:rPr lang="en-US" altLang="zh-CN" sz="1600" b="1" dirty="0">
                <a:solidFill>
                  <a:srgbClr val="00B050"/>
                </a:solidFill>
                <a:latin typeface="楷体_GB2312" pitchFamily="49" charset="-122"/>
                <a:ea typeface="楷体_GB2312" pitchFamily="49" charset="-122"/>
              </a:rPr>
              <a:t>13</a:t>
            </a:r>
            <a:r>
              <a:rPr lang="zh-CN" altLang="en-US" sz="1600" b="1" dirty="0">
                <a:solidFill>
                  <a:srgbClr val="00B050"/>
                </a:solidFill>
                <a:latin typeface="楷体_GB2312" pitchFamily="49" charset="-122"/>
                <a:ea typeface="楷体_GB2312" pitchFamily="49" charset="-122"/>
              </a:rPr>
              <a:t>个数据</a:t>
            </a:r>
          </a:p>
          <a:p>
            <a:pPr algn="l"/>
            <a:r>
              <a:rPr lang="zh-CN" altLang="en-US" sz="1600" b="1" dirty="0" smtClean="0">
                <a:solidFill>
                  <a:srgbClr val="080808"/>
                </a:solidFill>
                <a:latin typeface="楷体_GB2312" pitchFamily="49" charset="-122"/>
                <a:ea typeface="楷体_GB2312" pitchFamily="49" charset="-122"/>
              </a:rPr>
              <a:t>        </a:t>
            </a:r>
            <a:r>
              <a:rPr lang="en-US" altLang="zh-CN" sz="1600" b="1" dirty="0" smtClean="0">
                <a:solidFill>
                  <a:srgbClr val="080808"/>
                </a:solidFill>
                <a:latin typeface="楷体_GB2312" pitchFamily="49" charset="-122"/>
                <a:ea typeface="楷体_GB2312" pitchFamily="49" charset="-122"/>
              </a:rPr>
              <a:t>DB </a:t>
            </a:r>
            <a:r>
              <a:rPr lang="en-US" altLang="zh-CN" sz="1600" b="1" dirty="0">
                <a:solidFill>
                  <a:srgbClr val="080808"/>
                </a:solidFill>
                <a:latin typeface="楷体_GB2312" pitchFamily="49" charset="-122"/>
                <a:ea typeface="楷体_GB2312" pitchFamily="49" charset="-122"/>
              </a:rPr>
              <a:t>05,12H,26H,45H,58H,65H,67H,70H,76H,88H,92H,0CDH,0DEH</a:t>
            </a:r>
          </a:p>
          <a:p>
            <a:pPr algn="l"/>
            <a:r>
              <a:rPr lang="en-US" altLang="zh-CN" sz="1600" b="1" dirty="0" smtClean="0">
                <a:solidFill>
                  <a:srgbClr val="080808"/>
                </a:solidFill>
                <a:latin typeface="楷体_GB2312" pitchFamily="49" charset="-122"/>
                <a:ea typeface="楷体_GB2312" pitchFamily="49" charset="-122"/>
              </a:rPr>
              <a:t>DAT     DW </a:t>
            </a:r>
            <a:r>
              <a:rPr lang="en-US" altLang="zh-CN" sz="1600" b="1" dirty="0">
                <a:solidFill>
                  <a:srgbClr val="080808"/>
                </a:solidFill>
                <a:latin typeface="楷体_GB2312" pitchFamily="49" charset="-122"/>
                <a:ea typeface="楷体_GB2312" pitchFamily="49" charset="-122"/>
              </a:rPr>
              <a:t>?</a:t>
            </a:r>
          </a:p>
          <a:p>
            <a:pPr algn="l"/>
            <a:r>
              <a:rPr lang="en-US" altLang="zh-CN" sz="1600" b="1" dirty="0" smtClean="0">
                <a:solidFill>
                  <a:srgbClr val="080808"/>
                </a:solidFill>
                <a:latin typeface="楷体_GB2312" pitchFamily="49" charset="-122"/>
                <a:ea typeface="楷体_GB2312" pitchFamily="49" charset="-122"/>
              </a:rPr>
              <a:t>        </a:t>
            </a:r>
            <a:r>
              <a:rPr lang="en-US" altLang="zh-CN" sz="1600" b="1" dirty="0">
                <a:solidFill>
                  <a:srgbClr val="080808"/>
                </a:solidFill>
                <a:latin typeface="楷体_GB2312" pitchFamily="49" charset="-122"/>
                <a:ea typeface="楷体_GB2312" pitchFamily="49" charset="-122"/>
              </a:rPr>
              <a:t>DB 200 DUP(?) </a:t>
            </a:r>
          </a:p>
          <a:p>
            <a:r>
              <a:rPr lang="en-US" altLang="zh-CN" sz="1600" b="1" dirty="0">
                <a:solidFill>
                  <a:srgbClr val="080808"/>
                </a:solidFill>
                <a:latin typeface="楷体_GB2312" pitchFamily="49" charset="-122"/>
                <a:ea typeface="楷体_GB2312" pitchFamily="49" charset="-122"/>
              </a:rPr>
              <a:t>DATA    ENDS</a:t>
            </a:r>
          </a:p>
          <a:p>
            <a:r>
              <a:rPr lang="en-US" altLang="zh-CN" sz="1600" b="1" dirty="0">
                <a:solidFill>
                  <a:srgbClr val="080808"/>
                </a:solidFill>
                <a:latin typeface="楷体_GB2312" pitchFamily="49" charset="-122"/>
                <a:ea typeface="楷体_GB2312" pitchFamily="49" charset="-122"/>
              </a:rPr>
              <a:t>CODE    SEGMENT</a:t>
            </a:r>
          </a:p>
          <a:p>
            <a:r>
              <a:rPr lang="en-US" altLang="zh-CN" sz="1600" b="1" dirty="0">
                <a:solidFill>
                  <a:srgbClr val="080808"/>
                </a:solidFill>
                <a:latin typeface="楷体_GB2312" pitchFamily="49" charset="-122"/>
                <a:ea typeface="楷体_GB2312" pitchFamily="49" charset="-122"/>
              </a:rPr>
              <a:t>        ASSUME </a:t>
            </a:r>
            <a:r>
              <a:rPr lang="en-US" altLang="zh-CN" sz="1600" b="1" dirty="0" smtClean="0">
                <a:solidFill>
                  <a:srgbClr val="080808"/>
                </a:solidFill>
                <a:latin typeface="楷体_GB2312" pitchFamily="49" charset="-122"/>
                <a:ea typeface="楷体_GB2312" pitchFamily="49" charset="-122"/>
              </a:rPr>
              <a:t>CS:CODE,DS:DATA,ES:DATA,SS:STACK   </a:t>
            </a:r>
            <a:endParaRPr lang="en-US" altLang="zh-CN" sz="1600" b="1" dirty="0">
              <a:solidFill>
                <a:srgbClr val="080808"/>
              </a:solidFill>
              <a:latin typeface="楷体_GB2312" pitchFamily="49" charset="-122"/>
              <a:ea typeface="楷体_GB2312" pitchFamily="49" charset="-122"/>
            </a:endParaRPr>
          </a:p>
        </p:txBody>
      </p:sp>
      <p:sp>
        <p:nvSpPr>
          <p:cNvPr id="6" name="圆角矩形标注 5"/>
          <p:cNvSpPr/>
          <p:nvPr/>
        </p:nvSpPr>
        <p:spPr>
          <a:xfrm>
            <a:off x="3991065" y="2994189"/>
            <a:ext cx="3325981" cy="684076"/>
          </a:xfrm>
          <a:prstGeom prst="wedgeRoundRectCallout">
            <a:avLst>
              <a:gd name="adj1" fmla="val -84278"/>
              <a:gd name="adj2" fmla="val 106016"/>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DAT1</a:t>
            </a:r>
            <a:r>
              <a:rPr lang="zh-CN" altLang="en-US" dirty="0" smtClean="0">
                <a:solidFill>
                  <a:srgbClr val="FF0000"/>
                </a:solidFill>
              </a:rPr>
              <a:t>是字型变量，任何时候</a:t>
            </a:r>
            <a:endParaRPr lang="en-US" altLang="zh-CN" dirty="0" smtClean="0">
              <a:solidFill>
                <a:srgbClr val="FF0000"/>
              </a:solidFill>
            </a:endParaRPr>
          </a:p>
          <a:p>
            <a:pPr algn="ctr"/>
            <a:r>
              <a:rPr lang="zh-CN" altLang="en-US" dirty="0">
                <a:solidFill>
                  <a:srgbClr val="FF0000"/>
                </a:solidFill>
              </a:rPr>
              <a:t>都</a:t>
            </a:r>
            <a:r>
              <a:rPr lang="zh-CN" altLang="en-US" dirty="0" smtClean="0">
                <a:solidFill>
                  <a:srgbClr val="FF0000"/>
                </a:solidFill>
              </a:rPr>
              <a:t>不能用 </a:t>
            </a:r>
            <a:r>
              <a:rPr lang="en-US" altLang="zh-CN" dirty="0" smtClean="0">
                <a:solidFill>
                  <a:srgbClr val="FF0000"/>
                </a:solidFill>
              </a:rPr>
              <a:t>MOV AL, DAT1+N</a:t>
            </a:r>
            <a:endParaRPr lang="zh-CN" altLang="en-US" dirty="0">
              <a:solidFill>
                <a:srgbClr val="FF0000"/>
              </a:solidFill>
            </a:endParaRPr>
          </a:p>
        </p:txBody>
      </p:sp>
      <p:cxnSp>
        <p:nvCxnSpPr>
          <p:cNvPr id="8" name="直接连接符 7"/>
          <p:cNvCxnSpPr/>
          <p:nvPr/>
        </p:nvCxnSpPr>
        <p:spPr>
          <a:xfrm>
            <a:off x="2241558" y="4160118"/>
            <a:ext cx="5760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19354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068960"/>
            <a:ext cx="4211960" cy="288032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365248" y="1101228"/>
            <a:ext cx="4455223" cy="4560019"/>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循环程序的设计</a:t>
            </a:r>
          </a:p>
        </p:txBody>
      </p:sp>
      <p:sp>
        <p:nvSpPr>
          <p:cNvPr id="3" name="矩形 2"/>
          <p:cNvSpPr/>
          <p:nvPr/>
        </p:nvSpPr>
        <p:spPr>
          <a:xfrm>
            <a:off x="-13612" y="1340768"/>
            <a:ext cx="4426670" cy="4770537"/>
          </a:xfrm>
          <a:prstGeom prst="rect">
            <a:avLst/>
          </a:prstGeom>
        </p:spPr>
        <p:txBody>
          <a:bodyPr wrap="square">
            <a:spAutoFit/>
          </a:bodyPr>
          <a:lstStyle/>
          <a:p>
            <a:r>
              <a:rPr lang="en-US" altLang="zh-CN" sz="1600" b="1" dirty="0">
                <a:solidFill>
                  <a:srgbClr val="080808"/>
                </a:solidFill>
                <a:latin typeface="楷体_GB2312" pitchFamily="49" charset="-122"/>
                <a:ea typeface="楷体_GB2312" pitchFamily="49" charset="-122"/>
              </a:rPr>
              <a:t>START:</a:t>
            </a:r>
          </a:p>
          <a:p>
            <a:r>
              <a:rPr lang="en-US" altLang="zh-CN" sz="1600" b="1" dirty="0">
                <a:solidFill>
                  <a:srgbClr val="080808"/>
                </a:solidFill>
                <a:latin typeface="楷体_GB2312" pitchFamily="49" charset="-122"/>
                <a:ea typeface="楷体_GB2312" pitchFamily="49" charset="-122"/>
              </a:rPr>
              <a:t>    </a:t>
            </a:r>
            <a:r>
              <a:rPr lang="en-US" altLang="zh-CN" sz="1600" b="1" dirty="0" smtClean="0">
                <a:solidFill>
                  <a:srgbClr val="080808"/>
                </a:solidFill>
                <a:latin typeface="楷体_GB2312" pitchFamily="49" charset="-122"/>
                <a:ea typeface="楷体_GB2312" pitchFamily="49" charset="-122"/>
              </a:rPr>
              <a:t>MOV </a:t>
            </a:r>
            <a:r>
              <a:rPr lang="en-US" altLang="zh-CN" sz="1600" b="1" dirty="0">
                <a:solidFill>
                  <a:srgbClr val="080808"/>
                </a:solidFill>
                <a:latin typeface="楷体_GB2312" pitchFamily="49" charset="-122"/>
                <a:ea typeface="楷体_GB2312" pitchFamily="49" charset="-122"/>
              </a:rPr>
              <a:t>AX,DATA</a:t>
            </a:r>
          </a:p>
          <a:p>
            <a:r>
              <a:rPr lang="en-US" altLang="zh-CN" sz="1600" b="1" dirty="0">
                <a:solidFill>
                  <a:srgbClr val="080808"/>
                </a:solidFill>
                <a:latin typeface="楷体_GB2312" pitchFamily="49" charset="-122"/>
                <a:ea typeface="楷体_GB2312" pitchFamily="49" charset="-122"/>
              </a:rPr>
              <a:t>    </a:t>
            </a:r>
            <a:r>
              <a:rPr lang="en-US" altLang="zh-CN" sz="1600" b="1" dirty="0" smtClean="0">
                <a:solidFill>
                  <a:srgbClr val="080808"/>
                </a:solidFill>
                <a:latin typeface="楷体_GB2312" pitchFamily="49" charset="-122"/>
                <a:ea typeface="楷体_GB2312" pitchFamily="49" charset="-122"/>
              </a:rPr>
              <a:t>MOV </a:t>
            </a:r>
            <a:r>
              <a:rPr lang="en-US" altLang="zh-CN" sz="1600" b="1" dirty="0">
                <a:solidFill>
                  <a:srgbClr val="080808"/>
                </a:solidFill>
                <a:latin typeface="楷体_GB2312" pitchFamily="49" charset="-122"/>
                <a:ea typeface="楷体_GB2312" pitchFamily="49" charset="-122"/>
              </a:rPr>
              <a:t>DS,AX</a:t>
            </a:r>
          </a:p>
          <a:p>
            <a:r>
              <a:rPr lang="en-US" altLang="zh-CN" sz="1600" b="1" dirty="0">
                <a:solidFill>
                  <a:srgbClr val="080808"/>
                </a:solidFill>
                <a:latin typeface="楷体_GB2312" pitchFamily="49" charset="-122"/>
                <a:ea typeface="楷体_GB2312" pitchFamily="49" charset="-122"/>
              </a:rPr>
              <a:t>    </a:t>
            </a:r>
            <a:r>
              <a:rPr lang="en-US" altLang="zh-CN" sz="1600" b="1" dirty="0" smtClean="0">
                <a:solidFill>
                  <a:srgbClr val="080808"/>
                </a:solidFill>
                <a:latin typeface="楷体_GB2312" pitchFamily="49" charset="-122"/>
                <a:ea typeface="楷体_GB2312" pitchFamily="49" charset="-122"/>
              </a:rPr>
              <a:t>MOV </a:t>
            </a:r>
            <a:r>
              <a:rPr lang="en-US" altLang="zh-CN" sz="1600" b="1" dirty="0">
                <a:solidFill>
                  <a:srgbClr val="080808"/>
                </a:solidFill>
                <a:latin typeface="楷体_GB2312" pitchFamily="49" charset="-122"/>
                <a:ea typeface="楷体_GB2312" pitchFamily="49" charset="-122"/>
              </a:rPr>
              <a:t>ES,AX</a:t>
            </a:r>
          </a:p>
          <a:p>
            <a:r>
              <a:rPr lang="en-US" altLang="zh-CN" sz="1600" b="1" dirty="0">
                <a:solidFill>
                  <a:srgbClr val="080808"/>
                </a:solidFill>
                <a:latin typeface="楷体_GB2312" pitchFamily="49" charset="-122"/>
                <a:ea typeface="楷体_GB2312" pitchFamily="49" charset="-122"/>
              </a:rPr>
              <a:t>    </a:t>
            </a:r>
            <a:r>
              <a:rPr lang="en-US" altLang="zh-CN" sz="1600" b="1" dirty="0" smtClean="0">
                <a:solidFill>
                  <a:srgbClr val="080808"/>
                </a:solidFill>
                <a:latin typeface="楷体_GB2312" pitchFamily="49" charset="-122"/>
                <a:ea typeface="楷体_GB2312" pitchFamily="49" charset="-122"/>
              </a:rPr>
              <a:t>MOV </a:t>
            </a:r>
            <a:r>
              <a:rPr lang="en-US" altLang="zh-CN" sz="1600" b="1" dirty="0">
                <a:solidFill>
                  <a:srgbClr val="080808"/>
                </a:solidFill>
                <a:latin typeface="楷体_GB2312" pitchFamily="49" charset="-122"/>
                <a:ea typeface="楷体_GB2312" pitchFamily="49" charset="-122"/>
              </a:rPr>
              <a:t>AX,STACK</a:t>
            </a:r>
          </a:p>
          <a:p>
            <a:r>
              <a:rPr lang="en-US" altLang="zh-CN" sz="1600" b="1" dirty="0">
                <a:solidFill>
                  <a:srgbClr val="080808"/>
                </a:solidFill>
                <a:latin typeface="楷体_GB2312" pitchFamily="49" charset="-122"/>
                <a:ea typeface="楷体_GB2312" pitchFamily="49" charset="-122"/>
              </a:rPr>
              <a:t>    </a:t>
            </a:r>
            <a:r>
              <a:rPr lang="en-US" altLang="zh-CN" sz="1600" b="1" dirty="0" smtClean="0">
                <a:solidFill>
                  <a:srgbClr val="080808"/>
                </a:solidFill>
                <a:latin typeface="楷体_GB2312" pitchFamily="49" charset="-122"/>
                <a:ea typeface="楷体_GB2312" pitchFamily="49" charset="-122"/>
              </a:rPr>
              <a:t>MOV </a:t>
            </a:r>
            <a:r>
              <a:rPr lang="en-US" altLang="zh-CN" sz="1600" b="1" dirty="0">
                <a:solidFill>
                  <a:srgbClr val="080808"/>
                </a:solidFill>
                <a:latin typeface="楷体_GB2312" pitchFamily="49" charset="-122"/>
                <a:ea typeface="楷体_GB2312" pitchFamily="49" charset="-122"/>
              </a:rPr>
              <a:t>SS,AX</a:t>
            </a:r>
          </a:p>
          <a:p>
            <a:r>
              <a:rPr lang="en-US" altLang="zh-CN" sz="1600" b="1" dirty="0">
                <a:solidFill>
                  <a:srgbClr val="080808"/>
                </a:solidFill>
                <a:latin typeface="楷体_GB2312" pitchFamily="49" charset="-122"/>
                <a:ea typeface="楷体_GB2312" pitchFamily="49" charset="-122"/>
              </a:rPr>
              <a:t>    </a:t>
            </a:r>
            <a:r>
              <a:rPr lang="en-US" altLang="zh-CN" sz="1600" b="1" dirty="0" smtClean="0">
                <a:solidFill>
                  <a:srgbClr val="080808"/>
                </a:solidFill>
                <a:latin typeface="楷体_GB2312" pitchFamily="49" charset="-122"/>
                <a:ea typeface="楷体_GB2312" pitchFamily="49" charset="-122"/>
              </a:rPr>
              <a:t>LEA </a:t>
            </a:r>
            <a:r>
              <a:rPr lang="en-US" altLang="zh-CN" sz="1600" b="1" dirty="0">
                <a:solidFill>
                  <a:srgbClr val="080808"/>
                </a:solidFill>
                <a:latin typeface="楷体_GB2312" pitchFamily="49" charset="-122"/>
                <a:ea typeface="楷体_GB2312" pitchFamily="49" charset="-122"/>
              </a:rPr>
              <a:t>SP,TOP</a:t>
            </a:r>
          </a:p>
          <a:p>
            <a:r>
              <a:rPr lang="en-US" altLang="zh-CN" sz="1600" b="1" dirty="0">
                <a:solidFill>
                  <a:srgbClr val="080808"/>
                </a:solidFill>
                <a:latin typeface="楷体_GB2312" pitchFamily="49" charset="-122"/>
                <a:ea typeface="楷体_GB2312" pitchFamily="49" charset="-122"/>
              </a:rPr>
              <a:t> </a:t>
            </a:r>
            <a:r>
              <a:rPr lang="en-US" altLang="zh-CN" sz="1600" b="1" dirty="0" smtClean="0">
                <a:solidFill>
                  <a:srgbClr val="080808"/>
                </a:solidFill>
                <a:latin typeface="楷体_GB2312" pitchFamily="49" charset="-122"/>
                <a:ea typeface="楷体_GB2312" pitchFamily="49" charset="-122"/>
              </a:rPr>
              <a:t>   MOV CX,DAT1  </a:t>
            </a:r>
            <a:r>
              <a:rPr lang="zh-CN" altLang="en-US" sz="1600" b="1" dirty="0" smtClean="0">
                <a:solidFill>
                  <a:srgbClr val="080808"/>
                </a:solidFill>
                <a:latin typeface="楷体_GB2312" pitchFamily="49" charset="-122"/>
                <a:ea typeface="楷体_GB2312" pitchFamily="49" charset="-122"/>
              </a:rPr>
              <a:t>；</a:t>
            </a:r>
            <a:r>
              <a:rPr lang="en-US" altLang="zh-CN" sz="1600" b="1" dirty="0">
                <a:solidFill>
                  <a:srgbClr val="00B050"/>
                </a:solidFill>
                <a:latin typeface="楷体_GB2312" pitchFamily="49" charset="-122"/>
                <a:ea typeface="楷体_GB2312" pitchFamily="49" charset="-122"/>
              </a:rPr>
              <a:t>CX</a:t>
            </a:r>
            <a:r>
              <a:rPr lang="zh-CN" altLang="en-US" sz="1600" b="1" dirty="0">
                <a:solidFill>
                  <a:srgbClr val="00B050"/>
                </a:solidFill>
                <a:latin typeface="楷体_GB2312" pitchFamily="49" charset="-122"/>
                <a:ea typeface="楷体_GB2312" pitchFamily="49" charset="-122"/>
              </a:rPr>
              <a:t>表示</a:t>
            </a:r>
            <a:r>
              <a:rPr lang="en-US" altLang="zh-CN" sz="1600" b="1" dirty="0">
                <a:solidFill>
                  <a:srgbClr val="00B050"/>
                </a:solidFill>
                <a:latin typeface="楷体_GB2312" pitchFamily="49" charset="-122"/>
                <a:ea typeface="楷体_GB2312" pitchFamily="49" charset="-122"/>
              </a:rPr>
              <a:t>DAT1</a:t>
            </a:r>
            <a:r>
              <a:rPr lang="zh-CN" altLang="en-US" sz="1600" b="1" dirty="0">
                <a:solidFill>
                  <a:srgbClr val="00B050"/>
                </a:solidFill>
                <a:latin typeface="楷体_GB2312" pitchFamily="49" charset="-122"/>
                <a:ea typeface="楷体_GB2312" pitchFamily="49" charset="-122"/>
              </a:rPr>
              <a:t>的数据个数</a:t>
            </a:r>
          </a:p>
          <a:p>
            <a:r>
              <a:rPr lang="zh-CN" altLang="en-US" sz="1600" b="1" dirty="0" smtClean="0">
                <a:solidFill>
                  <a:srgbClr val="080808"/>
                </a:solidFill>
                <a:latin typeface="楷体_GB2312" pitchFamily="49" charset="-122"/>
                <a:ea typeface="楷体_GB2312" pitchFamily="49" charset="-122"/>
              </a:rPr>
              <a:t>    </a:t>
            </a:r>
            <a:r>
              <a:rPr lang="en-US" altLang="zh-CN" sz="1600" b="1" dirty="0" smtClean="0">
                <a:solidFill>
                  <a:srgbClr val="080808"/>
                </a:solidFill>
                <a:latin typeface="楷体_GB2312" pitchFamily="49" charset="-122"/>
                <a:ea typeface="楷体_GB2312" pitchFamily="49" charset="-122"/>
              </a:rPr>
              <a:t>MOV DX,DAT2  </a:t>
            </a:r>
            <a:r>
              <a:rPr lang="zh-CN" altLang="en-US" sz="1600" b="1" dirty="0" smtClean="0">
                <a:solidFill>
                  <a:srgbClr val="080808"/>
                </a:solidFill>
                <a:latin typeface="楷体_GB2312" pitchFamily="49" charset="-122"/>
                <a:ea typeface="楷体_GB2312" pitchFamily="49" charset="-122"/>
              </a:rPr>
              <a:t>；</a:t>
            </a:r>
            <a:r>
              <a:rPr lang="en-US" altLang="zh-CN" sz="1600" b="1" dirty="0">
                <a:solidFill>
                  <a:srgbClr val="00B050"/>
                </a:solidFill>
                <a:latin typeface="楷体_GB2312" pitchFamily="49" charset="-122"/>
                <a:ea typeface="楷体_GB2312" pitchFamily="49" charset="-122"/>
              </a:rPr>
              <a:t>DX</a:t>
            </a:r>
            <a:r>
              <a:rPr lang="zh-CN" altLang="en-US" sz="1600" b="1" dirty="0">
                <a:solidFill>
                  <a:srgbClr val="00B050"/>
                </a:solidFill>
                <a:latin typeface="楷体_GB2312" pitchFamily="49" charset="-122"/>
                <a:ea typeface="楷体_GB2312" pitchFamily="49" charset="-122"/>
              </a:rPr>
              <a:t>表示</a:t>
            </a:r>
            <a:r>
              <a:rPr lang="en-US" altLang="zh-CN" sz="1600" b="1" dirty="0">
                <a:solidFill>
                  <a:srgbClr val="00B050"/>
                </a:solidFill>
                <a:latin typeface="楷体_GB2312" pitchFamily="49" charset="-122"/>
                <a:ea typeface="楷体_GB2312" pitchFamily="49" charset="-122"/>
              </a:rPr>
              <a:t>DAT2</a:t>
            </a:r>
            <a:r>
              <a:rPr lang="zh-CN" altLang="en-US" sz="1600" b="1" dirty="0">
                <a:solidFill>
                  <a:srgbClr val="00B050"/>
                </a:solidFill>
                <a:latin typeface="楷体_GB2312" pitchFamily="49" charset="-122"/>
                <a:ea typeface="楷体_GB2312" pitchFamily="49" charset="-122"/>
              </a:rPr>
              <a:t>的数据个数</a:t>
            </a:r>
          </a:p>
          <a:p>
            <a:r>
              <a:rPr lang="zh-CN" altLang="en-US" sz="1600" b="1" dirty="0" smtClean="0">
                <a:solidFill>
                  <a:srgbClr val="080808"/>
                </a:solidFill>
                <a:latin typeface="楷体_GB2312" pitchFamily="49" charset="-122"/>
                <a:ea typeface="楷体_GB2312" pitchFamily="49" charset="-122"/>
              </a:rPr>
              <a:t>    </a:t>
            </a:r>
            <a:r>
              <a:rPr lang="en-US" altLang="zh-CN" sz="1600" b="1" dirty="0" smtClean="0">
                <a:solidFill>
                  <a:srgbClr val="080808"/>
                </a:solidFill>
                <a:latin typeface="楷体_GB2312" pitchFamily="49" charset="-122"/>
                <a:ea typeface="楷体_GB2312" pitchFamily="49" charset="-122"/>
              </a:rPr>
              <a:t>MOV DAT,CX   </a:t>
            </a:r>
            <a:r>
              <a:rPr lang="zh-CN" altLang="en-US" sz="1600" b="1" dirty="0" smtClean="0">
                <a:solidFill>
                  <a:srgbClr val="080808"/>
                </a:solidFill>
                <a:latin typeface="楷体_GB2312" pitchFamily="49" charset="-122"/>
                <a:ea typeface="楷体_GB2312" pitchFamily="49" charset="-122"/>
              </a:rPr>
              <a:t>；</a:t>
            </a:r>
            <a:r>
              <a:rPr lang="zh-CN" altLang="en-US" sz="1600" b="1" dirty="0">
                <a:solidFill>
                  <a:srgbClr val="00B050"/>
                </a:solidFill>
                <a:latin typeface="楷体_GB2312" pitchFamily="49" charset="-122"/>
                <a:ea typeface="楷体_GB2312" pitchFamily="49" charset="-122"/>
              </a:rPr>
              <a:t>先计算出</a:t>
            </a:r>
            <a:r>
              <a:rPr lang="en-US" altLang="zh-CN" sz="1600" b="1" dirty="0">
                <a:solidFill>
                  <a:srgbClr val="00B050"/>
                </a:solidFill>
                <a:latin typeface="楷体_GB2312" pitchFamily="49" charset="-122"/>
                <a:ea typeface="楷体_GB2312" pitchFamily="49" charset="-122"/>
              </a:rPr>
              <a:t>DAT</a:t>
            </a:r>
            <a:r>
              <a:rPr lang="zh-CN" altLang="en-US" sz="1600" b="1" dirty="0">
                <a:solidFill>
                  <a:srgbClr val="00B050"/>
                </a:solidFill>
                <a:latin typeface="楷体_GB2312" pitchFamily="49" charset="-122"/>
                <a:ea typeface="楷体_GB2312" pitchFamily="49" charset="-122"/>
              </a:rPr>
              <a:t>的数据</a:t>
            </a:r>
            <a:r>
              <a:rPr lang="zh-CN" altLang="en-US" sz="1600" b="1" dirty="0" smtClean="0">
                <a:solidFill>
                  <a:srgbClr val="00B050"/>
                </a:solidFill>
                <a:latin typeface="楷体_GB2312" pitchFamily="49" charset="-122"/>
                <a:ea typeface="楷体_GB2312" pitchFamily="49" charset="-122"/>
              </a:rPr>
              <a:t>个数</a:t>
            </a:r>
            <a:endParaRPr lang="en-US" altLang="zh-CN" sz="1600" b="1" dirty="0" smtClean="0">
              <a:solidFill>
                <a:srgbClr val="00B050"/>
              </a:solidFill>
              <a:latin typeface="楷体_GB2312" pitchFamily="49" charset="-122"/>
              <a:ea typeface="楷体_GB2312" pitchFamily="49" charset="-122"/>
            </a:endParaRPr>
          </a:p>
          <a:p>
            <a:r>
              <a:rPr lang="en-US" altLang="zh-CN" sz="1600" b="1" dirty="0" smtClean="0">
                <a:solidFill>
                  <a:srgbClr val="080808"/>
                </a:solidFill>
                <a:latin typeface="楷体_GB2312" pitchFamily="49" charset="-122"/>
                <a:ea typeface="楷体_GB2312" pitchFamily="49" charset="-122"/>
              </a:rPr>
              <a:t>    ADD </a:t>
            </a:r>
            <a:r>
              <a:rPr lang="en-US" altLang="zh-CN" sz="1600" b="1" dirty="0">
                <a:solidFill>
                  <a:srgbClr val="080808"/>
                </a:solidFill>
                <a:latin typeface="楷体_GB2312" pitchFamily="49" charset="-122"/>
                <a:ea typeface="楷体_GB2312" pitchFamily="49" charset="-122"/>
              </a:rPr>
              <a:t>DAT,DX</a:t>
            </a:r>
          </a:p>
          <a:p>
            <a:r>
              <a:rPr lang="en-US" altLang="zh-CN" sz="1600" b="1" dirty="0" smtClean="0">
                <a:solidFill>
                  <a:srgbClr val="080808"/>
                </a:solidFill>
                <a:latin typeface="楷体_GB2312" pitchFamily="49" charset="-122"/>
                <a:ea typeface="楷体_GB2312" pitchFamily="49" charset="-122"/>
              </a:rPr>
              <a:t>    LEA SI,DAT1+2 </a:t>
            </a:r>
            <a:r>
              <a:rPr lang="zh-CN" altLang="en-US" sz="1600" b="1" dirty="0" smtClean="0">
                <a:solidFill>
                  <a:srgbClr val="080808"/>
                </a:solidFill>
                <a:latin typeface="楷体_GB2312" pitchFamily="49" charset="-122"/>
                <a:ea typeface="楷体_GB2312" pitchFamily="49" charset="-122"/>
              </a:rPr>
              <a:t>；</a:t>
            </a:r>
            <a:r>
              <a:rPr lang="en-US" altLang="zh-CN" sz="1600" b="1" dirty="0">
                <a:solidFill>
                  <a:srgbClr val="00B050"/>
                </a:solidFill>
                <a:latin typeface="楷体_GB2312" pitchFamily="49" charset="-122"/>
                <a:ea typeface="楷体_GB2312" pitchFamily="49" charset="-122"/>
              </a:rPr>
              <a:t>SI</a:t>
            </a:r>
            <a:r>
              <a:rPr lang="zh-CN" altLang="en-US" sz="1600" b="1" dirty="0">
                <a:solidFill>
                  <a:srgbClr val="00B050"/>
                </a:solidFill>
                <a:latin typeface="楷体_GB2312" pitchFamily="49" charset="-122"/>
                <a:ea typeface="楷体_GB2312" pitchFamily="49" charset="-122"/>
              </a:rPr>
              <a:t>指向</a:t>
            </a:r>
            <a:r>
              <a:rPr lang="en-US" altLang="zh-CN" sz="1600" b="1" dirty="0">
                <a:solidFill>
                  <a:srgbClr val="00B050"/>
                </a:solidFill>
                <a:latin typeface="楷体_GB2312" pitchFamily="49" charset="-122"/>
                <a:ea typeface="楷体_GB2312" pitchFamily="49" charset="-122"/>
              </a:rPr>
              <a:t>DAT1</a:t>
            </a:r>
            <a:r>
              <a:rPr lang="zh-CN" altLang="en-US" sz="1600" b="1" dirty="0">
                <a:solidFill>
                  <a:srgbClr val="00B050"/>
                </a:solidFill>
                <a:latin typeface="楷体_GB2312" pitchFamily="49" charset="-122"/>
                <a:ea typeface="楷体_GB2312" pitchFamily="49" charset="-122"/>
              </a:rPr>
              <a:t>的数据区</a:t>
            </a:r>
          </a:p>
          <a:p>
            <a:r>
              <a:rPr lang="zh-CN" altLang="en-US" sz="1600" b="1" dirty="0" smtClean="0">
                <a:solidFill>
                  <a:srgbClr val="080808"/>
                </a:solidFill>
                <a:latin typeface="楷体_GB2312" pitchFamily="49" charset="-122"/>
                <a:ea typeface="楷体_GB2312" pitchFamily="49" charset="-122"/>
              </a:rPr>
              <a:t>    </a:t>
            </a:r>
            <a:r>
              <a:rPr lang="en-US" altLang="zh-CN" sz="1600" b="1" dirty="0" smtClean="0">
                <a:solidFill>
                  <a:srgbClr val="080808"/>
                </a:solidFill>
                <a:latin typeface="楷体_GB2312" pitchFamily="49" charset="-122"/>
                <a:ea typeface="楷体_GB2312" pitchFamily="49" charset="-122"/>
              </a:rPr>
              <a:t>LEA BX,DAT2+2 </a:t>
            </a:r>
            <a:r>
              <a:rPr lang="zh-CN" altLang="en-US" sz="1600" b="1" dirty="0" smtClean="0">
                <a:solidFill>
                  <a:srgbClr val="080808"/>
                </a:solidFill>
                <a:latin typeface="楷体_GB2312" pitchFamily="49" charset="-122"/>
                <a:ea typeface="楷体_GB2312" pitchFamily="49" charset="-122"/>
              </a:rPr>
              <a:t>；</a:t>
            </a:r>
            <a:r>
              <a:rPr lang="en-US" altLang="zh-CN" sz="1600" b="1" dirty="0">
                <a:solidFill>
                  <a:srgbClr val="00B050"/>
                </a:solidFill>
                <a:latin typeface="楷体_GB2312" pitchFamily="49" charset="-122"/>
                <a:ea typeface="楷体_GB2312" pitchFamily="49" charset="-122"/>
              </a:rPr>
              <a:t>BX</a:t>
            </a:r>
            <a:r>
              <a:rPr lang="zh-CN" altLang="en-US" sz="1600" b="1" dirty="0">
                <a:solidFill>
                  <a:srgbClr val="00B050"/>
                </a:solidFill>
                <a:latin typeface="楷体_GB2312" pitchFamily="49" charset="-122"/>
                <a:ea typeface="楷体_GB2312" pitchFamily="49" charset="-122"/>
              </a:rPr>
              <a:t>指向</a:t>
            </a:r>
            <a:r>
              <a:rPr lang="en-US" altLang="zh-CN" sz="1600" b="1" dirty="0">
                <a:solidFill>
                  <a:srgbClr val="00B050"/>
                </a:solidFill>
                <a:latin typeface="楷体_GB2312" pitchFamily="49" charset="-122"/>
                <a:ea typeface="楷体_GB2312" pitchFamily="49" charset="-122"/>
              </a:rPr>
              <a:t>DAT2</a:t>
            </a:r>
            <a:r>
              <a:rPr lang="zh-CN" altLang="en-US" sz="1600" b="1" dirty="0">
                <a:solidFill>
                  <a:srgbClr val="00B050"/>
                </a:solidFill>
                <a:latin typeface="楷体_GB2312" pitchFamily="49" charset="-122"/>
                <a:ea typeface="楷体_GB2312" pitchFamily="49" charset="-122"/>
              </a:rPr>
              <a:t>的数据区</a:t>
            </a:r>
          </a:p>
          <a:p>
            <a:r>
              <a:rPr lang="en-US" altLang="zh-CN" sz="1600" b="1" dirty="0" smtClean="0">
                <a:solidFill>
                  <a:srgbClr val="080808"/>
                </a:solidFill>
                <a:latin typeface="楷体_GB2312" pitchFamily="49" charset="-122"/>
                <a:ea typeface="楷体_GB2312" pitchFamily="49" charset="-122"/>
              </a:rPr>
              <a:t>    LEA DI,DAT+2 </a:t>
            </a:r>
            <a:r>
              <a:rPr lang="zh-CN" altLang="en-US" sz="1600" b="1" dirty="0" smtClean="0">
                <a:solidFill>
                  <a:srgbClr val="080808"/>
                </a:solidFill>
                <a:latin typeface="楷体_GB2312" pitchFamily="49" charset="-122"/>
                <a:ea typeface="楷体_GB2312" pitchFamily="49" charset="-122"/>
              </a:rPr>
              <a:t>；</a:t>
            </a:r>
            <a:r>
              <a:rPr lang="en-US" altLang="zh-CN" sz="1600" b="1" dirty="0">
                <a:solidFill>
                  <a:srgbClr val="00B050"/>
                </a:solidFill>
                <a:latin typeface="楷体_GB2312" pitchFamily="49" charset="-122"/>
                <a:ea typeface="楷体_GB2312" pitchFamily="49" charset="-122"/>
              </a:rPr>
              <a:t>DI</a:t>
            </a:r>
            <a:r>
              <a:rPr lang="zh-CN" altLang="en-US" sz="1600" b="1" dirty="0">
                <a:solidFill>
                  <a:srgbClr val="00B050"/>
                </a:solidFill>
                <a:latin typeface="楷体_GB2312" pitchFamily="49" charset="-122"/>
                <a:ea typeface="楷体_GB2312" pitchFamily="49" charset="-122"/>
              </a:rPr>
              <a:t>指向</a:t>
            </a:r>
            <a:r>
              <a:rPr lang="en-US" altLang="zh-CN" sz="1600" b="1" dirty="0">
                <a:solidFill>
                  <a:srgbClr val="00B050"/>
                </a:solidFill>
                <a:latin typeface="楷体_GB2312" pitchFamily="49" charset="-122"/>
                <a:ea typeface="楷体_GB2312" pitchFamily="49" charset="-122"/>
              </a:rPr>
              <a:t>DAT</a:t>
            </a:r>
            <a:r>
              <a:rPr lang="zh-CN" altLang="en-US" sz="1600" b="1" dirty="0">
                <a:solidFill>
                  <a:srgbClr val="00B050"/>
                </a:solidFill>
                <a:latin typeface="楷体_GB2312" pitchFamily="49" charset="-122"/>
                <a:ea typeface="楷体_GB2312" pitchFamily="49" charset="-122"/>
              </a:rPr>
              <a:t>的数据区</a:t>
            </a:r>
          </a:p>
          <a:p>
            <a:r>
              <a:rPr lang="zh-CN" altLang="en-US" sz="1600" b="1" dirty="0">
                <a:solidFill>
                  <a:srgbClr val="080808"/>
                </a:solidFill>
                <a:latin typeface="楷体_GB2312" pitchFamily="49" charset="-122"/>
                <a:ea typeface="楷体_GB2312" pitchFamily="49" charset="-122"/>
              </a:rPr>
              <a:t>	</a:t>
            </a:r>
            <a:r>
              <a:rPr lang="en-US" altLang="zh-CN" sz="1600" b="1" dirty="0">
                <a:solidFill>
                  <a:srgbClr val="080808"/>
                </a:solidFill>
                <a:latin typeface="楷体_GB2312" pitchFamily="49" charset="-122"/>
                <a:ea typeface="楷体_GB2312" pitchFamily="49" charset="-122"/>
              </a:rPr>
              <a:t>CLD</a:t>
            </a:r>
          </a:p>
          <a:p>
            <a:r>
              <a:rPr lang="en-US" altLang="zh-CN" sz="1600" b="1" dirty="0">
                <a:solidFill>
                  <a:srgbClr val="080808"/>
                </a:solidFill>
                <a:latin typeface="楷体_GB2312" pitchFamily="49" charset="-122"/>
                <a:ea typeface="楷体_GB2312" pitchFamily="49" charset="-122"/>
              </a:rPr>
              <a:t>L1:	</a:t>
            </a:r>
          </a:p>
          <a:p>
            <a:r>
              <a:rPr lang="en-US" altLang="zh-CN" sz="1600" b="1" dirty="0" smtClean="0">
                <a:solidFill>
                  <a:srgbClr val="080808"/>
                </a:solidFill>
                <a:latin typeface="楷体_GB2312" pitchFamily="49" charset="-122"/>
                <a:ea typeface="楷体_GB2312" pitchFamily="49" charset="-122"/>
              </a:rPr>
              <a:t>    MOV </a:t>
            </a:r>
            <a:r>
              <a:rPr lang="en-US" altLang="zh-CN" sz="1600" b="1" dirty="0">
                <a:solidFill>
                  <a:srgbClr val="080808"/>
                </a:solidFill>
                <a:latin typeface="楷体_GB2312" pitchFamily="49" charset="-122"/>
                <a:ea typeface="楷体_GB2312" pitchFamily="49" charset="-122"/>
              </a:rPr>
              <a:t>AL,[BX]</a:t>
            </a:r>
          </a:p>
          <a:p>
            <a:r>
              <a:rPr lang="en-US" altLang="zh-CN" sz="1600" b="1" dirty="0" smtClean="0">
                <a:solidFill>
                  <a:srgbClr val="080808"/>
                </a:solidFill>
                <a:latin typeface="楷体_GB2312" pitchFamily="49" charset="-122"/>
                <a:ea typeface="楷体_GB2312" pitchFamily="49" charset="-122"/>
              </a:rPr>
              <a:t>    INC </a:t>
            </a:r>
            <a:r>
              <a:rPr lang="en-US" altLang="zh-CN" sz="1600" b="1" dirty="0">
                <a:solidFill>
                  <a:srgbClr val="080808"/>
                </a:solidFill>
                <a:latin typeface="楷体_GB2312" pitchFamily="49" charset="-122"/>
                <a:ea typeface="楷体_GB2312" pitchFamily="49" charset="-122"/>
              </a:rPr>
              <a:t>BX</a:t>
            </a:r>
          </a:p>
          <a:p>
            <a:endParaRPr lang="zh-CN" altLang="en-US" sz="1600" b="1" dirty="0">
              <a:solidFill>
                <a:srgbClr val="080808"/>
              </a:solidFill>
              <a:latin typeface="楷体_GB2312" pitchFamily="49" charset="-122"/>
              <a:ea typeface="楷体_GB2312" pitchFamily="49" charset="-122"/>
            </a:endParaRPr>
          </a:p>
        </p:txBody>
      </p:sp>
      <p:sp>
        <p:nvSpPr>
          <p:cNvPr id="4" name="矩形 3"/>
          <p:cNvSpPr/>
          <p:nvPr/>
        </p:nvSpPr>
        <p:spPr>
          <a:xfrm>
            <a:off x="4355976" y="980728"/>
            <a:ext cx="4896544" cy="6001643"/>
          </a:xfrm>
          <a:prstGeom prst="rect">
            <a:avLst/>
          </a:prstGeom>
        </p:spPr>
        <p:txBody>
          <a:bodyPr wrap="square">
            <a:spAutoFit/>
          </a:bodyPr>
          <a:lstStyle/>
          <a:p>
            <a:r>
              <a:rPr lang="en-US" altLang="zh-CN" sz="1600" b="1" dirty="0">
                <a:solidFill>
                  <a:srgbClr val="080808"/>
                </a:solidFill>
                <a:latin typeface="楷体_GB2312" pitchFamily="49" charset="-122"/>
                <a:ea typeface="楷体_GB2312" pitchFamily="49" charset="-122"/>
              </a:rPr>
              <a:t>L2:	</a:t>
            </a:r>
          </a:p>
          <a:p>
            <a:r>
              <a:rPr lang="en-US" altLang="zh-CN" sz="1600" b="1" dirty="0" smtClean="0">
                <a:solidFill>
                  <a:srgbClr val="080808"/>
                </a:solidFill>
                <a:latin typeface="楷体_GB2312" pitchFamily="49" charset="-122"/>
                <a:ea typeface="楷体_GB2312" pitchFamily="49" charset="-122"/>
              </a:rPr>
              <a:t>    CMP </a:t>
            </a:r>
            <a:r>
              <a:rPr lang="en-US" altLang="zh-CN" sz="1600" b="1" dirty="0">
                <a:solidFill>
                  <a:srgbClr val="080808"/>
                </a:solidFill>
                <a:latin typeface="楷体_GB2312" pitchFamily="49" charset="-122"/>
                <a:ea typeface="楷体_GB2312" pitchFamily="49" charset="-122"/>
              </a:rPr>
              <a:t>AL,[SI]</a:t>
            </a:r>
          </a:p>
          <a:p>
            <a:r>
              <a:rPr lang="en-US" altLang="zh-CN" sz="1600" b="1" dirty="0" smtClean="0">
                <a:solidFill>
                  <a:srgbClr val="080808"/>
                </a:solidFill>
                <a:latin typeface="楷体_GB2312" pitchFamily="49" charset="-122"/>
                <a:ea typeface="楷体_GB2312" pitchFamily="49" charset="-122"/>
              </a:rPr>
              <a:t>    JB  </a:t>
            </a:r>
            <a:r>
              <a:rPr lang="en-US" altLang="zh-CN" sz="1600" b="1" dirty="0">
                <a:solidFill>
                  <a:srgbClr val="080808"/>
                </a:solidFill>
                <a:latin typeface="楷体_GB2312" pitchFamily="49" charset="-122"/>
                <a:ea typeface="楷体_GB2312" pitchFamily="49" charset="-122"/>
              </a:rPr>
              <a:t>L3</a:t>
            </a:r>
          </a:p>
          <a:p>
            <a:r>
              <a:rPr lang="en-US" altLang="zh-CN" sz="1600" b="1" dirty="0" smtClean="0">
                <a:solidFill>
                  <a:srgbClr val="080808"/>
                </a:solidFill>
                <a:latin typeface="楷体_GB2312" pitchFamily="49" charset="-122"/>
                <a:ea typeface="楷体_GB2312" pitchFamily="49" charset="-122"/>
              </a:rPr>
              <a:t>    MOVSB</a:t>
            </a:r>
            <a:r>
              <a:rPr lang="zh-CN" altLang="en-US" sz="1600" b="1" dirty="0" smtClean="0">
                <a:solidFill>
                  <a:srgbClr val="080808"/>
                </a:solidFill>
                <a:latin typeface="楷体_GB2312" pitchFamily="49" charset="-122"/>
                <a:ea typeface="楷体_GB2312" pitchFamily="49" charset="-122"/>
              </a:rPr>
              <a:t>；</a:t>
            </a:r>
            <a:r>
              <a:rPr lang="en-US" altLang="zh-CN" sz="1600" b="1" dirty="0">
                <a:solidFill>
                  <a:srgbClr val="00B050"/>
                </a:solidFill>
                <a:latin typeface="楷体_GB2312" pitchFamily="49" charset="-122"/>
                <a:ea typeface="楷体_GB2312" pitchFamily="49" charset="-122"/>
              </a:rPr>
              <a:t>DAT1</a:t>
            </a:r>
            <a:r>
              <a:rPr lang="zh-CN" altLang="en-US" sz="1600" b="1" dirty="0">
                <a:solidFill>
                  <a:srgbClr val="00B050"/>
                </a:solidFill>
                <a:latin typeface="楷体_GB2312" pitchFamily="49" charset="-122"/>
                <a:ea typeface="楷体_GB2312" pitchFamily="49" charset="-122"/>
              </a:rPr>
              <a:t>区中的一个数据传送到</a:t>
            </a:r>
            <a:r>
              <a:rPr lang="en-US" altLang="zh-CN" sz="1600" b="1" dirty="0">
                <a:solidFill>
                  <a:srgbClr val="00B050"/>
                </a:solidFill>
                <a:latin typeface="楷体_GB2312" pitchFamily="49" charset="-122"/>
                <a:ea typeface="楷体_GB2312" pitchFamily="49" charset="-122"/>
              </a:rPr>
              <a:t>DAT</a:t>
            </a:r>
            <a:r>
              <a:rPr lang="zh-CN" altLang="en-US" sz="1600" b="1" dirty="0">
                <a:solidFill>
                  <a:srgbClr val="00B050"/>
                </a:solidFill>
                <a:latin typeface="楷体_GB2312" pitchFamily="49" charset="-122"/>
                <a:ea typeface="楷体_GB2312" pitchFamily="49" charset="-122"/>
              </a:rPr>
              <a:t>区</a:t>
            </a:r>
          </a:p>
          <a:p>
            <a:r>
              <a:rPr lang="en-US" altLang="zh-CN" sz="1600" b="1" dirty="0" smtClean="0">
                <a:solidFill>
                  <a:srgbClr val="080808"/>
                </a:solidFill>
                <a:latin typeface="楷体_GB2312" pitchFamily="49" charset="-122"/>
                <a:ea typeface="楷体_GB2312" pitchFamily="49" charset="-122"/>
              </a:rPr>
              <a:t>    DEC </a:t>
            </a:r>
            <a:r>
              <a:rPr lang="en-US" altLang="zh-CN" sz="1600" b="1" dirty="0">
                <a:solidFill>
                  <a:srgbClr val="080808"/>
                </a:solidFill>
                <a:latin typeface="楷体_GB2312" pitchFamily="49" charset="-122"/>
                <a:ea typeface="楷体_GB2312" pitchFamily="49" charset="-122"/>
              </a:rPr>
              <a:t>CX</a:t>
            </a:r>
          </a:p>
          <a:p>
            <a:r>
              <a:rPr lang="en-US" altLang="zh-CN" sz="1600" b="1" dirty="0" smtClean="0">
                <a:solidFill>
                  <a:srgbClr val="080808"/>
                </a:solidFill>
                <a:latin typeface="楷体_GB2312" pitchFamily="49" charset="-122"/>
                <a:ea typeface="楷体_GB2312" pitchFamily="49" charset="-122"/>
              </a:rPr>
              <a:t>    JZ </a:t>
            </a:r>
            <a:r>
              <a:rPr lang="en-US" altLang="zh-CN" sz="1600" b="1" dirty="0">
                <a:solidFill>
                  <a:srgbClr val="080808"/>
                </a:solidFill>
                <a:latin typeface="楷体_GB2312" pitchFamily="49" charset="-122"/>
                <a:ea typeface="楷体_GB2312" pitchFamily="49" charset="-122"/>
              </a:rPr>
              <a:t>L4</a:t>
            </a:r>
          </a:p>
          <a:p>
            <a:r>
              <a:rPr lang="en-US" altLang="zh-CN" sz="1600" b="1" dirty="0" smtClean="0">
                <a:solidFill>
                  <a:srgbClr val="080808"/>
                </a:solidFill>
                <a:latin typeface="楷体_GB2312" pitchFamily="49" charset="-122"/>
                <a:ea typeface="楷体_GB2312" pitchFamily="49" charset="-122"/>
              </a:rPr>
              <a:t>    JMP </a:t>
            </a:r>
            <a:r>
              <a:rPr lang="en-US" altLang="zh-CN" sz="1600" b="1" dirty="0">
                <a:solidFill>
                  <a:srgbClr val="080808"/>
                </a:solidFill>
                <a:latin typeface="楷体_GB2312" pitchFamily="49" charset="-122"/>
                <a:ea typeface="楷体_GB2312" pitchFamily="49" charset="-122"/>
              </a:rPr>
              <a:t>L2</a:t>
            </a:r>
          </a:p>
          <a:p>
            <a:r>
              <a:rPr lang="en-US" altLang="zh-CN" sz="1600" b="1" dirty="0">
                <a:solidFill>
                  <a:srgbClr val="080808"/>
                </a:solidFill>
                <a:latin typeface="楷体_GB2312" pitchFamily="49" charset="-122"/>
                <a:ea typeface="楷体_GB2312" pitchFamily="49" charset="-122"/>
              </a:rPr>
              <a:t>L3:</a:t>
            </a:r>
          </a:p>
          <a:p>
            <a:r>
              <a:rPr lang="en-US" altLang="zh-CN" sz="1600" b="1" dirty="0">
                <a:solidFill>
                  <a:srgbClr val="080808"/>
                </a:solidFill>
                <a:latin typeface="楷体_GB2312" pitchFamily="49" charset="-122"/>
                <a:ea typeface="楷体_GB2312" pitchFamily="49" charset="-122"/>
              </a:rPr>
              <a:t> </a:t>
            </a:r>
            <a:r>
              <a:rPr lang="en-US" altLang="zh-CN" sz="1600" b="1" dirty="0" smtClean="0">
                <a:solidFill>
                  <a:srgbClr val="080808"/>
                </a:solidFill>
                <a:latin typeface="楷体_GB2312" pitchFamily="49" charset="-122"/>
                <a:ea typeface="楷体_GB2312" pitchFamily="49" charset="-122"/>
              </a:rPr>
              <a:t>   STOSB</a:t>
            </a:r>
            <a:r>
              <a:rPr lang="zh-CN" altLang="en-US" sz="1600" b="1" dirty="0" smtClean="0">
                <a:solidFill>
                  <a:srgbClr val="080808"/>
                </a:solidFill>
                <a:latin typeface="楷体_GB2312" pitchFamily="49" charset="-122"/>
                <a:ea typeface="楷体_GB2312" pitchFamily="49" charset="-122"/>
              </a:rPr>
              <a:t>；</a:t>
            </a:r>
            <a:r>
              <a:rPr lang="en-US" altLang="zh-CN" sz="1600" b="1" dirty="0">
                <a:solidFill>
                  <a:srgbClr val="00B050"/>
                </a:solidFill>
                <a:latin typeface="楷体_GB2312" pitchFamily="49" charset="-122"/>
                <a:ea typeface="楷体_GB2312" pitchFamily="49" charset="-122"/>
              </a:rPr>
              <a:t>DAT2</a:t>
            </a:r>
            <a:r>
              <a:rPr lang="zh-CN" altLang="en-US" sz="1600" b="1" dirty="0">
                <a:solidFill>
                  <a:srgbClr val="00B050"/>
                </a:solidFill>
                <a:latin typeface="楷体_GB2312" pitchFamily="49" charset="-122"/>
                <a:ea typeface="楷体_GB2312" pitchFamily="49" charset="-122"/>
              </a:rPr>
              <a:t>区中的一个数据传送到</a:t>
            </a:r>
            <a:r>
              <a:rPr lang="en-US" altLang="zh-CN" sz="1600" b="1" dirty="0">
                <a:solidFill>
                  <a:srgbClr val="00B050"/>
                </a:solidFill>
                <a:latin typeface="楷体_GB2312" pitchFamily="49" charset="-122"/>
                <a:ea typeface="楷体_GB2312" pitchFamily="49" charset="-122"/>
              </a:rPr>
              <a:t>DAT</a:t>
            </a:r>
            <a:r>
              <a:rPr lang="zh-CN" altLang="en-US" sz="1600" b="1" dirty="0">
                <a:solidFill>
                  <a:srgbClr val="00B050"/>
                </a:solidFill>
                <a:latin typeface="楷体_GB2312" pitchFamily="49" charset="-122"/>
                <a:ea typeface="楷体_GB2312" pitchFamily="49" charset="-122"/>
              </a:rPr>
              <a:t>区</a:t>
            </a:r>
          </a:p>
          <a:p>
            <a:r>
              <a:rPr lang="en-US" altLang="zh-CN" sz="1600" b="1" dirty="0" smtClean="0">
                <a:solidFill>
                  <a:srgbClr val="080808"/>
                </a:solidFill>
                <a:latin typeface="楷体_GB2312" pitchFamily="49" charset="-122"/>
                <a:ea typeface="楷体_GB2312" pitchFamily="49" charset="-122"/>
              </a:rPr>
              <a:t>    DEC </a:t>
            </a:r>
            <a:r>
              <a:rPr lang="en-US" altLang="zh-CN" sz="1600" b="1" dirty="0">
                <a:solidFill>
                  <a:srgbClr val="080808"/>
                </a:solidFill>
                <a:latin typeface="楷体_GB2312" pitchFamily="49" charset="-122"/>
                <a:ea typeface="楷体_GB2312" pitchFamily="49" charset="-122"/>
              </a:rPr>
              <a:t>DX</a:t>
            </a:r>
          </a:p>
          <a:p>
            <a:r>
              <a:rPr lang="en-US" altLang="zh-CN" sz="1600" b="1" dirty="0" smtClean="0">
                <a:solidFill>
                  <a:srgbClr val="080808"/>
                </a:solidFill>
                <a:latin typeface="楷体_GB2312" pitchFamily="49" charset="-122"/>
                <a:ea typeface="楷体_GB2312" pitchFamily="49" charset="-122"/>
              </a:rPr>
              <a:t>    JZ </a:t>
            </a:r>
            <a:r>
              <a:rPr lang="en-US" altLang="zh-CN" sz="1600" b="1" dirty="0">
                <a:solidFill>
                  <a:srgbClr val="080808"/>
                </a:solidFill>
                <a:latin typeface="楷体_GB2312" pitchFamily="49" charset="-122"/>
                <a:ea typeface="楷体_GB2312" pitchFamily="49" charset="-122"/>
              </a:rPr>
              <a:t>L5</a:t>
            </a:r>
          </a:p>
          <a:p>
            <a:r>
              <a:rPr lang="en-US" altLang="zh-CN" sz="1600" b="1" dirty="0" smtClean="0">
                <a:solidFill>
                  <a:srgbClr val="080808"/>
                </a:solidFill>
                <a:latin typeface="楷体_GB2312" pitchFamily="49" charset="-122"/>
                <a:ea typeface="楷体_GB2312" pitchFamily="49" charset="-122"/>
              </a:rPr>
              <a:t>    JMP </a:t>
            </a:r>
            <a:r>
              <a:rPr lang="en-US" altLang="zh-CN" sz="1600" b="1" dirty="0">
                <a:solidFill>
                  <a:srgbClr val="080808"/>
                </a:solidFill>
                <a:latin typeface="楷体_GB2312" pitchFamily="49" charset="-122"/>
                <a:ea typeface="楷体_GB2312" pitchFamily="49" charset="-122"/>
              </a:rPr>
              <a:t>L1</a:t>
            </a:r>
          </a:p>
          <a:p>
            <a:r>
              <a:rPr lang="en-US" altLang="zh-CN" sz="1600" b="1" dirty="0">
                <a:solidFill>
                  <a:srgbClr val="080808"/>
                </a:solidFill>
                <a:latin typeface="楷体_GB2312" pitchFamily="49" charset="-122"/>
                <a:ea typeface="楷体_GB2312" pitchFamily="49" charset="-122"/>
              </a:rPr>
              <a:t>L4:</a:t>
            </a:r>
          </a:p>
          <a:p>
            <a:r>
              <a:rPr lang="en-US" altLang="zh-CN" sz="1600" b="1" dirty="0" smtClean="0">
                <a:solidFill>
                  <a:srgbClr val="080808"/>
                </a:solidFill>
                <a:latin typeface="楷体_GB2312" pitchFamily="49" charset="-122"/>
                <a:ea typeface="楷体_GB2312" pitchFamily="49" charset="-122"/>
              </a:rPr>
              <a:t>    MOV </a:t>
            </a:r>
            <a:r>
              <a:rPr lang="en-US" altLang="zh-CN" sz="1600" b="1" dirty="0">
                <a:solidFill>
                  <a:srgbClr val="080808"/>
                </a:solidFill>
                <a:latin typeface="楷体_GB2312" pitchFamily="49" charset="-122"/>
                <a:ea typeface="楷体_GB2312" pitchFamily="49" charset="-122"/>
              </a:rPr>
              <a:t>SI,BX</a:t>
            </a:r>
          </a:p>
          <a:p>
            <a:r>
              <a:rPr lang="en-US" altLang="zh-CN" sz="1600" b="1" dirty="0" smtClean="0">
                <a:solidFill>
                  <a:srgbClr val="080808"/>
                </a:solidFill>
                <a:latin typeface="楷体_GB2312" pitchFamily="49" charset="-122"/>
                <a:ea typeface="楷体_GB2312" pitchFamily="49" charset="-122"/>
              </a:rPr>
              <a:t>    DEC </a:t>
            </a:r>
            <a:r>
              <a:rPr lang="en-US" altLang="zh-CN" sz="1600" b="1" dirty="0">
                <a:solidFill>
                  <a:srgbClr val="080808"/>
                </a:solidFill>
                <a:latin typeface="楷体_GB2312" pitchFamily="49" charset="-122"/>
                <a:ea typeface="楷体_GB2312" pitchFamily="49" charset="-122"/>
              </a:rPr>
              <a:t>SI</a:t>
            </a:r>
          </a:p>
          <a:p>
            <a:r>
              <a:rPr lang="en-US" altLang="zh-CN" sz="1600" b="1" dirty="0" smtClean="0">
                <a:solidFill>
                  <a:srgbClr val="080808"/>
                </a:solidFill>
                <a:latin typeface="楷体_GB2312" pitchFamily="49" charset="-122"/>
                <a:ea typeface="楷体_GB2312" pitchFamily="49" charset="-122"/>
              </a:rPr>
              <a:t>    MOV </a:t>
            </a:r>
            <a:r>
              <a:rPr lang="en-US" altLang="zh-CN" sz="1600" b="1" dirty="0">
                <a:solidFill>
                  <a:srgbClr val="080808"/>
                </a:solidFill>
                <a:latin typeface="楷体_GB2312" pitchFamily="49" charset="-122"/>
                <a:ea typeface="楷体_GB2312" pitchFamily="49" charset="-122"/>
              </a:rPr>
              <a:t>CX,DX</a:t>
            </a:r>
          </a:p>
          <a:p>
            <a:r>
              <a:rPr lang="en-US" altLang="zh-CN" sz="1600" b="1" dirty="0" smtClean="0">
                <a:solidFill>
                  <a:srgbClr val="080808"/>
                </a:solidFill>
                <a:latin typeface="楷体_GB2312" pitchFamily="49" charset="-122"/>
                <a:ea typeface="楷体_GB2312" pitchFamily="49" charset="-122"/>
              </a:rPr>
              <a:t>L5: </a:t>
            </a:r>
          </a:p>
          <a:p>
            <a:r>
              <a:rPr lang="en-US" altLang="zh-CN" sz="1600" b="1" dirty="0">
                <a:solidFill>
                  <a:srgbClr val="080808"/>
                </a:solidFill>
                <a:latin typeface="楷体_GB2312" pitchFamily="49" charset="-122"/>
                <a:ea typeface="楷体_GB2312" pitchFamily="49" charset="-122"/>
              </a:rPr>
              <a:t> </a:t>
            </a:r>
            <a:r>
              <a:rPr lang="en-US" altLang="zh-CN" sz="1600" b="1" dirty="0" smtClean="0">
                <a:solidFill>
                  <a:srgbClr val="080808"/>
                </a:solidFill>
                <a:latin typeface="楷体_GB2312" pitchFamily="49" charset="-122"/>
                <a:ea typeface="楷体_GB2312" pitchFamily="49" charset="-122"/>
              </a:rPr>
              <a:t>   REP MOVSB</a:t>
            </a:r>
            <a:r>
              <a:rPr lang="zh-CN" altLang="en-US" sz="1600" b="1" dirty="0" smtClean="0">
                <a:solidFill>
                  <a:srgbClr val="080808"/>
                </a:solidFill>
                <a:latin typeface="楷体_GB2312" pitchFamily="49" charset="-122"/>
                <a:ea typeface="楷体_GB2312" pitchFamily="49" charset="-122"/>
              </a:rPr>
              <a:t>；</a:t>
            </a:r>
            <a:r>
              <a:rPr lang="zh-CN" altLang="en-US" sz="1600" b="1" dirty="0">
                <a:solidFill>
                  <a:srgbClr val="00B050"/>
                </a:solidFill>
                <a:latin typeface="楷体_GB2312" pitchFamily="49" charset="-122"/>
                <a:ea typeface="楷体_GB2312" pitchFamily="49" charset="-122"/>
              </a:rPr>
              <a:t>将</a:t>
            </a:r>
            <a:r>
              <a:rPr lang="en-US" altLang="zh-CN" sz="1600" b="1" dirty="0">
                <a:solidFill>
                  <a:srgbClr val="00B050"/>
                </a:solidFill>
                <a:latin typeface="楷体_GB2312" pitchFamily="49" charset="-122"/>
                <a:ea typeface="楷体_GB2312" pitchFamily="49" charset="-122"/>
              </a:rPr>
              <a:t>DAT1</a:t>
            </a:r>
            <a:r>
              <a:rPr lang="zh-CN" altLang="en-US" sz="1600" b="1" dirty="0">
                <a:solidFill>
                  <a:srgbClr val="00B050"/>
                </a:solidFill>
                <a:latin typeface="楷体_GB2312" pitchFamily="49" charset="-122"/>
                <a:ea typeface="楷体_GB2312" pitchFamily="49" charset="-122"/>
              </a:rPr>
              <a:t>或</a:t>
            </a:r>
            <a:r>
              <a:rPr lang="en-US" altLang="zh-CN" sz="1600" b="1" dirty="0">
                <a:solidFill>
                  <a:srgbClr val="00B050"/>
                </a:solidFill>
                <a:latin typeface="楷体_GB2312" pitchFamily="49" charset="-122"/>
                <a:ea typeface="楷体_GB2312" pitchFamily="49" charset="-122"/>
              </a:rPr>
              <a:t>DAT2</a:t>
            </a:r>
            <a:r>
              <a:rPr lang="zh-CN" altLang="en-US" sz="1600" b="1" dirty="0">
                <a:solidFill>
                  <a:srgbClr val="00B050"/>
                </a:solidFill>
                <a:latin typeface="楷体_GB2312" pitchFamily="49" charset="-122"/>
                <a:ea typeface="楷体_GB2312" pitchFamily="49" charset="-122"/>
              </a:rPr>
              <a:t>中</a:t>
            </a:r>
            <a:r>
              <a:rPr lang="zh-CN" altLang="en-US" sz="1600" b="1" dirty="0" smtClean="0">
                <a:solidFill>
                  <a:srgbClr val="00B050"/>
                </a:solidFill>
                <a:latin typeface="楷体_GB2312" pitchFamily="49" charset="-122"/>
                <a:ea typeface="楷体_GB2312" pitchFamily="49" charset="-122"/>
              </a:rPr>
              <a:t>剩余</a:t>
            </a:r>
            <a:endParaRPr lang="en-US" altLang="zh-CN" sz="1600" b="1" dirty="0" smtClean="0">
              <a:solidFill>
                <a:srgbClr val="00B050"/>
              </a:solidFill>
              <a:latin typeface="楷体_GB2312" pitchFamily="49" charset="-122"/>
              <a:ea typeface="楷体_GB2312" pitchFamily="49" charset="-122"/>
            </a:endParaRPr>
          </a:p>
          <a:p>
            <a:r>
              <a:rPr lang="en-US" altLang="zh-CN" sz="1600" b="1" dirty="0">
                <a:solidFill>
                  <a:srgbClr val="080808"/>
                </a:solidFill>
                <a:latin typeface="楷体_GB2312" pitchFamily="49" charset="-122"/>
                <a:ea typeface="楷体_GB2312" pitchFamily="49" charset="-122"/>
              </a:rPr>
              <a:t> </a:t>
            </a:r>
            <a:r>
              <a:rPr lang="en-US" altLang="zh-CN" sz="1600" b="1" dirty="0" smtClean="0">
                <a:solidFill>
                  <a:srgbClr val="080808"/>
                </a:solidFill>
                <a:latin typeface="楷体_GB2312" pitchFamily="49" charset="-122"/>
                <a:ea typeface="楷体_GB2312" pitchFamily="49" charset="-122"/>
              </a:rPr>
              <a:t>            </a:t>
            </a:r>
            <a:r>
              <a:rPr lang="zh-CN" altLang="en-US" sz="1600" b="1" dirty="0" smtClean="0">
                <a:solidFill>
                  <a:srgbClr val="080808"/>
                </a:solidFill>
                <a:latin typeface="楷体_GB2312" pitchFamily="49" charset="-122"/>
                <a:ea typeface="楷体_GB2312" pitchFamily="49" charset="-122"/>
              </a:rPr>
              <a:t>；</a:t>
            </a:r>
            <a:r>
              <a:rPr lang="zh-CN" altLang="en-US" sz="1600" b="1" dirty="0" smtClean="0">
                <a:solidFill>
                  <a:srgbClr val="00B050"/>
                </a:solidFill>
                <a:latin typeface="楷体_GB2312" pitchFamily="49" charset="-122"/>
                <a:ea typeface="楷体_GB2312" pitchFamily="49" charset="-122"/>
              </a:rPr>
              <a:t>部分全部传送</a:t>
            </a:r>
            <a:r>
              <a:rPr lang="zh-CN" altLang="en-US" sz="1600" b="1" dirty="0">
                <a:solidFill>
                  <a:srgbClr val="00B050"/>
                </a:solidFill>
                <a:latin typeface="楷体_GB2312" pitchFamily="49" charset="-122"/>
                <a:ea typeface="楷体_GB2312" pitchFamily="49" charset="-122"/>
              </a:rPr>
              <a:t>到</a:t>
            </a:r>
            <a:r>
              <a:rPr lang="en-US" altLang="zh-CN" sz="1600" b="1" dirty="0">
                <a:solidFill>
                  <a:srgbClr val="00B050"/>
                </a:solidFill>
                <a:latin typeface="楷体_GB2312" pitchFamily="49" charset="-122"/>
                <a:ea typeface="楷体_GB2312" pitchFamily="49" charset="-122"/>
              </a:rPr>
              <a:t>DAT</a:t>
            </a:r>
            <a:r>
              <a:rPr lang="zh-CN" altLang="en-US" sz="1600" b="1" dirty="0">
                <a:solidFill>
                  <a:srgbClr val="00B050"/>
                </a:solidFill>
                <a:latin typeface="楷体_GB2312" pitchFamily="49" charset="-122"/>
                <a:ea typeface="楷体_GB2312" pitchFamily="49" charset="-122"/>
              </a:rPr>
              <a:t>区</a:t>
            </a:r>
          </a:p>
          <a:p>
            <a:r>
              <a:rPr lang="zh-CN" altLang="en-US" sz="1600" b="1" dirty="0">
                <a:solidFill>
                  <a:srgbClr val="080808"/>
                </a:solidFill>
                <a:latin typeface="楷体_GB2312" pitchFamily="49" charset="-122"/>
                <a:ea typeface="楷体_GB2312" pitchFamily="49" charset="-122"/>
              </a:rPr>
              <a:t>    </a:t>
            </a:r>
            <a:r>
              <a:rPr lang="en-US" altLang="zh-CN" sz="1600" b="1" dirty="0" smtClean="0">
                <a:solidFill>
                  <a:srgbClr val="080808"/>
                </a:solidFill>
                <a:latin typeface="楷体_GB2312" pitchFamily="49" charset="-122"/>
                <a:ea typeface="楷体_GB2312" pitchFamily="49" charset="-122"/>
              </a:rPr>
              <a:t>MOV </a:t>
            </a:r>
            <a:r>
              <a:rPr lang="en-US" altLang="zh-CN" sz="1600" b="1" dirty="0">
                <a:solidFill>
                  <a:srgbClr val="080808"/>
                </a:solidFill>
                <a:latin typeface="楷体_GB2312" pitchFamily="49" charset="-122"/>
                <a:ea typeface="楷体_GB2312" pitchFamily="49" charset="-122"/>
              </a:rPr>
              <a:t>AH,4CH  </a:t>
            </a:r>
            <a:r>
              <a:rPr lang="zh-CN" altLang="en-US" sz="1600" b="1" dirty="0" smtClean="0">
                <a:solidFill>
                  <a:srgbClr val="080808"/>
                </a:solidFill>
                <a:latin typeface="楷体_GB2312" pitchFamily="49" charset="-122"/>
                <a:ea typeface="楷体_GB2312" pitchFamily="49" charset="-122"/>
              </a:rPr>
              <a:t>；</a:t>
            </a:r>
            <a:r>
              <a:rPr lang="zh-CN" altLang="en-US" sz="1600" b="1" dirty="0">
                <a:solidFill>
                  <a:srgbClr val="00B050"/>
                </a:solidFill>
                <a:latin typeface="楷体_GB2312" pitchFamily="49" charset="-122"/>
                <a:ea typeface="楷体_GB2312" pitchFamily="49" charset="-122"/>
              </a:rPr>
              <a:t>返回</a:t>
            </a:r>
            <a:r>
              <a:rPr lang="en-US" altLang="zh-CN" sz="1600" b="1" dirty="0">
                <a:solidFill>
                  <a:srgbClr val="00B050"/>
                </a:solidFill>
                <a:latin typeface="楷体_GB2312" pitchFamily="49" charset="-122"/>
                <a:ea typeface="楷体_GB2312" pitchFamily="49" charset="-122"/>
              </a:rPr>
              <a:t>DOS</a:t>
            </a:r>
          </a:p>
          <a:p>
            <a:r>
              <a:rPr lang="en-US" altLang="zh-CN" sz="1600" b="1" dirty="0">
                <a:solidFill>
                  <a:srgbClr val="080808"/>
                </a:solidFill>
                <a:latin typeface="楷体_GB2312" pitchFamily="49" charset="-122"/>
                <a:ea typeface="楷体_GB2312" pitchFamily="49" charset="-122"/>
              </a:rPr>
              <a:t>       INT 21H		        </a:t>
            </a:r>
          </a:p>
          <a:p>
            <a:r>
              <a:rPr lang="en-US" altLang="zh-CN" sz="1600" b="1" dirty="0">
                <a:solidFill>
                  <a:srgbClr val="080808"/>
                </a:solidFill>
                <a:latin typeface="楷体_GB2312" pitchFamily="49" charset="-122"/>
                <a:ea typeface="楷体_GB2312" pitchFamily="49" charset="-122"/>
              </a:rPr>
              <a:t>CODE    ENDS</a:t>
            </a:r>
          </a:p>
          <a:p>
            <a:r>
              <a:rPr lang="en-US" altLang="zh-CN" sz="1600" b="1" dirty="0">
                <a:solidFill>
                  <a:srgbClr val="080808"/>
                </a:solidFill>
                <a:latin typeface="楷体_GB2312" pitchFamily="49" charset="-122"/>
                <a:ea typeface="楷体_GB2312" pitchFamily="49" charset="-122"/>
              </a:rPr>
              <a:t>        END START</a:t>
            </a:r>
          </a:p>
          <a:p>
            <a:endParaRPr lang="en-US" altLang="zh-CN" sz="1600" b="1" dirty="0">
              <a:solidFill>
                <a:srgbClr val="080808"/>
              </a:solidFill>
              <a:latin typeface="楷体_GB2312" pitchFamily="49" charset="-122"/>
              <a:ea typeface="楷体_GB2312" pitchFamily="49" charset="-122"/>
            </a:endParaRPr>
          </a:p>
        </p:txBody>
      </p:sp>
      <p:sp>
        <p:nvSpPr>
          <p:cNvPr id="7" name="圆角矩形 6"/>
          <p:cNvSpPr/>
          <p:nvPr/>
        </p:nvSpPr>
        <p:spPr>
          <a:xfrm>
            <a:off x="107504" y="6021288"/>
            <a:ext cx="3672408" cy="6300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想想看另一种算法是否能实现</a:t>
            </a:r>
            <a:endParaRPr lang="zh-CN" altLang="en-US" b="1" dirty="0">
              <a:solidFill>
                <a:srgbClr val="FF0000"/>
              </a:solidFill>
            </a:endParaRPr>
          </a:p>
        </p:txBody>
      </p:sp>
    </p:spTree>
    <p:extLst>
      <p:ext uri="{BB962C8B-B14F-4D97-AF65-F5344CB8AC3E}">
        <p14:creationId xmlns:p14="http://schemas.microsoft.com/office/powerpoint/2010/main" val="82271296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循环程序的设计</a:t>
            </a:r>
          </a:p>
        </p:txBody>
      </p:sp>
      <p:sp>
        <p:nvSpPr>
          <p:cNvPr id="3" name="矩形 2"/>
          <p:cNvSpPr/>
          <p:nvPr/>
        </p:nvSpPr>
        <p:spPr>
          <a:xfrm>
            <a:off x="323528" y="1052736"/>
            <a:ext cx="8604448" cy="2585323"/>
          </a:xfrm>
          <a:prstGeom prst="rect">
            <a:avLst/>
          </a:prstGeom>
        </p:spPr>
        <p:txBody>
          <a:bodyPr wrap="square">
            <a:spAutoFit/>
          </a:bodyPr>
          <a:lstStyle/>
          <a:p>
            <a:r>
              <a:rPr lang="zh-CN" altLang="en-US" b="1" dirty="0">
                <a:solidFill>
                  <a:srgbClr val="080808"/>
                </a:solidFill>
                <a:latin typeface="楷体_GB2312" pitchFamily="49" charset="-122"/>
                <a:ea typeface="楷体_GB2312" pitchFamily="49" charset="-122"/>
              </a:rPr>
              <a:t>例</a:t>
            </a:r>
            <a:r>
              <a:rPr lang="en-US" altLang="zh-CN" b="1" dirty="0">
                <a:solidFill>
                  <a:srgbClr val="080808"/>
                </a:solidFill>
                <a:latin typeface="楷体_GB2312" pitchFamily="49" charset="-122"/>
                <a:ea typeface="楷体_GB2312" pitchFamily="49" charset="-122"/>
              </a:rPr>
              <a:t>4</a:t>
            </a:r>
            <a:r>
              <a:rPr lang="zh-CN" altLang="en-US" b="1" dirty="0">
                <a:solidFill>
                  <a:srgbClr val="080808"/>
                </a:solidFill>
                <a:latin typeface="楷体_GB2312" pitchFamily="49" charset="-122"/>
                <a:ea typeface="楷体_GB2312" pitchFamily="49" charset="-122"/>
              </a:rPr>
              <a:t>．</a:t>
            </a:r>
            <a:r>
              <a:rPr lang="en-US" altLang="zh-CN" b="1" dirty="0">
                <a:solidFill>
                  <a:srgbClr val="080808"/>
                </a:solidFill>
                <a:latin typeface="楷体_GB2312" pitchFamily="49" charset="-122"/>
                <a:ea typeface="楷体_GB2312" pitchFamily="49" charset="-122"/>
              </a:rPr>
              <a:t>8  </a:t>
            </a:r>
            <a:r>
              <a:rPr lang="zh-CN" altLang="en-US" b="1" dirty="0">
                <a:solidFill>
                  <a:srgbClr val="080808"/>
                </a:solidFill>
                <a:latin typeface="楷体_GB2312" pitchFamily="49" charset="-122"/>
                <a:ea typeface="楷体_GB2312" pitchFamily="49" charset="-122"/>
              </a:rPr>
              <a:t>已知缓冲区</a:t>
            </a:r>
            <a:r>
              <a:rPr lang="en-US" altLang="zh-CN" b="1" dirty="0">
                <a:solidFill>
                  <a:srgbClr val="080808"/>
                </a:solidFill>
                <a:latin typeface="楷体_GB2312" pitchFamily="49" charset="-122"/>
                <a:ea typeface="楷体_GB2312" pitchFamily="49" charset="-122"/>
              </a:rPr>
              <a:t>BUFA</a:t>
            </a:r>
            <a:r>
              <a:rPr lang="zh-CN" altLang="en-US" b="1" dirty="0">
                <a:solidFill>
                  <a:srgbClr val="080808"/>
                </a:solidFill>
                <a:latin typeface="楷体_GB2312" pitchFamily="49" charset="-122"/>
                <a:ea typeface="楷体_GB2312" pitchFamily="49" charset="-122"/>
              </a:rPr>
              <a:t>内有</a:t>
            </a:r>
            <a:r>
              <a:rPr lang="en-US" altLang="zh-CN" b="1" dirty="0">
                <a:solidFill>
                  <a:srgbClr val="080808"/>
                </a:solidFill>
                <a:latin typeface="楷体_GB2312" pitchFamily="49" charset="-122"/>
                <a:ea typeface="楷体_GB2312" pitchFamily="49" charset="-122"/>
              </a:rPr>
              <a:t>20</a:t>
            </a:r>
            <a:r>
              <a:rPr lang="zh-CN" altLang="en-US" b="1" dirty="0">
                <a:solidFill>
                  <a:srgbClr val="080808"/>
                </a:solidFill>
                <a:latin typeface="楷体_GB2312" pitchFamily="49" charset="-122"/>
                <a:ea typeface="楷体_GB2312" pitchFamily="49" charset="-122"/>
              </a:rPr>
              <a:t>个</a:t>
            </a:r>
            <a:r>
              <a:rPr lang="zh-CN" altLang="en-US" b="1" dirty="0">
                <a:solidFill>
                  <a:srgbClr val="0000FF"/>
                </a:solidFill>
                <a:latin typeface="楷体_GB2312" pitchFamily="49" charset="-122"/>
                <a:ea typeface="楷体_GB2312" pitchFamily="49" charset="-122"/>
              </a:rPr>
              <a:t>互不相等</a:t>
            </a:r>
            <a:r>
              <a:rPr lang="zh-CN" altLang="en-US" b="1" dirty="0">
                <a:solidFill>
                  <a:srgbClr val="080808"/>
                </a:solidFill>
                <a:latin typeface="楷体_GB2312" pitchFamily="49" charset="-122"/>
                <a:ea typeface="楷体_GB2312" pitchFamily="49" charset="-122"/>
              </a:rPr>
              <a:t>的整数（其序号从</a:t>
            </a:r>
            <a:r>
              <a:rPr lang="en-US" altLang="zh-CN" b="1" dirty="0">
                <a:solidFill>
                  <a:srgbClr val="080808"/>
                </a:solidFill>
                <a:latin typeface="楷体_GB2312" pitchFamily="49" charset="-122"/>
                <a:ea typeface="楷体_GB2312" pitchFamily="49" charset="-122"/>
              </a:rPr>
              <a:t>0</a:t>
            </a:r>
            <a:r>
              <a:rPr lang="zh-CN" altLang="en-US" b="1" dirty="0">
                <a:solidFill>
                  <a:srgbClr val="080808"/>
                </a:solidFill>
                <a:latin typeface="楷体_GB2312" pitchFamily="49" charset="-122"/>
                <a:ea typeface="楷体_GB2312" pitchFamily="49" charset="-122"/>
              </a:rPr>
              <a:t>到</a:t>
            </a:r>
            <a:r>
              <a:rPr lang="en-US" altLang="zh-CN" b="1" dirty="0">
                <a:solidFill>
                  <a:srgbClr val="080808"/>
                </a:solidFill>
                <a:latin typeface="楷体_GB2312" pitchFamily="49" charset="-122"/>
                <a:ea typeface="楷体_GB2312" pitchFamily="49" charset="-122"/>
              </a:rPr>
              <a:t>19</a:t>
            </a:r>
            <a:r>
              <a:rPr lang="zh-CN" altLang="en-US" b="1" dirty="0">
                <a:solidFill>
                  <a:srgbClr val="080808"/>
                </a:solidFill>
                <a:latin typeface="楷体_GB2312" pitchFamily="49" charset="-122"/>
                <a:ea typeface="楷体_GB2312" pitchFamily="49" charset="-122"/>
              </a:rPr>
              <a:t>），缓冲区</a:t>
            </a:r>
            <a:r>
              <a:rPr lang="en-US" altLang="zh-CN" b="1" dirty="0">
                <a:solidFill>
                  <a:srgbClr val="080808"/>
                </a:solidFill>
                <a:latin typeface="楷体_GB2312" pitchFamily="49" charset="-122"/>
                <a:ea typeface="楷体_GB2312" pitchFamily="49" charset="-122"/>
              </a:rPr>
              <a:t>BUFB</a:t>
            </a:r>
            <a:r>
              <a:rPr lang="zh-CN" altLang="en-US" b="1" dirty="0">
                <a:solidFill>
                  <a:srgbClr val="080808"/>
                </a:solidFill>
                <a:latin typeface="楷体_GB2312" pitchFamily="49" charset="-122"/>
                <a:ea typeface="楷体_GB2312" pitchFamily="49" charset="-122"/>
              </a:rPr>
              <a:t>内有</a:t>
            </a:r>
            <a:r>
              <a:rPr lang="en-US" altLang="zh-CN" b="1" dirty="0">
                <a:solidFill>
                  <a:srgbClr val="080808"/>
                </a:solidFill>
                <a:latin typeface="楷体_GB2312" pitchFamily="49" charset="-122"/>
                <a:ea typeface="楷体_GB2312" pitchFamily="49" charset="-122"/>
              </a:rPr>
              <a:t>30</a:t>
            </a:r>
            <a:r>
              <a:rPr lang="zh-CN" altLang="en-US" b="1" dirty="0">
                <a:solidFill>
                  <a:srgbClr val="080808"/>
                </a:solidFill>
                <a:latin typeface="楷体_GB2312" pitchFamily="49" charset="-122"/>
                <a:ea typeface="楷体_GB2312" pitchFamily="49" charset="-122"/>
              </a:rPr>
              <a:t>个</a:t>
            </a:r>
            <a:r>
              <a:rPr lang="zh-CN" altLang="en-US" b="1" dirty="0">
                <a:solidFill>
                  <a:srgbClr val="0000FF"/>
                </a:solidFill>
                <a:latin typeface="楷体_GB2312" pitchFamily="49" charset="-122"/>
                <a:ea typeface="楷体_GB2312" pitchFamily="49" charset="-122"/>
              </a:rPr>
              <a:t>互不相等</a:t>
            </a:r>
            <a:r>
              <a:rPr lang="zh-CN" altLang="en-US" b="1" dirty="0">
                <a:solidFill>
                  <a:srgbClr val="080808"/>
                </a:solidFill>
                <a:latin typeface="楷体_GB2312" pitchFamily="49" charset="-122"/>
                <a:ea typeface="楷体_GB2312" pitchFamily="49" charset="-122"/>
              </a:rPr>
              <a:t>的整数（其序号从</a:t>
            </a:r>
            <a:r>
              <a:rPr lang="en-US" altLang="zh-CN" b="1" dirty="0">
                <a:solidFill>
                  <a:srgbClr val="080808"/>
                </a:solidFill>
                <a:latin typeface="楷体_GB2312" pitchFamily="49" charset="-122"/>
                <a:ea typeface="楷体_GB2312" pitchFamily="49" charset="-122"/>
              </a:rPr>
              <a:t>0</a:t>
            </a:r>
            <a:r>
              <a:rPr lang="zh-CN" altLang="en-US" b="1" dirty="0">
                <a:solidFill>
                  <a:srgbClr val="080808"/>
                </a:solidFill>
                <a:latin typeface="楷体_GB2312" pitchFamily="49" charset="-122"/>
                <a:ea typeface="楷体_GB2312" pitchFamily="49" charset="-122"/>
              </a:rPr>
              <a:t>到</a:t>
            </a:r>
            <a:r>
              <a:rPr lang="en-US" altLang="zh-CN" b="1" dirty="0">
                <a:solidFill>
                  <a:srgbClr val="080808"/>
                </a:solidFill>
                <a:latin typeface="楷体_GB2312" pitchFamily="49" charset="-122"/>
                <a:ea typeface="楷体_GB2312" pitchFamily="49" charset="-122"/>
              </a:rPr>
              <a:t>29</a:t>
            </a:r>
            <a:r>
              <a:rPr lang="zh-CN" altLang="en-US" b="1" dirty="0">
                <a:solidFill>
                  <a:srgbClr val="080808"/>
                </a:solidFill>
                <a:latin typeface="楷体_GB2312" pitchFamily="49" charset="-122"/>
                <a:ea typeface="楷体_GB2312" pitchFamily="49" charset="-122"/>
              </a:rPr>
              <a:t>）。编写程序完成：将既在</a:t>
            </a:r>
            <a:r>
              <a:rPr lang="en-US" altLang="zh-CN" b="1" dirty="0">
                <a:solidFill>
                  <a:srgbClr val="080808"/>
                </a:solidFill>
                <a:latin typeface="楷体_GB2312" pitchFamily="49" charset="-122"/>
                <a:ea typeface="楷体_GB2312" pitchFamily="49" charset="-122"/>
              </a:rPr>
              <a:t>BUFA</a:t>
            </a:r>
            <a:r>
              <a:rPr lang="zh-CN" altLang="en-US" b="1" dirty="0">
                <a:solidFill>
                  <a:srgbClr val="080808"/>
                </a:solidFill>
                <a:latin typeface="楷体_GB2312" pitchFamily="49" charset="-122"/>
                <a:ea typeface="楷体_GB2312" pitchFamily="49" charset="-122"/>
              </a:rPr>
              <a:t>中出现又在</a:t>
            </a:r>
            <a:r>
              <a:rPr lang="en-US" altLang="zh-CN" b="1" dirty="0">
                <a:solidFill>
                  <a:srgbClr val="080808"/>
                </a:solidFill>
                <a:latin typeface="楷体_GB2312" pitchFamily="49" charset="-122"/>
                <a:ea typeface="楷体_GB2312" pitchFamily="49" charset="-122"/>
              </a:rPr>
              <a:t>BUFB</a:t>
            </a:r>
            <a:r>
              <a:rPr lang="zh-CN" altLang="en-US" b="1" dirty="0">
                <a:solidFill>
                  <a:srgbClr val="080808"/>
                </a:solidFill>
                <a:latin typeface="楷体_GB2312" pitchFamily="49" charset="-122"/>
                <a:ea typeface="楷体_GB2312" pitchFamily="49" charset="-122"/>
              </a:rPr>
              <a:t>中出现的整数（设为</a:t>
            </a:r>
            <a:r>
              <a:rPr lang="en-US" altLang="zh-CN" b="1" dirty="0">
                <a:solidFill>
                  <a:srgbClr val="080808"/>
                </a:solidFill>
                <a:latin typeface="楷体_GB2312" pitchFamily="49" charset="-122"/>
                <a:ea typeface="楷体_GB2312" pitchFamily="49" charset="-122"/>
              </a:rPr>
              <a:t>x</a:t>
            </a:r>
            <a:r>
              <a:rPr lang="zh-CN" altLang="en-US" b="1" dirty="0">
                <a:solidFill>
                  <a:srgbClr val="080808"/>
                </a:solidFill>
                <a:latin typeface="楷体_GB2312" pitchFamily="49" charset="-122"/>
                <a:ea typeface="楷体_GB2312" pitchFamily="49" charset="-122"/>
              </a:rPr>
              <a:t>）存放在缓冲区</a:t>
            </a:r>
            <a:r>
              <a:rPr lang="en-US" altLang="zh-CN" b="1" dirty="0">
                <a:solidFill>
                  <a:srgbClr val="080808"/>
                </a:solidFill>
                <a:latin typeface="楷体_GB2312" pitchFamily="49" charset="-122"/>
                <a:ea typeface="楷体_GB2312" pitchFamily="49" charset="-122"/>
              </a:rPr>
              <a:t>BUFC</a:t>
            </a:r>
            <a:r>
              <a:rPr lang="zh-CN" altLang="en-US" b="1" dirty="0">
                <a:solidFill>
                  <a:srgbClr val="080808"/>
                </a:solidFill>
                <a:latin typeface="楷体_GB2312" pitchFamily="49" charset="-122"/>
                <a:ea typeface="楷体_GB2312" pitchFamily="49" charset="-122"/>
              </a:rPr>
              <a:t>中，并将</a:t>
            </a:r>
            <a:r>
              <a:rPr lang="en-US" altLang="zh-CN" b="1" dirty="0">
                <a:solidFill>
                  <a:srgbClr val="080808"/>
                </a:solidFill>
                <a:latin typeface="楷体_GB2312" pitchFamily="49" charset="-122"/>
                <a:ea typeface="楷体_GB2312" pitchFamily="49" charset="-122"/>
              </a:rPr>
              <a:t>x</a:t>
            </a:r>
            <a:r>
              <a:rPr lang="zh-CN" altLang="en-US" b="1" dirty="0">
                <a:solidFill>
                  <a:srgbClr val="080808"/>
                </a:solidFill>
                <a:latin typeface="楷体_GB2312" pitchFamily="49" charset="-122"/>
                <a:ea typeface="楷体_GB2312" pitchFamily="49" charset="-122"/>
              </a:rPr>
              <a:t>在</a:t>
            </a:r>
            <a:r>
              <a:rPr lang="en-US" altLang="zh-CN" b="1" dirty="0">
                <a:solidFill>
                  <a:srgbClr val="080808"/>
                </a:solidFill>
                <a:latin typeface="楷体_GB2312" pitchFamily="49" charset="-122"/>
                <a:ea typeface="楷体_GB2312" pitchFamily="49" charset="-122"/>
              </a:rPr>
              <a:t>BUFA</a:t>
            </a:r>
            <a:r>
              <a:rPr lang="zh-CN" altLang="en-US" b="1" dirty="0">
                <a:solidFill>
                  <a:srgbClr val="080808"/>
                </a:solidFill>
                <a:latin typeface="楷体_GB2312" pitchFamily="49" charset="-122"/>
                <a:ea typeface="楷体_GB2312" pitchFamily="49" charset="-122"/>
              </a:rPr>
              <a:t>和</a:t>
            </a:r>
            <a:r>
              <a:rPr lang="en-US" altLang="zh-CN" b="1" dirty="0">
                <a:solidFill>
                  <a:srgbClr val="080808"/>
                </a:solidFill>
                <a:latin typeface="楷体_GB2312" pitchFamily="49" charset="-122"/>
                <a:ea typeface="楷体_GB2312" pitchFamily="49" charset="-122"/>
              </a:rPr>
              <a:t>BUFB</a:t>
            </a:r>
            <a:r>
              <a:rPr lang="zh-CN" altLang="en-US" b="1" dirty="0">
                <a:solidFill>
                  <a:srgbClr val="080808"/>
                </a:solidFill>
                <a:latin typeface="楷体_GB2312" pitchFamily="49" charset="-122"/>
                <a:ea typeface="楷体_GB2312" pitchFamily="49" charset="-122"/>
              </a:rPr>
              <a:t>中的序号分别存放于缓冲区</a:t>
            </a:r>
            <a:r>
              <a:rPr lang="en-US" altLang="zh-CN" b="1" dirty="0">
                <a:solidFill>
                  <a:srgbClr val="080808"/>
                </a:solidFill>
                <a:latin typeface="楷体_GB2312" pitchFamily="49" charset="-122"/>
                <a:ea typeface="楷体_GB2312" pitchFamily="49" charset="-122"/>
              </a:rPr>
              <a:t>BUFCA</a:t>
            </a:r>
            <a:r>
              <a:rPr lang="zh-CN" altLang="en-US" b="1" dirty="0">
                <a:solidFill>
                  <a:srgbClr val="080808"/>
                </a:solidFill>
                <a:latin typeface="楷体_GB2312" pitchFamily="49" charset="-122"/>
                <a:ea typeface="楷体_GB2312" pitchFamily="49" charset="-122"/>
              </a:rPr>
              <a:t>和</a:t>
            </a:r>
            <a:r>
              <a:rPr lang="en-US" altLang="zh-CN" b="1" dirty="0">
                <a:solidFill>
                  <a:srgbClr val="080808"/>
                </a:solidFill>
                <a:latin typeface="楷体_GB2312" pitchFamily="49" charset="-122"/>
                <a:ea typeface="楷体_GB2312" pitchFamily="49" charset="-122"/>
              </a:rPr>
              <a:t>BUFCB</a:t>
            </a:r>
            <a:r>
              <a:rPr lang="zh-CN" altLang="en-US" b="1" dirty="0">
                <a:solidFill>
                  <a:srgbClr val="080808"/>
                </a:solidFill>
                <a:latin typeface="楷体_GB2312" pitchFamily="49" charset="-122"/>
                <a:ea typeface="楷体_GB2312" pitchFamily="49" charset="-122"/>
              </a:rPr>
              <a:t>中</a:t>
            </a:r>
            <a:r>
              <a:rPr lang="zh-CN" altLang="en-US" b="1" dirty="0" smtClean="0">
                <a:solidFill>
                  <a:srgbClr val="080808"/>
                </a:solidFill>
                <a:latin typeface="楷体_GB2312" pitchFamily="49" charset="-122"/>
                <a:ea typeface="楷体_GB2312" pitchFamily="49" charset="-122"/>
              </a:rPr>
              <a:t>。</a:t>
            </a:r>
            <a:endParaRPr lang="en-US" altLang="zh-CN" b="1" dirty="0" smtClean="0">
              <a:solidFill>
                <a:srgbClr val="080808"/>
              </a:solidFill>
              <a:latin typeface="楷体_GB2312" pitchFamily="49" charset="-122"/>
              <a:ea typeface="楷体_GB2312" pitchFamily="49" charset="-122"/>
            </a:endParaRPr>
          </a:p>
          <a:p>
            <a:r>
              <a:rPr lang="zh-CN" altLang="en-US" b="1" dirty="0" smtClean="0">
                <a:solidFill>
                  <a:srgbClr val="FF0000"/>
                </a:solidFill>
                <a:latin typeface="楷体_GB2312" pitchFamily="49" charset="-122"/>
                <a:ea typeface="楷体_GB2312" pitchFamily="49" charset="-122"/>
              </a:rPr>
              <a:t>思路：一个大循环套一个小循环即可</a:t>
            </a:r>
            <a:endParaRPr lang="zh-CN" altLang="en-US" b="1" dirty="0">
              <a:solidFill>
                <a:srgbClr val="0000FF"/>
              </a:solidFill>
              <a:latin typeface="楷体_GB2312" pitchFamily="49" charset="-122"/>
              <a:ea typeface="楷体_GB2312" pitchFamily="49" charset="-122"/>
            </a:endParaRPr>
          </a:p>
          <a:p>
            <a:r>
              <a:rPr lang="zh-CN" altLang="en-US" b="1" dirty="0">
                <a:solidFill>
                  <a:srgbClr val="0000FF"/>
                </a:solidFill>
                <a:latin typeface="楷体_GB2312" pitchFamily="49" charset="-122"/>
                <a:ea typeface="楷体_GB2312" pitchFamily="49" charset="-122"/>
              </a:rPr>
              <a:t>解：</a:t>
            </a:r>
            <a:r>
              <a:rPr lang="zh-CN" altLang="en-US" b="1" dirty="0">
                <a:solidFill>
                  <a:srgbClr val="080808"/>
                </a:solidFill>
                <a:latin typeface="楷体_GB2312" pitchFamily="49" charset="-122"/>
                <a:ea typeface="楷体_GB2312" pitchFamily="49" charset="-122"/>
              </a:rPr>
              <a:t>这里涉及到</a:t>
            </a:r>
            <a:r>
              <a:rPr lang="en-US" altLang="zh-CN" b="1" dirty="0">
                <a:solidFill>
                  <a:srgbClr val="080808"/>
                </a:solidFill>
                <a:latin typeface="楷体_GB2312" pitchFamily="49" charset="-122"/>
                <a:ea typeface="楷体_GB2312" pitchFamily="49" charset="-122"/>
              </a:rPr>
              <a:t>5</a:t>
            </a:r>
            <a:r>
              <a:rPr lang="zh-CN" altLang="en-US" b="1" dirty="0">
                <a:solidFill>
                  <a:srgbClr val="080808"/>
                </a:solidFill>
                <a:latin typeface="楷体_GB2312" pitchFamily="49" charset="-122"/>
                <a:ea typeface="楷体_GB2312" pitchFamily="49" charset="-122"/>
              </a:rPr>
              <a:t>个存储区域，最好有</a:t>
            </a:r>
            <a:r>
              <a:rPr lang="en-US" altLang="zh-CN" b="1" dirty="0">
                <a:solidFill>
                  <a:srgbClr val="080808"/>
                </a:solidFill>
                <a:latin typeface="楷体_GB2312" pitchFamily="49" charset="-122"/>
                <a:ea typeface="楷体_GB2312" pitchFamily="49" charset="-122"/>
              </a:rPr>
              <a:t>5</a:t>
            </a:r>
            <a:r>
              <a:rPr lang="zh-CN" altLang="en-US" b="1" dirty="0">
                <a:solidFill>
                  <a:srgbClr val="080808"/>
                </a:solidFill>
                <a:latin typeface="楷体_GB2312" pitchFamily="49" charset="-122"/>
                <a:ea typeface="楷体_GB2312" pitchFamily="49" charset="-122"/>
              </a:rPr>
              <a:t>个指针，但</a:t>
            </a:r>
            <a:r>
              <a:rPr lang="en-US" altLang="zh-CN" b="1" dirty="0">
                <a:solidFill>
                  <a:srgbClr val="080808"/>
                </a:solidFill>
                <a:latin typeface="楷体_GB2312" pitchFamily="49" charset="-122"/>
                <a:ea typeface="楷体_GB2312" pitchFamily="49" charset="-122"/>
              </a:rPr>
              <a:t>BUFC</a:t>
            </a:r>
            <a:r>
              <a:rPr lang="zh-CN" altLang="en-US" b="1" dirty="0">
                <a:solidFill>
                  <a:srgbClr val="080808"/>
                </a:solidFill>
                <a:latin typeface="楷体_GB2312" pitchFamily="49" charset="-122"/>
                <a:ea typeface="楷体_GB2312" pitchFamily="49" charset="-122"/>
              </a:rPr>
              <a:t>、</a:t>
            </a:r>
            <a:r>
              <a:rPr lang="en-US" altLang="zh-CN" b="1" dirty="0">
                <a:solidFill>
                  <a:srgbClr val="080808"/>
                </a:solidFill>
                <a:latin typeface="楷体_GB2312" pitchFamily="49" charset="-122"/>
                <a:ea typeface="楷体_GB2312" pitchFamily="49" charset="-122"/>
              </a:rPr>
              <a:t>BUFCA</a:t>
            </a:r>
            <a:r>
              <a:rPr lang="zh-CN" altLang="en-US" b="1" dirty="0">
                <a:solidFill>
                  <a:srgbClr val="080808"/>
                </a:solidFill>
                <a:latin typeface="楷体_GB2312" pitchFamily="49" charset="-122"/>
                <a:ea typeface="楷体_GB2312" pitchFamily="49" charset="-122"/>
              </a:rPr>
              <a:t>和</a:t>
            </a:r>
            <a:r>
              <a:rPr lang="en-US" altLang="zh-CN" b="1" dirty="0">
                <a:solidFill>
                  <a:srgbClr val="080808"/>
                </a:solidFill>
                <a:latin typeface="楷体_GB2312" pitchFamily="49" charset="-122"/>
                <a:ea typeface="楷体_GB2312" pitchFamily="49" charset="-122"/>
              </a:rPr>
              <a:t>BUFCB</a:t>
            </a:r>
            <a:r>
              <a:rPr lang="zh-CN" altLang="en-US" b="1" dirty="0">
                <a:solidFill>
                  <a:srgbClr val="080808"/>
                </a:solidFill>
                <a:latin typeface="楷体_GB2312" pitchFamily="49" charset="-122"/>
                <a:ea typeface="楷体_GB2312" pitchFamily="49" charset="-122"/>
              </a:rPr>
              <a:t>为同步操作，即当找到</a:t>
            </a:r>
            <a:r>
              <a:rPr lang="en-US" altLang="zh-CN" b="1" dirty="0">
                <a:solidFill>
                  <a:srgbClr val="080808"/>
                </a:solidFill>
                <a:latin typeface="楷体_GB2312" pitchFamily="49" charset="-122"/>
                <a:ea typeface="楷体_GB2312" pitchFamily="49" charset="-122"/>
              </a:rPr>
              <a:t>x</a:t>
            </a:r>
            <a:r>
              <a:rPr lang="zh-CN" altLang="en-US" b="1" dirty="0">
                <a:solidFill>
                  <a:srgbClr val="080808"/>
                </a:solidFill>
                <a:latin typeface="楷体_GB2312" pitchFamily="49" charset="-122"/>
                <a:ea typeface="楷体_GB2312" pitchFamily="49" charset="-122"/>
              </a:rPr>
              <a:t>时，</a:t>
            </a:r>
            <a:r>
              <a:rPr lang="zh-CN" altLang="en-US" b="1" dirty="0">
                <a:solidFill>
                  <a:srgbClr val="0000FF"/>
                </a:solidFill>
                <a:latin typeface="楷体_GB2312" pitchFamily="49" charset="-122"/>
                <a:ea typeface="楷体_GB2312" pitchFamily="49" charset="-122"/>
              </a:rPr>
              <a:t>需要同时对</a:t>
            </a:r>
            <a:r>
              <a:rPr lang="en-US" altLang="zh-CN" b="1" dirty="0">
                <a:solidFill>
                  <a:srgbClr val="0000FF"/>
                </a:solidFill>
                <a:latin typeface="楷体_GB2312" pitchFamily="49" charset="-122"/>
                <a:ea typeface="楷体_GB2312" pitchFamily="49" charset="-122"/>
              </a:rPr>
              <a:t>BUFC</a:t>
            </a:r>
            <a:r>
              <a:rPr lang="zh-CN" altLang="en-US" b="1" dirty="0">
                <a:solidFill>
                  <a:srgbClr val="0000FF"/>
                </a:solidFill>
                <a:latin typeface="楷体_GB2312" pitchFamily="49" charset="-122"/>
                <a:ea typeface="楷体_GB2312" pitchFamily="49" charset="-122"/>
              </a:rPr>
              <a:t>、</a:t>
            </a:r>
            <a:r>
              <a:rPr lang="en-US" altLang="zh-CN" b="1" dirty="0">
                <a:solidFill>
                  <a:srgbClr val="0000FF"/>
                </a:solidFill>
                <a:latin typeface="楷体_GB2312" pitchFamily="49" charset="-122"/>
                <a:ea typeface="楷体_GB2312" pitchFamily="49" charset="-122"/>
              </a:rPr>
              <a:t>BUFCA</a:t>
            </a:r>
            <a:r>
              <a:rPr lang="zh-CN" altLang="en-US" b="1" dirty="0">
                <a:solidFill>
                  <a:srgbClr val="0000FF"/>
                </a:solidFill>
                <a:latin typeface="楷体_GB2312" pitchFamily="49" charset="-122"/>
                <a:ea typeface="楷体_GB2312" pitchFamily="49" charset="-122"/>
              </a:rPr>
              <a:t>和</a:t>
            </a:r>
            <a:r>
              <a:rPr lang="en-US" altLang="zh-CN" b="1" dirty="0">
                <a:solidFill>
                  <a:srgbClr val="0000FF"/>
                </a:solidFill>
                <a:latin typeface="楷体_GB2312" pitchFamily="49" charset="-122"/>
                <a:ea typeface="楷体_GB2312" pitchFamily="49" charset="-122"/>
              </a:rPr>
              <a:t>BUFCB</a:t>
            </a:r>
            <a:r>
              <a:rPr lang="zh-CN" altLang="en-US" b="1" dirty="0">
                <a:solidFill>
                  <a:srgbClr val="0000FF"/>
                </a:solidFill>
                <a:latin typeface="楷体_GB2312" pitchFamily="49" charset="-122"/>
                <a:ea typeface="楷体_GB2312" pitchFamily="49" charset="-122"/>
              </a:rPr>
              <a:t>进行操作，</a:t>
            </a:r>
            <a:r>
              <a:rPr lang="zh-CN" altLang="en-US" b="1" dirty="0">
                <a:solidFill>
                  <a:srgbClr val="080808"/>
                </a:solidFill>
                <a:latin typeface="楷体_GB2312" pitchFamily="49" charset="-122"/>
                <a:ea typeface="楷体_GB2312" pitchFamily="49" charset="-122"/>
              </a:rPr>
              <a:t>而且每个区域都写入一个字节，</a:t>
            </a:r>
            <a:r>
              <a:rPr lang="zh-CN" altLang="en-US" b="1" dirty="0">
                <a:solidFill>
                  <a:srgbClr val="0000FF"/>
                </a:solidFill>
                <a:latin typeface="楷体_GB2312" pitchFamily="49" charset="-122"/>
                <a:ea typeface="楷体_GB2312" pitchFamily="49" charset="-122"/>
              </a:rPr>
              <a:t>因此它们可以采用同一个指针</a:t>
            </a:r>
            <a:r>
              <a:rPr lang="zh-CN" altLang="en-US" b="1" dirty="0">
                <a:solidFill>
                  <a:srgbClr val="080808"/>
                </a:solidFill>
                <a:latin typeface="楷体_GB2312" pitchFamily="49" charset="-122"/>
                <a:ea typeface="楷体_GB2312" pitchFamily="49" charset="-122"/>
              </a:rPr>
              <a:t>，寻址方式为寄存器相对寻址，即设</a:t>
            </a:r>
            <a:r>
              <a:rPr lang="en-US" altLang="zh-CN" b="1" dirty="0">
                <a:solidFill>
                  <a:srgbClr val="080808"/>
                </a:solidFill>
                <a:latin typeface="楷体_GB2312" pitchFamily="49" charset="-122"/>
                <a:ea typeface="楷体_GB2312" pitchFamily="49" charset="-122"/>
              </a:rPr>
              <a:t>AL</a:t>
            </a:r>
            <a:r>
              <a:rPr lang="zh-CN" altLang="en-US" b="1" dirty="0">
                <a:solidFill>
                  <a:srgbClr val="080808"/>
                </a:solidFill>
                <a:latin typeface="楷体_GB2312" pitchFamily="49" charset="-122"/>
                <a:ea typeface="楷体_GB2312" pitchFamily="49" charset="-122"/>
              </a:rPr>
              <a:t>为找到的值，</a:t>
            </a:r>
            <a:r>
              <a:rPr lang="en-US" altLang="zh-CN" b="1" dirty="0">
                <a:solidFill>
                  <a:srgbClr val="080808"/>
                </a:solidFill>
                <a:latin typeface="楷体_GB2312" pitchFamily="49" charset="-122"/>
                <a:ea typeface="楷体_GB2312" pitchFamily="49" charset="-122"/>
              </a:rPr>
              <a:t>DL</a:t>
            </a:r>
            <a:r>
              <a:rPr lang="zh-CN" altLang="en-US" b="1" dirty="0">
                <a:solidFill>
                  <a:srgbClr val="080808"/>
                </a:solidFill>
                <a:latin typeface="楷体_GB2312" pitchFamily="49" charset="-122"/>
                <a:ea typeface="楷体_GB2312" pitchFamily="49" charset="-122"/>
              </a:rPr>
              <a:t>、</a:t>
            </a:r>
            <a:r>
              <a:rPr lang="en-US" altLang="zh-CN" b="1" dirty="0">
                <a:solidFill>
                  <a:srgbClr val="080808"/>
                </a:solidFill>
                <a:latin typeface="楷体_GB2312" pitchFamily="49" charset="-122"/>
                <a:ea typeface="楷体_GB2312" pitchFamily="49" charset="-122"/>
              </a:rPr>
              <a:t>BL</a:t>
            </a:r>
            <a:r>
              <a:rPr lang="zh-CN" altLang="en-US" b="1" dirty="0">
                <a:solidFill>
                  <a:srgbClr val="080808"/>
                </a:solidFill>
                <a:latin typeface="楷体_GB2312" pitchFamily="49" charset="-122"/>
                <a:ea typeface="楷体_GB2312" pitchFamily="49" charset="-122"/>
              </a:rPr>
              <a:t>为序号，则其操作为：</a:t>
            </a:r>
          </a:p>
        </p:txBody>
      </p:sp>
      <p:sp>
        <p:nvSpPr>
          <p:cNvPr id="4" name="矩形 3"/>
          <p:cNvSpPr/>
          <p:nvPr/>
        </p:nvSpPr>
        <p:spPr>
          <a:xfrm>
            <a:off x="179512" y="3662562"/>
            <a:ext cx="6552728" cy="2308324"/>
          </a:xfrm>
          <a:prstGeom prst="rect">
            <a:avLst/>
          </a:prstGeom>
        </p:spPr>
        <p:txBody>
          <a:bodyPr wrap="square">
            <a:spAutoFit/>
          </a:bodyPr>
          <a:lstStyle/>
          <a:p>
            <a:r>
              <a:rPr lang="en-US" altLang="zh-CN" b="1" dirty="0" smtClean="0">
                <a:solidFill>
                  <a:srgbClr val="080808"/>
                </a:solidFill>
                <a:latin typeface="楷体_GB2312" pitchFamily="49" charset="-122"/>
                <a:ea typeface="楷体_GB2312" pitchFamily="49" charset="-122"/>
              </a:rPr>
              <a:t>        MOV   </a:t>
            </a:r>
            <a:r>
              <a:rPr lang="en-US" altLang="zh-CN" b="1" dirty="0">
                <a:solidFill>
                  <a:srgbClr val="080808"/>
                </a:solidFill>
                <a:latin typeface="楷体_GB2312" pitchFamily="49" charset="-122"/>
                <a:ea typeface="楷体_GB2312" pitchFamily="49" charset="-122"/>
              </a:rPr>
              <a:t>BUFC[DI],AL</a:t>
            </a:r>
          </a:p>
          <a:p>
            <a:r>
              <a:rPr lang="en-US" altLang="zh-CN" b="1" dirty="0">
                <a:solidFill>
                  <a:srgbClr val="080808"/>
                </a:solidFill>
                <a:latin typeface="楷体_GB2312" pitchFamily="49" charset="-122"/>
                <a:ea typeface="楷体_GB2312" pitchFamily="49" charset="-122"/>
              </a:rPr>
              <a:t>	MOV BUFCA[DI],DL</a:t>
            </a:r>
          </a:p>
          <a:p>
            <a:r>
              <a:rPr lang="en-US" altLang="zh-CN" b="1" dirty="0">
                <a:solidFill>
                  <a:srgbClr val="080808"/>
                </a:solidFill>
                <a:latin typeface="楷体_GB2312" pitchFamily="49" charset="-122"/>
                <a:ea typeface="楷体_GB2312" pitchFamily="49" charset="-122"/>
              </a:rPr>
              <a:t>	MOV BUFCB[DI],BL</a:t>
            </a:r>
          </a:p>
          <a:p>
            <a:r>
              <a:rPr lang="zh-CN" altLang="en-US" b="1" dirty="0" smtClean="0">
                <a:solidFill>
                  <a:srgbClr val="080808"/>
                </a:solidFill>
                <a:latin typeface="楷体_GB2312" pitchFamily="49" charset="-122"/>
                <a:ea typeface="楷体_GB2312" pitchFamily="49" charset="-122"/>
              </a:rPr>
              <a:t>采用</a:t>
            </a:r>
            <a:r>
              <a:rPr lang="zh-CN" altLang="en-US" b="1" dirty="0">
                <a:solidFill>
                  <a:srgbClr val="080808"/>
                </a:solidFill>
                <a:latin typeface="楷体_GB2312" pitchFamily="49" charset="-122"/>
                <a:ea typeface="楷体_GB2312" pitchFamily="49" charset="-122"/>
              </a:rPr>
              <a:t>寄存器相对寻址时</a:t>
            </a:r>
            <a:r>
              <a:rPr lang="zh-CN" altLang="en-US" b="1" dirty="0" smtClean="0">
                <a:solidFill>
                  <a:srgbClr val="080808"/>
                </a:solidFill>
                <a:latin typeface="楷体_GB2312" pitchFamily="49" charset="-122"/>
                <a:ea typeface="楷体_GB2312" pitchFamily="49" charset="-122"/>
              </a:rPr>
              <a:t>，</a:t>
            </a:r>
            <a:endParaRPr lang="en-US" altLang="zh-CN" b="1" dirty="0" smtClean="0">
              <a:solidFill>
                <a:srgbClr val="080808"/>
              </a:solidFill>
              <a:latin typeface="楷体_GB2312" pitchFamily="49" charset="-122"/>
              <a:ea typeface="楷体_GB2312" pitchFamily="49" charset="-122"/>
            </a:endParaRPr>
          </a:p>
          <a:p>
            <a:r>
              <a:rPr lang="zh-CN" altLang="en-US" b="1" dirty="0" smtClean="0">
                <a:solidFill>
                  <a:srgbClr val="080808"/>
                </a:solidFill>
                <a:latin typeface="楷体_GB2312" pitchFamily="49" charset="-122"/>
                <a:ea typeface="楷体_GB2312" pitchFamily="49" charset="-122"/>
              </a:rPr>
              <a:t>例如 </a:t>
            </a:r>
            <a:r>
              <a:rPr lang="en-US" altLang="zh-CN" b="1" dirty="0" smtClean="0">
                <a:solidFill>
                  <a:srgbClr val="080808"/>
                </a:solidFill>
                <a:latin typeface="楷体_GB2312" pitchFamily="49" charset="-122"/>
                <a:ea typeface="楷体_GB2312" pitchFamily="49" charset="-122"/>
              </a:rPr>
              <a:t>MOV AL</a:t>
            </a:r>
            <a:r>
              <a:rPr lang="zh-CN" altLang="en-US" b="1" dirty="0" smtClean="0">
                <a:solidFill>
                  <a:srgbClr val="080808"/>
                </a:solidFill>
                <a:latin typeface="楷体_GB2312" pitchFamily="49" charset="-122"/>
                <a:ea typeface="楷体_GB2312" pitchFamily="49" charset="-122"/>
              </a:rPr>
              <a:t>，</a:t>
            </a:r>
            <a:r>
              <a:rPr lang="en-US" altLang="zh-CN" b="1" dirty="0" smtClean="0">
                <a:solidFill>
                  <a:srgbClr val="FF0000"/>
                </a:solidFill>
                <a:latin typeface="楷体_GB2312" pitchFamily="49" charset="-122"/>
                <a:ea typeface="楷体_GB2312" pitchFamily="49" charset="-122"/>
              </a:rPr>
              <a:t>BUFA[SI]</a:t>
            </a:r>
            <a:r>
              <a:rPr lang="zh-CN" altLang="en-US" b="1" dirty="0" smtClean="0">
                <a:solidFill>
                  <a:srgbClr val="080808"/>
                </a:solidFill>
                <a:latin typeface="楷体_GB2312" pitchFamily="49" charset="-122"/>
                <a:ea typeface="楷体_GB2312" pitchFamily="49" charset="-122"/>
              </a:rPr>
              <a:t>，</a:t>
            </a:r>
            <a:endParaRPr lang="en-US" altLang="zh-CN" b="1" dirty="0" smtClean="0">
              <a:solidFill>
                <a:srgbClr val="080808"/>
              </a:solidFill>
              <a:latin typeface="楷体_GB2312" pitchFamily="49" charset="-122"/>
              <a:ea typeface="楷体_GB2312" pitchFamily="49" charset="-122"/>
            </a:endParaRPr>
          </a:p>
          <a:p>
            <a:r>
              <a:rPr lang="zh-CN" altLang="en-US" b="1" dirty="0" smtClean="0">
                <a:solidFill>
                  <a:srgbClr val="FF0000"/>
                </a:solidFill>
                <a:latin typeface="楷体_GB2312" pitchFamily="49" charset="-122"/>
                <a:ea typeface="楷体_GB2312" pitchFamily="49" charset="-122"/>
              </a:rPr>
              <a:t>其中</a:t>
            </a:r>
            <a:r>
              <a:rPr lang="en-US" altLang="zh-CN" b="1" dirty="0">
                <a:solidFill>
                  <a:srgbClr val="FF0000"/>
                </a:solidFill>
                <a:latin typeface="楷体_GB2312" pitchFamily="49" charset="-122"/>
                <a:ea typeface="楷体_GB2312" pitchFamily="49" charset="-122"/>
              </a:rPr>
              <a:t>SI</a:t>
            </a:r>
            <a:r>
              <a:rPr lang="zh-CN" altLang="en-US" b="1" dirty="0">
                <a:solidFill>
                  <a:srgbClr val="FF0000"/>
                </a:solidFill>
                <a:latin typeface="楷体_GB2312" pitchFamily="49" charset="-122"/>
                <a:ea typeface="楷体_GB2312" pitchFamily="49" charset="-122"/>
              </a:rPr>
              <a:t>即</a:t>
            </a:r>
            <a:r>
              <a:rPr lang="zh-CN" altLang="en-US" b="1" dirty="0" smtClean="0">
                <a:solidFill>
                  <a:srgbClr val="FF0000"/>
                </a:solidFill>
                <a:latin typeface="楷体_GB2312" pitchFamily="49" charset="-122"/>
                <a:ea typeface="楷体_GB2312" pitchFamily="49" charset="-122"/>
              </a:rPr>
              <a:t>为该数据在该变量</a:t>
            </a:r>
            <a:endParaRPr lang="en-US" altLang="zh-CN" b="1" dirty="0" smtClean="0">
              <a:solidFill>
                <a:srgbClr val="FF0000"/>
              </a:solidFill>
              <a:latin typeface="楷体_GB2312" pitchFamily="49" charset="-122"/>
              <a:ea typeface="楷体_GB2312" pitchFamily="49" charset="-122"/>
            </a:endParaRPr>
          </a:p>
          <a:p>
            <a:r>
              <a:rPr lang="zh-CN" altLang="en-US" b="1" dirty="0" smtClean="0">
                <a:solidFill>
                  <a:srgbClr val="FF0000"/>
                </a:solidFill>
                <a:latin typeface="楷体_GB2312" pitchFamily="49" charset="-122"/>
                <a:ea typeface="楷体_GB2312" pitchFamily="49" charset="-122"/>
              </a:rPr>
              <a:t>中的序号。</a:t>
            </a:r>
            <a:r>
              <a:rPr lang="en-US" altLang="zh-CN" b="1" dirty="0" smtClean="0">
                <a:solidFill>
                  <a:srgbClr val="080808"/>
                </a:solidFill>
                <a:latin typeface="楷体_GB2312" pitchFamily="49" charset="-122"/>
                <a:ea typeface="楷体_GB2312" pitchFamily="49" charset="-122"/>
              </a:rPr>
              <a:t/>
            </a:r>
            <a:br>
              <a:rPr lang="en-US" altLang="zh-CN" b="1" dirty="0" smtClean="0">
                <a:solidFill>
                  <a:srgbClr val="080808"/>
                </a:solidFill>
                <a:latin typeface="楷体_GB2312" pitchFamily="49" charset="-122"/>
                <a:ea typeface="楷体_GB2312" pitchFamily="49" charset="-122"/>
              </a:rPr>
            </a:br>
            <a:r>
              <a:rPr lang="zh-CN" altLang="en-US" b="1" dirty="0" smtClean="0">
                <a:solidFill>
                  <a:srgbClr val="080808"/>
                </a:solidFill>
                <a:latin typeface="楷体_GB2312" pitchFamily="49" charset="-122"/>
                <a:ea typeface="楷体_GB2312" pitchFamily="49" charset="-122"/>
              </a:rPr>
              <a:t>汇编语言</a:t>
            </a:r>
            <a:r>
              <a:rPr lang="zh-CN" altLang="en-US" b="1" dirty="0">
                <a:solidFill>
                  <a:srgbClr val="080808"/>
                </a:solidFill>
                <a:latin typeface="楷体_GB2312" pitchFamily="49" charset="-122"/>
                <a:ea typeface="楷体_GB2312" pitchFamily="49" charset="-122"/>
              </a:rPr>
              <a:t>程序如下：</a:t>
            </a:r>
          </a:p>
        </p:txBody>
      </p:sp>
      <p:grpSp>
        <p:nvGrpSpPr>
          <p:cNvPr id="5" name="组合 4"/>
          <p:cNvGrpSpPr/>
          <p:nvPr/>
        </p:nvGrpSpPr>
        <p:grpSpPr>
          <a:xfrm>
            <a:off x="3610751" y="4145593"/>
            <a:ext cx="546440" cy="1515655"/>
            <a:chOff x="1763688" y="2492896"/>
            <a:chExt cx="1153689" cy="2104999"/>
          </a:xfrm>
        </p:grpSpPr>
        <p:sp>
          <p:nvSpPr>
            <p:cNvPr id="6" name="矩形 5"/>
            <p:cNvSpPr/>
            <p:nvPr/>
          </p:nvSpPr>
          <p:spPr>
            <a:xfrm>
              <a:off x="1765249" y="249289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7" name="矩形 6"/>
            <p:cNvSpPr/>
            <p:nvPr/>
          </p:nvSpPr>
          <p:spPr>
            <a:xfrm>
              <a:off x="1763688" y="282531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8" name="矩形 7"/>
            <p:cNvSpPr/>
            <p:nvPr/>
          </p:nvSpPr>
          <p:spPr>
            <a:xfrm>
              <a:off x="1765249" y="318535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9" name="矩形 8"/>
            <p:cNvSpPr/>
            <p:nvPr/>
          </p:nvSpPr>
          <p:spPr>
            <a:xfrm>
              <a:off x="1765249" y="354539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10" name="矩形 9"/>
            <p:cNvSpPr/>
            <p:nvPr/>
          </p:nvSpPr>
          <p:spPr>
            <a:xfrm>
              <a:off x="1763688" y="387781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11" name="矩形 10"/>
            <p:cNvSpPr/>
            <p:nvPr/>
          </p:nvSpPr>
          <p:spPr>
            <a:xfrm>
              <a:off x="1765249" y="4237855"/>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grpSp>
      <p:sp>
        <p:nvSpPr>
          <p:cNvPr id="12" name="TextBox 11"/>
          <p:cNvSpPr txBox="1"/>
          <p:nvPr/>
        </p:nvSpPr>
        <p:spPr>
          <a:xfrm>
            <a:off x="3581127" y="3778804"/>
            <a:ext cx="794822" cy="369332"/>
          </a:xfrm>
          <a:prstGeom prst="rect">
            <a:avLst/>
          </a:prstGeom>
          <a:noFill/>
        </p:spPr>
        <p:txBody>
          <a:bodyPr wrap="square" rtlCol="0">
            <a:spAutoFit/>
          </a:bodyPr>
          <a:lstStyle/>
          <a:p>
            <a:r>
              <a:rPr lang="en-US" altLang="zh-CN" dirty="0" smtClean="0"/>
              <a:t>BUFA</a:t>
            </a:r>
            <a:endParaRPr lang="zh-CN" altLang="en-US" dirty="0"/>
          </a:p>
        </p:txBody>
      </p:sp>
      <p:sp>
        <p:nvSpPr>
          <p:cNvPr id="13" name="TextBox 12"/>
          <p:cNvSpPr txBox="1"/>
          <p:nvPr/>
        </p:nvSpPr>
        <p:spPr>
          <a:xfrm>
            <a:off x="3635896" y="5718821"/>
            <a:ext cx="800219" cy="1080120"/>
          </a:xfrm>
          <a:prstGeom prst="rect">
            <a:avLst/>
          </a:prstGeom>
          <a:noFill/>
        </p:spPr>
        <p:txBody>
          <a:bodyPr vert="eaVert" wrap="square" rtlCol="0">
            <a:spAutoFit/>
          </a:bodyPr>
          <a:lstStyle/>
          <a:p>
            <a:r>
              <a:rPr lang="en-US" altLang="zh-CN" sz="4000" dirty="0" smtClean="0"/>
              <a:t>…</a:t>
            </a:r>
            <a:endParaRPr lang="zh-CN" altLang="en-US" sz="4000" dirty="0"/>
          </a:p>
        </p:txBody>
      </p:sp>
      <p:cxnSp>
        <p:nvCxnSpPr>
          <p:cNvPr id="14" name="直接箭头连接符 13"/>
          <p:cNvCxnSpPr/>
          <p:nvPr/>
        </p:nvCxnSpPr>
        <p:spPr>
          <a:xfrm>
            <a:off x="3412414" y="4306798"/>
            <a:ext cx="19907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203848" y="4340133"/>
            <a:ext cx="570928" cy="369332"/>
          </a:xfrm>
          <a:prstGeom prst="rect">
            <a:avLst/>
          </a:prstGeom>
          <a:noFill/>
        </p:spPr>
        <p:txBody>
          <a:bodyPr wrap="square" rtlCol="0">
            <a:spAutoFit/>
          </a:bodyPr>
          <a:lstStyle/>
          <a:p>
            <a:r>
              <a:rPr lang="en-US" altLang="zh-CN" dirty="0" smtClean="0"/>
              <a:t>SI</a:t>
            </a:r>
            <a:endParaRPr lang="zh-CN" altLang="en-US" dirty="0"/>
          </a:p>
        </p:txBody>
      </p:sp>
      <p:grpSp>
        <p:nvGrpSpPr>
          <p:cNvPr id="17" name="组合 16"/>
          <p:cNvGrpSpPr/>
          <p:nvPr/>
        </p:nvGrpSpPr>
        <p:grpSpPr>
          <a:xfrm>
            <a:off x="4706183" y="4155829"/>
            <a:ext cx="546440" cy="1515655"/>
            <a:chOff x="1763688" y="2492896"/>
            <a:chExt cx="1153689" cy="2104999"/>
          </a:xfrm>
        </p:grpSpPr>
        <p:sp>
          <p:nvSpPr>
            <p:cNvPr id="18" name="矩形 17"/>
            <p:cNvSpPr/>
            <p:nvPr/>
          </p:nvSpPr>
          <p:spPr>
            <a:xfrm>
              <a:off x="1765249" y="249289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19" name="矩形 18"/>
            <p:cNvSpPr/>
            <p:nvPr/>
          </p:nvSpPr>
          <p:spPr>
            <a:xfrm>
              <a:off x="1763688" y="282531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20" name="矩形 19"/>
            <p:cNvSpPr/>
            <p:nvPr/>
          </p:nvSpPr>
          <p:spPr>
            <a:xfrm>
              <a:off x="1765249" y="318535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21" name="矩形 20"/>
            <p:cNvSpPr/>
            <p:nvPr/>
          </p:nvSpPr>
          <p:spPr>
            <a:xfrm>
              <a:off x="1765249" y="354539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22" name="矩形 21"/>
            <p:cNvSpPr/>
            <p:nvPr/>
          </p:nvSpPr>
          <p:spPr>
            <a:xfrm>
              <a:off x="1763688" y="387781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23" name="矩形 22"/>
            <p:cNvSpPr/>
            <p:nvPr/>
          </p:nvSpPr>
          <p:spPr>
            <a:xfrm>
              <a:off x="1765249" y="4237855"/>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grpSp>
      <p:sp>
        <p:nvSpPr>
          <p:cNvPr id="24" name="TextBox 23"/>
          <p:cNvSpPr txBox="1"/>
          <p:nvPr/>
        </p:nvSpPr>
        <p:spPr>
          <a:xfrm>
            <a:off x="4676559" y="3789040"/>
            <a:ext cx="794822" cy="369332"/>
          </a:xfrm>
          <a:prstGeom prst="rect">
            <a:avLst/>
          </a:prstGeom>
          <a:noFill/>
        </p:spPr>
        <p:txBody>
          <a:bodyPr wrap="square" rtlCol="0">
            <a:spAutoFit/>
          </a:bodyPr>
          <a:lstStyle/>
          <a:p>
            <a:r>
              <a:rPr lang="en-US" altLang="zh-CN" dirty="0" smtClean="0"/>
              <a:t>BUFA</a:t>
            </a:r>
            <a:endParaRPr lang="zh-CN" altLang="en-US" dirty="0"/>
          </a:p>
        </p:txBody>
      </p:sp>
      <p:cxnSp>
        <p:nvCxnSpPr>
          <p:cNvPr id="25" name="直接箭头连接符 24"/>
          <p:cNvCxnSpPr/>
          <p:nvPr/>
        </p:nvCxnSpPr>
        <p:spPr>
          <a:xfrm>
            <a:off x="4483044" y="4268369"/>
            <a:ext cx="19907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289104" y="4283804"/>
            <a:ext cx="570928" cy="369332"/>
          </a:xfrm>
          <a:prstGeom prst="rect">
            <a:avLst/>
          </a:prstGeom>
          <a:noFill/>
        </p:spPr>
        <p:txBody>
          <a:bodyPr wrap="square" rtlCol="0">
            <a:spAutoFit/>
          </a:bodyPr>
          <a:lstStyle/>
          <a:p>
            <a:r>
              <a:rPr lang="en-US" altLang="zh-CN" dirty="0" smtClean="0"/>
              <a:t>BX</a:t>
            </a:r>
            <a:endParaRPr lang="zh-CN" altLang="en-US" dirty="0"/>
          </a:p>
        </p:txBody>
      </p:sp>
      <p:grpSp>
        <p:nvGrpSpPr>
          <p:cNvPr id="31" name="组合 30"/>
          <p:cNvGrpSpPr/>
          <p:nvPr/>
        </p:nvGrpSpPr>
        <p:grpSpPr>
          <a:xfrm>
            <a:off x="6074335" y="4145593"/>
            <a:ext cx="546440" cy="1515655"/>
            <a:chOff x="1763688" y="2492896"/>
            <a:chExt cx="1153689" cy="2104999"/>
          </a:xfrm>
        </p:grpSpPr>
        <p:sp>
          <p:nvSpPr>
            <p:cNvPr id="32" name="矩形 31"/>
            <p:cNvSpPr/>
            <p:nvPr/>
          </p:nvSpPr>
          <p:spPr>
            <a:xfrm>
              <a:off x="1765249" y="249289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33" name="矩形 32"/>
            <p:cNvSpPr/>
            <p:nvPr/>
          </p:nvSpPr>
          <p:spPr>
            <a:xfrm>
              <a:off x="1763688" y="282531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34" name="矩形 33"/>
            <p:cNvSpPr/>
            <p:nvPr/>
          </p:nvSpPr>
          <p:spPr>
            <a:xfrm>
              <a:off x="1765249" y="318535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35" name="矩形 34"/>
            <p:cNvSpPr/>
            <p:nvPr/>
          </p:nvSpPr>
          <p:spPr>
            <a:xfrm>
              <a:off x="1765249" y="354539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36" name="矩形 35"/>
            <p:cNvSpPr/>
            <p:nvPr/>
          </p:nvSpPr>
          <p:spPr>
            <a:xfrm>
              <a:off x="1763688" y="387781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37" name="矩形 36"/>
            <p:cNvSpPr/>
            <p:nvPr/>
          </p:nvSpPr>
          <p:spPr>
            <a:xfrm>
              <a:off x="1765249" y="4237855"/>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grpSp>
      <p:sp>
        <p:nvSpPr>
          <p:cNvPr id="38" name="TextBox 37"/>
          <p:cNvSpPr txBox="1"/>
          <p:nvPr/>
        </p:nvSpPr>
        <p:spPr>
          <a:xfrm>
            <a:off x="5871503" y="3778804"/>
            <a:ext cx="968030" cy="369332"/>
          </a:xfrm>
          <a:prstGeom prst="rect">
            <a:avLst/>
          </a:prstGeom>
          <a:noFill/>
        </p:spPr>
        <p:txBody>
          <a:bodyPr wrap="square" rtlCol="0">
            <a:spAutoFit/>
          </a:bodyPr>
          <a:lstStyle/>
          <a:p>
            <a:r>
              <a:rPr lang="en-US" altLang="zh-CN" dirty="0" smtClean="0"/>
              <a:t>BUFC</a:t>
            </a:r>
            <a:endParaRPr lang="zh-CN" altLang="en-US" dirty="0"/>
          </a:p>
        </p:txBody>
      </p:sp>
      <p:cxnSp>
        <p:nvCxnSpPr>
          <p:cNvPr id="39" name="直接箭头连接符 38"/>
          <p:cNvCxnSpPr/>
          <p:nvPr/>
        </p:nvCxnSpPr>
        <p:spPr>
          <a:xfrm>
            <a:off x="5771965" y="4306798"/>
            <a:ext cx="199076"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685577" y="4329897"/>
            <a:ext cx="570928" cy="369332"/>
          </a:xfrm>
          <a:prstGeom prst="rect">
            <a:avLst/>
          </a:prstGeom>
          <a:noFill/>
        </p:spPr>
        <p:txBody>
          <a:bodyPr wrap="square" rtlCol="0">
            <a:spAutoFit/>
          </a:bodyPr>
          <a:lstStyle/>
          <a:p>
            <a:r>
              <a:rPr lang="en-US" altLang="zh-CN" dirty="0" smtClean="0"/>
              <a:t>DI</a:t>
            </a:r>
            <a:endParaRPr lang="zh-CN" altLang="en-US" dirty="0"/>
          </a:p>
        </p:txBody>
      </p:sp>
      <p:grpSp>
        <p:nvGrpSpPr>
          <p:cNvPr id="44" name="组合 43"/>
          <p:cNvGrpSpPr/>
          <p:nvPr/>
        </p:nvGrpSpPr>
        <p:grpSpPr>
          <a:xfrm>
            <a:off x="7049896" y="4155829"/>
            <a:ext cx="546440" cy="1515655"/>
            <a:chOff x="1763688" y="2492896"/>
            <a:chExt cx="1153689" cy="2104999"/>
          </a:xfrm>
        </p:grpSpPr>
        <p:sp>
          <p:nvSpPr>
            <p:cNvPr id="45" name="矩形 44"/>
            <p:cNvSpPr/>
            <p:nvPr/>
          </p:nvSpPr>
          <p:spPr>
            <a:xfrm>
              <a:off x="1765249" y="249289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46" name="矩形 45"/>
            <p:cNvSpPr/>
            <p:nvPr/>
          </p:nvSpPr>
          <p:spPr>
            <a:xfrm>
              <a:off x="1763688" y="282531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47" name="矩形 46"/>
            <p:cNvSpPr/>
            <p:nvPr/>
          </p:nvSpPr>
          <p:spPr>
            <a:xfrm>
              <a:off x="1765249" y="318535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48" name="矩形 47"/>
            <p:cNvSpPr/>
            <p:nvPr/>
          </p:nvSpPr>
          <p:spPr>
            <a:xfrm>
              <a:off x="1765249" y="354539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49" name="矩形 48"/>
            <p:cNvSpPr/>
            <p:nvPr/>
          </p:nvSpPr>
          <p:spPr>
            <a:xfrm>
              <a:off x="1763688" y="387781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50" name="矩形 49"/>
            <p:cNvSpPr/>
            <p:nvPr/>
          </p:nvSpPr>
          <p:spPr>
            <a:xfrm>
              <a:off x="1765249" y="4237855"/>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grpSp>
      <p:sp>
        <p:nvSpPr>
          <p:cNvPr id="51" name="TextBox 50"/>
          <p:cNvSpPr txBox="1"/>
          <p:nvPr/>
        </p:nvSpPr>
        <p:spPr>
          <a:xfrm>
            <a:off x="6839533" y="3789040"/>
            <a:ext cx="975561" cy="369332"/>
          </a:xfrm>
          <a:prstGeom prst="rect">
            <a:avLst/>
          </a:prstGeom>
          <a:noFill/>
        </p:spPr>
        <p:txBody>
          <a:bodyPr wrap="square" rtlCol="0">
            <a:spAutoFit/>
          </a:bodyPr>
          <a:lstStyle/>
          <a:p>
            <a:r>
              <a:rPr lang="en-US" altLang="zh-CN" dirty="0" smtClean="0"/>
              <a:t>BUFCA</a:t>
            </a:r>
            <a:endParaRPr lang="zh-CN" altLang="en-US" dirty="0"/>
          </a:p>
        </p:txBody>
      </p:sp>
      <p:grpSp>
        <p:nvGrpSpPr>
          <p:cNvPr id="54" name="组合 53"/>
          <p:cNvGrpSpPr/>
          <p:nvPr/>
        </p:nvGrpSpPr>
        <p:grpSpPr>
          <a:xfrm>
            <a:off x="7986000" y="4158372"/>
            <a:ext cx="546440" cy="1515655"/>
            <a:chOff x="1763688" y="2492896"/>
            <a:chExt cx="1153689" cy="2104999"/>
          </a:xfrm>
        </p:grpSpPr>
        <p:sp>
          <p:nvSpPr>
            <p:cNvPr id="55" name="矩形 54"/>
            <p:cNvSpPr/>
            <p:nvPr/>
          </p:nvSpPr>
          <p:spPr>
            <a:xfrm>
              <a:off x="1765249" y="249289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56" name="矩形 55"/>
            <p:cNvSpPr/>
            <p:nvPr/>
          </p:nvSpPr>
          <p:spPr>
            <a:xfrm>
              <a:off x="1763688" y="282531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57" name="矩形 56"/>
            <p:cNvSpPr/>
            <p:nvPr/>
          </p:nvSpPr>
          <p:spPr>
            <a:xfrm>
              <a:off x="1765249" y="318535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58" name="矩形 57"/>
            <p:cNvSpPr/>
            <p:nvPr/>
          </p:nvSpPr>
          <p:spPr>
            <a:xfrm>
              <a:off x="1765249" y="354539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59" name="矩形 58"/>
            <p:cNvSpPr/>
            <p:nvPr/>
          </p:nvSpPr>
          <p:spPr>
            <a:xfrm>
              <a:off x="1763688" y="3877816"/>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sp>
          <p:nvSpPr>
            <p:cNvPr id="60" name="矩形 59"/>
            <p:cNvSpPr/>
            <p:nvPr/>
          </p:nvSpPr>
          <p:spPr>
            <a:xfrm>
              <a:off x="1765249" y="4237855"/>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solidFill>
              </a:endParaRPr>
            </a:p>
          </p:txBody>
        </p:sp>
      </p:grpSp>
      <p:sp>
        <p:nvSpPr>
          <p:cNvPr id="61" name="TextBox 60"/>
          <p:cNvSpPr txBox="1"/>
          <p:nvPr/>
        </p:nvSpPr>
        <p:spPr>
          <a:xfrm>
            <a:off x="7956376" y="3791583"/>
            <a:ext cx="971600" cy="369332"/>
          </a:xfrm>
          <a:prstGeom prst="rect">
            <a:avLst/>
          </a:prstGeom>
          <a:noFill/>
        </p:spPr>
        <p:txBody>
          <a:bodyPr wrap="square" rtlCol="0">
            <a:spAutoFit/>
          </a:bodyPr>
          <a:lstStyle/>
          <a:p>
            <a:r>
              <a:rPr lang="en-US" altLang="zh-CN" dirty="0" smtClean="0"/>
              <a:t>BUFCB</a:t>
            </a:r>
            <a:endParaRPr lang="zh-CN" altLang="en-US" dirty="0"/>
          </a:p>
        </p:txBody>
      </p:sp>
      <p:sp>
        <p:nvSpPr>
          <p:cNvPr id="64" name="TextBox 63"/>
          <p:cNvSpPr txBox="1"/>
          <p:nvPr/>
        </p:nvSpPr>
        <p:spPr>
          <a:xfrm>
            <a:off x="4716016" y="5733256"/>
            <a:ext cx="800219" cy="1080120"/>
          </a:xfrm>
          <a:prstGeom prst="rect">
            <a:avLst/>
          </a:prstGeom>
          <a:noFill/>
        </p:spPr>
        <p:txBody>
          <a:bodyPr vert="eaVert" wrap="square" rtlCol="0">
            <a:spAutoFit/>
          </a:bodyPr>
          <a:lstStyle/>
          <a:p>
            <a:r>
              <a:rPr lang="en-US" altLang="zh-CN" sz="4000" dirty="0" smtClean="0"/>
              <a:t>…</a:t>
            </a:r>
            <a:endParaRPr lang="zh-CN" altLang="en-US" sz="4000" dirty="0"/>
          </a:p>
        </p:txBody>
      </p:sp>
      <p:sp>
        <p:nvSpPr>
          <p:cNvPr id="65" name="TextBox 64"/>
          <p:cNvSpPr txBox="1"/>
          <p:nvPr/>
        </p:nvSpPr>
        <p:spPr>
          <a:xfrm>
            <a:off x="6084168" y="5733256"/>
            <a:ext cx="800219" cy="1080120"/>
          </a:xfrm>
          <a:prstGeom prst="rect">
            <a:avLst/>
          </a:prstGeom>
          <a:noFill/>
        </p:spPr>
        <p:txBody>
          <a:bodyPr vert="eaVert" wrap="square" rtlCol="0">
            <a:spAutoFit/>
          </a:bodyPr>
          <a:lstStyle/>
          <a:p>
            <a:r>
              <a:rPr lang="en-US" altLang="zh-CN" sz="4000" dirty="0" smtClean="0"/>
              <a:t>…</a:t>
            </a:r>
            <a:endParaRPr lang="zh-CN" altLang="en-US" sz="4000" dirty="0"/>
          </a:p>
        </p:txBody>
      </p:sp>
      <p:sp>
        <p:nvSpPr>
          <p:cNvPr id="66" name="TextBox 65"/>
          <p:cNvSpPr txBox="1"/>
          <p:nvPr/>
        </p:nvSpPr>
        <p:spPr>
          <a:xfrm>
            <a:off x="7092280" y="5733256"/>
            <a:ext cx="800219" cy="1080120"/>
          </a:xfrm>
          <a:prstGeom prst="rect">
            <a:avLst/>
          </a:prstGeom>
          <a:noFill/>
        </p:spPr>
        <p:txBody>
          <a:bodyPr vert="eaVert" wrap="square" rtlCol="0">
            <a:spAutoFit/>
          </a:bodyPr>
          <a:lstStyle/>
          <a:p>
            <a:r>
              <a:rPr lang="en-US" altLang="zh-CN" sz="4000" dirty="0" smtClean="0"/>
              <a:t>…</a:t>
            </a:r>
            <a:endParaRPr lang="zh-CN" altLang="en-US" sz="4000" dirty="0"/>
          </a:p>
        </p:txBody>
      </p:sp>
      <p:sp>
        <p:nvSpPr>
          <p:cNvPr id="67" name="TextBox 66"/>
          <p:cNvSpPr txBox="1"/>
          <p:nvPr/>
        </p:nvSpPr>
        <p:spPr>
          <a:xfrm>
            <a:off x="8020253" y="5733256"/>
            <a:ext cx="800219" cy="1080120"/>
          </a:xfrm>
          <a:prstGeom prst="rect">
            <a:avLst/>
          </a:prstGeom>
          <a:noFill/>
        </p:spPr>
        <p:txBody>
          <a:bodyPr vert="eaVert" wrap="square" rtlCol="0">
            <a:spAutoFit/>
          </a:bodyPr>
          <a:lstStyle/>
          <a:p>
            <a:r>
              <a:rPr lang="en-US" altLang="zh-CN" sz="4000" dirty="0" smtClean="0"/>
              <a:t>…</a:t>
            </a:r>
            <a:endParaRPr lang="zh-CN" altLang="en-US" sz="4000" dirty="0"/>
          </a:p>
        </p:txBody>
      </p:sp>
      <p:sp>
        <p:nvSpPr>
          <p:cNvPr id="68" name="圆角矩形 67"/>
          <p:cNvSpPr/>
          <p:nvPr/>
        </p:nvSpPr>
        <p:spPr>
          <a:xfrm>
            <a:off x="5971041" y="4077072"/>
            <a:ext cx="2705415" cy="39139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2775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0BFCEEA4-6E32-4A7C-9481-DB92ECD07657}" type="slidenum">
              <a:rPr lang="zh-CN" altLang="en-US">
                <a:solidFill>
                  <a:srgbClr val="000000"/>
                </a:solidFill>
              </a:rPr>
              <a:pPr/>
              <a:t>13</a:t>
            </a:fld>
            <a:endParaRPr lang="en-US" altLang="zh-CN">
              <a:solidFill>
                <a:srgbClr val="000000"/>
              </a:solidFill>
            </a:endParaRPr>
          </a:p>
        </p:txBody>
      </p:sp>
      <p:sp>
        <p:nvSpPr>
          <p:cNvPr id="135170" name="Text Box 2"/>
          <p:cNvSpPr txBox="1">
            <a:spLocks noChangeArrowheads="1"/>
          </p:cNvSpPr>
          <p:nvPr/>
        </p:nvSpPr>
        <p:spPr bwMode="auto">
          <a:xfrm>
            <a:off x="304800" y="0"/>
            <a:ext cx="80010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kumimoji="1" sz="2400">
                <a:solidFill>
                  <a:schemeClr val="tx1"/>
                </a:solidFill>
                <a:latin typeface="Times New Roman" charset="0"/>
                <a:ea typeface="宋体" charset="-122"/>
              </a:defRPr>
            </a:lvl1pPr>
            <a:lvl2pPr marL="914400" indent="-457200">
              <a:spcBef>
                <a:spcPct val="0"/>
              </a:spcBef>
              <a:defRPr kumimoji="1" sz="2400">
                <a:solidFill>
                  <a:schemeClr val="tx1"/>
                </a:solidFill>
                <a:latin typeface="Times New Roman" charset="0"/>
                <a:ea typeface="宋体" charset="-122"/>
              </a:defRPr>
            </a:lvl2pPr>
            <a:lvl3pPr marL="1371600" indent="-457200">
              <a:spcBef>
                <a:spcPct val="0"/>
              </a:spcBef>
              <a:defRPr kumimoji="1" sz="2400">
                <a:solidFill>
                  <a:schemeClr val="tx1"/>
                </a:solidFill>
                <a:latin typeface="Times New Roman" charset="0"/>
                <a:ea typeface="宋体" charset="-122"/>
              </a:defRPr>
            </a:lvl3pPr>
            <a:lvl4pPr marL="1828800" indent="-457200">
              <a:spcBef>
                <a:spcPct val="0"/>
              </a:spcBef>
              <a:defRPr kumimoji="1" sz="2400">
                <a:solidFill>
                  <a:schemeClr val="tx1"/>
                </a:solidFill>
                <a:latin typeface="Times New Roman" charset="0"/>
                <a:ea typeface="宋体" charset="-122"/>
              </a:defRPr>
            </a:lvl4pPr>
            <a:lvl5pPr marL="2286000" indent="-457200">
              <a:spcBef>
                <a:spcPct val="0"/>
              </a:spcBef>
              <a:defRPr kumimoji="1" sz="2400">
                <a:solidFill>
                  <a:schemeClr val="tx1"/>
                </a:solidFill>
                <a:latin typeface="Times New Roman" charset="0"/>
                <a:ea typeface="宋体" charset="-122"/>
              </a:defRPr>
            </a:lvl5pPr>
            <a:lvl6pPr marL="2743200" indent="-457200" fontAlgn="base">
              <a:spcBef>
                <a:spcPct val="0"/>
              </a:spcBef>
              <a:spcAft>
                <a:spcPct val="0"/>
              </a:spcAft>
              <a:defRPr kumimoji="1" sz="2400">
                <a:solidFill>
                  <a:schemeClr val="tx1"/>
                </a:solidFill>
                <a:latin typeface="Times New Roman" charset="0"/>
                <a:ea typeface="宋体" charset="-122"/>
              </a:defRPr>
            </a:lvl6pPr>
            <a:lvl7pPr marL="3200400" indent="-457200" fontAlgn="base">
              <a:spcBef>
                <a:spcPct val="0"/>
              </a:spcBef>
              <a:spcAft>
                <a:spcPct val="0"/>
              </a:spcAft>
              <a:defRPr kumimoji="1" sz="2400">
                <a:solidFill>
                  <a:schemeClr val="tx1"/>
                </a:solidFill>
                <a:latin typeface="Times New Roman" charset="0"/>
                <a:ea typeface="宋体" charset="-122"/>
              </a:defRPr>
            </a:lvl7pPr>
            <a:lvl8pPr marL="3657600" indent="-457200" fontAlgn="base">
              <a:spcBef>
                <a:spcPct val="0"/>
              </a:spcBef>
              <a:spcAft>
                <a:spcPct val="0"/>
              </a:spcAft>
              <a:defRPr kumimoji="1" sz="2400">
                <a:solidFill>
                  <a:schemeClr val="tx1"/>
                </a:solidFill>
                <a:latin typeface="Times New Roman" charset="0"/>
                <a:ea typeface="宋体" charset="-122"/>
              </a:defRPr>
            </a:lvl8pPr>
            <a:lvl9pPr marL="4114800" indent="-457200" fontAlgn="base">
              <a:spcBef>
                <a:spcPct val="0"/>
              </a:spcBef>
              <a:spcAft>
                <a:spcPct val="0"/>
              </a:spcAft>
              <a:defRPr kumimoji="1" sz="2400">
                <a:solidFill>
                  <a:schemeClr val="tx1"/>
                </a:solidFill>
                <a:latin typeface="Times New Roman" charset="0"/>
                <a:ea typeface="宋体" charset="-122"/>
              </a:defRPr>
            </a:lvl9pPr>
          </a:lstStyle>
          <a:p>
            <a:pPr>
              <a:lnSpc>
                <a:spcPct val="120000"/>
              </a:lnSpc>
              <a:spcBef>
                <a:spcPct val="10000"/>
              </a:spcBef>
              <a:buFontTx/>
              <a:buAutoNum type="arabicParenR" startAt="2"/>
            </a:pPr>
            <a:r>
              <a:rPr lang="en-US" altLang="zh-CN" sz="3200" b="1" dirty="0" smtClean="0">
                <a:solidFill>
                  <a:srgbClr val="000000"/>
                </a:solidFill>
              </a:rPr>
              <a:t>SEG </a:t>
            </a:r>
            <a:r>
              <a:rPr lang="zh-CN" altLang="en-US" sz="3200" b="1" dirty="0" smtClean="0">
                <a:solidFill>
                  <a:srgbClr val="000000"/>
                </a:solidFill>
              </a:rPr>
              <a:t>和</a:t>
            </a:r>
            <a:r>
              <a:rPr lang="en-US" altLang="zh-CN" sz="3200" b="1" dirty="0" smtClean="0">
                <a:solidFill>
                  <a:srgbClr val="000000"/>
                </a:solidFill>
              </a:rPr>
              <a:t>OFFSET</a:t>
            </a:r>
          </a:p>
          <a:p>
            <a:pPr>
              <a:lnSpc>
                <a:spcPct val="120000"/>
              </a:lnSpc>
              <a:spcBef>
                <a:spcPct val="10000"/>
              </a:spcBef>
            </a:pPr>
            <a:r>
              <a:rPr lang="en-US" altLang="zh-CN" sz="3200" b="1" dirty="0" smtClean="0">
                <a:solidFill>
                  <a:srgbClr val="0000CC"/>
                </a:solidFill>
              </a:rPr>
              <a:t>SEG: </a:t>
            </a:r>
            <a:r>
              <a:rPr lang="zh-CN" altLang="en-US" sz="3200" b="1" dirty="0" smtClean="0">
                <a:solidFill>
                  <a:srgbClr val="0000CC"/>
                </a:solidFill>
              </a:rPr>
              <a:t>求标号或变量的段地址</a:t>
            </a:r>
          </a:p>
          <a:p>
            <a:pPr>
              <a:lnSpc>
                <a:spcPct val="120000"/>
              </a:lnSpc>
              <a:spcBef>
                <a:spcPct val="10000"/>
              </a:spcBef>
            </a:pPr>
            <a:r>
              <a:rPr lang="en-US" altLang="zh-CN" sz="3200" b="1" dirty="0" smtClean="0">
                <a:solidFill>
                  <a:srgbClr val="0000CC"/>
                </a:solidFill>
              </a:rPr>
              <a:t>OFFSET: </a:t>
            </a:r>
            <a:r>
              <a:rPr lang="zh-CN" altLang="en-US" sz="3200" b="1" dirty="0" smtClean="0">
                <a:solidFill>
                  <a:srgbClr val="0000CC"/>
                </a:solidFill>
              </a:rPr>
              <a:t>求标号或变量的偏移地址</a:t>
            </a:r>
          </a:p>
        </p:txBody>
      </p:sp>
      <p:sp>
        <p:nvSpPr>
          <p:cNvPr id="135171" name="Text Box 3"/>
          <p:cNvSpPr txBox="1">
            <a:spLocks noChangeArrowheads="1"/>
          </p:cNvSpPr>
          <p:nvPr/>
        </p:nvSpPr>
        <p:spPr bwMode="auto">
          <a:xfrm>
            <a:off x="228600" y="2262188"/>
            <a:ext cx="8229600" cy="368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kumimoji="1" lang="zh-CN" altLang="en-US" sz="2800" b="1" dirty="0" smtClean="0">
                <a:solidFill>
                  <a:srgbClr val="006600"/>
                </a:solidFill>
                <a:latin typeface="Times New Roman" charset="0"/>
              </a:rPr>
              <a:t>例如，定义：    </a:t>
            </a:r>
            <a:r>
              <a:rPr kumimoji="1" lang="en-US" altLang="zh-CN" sz="2800" b="1" dirty="0" smtClean="0">
                <a:solidFill>
                  <a:srgbClr val="006600"/>
                </a:solidFill>
                <a:latin typeface="Times New Roman" charset="0"/>
              </a:rPr>
              <a:t>SLOT  DW  25</a:t>
            </a:r>
          </a:p>
          <a:p>
            <a:pPr algn="just">
              <a:lnSpc>
                <a:spcPct val="120000"/>
              </a:lnSpc>
            </a:pPr>
            <a:r>
              <a:rPr kumimoji="1" lang="zh-CN" altLang="en-US" sz="2800" b="1" dirty="0" smtClean="0">
                <a:solidFill>
                  <a:srgbClr val="000000"/>
                </a:solidFill>
                <a:latin typeface="Times New Roman" charset="0"/>
              </a:rPr>
              <a:t>则：</a:t>
            </a:r>
            <a:r>
              <a:rPr kumimoji="1" lang="en-US" altLang="zh-CN" sz="2800" b="1" dirty="0" smtClean="0">
                <a:solidFill>
                  <a:srgbClr val="000000"/>
                </a:solidFill>
                <a:latin typeface="Times New Roman" charset="0"/>
              </a:rPr>
              <a:t>MOV  AX，SLOT；</a:t>
            </a:r>
          </a:p>
          <a:p>
            <a:pPr algn="just">
              <a:lnSpc>
                <a:spcPct val="120000"/>
              </a:lnSpc>
            </a:pPr>
            <a:r>
              <a:rPr kumimoji="1" lang="zh-CN" altLang="en-US" sz="2800" b="1" dirty="0" smtClean="0">
                <a:solidFill>
                  <a:srgbClr val="000000"/>
                </a:solidFill>
                <a:latin typeface="Times New Roman" charset="0"/>
              </a:rPr>
              <a:t>       </a:t>
            </a:r>
            <a:r>
              <a:rPr kumimoji="1" lang="zh-CN" altLang="en-US" sz="2800" b="1" dirty="0" smtClean="0">
                <a:solidFill>
                  <a:srgbClr val="FF0000"/>
                </a:solidFill>
                <a:latin typeface="Times New Roman" charset="0"/>
              </a:rPr>
              <a:t>从</a:t>
            </a:r>
            <a:r>
              <a:rPr kumimoji="1" lang="en-US" altLang="zh-CN" sz="2800" b="1" dirty="0" smtClean="0">
                <a:solidFill>
                  <a:srgbClr val="FF0000"/>
                </a:solidFill>
                <a:latin typeface="Times New Roman" charset="0"/>
              </a:rPr>
              <a:t>SLOT</a:t>
            </a:r>
            <a:r>
              <a:rPr kumimoji="1" lang="zh-CN" altLang="en-US" sz="2800" b="1" dirty="0" smtClean="0">
                <a:solidFill>
                  <a:srgbClr val="FF0000"/>
                </a:solidFill>
                <a:latin typeface="Times New Roman" charset="0"/>
              </a:rPr>
              <a:t>地址中取一个字送入</a:t>
            </a:r>
            <a:r>
              <a:rPr kumimoji="1" lang="en-US" altLang="zh-CN" sz="2800" b="1" dirty="0" smtClean="0">
                <a:solidFill>
                  <a:srgbClr val="FF0000"/>
                </a:solidFill>
                <a:latin typeface="Times New Roman" charset="0"/>
              </a:rPr>
              <a:t>AX</a:t>
            </a:r>
          </a:p>
          <a:p>
            <a:pPr>
              <a:lnSpc>
                <a:spcPct val="120000"/>
              </a:lnSpc>
            </a:pPr>
            <a:r>
              <a:rPr kumimoji="1" lang="en-US" altLang="zh-CN" sz="2800" b="1" dirty="0" smtClean="0">
                <a:solidFill>
                  <a:srgbClr val="000000"/>
                </a:solidFill>
                <a:latin typeface="Times New Roman" charset="0"/>
              </a:rPr>
              <a:t>      MOV  AX</a:t>
            </a:r>
            <a:r>
              <a:rPr kumimoji="1" lang="en-US" altLang="zh-CN" sz="2800" b="1" dirty="0" smtClean="0">
                <a:solidFill>
                  <a:srgbClr val="000000"/>
                </a:solidFill>
                <a:latin typeface="宋体" charset="-122"/>
              </a:rPr>
              <a:t>，</a:t>
            </a:r>
            <a:r>
              <a:rPr kumimoji="1" lang="en-US" altLang="zh-CN" sz="2800" b="1" dirty="0" smtClean="0">
                <a:solidFill>
                  <a:srgbClr val="000000"/>
                </a:solidFill>
                <a:latin typeface="Times New Roman" charset="0"/>
              </a:rPr>
              <a:t>SEG  SLOT</a:t>
            </a:r>
            <a:r>
              <a:rPr kumimoji="1" lang="en-US" altLang="zh-CN" sz="2800" b="1" dirty="0" smtClean="0">
                <a:solidFill>
                  <a:srgbClr val="000000"/>
                </a:solidFill>
                <a:latin typeface="宋体" charset="-122"/>
              </a:rPr>
              <a:t>；</a:t>
            </a:r>
          </a:p>
          <a:p>
            <a:pPr>
              <a:lnSpc>
                <a:spcPct val="120000"/>
              </a:lnSpc>
            </a:pPr>
            <a:r>
              <a:rPr kumimoji="1" lang="zh-CN" altLang="en-US" sz="2800" b="1" dirty="0" smtClean="0">
                <a:solidFill>
                  <a:srgbClr val="000000"/>
                </a:solidFill>
                <a:latin typeface="宋体" charset="-122"/>
              </a:rPr>
              <a:t>    </a:t>
            </a:r>
            <a:r>
              <a:rPr kumimoji="1" lang="zh-CN" altLang="en-US" sz="2800" b="1" dirty="0" smtClean="0">
                <a:solidFill>
                  <a:srgbClr val="FF0000"/>
                </a:solidFill>
                <a:latin typeface="Times New Roman" charset="0"/>
              </a:rPr>
              <a:t>将</a:t>
            </a:r>
            <a:r>
              <a:rPr kumimoji="1" lang="en-US" altLang="zh-CN" sz="2800" b="1" dirty="0" smtClean="0">
                <a:solidFill>
                  <a:srgbClr val="FF0000"/>
                </a:solidFill>
                <a:latin typeface="Times New Roman" charset="0"/>
              </a:rPr>
              <a:t>SLOT</a:t>
            </a:r>
            <a:r>
              <a:rPr kumimoji="1" lang="zh-CN" altLang="en-US" sz="2800" b="1" dirty="0" smtClean="0">
                <a:solidFill>
                  <a:srgbClr val="FF0000"/>
                </a:solidFill>
                <a:latin typeface="Times New Roman" charset="0"/>
              </a:rPr>
              <a:t>的段地址送入</a:t>
            </a:r>
            <a:r>
              <a:rPr kumimoji="1" lang="en-US" altLang="zh-CN" sz="2800" b="1" dirty="0" smtClean="0">
                <a:solidFill>
                  <a:srgbClr val="FF0000"/>
                </a:solidFill>
                <a:latin typeface="Times New Roman" charset="0"/>
              </a:rPr>
              <a:t>AX</a:t>
            </a:r>
          </a:p>
          <a:p>
            <a:pPr>
              <a:lnSpc>
                <a:spcPct val="120000"/>
              </a:lnSpc>
            </a:pPr>
            <a:r>
              <a:rPr kumimoji="1" lang="en-US" altLang="zh-CN" sz="2800" b="1" dirty="0" smtClean="0">
                <a:solidFill>
                  <a:srgbClr val="000000"/>
                </a:solidFill>
                <a:latin typeface="Times New Roman" charset="0"/>
              </a:rPr>
              <a:t>     MOV  AX</a:t>
            </a:r>
            <a:r>
              <a:rPr kumimoji="1" lang="en-US" altLang="zh-CN" sz="2800" b="1" dirty="0" smtClean="0">
                <a:solidFill>
                  <a:srgbClr val="000000"/>
                </a:solidFill>
                <a:latin typeface="宋体" charset="-122"/>
              </a:rPr>
              <a:t>，</a:t>
            </a:r>
            <a:r>
              <a:rPr kumimoji="1" lang="en-US" altLang="zh-CN" sz="2800" b="1" dirty="0" smtClean="0">
                <a:solidFill>
                  <a:srgbClr val="000000"/>
                </a:solidFill>
                <a:latin typeface="Times New Roman" charset="0"/>
              </a:rPr>
              <a:t>OFFSET  SLOT</a:t>
            </a:r>
            <a:r>
              <a:rPr kumimoji="1" lang="en-US" altLang="zh-CN" sz="2800" b="1" dirty="0" smtClean="0">
                <a:solidFill>
                  <a:srgbClr val="000000"/>
                </a:solidFill>
                <a:latin typeface="宋体" charset="-122"/>
              </a:rPr>
              <a:t>；</a:t>
            </a:r>
          </a:p>
          <a:p>
            <a:pPr>
              <a:lnSpc>
                <a:spcPct val="120000"/>
              </a:lnSpc>
            </a:pPr>
            <a:r>
              <a:rPr kumimoji="1" lang="zh-CN" altLang="en-US" sz="2800" b="1" dirty="0" smtClean="0">
                <a:solidFill>
                  <a:srgbClr val="000000"/>
                </a:solidFill>
                <a:latin typeface="宋体" charset="-122"/>
              </a:rPr>
              <a:t>   </a:t>
            </a:r>
            <a:r>
              <a:rPr kumimoji="1" lang="zh-CN" altLang="en-US" sz="2800" b="1" dirty="0" smtClean="0">
                <a:solidFill>
                  <a:srgbClr val="FF0000"/>
                </a:solidFill>
                <a:latin typeface="Times New Roman" charset="0"/>
              </a:rPr>
              <a:t>将</a:t>
            </a:r>
            <a:r>
              <a:rPr kumimoji="1" lang="en-US" altLang="zh-CN" sz="2800" b="1" dirty="0" smtClean="0">
                <a:solidFill>
                  <a:srgbClr val="FF0000"/>
                </a:solidFill>
                <a:latin typeface="Times New Roman" charset="0"/>
              </a:rPr>
              <a:t>SLOT</a:t>
            </a:r>
            <a:r>
              <a:rPr kumimoji="1" lang="zh-CN" altLang="en-US" sz="2800" b="1" dirty="0" smtClean="0">
                <a:solidFill>
                  <a:srgbClr val="FF0000"/>
                </a:solidFill>
                <a:latin typeface="Times New Roman" charset="0"/>
              </a:rPr>
              <a:t>的段内偏移地址送</a:t>
            </a:r>
            <a:r>
              <a:rPr kumimoji="1" lang="en-US" altLang="zh-CN" sz="2800" b="1" dirty="0" smtClean="0">
                <a:solidFill>
                  <a:srgbClr val="FF0000"/>
                </a:solidFill>
                <a:latin typeface="Times New Roman" charset="0"/>
              </a:rPr>
              <a:t>AX  </a:t>
            </a:r>
          </a:p>
        </p:txBody>
      </p:sp>
    </p:spTree>
    <p:extLst>
      <p:ext uri="{BB962C8B-B14F-4D97-AF65-F5344CB8AC3E}">
        <p14:creationId xmlns:p14="http://schemas.microsoft.com/office/powerpoint/2010/main" val="4116378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171"/>
                                        </p:tgtEl>
                                        <p:attrNameLst>
                                          <p:attrName>style.visibility</p:attrName>
                                        </p:attrNameLst>
                                      </p:cBhvr>
                                      <p:to>
                                        <p:strVal val="visible"/>
                                      </p:to>
                                    </p:set>
                                    <p:animEffect transition="in" filter="wipe(left)">
                                      <p:cBhvr>
                                        <p:cTn id="7" dur="500"/>
                                        <p:tgtEl>
                                          <p:spTgt spid="135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循环程序的设计</a:t>
            </a:r>
          </a:p>
        </p:txBody>
      </p:sp>
      <p:sp>
        <p:nvSpPr>
          <p:cNvPr id="3" name="矩形 2"/>
          <p:cNvSpPr/>
          <p:nvPr/>
        </p:nvSpPr>
        <p:spPr>
          <a:xfrm>
            <a:off x="72008" y="1124743"/>
            <a:ext cx="8964488" cy="5262979"/>
          </a:xfrm>
          <a:prstGeom prst="rect">
            <a:avLst/>
          </a:prstGeom>
        </p:spPr>
        <p:txBody>
          <a:bodyPr wrap="square">
            <a:spAutoFit/>
          </a:bodyPr>
          <a:lstStyle/>
          <a:p>
            <a:r>
              <a:rPr lang="en-US" altLang="zh-CN" b="1" dirty="0">
                <a:solidFill>
                  <a:srgbClr val="080808"/>
                </a:solidFill>
                <a:latin typeface="楷体_GB2312" pitchFamily="49" charset="-122"/>
                <a:ea typeface="楷体_GB2312" pitchFamily="49" charset="-122"/>
              </a:rPr>
              <a:t>STACK   SEGMENT STACK 'STACK'</a:t>
            </a:r>
          </a:p>
          <a:p>
            <a:r>
              <a:rPr lang="en-US" altLang="zh-CN" b="1" dirty="0">
                <a:solidFill>
                  <a:srgbClr val="080808"/>
                </a:solidFill>
                <a:latin typeface="楷体_GB2312" pitchFamily="49" charset="-122"/>
                <a:ea typeface="楷体_GB2312" pitchFamily="49" charset="-122"/>
              </a:rPr>
              <a:t>        DW 100H DUP(?)</a:t>
            </a:r>
          </a:p>
          <a:p>
            <a:r>
              <a:rPr lang="en-US" altLang="zh-CN" b="1" dirty="0">
                <a:solidFill>
                  <a:srgbClr val="080808"/>
                </a:solidFill>
                <a:latin typeface="楷体_GB2312" pitchFamily="49" charset="-122"/>
                <a:ea typeface="楷体_GB2312" pitchFamily="49" charset="-122"/>
              </a:rPr>
              <a:t>TOP     LABEL WORD</a:t>
            </a:r>
          </a:p>
          <a:p>
            <a:r>
              <a:rPr lang="en-US" altLang="zh-CN" b="1" dirty="0">
                <a:solidFill>
                  <a:srgbClr val="080808"/>
                </a:solidFill>
                <a:latin typeface="楷体_GB2312" pitchFamily="49" charset="-122"/>
                <a:ea typeface="楷体_GB2312" pitchFamily="49" charset="-122"/>
              </a:rPr>
              <a:t>STACK   ENDS</a:t>
            </a:r>
          </a:p>
          <a:p>
            <a:r>
              <a:rPr lang="en-US" altLang="zh-CN" b="1" dirty="0">
                <a:solidFill>
                  <a:srgbClr val="080808"/>
                </a:solidFill>
                <a:latin typeface="楷体_GB2312" pitchFamily="49" charset="-122"/>
                <a:ea typeface="楷体_GB2312" pitchFamily="49" charset="-122"/>
              </a:rPr>
              <a:t>        N1=20</a:t>
            </a:r>
          </a:p>
          <a:p>
            <a:r>
              <a:rPr lang="en-US" altLang="zh-CN" b="1" dirty="0">
                <a:solidFill>
                  <a:srgbClr val="080808"/>
                </a:solidFill>
                <a:latin typeface="楷体_GB2312" pitchFamily="49" charset="-122"/>
                <a:ea typeface="楷体_GB2312" pitchFamily="49" charset="-122"/>
              </a:rPr>
              <a:t>	  N2=30</a:t>
            </a:r>
          </a:p>
          <a:p>
            <a:r>
              <a:rPr lang="en-US" altLang="zh-CN" b="1" dirty="0">
                <a:solidFill>
                  <a:srgbClr val="080808"/>
                </a:solidFill>
                <a:latin typeface="楷体_GB2312" pitchFamily="49" charset="-122"/>
                <a:ea typeface="楷体_GB2312" pitchFamily="49" charset="-122"/>
              </a:rPr>
              <a:t>DATA    </a:t>
            </a:r>
            <a:r>
              <a:rPr lang="en-US" altLang="zh-CN" b="1" dirty="0" smtClean="0">
                <a:solidFill>
                  <a:srgbClr val="080808"/>
                </a:solidFill>
                <a:latin typeface="楷体_GB2312" pitchFamily="49" charset="-122"/>
                <a:ea typeface="楷体_GB2312" pitchFamily="49" charset="-122"/>
              </a:rPr>
              <a:t>SEGMENT</a:t>
            </a:r>
          </a:p>
          <a:p>
            <a:r>
              <a:rPr lang="en-US" altLang="zh-CN" b="1" dirty="0">
                <a:solidFill>
                  <a:srgbClr val="080808"/>
                </a:solidFill>
                <a:latin typeface="楷体_GB2312" pitchFamily="49" charset="-122"/>
                <a:ea typeface="楷体_GB2312" pitchFamily="49" charset="-122"/>
              </a:rPr>
              <a:t>BUFA    DB        10H,25H,67H,26H,68H,73H,83H,58H,0,06H,12H,0CDH,95H</a:t>
            </a:r>
          </a:p>
          <a:p>
            <a:r>
              <a:rPr lang="en-US" altLang="zh-CN" b="1" dirty="0">
                <a:solidFill>
                  <a:srgbClr val="080808"/>
                </a:solidFill>
                <a:latin typeface="楷体_GB2312" pitchFamily="49" charset="-122"/>
                <a:ea typeface="楷体_GB2312" pitchFamily="49" charset="-122"/>
              </a:rPr>
              <a:t>        DB </a:t>
            </a:r>
            <a:r>
              <a:rPr lang="en-US" altLang="zh-CN" b="1" dirty="0" smtClean="0">
                <a:solidFill>
                  <a:srgbClr val="080808"/>
                </a:solidFill>
                <a:latin typeface="楷体_GB2312" pitchFamily="49" charset="-122"/>
                <a:ea typeface="楷体_GB2312" pitchFamily="49" charset="-122"/>
              </a:rPr>
              <a:t>       0A8H,0C2H,48H,0E6H,0F1H,1AH,0F5H</a:t>
            </a:r>
            <a:endParaRPr lang="en-US" altLang="zh-CN" b="1" dirty="0">
              <a:solidFill>
                <a:srgbClr val="080808"/>
              </a:solidFill>
              <a:latin typeface="楷体_GB2312" pitchFamily="49" charset="-122"/>
              <a:ea typeface="楷体_GB2312" pitchFamily="49" charset="-122"/>
            </a:endParaRPr>
          </a:p>
          <a:p>
            <a:r>
              <a:rPr lang="en-US" altLang="zh-CN" b="1" dirty="0">
                <a:solidFill>
                  <a:srgbClr val="080808"/>
                </a:solidFill>
                <a:latin typeface="楷体_GB2312" pitchFamily="49" charset="-122"/>
                <a:ea typeface="楷体_GB2312" pitchFamily="49" charset="-122"/>
              </a:rPr>
              <a:t>BUFB	  DB 05,12H,26H,45H,53H,60H,6AH,7FH,76H,88H,92H,0C1H,0DEH,0E1H,0F5H</a:t>
            </a:r>
          </a:p>
          <a:p>
            <a:r>
              <a:rPr lang="en-US" altLang="zh-CN" b="1" dirty="0">
                <a:solidFill>
                  <a:srgbClr val="080808"/>
                </a:solidFill>
                <a:latin typeface="楷体_GB2312" pitchFamily="49" charset="-122"/>
                <a:ea typeface="楷体_GB2312" pitchFamily="49" charset="-122"/>
              </a:rPr>
              <a:t>	  DB 09,17H,23H,48H,58H,65H,67H,70H,7CH,82H,96H,0CDH,0D1H,0F1H,0FEH</a:t>
            </a:r>
          </a:p>
          <a:p>
            <a:r>
              <a:rPr lang="en-US" altLang="zh-CN" b="1" dirty="0">
                <a:solidFill>
                  <a:srgbClr val="080808"/>
                </a:solidFill>
                <a:latin typeface="楷体_GB2312" pitchFamily="49" charset="-122"/>
                <a:ea typeface="楷体_GB2312" pitchFamily="49" charset="-122"/>
              </a:rPr>
              <a:t>BUFC	  DB 20 DUP(?)</a:t>
            </a:r>
          </a:p>
          <a:p>
            <a:r>
              <a:rPr lang="en-US" altLang="zh-CN" b="1" dirty="0">
                <a:solidFill>
                  <a:srgbClr val="080808"/>
                </a:solidFill>
                <a:latin typeface="楷体_GB2312" pitchFamily="49" charset="-122"/>
                <a:ea typeface="楷体_GB2312" pitchFamily="49" charset="-122"/>
              </a:rPr>
              <a:t>BUFCA   DB 20 DUP(?)</a:t>
            </a:r>
          </a:p>
          <a:p>
            <a:r>
              <a:rPr lang="en-US" altLang="zh-CN" b="1" dirty="0">
                <a:solidFill>
                  <a:srgbClr val="080808"/>
                </a:solidFill>
                <a:latin typeface="楷体_GB2312" pitchFamily="49" charset="-122"/>
                <a:ea typeface="楷体_GB2312" pitchFamily="49" charset="-122"/>
              </a:rPr>
              <a:t>BUFCB   DB 20 DUP(?)	    </a:t>
            </a:r>
          </a:p>
          <a:p>
            <a:r>
              <a:rPr lang="en-US" altLang="zh-CN" b="1" dirty="0">
                <a:solidFill>
                  <a:srgbClr val="080808"/>
                </a:solidFill>
                <a:latin typeface="楷体_GB2312" pitchFamily="49" charset="-122"/>
                <a:ea typeface="楷体_GB2312" pitchFamily="49" charset="-122"/>
              </a:rPr>
              <a:t>DATA    ENDS</a:t>
            </a:r>
          </a:p>
          <a:p>
            <a:r>
              <a:rPr lang="en-US" altLang="zh-CN" b="1" dirty="0">
                <a:solidFill>
                  <a:srgbClr val="080808"/>
                </a:solidFill>
                <a:latin typeface="楷体_GB2312" pitchFamily="49" charset="-122"/>
                <a:ea typeface="楷体_GB2312" pitchFamily="49" charset="-122"/>
              </a:rPr>
              <a:t>CODE    SEGMENT</a:t>
            </a:r>
          </a:p>
          <a:p>
            <a:r>
              <a:rPr lang="en-US" altLang="zh-CN" b="1" dirty="0">
                <a:solidFill>
                  <a:srgbClr val="080808"/>
                </a:solidFill>
                <a:latin typeface="楷体_GB2312" pitchFamily="49" charset="-122"/>
                <a:ea typeface="楷体_GB2312" pitchFamily="49" charset="-122"/>
              </a:rPr>
              <a:t>        ASSUME CS:CODE,DS:DATA,ES:DATA,SS:STACK</a:t>
            </a:r>
          </a:p>
          <a:p>
            <a:endParaRPr lang="en-US" altLang="zh-CN" b="1" dirty="0">
              <a:solidFill>
                <a:srgbClr val="080808"/>
              </a:solidFill>
              <a:latin typeface="楷体_GB2312" pitchFamily="49" charset="-122"/>
              <a:ea typeface="楷体_GB2312" pitchFamily="49" charset="-122"/>
            </a:endParaRPr>
          </a:p>
        </p:txBody>
      </p:sp>
    </p:spTree>
    <p:extLst>
      <p:ext uri="{BB962C8B-B14F-4D97-AF65-F5344CB8AC3E}">
        <p14:creationId xmlns:p14="http://schemas.microsoft.com/office/powerpoint/2010/main" val="388191379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12849" y="2708920"/>
            <a:ext cx="3528392" cy="37444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23528" y="2924944"/>
            <a:ext cx="3528392" cy="35283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循环程序的设计</a:t>
            </a:r>
          </a:p>
        </p:txBody>
      </p:sp>
      <p:sp>
        <p:nvSpPr>
          <p:cNvPr id="3" name="矩形 2"/>
          <p:cNvSpPr/>
          <p:nvPr/>
        </p:nvSpPr>
        <p:spPr>
          <a:xfrm>
            <a:off x="323528" y="1164134"/>
            <a:ext cx="4572000" cy="5693866"/>
          </a:xfrm>
          <a:prstGeom prst="rect">
            <a:avLst/>
          </a:prstGeom>
        </p:spPr>
        <p:txBody>
          <a:bodyPr>
            <a:spAutoFit/>
          </a:bodyPr>
          <a:lstStyle/>
          <a:p>
            <a:r>
              <a:rPr lang="en-US" altLang="zh-CN" sz="1600" b="1" dirty="0">
                <a:solidFill>
                  <a:srgbClr val="080808"/>
                </a:solidFill>
                <a:latin typeface="楷体_GB2312" pitchFamily="49" charset="-122"/>
                <a:ea typeface="楷体_GB2312" pitchFamily="49" charset="-122"/>
              </a:rPr>
              <a:t>START:</a:t>
            </a:r>
          </a:p>
          <a:p>
            <a:r>
              <a:rPr lang="en-US" altLang="zh-CN" sz="1600" b="1" dirty="0">
                <a:solidFill>
                  <a:srgbClr val="080808"/>
                </a:solidFill>
                <a:latin typeface="楷体_GB2312" pitchFamily="49" charset="-122"/>
                <a:ea typeface="楷体_GB2312" pitchFamily="49" charset="-122"/>
              </a:rPr>
              <a:t>        MOV AX,DATA</a:t>
            </a:r>
          </a:p>
          <a:p>
            <a:r>
              <a:rPr lang="en-US" altLang="zh-CN" sz="1600" b="1" dirty="0">
                <a:solidFill>
                  <a:srgbClr val="080808"/>
                </a:solidFill>
                <a:latin typeface="楷体_GB2312" pitchFamily="49" charset="-122"/>
                <a:ea typeface="楷体_GB2312" pitchFamily="49" charset="-122"/>
              </a:rPr>
              <a:t>        MOV DS,AX</a:t>
            </a:r>
          </a:p>
          <a:p>
            <a:r>
              <a:rPr lang="en-US" altLang="zh-CN" sz="1600" b="1" dirty="0">
                <a:solidFill>
                  <a:srgbClr val="080808"/>
                </a:solidFill>
                <a:latin typeface="楷体_GB2312" pitchFamily="49" charset="-122"/>
                <a:ea typeface="楷体_GB2312" pitchFamily="49" charset="-122"/>
              </a:rPr>
              <a:t>        MOV ES,AX</a:t>
            </a:r>
          </a:p>
          <a:p>
            <a:r>
              <a:rPr lang="en-US" altLang="zh-CN" sz="1600" b="1" dirty="0">
                <a:solidFill>
                  <a:srgbClr val="080808"/>
                </a:solidFill>
                <a:latin typeface="楷体_GB2312" pitchFamily="49" charset="-122"/>
                <a:ea typeface="楷体_GB2312" pitchFamily="49" charset="-122"/>
              </a:rPr>
              <a:t>        MOV AX,STACK</a:t>
            </a:r>
          </a:p>
          <a:p>
            <a:r>
              <a:rPr lang="en-US" altLang="zh-CN" sz="1600" b="1" dirty="0">
                <a:solidFill>
                  <a:srgbClr val="080808"/>
                </a:solidFill>
                <a:latin typeface="楷体_GB2312" pitchFamily="49" charset="-122"/>
                <a:ea typeface="楷体_GB2312" pitchFamily="49" charset="-122"/>
              </a:rPr>
              <a:t>        MOV SS,AX</a:t>
            </a:r>
          </a:p>
          <a:p>
            <a:r>
              <a:rPr lang="en-US" altLang="zh-CN" sz="1600" b="1" dirty="0">
                <a:solidFill>
                  <a:srgbClr val="080808"/>
                </a:solidFill>
                <a:latin typeface="楷体_GB2312" pitchFamily="49" charset="-122"/>
                <a:ea typeface="楷体_GB2312" pitchFamily="49" charset="-122"/>
              </a:rPr>
              <a:t>        LEA </a:t>
            </a:r>
            <a:r>
              <a:rPr lang="en-US" altLang="zh-CN" sz="1600" b="1" dirty="0" smtClean="0">
                <a:solidFill>
                  <a:srgbClr val="080808"/>
                </a:solidFill>
                <a:latin typeface="楷体_GB2312" pitchFamily="49" charset="-122"/>
                <a:ea typeface="楷体_GB2312" pitchFamily="49" charset="-122"/>
              </a:rPr>
              <a:t>SP,TOP</a:t>
            </a:r>
          </a:p>
          <a:p>
            <a:r>
              <a:rPr lang="en-US" altLang="zh-CN" sz="1600" b="1" dirty="0" smtClean="0">
                <a:solidFill>
                  <a:srgbClr val="080808"/>
                </a:solidFill>
                <a:latin typeface="楷体_GB2312" pitchFamily="49" charset="-122"/>
                <a:ea typeface="楷体_GB2312" pitchFamily="49" charset="-122"/>
              </a:rPr>
              <a:t>       MOV  CX,N1</a:t>
            </a:r>
            <a:endParaRPr lang="en-US" altLang="zh-CN" sz="1600" b="1" dirty="0">
              <a:solidFill>
                <a:srgbClr val="080808"/>
              </a:solidFill>
              <a:latin typeface="楷体_GB2312" pitchFamily="49" charset="-122"/>
              <a:ea typeface="楷体_GB2312" pitchFamily="49" charset="-122"/>
            </a:endParaRPr>
          </a:p>
          <a:p>
            <a:r>
              <a:rPr lang="en-US" altLang="zh-CN" sz="1600" b="1" dirty="0">
                <a:solidFill>
                  <a:srgbClr val="080808"/>
                </a:solidFill>
                <a:latin typeface="楷体_GB2312" pitchFamily="49" charset="-122"/>
                <a:ea typeface="楷体_GB2312" pitchFamily="49" charset="-122"/>
              </a:rPr>
              <a:t>       XOR SI,SI</a:t>
            </a:r>
          </a:p>
          <a:p>
            <a:r>
              <a:rPr lang="en-US" altLang="zh-CN" sz="1600" b="1" dirty="0">
                <a:solidFill>
                  <a:srgbClr val="080808"/>
                </a:solidFill>
                <a:latin typeface="楷体_GB2312" pitchFamily="49" charset="-122"/>
                <a:ea typeface="楷体_GB2312" pitchFamily="49" charset="-122"/>
              </a:rPr>
              <a:t>       XOR DI,DI</a:t>
            </a:r>
          </a:p>
          <a:p>
            <a:r>
              <a:rPr lang="en-US" altLang="zh-CN" sz="1600" b="1" dirty="0">
                <a:solidFill>
                  <a:srgbClr val="080808"/>
                </a:solidFill>
                <a:latin typeface="楷体_GB2312" pitchFamily="49" charset="-122"/>
                <a:ea typeface="楷体_GB2312" pitchFamily="49" charset="-122"/>
              </a:rPr>
              <a:t>L1:</a:t>
            </a:r>
          </a:p>
          <a:p>
            <a:r>
              <a:rPr lang="en-US" altLang="zh-CN" sz="1600" b="1" dirty="0">
                <a:solidFill>
                  <a:srgbClr val="080808"/>
                </a:solidFill>
                <a:latin typeface="楷体_GB2312" pitchFamily="49" charset="-122"/>
                <a:ea typeface="楷体_GB2312" pitchFamily="49" charset="-122"/>
              </a:rPr>
              <a:t>	MOV AL,BUFA[SI]</a:t>
            </a:r>
          </a:p>
          <a:p>
            <a:r>
              <a:rPr lang="en-US" altLang="zh-CN" sz="1600" b="1" dirty="0">
                <a:solidFill>
                  <a:srgbClr val="080808"/>
                </a:solidFill>
                <a:latin typeface="楷体_GB2312" pitchFamily="49" charset="-122"/>
                <a:ea typeface="楷体_GB2312" pitchFamily="49" charset="-122"/>
              </a:rPr>
              <a:t>	PUSH CX</a:t>
            </a:r>
          </a:p>
          <a:p>
            <a:r>
              <a:rPr lang="en-US" altLang="zh-CN" sz="1600" b="1" dirty="0">
                <a:solidFill>
                  <a:srgbClr val="080808"/>
                </a:solidFill>
                <a:latin typeface="楷体_GB2312" pitchFamily="49" charset="-122"/>
                <a:ea typeface="楷体_GB2312" pitchFamily="49" charset="-122"/>
              </a:rPr>
              <a:t>	MOV CX,N2</a:t>
            </a:r>
          </a:p>
          <a:p>
            <a:r>
              <a:rPr lang="en-US" altLang="zh-CN" sz="1600" b="1" dirty="0">
                <a:solidFill>
                  <a:srgbClr val="080808"/>
                </a:solidFill>
                <a:latin typeface="楷体_GB2312" pitchFamily="49" charset="-122"/>
                <a:ea typeface="楷体_GB2312" pitchFamily="49" charset="-122"/>
              </a:rPr>
              <a:t>	XOR BX,BX</a:t>
            </a:r>
          </a:p>
          <a:p>
            <a:r>
              <a:rPr lang="en-US" altLang="zh-CN" sz="1600" b="1" dirty="0">
                <a:solidFill>
                  <a:srgbClr val="080808"/>
                </a:solidFill>
                <a:latin typeface="楷体_GB2312" pitchFamily="49" charset="-122"/>
                <a:ea typeface="楷体_GB2312" pitchFamily="49" charset="-122"/>
              </a:rPr>
              <a:t>L2:</a:t>
            </a:r>
          </a:p>
          <a:p>
            <a:r>
              <a:rPr lang="en-US" altLang="zh-CN" sz="1600" b="1" dirty="0">
                <a:solidFill>
                  <a:srgbClr val="080808"/>
                </a:solidFill>
                <a:latin typeface="楷体_GB2312" pitchFamily="49" charset="-122"/>
                <a:ea typeface="楷体_GB2312" pitchFamily="49" charset="-122"/>
              </a:rPr>
              <a:t>	CMP AL,BUFB[BX]</a:t>
            </a:r>
          </a:p>
          <a:p>
            <a:r>
              <a:rPr lang="en-US" altLang="zh-CN" sz="1600" b="1" dirty="0">
                <a:solidFill>
                  <a:srgbClr val="080808"/>
                </a:solidFill>
                <a:latin typeface="楷体_GB2312" pitchFamily="49" charset="-122"/>
                <a:ea typeface="楷体_GB2312" pitchFamily="49" charset="-122"/>
              </a:rPr>
              <a:t>	JZ L3</a:t>
            </a:r>
          </a:p>
          <a:p>
            <a:r>
              <a:rPr lang="en-US" altLang="zh-CN" sz="1600" b="1" dirty="0">
                <a:solidFill>
                  <a:srgbClr val="080808"/>
                </a:solidFill>
                <a:latin typeface="楷体_GB2312" pitchFamily="49" charset="-122"/>
                <a:ea typeface="楷体_GB2312" pitchFamily="49" charset="-122"/>
              </a:rPr>
              <a:t>	INC BX</a:t>
            </a:r>
          </a:p>
          <a:p>
            <a:r>
              <a:rPr lang="en-US" altLang="zh-CN" sz="1600" b="1" dirty="0">
                <a:solidFill>
                  <a:srgbClr val="080808"/>
                </a:solidFill>
                <a:latin typeface="楷体_GB2312" pitchFamily="49" charset="-122"/>
                <a:ea typeface="楷体_GB2312" pitchFamily="49" charset="-122"/>
              </a:rPr>
              <a:t>	LOOP L2</a:t>
            </a:r>
          </a:p>
          <a:p>
            <a:r>
              <a:rPr lang="en-US" altLang="zh-CN" sz="1600" b="1" dirty="0">
                <a:solidFill>
                  <a:srgbClr val="080808"/>
                </a:solidFill>
                <a:latin typeface="楷体_GB2312" pitchFamily="49" charset="-122"/>
                <a:ea typeface="楷体_GB2312" pitchFamily="49" charset="-122"/>
              </a:rPr>
              <a:t>	JMP L4</a:t>
            </a:r>
          </a:p>
          <a:p>
            <a:endParaRPr lang="en-US" altLang="zh-CN" sz="1600" b="1" dirty="0">
              <a:solidFill>
                <a:srgbClr val="080808"/>
              </a:solidFill>
              <a:latin typeface="楷体_GB2312" pitchFamily="49" charset="-122"/>
              <a:ea typeface="楷体_GB2312" pitchFamily="49" charset="-122"/>
            </a:endParaRPr>
          </a:p>
        </p:txBody>
      </p:sp>
      <p:sp>
        <p:nvSpPr>
          <p:cNvPr id="5" name="圆角矩形标注 4"/>
          <p:cNvSpPr/>
          <p:nvPr/>
        </p:nvSpPr>
        <p:spPr>
          <a:xfrm>
            <a:off x="2721055" y="1164134"/>
            <a:ext cx="1836712" cy="1944216"/>
          </a:xfrm>
          <a:prstGeom prst="wedgeRoundRectCallout">
            <a:avLst>
              <a:gd name="adj1" fmla="val -76672"/>
              <a:gd name="adj2" fmla="val 56144"/>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rgbClr val="080808"/>
                </a:solidFill>
                <a:latin typeface="楷体_GB2312" pitchFamily="49" charset="-122"/>
                <a:ea typeface="楷体_GB2312" pitchFamily="49" charset="-122"/>
              </a:rPr>
              <a:t>以</a:t>
            </a:r>
            <a:r>
              <a:rPr lang="en-US" altLang="zh-CN" sz="1600" b="1" dirty="0">
                <a:solidFill>
                  <a:srgbClr val="080808"/>
                </a:solidFill>
                <a:latin typeface="楷体_GB2312" pitchFamily="49" charset="-122"/>
                <a:ea typeface="楷体_GB2312" pitchFamily="49" charset="-122"/>
              </a:rPr>
              <a:t>BUFA</a:t>
            </a:r>
            <a:r>
              <a:rPr lang="zh-CN" altLang="en-US" sz="1600" b="1" dirty="0">
                <a:solidFill>
                  <a:srgbClr val="080808"/>
                </a:solidFill>
                <a:latin typeface="楷体_GB2312" pitchFamily="49" charset="-122"/>
                <a:ea typeface="楷体_GB2312" pitchFamily="49" charset="-122"/>
              </a:rPr>
              <a:t>为外循环，每个字节与</a:t>
            </a:r>
            <a:r>
              <a:rPr lang="en-US" altLang="zh-CN" sz="1600" b="1" dirty="0">
                <a:solidFill>
                  <a:srgbClr val="080808"/>
                </a:solidFill>
                <a:latin typeface="楷体_GB2312" pitchFamily="49" charset="-122"/>
                <a:ea typeface="楷体_GB2312" pitchFamily="49" charset="-122"/>
              </a:rPr>
              <a:t>BUFB</a:t>
            </a:r>
            <a:r>
              <a:rPr lang="zh-CN" altLang="en-US" sz="1600" b="1" dirty="0">
                <a:solidFill>
                  <a:srgbClr val="080808"/>
                </a:solidFill>
                <a:latin typeface="楷体_GB2312" pitchFamily="49" charset="-122"/>
                <a:ea typeface="楷体_GB2312" pitchFamily="49" charset="-122"/>
              </a:rPr>
              <a:t>的所有字节比较（构成内循环），</a:t>
            </a:r>
          </a:p>
          <a:p>
            <a:r>
              <a:rPr lang="zh-CN" altLang="en-US" sz="1600" b="1" dirty="0">
                <a:solidFill>
                  <a:srgbClr val="080808"/>
                </a:solidFill>
                <a:latin typeface="楷体_GB2312" pitchFamily="49" charset="-122"/>
                <a:ea typeface="楷体_GB2312" pitchFamily="49" charset="-122"/>
              </a:rPr>
              <a:t>；以确定是否存在相同的值</a:t>
            </a:r>
          </a:p>
        </p:txBody>
      </p:sp>
      <p:sp>
        <p:nvSpPr>
          <p:cNvPr id="6" name="矩形 5"/>
          <p:cNvSpPr/>
          <p:nvPr/>
        </p:nvSpPr>
        <p:spPr>
          <a:xfrm>
            <a:off x="4592827" y="2708920"/>
            <a:ext cx="4572000" cy="4031873"/>
          </a:xfrm>
          <a:prstGeom prst="rect">
            <a:avLst/>
          </a:prstGeom>
        </p:spPr>
        <p:txBody>
          <a:bodyPr>
            <a:spAutoFit/>
          </a:bodyPr>
          <a:lstStyle/>
          <a:p>
            <a:r>
              <a:rPr lang="en-US" altLang="zh-CN" sz="1600" b="1" dirty="0">
                <a:solidFill>
                  <a:srgbClr val="080808"/>
                </a:solidFill>
                <a:latin typeface="楷体_GB2312" pitchFamily="49" charset="-122"/>
                <a:ea typeface="楷体_GB2312" pitchFamily="49" charset="-122"/>
              </a:rPr>
              <a:t>L3:</a:t>
            </a:r>
          </a:p>
          <a:p>
            <a:r>
              <a:rPr lang="en-US" altLang="zh-CN" sz="1600" b="1" dirty="0">
                <a:solidFill>
                  <a:srgbClr val="080808"/>
                </a:solidFill>
                <a:latin typeface="楷体_GB2312" pitchFamily="49" charset="-122"/>
                <a:ea typeface="楷体_GB2312" pitchFamily="49" charset="-122"/>
              </a:rPr>
              <a:t>	MOV BUFC[DI],AL</a:t>
            </a:r>
          </a:p>
          <a:p>
            <a:r>
              <a:rPr lang="en-US" altLang="zh-CN" sz="1600" b="1" dirty="0">
                <a:solidFill>
                  <a:srgbClr val="080808"/>
                </a:solidFill>
                <a:latin typeface="楷体_GB2312" pitchFamily="49" charset="-122"/>
                <a:ea typeface="楷体_GB2312" pitchFamily="49" charset="-122"/>
              </a:rPr>
              <a:t>	MOV DX,SI</a:t>
            </a:r>
          </a:p>
          <a:p>
            <a:r>
              <a:rPr lang="en-US" altLang="zh-CN" sz="1600" b="1" dirty="0">
                <a:solidFill>
                  <a:srgbClr val="080808"/>
                </a:solidFill>
                <a:latin typeface="楷体_GB2312" pitchFamily="49" charset="-122"/>
                <a:ea typeface="楷体_GB2312" pitchFamily="49" charset="-122"/>
              </a:rPr>
              <a:t>	MOV BUFCA[DI],DL</a:t>
            </a:r>
          </a:p>
          <a:p>
            <a:r>
              <a:rPr lang="en-US" altLang="zh-CN" sz="1600" b="1" dirty="0">
                <a:solidFill>
                  <a:srgbClr val="080808"/>
                </a:solidFill>
                <a:latin typeface="楷体_GB2312" pitchFamily="49" charset="-122"/>
                <a:ea typeface="楷体_GB2312" pitchFamily="49" charset="-122"/>
              </a:rPr>
              <a:t>	MOV BUFCB[DI],BL</a:t>
            </a:r>
          </a:p>
          <a:p>
            <a:r>
              <a:rPr lang="en-US" altLang="zh-CN" sz="1600" b="1" dirty="0">
                <a:solidFill>
                  <a:srgbClr val="080808"/>
                </a:solidFill>
                <a:latin typeface="楷体_GB2312" pitchFamily="49" charset="-122"/>
                <a:ea typeface="楷体_GB2312" pitchFamily="49" charset="-122"/>
              </a:rPr>
              <a:t>	INC DI</a:t>
            </a:r>
          </a:p>
          <a:p>
            <a:r>
              <a:rPr lang="en-US" altLang="zh-CN" sz="1600" b="1" dirty="0">
                <a:solidFill>
                  <a:srgbClr val="080808"/>
                </a:solidFill>
                <a:latin typeface="楷体_GB2312" pitchFamily="49" charset="-122"/>
                <a:ea typeface="楷体_GB2312" pitchFamily="49" charset="-122"/>
              </a:rPr>
              <a:t>L4:</a:t>
            </a:r>
          </a:p>
          <a:p>
            <a:r>
              <a:rPr lang="en-US" altLang="zh-CN" sz="1600" b="1" dirty="0">
                <a:solidFill>
                  <a:srgbClr val="080808"/>
                </a:solidFill>
                <a:latin typeface="楷体_GB2312" pitchFamily="49" charset="-122"/>
                <a:ea typeface="楷体_GB2312" pitchFamily="49" charset="-122"/>
              </a:rPr>
              <a:t>	POP CX</a:t>
            </a:r>
          </a:p>
          <a:p>
            <a:r>
              <a:rPr lang="en-US" altLang="zh-CN" sz="1600" b="1" dirty="0">
                <a:solidFill>
                  <a:srgbClr val="080808"/>
                </a:solidFill>
                <a:latin typeface="楷体_GB2312" pitchFamily="49" charset="-122"/>
                <a:ea typeface="楷体_GB2312" pitchFamily="49" charset="-122"/>
              </a:rPr>
              <a:t>	INC SI</a:t>
            </a:r>
          </a:p>
          <a:p>
            <a:r>
              <a:rPr lang="en-US" altLang="zh-CN" sz="1600" b="1" dirty="0">
                <a:solidFill>
                  <a:srgbClr val="080808"/>
                </a:solidFill>
                <a:latin typeface="楷体_GB2312" pitchFamily="49" charset="-122"/>
                <a:ea typeface="楷体_GB2312" pitchFamily="49" charset="-122"/>
              </a:rPr>
              <a:t>	LOOP L1</a:t>
            </a:r>
          </a:p>
          <a:p>
            <a:r>
              <a:rPr lang="en-US" altLang="zh-CN" sz="1600" b="1" dirty="0">
                <a:solidFill>
                  <a:srgbClr val="080808"/>
                </a:solidFill>
                <a:latin typeface="楷体_GB2312" pitchFamily="49" charset="-122"/>
                <a:ea typeface="楷体_GB2312" pitchFamily="49" charset="-122"/>
              </a:rPr>
              <a:t>      MOV AH,4CH      </a:t>
            </a:r>
            <a:r>
              <a:rPr lang="zh-CN" altLang="en-US" sz="1600" b="1" dirty="0">
                <a:solidFill>
                  <a:srgbClr val="080808"/>
                </a:solidFill>
                <a:latin typeface="楷体_GB2312" pitchFamily="49" charset="-122"/>
                <a:ea typeface="楷体_GB2312" pitchFamily="49" charset="-122"/>
              </a:rPr>
              <a:t>；返回</a:t>
            </a:r>
            <a:r>
              <a:rPr lang="en-US" altLang="zh-CN" sz="1600" b="1" dirty="0">
                <a:solidFill>
                  <a:srgbClr val="080808"/>
                </a:solidFill>
                <a:latin typeface="楷体_GB2312" pitchFamily="49" charset="-122"/>
                <a:ea typeface="楷体_GB2312" pitchFamily="49" charset="-122"/>
              </a:rPr>
              <a:t>DOS</a:t>
            </a:r>
          </a:p>
          <a:p>
            <a:r>
              <a:rPr lang="en-US" altLang="zh-CN" sz="1600" b="1" dirty="0">
                <a:solidFill>
                  <a:srgbClr val="080808"/>
                </a:solidFill>
                <a:latin typeface="楷体_GB2312" pitchFamily="49" charset="-122"/>
                <a:ea typeface="楷体_GB2312" pitchFamily="49" charset="-122"/>
              </a:rPr>
              <a:t>      MOV AL,0</a:t>
            </a:r>
          </a:p>
          <a:p>
            <a:r>
              <a:rPr lang="en-US" altLang="zh-CN" sz="1600" b="1" dirty="0">
                <a:solidFill>
                  <a:srgbClr val="080808"/>
                </a:solidFill>
                <a:latin typeface="楷体_GB2312" pitchFamily="49" charset="-122"/>
                <a:ea typeface="楷体_GB2312" pitchFamily="49" charset="-122"/>
              </a:rPr>
              <a:t>      INT </a:t>
            </a:r>
            <a:r>
              <a:rPr lang="en-US" altLang="zh-CN" sz="1600" b="1" dirty="0" smtClean="0">
                <a:solidFill>
                  <a:srgbClr val="080808"/>
                </a:solidFill>
                <a:latin typeface="楷体_GB2312" pitchFamily="49" charset="-122"/>
                <a:ea typeface="楷体_GB2312" pitchFamily="49" charset="-122"/>
              </a:rPr>
              <a:t>21H</a:t>
            </a:r>
          </a:p>
          <a:p>
            <a:r>
              <a:rPr lang="en-US" altLang="zh-CN" sz="1600" b="1" dirty="0">
                <a:solidFill>
                  <a:srgbClr val="080808"/>
                </a:solidFill>
                <a:latin typeface="楷体_GB2312" pitchFamily="49" charset="-122"/>
                <a:ea typeface="楷体_GB2312" pitchFamily="49" charset="-122"/>
              </a:rPr>
              <a:t>CODE   	ENDS</a:t>
            </a:r>
          </a:p>
          <a:p>
            <a:r>
              <a:rPr lang="en-US" altLang="zh-CN" sz="1600" b="1" dirty="0">
                <a:solidFill>
                  <a:srgbClr val="080808"/>
                </a:solidFill>
                <a:latin typeface="楷体_GB2312" pitchFamily="49" charset="-122"/>
                <a:ea typeface="楷体_GB2312" pitchFamily="49" charset="-122"/>
              </a:rPr>
              <a:t>       	END START</a:t>
            </a:r>
          </a:p>
          <a:p>
            <a:r>
              <a:rPr lang="en-US" altLang="zh-CN" sz="1600" b="1" dirty="0">
                <a:solidFill>
                  <a:srgbClr val="080808"/>
                </a:solidFill>
                <a:latin typeface="楷体_GB2312" pitchFamily="49" charset="-122"/>
                <a:ea typeface="楷体_GB2312" pitchFamily="49" charset="-122"/>
              </a:rPr>
              <a:t>		</a:t>
            </a:r>
            <a:r>
              <a:rPr lang="en-US" altLang="zh-CN" sz="1600" b="1" dirty="0">
                <a:latin typeface="楷体_GB2312" pitchFamily="49" charset="-122"/>
                <a:ea typeface="楷体_GB2312" pitchFamily="49" charset="-122"/>
              </a:rPr>
              <a:t>        </a:t>
            </a:r>
          </a:p>
        </p:txBody>
      </p:sp>
      <p:sp>
        <p:nvSpPr>
          <p:cNvPr id="7" name="圆角矩形标注 6"/>
          <p:cNvSpPr/>
          <p:nvPr/>
        </p:nvSpPr>
        <p:spPr>
          <a:xfrm>
            <a:off x="5508104" y="1196752"/>
            <a:ext cx="3436065" cy="1284486"/>
          </a:xfrm>
          <a:prstGeom prst="wedgeRoundRectCallout">
            <a:avLst>
              <a:gd name="adj1" fmla="val -18054"/>
              <a:gd name="adj2" fmla="val 8885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080808"/>
                </a:solidFill>
                <a:latin typeface="楷体_GB2312" pitchFamily="49" charset="-122"/>
                <a:ea typeface="楷体_GB2312" pitchFamily="49" charset="-122"/>
              </a:rPr>
              <a:t>找到</a:t>
            </a:r>
            <a:r>
              <a:rPr lang="zh-CN" altLang="en-US" b="1" dirty="0">
                <a:solidFill>
                  <a:srgbClr val="080808"/>
                </a:solidFill>
                <a:latin typeface="楷体_GB2312" pitchFamily="49" charset="-122"/>
                <a:ea typeface="楷体_GB2312" pitchFamily="49" charset="-122"/>
              </a:rPr>
              <a:t>相同的值后，进行值传送和序号保存</a:t>
            </a:r>
          </a:p>
        </p:txBody>
      </p:sp>
      <p:sp>
        <p:nvSpPr>
          <p:cNvPr id="9" name="圆角矩形标注 8"/>
          <p:cNvSpPr/>
          <p:nvPr/>
        </p:nvSpPr>
        <p:spPr>
          <a:xfrm>
            <a:off x="2843808" y="4293096"/>
            <a:ext cx="1368152" cy="648072"/>
          </a:xfrm>
          <a:prstGeom prst="wedgeRoundRectCallout">
            <a:avLst>
              <a:gd name="adj1" fmla="val -102004"/>
              <a:gd name="adj2" fmla="val -59602"/>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FF0000"/>
                </a:solidFill>
              </a:rPr>
              <a:t>循环嵌套的保护</a:t>
            </a:r>
            <a:endParaRPr lang="zh-CN" altLang="en-US" sz="1600" b="1" dirty="0">
              <a:solidFill>
                <a:srgbClr val="FF0000"/>
              </a:solidFill>
            </a:endParaRPr>
          </a:p>
        </p:txBody>
      </p:sp>
      <p:sp>
        <p:nvSpPr>
          <p:cNvPr id="10" name="矩形 9"/>
          <p:cNvSpPr/>
          <p:nvPr/>
        </p:nvSpPr>
        <p:spPr>
          <a:xfrm>
            <a:off x="5508104" y="3284984"/>
            <a:ext cx="1944216"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897975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循环程序的设计</a:t>
            </a:r>
          </a:p>
        </p:txBody>
      </p:sp>
      <p:sp>
        <p:nvSpPr>
          <p:cNvPr id="3" name="Rectangle 4"/>
          <p:cNvSpPr>
            <a:spLocks noChangeArrowheads="1"/>
          </p:cNvSpPr>
          <p:nvPr/>
        </p:nvSpPr>
        <p:spPr bwMode="auto">
          <a:xfrm>
            <a:off x="204788" y="1484313"/>
            <a:ext cx="8751887"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nSpc>
                <a:spcPct val="130000"/>
              </a:lnSpc>
            </a:pPr>
            <a:r>
              <a:rPr lang="zh-CN" altLang="en-US" sz="7200" dirty="0">
                <a:solidFill>
                  <a:srgbClr val="0000FF"/>
                </a:solidFill>
                <a:ea typeface="华文行楷" pitchFamily="2" charset="-122"/>
              </a:rPr>
              <a:t>作业</a:t>
            </a:r>
            <a:r>
              <a:rPr lang="en-US" altLang="zh-CN" sz="7200" dirty="0">
                <a:solidFill>
                  <a:srgbClr val="0000FF"/>
                </a:solidFill>
                <a:ea typeface="华文行楷" pitchFamily="2" charset="-122"/>
              </a:rPr>
              <a:t>:</a:t>
            </a:r>
            <a:r>
              <a:rPr lang="en-US" altLang="zh-CN" sz="4800" dirty="0">
                <a:solidFill>
                  <a:srgbClr val="0000FF"/>
                </a:solidFill>
                <a:ea typeface="华文行楷" pitchFamily="2" charset="-122"/>
              </a:rPr>
              <a:t>10  ,11, 13,16</a:t>
            </a:r>
          </a:p>
        </p:txBody>
      </p:sp>
    </p:spTree>
    <p:extLst>
      <p:ext uri="{BB962C8B-B14F-4D97-AF65-F5344CB8AC3E}">
        <p14:creationId xmlns:p14="http://schemas.microsoft.com/office/powerpoint/2010/main" val="423958306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WordArt 2"/>
          <p:cNvSpPr>
            <a:spLocks noChangeArrowheads="1" noChangeShapeType="1" noTextEdit="1"/>
          </p:cNvSpPr>
          <p:nvPr/>
        </p:nvSpPr>
        <p:spPr bwMode="gray">
          <a:xfrm>
            <a:off x="1890713" y="2514600"/>
            <a:ext cx="5881687" cy="722313"/>
          </a:xfrm>
          <a:prstGeom prst="rect">
            <a:avLst/>
          </a:prstGeom>
        </p:spPr>
        <p:txBody>
          <a:bodyPr wrap="none" fromWordArt="1">
            <a:prstTxWarp prst="textDeflate">
              <a:avLst>
                <a:gd name="adj" fmla="val 0"/>
              </a:avLst>
            </a:prstTxWarp>
          </a:bodyPr>
          <a:lstStyle/>
          <a:p>
            <a:pPr algn="ctr"/>
            <a:r>
              <a:rPr lang="en-US" altLang="zh-CN" sz="3600" b="1" kern="10">
                <a:ln w="19050">
                  <a:solidFill>
                    <a:srgbClr val="FFFFFF"/>
                  </a:solidFill>
                  <a:round/>
                  <a:headEnd/>
                  <a:tailEnd/>
                </a:ln>
                <a:gradFill rotWithShape="1">
                  <a:gsLst>
                    <a:gs pos="0">
                      <a:schemeClr val="accent1"/>
                    </a:gs>
                    <a:gs pos="100000">
                      <a:schemeClr val="hlink"/>
                    </a:gs>
                  </a:gsLst>
                  <a:lin ang="0" scaled="1"/>
                </a:gradFill>
                <a:effectLst>
                  <a:outerShdw dist="53882" dir="2700000" algn="ctr" rotWithShape="0">
                    <a:schemeClr val="bg2">
                      <a:alpha val="50000"/>
                    </a:schemeClr>
                  </a:outerShdw>
                </a:effectLst>
                <a:latin typeface="Arial"/>
                <a:cs typeface="Arial"/>
              </a:rPr>
              <a:t>Thank You !</a:t>
            </a:r>
            <a:endParaRPr lang="zh-CN" altLang="en-US" sz="3600" b="1" kern="10">
              <a:ln w="19050">
                <a:solidFill>
                  <a:srgbClr val="FFFFFF"/>
                </a:solidFill>
                <a:round/>
                <a:headEnd/>
                <a:tailEnd/>
              </a:ln>
              <a:gradFill rotWithShape="1">
                <a:gsLst>
                  <a:gs pos="0">
                    <a:schemeClr val="accent1"/>
                  </a:gs>
                  <a:gs pos="100000">
                    <a:schemeClr val="hlink"/>
                  </a:gs>
                </a:gsLst>
                <a:lin ang="0" scaled="1"/>
              </a:gradFill>
              <a:effectLst>
                <a:outerShdw dist="53882" dir="2700000" algn="ctr" rotWithShape="0">
                  <a:schemeClr val="bg2">
                    <a:alpha val="50000"/>
                  </a:schemeClr>
                </a:outerShdw>
              </a:effectLst>
              <a:latin typeface="Arial"/>
              <a:cs typeface="Arial"/>
            </a:endParaRPr>
          </a:p>
        </p:txBody>
      </p:sp>
      <p:sp>
        <p:nvSpPr>
          <p:cNvPr id="82947" name="Rectangle 3"/>
          <p:cNvSpPr>
            <a:spLocks noGrp="1" noChangeArrowheads="1"/>
          </p:cNvSpPr>
          <p:nvPr>
            <p:ph type="subTitle" idx="1"/>
          </p:nvPr>
        </p:nvSpPr>
        <p:spPr bwMode="gray">
          <a:xfrm>
            <a:off x="2514600" y="5334000"/>
            <a:ext cx="4071938" cy="381000"/>
          </a:xfrm>
          <a:noFill/>
          <a:ln/>
        </p:spPr>
        <p:txBody>
          <a:bodyPr/>
          <a:lstStyle/>
          <a:p>
            <a:r>
              <a:rPr lang="en-US" altLang="zh-CN" b="0">
                <a:ea typeface="宋体" charset="-122"/>
              </a:rPr>
              <a:t>www.themegallery.com</a:t>
            </a:r>
          </a:p>
        </p:txBody>
      </p:sp>
    </p:spTree>
    <p:extLst>
      <p:ext uri="{BB962C8B-B14F-4D97-AF65-F5344CB8AC3E}">
        <p14:creationId xmlns:p14="http://schemas.microsoft.com/office/powerpoint/2010/main" val="2894090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2946"/>
                                        </p:tgtEl>
                                        <p:attrNameLst>
                                          <p:attrName>style.visibility</p:attrName>
                                        </p:attrNameLst>
                                      </p:cBhvr>
                                      <p:to>
                                        <p:strVal val="visible"/>
                                      </p:to>
                                    </p:set>
                                    <p:anim calcmode="lin" valueType="num">
                                      <p:cBhvr>
                                        <p:cTn id="7" dur="500" fill="hold"/>
                                        <p:tgtEl>
                                          <p:spTgt spid="82946"/>
                                        </p:tgtEl>
                                        <p:attrNameLst>
                                          <p:attrName>ppt_w</p:attrName>
                                        </p:attrNameLst>
                                      </p:cBhvr>
                                      <p:tavLst>
                                        <p:tav tm="0">
                                          <p:val>
                                            <p:fltVal val="0"/>
                                          </p:val>
                                        </p:tav>
                                        <p:tav tm="100000">
                                          <p:val>
                                            <p:strVal val="#ppt_w"/>
                                          </p:val>
                                        </p:tav>
                                      </p:tavLst>
                                    </p:anim>
                                    <p:anim calcmode="lin" valueType="num">
                                      <p:cBhvr>
                                        <p:cTn id="8" dur="500" fill="hold"/>
                                        <p:tgtEl>
                                          <p:spTgt spid="82946"/>
                                        </p:tgtEl>
                                        <p:attrNameLst>
                                          <p:attrName>ppt_h</p:attrName>
                                        </p:attrNameLst>
                                      </p:cBhvr>
                                      <p:tavLst>
                                        <p:tav tm="0">
                                          <p:val>
                                            <p:fltVal val="0"/>
                                          </p:val>
                                        </p:tav>
                                        <p:tav tm="100000">
                                          <p:val>
                                            <p:strVal val="#ppt_h"/>
                                          </p:val>
                                        </p:tav>
                                      </p:tavLst>
                                    </p:anim>
                                    <p:animEffect transition="in" filter="fade">
                                      <p:cBhvr>
                                        <p:cTn id="9" dur="500"/>
                                        <p:tgtEl>
                                          <p:spTgt spid="8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114800" y="1066800"/>
            <a:ext cx="4572000" cy="3048000"/>
          </a:xfrm>
        </p:spPr>
        <p:txBody>
          <a:bodyPr/>
          <a:lstStyle/>
          <a:p>
            <a:r>
              <a:rPr lang="zh-CN" altLang="en-US" sz="4800" b="0" dirty="0" smtClean="0">
                <a:solidFill>
                  <a:schemeClr val="bg1"/>
                </a:solidFill>
                <a:ea typeface="宋体" charset="-122"/>
              </a:rPr>
              <a:t>第四章</a:t>
            </a:r>
            <a:r>
              <a:rPr lang="en-US" altLang="zh-CN" sz="4800" b="0" dirty="0" smtClean="0">
                <a:solidFill>
                  <a:schemeClr val="bg1"/>
                </a:solidFill>
                <a:ea typeface="宋体" charset="-122"/>
              </a:rPr>
              <a:t> </a:t>
            </a:r>
            <a:br>
              <a:rPr lang="en-US" altLang="zh-CN" sz="4800" b="0" dirty="0" smtClean="0">
                <a:solidFill>
                  <a:schemeClr val="bg1"/>
                </a:solidFill>
                <a:ea typeface="宋体" charset="-122"/>
              </a:rPr>
            </a:br>
            <a:r>
              <a:rPr lang="zh-CN" altLang="en-US" sz="6000" dirty="0" smtClean="0">
                <a:ea typeface="宋体" charset="-122"/>
              </a:rPr>
              <a:t>汇编语言</a:t>
            </a:r>
            <a:r>
              <a:rPr lang="en-US" altLang="zh-CN" sz="6000" dirty="0" smtClean="0">
                <a:ea typeface="宋体" charset="-122"/>
              </a:rPr>
              <a:t/>
            </a:r>
            <a:br>
              <a:rPr lang="en-US" altLang="zh-CN" sz="6000" dirty="0" smtClean="0">
                <a:ea typeface="宋体" charset="-122"/>
              </a:rPr>
            </a:br>
            <a:r>
              <a:rPr lang="zh-CN" altLang="en-US" sz="6000" dirty="0" smtClean="0">
                <a:ea typeface="宋体" charset="-122"/>
              </a:rPr>
              <a:t>程序设计</a:t>
            </a:r>
            <a:endParaRPr lang="en-US" altLang="zh-CN" sz="6000" dirty="0">
              <a:ea typeface="宋体" charset="-122"/>
            </a:endParaRPr>
          </a:p>
        </p:txBody>
      </p:sp>
      <p:sp>
        <p:nvSpPr>
          <p:cNvPr id="2051" name="Rectangle 3"/>
          <p:cNvSpPr>
            <a:spLocks noGrp="1" noChangeArrowheads="1"/>
          </p:cNvSpPr>
          <p:nvPr>
            <p:ph type="subTitle" idx="1"/>
          </p:nvPr>
        </p:nvSpPr>
        <p:spPr bwMode="auto">
          <a:xfrm>
            <a:off x="4211960" y="6118696"/>
            <a:ext cx="5334000" cy="457200"/>
          </a:xfrm>
        </p:spPr>
        <p:txBody>
          <a:bodyPr/>
          <a:lstStyle/>
          <a:p>
            <a:r>
              <a:rPr lang="en-US" altLang="zh-CN" dirty="0" smtClean="0">
                <a:ea typeface="宋体" charset="-122"/>
              </a:rPr>
              <a:t>xtwang@mail.xidian.edu.cn</a:t>
            </a:r>
            <a:endParaRPr lang="en-US" altLang="zh-CN" dirty="0">
              <a:ea typeface="宋体" charset="-122"/>
            </a:endParaRPr>
          </a:p>
        </p:txBody>
      </p:sp>
      <p:pic>
        <p:nvPicPr>
          <p:cNvPr id="4" name="Picture 10" descr="E:\New folder\TEACHING\xidian_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94" y="5558479"/>
            <a:ext cx="4442711" cy="10214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932040" y="5391622"/>
            <a:ext cx="4104456" cy="707886"/>
          </a:xfrm>
          <a:prstGeom prst="rect">
            <a:avLst/>
          </a:prstGeom>
          <a:noFill/>
        </p:spPr>
        <p:txBody>
          <a:bodyPr wrap="square" rtlCol="0">
            <a:spAutoFit/>
          </a:bodyPr>
          <a:lstStyle/>
          <a:p>
            <a:r>
              <a:rPr lang="zh-CN" altLang="en-US" sz="2800" b="1" dirty="0" smtClean="0">
                <a:latin typeface="楷体" panose="02010609060101010101" pitchFamily="49" charset="-122"/>
                <a:ea typeface="楷体" panose="02010609060101010101" pitchFamily="49" charset="-122"/>
              </a:rPr>
              <a:t>任课教师</a:t>
            </a:r>
            <a:r>
              <a:rPr lang="zh-CN" altLang="en-US" dirty="0" smtClean="0"/>
              <a:t>：</a:t>
            </a:r>
            <a:r>
              <a:rPr lang="zh-CN" altLang="en-US" sz="4000" dirty="0" smtClean="0">
                <a:latin typeface="华文行楷" panose="02010800040101010101" pitchFamily="2" charset="-122"/>
                <a:ea typeface="华文行楷" panose="02010800040101010101" pitchFamily="2" charset="-122"/>
              </a:rPr>
              <a:t>王晓甜</a:t>
            </a:r>
            <a:endParaRPr lang="zh-CN" altLang="en-US"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22898319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84200" y="161925"/>
            <a:ext cx="8178800" cy="533400"/>
          </a:xfrm>
        </p:spPr>
        <p:txBody>
          <a:bodyPr/>
          <a:lstStyle/>
          <a:p>
            <a:r>
              <a:rPr lang="zh-CN" altLang="en-US" sz="4000" dirty="0" smtClean="0">
                <a:latin typeface="华文隶书" panose="02010800040101010101" pitchFamily="2" charset="-122"/>
                <a:ea typeface="华文隶书" panose="02010800040101010101" pitchFamily="2" charset="-122"/>
              </a:rPr>
              <a:t>本章要点</a:t>
            </a:r>
            <a:endParaRPr lang="en-US" altLang="zh-CN" sz="4000" dirty="0">
              <a:latin typeface="华文隶书" panose="02010800040101010101" pitchFamily="2" charset="-122"/>
              <a:ea typeface="华文隶书" panose="02010800040101010101" pitchFamily="2" charset="-122"/>
            </a:endParaRPr>
          </a:p>
        </p:txBody>
      </p:sp>
      <p:sp>
        <p:nvSpPr>
          <p:cNvPr id="64515"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grpSp>
        <p:nvGrpSpPr>
          <p:cNvPr id="64516" name="Group 4"/>
          <p:cNvGrpSpPr>
            <a:grpSpLocks/>
          </p:cNvGrpSpPr>
          <p:nvPr/>
        </p:nvGrpSpPr>
        <p:grpSpPr bwMode="auto">
          <a:xfrm>
            <a:off x="2133600" y="1268760"/>
            <a:ext cx="4724400" cy="685800"/>
            <a:chOff x="1296" y="1824"/>
            <a:chExt cx="2976" cy="432"/>
          </a:xfrm>
        </p:grpSpPr>
        <p:sp>
          <p:nvSpPr>
            <p:cNvPr id="64517" name="AutoShape 5"/>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64518" name="AutoShape 6"/>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64519" name="Text Box 7"/>
            <p:cNvSpPr txBox="1">
              <a:spLocks noChangeArrowheads="1"/>
            </p:cNvSpPr>
            <p:nvPr/>
          </p:nvSpPr>
          <p:spPr bwMode="gray">
            <a:xfrm>
              <a:off x="1675" y="192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ea typeface="宋体" charset="-122"/>
                </a:rPr>
                <a:t>汇编语言程序设计基础</a:t>
              </a:r>
              <a:endParaRPr lang="en-US" altLang="zh-CN" b="1" dirty="0">
                <a:solidFill>
                  <a:srgbClr val="000000"/>
                </a:solidFill>
                <a:ea typeface="宋体" charset="-122"/>
              </a:endParaRPr>
            </a:p>
          </p:txBody>
        </p:sp>
        <p:sp>
          <p:nvSpPr>
            <p:cNvPr id="64520" name="Text Box 8"/>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charset="-122"/>
                </a:rPr>
                <a:t>1</a:t>
              </a:r>
            </a:p>
          </p:txBody>
        </p:sp>
      </p:grpSp>
      <p:grpSp>
        <p:nvGrpSpPr>
          <p:cNvPr id="64521" name="Group 9"/>
          <p:cNvGrpSpPr>
            <a:grpSpLocks/>
          </p:cNvGrpSpPr>
          <p:nvPr/>
        </p:nvGrpSpPr>
        <p:grpSpPr bwMode="auto">
          <a:xfrm>
            <a:off x="2133600" y="2106960"/>
            <a:ext cx="4724400" cy="685800"/>
            <a:chOff x="1296" y="1824"/>
            <a:chExt cx="2976" cy="432"/>
          </a:xfrm>
        </p:grpSpPr>
        <p:sp>
          <p:nvSpPr>
            <p:cNvPr id="64522" name="AutoShape 10"/>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64523" name="AutoShape 11"/>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64524" name="Text Box 12"/>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ea typeface="宋体" charset="-122"/>
                </a:rPr>
                <a:t>源程序的汇编、链接与调试</a:t>
              </a:r>
              <a:endParaRPr lang="en-US" altLang="zh-CN" b="1" dirty="0">
                <a:solidFill>
                  <a:srgbClr val="000000"/>
                </a:solidFill>
                <a:ea typeface="宋体" charset="-122"/>
              </a:endParaRPr>
            </a:p>
          </p:txBody>
        </p:sp>
        <p:sp>
          <p:nvSpPr>
            <p:cNvPr id="64525" name="Text Box 13"/>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charset="-122"/>
                </a:rPr>
                <a:t>2</a:t>
              </a:r>
            </a:p>
          </p:txBody>
        </p:sp>
      </p:grpSp>
      <p:grpSp>
        <p:nvGrpSpPr>
          <p:cNvPr id="64526" name="Group 14"/>
          <p:cNvGrpSpPr>
            <a:grpSpLocks/>
          </p:cNvGrpSpPr>
          <p:nvPr/>
        </p:nvGrpSpPr>
        <p:grpSpPr bwMode="auto">
          <a:xfrm>
            <a:off x="2133600" y="2945160"/>
            <a:ext cx="4724400" cy="685800"/>
            <a:chOff x="1296" y="1824"/>
            <a:chExt cx="2976" cy="432"/>
          </a:xfrm>
        </p:grpSpPr>
        <p:sp>
          <p:nvSpPr>
            <p:cNvPr id="64527" name="AutoShape 15"/>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64528" name="AutoShape 16"/>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64529" name="Text Box 17"/>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ea typeface="宋体" charset="-122"/>
                </a:rPr>
                <a:t>分支程序的设计</a:t>
              </a:r>
              <a:endParaRPr lang="en-US" altLang="zh-CN" b="1" dirty="0">
                <a:solidFill>
                  <a:srgbClr val="000000"/>
                </a:solidFill>
                <a:ea typeface="宋体" charset="-122"/>
              </a:endParaRPr>
            </a:p>
          </p:txBody>
        </p:sp>
        <p:sp>
          <p:nvSpPr>
            <p:cNvPr id="64530" name="Text Box 18"/>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charset="-122"/>
                </a:rPr>
                <a:t>3</a:t>
              </a:r>
            </a:p>
          </p:txBody>
        </p:sp>
      </p:grpSp>
      <p:grpSp>
        <p:nvGrpSpPr>
          <p:cNvPr id="64531" name="Group 19"/>
          <p:cNvGrpSpPr>
            <a:grpSpLocks/>
          </p:cNvGrpSpPr>
          <p:nvPr/>
        </p:nvGrpSpPr>
        <p:grpSpPr bwMode="auto">
          <a:xfrm>
            <a:off x="2133600" y="3859560"/>
            <a:ext cx="4724400" cy="685800"/>
            <a:chOff x="1296" y="1824"/>
            <a:chExt cx="2976" cy="432"/>
          </a:xfrm>
        </p:grpSpPr>
        <p:sp>
          <p:nvSpPr>
            <p:cNvPr id="64532" name="AutoShape 20"/>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64533" name="AutoShape 21"/>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64534" name="Text Box 22"/>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ea typeface="宋体" charset="-122"/>
                </a:rPr>
                <a:t>循环程序的设计</a:t>
              </a:r>
              <a:endParaRPr lang="en-US" altLang="zh-CN" b="1" dirty="0">
                <a:solidFill>
                  <a:srgbClr val="000000"/>
                </a:solidFill>
                <a:ea typeface="宋体" charset="-122"/>
              </a:endParaRPr>
            </a:p>
          </p:txBody>
        </p:sp>
        <p:sp>
          <p:nvSpPr>
            <p:cNvPr id="64535" name="Text Box 23"/>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charset="-122"/>
                </a:rPr>
                <a:t>4</a:t>
              </a:r>
            </a:p>
          </p:txBody>
        </p:sp>
      </p:grpSp>
      <p:grpSp>
        <p:nvGrpSpPr>
          <p:cNvPr id="25" name="Group 4"/>
          <p:cNvGrpSpPr>
            <a:grpSpLocks/>
          </p:cNvGrpSpPr>
          <p:nvPr/>
        </p:nvGrpSpPr>
        <p:grpSpPr bwMode="auto">
          <a:xfrm>
            <a:off x="2134474" y="4664968"/>
            <a:ext cx="4724400" cy="685800"/>
            <a:chOff x="1296" y="1824"/>
            <a:chExt cx="2976" cy="432"/>
          </a:xfrm>
        </p:grpSpPr>
        <p:sp>
          <p:nvSpPr>
            <p:cNvPr id="26" name="AutoShape 5"/>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27" name="AutoShape 6"/>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28" name="Text Box 7"/>
            <p:cNvSpPr txBox="1">
              <a:spLocks noChangeArrowheads="1"/>
            </p:cNvSpPr>
            <p:nvPr/>
          </p:nvSpPr>
          <p:spPr bwMode="gray">
            <a:xfrm>
              <a:off x="1675" y="192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a:solidFill>
                    <a:srgbClr val="000000"/>
                  </a:solidFill>
                  <a:ea typeface="宋体" charset="-122"/>
                </a:rPr>
                <a:t>子</a:t>
              </a:r>
              <a:r>
                <a:rPr lang="zh-CN" altLang="en-US" b="1" dirty="0" smtClean="0">
                  <a:solidFill>
                    <a:srgbClr val="000000"/>
                  </a:solidFill>
                  <a:ea typeface="宋体" charset="-122"/>
                </a:rPr>
                <a:t>程序</a:t>
              </a:r>
              <a:r>
                <a:rPr lang="zh-CN" altLang="en-US" b="1" dirty="0">
                  <a:solidFill>
                    <a:srgbClr val="000000"/>
                  </a:solidFill>
                  <a:ea typeface="宋体" charset="-122"/>
                </a:rPr>
                <a:t>的设计</a:t>
              </a:r>
              <a:endParaRPr lang="en-US" altLang="zh-CN" b="1" dirty="0">
                <a:solidFill>
                  <a:srgbClr val="000000"/>
                </a:solidFill>
                <a:ea typeface="宋体" charset="-122"/>
              </a:endParaRPr>
            </a:p>
          </p:txBody>
        </p:sp>
        <p:sp>
          <p:nvSpPr>
            <p:cNvPr id="29" name="Text Box 8"/>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grpSp>
        <p:nvGrpSpPr>
          <p:cNvPr id="30" name="Group 14"/>
          <p:cNvGrpSpPr>
            <a:grpSpLocks/>
          </p:cNvGrpSpPr>
          <p:nvPr/>
        </p:nvGrpSpPr>
        <p:grpSpPr bwMode="auto">
          <a:xfrm>
            <a:off x="2134474" y="5517232"/>
            <a:ext cx="4724400" cy="685800"/>
            <a:chOff x="1296" y="1824"/>
            <a:chExt cx="2976" cy="432"/>
          </a:xfrm>
        </p:grpSpPr>
        <p:sp>
          <p:nvSpPr>
            <p:cNvPr id="31" name="AutoShape 15"/>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32" name="AutoShape 16"/>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33" name="Text Box 17"/>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ea typeface="宋体" charset="-122"/>
                </a:rPr>
                <a:t>综合程序的设计</a:t>
              </a:r>
              <a:endParaRPr lang="en-US" altLang="zh-CN" b="1" dirty="0">
                <a:solidFill>
                  <a:srgbClr val="000000"/>
                </a:solidFill>
                <a:ea typeface="宋体" charset="-122"/>
              </a:endParaRPr>
            </a:p>
          </p:txBody>
        </p:sp>
        <p:sp>
          <p:nvSpPr>
            <p:cNvPr id="34" name="Text Box 18"/>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6</a:t>
              </a:r>
              <a:endParaRPr lang="en-US" altLang="zh-CN" sz="2400" dirty="0">
                <a:solidFill>
                  <a:schemeClr val="bg1"/>
                </a:solidFill>
                <a:ea typeface="宋体" charset="-122"/>
              </a:endParaRPr>
            </a:p>
          </p:txBody>
        </p:sp>
      </p:grpSp>
      <p:sp>
        <p:nvSpPr>
          <p:cNvPr id="2" name="矩形 1"/>
          <p:cNvSpPr/>
          <p:nvPr/>
        </p:nvSpPr>
        <p:spPr>
          <a:xfrm>
            <a:off x="1821471" y="4653136"/>
            <a:ext cx="5256584" cy="7919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6072398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83568" y="2708920"/>
            <a:ext cx="6984776" cy="57606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4.5 </a:t>
            </a:r>
            <a:r>
              <a:rPr lang="zh-CN" altLang="en-US" dirty="0" smtClean="0"/>
              <a:t>子程序设计</a:t>
            </a:r>
            <a:endParaRPr lang="zh-CN" altLang="en-US" dirty="0"/>
          </a:p>
        </p:txBody>
      </p:sp>
      <p:sp>
        <p:nvSpPr>
          <p:cNvPr id="4" name="Rectangle 3"/>
          <p:cNvSpPr>
            <a:spLocks noChangeArrowheads="1"/>
          </p:cNvSpPr>
          <p:nvPr/>
        </p:nvSpPr>
        <p:spPr bwMode="auto">
          <a:xfrm>
            <a:off x="467544" y="1062366"/>
            <a:ext cx="7920037"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28600" algn="l">
              <a:tabLst>
                <a:tab pos="495300" algn="l"/>
              </a:tabLst>
            </a:pPr>
            <a:r>
              <a:rPr lang="en-US" altLang="zh-CN" sz="2400" b="1" dirty="0">
                <a:solidFill>
                  <a:srgbClr val="080808"/>
                </a:solidFill>
                <a:ea typeface="楷体_GB2312" pitchFamily="49" charset="-122"/>
              </a:rPr>
              <a:t>    </a:t>
            </a:r>
            <a:r>
              <a:rPr lang="zh-CN" altLang="en-US" sz="2400" b="1" dirty="0">
                <a:solidFill>
                  <a:srgbClr val="080808"/>
                </a:solidFill>
                <a:ea typeface="楷体_GB2312" pitchFamily="49" charset="-122"/>
              </a:rPr>
              <a:t>利用子程序可以大大地简化汇编语言的程序设计。</a:t>
            </a:r>
            <a:r>
              <a:rPr lang="zh-CN" altLang="en-US" b="1" dirty="0">
                <a:solidFill>
                  <a:srgbClr val="0000FF"/>
                </a:solidFill>
                <a:ea typeface="华文楷体" pitchFamily="2" charset="-122"/>
              </a:rPr>
              <a:t>宏指令是以存储空间作为代价提高执行速度的，而子程序是以降低执行速度来节省存储空间的。建议在多次调用较短的程序时使用宏指令，在多次调用较长的程序时使用子程序</a:t>
            </a:r>
            <a:r>
              <a:rPr lang="zh-CN" altLang="en-US" b="1" dirty="0" smtClean="0">
                <a:solidFill>
                  <a:srgbClr val="0000FF"/>
                </a:solidFill>
                <a:ea typeface="华文楷体" pitchFamily="2" charset="-122"/>
              </a:rPr>
              <a:t>。</a:t>
            </a:r>
            <a:endParaRPr lang="zh-CN" altLang="en-US" sz="2400" b="1" dirty="0">
              <a:solidFill>
                <a:srgbClr val="080808"/>
              </a:solidFill>
              <a:ea typeface="楷体_GB2312" pitchFamily="49" charset="-122"/>
            </a:endParaRPr>
          </a:p>
          <a:p>
            <a:pPr indent="228600" algn="l">
              <a:tabLst>
                <a:tab pos="495300" algn="l"/>
              </a:tabLst>
            </a:pPr>
            <a:r>
              <a:rPr lang="zh-CN" altLang="en-US" sz="2400" b="1" dirty="0">
                <a:solidFill>
                  <a:srgbClr val="080808"/>
                </a:solidFill>
                <a:ea typeface="楷体_GB2312" pitchFamily="49" charset="-122"/>
              </a:rPr>
              <a:t>在子程序设计过程中，有几个问题需要特别注意：</a:t>
            </a:r>
          </a:p>
          <a:p>
            <a:pPr indent="228600" algn="l">
              <a:tabLst>
                <a:tab pos="495300" algn="l"/>
              </a:tabLst>
            </a:pPr>
            <a:r>
              <a:rPr lang="zh-CN" altLang="en-US" sz="3200" dirty="0">
                <a:solidFill>
                  <a:srgbClr val="009900"/>
                </a:solidFill>
                <a:ea typeface="华文行楷" pitchFamily="2" charset="-122"/>
              </a:rPr>
              <a:t>一：主程序与子程序之间的参数传递</a:t>
            </a:r>
          </a:p>
          <a:p>
            <a:pPr indent="228600" algn="l">
              <a:tabLst>
                <a:tab pos="495300" algn="l"/>
              </a:tabLst>
            </a:pPr>
            <a:r>
              <a:rPr lang="zh-CN" altLang="en-US" sz="2400" b="1" dirty="0">
                <a:solidFill>
                  <a:srgbClr val="080808"/>
                </a:solidFill>
                <a:ea typeface="楷体_GB2312" pitchFamily="49" charset="-122"/>
              </a:rPr>
              <a:t>       在设计子程序时，需要从主程序获取数据，这种数据称为入口参数，同时子程序执行后可能有结果数据要送给主程序，这种数据称为出口参数。主程序与子程序之间对入口参数和出口参数的传递</a:t>
            </a:r>
            <a:r>
              <a:rPr lang="zh-CN" altLang="en-US" sz="2400" b="1" dirty="0" smtClean="0">
                <a:solidFill>
                  <a:srgbClr val="080808"/>
                </a:solidFill>
                <a:ea typeface="楷体_GB2312" pitchFamily="49" charset="-122"/>
              </a:rPr>
              <a:t>有四种情况：</a:t>
            </a:r>
            <a:endParaRPr lang="en-US" altLang="zh-CN" sz="2400" b="1" dirty="0" smtClean="0">
              <a:solidFill>
                <a:srgbClr val="080808"/>
              </a:solidFill>
              <a:ea typeface="楷体_GB2312" pitchFamily="49" charset="-122"/>
            </a:endParaRPr>
          </a:p>
          <a:p>
            <a:pPr indent="228600">
              <a:tabLst>
                <a:tab pos="495300" algn="l"/>
              </a:tabLst>
            </a:pPr>
            <a:r>
              <a:rPr lang="zh-CN" altLang="en-US" sz="2800" b="1" dirty="0">
                <a:solidFill>
                  <a:srgbClr val="FF0000"/>
                </a:solidFill>
                <a:ea typeface="楷体_GB2312" pitchFamily="49" charset="-122"/>
              </a:rPr>
              <a:t>（一）不进行任何参数传递</a:t>
            </a:r>
            <a:endParaRPr lang="en-US" altLang="zh-CN" sz="2800" b="1" dirty="0">
              <a:solidFill>
                <a:srgbClr val="FF0000"/>
              </a:solidFill>
              <a:ea typeface="楷体_GB2312" pitchFamily="49" charset="-122"/>
            </a:endParaRPr>
          </a:p>
          <a:p>
            <a:pPr indent="228600">
              <a:tabLst>
                <a:tab pos="495300" algn="l"/>
              </a:tabLst>
            </a:pPr>
            <a:r>
              <a:rPr lang="zh-CN" altLang="en-US" sz="2800" b="1" dirty="0" smtClean="0">
                <a:solidFill>
                  <a:srgbClr val="FF0000"/>
                </a:solidFill>
                <a:ea typeface="楷体_GB2312" pitchFamily="49" charset="-122"/>
              </a:rPr>
              <a:t>（二）</a:t>
            </a:r>
            <a:r>
              <a:rPr lang="zh-CN" altLang="en-US" sz="2800" b="1" dirty="0">
                <a:solidFill>
                  <a:srgbClr val="FF0000"/>
                </a:solidFill>
                <a:ea typeface="楷体_GB2312" pitchFamily="49" charset="-122"/>
              </a:rPr>
              <a:t>寄存器参数传递方式</a:t>
            </a:r>
          </a:p>
          <a:p>
            <a:pPr indent="228600" algn="l">
              <a:tabLst>
                <a:tab pos="495300" algn="l"/>
              </a:tabLst>
            </a:pPr>
            <a:r>
              <a:rPr lang="zh-CN" altLang="en-US" sz="2800" b="1" dirty="0" smtClean="0">
                <a:solidFill>
                  <a:srgbClr val="FF0000"/>
                </a:solidFill>
                <a:ea typeface="楷体_GB2312" pitchFamily="49" charset="-122"/>
              </a:rPr>
              <a:t>（三）</a:t>
            </a:r>
            <a:r>
              <a:rPr lang="zh-CN" altLang="en-US" sz="2800" b="1" dirty="0">
                <a:solidFill>
                  <a:srgbClr val="FF0000"/>
                </a:solidFill>
                <a:ea typeface="楷体_GB2312" pitchFamily="49" charset="-122"/>
              </a:rPr>
              <a:t>存储单元参数传递方式</a:t>
            </a:r>
          </a:p>
          <a:p>
            <a:pPr indent="228600" algn="l">
              <a:tabLst>
                <a:tab pos="495300" algn="l"/>
              </a:tabLst>
            </a:pPr>
            <a:r>
              <a:rPr lang="zh-CN" altLang="en-US" sz="2800" b="1" dirty="0" smtClean="0">
                <a:solidFill>
                  <a:srgbClr val="FF0000"/>
                </a:solidFill>
                <a:ea typeface="楷体_GB2312" pitchFamily="49" charset="-122"/>
              </a:rPr>
              <a:t>（四）</a:t>
            </a:r>
            <a:r>
              <a:rPr lang="zh-CN" altLang="en-US" sz="2800" b="1" dirty="0">
                <a:solidFill>
                  <a:srgbClr val="FF0000"/>
                </a:solidFill>
                <a:ea typeface="楷体_GB2312" pitchFamily="49" charset="-122"/>
              </a:rPr>
              <a:t>堆栈参数传递方式</a:t>
            </a:r>
          </a:p>
        </p:txBody>
      </p:sp>
    </p:spTree>
    <p:extLst>
      <p:ext uri="{BB962C8B-B14F-4D97-AF65-F5344CB8AC3E}">
        <p14:creationId xmlns:p14="http://schemas.microsoft.com/office/powerpoint/2010/main" val="296366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checkerboard(across)">
                                      <p:cBhvr>
                                        <p:cTn id="7" dur="500"/>
                                        <p:tgtEl>
                                          <p:spTgt spid="4">
                                            <p:txEl>
                                              <p:pRg st="6"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checkerboard(across)">
                                      <p:cBhvr>
                                        <p:cTn id="10"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31640" y="2204864"/>
            <a:ext cx="4248472" cy="33123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4" name="Rectangle 2" descr="Rectangle: Click to edit Master text styles&#10;Second level&#10;Third level&#10;Fourth level&#10;Fifth level"/>
          <p:cNvSpPr>
            <a:spLocks noGrp="1" noChangeArrowheads="1"/>
          </p:cNvSpPr>
          <p:nvPr>
            <p:ph idx="1"/>
          </p:nvPr>
        </p:nvSpPr>
        <p:spPr/>
        <p:txBody>
          <a:bodyPr/>
          <a:lstStyle/>
          <a:p>
            <a:pPr algn="just" eaLnBrk="1" hangingPunct="1"/>
            <a:r>
              <a:rPr lang="zh-CN" altLang="en-US" sz="2400" dirty="0" smtClean="0">
                <a:solidFill>
                  <a:srgbClr val="080808"/>
                </a:solidFill>
              </a:rPr>
              <a:t>例</a:t>
            </a:r>
            <a:r>
              <a:rPr lang="en-US" altLang="zh-CN" sz="2400" dirty="0" smtClean="0">
                <a:solidFill>
                  <a:srgbClr val="080808"/>
                </a:solidFill>
              </a:rPr>
              <a:t>1</a:t>
            </a:r>
            <a:r>
              <a:rPr lang="zh-CN" altLang="en-US" sz="2400" dirty="0" smtClean="0">
                <a:solidFill>
                  <a:srgbClr val="080808"/>
                </a:solidFill>
              </a:rPr>
              <a:t>：一个延时子程序，其过程可定义如下：</a:t>
            </a:r>
          </a:p>
          <a:p>
            <a:pPr algn="just" eaLnBrk="1" hangingPunct="1">
              <a:buFont typeface="Wingdings" pitchFamily="2" charset="2"/>
              <a:buNone/>
            </a:pPr>
            <a:r>
              <a:rPr lang="zh-CN" altLang="en-US" sz="2400" dirty="0" smtClean="0">
                <a:solidFill>
                  <a:srgbClr val="080808"/>
                </a:solidFill>
              </a:rPr>
              <a:t>       </a:t>
            </a:r>
            <a:r>
              <a:rPr lang="en-US" altLang="zh-CN" sz="2000" dirty="0" smtClean="0">
                <a:solidFill>
                  <a:srgbClr val="080808"/>
                </a:solidFill>
              </a:rPr>
              <a:t>SOFTDLY    PROC</a:t>
            </a:r>
          </a:p>
          <a:p>
            <a:pPr algn="just" eaLnBrk="1" hangingPunct="1">
              <a:buFont typeface="Wingdings" pitchFamily="2" charset="2"/>
              <a:buNone/>
            </a:pPr>
            <a:r>
              <a:rPr lang="en-US" altLang="zh-CN" sz="2000" dirty="0" smtClean="0">
                <a:solidFill>
                  <a:srgbClr val="080808"/>
                </a:solidFill>
              </a:rPr>
              <a:t>                          PUSH    BX</a:t>
            </a:r>
          </a:p>
          <a:p>
            <a:pPr algn="just" eaLnBrk="1" hangingPunct="1">
              <a:buFont typeface="Wingdings" pitchFamily="2" charset="2"/>
              <a:buNone/>
            </a:pPr>
            <a:r>
              <a:rPr lang="en-US" altLang="zh-CN" sz="2000" dirty="0" smtClean="0">
                <a:solidFill>
                  <a:srgbClr val="080808"/>
                </a:solidFill>
              </a:rPr>
              <a:t>                          PUSH    CX</a:t>
            </a:r>
          </a:p>
          <a:p>
            <a:pPr algn="just" eaLnBrk="1" hangingPunct="1">
              <a:buFont typeface="Wingdings" pitchFamily="2" charset="2"/>
              <a:buNone/>
            </a:pPr>
            <a:r>
              <a:rPr lang="en-US" altLang="zh-CN" sz="2000" dirty="0" smtClean="0">
                <a:solidFill>
                  <a:srgbClr val="080808"/>
                </a:solidFill>
              </a:rPr>
              <a:t>                          MOV     BL</a:t>
            </a:r>
            <a:r>
              <a:rPr lang="zh-CN" altLang="en-US" sz="2000" dirty="0" smtClean="0">
                <a:solidFill>
                  <a:srgbClr val="080808"/>
                </a:solidFill>
              </a:rPr>
              <a:t>，</a:t>
            </a:r>
            <a:r>
              <a:rPr lang="en-US" altLang="zh-CN" sz="2000" dirty="0" smtClean="0">
                <a:solidFill>
                  <a:srgbClr val="080808"/>
                </a:solidFill>
              </a:rPr>
              <a:t>10</a:t>
            </a:r>
          </a:p>
          <a:p>
            <a:pPr algn="just" eaLnBrk="1" hangingPunct="1">
              <a:buFont typeface="Wingdings" pitchFamily="2" charset="2"/>
              <a:buNone/>
            </a:pPr>
            <a:r>
              <a:rPr lang="en-US" altLang="zh-CN" sz="2000" dirty="0" smtClean="0">
                <a:solidFill>
                  <a:srgbClr val="080808"/>
                </a:solidFill>
              </a:rPr>
              <a:t>               DELAY</a:t>
            </a:r>
            <a:r>
              <a:rPr lang="zh-CN" altLang="en-US" sz="2000" dirty="0" smtClean="0">
                <a:solidFill>
                  <a:srgbClr val="080808"/>
                </a:solidFill>
              </a:rPr>
              <a:t>：</a:t>
            </a:r>
            <a:r>
              <a:rPr lang="en-US" altLang="zh-CN" sz="2000" dirty="0" smtClean="0">
                <a:solidFill>
                  <a:srgbClr val="080808"/>
                </a:solidFill>
              </a:rPr>
              <a:t>MOV   CX</a:t>
            </a:r>
            <a:r>
              <a:rPr lang="zh-CN" altLang="en-US" sz="2000" dirty="0" smtClean="0">
                <a:solidFill>
                  <a:srgbClr val="080808"/>
                </a:solidFill>
              </a:rPr>
              <a:t>，</a:t>
            </a:r>
            <a:r>
              <a:rPr lang="en-US" altLang="zh-CN" sz="2000" dirty="0" smtClean="0">
                <a:solidFill>
                  <a:srgbClr val="080808"/>
                </a:solidFill>
              </a:rPr>
              <a:t>2801</a:t>
            </a:r>
          </a:p>
          <a:p>
            <a:pPr algn="just" eaLnBrk="1" hangingPunct="1">
              <a:buFont typeface="Wingdings" pitchFamily="2" charset="2"/>
              <a:buNone/>
            </a:pPr>
            <a:r>
              <a:rPr lang="en-US" altLang="zh-CN" sz="2000" dirty="0" smtClean="0">
                <a:solidFill>
                  <a:srgbClr val="080808"/>
                </a:solidFill>
              </a:rPr>
              <a:t>               WAIT</a:t>
            </a:r>
            <a:r>
              <a:rPr lang="zh-CN" altLang="en-US" sz="2000" dirty="0" smtClean="0">
                <a:solidFill>
                  <a:srgbClr val="080808"/>
                </a:solidFill>
              </a:rPr>
              <a:t>： </a:t>
            </a:r>
            <a:r>
              <a:rPr lang="en-US" altLang="zh-CN" sz="2000" dirty="0" smtClean="0">
                <a:solidFill>
                  <a:srgbClr val="080808"/>
                </a:solidFill>
              </a:rPr>
              <a:t>LOOP  WAIT</a:t>
            </a:r>
          </a:p>
          <a:p>
            <a:pPr algn="just" eaLnBrk="1" hangingPunct="1">
              <a:buFont typeface="Wingdings" pitchFamily="2" charset="2"/>
              <a:buNone/>
            </a:pPr>
            <a:r>
              <a:rPr lang="en-US" altLang="zh-CN" sz="2000" dirty="0" smtClean="0">
                <a:solidFill>
                  <a:srgbClr val="080808"/>
                </a:solidFill>
              </a:rPr>
              <a:t>                      DEC  BL</a:t>
            </a:r>
          </a:p>
          <a:p>
            <a:pPr algn="just" eaLnBrk="1" hangingPunct="1">
              <a:buFont typeface="Wingdings" pitchFamily="2" charset="2"/>
              <a:buNone/>
            </a:pPr>
            <a:r>
              <a:rPr lang="en-US" altLang="zh-CN" sz="2000" dirty="0" smtClean="0">
                <a:solidFill>
                  <a:srgbClr val="080808"/>
                </a:solidFill>
              </a:rPr>
              <a:t>                      JNZ   DELAY</a:t>
            </a:r>
          </a:p>
          <a:p>
            <a:pPr algn="just" eaLnBrk="1" hangingPunct="1">
              <a:buFont typeface="Wingdings" pitchFamily="2" charset="2"/>
              <a:buNone/>
            </a:pPr>
            <a:r>
              <a:rPr lang="en-US" altLang="zh-CN" sz="2000" dirty="0" smtClean="0">
                <a:solidFill>
                  <a:srgbClr val="080808"/>
                </a:solidFill>
              </a:rPr>
              <a:t>                      POP   CX</a:t>
            </a:r>
          </a:p>
          <a:p>
            <a:pPr algn="just" eaLnBrk="1" hangingPunct="1">
              <a:buFont typeface="Wingdings" pitchFamily="2" charset="2"/>
              <a:buNone/>
            </a:pPr>
            <a:r>
              <a:rPr lang="en-US" altLang="zh-CN" sz="2000" dirty="0" smtClean="0">
                <a:solidFill>
                  <a:srgbClr val="080808"/>
                </a:solidFill>
              </a:rPr>
              <a:t>                      POP    BX</a:t>
            </a:r>
          </a:p>
          <a:p>
            <a:pPr algn="just" eaLnBrk="1" hangingPunct="1">
              <a:buFont typeface="Wingdings" pitchFamily="2" charset="2"/>
              <a:buNone/>
            </a:pPr>
            <a:r>
              <a:rPr lang="en-US" altLang="zh-CN" sz="2000" dirty="0" smtClean="0">
                <a:solidFill>
                  <a:srgbClr val="080808"/>
                </a:solidFill>
              </a:rPr>
              <a:t>                      RET</a:t>
            </a:r>
          </a:p>
          <a:p>
            <a:pPr eaLnBrk="1" hangingPunct="1">
              <a:buFont typeface="Wingdings" pitchFamily="2" charset="2"/>
              <a:buNone/>
            </a:pPr>
            <a:r>
              <a:rPr lang="en-US" altLang="zh-CN" sz="2000" dirty="0" smtClean="0">
                <a:solidFill>
                  <a:srgbClr val="080808"/>
                </a:solidFill>
              </a:rPr>
              <a:t>        SOFTDLY    ENDP </a:t>
            </a:r>
          </a:p>
          <a:p>
            <a:pPr algn="just" eaLnBrk="1" hangingPunct="1">
              <a:buFont typeface="Wingdings" pitchFamily="2" charset="2"/>
              <a:buNone/>
            </a:pPr>
            <a:endParaRPr lang="en-US" altLang="zh-CN" sz="2000" dirty="0" smtClean="0">
              <a:solidFill>
                <a:srgbClr val="080808"/>
              </a:solidFill>
            </a:endParaRPr>
          </a:p>
        </p:txBody>
      </p:sp>
      <p:sp>
        <p:nvSpPr>
          <p:cNvPr id="6" name="矩形 5"/>
          <p:cNvSpPr/>
          <p:nvPr/>
        </p:nvSpPr>
        <p:spPr>
          <a:xfrm>
            <a:off x="6228184" y="2802332"/>
            <a:ext cx="2448272" cy="1490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t>不进行任何参数传递</a:t>
            </a:r>
            <a:endParaRPr lang="zh-CN" altLang="en-US" sz="3200" b="1" dirty="0"/>
          </a:p>
        </p:txBody>
      </p:sp>
    </p:spTree>
    <p:extLst>
      <p:ext uri="{BB962C8B-B14F-4D97-AF65-F5344CB8AC3E}">
        <p14:creationId xmlns:p14="http://schemas.microsoft.com/office/powerpoint/2010/main" val="81226711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47664" y="2204864"/>
            <a:ext cx="3456384" cy="32403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5" name="Rectangle 2" descr="Rectangle: Click to edit Master text styles&#10;Second level&#10;Third level&#10;Fourth level&#10;Fifth level"/>
          <p:cNvSpPr>
            <a:spLocks noGrp="1" noChangeArrowheads="1"/>
          </p:cNvSpPr>
          <p:nvPr>
            <p:ph idx="1"/>
          </p:nvPr>
        </p:nvSpPr>
        <p:spPr>
          <a:xfrm>
            <a:off x="457200" y="1295400"/>
            <a:ext cx="8153400" cy="5029200"/>
          </a:xfrm>
        </p:spPr>
        <p:txBody>
          <a:bodyPr/>
          <a:lstStyle/>
          <a:p>
            <a:pPr algn="just" eaLnBrk="1" hangingPunct="1"/>
            <a:r>
              <a:rPr lang="zh-CN" altLang="en-US" sz="2400" dirty="0" smtClean="0">
                <a:solidFill>
                  <a:srgbClr val="080808"/>
                </a:solidFill>
              </a:rPr>
              <a:t>例</a:t>
            </a:r>
            <a:r>
              <a:rPr lang="en-US" altLang="zh-CN" sz="2400" dirty="0">
                <a:solidFill>
                  <a:srgbClr val="080808"/>
                </a:solidFill>
              </a:rPr>
              <a:t>2</a:t>
            </a:r>
            <a:r>
              <a:rPr lang="zh-CN" altLang="en-US" sz="2400" dirty="0" smtClean="0">
                <a:solidFill>
                  <a:srgbClr val="080808"/>
                </a:solidFill>
              </a:rPr>
              <a:t>：统计</a:t>
            </a:r>
            <a:r>
              <a:rPr lang="en-US" altLang="zh-CN" sz="2400" dirty="0" smtClean="0">
                <a:solidFill>
                  <a:srgbClr val="080808"/>
                </a:solidFill>
              </a:rPr>
              <a:t>AX</a:t>
            </a:r>
            <a:r>
              <a:rPr lang="zh-CN" altLang="en-US" sz="2400" dirty="0" smtClean="0">
                <a:solidFill>
                  <a:srgbClr val="080808"/>
                </a:solidFill>
              </a:rPr>
              <a:t>中</a:t>
            </a:r>
            <a:r>
              <a:rPr lang="en-US" altLang="zh-CN" sz="2400" dirty="0" smtClean="0">
                <a:solidFill>
                  <a:srgbClr val="080808"/>
                </a:solidFill>
              </a:rPr>
              <a:t>1</a:t>
            </a:r>
            <a:r>
              <a:rPr lang="zh-CN" altLang="en-US" sz="2400" dirty="0" smtClean="0">
                <a:solidFill>
                  <a:srgbClr val="080808"/>
                </a:solidFill>
              </a:rPr>
              <a:t>的个数，其过程可定义如下：</a:t>
            </a:r>
          </a:p>
          <a:p>
            <a:pPr algn="just" eaLnBrk="1" hangingPunct="1">
              <a:buFont typeface="Wingdings" pitchFamily="2" charset="2"/>
              <a:buNone/>
            </a:pPr>
            <a:r>
              <a:rPr lang="zh-CN" altLang="en-US" sz="2400" dirty="0" smtClean="0">
                <a:solidFill>
                  <a:srgbClr val="080808"/>
                </a:solidFill>
              </a:rPr>
              <a:t>       </a:t>
            </a:r>
            <a:r>
              <a:rPr lang="en-US" altLang="zh-CN" sz="2000" dirty="0" smtClean="0">
                <a:solidFill>
                  <a:srgbClr val="080808"/>
                </a:solidFill>
              </a:rPr>
              <a:t>COUNT  PROC</a:t>
            </a:r>
          </a:p>
          <a:p>
            <a:pPr algn="just" eaLnBrk="1" hangingPunct="1">
              <a:buFont typeface="Wingdings" pitchFamily="2" charset="2"/>
              <a:buNone/>
            </a:pPr>
            <a:r>
              <a:rPr lang="en-US" altLang="zh-CN" sz="2000" dirty="0" smtClean="0">
                <a:solidFill>
                  <a:srgbClr val="080808"/>
                </a:solidFill>
              </a:rPr>
              <a:t>                          PUSH    AX</a:t>
            </a:r>
          </a:p>
          <a:p>
            <a:pPr algn="just" eaLnBrk="1" hangingPunct="1">
              <a:buFont typeface="Wingdings" pitchFamily="2" charset="2"/>
              <a:buNone/>
            </a:pPr>
            <a:r>
              <a:rPr lang="en-US" altLang="zh-CN" sz="2000" dirty="0" smtClean="0">
                <a:solidFill>
                  <a:srgbClr val="080808"/>
                </a:solidFill>
              </a:rPr>
              <a:t>                          PUSH    CX</a:t>
            </a:r>
          </a:p>
          <a:p>
            <a:pPr algn="just" eaLnBrk="1" hangingPunct="1">
              <a:buFont typeface="Wingdings" pitchFamily="2" charset="2"/>
              <a:buNone/>
            </a:pPr>
            <a:r>
              <a:rPr lang="en-US" altLang="zh-CN" sz="2000" dirty="0" smtClean="0">
                <a:solidFill>
                  <a:srgbClr val="080808"/>
                </a:solidFill>
              </a:rPr>
              <a:t>                          MOV     CX</a:t>
            </a:r>
            <a:r>
              <a:rPr lang="zh-CN" altLang="en-US" sz="2000" dirty="0" smtClean="0">
                <a:solidFill>
                  <a:srgbClr val="080808"/>
                </a:solidFill>
              </a:rPr>
              <a:t>，</a:t>
            </a:r>
            <a:r>
              <a:rPr lang="en-US" altLang="zh-CN" sz="2000" dirty="0" smtClean="0">
                <a:solidFill>
                  <a:srgbClr val="080808"/>
                </a:solidFill>
              </a:rPr>
              <a:t>16</a:t>
            </a:r>
          </a:p>
          <a:p>
            <a:pPr algn="just" eaLnBrk="1" hangingPunct="1">
              <a:buFont typeface="Wingdings" pitchFamily="2" charset="2"/>
              <a:buNone/>
            </a:pPr>
            <a:r>
              <a:rPr lang="en-US" altLang="zh-CN" sz="2000" dirty="0">
                <a:solidFill>
                  <a:srgbClr val="080808"/>
                </a:solidFill>
              </a:rPr>
              <a:t> </a:t>
            </a:r>
            <a:r>
              <a:rPr lang="en-US" altLang="zh-CN" sz="2000" dirty="0" smtClean="0">
                <a:solidFill>
                  <a:srgbClr val="080808"/>
                </a:solidFill>
              </a:rPr>
              <a:t>                         XOR      BL,BL</a:t>
            </a:r>
          </a:p>
          <a:p>
            <a:pPr algn="just" eaLnBrk="1" hangingPunct="1">
              <a:buFont typeface="Wingdings" pitchFamily="2" charset="2"/>
              <a:buNone/>
            </a:pPr>
            <a:r>
              <a:rPr lang="en-US" altLang="zh-CN" sz="2000" dirty="0" smtClean="0">
                <a:solidFill>
                  <a:srgbClr val="080808"/>
                </a:solidFill>
              </a:rPr>
              <a:t>               L1:      SHL ,  AX  1</a:t>
            </a:r>
          </a:p>
          <a:p>
            <a:pPr algn="just" eaLnBrk="1" hangingPunct="1">
              <a:buFont typeface="Wingdings" pitchFamily="2" charset="2"/>
              <a:buNone/>
            </a:pPr>
            <a:r>
              <a:rPr lang="en-US" altLang="zh-CN" sz="2000" dirty="0" smtClean="0">
                <a:solidFill>
                  <a:srgbClr val="080808"/>
                </a:solidFill>
              </a:rPr>
              <a:t>                          ADC   BL, 0</a:t>
            </a:r>
          </a:p>
          <a:p>
            <a:pPr algn="just" eaLnBrk="1" hangingPunct="1">
              <a:buFont typeface="Wingdings" pitchFamily="2" charset="2"/>
              <a:buNone/>
            </a:pPr>
            <a:r>
              <a:rPr lang="zh-CN" altLang="en-US" sz="2000" dirty="0" smtClean="0">
                <a:solidFill>
                  <a:srgbClr val="080808"/>
                </a:solidFill>
              </a:rPr>
              <a:t>                          </a:t>
            </a:r>
            <a:r>
              <a:rPr lang="en-US" altLang="zh-CN" sz="2000" dirty="0" smtClean="0">
                <a:solidFill>
                  <a:srgbClr val="080808"/>
                </a:solidFill>
              </a:rPr>
              <a:t>LOOP  L1</a:t>
            </a:r>
          </a:p>
          <a:p>
            <a:pPr algn="just" eaLnBrk="1" hangingPunct="1">
              <a:buFont typeface="Wingdings" pitchFamily="2" charset="2"/>
              <a:buNone/>
            </a:pPr>
            <a:r>
              <a:rPr lang="en-US" altLang="zh-CN" sz="2000" dirty="0" smtClean="0">
                <a:solidFill>
                  <a:srgbClr val="080808"/>
                </a:solidFill>
              </a:rPr>
              <a:t>                      POP   CX</a:t>
            </a:r>
          </a:p>
          <a:p>
            <a:pPr algn="just" eaLnBrk="1" hangingPunct="1">
              <a:buFont typeface="Wingdings" pitchFamily="2" charset="2"/>
              <a:buNone/>
            </a:pPr>
            <a:r>
              <a:rPr lang="en-US" altLang="zh-CN" sz="2000" dirty="0" smtClean="0">
                <a:solidFill>
                  <a:srgbClr val="080808"/>
                </a:solidFill>
              </a:rPr>
              <a:t>                      POP    AX</a:t>
            </a:r>
          </a:p>
          <a:p>
            <a:pPr algn="just" eaLnBrk="1" hangingPunct="1">
              <a:buFont typeface="Wingdings" pitchFamily="2" charset="2"/>
              <a:buNone/>
            </a:pPr>
            <a:r>
              <a:rPr lang="en-US" altLang="zh-CN" sz="2000" dirty="0" smtClean="0">
                <a:solidFill>
                  <a:srgbClr val="080808"/>
                </a:solidFill>
              </a:rPr>
              <a:t>                      RET</a:t>
            </a:r>
          </a:p>
          <a:p>
            <a:pPr eaLnBrk="1" hangingPunct="1">
              <a:buFont typeface="Wingdings" pitchFamily="2" charset="2"/>
              <a:buNone/>
            </a:pPr>
            <a:r>
              <a:rPr lang="en-US" altLang="zh-CN" sz="2000" dirty="0" smtClean="0">
                <a:solidFill>
                  <a:srgbClr val="080808"/>
                </a:solidFill>
              </a:rPr>
              <a:t>        COUNT    ENDP </a:t>
            </a:r>
          </a:p>
          <a:p>
            <a:pPr algn="just" eaLnBrk="1" hangingPunct="1">
              <a:buFont typeface="Wingdings" pitchFamily="2" charset="2"/>
              <a:buNone/>
            </a:pPr>
            <a:endParaRPr lang="en-US" altLang="zh-CN" sz="2000" dirty="0" smtClean="0">
              <a:solidFill>
                <a:srgbClr val="080808"/>
              </a:solidFill>
            </a:endParaRPr>
          </a:p>
        </p:txBody>
      </p:sp>
      <p:sp>
        <p:nvSpPr>
          <p:cNvPr id="6" name="矩形 5"/>
          <p:cNvSpPr/>
          <p:nvPr/>
        </p:nvSpPr>
        <p:spPr>
          <a:xfrm>
            <a:off x="5868144" y="1988840"/>
            <a:ext cx="2448272" cy="1490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t>用寄存器传递参数</a:t>
            </a:r>
            <a:endParaRPr lang="zh-CN" altLang="en-US" sz="3200" b="1" dirty="0"/>
          </a:p>
        </p:txBody>
      </p:sp>
      <p:sp>
        <p:nvSpPr>
          <p:cNvPr id="7" name="矩形 6"/>
          <p:cNvSpPr/>
          <p:nvPr/>
        </p:nvSpPr>
        <p:spPr>
          <a:xfrm>
            <a:off x="5868144" y="3631120"/>
            <a:ext cx="2952328" cy="14907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rgbClr val="FF0000"/>
                </a:solidFill>
              </a:rPr>
              <a:t>入口参数为</a:t>
            </a:r>
            <a:r>
              <a:rPr lang="en-US" altLang="zh-CN" sz="3200" b="1" dirty="0" smtClean="0">
                <a:solidFill>
                  <a:srgbClr val="FF0000"/>
                </a:solidFill>
              </a:rPr>
              <a:t>AX</a:t>
            </a:r>
          </a:p>
          <a:p>
            <a:pPr algn="ctr"/>
            <a:r>
              <a:rPr lang="zh-CN" altLang="en-US" sz="3200" b="1" dirty="0" smtClean="0">
                <a:solidFill>
                  <a:srgbClr val="FF0000"/>
                </a:solidFill>
              </a:rPr>
              <a:t>出口参数为</a:t>
            </a:r>
            <a:r>
              <a:rPr lang="en-US" altLang="zh-CN" sz="3200" b="1" dirty="0" smtClean="0">
                <a:solidFill>
                  <a:srgbClr val="FF0000"/>
                </a:solidFill>
              </a:rPr>
              <a:t>BL</a:t>
            </a:r>
            <a:endParaRPr lang="zh-CN" altLang="en-US" sz="3200" b="1" dirty="0">
              <a:solidFill>
                <a:srgbClr val="FF0000"/>
              </a:solidFill>
            </a:endParaRPr>
          </a:p>
        </p:txBody>
      </p:sp>
    </p:spTree>
    <p:extLst>
      <p:ext uri="{BB962C8B-B14F-4D97-AF65-F5344CB8AC3E}">
        <p14:creationId xmlns:p14="http://schemas.microsoft.com/office/powerpoint/2010/main" val="383062887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内容占位符 2"/>
          <p:cNvSpPr>
            <a:spLocks noGrp="1"/>
          </p:cNvSpPr>
          <p:nvPr/>
        </p:nvSpPr>
        <p:spPr bwMode="auto">
          <a:xfrm>
            <a:off x="457200" y="1196752"/>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3200" b="1">
                <a:solidFill>
                  <a:schemeClr val="tx1">
                    <a:lumMod val="50000"/>
                  </a:schemeClr>
                </a:solidFill>
                <a:latin typeface="宋体" pitchFamily="2" charset="-122"/>
                <a:ea typeface="宋体" pitchFamily="2" charset="-122"/>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b="1">
                <a:solidFill>
                  <a:schemeClr val="tx1">
                    <a:lumMod val="50000"/>
                  </a:schemeClr>
                </a:solidFill>
                <a:latin typeface="宋体" pitchFamily="2" charset="-122"/>
                <a:ea typeface="宋体" pitchFamily="2" charset="-122"/>
              </a:defRPr>
            </a:lvl2pPr>
            <a:lvl3pPr marL="1143000" indent="-228600" algn="l" rtl="0" eaLnBrk="0" fontAlgn="base" hangingPunct="0">
              <a:spcBef>
                <a:spcPct val="20000"/>
              </a:spcBef>
              <a:spcAft>
                <a:spcPct val="0"/>
              </a:spcAft>
              <a:buClr>
                <a:schemeClr val="tx1"/>
              </a:buClr>
              <a:buChar char="•"/>
              <a:defRPr sz="2600" b="1">
                <a:solidFill>
                  <a:schemeClr val="tx1">
                    <a:lumMod val="50000"/>
                  </a:schemeClr>
                </a:solidFill>
                <a:latin typeface="宋体" pitchFamily="2" charset="-122"/>
                <a:ea typeface="宋体" pitchFamily="2" charset="-122"/>
              </a:defRPr>
            </a:lvl3pPr>
            <a:lvl4pPr marL="1600200" indent="-228600" algn="l" rtl="0" eaLnBrk="0" fontAlgn="base" hangingPunct="0">
              <a:spcBef>
                <a:spcPct val="20000"/>
              </a:spcBef>
              <a:spcAft>
                <a:spcPct val="0"/>
              </a:spcAft>
              <a:buChar char="–"/>
              <a:defRPr sz="2400" b="1">
                <a:solidFill>
                  <a:schemeClr val="tx1">
                    <a:lumMod val="50000"/>
                  </a:schemeClr>
                </a:solidFill>
                <a:latin typeface="宋体" pitchFamily="2" charset="-122"/>
                <a:ea typeface="宋体" pitchFamily="2" charset="-122"/>
              </a:defRPr>
            </a:lvl4pPr>
            <a:lvl5pPr marL="2057400" indent="-228600" algn="l" rtl="0" eaLnBrk="0" fontAlgn="base" hangingPunct="0">
              <a:spcBef>
                <a:spcPct val="20000"/>
              </a:spcBef>
              <a:spcAft>
                <a:spcPct val="0"/>
              </a:spcAft>
              <a:buChar char="»"/>
              <a:defRPr sz="2400" b="1">
                <a:solidFill>
                  <a:schemeClr val="tx1">
                    <a:lumMod val="50000"/>
                  </a:schemeClr>
                </a:solidFill>
                <a:latin typeface="宋体" pitchFamily="2" charset="-122"/>
                <a:ea typeface="宋体" pitchFamily="2"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defRPr/>
            </a:pPr>
            <a:r>
              <a:rPr lang="zh-CN" altLang="en-US" dirty="0" smtClean="0"/>
              <a:t>注意：</a:t>
            </a:r>
            <a:endParaRPr lang="en-US" altLang="zh-CN" dirty="0" smtClean="0"/>
          </a:p>
          <a:p>
            <a:pPr>
              <a:defRPr/>
            </a:pPr>
            <a:r>
              <a:rPr lang="zh-CN" altLang="zh-CN" dirty="0" smtClean="0"/>
              <a:t>作为</a:t>
            </a:r>
            <a:r>
              <a:rPr lang="zh-CN" altLang="zh-CN" dirty="0" smtClean="0">
                <a:solidFill>
                  <a:srgbClr val="FF0000"/>
                </a:solidFill>
              </a:rPr>
              <a:t>出口参数</a:t>
            </a:r>
            <a:r>
              <a:rPr lang="zh-CN" altLang="zh-CN" dirty="0" smtClean="0"/>
              <a:t>的寄存器是</a:t>
            </a:r>
            <a:r>
              <a:rPr lang="zh-CN" altLang="zh-CN" dirty="0" smtClean="0">
                <a:solidFill>
                  <a:srgbClr val="FF0000"/>
                </a:solidFill>
              </a:rPr>
              <a:t>不能保护</a:t>
            </a:r>
            <a:r>
              <a:rPr lang="zh-CN" altLang="zh-CN" dirty="0" smtClean="0"/>
              <a:t>的，否则就失去了传递参数的作用；</a:t>
            </a:r>
            <a:endParaRPr lang="en-US" altLang="zh-CN" dirty="0" smtClean="0"/>
          </a:p>
          <a:p>
            <a:pPr>
              <a:defRPr/>
            </a:pPr>
            <a:r>
              <a:rPr lang="zh-CN" altLang="zh-CN" dirty="0" smtClean="0"/>
              <a:t>作为入口参数的寄存器可以保护也可以不保护。</a:t>
            </a:r>
            <a:endParaRPr lang="en-US" altLang="zh-CN" dirty="0" smtClean="0"/>
          </a:p>
          <a:p>
            <a:pPr>
              <a:defRPr/>
            </a:pPr>
            <a:r>
              <a:rPr lang="zh-CN" altLang="zh-CN" dirty="0" smtClean="0"/>
              <a:t>由于寄存器的数量有限，这种方法只适用于少量数据的传递。</a:t>
            </a:r>
            <a:endParaRPr lang="en-US" altLang="zh-CN" dirty="0" smtClean="0"/>
          </a:p>
          <a:p>
            <a:pPr>
              <a:defRPr/>
            </a:pPr>
            <a:r>
              <a:rPr lang="zh-CN" altLang="zh-CN" dirty="0" smtClean="0"/>
              <a:t>当有大量数据要传递时，需要用到指定单元或堆栈的方法传递参数。</a:t>
            </a:r>
            <a:endParaRPr lang="zh-CN" altLang="en-US" dirty="0"/>
          </a:p>
        </p:txBody>
      </p:sp>
    </p:spTree>
    <p:extLst>
      <p:ext uri="{BB962C8B-B14F-4D97-AF65-F5344CB8AC3E}">
        <p14:creationId xmlns:p14="http://schemas.microsoft.com/office/powerpoint/2010/main" val="498863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1CEED37C-50FC-4644-9760-69D3801E413B}" type="slidenum">
              <a:rPr lang="zh-CN" altLang="en-US">
                <a:solidFill>
                  <a:srgbClr val="000000"/>
                </a:solidFill>
              </a:rPr>
              <a:pPr/>
              <a:t>14</a:t>
            </a:fld>
            <a:endParaRPr lang="en-US" altLang="zh-CN">
              <a:solidFill>
                <a:srgbClr val="000000"/>
              </a:solidFill>
            </a:endParaRPr>
          </a:p>
        </p:txBody>
      </p:sp>
      <p:sp>
        <p:nvSpPr>
          <p:cNvPr id="137218" name="Text Box 2"/>
          <p:cNvSpPr txBox="1">
            <a:spLocks noChangeArrowheads="1"/>
          </p:cNvSpPr>
          <p:nvPr/>
        </p:nvSpPr>
        <p:spPr bwMode="auto">
          <a:xfrm>
            <a:off x="304800" y="419100"/>
            <a:ext cx="84582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517650" indent="-1517650">
              <a:spcBef>
                <a:spcPct val="0"/>
              </a:spcBef>
              <a:defRPr kumimoji="1" sz="2400">
                <a:solidFill>
                  <a:schemeClr val="tx1"/>
                </a:solidFill>
                <a:latin typeface="Times New Roman" charset="0"/>
                <a:ea typeface="宋体" charset="-122"/>
              </a:defRPr>
            </a:lvl1pPr>
            <a:lvl2pPr marL="2165350" indent="-457200">
              <a:spcBef>
                <a:spcPct val="0"/>
              </a:spcBef>
              <a:defRPr kumimoji="1" sz="2400">
                <a:solidFill>
                  <a:schemeClr val="tx1"/>
                </a:solidFill>
                <a:latin typeface="Times New Roman" charset="0"/>
                <a:ea typeface="宋体" charset="-122"/>
              </a:defRPr>
            </a:lvl2pPr>
            <a:lvl3pPr marL="2813050" indent="-457200">
              <a:spcBef>
                <a:spcPct val="0"/>
              </a:spcBef>
              <a:defRPr kumimoji="1" sz="2400">
                <a:solidFill>
                  <a:schemeClr val="tx1"/>
                </a:solidFill>
                <a:latin typeface="Times New Roman" charset="0"/>
                <a:ea typeface="宋体" charset="-122"/>
              </a:defRPr>
            </a:lvl3pPr>
            <a:lvl4pPr marL="3460750" indent="-457200">
              <a:spcBef>
                <a:spcPct val="0"/>
              </a:spcBef>
              <a:defRPr kumimoji="1" sz="2400">
                <a:solidFill>
                  <a:schemeClr val="tx1"/>
                </a:solidFill>
                <a:latin typeface="Times New Roman" charset="0"/>
                <a:ea typeface="宋体" charset="-122"/>
              </a:defRPr>
            </a:lvl4pPr>
            <a:lvl5pPr marL="4108450" indent="-457200">
              <a:spcBef>
                <a:spcPct val="0"/>
              </a:spcBef>
              <a:defRPr kumimoji="1" sz="2400">
                <a:solidFill>
                  <a:schemeClr val="tx1"/>
                </a:solidFill>
                <a:latin typeface="Times New Roman" charset="0"/>
                <a:ea typeface="宋体" charset="-122"/>
              </a:defRPr>
            </a:lvl5pPr>
            <a:lvl6pPr marL="4565650" indent="-457200" fontAlgn="base">
              <a:spcBef>
                <a:spcPct val="0"/>
              </a:spcBef>
              <a:spcAft>
                <a:spcPct val="0"/>
              </a:spcAft>
              <a:defRPr kumimoji="1" sz="2400">
                <a:solidFill>
                  <a:schemeClr val="tx1"/>
                </a:solidFill>
                <a:latin typeface="Times New Roman" charset="0"/>
                <a:ea typeface="宋体" charset="-122"/>
              </a:defRPr>
            </a:lvl6pPr>
            <a:lvl7pPr marL="5022850" indent="-457200" fontAlgn="base">
              <a:spcBef>
                <a:spcPct val="0"/>
              </a:spcBef>
              <a:spcAft>
                <a:spcPct val="0"/>
              </a:spcAft>
              <a:defRPr kumimoji="1" sz="2400">
                <a:solidFill>
                  <a:schemeClr val="tx1"/>
                </a:solidFill>
                <a:latin typeface="Times New Roman" charset="0"/>
                <a:ea typeface="宋体" charset="-122"/>
              </a:defRPr>
            </a:lvl7pPr>
            <a:lvl8pPr marL="5480050" indent="-457200" fontAlgn="base">
              <a:spcBef>
                <a:spcPct val="0"/>
              </a:spcBef>
              <a:spcAft>
                <a:spcPct val="0"/>
              </a:spcAft>
              <a:defRPr kumimoji="1" sz="2400">
                <a:solidFill>
                  <a:schemeClr val="tx1"/>
                </a:solidFill>
                <a:latin typeface="Times New Roman" charset="0"/>
                <a:ea typeface="宋体" charset="-122"/>
              </a:defRPr>
            </a:lvl8pPr>
            <a:lvl9pPr marL="5937250" indent="-457200" fontAlgn="base">
              <a:spcBef>
                <a:spcPct val="0"/>
              </a:spcBef>
              <a:spcAft>
                <a:spcPct val="0"/>
              </a:spcAft>
              <a:defRPr kumimoji="1" sz="2400">
                <a:solidFill>
                  <a:schemeClr val="tx1"/>
                </a:solidFill>
                <a:latin typeface="Times New Roman" charset="0"/>
                <a:ea typeface="宋体" charset="-122"/>
              </a:defRPr>
            </a:lvl9pPr>
          </a:lstStyle>
          <a:p>
            <a:pPr>
              <a:lnSpc>
                <a:spcPct val="120000"/>
              </a:lnSpc>
              <a:spcBef>
                <a:spcPct val="10000"/>
              </a:spcBef>
            </a:pPr>
            <a:r>
              <a:rPr lang="en-US" altLang="zh-CN" sz="3200" b="1" smtClean="0">
                <a:solidFill>
                  <a:srgbClr val="000000"/>
                </a:solidFill>
              </a:rPr>
              <a:t>3) TYPE  </a:t>
            </a:r>
            <a:r>
              <a:rPr lang="zh-CN" altLang="en-US" sz="3200" b="1" smtClean="0">
                <a:solidFill>
                  <a:srgbClr val="000000"/>
                </a:solidFill>
              </a:rPr>
              <a:t>返回标号或存储器操作数的类型值</a:t>
            </a:r>
          </a:p>
          <a:p>
            <a:pPr>
              <a:lnSpc>
                <a:spcPct val="120000"/>
              </a:lnSpc>
              <a:spcBef>
                <a:spcPct val="10000"/>
              </a:spcBef>
            </a:pPr>
            <a:r>
              <a:rPr lang="zh-CN" altLang="en-US" sz="3200" b="1" smtClean="0">
                <a:solidFill>
                  <a:srgbClr val="0000CC"/>
                </a:solidFill>
              </a:rPr>
              <a:t>对</a:t>
            </a:r>
            <a:r>
              <a:rPr lang="zh-CN" altLang="en-US" sz="3200" b="1" smtClean="0">
                <a:solidFill>
                  <a:srgbClr val="000000"/>
                </a:solidFill>
              </a:rPr>
              <a:t>存储器操作数</a:t>
            </a:r>
            <a:r>
              <a:rPr lang="zh-CN" altLang="en-US" sz="3200" b="1" smtClean="0">
                <a:solidFill>
                  <a:srgbClr val="0000CC"/>
                </a:solidFill>
              </a:rPr>
              <a:t>：表示占用的字节数 </a:t>
            </a:r>
            <a:endParaRPr lang="en-US" altLang="zh-CN" sz="3200" b="1" smtClean="0">
              <a:solidFill>
                <a:srgbClr val="FF0000"/>
              </a:solidFill>
            </a:endParaRPr>
          </a:p>
          <a:p>
            <a:pPr>
              <a:lnSpc>
                <a:spcPct val="120000"/>
              </a:lnSpc>
              <a:spcBef>
                <a:spcPct val="10000"/>
              </a:spcBef>
            </a:pPr>
            <a:r>
              <a:rPr lang="zh-CN" altLang="en-US" sz="3200" b="1" smtClean="0">
                <a:solidFill>
                  <a:srgbClr val="0000CC"/>
                </a:solidFill>
              </a:rPr>
              <a:t>对标号：表示过程或指令地址的调用类型</a:t>
            </a:r>
            <a:endParaRPr lang="en-US" altLang="zh-CN" sz="3200" b="1" smtClean="0">
              <a:solidFill>
                <a:srgbClr val="0000CC"/>
              </a:solidFill>
            </a:endParaRPr>
          </a:p>
        </p:txBody>
      </p:sp>
      <p:sp>
        <p:nvSpPr>
          <p:cNvPr id="137219" name="Text Box 3"/>
          <p:cNvSpPr txBox="1">
            <a:spLocks noChangeArrowheads="1"/>
          </p:cNvSpPr>
          <p:nvPr/>
        </p:nvSpPr>
        <p:spPr bwMode="auto">
          <a:xfrm>
            <a:off x="685800" y="3057525"/>
            <a:ext cx="7315200" cy="23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kumimoji="1" lang="zh-CN" altLang="en-US" sz="2400" b="1" smtClean="0">
                <a:solidFill>
                  <a:srgbClr val="000000"/>
                </a:solidFill>
                <a:latin typeface="Times New Roman" charset="0"/>
              </a:rPr>
              <a:t>表3-1       </a:t>
            </a:r>
            <a:r>
              <a:rPr kumimoji="1" lang="zh-CN" altLang="en-US" sz="2800" b="1" smtClean="0">
                <a:solidFill>
                  <a:srgbClr val="FF0000"/>
                </a:solidFill>
                <a:latin typeface="Times New Roman" charset="0"/>
              </a:rPr>
              <a:t>存储器操作数的类型属性及返回值</a:t>
            </a:r>
          </a:p>
          <a:p>
            <a:pPr algn="just">
              <a:lnSpc>
                <a:spcPct val="120000"/>
              </a:lnSpc>
            </a:pPr>
            <a:r>
              <a:rPr kumimoji="1" lang="zh-CN" altLang="en-US" sz="3200" b="1" smtClean="0">
                <a:solidFill>
                  <a:srgbClr val="000000"/>
                </a:solidFill>
                <a:latin typeface="Times New Roman" charset="0"/>
              </a:rPr>
              <a:t>   字节     字     双字     </a:t>
            </a:r>
            <a:r>
              <a:rPr kumimoji="1" lang="en-US" altLang="zh-CN" sz="3200" b="1" smtClean="0">
                <a:solidFill>
                  <a:srgbClr val="000000"/>
                </a:solidFill>
                <a:latin typeface="Times New Roman" charset="0"/>
              </a:rPr>
              <a:t>NEAR     FAR</a:t>
            </a:r>
            <a:endParaRPr kumimoji="1" lang="zh-CN" altLang="en-US" sz="3200" b="1" smtClean="0">
              <a:solidFill>
                <a:srgbClr val="000000"/>
              </a:solidFill>
              <a:latin typeface="Times New Roman" charset="0"/>
            </a:endParaRPr>
          </a:p>
          <a:p>
            <a:pPr algn="just">
              <a:lnSpc>
                <a:spcPct val="120000"/>
              </a:lnSpc>
            </a:pPr>
            <a:r>
              <a:rPr kumimoji="1" lang="zh-CN" altLang="en-US" sz="3200" b="1" smtClean="0">
                <a:solidFill>
                  <a:srgbClr val="000000"/>
                </a:solidFill>
                <a:latin typeface="Times New Roman" charset="0"/>
              </a:rPr>
              <a:t>     1          2        4            </a:t>
            </a:r>
            <a:r>
              <a:rPr kumimoji="1" lang="en-US" altLang="zh-CN" sz="3200" b="1" smtClean="0">
                <a:solidFill>
                  <a:srgbClr val="000000"/>
                </a:solidFill>
                <a:latin typeface="Times New Roman" charset="0"/>
              </a:rPr>
              <a:t>－1        －2</a:t>
            </a:r>
          </a:p>
          <a:p>
            <a:pPr algn="just">
              <a:lnSpc>
                <a:spcPct val="120000"/>
              </a:lnSpc>
            </a:pPr>
            <a:endParaRPr kumimoji="1" lang="en-US" altLang="zh-CN" sz="3200" b="1" smtClean="0">
              <a:solidFill>
                <a:srgbClr val="000000"/>
              </a:solidFill>
              <a:latin typeface="Times New Roman" charset="0"/>
            </a:endParaRPr>
          </a:p>
        </p:txBody>
      </p:sp>
    </p:spTree>
    <p:extLst>
      <p:ext uri="{BB962C8B-B14F-4D97-AF65-F5344CB8AC3E}">
        <p14:creationId xmlns:p14="http://schemas.microsoft.com/office/powerpoint/2010/main" val="1042872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wipe(left)">
                                      <p:cBhvr>
                                        <p:cTn id="7" dur="500"/>
                                        <p:tgtEl>
                                          <p:spTgt spid="137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5" name="Rectangle 2" descr="Rectangle: Click to edit Master text styles&#10;Second level&#10;Third level&#10;Fourth level&#10;Fifth level"/>
          <p:cNvSpPr>
            <a:spLocks noGrp="1" noChangeArrowheads="1"/>
          </p:cNvSpPr>
          <p:nvPr>
            <p:ph idx="1"/>
          </p:nvPr>
        </p:nvSpPr>
        <p:spPr>
          <a:xfrm>
            <a:off x="395536" y="1052736"/>
            <a:ext cx="8153400" cy="549424"/>
          </a:xfrm>
        </p:spPr>
        <p:txBody>
          <a:bodyPr/>
          <a:lstStyle/>
          <a:p>
            <a:pPr algn="just" eaLnBrk="1" hangingPunct="1"/>
            <a:r>
              <a:rPr lang="zh-CN" altLang="en-US" sz="2400" dirty="0" smtClean="0">
                <a:solidFill>
                  <a:srgbClr val="080808"/>
                </a:solidFill>
              </a:rPr>
              <a:t>例</a:t>
            </a:r>
            <a:r>
              <a:rPr lang="en-US" altLang="zh-CN" sz="2400" dirty="0" smtClean="0">
                <a:solidFill>
                  <a:srgbClr val="080808"/>
                </a:solidFill>
              </a:rPr>
              <a:t>3</a:t>
            </a:r>
            <a:r>
              <a:rPr lang="zh-CN" altLang="en-US" sz="2400" dirty="0" smtClean="0">
                <a:solidFill>
                  <a:srgbClr val="080808"/>
                </a:solidFill>
              </a:rPr>
              <a:t>：统计</a:t>
            </a:r>
            <a:r>
              <a:rPr lang="en-US" altLang="zh-CN" sz="2400" dirty="0">
                <a:solidFill>
                  <a:srgbClr val="080808"/>
                </a:solidFill>
              </a:rPr>
              <a:t>	</a:t>
            </a:r>
            <a:r>
              <a:rPr lang="zh-CN" altLang="en-US" sz="2400" dirty="0">
                <a:solidFill>
                  <a:srgbClr val="080808"/>
                </a:solidFill>
              </a:rPr>
              <a:t>一</a:t>
            </a:r>
            <a:r>
              <a:rPr lang="zh-CN" altLang="en-US" sz="2400" dirty="0" smtClean="0">
                <a:solidFill>
                  <a:srgbClr val="080808"/>
                </a:solidFill>
              </a:rPr>
              <a:t>组数据中</a:t>
            </a:r>
            <a:r>
              <a:rPr lang="en-US" altLang="zh-CN" sz="2400" dirty="0" smtClean="0">
                <a:solidFill>
                  <a:srgbClr val="080808"/>
                </a:solidFill>
              </a:rPr>
              <a:t>55H</a:t>
            </a:r>
            <a:r>
              <a:rPr lang="zh-CN" altLang="en-US" sz="2400" dirty="0" smtClean="0">
                <a:solidFill>
                  <a:srgbClr val="080808"/>
                </a:solidFill>
              </a:rPr>
              <a:t>的个数：</a:t>
            </a:r>
          </a:p>
          <a:p>
            <a:pPr algn="just" eaLnBrk="1" hangingPunct="1">
              <a:buFont typeface="Wingdings" pitchFamily="2" charset="2"/>
              <a:buNone/>
            </a:pPr>
            <a:endParaRPr lang="en-US" altLang="zh-CN" sz="2000" dirty="0" smtClean="0">
              <a:solidFill>
                <a:srgbClr val="080808"/>
              </a:solidFill>
            </a:endParaRPr>
          </a:p>
        </p:txBody>
      </p:sp>
      <p:sp>
        <p:nvSpPr>
          <p:cNvPr id="6" name="Rectangle 3"/>
          <p:cNvSpPr>
            <a:spLocks noChangeArrowheads="1"/>
          </p:cNvSpPr>
          <p:nvPr/>
        </p:nvSpPr>
        <p:spPr bwMode="auto">
          <a:xfrm>
            <a:off x="251520" y="1433682"/>
            <a:ext cx="3816424" cy="5262979"/>
          </a:xfrm>
          <a:prstGeom prst="rect">
            <a:avLst/>
          </a:prstGeom>
          <a:noFill/>
          <a:ln w="9525">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1433513" indent="-1163638" eaLnBrk="0" hangingPunct="0">
              <a:defRPr kumimoji="1" sz="2000" b="1">
                <a:solidFill>
                  <a:schemeClr val="tx1"/>
                </a:solidFill>
                <a:latin typeface="Tahoma" pitchFamily="34" charset="0"/>
                <a:ea typeface="仿宋_GB2312" pitchFamily="49" charset="-122"/>
              </a:defRPr>
            </a:lvl1pPr>
            <a:lvl2pPr marL="742950" indent="-285750" eaLnBrk="0" hangingPunct="0">
              <a:defRPr kumimoji="1" sz="2000" b="1">
                <a:solidFill>
                  <a:schemeClr val="tx1"/>
                </a:solidFill>
                <a:latin typeface="Tahoma" pitchFamily="34" charset="0"/>
                <a:ea typeface="仿宋_GB2312" pitchFamily="49" charset="-122"/>
              </a:defRPr>
            </a:lvl2pPr>
            <a:lvl3pPr marL="1143000" indent="-228600" eaLnBrk="0" hangingPunct="0">
              <a:defRPr kumimoji="1" sz="2000" b="1">
                <a:solidFill>
                  <a:schemeClr val="tx1"/>
                </a:solidFill>
                <a:latin typeface="Tahoma" pitchFamily="34" charset="0"/>
                <a:ea typeface="仿宋_GB2312" pitchFamily="49" charset="-122"/>
              </a:defRPr>
            </a:lvl3pPr>
            <a:lvl4pPr marL="1600200" indent="-228600" eaLnBrk="0" hangingPunct="0">
              <a:defRPr kumimoji="1" sz="2000" b="1">
                <a:solidFill>
                  <a:schemeClr val="tx1"/>
                </a:solidFill>
                <a:latin typeface="Tahoma" pitchFamily="34" charset="0"/>
                <a:ea typeface="仿宋_GB2312" pitchFamily="49" charset="-122"/>
              </a:defRPr>
            </a:lvl4pPr>
            <a:lvl5pPr marL="2057400" indent="-228600" eaLnBrk="0" hangingPunct="0">
              <a:defRPr kumimoji="1" sz="2000" b="1">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9pPr>
          </a:lstStyle>
          <a:p>
            <a:pPr algn="l" eaLnBrk="1" hangingPunct="1"/>
            <a:r>
              <a:rPr lang="en-US" altLang="zh-CN" sz="1600" dirty="0">
                <a:solidFill>
                  <a:srgbClr val="0000FF"/>
                </a:solidFill>
                <a:latin typeface="楷体_GB2312" pitchFamily="49" charset="-122"/>
                <a:ea typeface="楷体_GB2312" pitchFamily="49" charset="-122"/>
              </a:rPr>
              <a:t>STACK   SEGMENT  STACK  'STACK</a:t>
            </a:r>
            <a:r>
              <a:rPr lang="en-US" altLang="zh-CN" sz="1400" dirty="0">
                <a:solidFill>
                  <a:srgbClr val="0000FF"/>
                </a:solidFill>
              </a:rPr>
              <a:t>' </a:t>
            </a:r>
            <a:endParaRPr lang="en-US" altLang="zh-CN" sz="1600" dirty="0">
              <a:solidFill>
                <a:srgbClr val="0000FF"/>
              </a:solidFill>
              <a:latin typeface="楷体_GB2312" pitchFamily="49" charset="-122"/>
              <a:ea typeface="楷体_GB2312" pitchFamily="49" charset="-122"/>
            </a:endParaRPr>
          </a:p>
          <a:p>
            <a:pPr algn="l" eaLnBrk="1" hangingPunct="1"/>
            <a:r>
              <a:rPr lang="en-US" altLang="zh-CN" sz="1600" dirty="0">
                <a:solidFill>
                  <a:srgbClr val="0000FF"/>
                </a:solidFill>
                <a:latin typeface="楷体_GB2312" pitchFamily="49" charset="-122"/>
                <a:ea typeface="楷体_GB2312" pitchFamily="49" charset="-122"/>
              </a:rPr>
              <a:t>        DW  100H  DUP(?)</a:t>
            </a:r>
          </a:p>
          <a:p>
            <a:pPr algn="l" eaLnBrk="1" hangingPunct="1"/>
            <a:r>
              <a:rPr lang="en-US" altLang="zh-CN" sz="1600" dirty="0">
                <a:solidFill>
                  <a:srgbClr val="0000FF"/>
                </a:solidFill>
                <a:latin typeface="楷体_GB2312" pitchFamily="49" charset="-122"/>
                <a:ea typeface="楷体_GB2312" pitchFamily="49" charset="-122"/>
              </a:rPr>
              <a:t>TOP     LABEL WORD</a:t>
            </a:r>
          </a:p>
          <a:p>
            <a:pPr algn="l" eaLnBrk="1" hangingPunct="1"/>
            <a:r>
              <a:rPr lang="en-US" altLang="zh-CN" sz="1600" dirty="0">
                <a:solidFill>
                  <a:srgbClr val="0000FF"/>
                </a:solidFill>
                <a:latin typeface="楷体_GB2312" pitchFamily="49" charset="-122"/>
                <a:ea typeface="楷体_GB2312" pitchFamily="49" charset="-122"/>
              </a:rPr>
              <a:t>STACK   ENDS</a:t>
            </a:r>
          </a:p>
          <a:p>
            <a:pPr algn="l" eaLnBrk="1" hangingPunct="1"/>
            <a:r>
              <a:rPr lang="en-US" altLang="zh-CN" sz="1600" dirty="0">
                <a:solidFill>
                  <a:srgbClr val="0000FF"/>
                </a:solidFill>
                <a:latin typeface="楷体_GB2312" pitchFamily="49" charset="-122"/>
                <a:ea typeface="楷体_GB2312" pitchFamily="49" charset="-122"/>
              </a:rPr>
              <a:t>DATA    SEGMENT</a:t>
            </a:r>
          </a:p>
          <a:p>
            <a:pPr algn="l" eaLnBrk="1" hangingPunct="1"/>
            <a:r>
              <a:rPr lang="en-US" altLang="zh-CN" sz="1600" dirty="0" smtClean="0">
                <a:solidFill>
                  <a:srgbClr val="080808"/>
                </a:solidFill>
                <a:latin typeface="楷体_GB2312" pitchFamily="49" charset="-122"/>
                <a:ea typeface="楷体_GB2312" pitchFamily="49" charset="-122"/>
              </a:rPr>
              <a:t>BUF1 DB 10H,</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DB 23H,32H,55H,34H,98H,55H,</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DB 43H,55H,97H,64H</a:t>
            </a:r>
            <a:endParaRPr lang="en-US" altLang="zh-CN" sz="1600" dirty="0">
              <a:solidFill>
                <a:srgbClr val="080808"/>
              </a:solidFill>
              <a:latin typeface="楷体_GB2312" pitchFamily="49" charset="-122"/>
              <a:ea typeface="楷体_GB2312" pitchFamily="49" charset="-122"/>
            </a:endParaRPr>
          </a:p>
          <a:p>
            <a:pPr algn="l" eaLnBrk="1" hangingPunct="1"/>
            <a:r>
              <a:rPr lang="en-US" altLang="zh-CN" sz="1600" dirty="0" smtClean="0">
                <a:solidFill>
                  <a:srgbClr val="080808"/>
                </a:solidFill>
                <a:latin typeface="楷体_GB2312" pitchFamily="49" charset="-122"/>
                <a:ea typeface="楷体_GB2312" pitchFamily="49" charset="-122"/>
              </a:rPr>
              <a:t>BUF2 DB ?</a:t>
            </a:r>
          </a:p>
          <a:p>
            <a:pPr algn="l" eaLnBrk="1" hangingPunct="1"/>
            <a:r>
              <a:rPr lang="en-US" altLang="zh-CN" sz="1600" dirty="0" smtClean="0">
                <a:solidFill>
                  <a:srgbClr val="0000FF"/>
                </a:solidFill>
                <a:latin typeface="楷体_GB2312" pitchFamily="49" charset="-122"/>
                <a:ea typeface="楷体_GB2312" pitchFamily="49" charset="-122"/>
              </a:rPr>
              <a:t>DATA  </a:t>
            </a:r>
            <a:r>
              <a:rPr lang="en-US" altLang="zh-CN" sz="1600" dirty="0">
                <a:solidFill>
                  <a:srgbClr val="0000FF"/>
                </a:solidFill>
                <a:latin typeface="楷体_GB2312" pitchFamily="49" charset="-122"/>
                <a:ea typeface="楷体_GB2312" pitchFamily="49" charset="-122"/>
              </a:rPr>
              <a:t>ENDS</a:t>
            </a:r>
          </a:p>
          <a:p>
            <a:pPr algn="l" eaLnBrk="1" hangingPunct="1"/>
            <a:r>
              <a:rPr lang="en-US" altLang="zh-CN" sz="1600" dirty="0">
                <a:solidFill>
                  <a:srgbClr val="0000FF"/>
                </a:solidFill>
                <a:latin typeface="楷体_GB2312" pitchFamily="49" charset="-122"/>
                <a:ea typeface="楷体_GB2312" pitchFamily="49" charset="-122"/>
              </a:rPr>
              <a:t>CODE  SEGMENT</a:t>
            </a:r>
          </a:p>
          <a:p>
            <a:pPr algn="l" eaLnBrk="1" hangingPunct="1"/>
            <a:r>
              <a:rPr lang="en-US" altLang="zh-CN" sz="1600" dirty="0">
                <a:solidFill>
                  <a:srgbClr val="0000FF"/>
                </a:solidFill>
                <a:latin typeface="楷体_GB2312" pitchFamily="49" charset="-122"/>
                <a:ea typeface="楷体_GB2312" pitchFamily="49" charset="-122"/>
              </a:rPr>
              <a:t>      ASSUME  CS:CODE,DS:DATA</a:t>
            </a:r>
            <a:r>
              <a:rPr lang="en-US" altLang="zh-CN" sz="1600" dirty="0" smtClean="0">
                <a:solidFill>
                  <a:srgbClr val="0000FF"/>
                </a:solidFill>
                <a:latin typeface="楷体_GB2312" pitchFamily="49" charset="-122"/>
                <a:ea typeface="楷体_GB2312" pitchFamily="49" charset="-122"/>
              </a:rPr>
              <a:t>,</a:t>
            </a:r>
          </a:p>
          <a:p>
            <a:pPr algn="l" eaLnBrk="1" hangingPunct="1"/>
            <a:r>
              <a:rPr lang="en-US" altLang="zh-CN" sz="1600" dirty="0">
                <a:solidFill>
                  <a:srgbClr val="0000FF"/>
                </a:solidFill>
                <a:latin typeface="楷体_GB2312" pitchFamily="49" charset="-122"/>
                <a:ea typeface="楷体_GB2312" pitchFamily="49" charset="-122"/>
              </a:rPr>
              <a:t> </a:t>
            </a:r>
            <a:r>
              <a:rPr lang="en-US" altLang="zh-CN" sz="1600" dirty="0" smtClean="0">
                <a:solidFill>
                  <a:srgbClr val="0000FF"/>
                </a:solidFill>
                <a:latin typeface="楷体_GB2312" pitchFamily="49" charset="-122"/>
                <a:ea typeface="楷体_GB2312" pitchFamily="49" charset="-122"/>
              </a:rPr>
              <a:t>             ES:DATA,SS:STACK</a:t>
            </a:r>
            <a:endParaRPr lang="en-US" altLang="zh-CN" sz="1600" dirty="0">
              <a:solidFill>
                <a:srgbClr val="0000FF"/>
              </a:solidFill>
              <a:latin typeface="楷体_GB2312" pitchFamily="49" charset="-122"/>
              <a:ea typeface="楷体_GB2312" pitchFamily="49" charset="-122"/>
            </a:endParaRPr>
          </a:p>
          <a:p>
            <a:pPr eaLnBrk="1" hangingPunct="1"/>
            <a:r>
              <a:rPr lang="en-US" altLang="zh-CN" sz="1600" dirty="0">
                <a:solidFill>
                  <a:srgbClr val="0000FF"/>
                </a:solidFill>
                <a:latin typeface="楷体_GB2312" pitchFamily="49" charset="-122"/>
                <a:ea typeface="楷体_GB2312" pitchFamily="49" charset="-122"/>
              </a:rPr>
              <a:t>START:</a:t>
            </a:r>
          </a:p>
          <a:p>
            <a:pPr eaLnBrk="1" hangingPunct="1"/>
            <a:r>
              <a:rPr lang="en-US" altLang="zh-CN" sz="1600" dirty="0">
                <a:solidFill>
                  <a:srgbClr val="0000FF"/>
                </a:solidFill>
                <a:latin typeface="楷体_GB2312" pitchFamily="49" charset="-122"/>
                <a:ea typeface="楷体_GB2312" pitchFamily="49" charset="-122"/>
              </a:rPr>
              <a:t>        MOV  AX, DATA</a:t>
            </a:r>
          </a:p>
          <a:p>
            <a:pPr eaLnBrk="1" hangingPunct="1"/>
            <a:r>
              <a:rPr lang="en-US" altLang="zh-CN" sz="1600" dirty="0">
                <a:solidFill>
                  <a:srgbClr val="0000FF"/>
                </a:solidFill>
                <a:latin typeface="楷体_GB2312" pitchFamily="49" charset="-122"/>
                <a:ea typeface="楷体_GB2312" pitchFamily="49" charset="-122"/>
              </a:rPr>
              <a:t>        MOV  DS, AX</a:t>
            </a:r>
          </a:p>
          <a:p>
            <a:pPr eaLnBrk="1" hangingPunct="1"/>
            <a:r>
              <a:rPr lang="en-US" altLang="zh-CN" sz="1600" dirty="0">
                <a:solidFill>
                  <a:srgbClr val="0000FF"/>
                </a:solidFill>
                <a:latin typeface="楷体_GB2312" pitchFamily="49" charset="-122"/>
                <a:ea typeface="楷体_GB2312" pitchFamily="49" charset="-122"/>
              </a:rPr>
              <a:t>        MOV  ES, AX</a:t>
            </a:r>
          </a:p>
          <a:p>
            <a:pPr eaLnBrk="1" hangingPunct="1"/>
            <a:r>
              <a:rPr lang="en-US" altLang="zh-CN" sz="1600" dirty="0">
                <a:solidFill>
                  <a:srgbClr val="0000FF"/>
                </a:solidFill>
                <a:latin typeface="楷体_GB2312" pitchFamily="49" charset="-122"/>
                <a:ea typeface="楷体_GB2312" pitchFamily="49" charset="-122"/>
              </a:rPr>
              <a:t>        MOV  AX, STACK</a:t>
            </a:r>
          </a:p>
          <a:p>
            <a:pPr eaLnBrk="1" hangingPunct="1"/>
            <a:r>
              <a:rPr lang="en-US" altLang="zh-CN" sz="1600" dirty="0">
                <a:solidFill>
                  <a:srgbClr val="0000FF"/>
                </a:solidFill>
                <a:latin typeface="楷体_GB2312" pitchFamily="49" charset="-122"/>
                <a:ea typeface="楷体_GB2312" pitchFamily="49" charset="-122"/>
              </a:rPr>
              <a:t>        MOV  SS, AX</a:t>
            </a:r>
          </a:p>
          <a:p>
            <a:pPr eaLnBrk="1" hangingPunct="1"/>
            <a:r>
              <a:rPr lang="en-US" altLang="zh-CN" sz="1600" dirty="0">
                <a:solidFill>
                  <a:srgbClr val="0000FF"/>
                </a:solidFill>
                <a:latin typeface="楷体_GB2312" pitchFamily="49" charset="-122"/>
                <a:ea typeface="楷体_GB2312" pitchFamily="49" charset="-122"/>
              </a:rPr>
              <a:t>        LEA SP,TOP</a:t>
            </a:r>
          </a:p>
          <a:p>
            <a:pPr eaLnBrk="1" hangingPunct="1"/>
            <a:endParaRPr lang="en-US" altLang="zh-CN" sz="1600" dirty="0">
              <a:solidFill>
                <a:srgbClr val="080808"/>
              </a:solidFill>
              <a:latin typeface="楷体_GB2312" pitchFamily="49" charset="-122"/>
              <a:ea typeface="楷体_GB2312" pitchFamily="49" charset="-122"/>
            </a:endParaRPr>
          </a:p>
        </p:txBody>
      </p:sp>
      <p:sp>
        <p:nvSpPr>
          <p:cNvPr id="7" name="Rectangle 3"/>
          <p:cNvSpPr>
            <a:spLocks noChangeArrowheads="1"/>
          </p:cNvSpPr>
          <p:nvPr/>
        </p:nvSpPr>
        <p:spPr bwMode="auto">
          <a:xfrm>
            <a:off x="4193026" y="1433681"/>
            <a:ext cx="4898418" cy="5262979"/>
          </a:xfrm>
          <a:prstGeom prst="rect">
            <a:avLst/>
          </a:prstGeom>
          <a:noFill/>
          <a:ln w="127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indent="269875" eaLnBrk="0" hangingPunct="0">
              <a:defRPr kumimoji="1" sz="2000" b="1">
                <a:solidFill>
                  <a:schemeClr val="tx1"/>
                </a:solidFill>
                <a:latin typeface="Tahoma" pitchFamily="34" charset="0"/>
                <a:ea typeface="仿宋_GB2312" pitchFamily="49" charset="-122"/>
              </a:defRPr>
            </a:lvl1pPr>
            <a:lvl2pPr marL="742950" indent="-285750" eaLnBrk="0" hangingPunct="0">
              <a:defRPr kumimoji="1" sz="2000" b="1">
                <a:solidFill>
                  <a:schemeClr val="tx1"/>
                </a:solidFill>
                <a:latin typeface="Tahoma" pitchFamily="34" charset="0"/>
                <a:ea typeface="仿宋_GB2312" pitchFamily="49" charset="-122"/>
              </a:defRPr>
            </a:lvl2pPr>
            <a:lvl3pPr marL="1143000" indent="-228600" eaLnBrk="0" hangingPunct="0">
              <a:defRPr kumimoji="1" sz="2000" b="1">
                <a:solidFill>
                  <a:schemeClr val="tx1"/>
                </a:solidFill>
                <a:latin typeface="Tahoma" pitchFamily="34" charset="0"/>
                <a:ea typeface="仿宋_GB2312" pitchFamily="49" charset="-122"/>
              </a:defRPr>
            </a:lvl3pPr>
            <a:lvl4pPr marL="1600200" indent="-228600" eaLnBrk="0" hangingPunct="0">
              <a:defRPr kumimoji="1" sz="2000" b="1">
                <a:solidFill>
                  <a:schemeClr val="tx1"/>
                </a:solidFill>
                <a:latin typeface="Tahoma" pitchFamily="34" charset="0"/>
                <a:ea typeface="仿宋_GB2312" pitchFamily="49" charset="-122"/>
              </a:defRPr>
            </a:lvl4pPr>
            <a:lvl5pPr marL="2057400" indent="-228600" eaLnBrk="0" hangingPunct="0">
              <a:defRPr kumimoji="1" sz="2000" b="1">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9pPr>
          </a:lstStyle>
          <a:p>
            <a:pPr algn="l" eaLnBrk="1" hangingPunct="1"/>
            <a:r>
              <a:rPr lang="en-US" altLang="zh-CN" sz="1400" dirty="0">
                <a:solidFill>
                  <a:srgbClr val="080808"/>
                </a:solidFill>
                <a:latin typeface="楷体_GB2312" pitchFamily="49" charset="-122"/>
                <a:ea typeface="楷体_GB2312" pitchFamily="49" charset="-122"/>
              </a:rPr>
              <a:t>	</a:t>
            </a:r>
            <a:r>
              <a:rPr lang="en-US" altLang="zh-CN" sz="1400" dirty="0" smtClean="0">
                <a:solidFill>
                  <a:srgbClr val="080808"/>
                </a:solidFill>
                <a:latin typeface="楷体_GB2312" pitchFamily="49" charset="-122"/>
                <a:ea typeface="楷体_GB2312" pitchFamily="49" charset="-122"/>
              </a:rPr>
              <a:t>CALL COUNT55</a:t>
            </a:r>
          </a:p>
          <a:p>
            <a:pPr eaLnBrk="1" hangingPunct="1"/>
            <a:r>
              <a:rPr lang="en-US" altLang="zh-CN" sz="1400" dirty="0">
                <a:solidFill>
                  <a:srgbClr val="080808"/>
                </a:solidFill>
                <a:latin typeface="楷体_GB2312" pitchFamily="49" charset="-122"/>
                <a:ea typeface="楷体_GB2312" pitchFamily="49" charset="-122"/>
              </a:rPr>
              <a:t>	</a:t>
            </a:r>
            <a:r>
              <a:rPr lang="en-US" altLang="zh-CN" sz="1400" dirty="0">
                <a:solidFill>
                  <a:srgbClr val="FF0000"/>
                </a:solidFill>
                <a:latin typeface="楷体_GB2312" pitchFamily="49" charset="-122"/>
                <a:ea typeface="楷体_GB2312" pitchFamily="49" charset="-122"/>
              </a:rPr>
              <a:t>  MOV AH,4CH	</a:t>
            </a:r>
            <a:r>
              <a:rPr lang="zh-CN" altLang="en-US" sz="1400" dirty="0" smtClean="0">
                <a:solidFill>
                  <a:srgbClr val="FF0000"/>
                </a:solidFill>
                <a:latin typeface="楷体_GB2312" pitchFamily="49" charset="-122"/>
                <a:ea typeface="楷体_GB2312" pitchFamily="49" charset="-122"/>
              </a:rPr>
              <a:t>；</a:t>
            </a:r>
            <a:r>
              <a:rPr lang="zh-CN" altLang="en-US" sz="1400" dirty="0">
                <a:solidFill>
                  <a:srgbClr val="FF0000"/>
                </a:solidFill>
                <a:latin typeface="楷体_GB2312" pitchFamily="49" charset="-122"/>
                <a:ea typeface="楷体_GB2312" pitchFamily="49" charset="-122"/>
              </a:rPr>
              <a:t>返回</a:t>
            </a:r>
            <a:r>
              <a:rPr lang="en-US" altLang="zh-CN" sz="1400" dirty="0">
                <a:solidFill>
                  <a:srgbClr val="FF0000"/>
                </a:solidFill>
                <a:latin typeface="楷体_GB2312" pitchFamily="49" charset="-122"/>
                <a:ea typeface="楷体_GB2312" pitchFamily="49" charset="-122"/>
              </a:rPr>
              <a:t>DOS</a:t>
            </a:r>
            <a:r>
              <a:rPr lang="zh-CN" altLang="en-US" sz="1400" dirty="0">
                <a:solidFill>
                  <a:srgbClr val="FF0000"/>
                </a:solidFill>
                <a:latin typeface="楷体_GB2312" pitchFamily="49" charset="-122"/>
                <a:ea typeface="楷体_GB2312" pitchFamily="49" charset="-122"/>
              </a:rPr>
              <a:t>操作系统</a:t>
            </a:r>
          </a:p>
          <a:p>
            <a:pPr eaLnBrk="1" hangingPunct="1"/>
            <a:r>
              <a:rPr lang="zh-CN" altLang="en-US" sz="1400" dirty="0">
                <a:solidFill>
                  <a:srgbClr val="FF0000"/>
                </a:solidFill>
                <a:latin typeface="楷体_GB2312" pitchFamily="49" charset="-122"/>
                <a:ea typeface="楷体_GB2312" pitchFamily="49" charset="-122"/>
              </a:rPr>
              <a:t>	  </a:t>
            </a:r>
            <a:r>
              <a:rPr lang="en-US" altLang="zh-CN" sz="1400" dirty="0">
                <a:solidFill>
                  <a:srgbClr val="FF0000"/>
                </a:solidFill>
                <a:latin typeface="楷体_GB2312" pitchFamily="49" charset="-122"/>
                <a:ea typeface="楷体_GB2312" pitchFamily="49" charset="-122"/>
              </a:rPr>
              <a:t>INT </a:t>
            </a:r>
            <a:r>
              <a:rPr lang="en-US" altLang="zh-CN" sz="1400" dirty="0" smtClean="0">
                <a:solidFill>
                  <a:srgbClr val="FF0000"/>
                </a:solidFill>
                <a:latin typeface="楷体_GB2312" pitchFamily="49" charset="-122"/>
                <a:ea typeface="楷体_GB2312" pitchFamily="49" charset="-122"/>
              </a:rPr>
              <a:t>21H</a:t>
            </a:r>
          </a:p>
          <a:p>
            <a:pPr eaLnBrk="1" hangingPunct="1"/>
            <a:r>
              <a:rPr lang="en-US" altLang="zh-CN" sz="1400" dirty="0">
                <a:solidFill>
                  <a:srgbClr val="00B0F0"/>
                </a:solidFill>
                <a:latin typeface="楷体_GB2312" pitchFamily="49" charset="-122"/>
                <a:ea typeface="楷体_GB2312" pitchFamily="49" charset="-122"/>
              </a:rPr>
              <a:t>COUNT55 PROC NEAR</a:t>
            </a:r>
          </a:p>
          <a:p>
            <a:pPr eaLnBrk="1" hangingPunct="1"/>
            <a:r>
              <a:rPr lang="en-US" altLang="zh-CN" sz="1400" dirty="0">
                <a:solidFill>
                  <a:srgbClr val="080808"/>
                </a:solidFill>
                <a:latin typeface="楷体_GB2312" pitchFamily="49" charset="-122"/>
                <a:ea typeface="楷体_GB2312" pitchFamily="49" charset="-122"/>
              </a:rPr>
              <a:t>      PUSH AX</a:t>
            </a:r>
          </a:p>
          <a:p>
            <a:pPr eaLnBrk="1" hangingPunct="1"/>
            <a:r>
              <a:rPr lang="en-US" altLang="zh-CN" sz="1400" dirty="0">
                <a:solidFill>
                  <a:srgbClr val="080808"/>
                </a:solidFill>
                <a:latin typeface="楷体_GB2312" pitchFamily="49" charset="-122"/>
                <a:ea typeface="楷体_GB2312" pitchFamily="49" charset="-122"/>
              </a:rPr>
              <a:t>      PUSH CX</a:t>
            </a:r>
          </a:p>
          <a:p>
            <a:pPr eaLnBrk="1" hangingPunct="1"/>
            <a:r>
              <a:rPr lang="en-US" altLang="zh-CN" sz="1400" dirty="0">
                <a:solidFill>
                  <a:srgbClr val="080808"/>
                </a:solidFill>
                <a:latin typeface="楷体_GB2312" pitchFamily="49" charset="-122"/>
                <a:ea typeface="楷体_GB2312" pitchFamily="49" charset="-122"/>
              </a:rPr>
              <a:t>      PUSH BX</a:t>
            </a:r>
          </a:p>
          <a:p>
            <a:pPr eaLnBrk="1" hangingPunct="1"/>
            <a:r>
              <a:rPr lang="en-US" altLang="zh-CN" sz="1400" dirty="0">
                <a:solidFill>
                  <a:srgbClr val="080808"/>
                </a:solidFill>
                <a:latin typeface="楷体_GB2312" pitchFamily="49" charset="-122"/>
                <a:ea typeface="楷体_GB2312" pitchFamily="49" charset="-122"/>
              </a:rPr>
              <a:t>      XOR CX, CX</a:t>
            </a:r>
          </a:p>
          <a:p>
            <a:pPr eaLnBrk="1" hangingPunct="1"/>
            <a:r>
              <a:rPr lang="en-US" altLang="zh-CN" sz="1400" dirty="0">
                <a:solidFill>
                  <a:srgbClr val="080808"/>
                </a:solidFill>
                <a:latin typeface="楷体_GB2312" pitchFamily="49" charset="-122"/>
                <a:ea typeface="楷体_GB2312" pitchFamily="49" charset="-122"/>
              </a:rPr>
              <a:t>      MOV CL, BUF1</a:t>
            </a:r>
          </a:p>
          <a:p>
            <a:pPr eaLnBrk="1" hangingPunct="1"/>
            <a:r>
              <a:rPr lang="en-US" altLang="zh-CN" sz="1400" dirty="0">
                <a:solidFill>
                  <a:srgbClr val="080808"/>
                </a:solidFill>
                <a:latin typeface="楷体_GB2312" pitchFamily="49" charset="-122"/>
                <a:ea typeface="楷体_GB2312" pitchFamily="49" charset="-122"/>
              </a:rPr>
              <a:t>      MOV AL, 55H</a:t>
            </a:r>
          </a:p>
          <a:p>
            <a:pPr eaLnBrk="1" hangingPunct="1"/>
            <a:r>
              <a:rPr lang="en-US" altLang="zh-CN" sz="1400" dirty="0">
                <a:solidFill>
                  <a:srgbClr val="080808"/>
                </a:solidFill>
                <a:latin typeface="楷体_GB2312" pitchFamily="49" charset="-122"/>
                <a:ea typeface="楷体_GB2312" pitchFamily="49" charset="-122"/>
              </a:rPr>
              <a:t>      MOV BUF2, 0</a:t>
            </a:r>
          </a:p>
          <a:p>
            <a:pPr eaLnBrk="1" hangingPunct="1"/>
            <a:r>
              <a:rPr lang="en-US" altLang="zh-CN" sz="1400" dirty="0">
                <a:solidFill>
                  <a:srgbClr val="080808"/>
                </a:solidFill>
                <a:latin typeface="楷体_GB2312" pitchFamily="49" charset="-122"/>
                <a:ea typeface="楷体_GB2312" pitchFamily="49" charset="-122"/>
              </a:rPr>
              <a:t>      XOR BX,BX</a:t>
            </a:r>
          </a:p>
          <a:p>
            <a:pPr eaLnBrk="1" hangingPunct="1"/>
            <a:r>
              <a:rPr lang="en-US" altLang="zh-CN" sz="1400" dirty="0">
                <a:solidFill>
                  <a:srgbClr val="080808"/>
                </a:solidFill>
                <a:latin typeface="楷体_GB2312" pitchFamily="49" charset="-122"/>
                <a:ea typeface="楷体_GB2312" pitchFamily="49" charset="-122"/>
              </a:rPr>
              <a:t>   L1: INC BX</a:t>
            </a:r>
          </a:p>
          <a:p>
            <a:pPr eaLnBrk="1" hangingPunct="1"/>
            <a:r>
              <a:rPr lang="en-US" altLang="zh-CN" sz="1400" dirty="0">
                <a:solidFill>
                  <a:srgbClr val="080808"/>
                </a:solidFill>
                <a:latin typeface="楷体_GB2312" pitchFamily="49" charset="-122"/>
                <a:ea typeface="楷体_GB2312" pitchFamily="49" charset="-122"/>
              </a:rPr>
              <a:t>       CMP BUF1[BX],AL</a:t>
            </a:r>
          </a:p>
          <a:p>
            <a:pPr eaLnBrk="1" hangingPunct="1"/>
            <a:r>
              <a:rPr lang="en-US" altLang="zh-CN" sz="1400" dirty="0">
                <a:solidFill>
                  <a:srgbClr val="080808"/>
                </a:solidFill>
                <a:latin typeface="楷体_GB2312" pitchFamily="49" charset="-122"/>
                <a:ea typeface="楷体_GB2312" pitchFamily="49" charset="-122"/>
              </a:rPr>
              <a:t>       JNZ L2</a:t>
            </a:r>
          </a:p>
          <a:p>
            <a:pPr eaLnBrk="1" hangingPunct="1"/>
            <a:r>
              <a:rPr lang="en-US" altLang="zh-CN" sz="1400" dirty="0">
                <a:solidFill>
                  <a:srgbClr val="080808"/>
                </a:solidFill>
                <a:latin typeface="楷体_GB2312" pitchFamily="49" charset="-122"/>
                <a:ea typeface="楷体_GB2312" pitchFamily="49" charset="-122"/>
              </a:rPr>
              <a:t>       INC BUF2</a:t>
            </a:r>
          </a:p>
          <a:p>
            <a:pPr eaLnBrk="1" hangingPunct="1"/>
            <a:r>
              <a:rPr lang="en-US" altLang="zh-CN" sz="1400" dirty="0">
                <a:solidFill>
                  <a:srgbClr val="080808"/>
                </a:solidFill>
                <a:latin typeface="楷体_GB2312" pitchFamily="49" charset="-122"/>
                <a:ea typeface="楷体_GB2312" pitchFamily="49" charset="-122"/>
              </a:rPr>
              <a:t>   L2: LOOP </a:t>
            </a:r>
            <a:r>
              <a:rPr lang="en-US" altLang="zh-CN" sz="1400" dirty="0" smtClean="0">
                <a:solidFill>
                  <a:srgbClr val="080808"/>
                </a:solidFill>
                <a:latin typeface="楷体_GB2312" pitchFamily="49" charset="-122"/>
                <a:ea typeface="楷体_GB2312" pitchFamily="49" charset="-122"/>
              </a:rPr>
              <a:t>L1</a:t>
            </a:r>
          </a:p>
          <a:p>
            <a:pPr eaLnBrk="1" hangingPunct="1"/>
            <a:r>
              <a:rPr lang="en-US" altLang="zh-CN" sz="1400" dirty="0">
                <a:solidFill>
                  <a:srgbClr val="080808"/>
                </a:solidFill>
                <a:latin typeface="楷体_GB2312" pitchFamily="49" charset="-122"/>
                <a:ea typeface="楷体_GB2312" pitchFamily="49" charset="-122"/>
              </a:rPr>
              <a:t>	</a:t>
            </a:r>
            <a:r>
              <a:rPr lang="en-US" altLang="zh-CN" sz="1400" dirty="0" smtClean="0">
                <a:solidFill>
                  <a:srgbClr val="080808"/>
                </a:solidFill>
                <a:latin typeface="楷体_GB2312" pitchFamily="49" charset="-122"/>
                <a:ea typeface="楷体_GB2312" pitchFamily="49" charset="-122"/>
              </a:rPr>
              <a:t>POP BX</a:t>
            </a:r>
          </a:p>
          <a:p>
            <a:pPr eaLnBrk="1" hangingPunct="1"/>
            <a:r>
              <a:rPr lang="en-US" altLang="zh-CN" sz="1400" dirty="0">
                <a:solidFill>
                  <a:srgbClr val="080808"/>
                </a:solidFill>
                <a:latin typeface="楷体_GB2312" pitchFamily="49" charset="-122"/>
                <a:ea typeface="楷体_GB2312" pitchFamily="49" charset="-122"/>
              </a:rPr>
              <a:t> </a:t>
            </a:r>
            <a:r>
              <a:rPr lang="en-US" altLang="zh-CN" sz="1400" dirty="0" smtClean="0">
                <a:solidFill>
                  <a:srgbClr val="080808"/>
                </a:solidFill>
                <a:latin typeface="楷体_GB2312" pitchFamily="49" charset="-122"/>
                <a:ea typeface="楷体_GB2312" pitchFamily="49" charset="-122"/>
              </a:rPr>
              <a:t>      POP CX</a:t>
            </a:r>
          </a:p>
          <a:p>
            <a:pPr eaLnBrk="1" hangingPunct="1"/>
            <a:r>
              <a:rPr lang="en-US" altLang="zh-CN" sz="1400" dirty="0">
                <a:solidFill>
                  <a:srgbClr val="080808"/>
                </a:solidFill>
                <a:latin typeface="楷体_GB2312" pitchFamily="49" charset="-122"/>
                <a:ea typeface="楷体_GB2312" pitchFamily="49" charset="-122"/>
              </a:rPr>
              <a:t> </a:t>
            </a:r>
            <a:r>
              <a:rPr lang="en-US" altLang="zh-CN" sz="1400" dirty="0" smtClean="0">
                <a:solidFill>
                  <a:srgbClr val="080808"/>
                </a:solidFill>
                <a:latin typeface="楷体_GB2312" pitchFamily="49" charset="-122"/>
                <a:ea typeface="楷体_GB2312" pitchFamily="49" charset="-122"/>
              </a:rPr>
              <a:t>      POP AX</a:t>
            </a:r>
            <a:endParaRPr lang="en-US" altLang="zh-CN" sz="1400" dirty="0">
              <a:solidFill>
                <a:srgbClr val="080808"/>
              </a:solidFill>
              <a:latin typeface="楷体_GB2312" pitchFamily="49" charset="-122"/>
              <a:ea typeface="楷体_GB2312" pitchFamily="49" charset="-122"/>
            </a:endParaRPr>
          </a:p>
          <a:p>
            <a:pPr eaLnBrk="1" hangingPunct="1"/>
            <a:r>
              <a:rPr lang="en-US" altLang="zh-CN" sz="1400" dirty="0">
                <a:solidFill>
                  <a:srgbClr val="080808"/>
                </a:solidFill>
                <a:latin typeface="楷体_GB2312" pitchFamily="49" charset="-122"/>
                <a:ea typeface="楷体_GB2312" pitchFamily="49" charset="-122"/>
              </a:rPr>
              <a:t>       </a:t>
            </a:r>
            <a:r>
              <a:rPr lang="en-US" altLang="zh-CN" sz="1400" dirty="0">
                <a:solidFill>
                  <a:srgbClr val="00B0F0"/>
                </a:solidFill>
                <a:latin typeface="楷体_GB2312" pitchFamily="49" charset="-122"/>
                <a:ea typeface="楷体_GB2312" pitchFamily="49" charset="-122"/>
              </a:rPr>
              <a:t>RET</a:t>
            </a:r>
          </a:p>
          <a:p>
            <a:pPr eaLnBrk="1" hangingPunct="1"/>
            <a:r>
              <a:rPr lang="en-US" altLang="zh-CN" sz="1400" dirty="0">
                <a:solidFill>
                  <a:srgbClr val="00B0F0"/>
                </a:solidFill>
                <a:latin typeface="楷体_GB2312" pitchFamily="49" charset="-122"/>
                <a:ea typeface="楷体_GB2312" pitchFamily="49" charset="-122"/>
              </a:rPr>
              <a:t>COUNT55 </a:t>
            </a:r>
            <a:r>
              <a:rPr lang="en-US" altLang="zh-CN" sz="1400" dirty="0" smtClean="0">
                <a:solidFill>
                  <a:srgbClr val="00B0F0"/>
                </a:solidFill>
                <a:latin typeface="楷体_GB2312" pitchFamily="49" charset="-122"/>
                <a:ea typeface="楷体_GB2312" pitchFamily="49" charset="-122"/>
              </a:rPr>
              <a:t>ENDP</a:t>
            </a:r>
            <a:endParaRPr lang="en-US" altLang="zh-CN" sz="1400" dirty="0">
              <a:solidFill>
                <a:srgbClr val="00B0F0"/>
              </a:solidFill>
              <a:latin typeface="楷体_GB2312" pitchFamily="49" charset="-122"/>
              <a:ea typeface="楷体_GB2312" pitchFamily="49" charset="-122"/>
            </a:endParaRPr>
          </a:p>
          <a:p>
            <a:pPr eaLnBrk="1" hangingPunct="1"/>
            <a:r>
              <a:rPr lang="en-US" altLang="zh-CN" sz="1400" dirty="0">
                <a:solidFill>
                  <a:srgbClr val="0000FF"/>
                </a:solidFill>
                <a:latin typeface="楷体_GB2312" pitchFamily="49" charset="-122"/>
                <a:ea typeface="楷体_GB2312" pitchFamily="49" charset="-122"/>
              </a:rPr>
              <a:t>CODE  ENDS</a:t>
            </a:r>
          </a:p>
          <a:p>
            <a:pPr eaLnBrk="1" hangingPunct="1"/>
            <a:r>
              <a:rPr lang="en-US" altLang="zh-CN" sz="1400" dirty="0">
                <a:solidFill>
                  <a:srgbClr val="0000FF"/>
                </a:solidFill>
                <a:latin typeface="楷体_GB2312" pitchFamily="49" charset="-122"/>
                <a:ea typeface="楷体_GB2312" pitchFamily="49" charset="-122"/>
              </a:rPr>
              <a:t>      END </a:t>
            </a:r>
            <a:r>
              <a:rPr lang="en-US" altLang="zh-CN" sz="1400" dirty="0" smtClean="0">
                <a:solidFill>
                  <a:srgbClr val="0000FF"/>
                </a:solidFill>
                <a:latin typeface="楷体_GB2312" pitchFamily="49" charset="-122"/>
                <a:ea typeface="楷体_GB2312" pitchFamily="49" charset="-122"/>
              </a:rPr>
              <a:t>START</a:t>
            </a:r>
            <a:endParaRPr lang="en-US" altLang="zh-CN" sz="1400" dirty="0">
              <a:solidFill>
                <a:srgbClr val="0000FF"/>
              </a:solidFill>
              <a:latin typeface="楷体_GB2312" pitchFamily="49" charset="-122"/>
              <a:ea typeface="楷体_GB2312" pitchFamily="49" charset="-122"/>
            </a:endParaRPr>
          </a:p>
        </p:txBody>
      </p:sp>
      <p:sp>
        <p:nvSpPr>
          <p:cNvPr id="8" name="矩形 7"/>
          <p:cNvSpPr/>
          <p:nvPr/>
        </p:nvSpPr>
        <p:spPr>
          <a:xfrm>
            <a:off x="6642235" y="3933056"/>
            <a:ext cx="2448272" cy="1490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t>用存储单元</a:t>
            </a:r>
            <a:endParaRPr lang="en-US" altLang="zh-CN" sz="3200" b="1" dirty="0" smtClean="0"/>
          </a:p>
          <a:p>
            <a:pPr algn="ctr"/>
            <a:r>
              <a:rPr lang="zh-CN" altLang="en-US" sz="3200" b="1" dirty="0" smtClean="0"/>
              <a:t>传递参数</a:t>
            </a:r>
            <a:endParaRPr lang="zh-CN" altLang="en-US" sz="3200" b="1" dirty="0"/>
          </a:p>
        </p:txBody>
      </p:sp>
    </p:spTree>
    <p:extLst>
      <p:ext uri="{BB962C8B-B14F-4D97-AF65-F5344CB8AC3E}">
        <p14:creationId xmlns:p14="http://schemas.microsoft.com/office/powerpoint/2010/main" val="301213314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Rectangle 2" descr="Rectangle: Click to edit Master text styles&#10;Second level&#10;Third level&#10;Fourth level&#10;Fifth level"/>
          <p:cNvSpPr>
            <a:spLocks noGrp="1" noChangeArrowheads="1"/>
          </p:cNvSpPr>
          <p:nvPr>
            <p:ph idx="1"/>
          </p:nvPr>
        </p:nvSpPr>
        <p:spPr>
          <a:xfrm>
            <a:off x="395536" y="1052736"/>
            <a:ext cx="8153400" cy="549424"/>
          </a:xfrm>
        </p:spPr>
        <p:txBody>
          <a:bodyPr/>
          <a:lstStyle/>
          <a:p>
            <a:pPr algn="just" eaLnBrk="1" hangingPunct="1"/>
            <a:r>
              <a:rPr lang="zh-CN" altLang="en-US" sz="2400" dirty="0" smtClean="0">
                <a:solidFill>
                  <a:srgbClr val="080808"/>
                </a:solidFill>
              </a:rPr>
              <a:t>例</a:t>
            </a:r>
            <a:r>
              <a:rPr lang="en-US" altLang="zh-CN" sz="2400" dirty="0" smtClean="0">
                <a:solidFill>
                  <a:srgbClr val="080808"/>
                </a:solidFill>
              </a:rPr>
              <a:t>4</a:t>
            </a:r>
            <a:r>
              <a:rPr lang="zh-CN" altLang="en-US" sz="2400" dirty="0" smtClean="0">
                <a:solidFill>
                  <a:srgbClr val="080808"/>
                </a:solidFill>
              </a:rPr>
              <a:t>：统计</a:t>
            </a:r>
            <a:r>
              <a:rPr lang="en-US" altLang="zh-CN" sz="2400" dirty="0">
                <a:solidFill>
                  <a:srgbClr val="080808"/>
                </a:solidFill>
              </a:rPr>
              <a:t>	</a:t>
            </a:r>
            <a:r>
              <a:rPr lang="zh-CN" altLang="en-US" sz="2400" dirty="0">
                <a:solidFill>
                  <a:srgbClr val="080808"/>
                </a:solidFill>
              </a:rPr>
              <a:t>一</a:t>
            </a:r>
            <a:r>
              <a:rPr lang="zh-CN" altLang="en-US" sz="2400" dirty="0" smtClean="0">
                <a:solidFill>
                  <a:srgbClr val="080808"/>
                </a:solidFill>
              </a:rPr>
              <a:t>组数据中</a:t>
            </a:r>
            <a:r>
              <a:rPr lang="en-US" altLang="zh-CN" sz="2400" dirty="0" smtClean="0">
                <a:solidFill>
                  <a:srgbClr val="080808"/>
                </a:solidFill>
              </a:rPr>
              <a:t>55H</a:t>
            </a:r>
            <a:r>
              <a:rPr lang="zh-CN" altLang="en-US" sz="2400" dirty="0" smtClean="0">
                <a:solidFill>
                  <a:srgbClr val="080808"/>
                </a:solidFill>
              </a:rPr>
              <a:t>的个数：</a:t>
            </a:r>
          </a:p>
          <a:p>
            <a:pPr algn="just" eaLnBrk="1" hangingPunct="1">
              <a:buFont typeface="Wingdings" pitchFamily="2" charset="2"/>
              <a:buNone/>
            </a:pPr>
            <a:endParaRPr lang="en-US" altLang="zh-CN" sz="2000" dirty="0" smtClean="0">
              <a:solidFill>
                <a:srgbClr val="080808"/>
              </a:solidFill>
            </a:endParaRPr>
          </a:p>
        </p:txBody>
      </p:sp>
      <p:sp>
        <p:nvSpPr>
          <p:cNvPr id="4" name="Rectangle 3"/>
          <p:cNvSpPr>
            <a:spLocks noChangeArrowheads="1"/>
          </p:cNvSpPr>
          <p:nvPr/>
        </p:nvSpPr>
        <p:spPr bwMode="auto">
          <a:xfrm>
            <a:off x="238785" y="1649124"/>
            <a:ext cx="3816424" cy="4832092"/>
          </a:xfrm>
          <a:prstGeom prst="rect">
            <a:avLst/>
          </a:prstGeom>
          <a:noFill/>
          <a:ln w="9525">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1433513" indent="-1163638" eaLnBrk="0" hangingPunct="0">
              <a:defRPr kumimoji="1" sz="2000" b="1">
                <a:solidFill>
                  <a:schemeClr val="tx1"/>
                </a:solidFill>
                <a:latin typeface="Tahoma" pitchFamily="34" charset="0"/>
                <a:ea typeface="仿宋_GB2312" pitchFamily="49" charset="-122"/>
              </a:defRPr>
            </a:lvl1pPr>
            <a:lvl2pPr marL="742950" indent="-285750" eaLnBrk="0" hangingPunct="0">
              <a:defRPr kumimoji="1" sz="2000" b="1">
                <a:solidFill>
                  <a:schemeClr val="tx1"/>
                </a:solidFill>
                <a:latin typeface="Tahoma" pitchFamily="34" charset="0"/>
                <a:ea typeface="仿宋_GB2312" pitchFamily="49" charset="-122"/>
              </a:defRPr>
            </a:lvl2pPr>
            <a:lvl3pPr marL="1143000" indent="-228600" eaLnBrk="0" hangingPunct="0">
              <a:defRPr kumimoji="1" sz="2000" b="1">
                <a:solidFill>
                  <a:schemeClr val="tx1"/>
                </a:solidFill>
                <a:latin typeface="Tahoma" pitchFamily="34" charset="0"/>
                <a:ea typeface="仿宋_GB2312" pitchFamily="49" charset="-122"/>
              </a:defRPr>
            </a:lvl3pPr>
            <a:lvl4pPr marL="1600200" indent="-228600" eaLnBrk="0" hangingPunct="0">
              <a:defRPr kumimoji="1" sz="2000" b="1">
                <a:solidFill>
                  <a:schemeClr val="tx1"/>
                </a:solidFill>
                <a:latin typeface="Tahoma" pitchFamily="34" charset="0"/>
                <a:ea typeface="仿宋_GB2312" pitchFamily="49" charset="-122"/>
              </a:defRPr>
            </a:lvl4pPr>
            <a:lvl5pPr marL="2057400" indent="-228600" eaLnBrk="0" hangingPunct="0">
              <a:defRPr kumimoji="1" sz="2000" b="1">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9pPr>
          </a:lstStyle>
          <a:p>
            <a:pPr algn="l" eaLnBrk="1" hangingPunct="1"/>
            <a:r>
              <a:rPr lang="en-US" altLang="zh-CN" sz="1400" dirty="0">
                <a:solidFill>
                  <a:srgbClr val="0000FF"/>
                </a:solidFill>
                <a:latin typeface="楷体_GB2312" pitchFamily="49" charset="-122"/>
                <a:ea typeface="楷体_GB2312" pitchFamily="49" charset="-122"/>
              </a:rPr>
              <a:t>STACK   SEGMENT  STACK  'STACK</a:t>
            </a:r>
            <a:r>
              <a:rPr lang="en-US" altLang="zh-CN" sz="1200" dirty="0">
                <a:solidFill>
                  <a:srgbClr val="0000FF"/>
                </a:solidFill>
              </a:rPr>
              <a:t>' </a:t>
            </a:r>
            <a:endParaRPr lang="en-US" altLang="zh-CN" sz="1400" dirty="0">
              <a:solidFill>
                <a:srgbClr val="0000FF"/>
              </a:solidFill>
              <a:latin typeface="楷体_GB2312" pitchFamily="49" charset="-122"/>
              <a:ea typeface="楷体_GB2312" pitchFamily="49" charset="-122"/>
            </a:endParaRPr>
          </a:p>
          <a:p>
            <a:pPr algn="l" eaLnBrk="1" hangingPunct="1"/>
            <a:r>
              <a:rPr lang="en-US" altLang="zh-CN" sz="1400" dirty="0">
                <a:solidFill>
                  <a:srgbClr val="0000FF"/>
                </a:solidFill>
                <a:latin typeface="楷体_GB2312" pitchFamily="49" charset="-122"/>
                <a:ea typeface="楷体_GB2312" pitchFamily="49" charset="-122"/>
              </a:rPr>
              <a:t>        DW  100H  DUP(?)</a:t>
            </a:r>
          </a:p>
          <a:p>
            <a:pPr algn="l" eaLnBrk="1" hangingPunct="1"/>
            <a:r>
              <a:rPr lang="en-US" altLang="zh-CN" sz="1400" dirty="0">
                <a:solidFill>
                  <a:srgbClr val="0000FF"/>
                </a:solidFill>
                <a:latin typeface="楷体_GB2312" pitchFamily="49" charset="-122"/>
                <a:ea typeface="楷体_GB2312" pitchFamily="49" charset="-122"/>
              </a:rPr>
              <a:t>TOP     LABEL WORD</a:t>
            </a:r>
          </a:p>
          <a:p>
            <a:pPr algn="l" eaLnBrk="1" hangingPunct="1"/>
            <a:r>
              <a:rPr lang="en-US" altLang="zh-CN" sz="1400" dirty="0">
                <a:solidFill>
                  <a:srgbClr val="0000FF"/>
                </a:solidFill>
                <a:latin typeface="楷体_GB2312" pitchFamily="49" charset="-122"/>
                <a:ea typeface="楷体_GB2312" pitchFamily="49" charset="-122"/>
              </a:rPr>
              <a:t>STACK   ENDS</a:t>
            </a:r>
          </a:p>
          <a:p>
            <a:pPr algn="l" eaLnBrk="1" hangingPunct="1"/>
            <a:r>
              <a:rPr lang="en-US" altLang="zh-CN" sz="1400" dirty="0">
                <a:solidFill>
                  <a:srgbClr val="0000FF"/>
                </a:solidFill>
                <a:latin typeface="楷体_GB2312" pitchFamily="49" charset="-122"/>
                <a:ea typeface="楷体_GB2312" pitchFamily="49" charset="-122"/>
              </a:rPr>
              <a:t>DATA    SEGMENT</a:t>
            </a:r>
          </a:p>
          <a:p>
            <a:pPr algn="l" eaLnBrk="1" hangingPunct="1"/>
            <a:r>
              <a:rPr lang="en-US" altLang="zh-CN" sz="1400" dirty="0" smtClean="0">
                <a:solidFill>
                  <a:srgbClr val="080808"/>
                </a:solidFill>
                <a:latin typeface="楷体_GB2312" pitchFamily="49" charset="-122"/>
                <a:ea typeface="楷体_GB2312" pitchFamily="49" charset="-122"/>
              </a:rPr>
              <a:t>BUF1 DB 10H,</a:t>
            </a:r>
          </a:p>
          <a:p>
            <a:pPr algn="l" eaLnBrk="1" hangingPunct="1"/>
            <a:r>
              <a:rPr lang="en-US" altLang="zh-CN" sz="1400" dirty="0">
                <a:solidFill>
                  <a:srgbClr val="080808"/>
                </a:solidFill>
                <a:latin typeface="楷体_GB2312" pitchFamily="49" charset="-122"/>
                <a:ea typeface="楷体_GB2312" pitchFamily="49" charset="-122"/>
              </a:rPr>
              <a:t> </a:t>
            </a:r>
            <a:r>
              <a:rPr lang="en-US" altLang="zh-CN" sz="1400" dirty="0" smtClean="0">
                <a:solidFill>
                  <a:srgbClr val="080808"/>
                </a:solidFill>
                <a:latin typeface="楷体_GB2312" pitchFamily="49" charset="-122"/>
                <a:ea typeface="楷体_GB2312" pitchFamily="49" charset="-122"/>
              </a:rPr>
              <a:t>    DB 23H,32H,55H,34H,98H,55H,</a:t>
            </a:r>
          </a:p>
          <a:p>
            <a:pPr algn="l" eaLnBrk="1" hangingPunct="1"/>
            <a:r>
              <a:rPr lang="en-US" altLang="zh-CN" sz="1400" dirty="0">
                <a:solidFill>
                  <a:srgbClr val="080808"/>
                </a:solidFill>
                <a:latin typeface="楷体_GB2312" pitchFamily="49" charset="-122"/>
                <a:ea typeface="楷体_GB2312" pitchFamily="49" charset="-122"/>
              </a:rPr>
              <a:t> </a:t>
            </a:r>
            <a:r>
              <a:rPr lang="en-US" altLang="zh-CN" sz="1400" dirty="0" smtClean="0">
                <a:solidFill>
                  <a:srgbClr val="080808"/>
                </a:solidFill>
                <a:latin typeface="楷体_GB2312" pitchFamily="49" charset="-122"/>
                <a:ea typeface="楷体_GB2312" pitchFamily="49" charset="-122"/>
              </a:rPr>
              <a:t>    DB 43H,55H,97H,64H</a:t>
            </a:r>
            <a:endParaRPr lang="en-US" altLang="zh-CN" sz="1400" dirty="0">
              <a:solidFill>
                <a:srgbClr val="080808"/>
              </a:solidFill>
              <a:latin typeface="楷体_GB2312" pitchFamily="49" charset="-122"/>
              <a:ea typeface="楷体_GB2312" pitchFamily="49" charset="-122"/>
            </a:endParaRPr>
          </a:p>
          <a:p>
            <a:pPr algn="l" eaLnBrk="1" hangingPunct="1"/>
            <a:r>
              <a:rPr lang="en-US" altLang="zh-CN" sz="1400" dirty="0" smtClean="0">
                <a:solidFill>
                  <a:srgbClr val="080808"/>
                </a:solidFill>
                <a:latin typeface="楷体_GB2312" pitchFamily="49" charset="-122"/>
                <a:ea typeface="楷体_GB2312" pitchFamily="49" charset="-122"/>
              </a:rPr>
              <a:t>BUF2 DB ?</a:t>
            </a:r>
          </a:p>
          <a:p>
            <a:pPr algn="l" eaLnBrk="1" hangingPunct="1"/>
            <a:r>
              <a:rPr lang="en-US" altLang="zh-CN" sz="1400" dirty="0" smtClean="0">
                <a:solidFill>
                  <a:srgbClr val="0000FF"/>
                </a:solidFill>
                <a:latin typeface="楷体_GB2312" pitchFamily="49" charset="-122"/>
                <a:ea typeface="楷体_GB2312" pitchFamily="49" charset="-122"/>
              </a:rPr>
              <a:t>DATA  </a:t>
            </a:r>
            <a:r>
              <a:rPr lang="en-US" altLang="zh-CN" sz="1400" dirty="0">
                <a:solidFill>
                  <a:srgbClr val="0000FF"/>
                </a:solidFill>
                <a:latin typeface="楷体_GB2312" pitchFamily="49" charset="-122"/>
                <a:ea typeface="楷体_GB2312" pitchFamily="49" charset="-122"/>
              </a:rPr>
              <a:t>ENDS</a:t>
            </a:r>
          </a:p>
          <a:p>
            <a:pPr algn="l" eaLnBrk="1" hangingPunct="1"/>
            <a:r>
              <a:rPr lang="en-US" altLang="zh-CN" sz="1400" dirty="0">
                <a:solidFill>
                  <a:srgbClr val="0000FF"/>
                </a:solidFill>
                <a:latin typeface="楷体_GB2312" pitchFamily="49" charset="-122"/>
                <a:ea typeface="楷体_GB2312" pitchFamily="49" charset="-122"/>
              </a:rPr>
              <a:t>CODE  SEGMENT</a:t>
            </a:r>
          </a:p>
          <a:p>
            <a:pPr algn="l" eaLnBrk="1" hangingPunct="1"/>
            <a:r>
              <a:rPr lang="en-US" altLang="zh-CN" sz="1400" dirty="0">
                <a:solidFill>
                  <a:srgbClr val="0000FF"/>
                </a:solidFill>
                <a:latin typeface="楷体_GB2312" pitchFamily="49" charset="-122"/>
                <a:ea typeface="楷体_GB2312" pitchFamily="49" charset="-122"/>
              </a:rPr>
              <a:t>      ASSUME  CS:CODE,DS:DATA</a:t>
            </a:r>
            <a:r>
              <a:rPr lang="en-US" altLang="zh-CN" sz="1400" dirty="0" smtClean="0">
                <a:solidFill>
                  <a:srgbClr val="0000FF"/>
                </a:solidFill>
                <a:latin typeface="楷体_GB2312" pitchFamily="49" charset="-122"/>
                <a:ea typeface="楷体_GB2312" pitchFamily="49" charset="-122"/>
              </a:rPr>
              <a:t>,</a:t>
            </a:r>
          </a:p>
          <a:p>
            <a:pPr algn="l" eaLnBrk="1" hangingPunct="1"/>
            <a:r>
              <a:rPr lang="en-US" altLang="zh-CN" sz="1400" dirty="0">
                <a:solidFill>
                  <a:srgbClr val="0000FF"/>
                </a:solidFill>
                <a:latin typeface="楷体_GB2312" pitchFamily="49" charset="-122"/>
                <a:ea typeface="楷体_GB2312" pitchFamily="49" charset="-122"/>
              </a:rPr>
              <a:t> </a:t>
            </a:r>
            <a:r>
              <a:rPr lang="en-US" altLang="zh-CN" sz="1400" dirty="0" smtClean="0">
                <a:solidFill>
                  <a:srgbClr val="0000FF"/>
                </a:solidFill>
                <a:latin typeface="楷体_GB2312" pitchFamily="49" charset="-122"/>
                <a:ea typeface="楷体_GB2312" pitchFamily="49" charset="-122"/>
              </a:rPr>
              <a:t>             ES:DATA,SS:STACK</a:t>
            </a:r>
            <a:endParaRPr lang="en-US" altLang="zh-CN" sz="1400" dirty="0">
              <a:solidFill>
                <a:srgbClr val="0000FF"/>
              </a:solidFill>
              <a:latin typeface="楷体_GB2312" pitchFamily="49" charset="-122"/>
              <a:ea typeface="楷体_GB2312" pitchFamily="49" charset="-122"/>
            </a:endParaRPr>
          </a:p>
          <a:p>
            <a:pPr eaLnBrk="1" hangingPunct="1"/>
            <a:r>
              <a:rPr lang="en-US" altLang="zh-CN" sz="1400" dirty="0">
                <a:solidFill>
                  <a:srgbClr val="0000FF"/>
                </a:solidFill>
                <a:latin typeface="楷体_GB2312" pitchFamily="49" charset="-122"/>
                <a:ea typeface="楷体_GB2312" pitchFamily="49" charset="-122"/>
              </a:rPr>
              <a:t>START:</a:t>
            </a:r>
          </a:p>
          <a:p>
            <a:pPr eaLnBrk="1" hangingPunct="1"/>
            <a:r>
              <a:rPr lang="en-US" altLang="zh-CN" sz="1400" dirty="0">
                <a:solidFill>
                  <a:srgbClr val="0000FF"/>
                </a:solidFill>
                <a:latin typeface="楷体_GB2312" pitchFamily="49" charset="-122"/>
                <a:ea typeface="楷体_GB2312" pitchFamily="49" charset="-122"/>
              </a:rPr>
              <a:t>        MOV  AX, DATA</a:t>
            </a:r>
          </a:p>
          <a:p>
            <a:pPr eaLnBrk="1" hangingPunct="1"/>
            <a:r>
              <a:rPr lang="en-US" altLang="zh-CN" sz="1400" dirty="0">
                <a:solidFill>
                  <a:srgbClr val="0000FF"/>
                </a:solidFill>
                <a:latin typeface="楷体_GB2312" pitchFamily="49" charset="-122"/>
                <a:ea typeface="楷体_GB2312" pitchFamily="49" charset="-122"/>
              </a:rPr>
              <a:t>        MOV  DS, AX</a:t>
            </a:r>
          </a:p>
          <a:p>
            <a:pPr eaLnBrk="1" hangingPunct="1"/>
            <a:r>
              <a:rPr lang="en-US" altLang="zh-CN" sz="1400" dirty="0">
                <a:solidFill>
                  <a:srgbClr val="0000FF"/>
                </a:solidFill>
                <a:latin typeface="楷体_GB2312" pitchFamily="49" charset="-122"/>
                <a:ea typeface="楷体_GB2312" pitchFamily="49" charset="-122"/>
              </a:rPr>
              <a:t>        MOV  ES, AX</a:t>
            </a:r>
          </a:p>
          <a:p>
            <a:pPr eaLnBrk="1" hangingPunct="1"/>
            <a:r>
              <a:rPr lang="en-US" altLang="zh-CN" sz="1400" dirty="0">
                <a:solidFill>
                  <a:srgbClr val="0000FF"/>
                </a:solidFill>
                <a:latin typeface="楷体_GB2312" pitchFamily="49" charset="-122"/>
                <a:ea typeface="楷体_GB2312" pitchFamily="49" charset="-122"/>
              </a:rPr>
              <a:t>        MOV  AX, STACK</a:t>
            </a:r>
          </a:p>
          <a:p>
            <a:pPr eaLnBrk="1" hangingPunct="1"/>
            <a:r>
              <a:rPr lang="en-US" altLang="zh-CN" sz="1400" dirty="0">
                <a:solidFill>
                  <a:srgbClr val="0000FF"/>
                </a:solidFill>
                <a:latin typeface="楷体_GB2312" pitchFamily="49" charset="-122"/>
                <a:ea typeface="楷体_GB2312" pitchFamily="49" charset="-122"/>
              </a:rPr>
              <a:t>        MOV  SS, AX</a:t>
            </a:r>
          </a:p>
          <a:p>
            <a:pPr eaLnBrk="1" hangingPunct="1"/>
            <a:r>
              <a:rPr lang="en-US" altLang="zh-CN" sz="1400" dirty="0">
                <a:solidFill>
                  <a:srgbClr val="0000FF"/>
                </a:solidFill>
                <a:latin typeface="楷体_GB2312" pitchFamily="49" charset="-122"/>
                <a:ea typeface="楷体_GB2312" pitchFamily="49" charset="-122"/>
              </a:rPr>
              <a:t>        LEA </a:t>
            </a:r>
            <a:r>
              <a:rPr lang="en-US" altLang="zh-CN" sz="1400" dirty="0" smtClean="0">
                <a:solidFill>
                  <a:srgbClr val="0000FF"/>
                </a:solidFill>
                <a:latin typeface="楷体_GB2312" pitchFamily="49" charset="-122"/>
                <a:ea typeface="楷体_GB2312" pitchFamily="49" charset="-122"/>
              </a:rPr>
              <a:t>SP,TOP</a:t>
            </a:r>
          </a:p>
          <a:p>
            <a:pPr eaLnBrk="1" hangingPunct="1"/>
            <a:r>
              <a:rPr lang="en-US" altLang="zh-CN" sz="1400" dirty="0">
                <a:solidFill>
                  <a:srgbClr val="0000FF"/>
                </a:solidFill>
                <a:latin typeface="楷体_GB2312" pitchFamily="49" charset="-122"/>
                <a:ea typeface="楷体_GB2312" pitchFamily="49" charset="-122"/>
              </a:rPr>
              <a:t> </a:t>
            </a:r>
            <a:r>
              <a:rPr lang="en-US" altLang="zh-CN" sz="1400" dirty="0" smtClean="0">
                <a:solidFill>
                  <a:srgbClr val="0000FF"/>
                </a:solidFill>
                <a:latin typeface="楷体_GB2312" pitchFamily="49" charset="-122"/>
                <a:ea typeface="楷体_GB2312" pitchFamily="49" charset="-122"/>
              </a:rPr>
              <a:t>       </a:t>
            </a:r>
            <a:r>
              <a:rPr lang="en-US" altLang="zh-CN" sz="1400" dirty="0" smtClean="0">
                <a:solidFill>
                  <a:schemeClr val="tx2"/>
                </a:solidFill>
                <a:latin typeface="楷体_GB2312" pitchFamily="49" charset="-122"/>
                <a:ea typeface="楷体_GB2312" pitchFamily="49" charset="-122"/>
              </a:rPr>
              <a:t>LEA SI, BUF1</a:t>
            </a:r>
          </a:p>
          <a:p>
            <a:pPr eaLnBrk="1" hangingPunct="1"/>
            <a:r>
              <a:rPr lang="en-US" altLang="zh-CN" sz="1400" dirty="0">
                <a:solidFill>
                  <a:schemeClr val="tx2"/>
                </a:solidFill>
                <a:latin typeface="楷体_GB2312" pitchFamily="49" charset="-122"/>
                <a:ea typeface="楷体_GB2312" pitchFamily="49" charset="-122"/>
              </a:rPr>
              <a:t> </a:t>
            </a:r>
            <a:r>
              <a:rPr lang="en-US" altLang="zh-CN" sz="1400" dirty="0" smtClean="0">
                <a:solidFill>
                  <a:schemeClr val="tx2"/>
                </a:solidFill>
                <a:latin typeface="楷体_GB2312" pitchFamily="49" charset="-122"/>
                <a:ea typeface="楷体_GB2312" pitchFamily="49" charset="-122"/>
              </a:rPr>
              <a:t>       LEA DI, BUF2</a:t>
            </a:r>
            <a:endParaRPr lang="en-US" altLang="zh-CN" sz="1400" dirty="0">
              <a:solidFill>
                <a:srgbClr val="080808"/>
              </a:solidFill>
              <a:latin typeface="楷体_GB2312" pitchFamily="49" charset="-122"/>
              <a:ea typeface="楷体_GB2312" pitchFamily="49" charset="-122"/>
            </a:endParaRPr>
          </a:p>
        </p:txBody>
      </p:sp>
      <p:sp>
        <p:nvSpPr>
          <p:cNvPr id="5" name="Rectangle 3"/>
          <p:cNvSpPr>
            <a:spLocks noChangeArrowheads="1"/>
          </p:cNvSpPr>
          <p:nvPr/>
        </p:nvSpPr>
        <p:spPr bwMode="auto">
          <a:xfrm>
            <a:off x="4193026" y="1433681"/>
            <a:ext cx="4898418" cy="5262979"/>
          </a:xfrm>
          <a:prstGeom prst="rect">
            <a:avLst/>
          </a:prstGeom>
          <a:noFill/>
          <a:ln w="127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indent="269875" eaLnBrk="0" hangingPunct="0">
              <a:defRPr kumimoji="1" sz="2000" b="1">
                <a:solidFill>
                  <a:schemeClr val="tx1"/>
                </a:solidFill>
                <a:latin typeface="Tahoma" pitchFamily="34" charset="0"/>
                <a:ea typeface="仿宋_GB2312" pitchFamily="49" charset="-122"/>
              </a:defRPr>
            </a:lvl1pPr>
            <a:lvl2pPr marL="742950" indent="-285750" eaLnBrk="0" hangingPunct="0">
              <a:defRPr kumimoji="1" sz="2000" b="1">
                <a:solidFill>
                  <a:schemeClr val="tx1"/>
                </a:solidFill>
                <a:latin typeface="Tahoma" pitchFamily="34" charset="0"/>
                <a:ea typeface="仿宋_GB2312" pitchFamily="49" charset="-122"/>
              </a:defRPr>
            </a:lvl2pPr>
            <a:lvl3pPr marL="1143000" indent="-228600" eaLnBrk="0" hangingPunct="0">
              <a:defRPr kumimoji="1" sz="2000" b="1">
                <a:solidFill>
                  <a:schemeClr val="tx1"/>
                </a:solidFill>
                <a:latin typeface="Tahoma" pitchFamily="34" charset="0"/>
                <a:ea typeface="仿宋_GB2312" pitchFamily="49" charset="-122"/>
              </a:defRPr>
            </a:lvl3pPr>
            <a:lvl4pPr marL="1600200" indent="-228600" eaLnBrk="0" hangingPunct="0">
              <a:defRPr kumimoji="1" sz="2000" b="1">
                <a:solidFill>
                  <a:schemeClr val="tx1"/>
                </a:solidFill>
                <a:latin typeface="Tahoma" pitchFamily="34" charset="0"/>
                <a:ea typeface="仿宋_GB2312" pitchFamily="49" charset="-122"/>
              </a:defRPr>
            </a:lvl4pPr>
            <a:lvl5pPr marL="2057400" indent="-228600" eaLnBrk="0" hangingPunct="0">
              <a:defRPr kumimoji="1" sz="2000" b="1">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9pPr>
          </a:lstStyle>
          <a:p>
            <a:pPr algn="l" eaLnBrk="1" hangingPunct="1"/>
            <a:r>
              <a:rPr lang="en-US" altLang="zh-CN" sz="1400" dirty="0">
                <a:solidFill>
                  <a:srgbClr val="080808"/>
                </a:solidFill>
                <a:latin typeface="楷体_GB2312" pitchFamily="49" charset="-122"/>
                <a:ea typeface="楷体_GB2312" pitchFamily="49" charset="-122"/>
              </a:rPr>
              <a:t>	</a:t>
            </a:r>
            <a:r>
              <a:rPr lang="en-US" altLang="zh-CN" sz="1400" dirty="0" smtClean="0">
                <a:solidFill>
                  <a:srgbClr val="080808"/>
                </a:solidFill>
                <a:latin typeface="楷体_GB2312" pitchFamily="49" charset="-122"/>
                <a:ea typeface="楷体_GB2312" pitchFamily="49" charset="-122"/>
              </a:rPr>
              <a:t>CALL COUNT55</a:t>
            </a:r>
          </a:p>
          <a:p>
            <a:pPr eaLnBrk="1" hangingPunct="1"/>
            <a:r>
              <a:rPr lang="en-US" altLang="zh-CN" sz="1400" dirty="0">
                <a:solidFill>
                  <a:srgbClr val="080808"/>
                </a:solidFill>
                <a:latin typeface="楷体_GB2312" pitchFamily="49" charset="-122"/>
                <a:ea typeface="楷体_GB2312" pitchFamily="49" charset="-122"/>
              </a:rPr>
              <a:t>	</a:t>
            </a:r>
            <a:r>
              <a:rPr lang="en-US" altLang="zh-CN" sz="1400" dirty="0">
                <a:solidFill>
                  <a:srgbClr val="FF0000"/>
                </a:solidFill>
                <a:latin typeface="楷体_GB2312" pitchFamily="49" charset="-122"/>
                <a:ea typeface="楷体_GB2312" pitchFamily="49" charset="-122"/>
              </a:rPr>
              <a:t>  MOV AH,4CH	</a:t>
            </a:r>
            <a:r>
              <a:rPr lang="zh-CN" altLang="en-US" sz="1400" dirty="0" smtClean="0">
                <a:solidFill>
                  <a:srgbClr val="FF0000"/>
                </a:solidFill>
                <a:latin typeface="楷体_GB2312" pitchFamily="49" charset="-122"/>
                <a:ea typeface="楷体_GB2312" pitchFamily="49" charset="-122"/>
              </a:rPr>
              <a:t>；</a:t>
            </a:r>
            <a:r>
              <a:rPr lang="zh-CN" altLang="en-US" sz="1400" dirty="0">
                <a:solidFill>
                  <a:srgbClr val="FF0000"/>
                </a:solidFill>
                <a:latin typeface="楷体_GB2312" pitchFamily="49" charset="-122"/>
                <a:ea typeface="楷体_GB2312" pitchFamily="49" charset="-122"/>
              </a:rPr>
              <a:t>返回</a:t>
            </a:r>
            <a:r>
              <a:rPr lang="en-US" altLang="zh-CN" sz="1400" dirty="0">
                <a:solidFill>
                  <a:srgbClr val="FF0000"/>
                </a:solidFill>
                <a:latin typeface="楷体_GB2312" pitchFamily="49" charset="-122"/>
                <a:ea typeface="楷体_GB2312" pitchFamily="49" charset="-122"/>
              </a:rPr>
              <a:t>DOS</a:t>
            </a:r>
            <a:r>
              <a:rPr lang="zh-CN" altLang="en-US" sz="1400" dirty="0">
                <a:solidFill>
                  <a:srgbClr val="FF0000"/>
                </a:solidFill>
                <a:latin typeface="楷体_GB2312" pitchFamily="49" charset="-122"/>
                <a:ea typeface="楷体_GB2312" pitchFamily="49" charset="-122"/>
              </a:rPr>
              <a:t>操作系统</a:t>
            </a:r>
          </a:p>
          <a:p>
            <a:pPr eaLnBrk="1" hangingPunct="1"/>
            <a:r>
              <a:rPr lang="zh-CN" altLang="en-US" sz="1400" dirty="0">
                <a:solidFill>
                  <a:srgbClr val="FF0000"/>
                </a:solidFill>
                <a:latin typeface="楷体_GB2312" pitchFamily="49" charset="-122"/>
                <a:ea typeface="楷体_GB2312" pitchFamily="49" charset="-122"/>
              </a:rPr>
              <a:t>	  </a:t>
            </a:r>
            <a:r>
              <a:rPr lang="en-US" altLang="zh-CN" sz="1400" dirty="0">
                <a:solidFill>
                  <a:srgbClr val="FF0000"/>
                </a:solidFill>
                <a:latin typeface="楷体_GB2312" pitchFamily="49" charset="-122"/>
                <a:ea typeface="楷体_GB2312" pitchFamily="49" charset="-122"/>
              </a:rPr>
              <a:t>INT </a:t>
            </a:r>
            <a:r>
              <a:rPr lang="en-US" altLang="zh-CN" sz="1400" dirty="0" smtClean="0">
                <a:solidFill>
                  <a:srgbClr val="FF0000"/>
                </a:solidFill>
                <a:latin typeface="楷体_GB2312" pitchFamily="49" charset="-122"/>
                <a:ea typeface="楷体_GB2312" pitchFamily="49" charset="-122"/>
              </a:rPr>
              <a:t>21H</a:t>
            </a:r>
          </a:p>
          <a:p>
            <a:pPr eaLnBrk="1" hangingPunct="1"/>
            <a:r>
              <a:rPr lang="en-US" altLang="zh-CN" sz="1400" dirty="0">
                <a:solidFill>
                  <a:srgbClr val="00B0F0"/>
                </a:solidFill>
                <a:latin typeface="楷体_GB2312" pitchFamily="49" charset="-122"/>
                <a:ea typeface="楷体_GB2312" pitchFamily="49" charset="-122"/>
              </a:rPr>
              <a:t>COUNT55 PROC NEAR</a:t>
            </a:r>
          </a:p>
          <a:p>
            <a:pPr eaLnBrk="1" hangingPunct="1"/>
            <a:r>
              <a:rPr lang="en-US" altLang="zh-CN" sz="1400" dirty="0">
                <a:solidFill>
                  <a:srgbClr val="080808"/>
                </a:solidFill>
                <a:latin typeface="楷体_GB2312" pitchFamily="49" charset="-122"/>
                <a:ea typeface="楷体_GB2312" pitchFamily="49" charset="-122"/>
              </a:rPr>
              <a:t>      PUSH AX</a:t>
            </a:r>
          </a:p>
          <a:p>
            <a:pPr eaLnBrk="1" hangingPunct="1"/>
            <a:r>
              <a:rPr lang="en-US" altLang="zh-CN" sz="1400" dirty="0">
                <a:solidFill>
                  <a:srgbClr val="080808"/>
                </a:solidFill>
                <a:latin typeface="楷体_GB2312" pitchFamily="49" charset="-122"/>
                <a:ea typeface="楷体_GB2312" pitchFamily="49" charset="-122"/>
              </a:rPr>
              <a:t>      PUSH CX</a:t>
            </a:r>
          </a:p>
          <a:p>
            <a:pPr eaLnBrk="1" hangingPunct="1"/>
            <a:r>
              <a:rPr lang="en-US" altLang="zh-CN" sz="1400" dirty="0">
                <a:solidFill>
                  <a:srgbClr val="080808"/>
                </a:solidFill>
                <a:latin typeface="楷体_GB2312" pitchFamily="49" charset="-122"/>
                <a:ea typeface="楷体_GB2312" pitchFamily="49" charset="-122"/>
              </a:rPr>
              <a:t>      PUSH BX</a:t>
            </a:r>
          </a:p>
          <a:p>
            <a:pPr eaLnBrk="1" hangingPunct="1"/>
            <a:r>
              <a:rPr lang="en-US" altLang="zh-CN" sz="1400" dirty="0">
                <a:solidFill>
                  <a:srgbClr val="080808"/>
                </a:solidFill>
                <a:latin typeface="楷体_GB2312" pitchFamily="49" charset="-122"/>
                <a:ea typeface="楷体_GB2312" pitchFamily="49" charset="-122"/>
              </a:rPr>
              <a:t>      XOR CX, CX</a:t>
            </a:r>
          </a:p>
          <a:p>
            <a:pPr eaLnBrk="1" hangingPunct="1"/>
            <a:r>
              <a:rPr lang="en-US" altLang="zh-CN" sz="1400" dirty="0">
                <a:solidFill>
                  <a:srgbClr val="080808"/>
                </a:solidFill>
                <a:latin typeface="楷体_GB2312" pitchFamily="49" charset="-122"/>
                <a:ea typeface="楷体_GB2312" pitchFamily="49" charset="-122"/>
              </a:rPr>
              <a:t>      MOV CL, </a:t>
            </a:r>
            <a:r>
              <a:rPr lang="en-US" altLang="zh-CN" sz="1400" dirty="0" smtClean="0">
                <a:solidFill>
                  <a:srgbClr val="080808"/>
                </a:solidFill>
                <a:latin typeface="楷体_GB2312" pitchFamily="49" charset="-122"/>
                <a:ea typeface="楷体_GB2312" pitchFamily="49" charset="-122"/>
              </a:rPr>
              <a:t>[SI]</a:t>
            </a:r>
            <a:endParaRPr lang="en-US" altLang="zh-CN" sz="1400" dirty="0">
              <a:solidFill>
                <a:srgbClr val="080808"/>
              </a:solidFill>
              <a:latin typeface="楷体_GB2312" pitchFamily="49" charset="-122"/>
              <a:ea typeface="楷体_GB2312" pitchFamily="49" charset="-122"/>
            </a:endParaRPr>
          </a:p>
          <a:p>
            <a:pPr eaLnBrk="1" hangingPunct="1"/>
            <a:r>
              <a:rPr lang="en-US" altLang="zh-CN" sz="1400" dirty="0">
                <a:solidFill>
                  <a:srgbClr val="080808"/>
                </a:solidFill>
                <a:latin typeface="楷体_GB2312" pitchFamily="49" charset="-122"/>
                <a:ea typeface="楷体_GB2312" pitchFamily="49" charset="-122"/>
              </a:rPr>
              <a:t>      MOV AL, 55H</a:t>
            </a:r>
          </a:p>
          <a:p>
            <a:pPr eaLnBrk="1" hangingPunct="1"/>
            <a:r>
              <a:rPr lang="en-US" altLang="zh-CN" sz="1400" dirty="0">
                <a:solidFill>
                  <a:srgbClr val="080808"/>
                </a:solidFill>
                <a:latin typeface="楷体_GB2312" pitchFamily="49" charset="-122"/>
                <a:ea typeface="楷体_GB2312" pitchFamily="49" charset="-122"/>
              </a:rPr>
              <a:t>      MOV </a:t>
            </a:r>
            <a:r>
              <a:rPr lang="en-US" altLang="zh-CN" sz="1400" dirty="0" smtClean="0">
                <a:solidFill>
                  <a:srgbClr val="080808"/>
                </a:solidFill>
                <a:latin typeface="楷体_GB2312" pitchFamily="49" charset="-122"/>
                <a:ea typeface="楷体_GB2312" pitchFamily="49" charset="-122"/>
              </a:rPr>
              <a:t>[DI], </a:t>
            </a:r>
            <a:r>
              <a:rPr lang="en-US" altLang="zh-CN" sz="1400" dirty="0">
                <a:solidFill>
                  <a:srgbClr val="080808"/>
                </a:solidFill>
                <a:latin typeface="楷体_GB2312" pitchFamily="49" charset="-122"/>
                <a:ea typeface="楷体_GB2312" pitchFamily="49" charset="-122"/>
              </a:rPr>
              <a:t>0</a:t>
            </a:r>
          </a:p>
          <a:p>
            <a:pPr eaLnBrk="1" hangingPunct="1"/>
            <a:r>
              <a:rPr lang="en-US" altLang="zh-CN" sz="1400" dirty="0">
                <a:solidFill>
                  <a:srgbClr val="080808"/>
                </a:solidFill>
                <a:latin typeface="楷体_GB2312" pitchFamily="49" charset="-122"/>
                <a:ea typeface="楷体_GB2312" pitchFamily="49" charset="-122"/>
              </a:rPr>
              <a:t>      XOR BX,BX</a:t>
            </a:r>
          </a:p>
          <a:p>
            <a:pPr eaLnBrk="1" hangingPunct="1"/>
            <a:r>
              <a:rPr lang="en-US" altLang="zh-CN" sz="1400" dirty="0">
                <a:solidFill>
                  <a:srgbClr val="080808"/>
                </a:solidFill>
                <a:latin typeface="楷体_GB2312" pitchFamily="49" charset="-122"/>
                <a:ea typeface="楷体_GB2312" pitchFamily="49" charset="-122"/>
              </a:rPr>
              <a:t>   L1: INC BX</a:t>
            </a:r>
          </a:p>
          <a:p>
            <a:pPr eaLnBrk="1" hangingPunct="1"/>
            <a:r>
              <a:rPr lang="en-US" altLang="zh-CN" sz="1400" dirty="0">
                <a:solidFill>
                  <a:srgbClr val="080808"/>
                </a:solidFill>
                <a:latin typeface="楷体_GB2312" pitchFamily="49" charset="-122"/>
                <a:ea typeface="楷体_GB2312" pitchFamily="49" charset="-122"/>
              </a:rPr>
              <a:t>       CMP </a:t>
            </a:r>
            <a:r>
              <a:rPr lang="en-US" altLang="zh-CN" sz="1400" dirty="0" smtClean="0">
                <a:solidFill>
                  <a:srgbClr val="080808"/>
                </a:solidFill>
                <a:latin typeface="楷体_GB2312" pitchFamily="49" charset="-122"/>
                <a:ea typeface="楷体_GB2312" pitchFamily="49" charset="-122"/>
              </a:rPr>
              <a:t>[</a:t>
            </a:r>
            <a:r>
              <a:rPr lang="en-US" altLang="zh-CN" sz="1400" dirty="0">
                <a:solidFill>
                  <a:srgbClr val="080808"/>
                </a:solidFill>
                <a:latin typeface="楷体_GB2312" pitchFamily="49" charset="-122"/>
                <a:ea typeface="楷体_GB2312" pitchFamily="49" charset="-122"/>
              </a:rPr>
              <a:t>BX</a:t>
            </a:r>
            <a:r>
              <a:rPr lang="en-US" altLang="zh-CN" sz="1400" dirty="0" smtClean="0">
                <a:solidFill>
                  <a:srgbClr val="080808"/>
                </a:solidFill>
                <a:latin typeface="楷体_GB2312" pitchFamily="49" charset="-122"/>
                <a:ea typeface="楷体_GB2312" pitchFamily="49" charset="-122"/>
              </a:rPr>
              <a:t>][SI],</a:t>
            </a:r>
            <a:r>
              <a:rPr lang="en-US" altLang="zh-CN" sz="1400" dirty="0">
                <a:solidFill>
                  <a:srgbClr val="080808"/>
                </a:solidFill>
                <a:latin typeface="楷体_GB2312" pitchFamily="49" charset="-122"/>
                <a:ea typeface="楷体_GB2312" pitchFamily="49" charset="-122"/>
              </a:rPr>
              <a:t>AL</a:t>
            </a:r>
          </a:p>
          <a:p>
            <a:pPr eaLnBrk="1" hangingPunct="1"/>
            <a:r>
              <a:rPr lang="en-US" altLang="zh-CN" sz="1400" dirty="0">
                <a:solidFill>
                  <a:srgbClr val="080808"/>
                </a:solidFill>
                <a:latin typeface="楷体_GB2312" pitchFamily="49" charset="-122"/>
                <a:ea typeface="楷体_GB2312" pitchFamily="49" charset="-122"/>
              </a:rPr>
              <a:t>       JNZ L2</a:t>
            </a:r>
          </a:p>
          <a:p>
            <a:pPr eaLnBrk="1" hangingPunct="1"/>
            <a:r>
              <a:rPr lang="en-US" altLang="zh-CN" sz="1400" dirty="0">
                <a:solidFill>
                  <a:srgbClr val="080808"/>
                </a:solidFill>
                <a:latin typeface="楷体_GB2312" pitchFamily="49" charset="-122"/>
                <a:ea typeface="楷体_GB2312" pitchFamily="49" charset="-122"/>
              </a:rPr>
              <a:t>       INC </a:t>
            </a:r>
            <a:r>
              <a:rPr lang="en-US" altLang="zh-CN" sz="1400" dirty="0" smtClean="0">
                <a:solidFill>
                  <a:srgbClr val="080808"/>
                </a:solidFill>
                <a:latin typeface="楷体_GB2312" pitchFamily="49" charset="-122"/>
                <a:ea typeface="楷体_GB2312" pitchFamily="49" charset="-122"/>
              </a:rPr>
              <a:t>[DI]</a:t>
            </a:r>
            <a:endParaRPr lang="en-US" altLang="zh-CN" sz="1400" dirty="0">
              <a:solidFill>
                <a:srgbClr val="080808"/>
              </a:solidFill>
              <a:latin typeface="楷体_GB2312" pitchFamily="49" charset="-122"/>
              <a:ea typeface="楷体_GB2312" pitchFamily="49" charset="-122"/>
            </a:endParaRPr>
          </a:p>
          <a:p>
            <a:pPr eaLnBrk="1" hangingPunct="1"/>
            <a:r>
              <a:rPr lang="en-US" altLang="zh-CN" sz="1400" dirty="0">
                <a:solidFill>
                  <a:srgbClr val="080808"/>
                </a:solidFill>
                <a:latin typeface="楷体_GB2312" pitchFamily="49" charset="-122"/>
                <a:ea typeface="楷体_GB2312" pitchFamily="49" charset="-122"/>
              </a:rPr>
              <a:t>   L2: LOOP </a:t>
            </a:r>
            <a:r>
              <a:rPr lang="en-US" altLang="zh-CN" sz="1400" dirty="0" smtClean="0">
                <a:solidFill>
                  <a:srgbClr val="080808"/>
                </a:solidFill>
                <a:latin typeface="楷体_GB2312" pitchFamily="49" charset="-122"/>
                <a:ea typeface="楷体_GB2312" pitchFamily="49" charset="-122"/>
              </a:rPr>
              <a:t>L1</a:t>
            </a:r>
          </a:p>
          <a:p>
            <a:pPr eaLnBrk="1" hangingPunct="1"/>
            <a:r>
              <a:rPr lang="en-US" altLang="zh-CN" sz="1400" dirty="0">
                <a:solidFill>
                  <a:srgbClr val="080808"/>
                </a:solidFill>
                <a:latin typeface="楷体_GB2312" pitchFamily="49" charset="-122"/>
                <a:ea typeface="楷体_GB2312" pitchFamily="49" charset="-122"/>
              </a:rPr>
              <a:t>	</a:t>
            </a:r>
            <a:r>
              <a:rPr lang="en-US" altLang="zh-CN" sz="1400" dirty="0" smtClean="0">
                <a:solidFill>
                  <a:srgbClr val="080808"/>
                </a:solidFill>
                <a:latin typeface="楷体_GB2312" pitchFamily="49" charset="-122"/>
                <a:ea typeface="楷体_GB2312" pitchFamily="49" charset="-122"/>
              </a:rPr>
              <a:t>POP BX</a:t>
            </a:r>
          </a:p>
          <a:p>
            <a:pPr eaLnBrk="1" hangingPunct="1"/>
            <a:r>
              <a:rPr lang="en-US" altLang="zh-CN" sz="1400" dirty="0">
                <a:solidFill>
                  <a:srgbClr val="080808"/>
                </a:solidFill>
                <a:latin typeface="楷体_GB2312" pitchFamily="49" charset="-122"/>
                <a:ea typeface="楷体_GB2312" pitchFamily="49" charset="-122"/>
              </a:rPr>
              <a:t> </a:t>
            </a:r>
            <a:r>
              <a:rPr lang="en-US" altLang="zh-CN" sz="1400" dirty="0" smtClean="0">
                <a:solidFill>
                  <a:srgbClr val="080808"/>
                </a:solidFill>
                <a:latin typeface="楷体_GB2312" pitchFamily="49" charset="-122"/>
                <a:ea typeface="楷体_GB2312" pitchFamily="49" charset="-122"/>
              </a:rPr>
              <a:t>      POP CX</a:t>
            </a:r>
          </a:p>
          <a:p>
            <a:pPr eaLnBrk="1" hangingPunct="1"/>
            <a:r>
              <a:rPr lang="en-US" altLang="zh-CN" sz="1400" dirty="0">
                <a:solidFill>
                  <a:srgbClr val="080808"/>
                </a:solidFill>
                <a:latin typeface="楷体_GB2312" pitchFamily="49" charset="-122"/>
                <a:ea typeface="楷体_GB2312" pitchFamily="49" charset="-122"/>
              </a:rPr>
              <a:t> </a:t>
            </a:r>
            <a:r>
              <a:rPr lang="en-US" altLang="zh-CN" sz="1400" dirty="0" smtClean="0">
                <a:solidFill>
                  <a:srgbClr val="080808"/>
                </a:solidFill>
                <a:latin typeface="楷体_GB2312" pitchFamily="49" charset="-122"/>
                <a:ea typeface="楷体_GB2312" pitchFamily="49" charset="-122"/>
              </a:rPr>
              <a:t>      POP AX</a:t>
            </a:r>
            <a:endParaRPr lang="en-US" altLang="zh-CN" sz="1400" dirty="0">
              <a:solidFill>
                <a:srgbClr val="080808"/>
              </a:solidFill>
              <a:latin typeface="楷体_GB2312" pitchFamily="49" charset="-122"/>
              <a:ea typeface="楷体_GB2312" pitchFamily="49" charset="-122"/>
            </a:endParaRPr>
          </a:p>
          <a:p>
            <a:pPr eaLnBrk="1" hangingPunct="1"/>
            <a:r>
              <a:rPr lang="en-US" altLang="zh-CN" sz="1400" dirty="0">
                <a:solidFill>
                  <a:srgbClr val="080808"/>
                </a:solidFill>
                <a:latin typeface="楷体_GB2312" pitchFamily="49" charset="-122"/>
                <a:ea typeface="楷体_GB2312" pitchFamily="49" charset="-122"/>
              </a:rPr>
              <a:t>       </a:t>
            </a:r>
            <a:r>
              <a:rPr lang="en-US" altLang="zh-CN" sz="1400" dirty="0">
                <a:solidFill>
                  <a:srgbClr val="00B0F0"/>
                </a:solidFill>
                <a:latin typeface="楷体_GB2312" pitchFamily="49" charset="-122"/>
                <a:ea typeface="楷体_GB2312" pitchFamily="49" charset="-122"/>
              </a:rPr>
              <a:t>RET</a:t>
            </a:r>
          </a:p>
          <a:p>
            <a:pPr eaLnBrk="1" hangingPunct="1"/>
            <a:r>
              <a:rPr lang="en-US" altLang="zh-CN" sz="1400" dirty="0">
                <a:solidFill>
                  <a:srgbClr val="00B0F0"/>
                </a:solidFill>
                <a:latin typeface="楷体_GB2312" pitchFamily="49" charset="-122"/>
                <a:ea typeface="楷体_GB2312" pitchFamily="49" charset="-122"/>
              </a:rPr>
              <a:t>COUNT55 </a:t>
            </a:r>
            <a:r>
              <a:rPr lang="en-US" altLang="zh-CN" sz="1400" dirty="0" smtClean="0">
                <a:solidFill>
                  <a:srgbClr val="00B0F0"/>
                </a:solidFill>
                <a:latin typeface="楷体_GB2312" pitchFamily="49" charset="-122"/>
                <a:ea typeface="楷体_GB2312" pitchFamily="49" charset="-122"/>
              </a:rPr>
              <a:t>ENDP</a:t>
            </a:r>
            <a:endParaRPr lang="en-US" altLang="zh-CN" sz="1400" dirty="0">
              <a:solidFill>
                <a:srgbClr val="00B0F0"/>
              </a:solidFill>
              <a:latin typeface="楷体_GB2312" pitchFamily="49" charset="-122"/>
              <a:ea typeface="楷体_GB2312" pitchFamily="49" charset="-122"/>
            </a:endParaRPr>
          </a:p>
          <a:p>
            <a:pPr eaLnBrk="1" hangingPunct="1"/>
            <a:r>
              <a:rPr lang="en-US" altLang="zh-CN" sz="1400" dirty="0">
                <a:solidFill>
                  <a:srgbClr val="0000FF"/>
                </a:solidFill>
                <a:latin typeface="楷体_GB2312" pitchFamily="49" charset="-122"/>
                <a:ea typeface="楷体_GB2312" pitchFamily="49" charset="-122"/>
              </a:rPr>
              <a:t>CODE  ENDS</a:t>
            </a:r>
          </a:p>
          <a:p>
            <a:pPr eaLnBrk="1" hangingPunct="1"/>
            <a:r>
              <a:rPr lang="en-US" altLang="zh-CN" sz="1400" dirty="0">
                <a:solidFill>
                  <a:srgbClr val="0000FF"/>
                </a:solidFill>
                <a:latin typeface="楷体_GB2312" pitchFamily="49" charset="-122"/>
                <a:ea typeface="楷体_GB2312" pitchFamily="49" charset="-122"/>
              </a:rPr>
              <a:t>      END </a:t>
            </a:r>
            <a:r>
              <a:rPr lang="en-US" altLang="zh-CN" sz="1400" dirty="0" smtClean="0">
                <a:solidFill>
                  <a:srgbClr val="0000FF"/>
                </a:solidFill>
                <a:latin typeface="楷体_GB2312" pitchFamily="49" charset="-122"/>
                <a:ea typeface="楷体_GB2312" pitchFamily="49" charset="-122"/>
              </a:rPr>
              <a:t>START</a:t>
            </a:r>
            <a:endParaRPr lang="en-US" altLang="zh-CN" sz="1400" dirty="0">
              <a:solidFill>
                <a:srgbClr val="0000FF"/>
              </a:solidFill>
              <a:latin typeface="楷体_GB2312" pitchFamily="49" charset="-122"/>
              <a:ea typeface="楷体_GB2312" pitchFamily="49" charset="-122"/>
            </a:endParaRPr>
          </a:p>
        </p:txBody>
      </p:sp>
      <p:sp>
        <p:nvSpPr>
          <p:cNvPr id="6" name="矩形 5"/>
          <p:cNvSpPr/>
          <p:nvPr/>
        </p:nvSpPr>
        <p:spPr>
          <a:xfrm>
            <a:off x="6642235" y="3933056"/>
            <a:ext cx="2448272" cy="14907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rgbClr val="FF0000"/>
                </a:solidFill>
              </a:rPr>
              <a:t>用</a:t>
            </a:r>
            <a:r>
              <a:rPr lang="zh-CN" altLang="en-US" sz="3200" b="1" dirty="0">
                <a:solidFill>
                  <a:srgbClr val="FF0000"/>
                </a:solidFill>
              </a:rPr>
              <a:t>寄存器</a:t>
            </a:r>
            <a:endParaRPr lang="en-US" altLang="zh-CN" sz="3200" b="1" dirty="0" smtClean="0">
              <a:solidFill>
                <a:srgbClr val="FF0000"/>
              </a:solidFill>
            </a:endParaRPr>
          </a:p>
          <a:p>
            <a:pPr algn="ctr"/>
            <a:r>
              <a:rPr lang="zh-CN" altLang="en-US" sz="3200" b="1" dirty="0" smtClean="0">
                <a:solidFill>
                  <a:srgbClr val="FF0000"/>
                </a:solidFill>
              </a:rPr>
              <a:t>传递存储器中的参数</a:t>
            </a:r>
            <a:endParaRPr lang="zh-CN" altLang="en-US" sz="3200" b="1" dirty="0">
              <a:solidFill>
                <a:srgbClr val="FF0000"/>
              </a:solidFill>
            </a:endParaRPr>
          </a:p>
        </p:txBody>
      </p:sp>
    </p:spTree>
    <p:extLst>
      <p:ext uri="{BB962C8B-B14F-4D97-AF65-F5344CB8AC3E}">
        <p14:creationId xmlns:p14="http://schemas.microsoft.com/office/powerpoint/2010/main" val="358872630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39552" y="1700808"/>
            <a:ext cx="6984776" cy="57606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Rectangle 3"/>
          <p:cNvSpPr>
            <a:spLocks noChangeArrowheads="1"/>
          </p:cNvSpPr>
          <p:nvPr/>
        </p:nvSpPr>
        <p:spPr bwMode="auto">
          <a:xfrm>
            <a:off x="684213" y="1568450"/>
            <a:ext cx="8064500"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tabLst>
                <a:tab pos="588963" algn="l"/>
              </a:tabLst>
            </a:pPr>
            <a:r>
              <a:rPr lang="zh-CN" altLang="en-US" sz="3200" dirty="0">
                <a:solidFill>
                  <a:srgbClr val="080808"/>
                </a:solidFill>
                <a:latin typeface="华文行楷" pitchFamily="2" charset="-122"/>
                <a:ea typeface="华文行楷" pitchFamily="2" charset="-122"/>
              </a:rPr>
              <a:t>二、</a:t>
            </a:r>
            <a:r>
              <a:rPr lang="zh-CN" altLang="en-US" sz="3200" dirty="0">
                <a:solidFill>
                  <a:srgbClr val="0000FF"/>
                </a:solidFill>
                <a:latin typeface="华文行楷" pitchFamily="2" charset="-122"/>
                <a:ea typeface="华文行楷" pitchFamily="2" charset="-122"/>
              </a:rPr>
              <a:t>子程序说明文件</a:t>
            </a:r>
          </a:p>
          <a:p>
            <a:pPr algn="l">
              <a:tabLst>
                <a:tab pos="588963" algn="l"/>
              </a:tabLst>
            </a:pPr>
            <a:r>
              <a:rPr lang="zh-CN" altLang="en-US" sz="2400" b="1" dirty="0">
                <a:solidFill>
                  <a:srgbClr val="080808"/>
                </a:solidFill>
                <a:latin typeface="楷体_GB2312" pitchFamily="49" charset="-122"/>
                <a:ea typeface="楷体_GB2312" pitchFamily="49" charset="-122"/>
              </a:rPr>
              <a:t>  子程序为功能独立的程序段，而且会为主程序多次调用。因此为方便使用，在编写并调试好子程序后，应该及时给子程序编写相应的说明文件，其内容应该包含下列</a:t>
            </a:r>
            <a:r>
              <a:rPr lang="en-US" altLang="zh-CN" sz="2400" b="1" dirty="0">
                <a:solidFill>
                  <a:srgbClr val="080808"/>
                </a:solidFill>
                <a:latin typeface="楷体_GB2312" pitchFamily="49" charset="-122"/>
                <a:ea typeface="楷体_GB2312" pitchFamily="49" charset="-122"/>
              </a:rPr>
              <a:t>6</a:t>
            </a:r>
            <a:r>
              <a:rPr lang="zh-CN" altLang="en-US" sz="2400" b="1" dirty="0">
                <a:solidFill>
                  <a:srgbClr val="080808"/>
                </a:solidFill>
                <a:latin typeface="楷体_GB2312" pitchFamily="49" charset="-122"/>
                <a:ea typeface="楷体_GB2312" pitchFamily="49" charset="-122"/>
              </a:rPr>
              <a:t>个部分：</a:t>
            </a:r>
          </a:p>
          <a:p>
            <a:pPr algn="l">
              <a:tabLst>
                <a:tab pos="588963" algn="l"/>
              </a:tabLst>
            </a:pPr>
            <a:r>
              <a:rPr lang="en-US" altLang="zh-CN" sz="2400" b="1" dirty="0">
                <a:solidFill>
                  <a:srgbClr val="0000FF"/>
                </a:solidFill>
                <a:latin typeface="楷体_GB2312" pitchFamily="49" charset="-122"/>
                <a:ea typeface="楷体_GB2312" pitchFamily="49" charset="-122"/>
              </a:rPr>
              <a:t>1</a:t>
            </a:r>
            <a:r>
              <a:rPr lang="zh-CN" altLang="en-US" sz="2400" b="1" dirty="0">
                <a:solidFill>
                  <a:srgbClr val="0000FF"/>
                </a:solidFill>
                <a:latin typeface="楷体_GB2312" pitchFamily="49" charset="-122"/>
                <a:ea typeface="楷体_GB2312" pitchFamily="49" charset="-122"/>
              </a:rPr>
              <a:t>、子程序名</a:t>
            </a:r>
          </a:p>
          <a:p>
            <a:pPr algn="l">
              <a:tabLst>
                <a:tab pos="588963" algn="l"/>
              </a:tabLst>
            </a:pPr>
            <a:r>
              <a:rPr lang="en-US" altLang="zh-CN" sz="2400" b="1" dirty="0">
                <a:solidFill>
                  <a:srgbClr val="0000FF"/>
                </a:solidFill>
                <a:latin typeface="楷体_GB2312" pitchFamily="49" charset="-122"/>
                <a:ea typeface="楷体_GB2312" pitchFamily="49" charset="-122"/>
              </a:rPr>
              <a:t>2</a:t>
            </a:r>
            <a:r>
              <a:rPr lang="zh-CN" altLang="en-US" sz="2400" b="1" dirty="0">
                <a:solidFill>
                  <a:srgbClr val="0000FF"/>
                </a:solidFill>
                <a:latin typeface="楷体_GB2312" pitchFamily="49" charset="-122"/>
                <a:ea typeface="楷体_GB2312" pitchFamily="49" charset="-122"/>
              </a:rPr>
              <a:t>、子程序所完成的功能</a:t>
            </a:r>
          </a:p>
          <a:p>
            <a:pPr algn="l">
              <a:tabLst>
                <a:tab pos="588963" algn="l"/>
              </a:tabLst>
            </a:pPr>
            <a:r>
              <a:rPr lang="en-US" altLang="zh-CN" sz="2400" b="1" dirty="0">
                <a:solidFill>
                  <a:srgbClr val="0000FF"/>
                </a:solidFill>
                <a:latin typeface="楷体_GB2312" pitchFamily="49" charset="-122"/>
                <a:ea typeface="楷体_GB2312" pitchFamily="49" charset="-122"/>
              </a:rPr>
              <a:t>3</a:t>
            </a:r>
            <a:r>
              <a:rPr lang="zh-CN" altLang="en-US" sz="2400" b="1" dirty="0">
                <a:solidFill>
                  <a:srgbClr val="0000FF"/>
                </a:solidFill>
                <a:latin typeface="楷体_GB2312" pitchFamily="49" charset="-122"/>
                <a:ea typeface="楷体_GB2312" pitchFamily="49" charset="-122"/>
              </a:rPr>
              <a:t>、入口参数及其传递方式</a:t>
            </a:r>
          </a:p>
          <a:p>
            <a:pPr algn="l">
              <a:tabLst>
                <a:tab pos="588963" algn="l"/>
              </a:tabLst>
            </a:pPr>
            <a:r>
              <a:rPr lang="en-US" altLang="zh-CN" sz="2400" b="1" dirty="0">
                <a:solidFill>
                  <a:srgbClr val="0000FF"/>
                </a:solidFill>
                <a:latin typeface="楷体_GB2312" pitchFamily="49" charset="-122"/>
                <a:ea typeface="楷体_GB2312" pitchFamily="49" charset="-122"/>
              </a:rPr>
              <a:t>4</a:t>
            </a:r>
            <a:r>
              <a:rPr lang="zh-CN" altLang="en-US" sz="2400" b="1" dirty="0">
                <a:solidFill>
                  <a:srgbClr val="0000FF"/>
                </a:solidFill>
                <a:latin typeface="楷体_GB2312" pitchFamily="49" charset="-122"/>
                <a:ea typeface="楷体_GB2312" pitchFamily="49" charset="-122"/>
              </a:rPr>
              <a:t>、出口参数及其传递方式</a:t>
            </a:r>
          </a:p>
          <a:p>
            <a:pPr algn="l">
              <a:tabLst>
                <a:tab pos="588963" algn="l"/>
              </a:tabLst>
            </a:pPr>
            <a:r>
              <a:rPr lang="en-US" altLang="zh-CN" sz="2400" b="1" dirty="0">
                <a:solidFill>
                  <a:srgbClr val="0000FF"/>
                </a:solidFill>
                <a:latin typeface="楷体_GB2312" pitchFamily="49" charset="-122"/>
                <a:ea typeface="楷体_GB2312" pitchFamily="49" charset="-122"/>
              </a:rPr>
              <a:t>5</a:t>
            </a:r>
            <a:r>
              <a:rPr lang="zh-CN" altLang="en-US" sz="2400" b="1" dirty="0">
                <a:solidFill>
                  <a:srgbClr val="0000FF"/>
                </a:solidFill>
                <a:latin typeface="楷体_GB2312" pitchFamily="49" charset="-122"/>
                <a:ea typeface="楷体_GB2312" pitchFamily="49" charset="-122"/>
              </a:rPr>
              <a:t>、子程序用到的寄存器</a:t>
            </a:r>
          </a:p>
          <a:p>
            <a:pPr algn="l">
              <a:tabLst>
                <a:tab pos="588963" algn="l"/>
              </a:tabLst>
            </a:pPr>
            <a:r>
              <a:rPr lang="en-US" altLang="zh-CN" sz="2400" b="1" dirty="0">
                <a:solidFill>
                  <a:srgbClr val="0000FF"/>
                </a:solidFill>
                <a:latin typeface="楷体_GB2312" pitchFamily="49" charset="-122"/>
                <a:ea typeface="楷体_GB2312" pitchFamily="49" charset="-122"/>
              </a:rPr>
              <a:t>6</a:t>
            </a:r>
            <a:r>
              <a:rPr lang="zh-CN" altLang="en-US" sz="2400" b="1" dirty="0">
                <a:solidFill>
                  <a:srgbClr val="0000FF"/>
                </a:solidFill>
                <a:latin typeface="楷体_GB2312" pitchFamily="49" charset="-122"/>
                <a:ea typeface="楷体_GB2312" pitchFamily="49" charset="-122"/>
              </a:rPr>
              <a:t>、典型例子</a:t>
            </a:r>
          </a:p>
        </p:txBody>
      </p:sp>
    </p:spTree>
    <p:extLst>
      <p:ext uri="{BB962C8B-B14F-4D97-AF65-F5344CB8AC3E}">
        <p14:creationId xmlns:p14="http://schemas.microsoft.com/office/powerpoint/2010/main" val="324746044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圆角矩形 2"/>
          <p:cNvSpPr/>
          <p:nvPr/>
        </p:nvSpPr>
        <p:spPr>
          <a:xfrm>
            <a:off x="683568" y="1340768"/>
            <a:ext cx="6984776" cy="57606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p:cNvSpPr>
            <a:spLocks noChangeArrowheads="1"/>
          </p:cNvSpPr>
          <p:nvPr/>
        </p:nvSpPr>
        <p:spPr bwMode="auto">
          <a:xfrm>
            <a:off x="539552" y="1340768"/>
            <a:ext cx="78486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28600" algn="l">
              <a:tabLst>
                <a:tab pos="609600" algn="l"/>
              </a:tabLst>
            </a:pPr>
            <a:r>
              <a:rPr lang="zh-CN" altLang="en-US" sz="3200" b="1" dirty="0">
                <a:solidFill>
                  <a:srgbClr val="0000FF"/>
                </a:solidFill>
                <a:ea typeface="华文行楷" pitchFamily="2" charset="-122"/>
              </a:rPr>
              <a:t>三、子程序的嵌套</a:t>
            </a:r>
          </a:p>
          <a:p>
            <a:pPr indent="228600" algn="l">
              <a:tabLst>
                <a:tab pos="609600" algn="l"/>
              </a:tabLst>
            </a:pPr>
            <a:r>
              <a:rPr lang="zh-CN" altLang="en-US" sz="2400" b="1" dirty="0">
                <a:solidFill>
                  <a:srgbClr val="080808"/>
                </a:solidFill>
                <a:ea typeface="楷体_GB2312" pitchFamily="49" charset="-122"/>
              </a:rPr>
              <a:t>     在子程序中还可以调用其他的子程序，这时就形成的子程序的嵌套如图</a:t>
            </a:r>
            <a:r>
              <a:rPr lang="en-US" altLang="zh-CN" sz="2400" b="1" dirty="0">
                <a:solidFill>
                  <a:srgbClr val="080808"/>
                </a:solidFill>
                <a:ea typeface="楷体_GB2312" pitchFamily="49" charset="-122"/>
              </a:rPr>
              <a:t>4-5</a:t>
            </a:r>
            <a:r>
              <a:rPr lang="zh-CN" altLang="en-US" sz="2400" b="1" dirty="0" smtClean="0">
                <a:solidFill>
                  <a:srgbClr val="080808"/>
                </a:solidFill>
                <a:ea typeface="楷体_GB2312" pitchFamily="49" charset="-122"/>
              </a:rPr>
              <a:t>。</a:t>
            </a:r>
            <a:endParaRPr lang="zh-CN" altLang="en-US" sz="2400" b="1" dirty="0">
              <a:solidFill>
                <a:srgbClr val="080808"/>
              </a:solidFill>
              <a:ea typeface="楷体_GB2312" pitchFamily="49" charset="-122"/>
            </a:endParaRPr>
          </a:p>
          <a:p>
            <a:pPr indent="228600" algn="l">
              <a:tabLst>
                <a:tab pos="609600" algn="l"/>
              </a:tabLst>
            </a:pPr>
            <a:r>
              <a:rPr lang="zh-CN" altLang="en-US" sz="2400" b="1" dirty="0">
                <a:solidFill>
                  <a:srgbClr val="080808"/>
                </a:solidFill>
                <a:ea typeface="楷体_GB2312" pitchFamily="49" charset="-122"/>
              </a:rPr>
              <a:t>     在设计嵌套子程序时，编程时可以从上到下设计，调试时应该由下至上进行，因为只有处于下层的子程序正确后，才能对上层的子程序进行调试。</a:t>
            </a:r>
          </a:p>
        </p:txBody>
      </p:sp>
      <p:graphicFrame>
        <p:nvGraphicFramePr>
          <p:cNvPr id="5" name="对象 4"/>
          <p:cNvGraphicFramePr>
            <a:graphicFrameLocks noChangeAspect="1"/>
          </p:cNvGraphicFramePr>
          <p:nvPr>
            <p:extLst>
              <p:ext uri="{D42A27DB-BD31-4B8C-83A1-F6EECF244321}">
                <p14:modId xmlns:p14="http://schemas.microsoft.com/office/powerpoint/2010/main" val="3940723249"/>
              </p:ext>
            </p:extLst>
          </p:nvPr>
        </p:nvGraphicFramePr>
        <p:xfrm>
          <a:off x="1979712" y="3772203"/>
          <a:ext cx="4164013" cy="2963862"/>
        </p:xfrm>
        <a:graphic>
          <a:graphicData uri="http://schemas.openxmlformats.org/presentationml/2006/ole">
            <mc:AlternateContent xmlns:mc="http://schemas.openxmlformats.org/markup-compatibility/2006">
              <mc:Choice xmlns:v="urn:schemas-microsoft-com:vml" Requires="v">
                <p:oleObj spid="_x0000_s7171" name="Image" r:id="rId3" imgW="10187755" imgH="7248980" progId="Photoshop.Image.6">
                  <p:embed/>
                </p:oleObj>
              </mc:Choice>
              <mc:Fallback>
                <p:oleObj name="Image" r:id="rId3" imgW="10187755" imgH="7248980"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772203"/>
                        <a:ext cx="4164013" cy="296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8639957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48082" y="1326351"/>
            <a:ext cx="6984776" cy="57606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Rectangle 3"/>
          <p:cNvSpPr>
            <a:spLocks noChangeArrowheads="1"/>
          </p:cNvSpPr>
          <p:nvPr/>
        </p:nvSpPr>
        <p:spPr bwMode="auto">
          <a:xfrm>
            <a:off x="468313" y="1311424"/>
            <a:ext cx="8351837" cy="538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28600" algn="l">
              <a:tabLst>
                <a:tab pos="609600" algn="l"/>
              </a:tabLst>
            </a:pPr>
            <a:r>
              <a:rPr lang="zh-CN" altLang="en-US" sz="3200" b="1" dirty="0">
                <a:solidFill>
                  <a:srgbClr val="0000FF"/>
                </a:solidFill>
                <a:latin typeface="华文行楷" pitchFamily="2" charset="-122"/>
                <a:ea typeface="华文行楷" pitchFamily="2" charset="-122"/>
              </a:rPr>
              <a:t>四、递归子程序</a:t>
            </a:r>
          </a:p>
          <a:p>
            <a:pPr indent="228600" algn="l">
              <a:tabLst>
                <a:tab pos="609600" algn="l"/>
              </a:tabLst>
            </a:pPr>
            <a:r>
              <a:rPr lang="zh-CN" altLang="en-US" sz="2400" b="1" dirty="0">
                <a:solidFill>
                  <a:srgbClr val="080808"/>
                </a:solidFill>
                <a:latin typeface="楷体_GB2312" pitchFamily="49" charset="-122"/>
                <a:ea typeface="楷体_GB2312" pitchFamily="49" charset="-122"/>
              </a:rPr>
              <a:t>   在嵌套调用中，被调用的子程序为其他子程序。</a:t>
            </a:r>
            <a:r>
              <a:rPr lang="zh-CN" altLang="en-US" sz="2400" b="1" dirty="0">
                <a:solidFill>
                  <a:srgbClr val="FF0000"/>
                </a:solidFill>
                <a:latin typeface="楷体_GB2312" pitchFamily="49" charset="-122"/>
                <a:ea typeface="楷体_GB2312" pitchFamily="49" charset="-122"/>
              </a:rPr>
              <a:t>当被调用的子程序是其自身时，就形成了递归调用</a:t>
            </a:r>
            <a:r>
              <a:rPr lang="zh-CN" altLang="en-US" sz="2400" b="1" dirty="0">
                <a:solidFill>
                  <a:srgbClr val="080808"/>
                </a:solidFill>
                <a:latin typeface="楷体_GB2312" pitchFamily="49" charset="-122"/>
                <a:ea typeface="楷体_GB2312" pitchFamily="49" charset="-122"/>
              </a:rPr>
              <a:t>，这种子程序称为递归子程序。不是所有的子程序都可以递归调用的，设计递归子程序是一个较为复杂的过程，递归子程序必须具备</a:t>
            </a:r>
            <a:r>
              <a:rPr lang="zh-CN" altLang="en-US" sz="2400" b="1" dirty="0">
                <a:solidFill>
                  <a:srgbClr val="0000FF"/>
                </a:solidFill>
                <a:latin typeface="楷体_GB2312" pitchFamily="49" charset="-122"/>
                <a:ea typeface="楷体_GB2312" pitchFamily="49" charset="-122"/>
              </a:rPr>
              <a:t>两个基本条件</a:t>
            </a:r>
            <a:r>
              <a:rPr lang="zh-CN" altLang="en-US" sz="2400" b="1" dirty="0">
                <a:solidFill>
                  <a:srgbClr val="080808"/>
                </a:solidFill>
                <a:latin typeface="楷体_GB2312" pitchFamily="49" charset="-122"/>
                <a:ea typeface="楷体_GB2312" pitchFamily="49" charset="-122"/>
              </a:rPr>
              <a:t>：</a:t>
            </a:r>
          </a:p>
          <a:p>
            <a:pPr indent="228600" algn="l">
              <a:tabLst>
                <a:tab pos="609600" algn="l"/>
              </a:tabLst>
            </a:pPr>
            <a:r>
              <a:rPr lang="zh-CN" altLang="en-US" sz="2400" b="1" dirty="0">
                <a:solidFill>
                  <a:srgbClr val="0000FF"/>
                </a:solidFill>
                <a:latin typeface="楷体_GB2312" pitchFamily="49" charset="-122"/>
                <a:ea typeface="楷体_GB2312" pitchFamily="49" charset="-122"/>
              </a:rPr>
              <a:t>（</a:t>
            </a:r>
            <a:r>
              <a:rPr lang="en-US" altLang="zh-CN" sz="2400" b="1" dirty="0">
                <a:solidFill>
                  <a:srgbClr val="0000FF"/>
                </a:solidFill>
                <a:latin typeface="楷体_GB2312" pitchFamily="49" charset="-122"/>
                <a:ea typeface="楷体_GB2312" pitchFamily="49" charset="-122"/>
              </a:rPr>
              <a:t>1</a:t>
            </a:r>
            <a:r>
              <a:rPr lang="zh-CN" altLang="en-US" sz="2400" b="1" dirty="0">
                <a:solidFill>
                  <a:srgbClr val="0000FF"/>
                </a:solidFill>
                <a:latin typeface="楷体_GB2312" pitchFamily="49" charset="-122"/>
                <a:ea typeface="楷体_GB2312" pitchFamily="49" charset="-122"/>
              </a:rPr>
              <a:t>）</a:t>
            </a:r>
            <a:r>
              <a:rPr lang="zh-CN" altLang="en-US" sz="2400" b="1" dirty="0">
                <a:solidFill>
                  <a:srgbClr val="FF0000"/>
                </a:solidFill>
                <a:latin typeface="楷体_GB2312" pitchFamily="49" charset="-122"/>
                <a:ea typeface="楷体_GB2312" pitchFamily="49" charset="-122"/>
              </a:rPr>
              <a:t>采用堆栈参数传递方式</a:t>
            </a:r>
            <a:r>
              <a:rPr lang="zh-CN" altLang="en-US" sz="2400" b="1" dirty="0">
                <a:solidFill>
                  <a:srgbClr val="080808"/>
                </a:solidFill>
                <a:latin typeface="楷体_GB2312" pitchFamily="49" charset="-122"/>
                <a:ea typeface="楷体_GB2312" pitchFamily="49" charset="-122"/>
              </a:rPr>
              <a:t>，这样才能保证本次调用与下次调用采用不同的参数，即每次调用给入口和出口参数都分配不同的存储区域。</a:t>
            </a:r>
          </a:p>
          <a:p>
            <a:pPr indent="228600" algn="l">
              <a:tabLst>
                <a:tab pos="609600" algn="l"/>
              </a:tabLst>
            </a:pPr>
            <a:r>
              <a:rPr lang="zh-CN" altLang="en-US" sz="2400" b="1" dirty="0">
                <a:solidFill>
                  <a:srgbClr val="0000FF"/>
                </a:solidFill>
                <a:latin typeface="楷体_GB2312" pitchFamily="49" charset="-122"/>
                <a:ea typeface="楷体_GB2312" pitchFamily="49" charset="-122"/>
              </a:rPr>
              <a:t>（</a:t>
            </a:r>
            <a:r>
              <a:rPr lang="en-US" altLang="zh-CN" sz="2400" b="1" dirty="0">
                <a:solidFill>
                  <a:srgbClr val="0000FF"/>
                </a:solidFill>
                <a:latin typeface="楷体_GB2312" pitchFamily="49" charset="-122"/>
                <a:ea typeface="楷体_GB2312" pitchFamily="49" charset="-122"/>
              </a:rPr>
              <a:t>2</a:t>
            </a:r>
            <a:r>
              <a:rPr lang="zh-CN" altLang="en-US" sz="2400" b="1" dirty="0">
                <a:solidFill>
                  <a:srgbClr val="0000FF"/>
                </a:solidFill>
                <a:latin typeface="楷体_GB2312" pitchFamily="49" charset="-122"/>
                <a:ea typeface="楷体_GB2312" pitchFamily="49" charset="-122"/>
              </a:rPr>
              <a:t>）</a:t>
            </a:r>
            <a:r>
              <a:rPr lang="zh-CN" altLang="en-US" sz="2400" b="1" dirty="0">
                <a:solidFill>
                  <a:srgbClr val="FF0000"/>
                </a:solidFill>
                <a:latin typeface="楷体_GB2312" pitchFamily="49" charset="-122"/>
                <a:ea typeface="楷体_GB2312" pitchFamily="49" charset="-122"/>
              </a:rPr>
              <a:t>必须设定递归结束条件</a:t>
            </a:r>
            <a:r>
              <a:rPr lang="zh-CN" altLang="en-US" sz="2400" b="1" dirty="0">
                <a:solidFill>
                  <a:srgbClr val="080808"/>
                </a:solidFill>
                <a:latin typeface="楷体_GB2312" pitchFamily="49" charset="-122"/>
                <a:ea typeface="楷体_GB2312" pitchFamily="49" charset="-122"/>
              </a:rPr>
              <a:t>。</a:t>
            </a:r>
          </a:p>
          <a:p>
            <a:pPr indent="228600" algn="l">
              <a:tabLst>
                <a:tab pos="609600" algn="l"/>
              </a:tabLst>
            </a:pPr>
            <a:r>
              <a:rPr lang="zh-CN" altLang="en-US" sz="2400" b="1" dirty="0">
                <a:solidFill>
                  <a:srgbClr val="080808"/>
                </a:solidFill>
                <a:latin typeface="楷体_GB2312" pitchFamily="49" charset="-122"/>
                <a:ea typeface="楷体_GB2312" pitchFamily="49" charset="-122"/>
              </a:rPr>
              <a:t>  设计递归子程序还应该有清晰的编程思路和明确的程序结构。设计递归子程序可以降低程序对存储容量需求，但现在计算机的存储容量已经不是问题了，因此，</a:t>
            </a:r>
            <a:r>
              <a:rPr lang="zh-CN" altLang="en-US" sz="2400" b="1" dirty="0">
                <a:solidFill>
                  <a:srgbClr val="0000FF"/>
                </a:solidFill>
                <a:latin typeface="楷体_GB2312" pitchFamily="49" charset="-122"/>
                <a:ea typeface="楷体_GB2312" pitchFamily="49" charset="-122"/>
              </a:rPr>
              <a:t>用户应该尽量避免采用递归子程序。</a:t>
            </a:r>
          </a:p>
        </p:txBody>
      </p:sp>
    </p:spTree>
    <p:extLst>
      <p:ext uri="{BB962C8B-B14F-4D97-AF65-F5344CB8AC3E}">
        <p14:creationId xmlns:p14="http://schemas.microsoft.com/office/powerpoint/2010/main" val="421317463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50384" y="1124744"/>
            <a:ext cx="6984776" cy="57606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Rectangle 5"/>
          <p:cNvSpPr>
            <a:spLocks noChangeArrowheads="1"/>
          </p:cNvSpPr>
          <p:nvPr/>
        </p:nvSpPr>
        <p:spPr bwMode="auto">
          <a:xfrm>
            <a:off x="468313" y="1052736"/>
            <a:ext cx="74898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28600" algn="l">
              <a:tabLst>
                <a:tab pos="609600" algn="l"/>
              </a:tabLst>
            </a:pPr>
            <a:r>
              <a:rPr lang="en-US" altLang="zh-CN" sz="1000" dirty="0">
                <a:ea typeface="宋体" charset="-122"/>
              </a:rPr>
              <a:t> </a:t>
            </a:r>
            <a:endParaRPr lang="en-US" altLang="zh-CN" sz="1100" dirty="0">
              <a:latin typeface="Times New Roman" pitchFamily="18" charset="0"/>
            </a:endParaRPr>
          </a:p>
          <a:p>
            <a:pPr indent="228600" algn="l" eaLnBrk="0" hangingPunct="0">
              <a:tabLst>
                <a:tab pos="609600" algn="l"/>
              </a:tabLst>
            </a:pPr>
            <a:r>
              <a:rPr lang="zh-CN" altLang="en-US" sz="3200" b="1" dirty="0">
                <a:solidFill>
                  <a:srgbClr val="0000FF"/>
                </a:solidFill>
                <a:ea typeface="华文行楷" pitchFamily="2" charset="-122"/>
              </a:rPr>
              <a:t>五、可再入性子程序</a:t>
            </a:r>
            <a:endParaRPr lang="zh-CN" altLang="en-US" sz="3200" b="1" dirty="0">
              <a:solidFill>
                <a:srgbClr val="0000FF"/>
              </a:solidFill>
              <a:latin typeface="楷体_GB2312" pitchFamily="49" charset="-122"/>
              <a:ea typeface="华文行楷" pitchFamily="2" charset="-122"/>
            </a:endParaRPr>
          </a:p>
          <a:p>
            <a:pPr indent="228600" algn="l" eaLnBrk="0" hangingPunct="0">
              <a:tabLst>
                <a:tab pos="609600" algn="l"/>
              </a:tabLst>
            </a:pPr>
            <a:r>
              <a:rPr lang="zh-CN" altLang="en-US" b="1" dirty="0">
                <a:solidFill>
                  <a:srgbClr val="080808"/>
                </a:solidFill>
                <a:latin typeface="楷体_GB2312" pitchFamily="49" charset="-122"/>
                <a:ea typeface="楷体_GB2312" pitchFamily="49" charset="-122"/>
              </a:rPr>
              <a:t> 在执行子程序期间，</a:t>
            </a:r>
            <a:r>
              <a:rPr lang="en-US" altLang="zh-CN" b="1" dirty="0">
                <a:solidFill>
                  <a:srgbClr val="080808"/>
                </a:solidFill>
                <a:latin typeface="楷体_GB2312" pitchFamily="49" charset="-122"/>
                <a:ea typeface="楷体_GB2312" pitchFamily="49" charset="-122"/>
              </a:rPr>
              <a:t>CPU</a:t>
            </a:r>
            <a:r>
              <a:rPr lang="zh-CN" altLang="en-US" b="1" dirty="0">
                <a:solidFill>
                  <a:srgbClr val="080808"/>
                </a:solidFill>
                <a:latin typeface="楷体_GB2312" pitchFamily="49" charset="-122"/>
                <a:ea typeface="楷体_GB2312" pitchFamily="49" charset="-122"/>
              </a:rPr>
              <a:t>可能</a:t>
            </a:r>
          </a:p>
          <a:p>
            <a:pPr indent="228600" algn="l" eaLnBrk="0" hangingPunct="0">
              <a:tabLst>
                <a:tab pos="609600" algn="l"/>
              </a:tabLst>
            </a:pPr>
            <a:r>
              <a:rPr lang="zh-CN" altLang="en-US" b="1" dirty="0">
                <a:solidFill>
                  <a:srgbClr val="080808"/>
                </a:solidFill>
                <a:latin typeface="楷体_GB2312" pitchFamily="49" charset="-122"/>
                <a:ea typeface="楷体_GB2312" pitchFamily="49" charset="-122"/>
              </a:rPr>
              <a:t>会因为有中断请求而转向中断</a:t>
            </a:r>
          </a:p>
          <a:p>
            <a:pPr indent="228600" algn="l" eaLnBrk="0" hangingPunct="0">
              <a:tabLst>
                <a:tab pos="609600" algn="l"/>
              </a:tabLst>
            </a:pPr>
            <a:r>
              <a:rPr lang="zh-CN" altLang="en-US" b="1" dirty="0">
                <a:solidFill>
                  <a:srgbClr val="080808"/>
                </a:solidFill>
                <a:latin typeface="楷体_GB2312" pitchFamily="49" charset="-122"/>
                <a:ea typeface="楷体_GB2312" pitchFamily="49" charset="-122"/>
              </a:rPr>
              <a:t>服务子程序，如果在中断服务</a:t>
            </a:r>
          </a:p>
          <a:p>
            <a:pPr indent="228600" algn="l" eaLnBrk="0" hangingPunct="0">
              <a:tabLst>
                <a:tab pos="609600" algn="l"/>
              </a:tabLst>
            </a:pPr>
            <a:r>
              <a:rPr lang="zh-CN" altLang="en-US" b="1" dirty="0">
                <a:solidFill>
                  <a:srgbClr val="080808"/>
                </a:solidFill>
                <a:latin typeface="楷体_GB2312" pitchFamily="49" charset="-122"/>
                <a:ea typeface="楷体_GB2312" pitchFamily="49" charset="-122"/>
              </a:rPr>
              <a:t>程序中又调用了该子程序，这</a:t>
            </a:r>
          </a:p>
          <a:p>
            <a:pPr indent="228600" algn="l" eaLnBrk="0" hangingPunct="0">
              <a:tabLst>
                <a:tab pos="609600" algn="l"/>
              </a:tabLst>
            </a:pPr>
            <a:r>
              <a:rPr lang="zh-CN" altLang="en-US" b="1" dirty="0">
                <a:solidFill>
                  <a:srgbClr val="080808"/>
                </a:solidFill>
                <a:latin typeface="楷体_GB2312" pitchFamily="49" charset="-122"/>
                <a:ea typeface="楷体_GB2312" pitchFamily="49" charset="-122"/>
              </a:rPr>
              <a:t>样就形成了如图</a:t>
            </a:r>
            <a:r>
              <a:rPr lang="en-US" altLang="zh-CN" b="1" dirty="0">
                <a:solidFill>
                  <a:srgbClr val="080808"/>
                </a:solidFill>
                <a:latin typeface="楷体_GB2312" pitchFamily="49" charset="-122"/>
                <a:ea typeface="楷体_GB2312" pitchFamily="49" charset="-122"/>
              </a:rPr>
              <a:t>4.6 </a:t>
            </a:r>
            <a:r>
              <a:rPr lang="zh-CN" altLang="en-US" b="1" dirty="0">
                <a:solidFill>
                  <a:srgbClr val="080808"/>
                </a:solidFill>
                <a:latin typeface="楷体_GB2312" pitchFamily="49" charset="-122"/>
                <a:ea typeface="楷体_GB2312" pitchFamily="49" charset="-122"/>
              </a:rPr>
              <a:t>所示的情</a:t>
            </a:r>
          </a:p>
          <a:p>
            <a:pPr indent="228600" algn="l" eaLnBrk="0" hangingPunct="0">
              <a:tabLst>
                <a:tab pos="609600" algn="l"/>
              </a:tabLst>
            </a:pPr>
            <a:r>
              <a:rPr lang="zh-CN" altLang="en-US" b="1" dirty="0">
                <a:solidFill>
                  <a:srgbClr val="080808"/>
                </a:solidFill>
                <a:latin typeface="楷体_GB2312" pitchFamily="49" charset="-122"/>
                <a:ea typeface="楷体_GB2312" pitchFamily="49" charset="-122"/>
              </a:rPr>
              <a:t>况（①②③为执行流程），子</a:t>
            </a:r>
          </a:p>
          <a:p>
            <a:pPr indent="228600" algn="l" eaLnBrk="0" hangingPunct="0">
              <a:tabLst>
                <a:tab pos="609600" algn="l"/>
              </a:tabLst>
            </a:pPr>
            <a:r>
              <a:rPr lang="zh-CN" altLang="en-US" b="1" dirty="0">
                <a:solidFill>
                  <a:srgbClr val="080808"/>
                </a:solidFill>
                <a:latin typeface="楷体_GB2312" pitchFamily="49" charset="-122"/>
                <a:ea typeface="楷体_GB2312" pitchFamily="49" charset="-122"/>
              </a:rPr>
              <a:t>程序的一次调用还没有执行完</a:t>
            </a:r>
          </a:p>
          <a:p>
            <a:pPr indent="228600" algn="l" eaLnBrk="0" hangingPunct="0">
              <a:tabLst>
                <a:tab pos="609600" algn="l"/>
              </a:tabLst>
            </a:pPr>
            <a:r>
              <a:rPr lang="zh-CN" altLang="en-US" b="1" dirty="0">
                <a:solidFill>
                  <a:srgbClr val="080808"/>
                </a:solidFill>
                <a:latin typeface="楷体_GB2312" pitchFamily="49" charset="-122"/>
                <a:ea typeface="楷体_GB2312" pitchFamily="49" charset="-122"/>
              </a:rPr>
              <a:t>成，又调用了该子程序，如果</a:t>
            </a:r>
          </a:p>
          <a:p>
            <a:pPr indent="228600" algn="l" eaLnBrk="0" hangingPunct="0">
              <a:tabLst>
                <a:tab pos="609600" algn="l"/>
              </a:tabLst>
            </a:pPr>
            <a:r>
              <a:rPr lang="zh-CN" altLang="en-US" b="1" dirty="0">
                <a:solidFill>
                  <a:srgbClr val="080808"/>
                </a:solidFill>
                <a:latin typeface="楷体_GB2312" pitchFamily="49" charset="-122"/>
                <a:ea typeface="楷体_GB2312" pitchFamily="49" charset="-122"/>
              </a:rPr>
              <a:t>这两次调用都能够得到正确的</a:t>
            </a:r>
          </a:p>
          <a:p>
            <a:pPr indent="228600" algn="l" eaLnBrk="0" hangingPunct="0">
              <a:tabLst>
                <a:tab pos="609600" algn="l"/>
              </a:tabLst>
            </a:pPr>
            <a:r>
              <a:rPr lang="zh-CN" altLang="en-US" b="1" dirty="0">
                <a:solidFill>
                  <a:srgbClr val="080808"/>
                </a:solidFill>
                <a:latin typeface="楷体_GB2312" pitchFamily="49" charset="-122"/>
                <a:ea typeface="楷体_GB2312" pitchFamily="49" charset="-122"/>
              </a:rPr>
              <a:t>结果，则该子程序称为可再入</a:t>
            </a:r>
          </a:p>
          <a:p>
            <a:pPr indent="228600" algn="l" eaLnBrk="0" hangingPunct="0">
              <a:tabLst>
                <a:tab pos="609600" algn="l"/>
              </a:tabLst>
            </a:pPr>
            <a:r>
              <a:rPr lang="zh-CN" altLang="en-US" b="1" dirty="0">
                <a:solidFill>
                  <a:srgbClr val="080808"/>
                </a:solidFill>
                <a:latin typeface="楷体_GB2312" pitchFamily="49" charset="-122"/>
                <a:ea typeface="楷体_GB2312" pitchFamily="49" charset="-122"/>
              </a:rPr>
              <a:t>性子程序。</a:t>
            </a:r>
          </a:p>
        </p:txBody>
      </p:sp>
      <p:graphicFrame>
        <p:nvGraphicFramePr>
          <p:cNvPr id="4" name="对象 3"/>
          <p:cNvGraphicFramePr>
            <a:graphicFrameLocks noChangeAspect="1"/>
          </p:cNvGraphicFramePr>
          <p:nvPr>
            <p:extLst>
              <p:ext uri="{D42A27DB-BD31-4B8C-83A1-F6EECF244321}">
                <p14:modId xmlns:p14="http://schemas.microsoft.com/office/powerpoint/2010/main" val="1614189306"/>
              </p:ext>
            </p:extLst>
          </p:nvPr>
        </p:nvGraphicFramePr>
        <p:xfrm>
          <a:off x="4895528" y="2060848"/>
          <a:ext cx="3692525" cy="4392613"/>
        </p:xfrm>
        <a:graphic>
          <a:graphicData uri="http://schemas.openxmlformats.org/presentationml/2006/ole">
            <mc:AlternateContent xmlns:mc="http://schemas.openxmlformats.org/markup-compatibility/2006">
              <mc:Choice xmlns:v="urn:schemas-microsoft-com:vml" Requires="v">
                <p:oleObj spid="_x0000_s8195" name="Visio" r:id="rId3" imgW="3117733" imgH="3393290" progId="Visio.Drawing.11">
                  <p:embed/>
                </p:oleObj>
              </mc:Choice>
              <mc:Fallback>
                <p:oleObj name="Visio" r:id="rId3" imgW="3117733" imgH="339329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5528" y="2060848"/>
                        <a:ext cx="3692525" cy="439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矩形 6"/>
          <p:cNvSpPr/>
          <p:nvPr/>
        </p:nvSpPr>
        <p:spPr>
          <a:xfrm>
            <a:off x="323528" y="4826675"/>
            <a:ext cx="4572000" cy="2031325"/>
          </a:xfrm>
          <a:prstGeom prst="rect">
            <a:avLst/>
          </a:prstGeom>
        </p:spPr>
        <p:txBody>
          <a:bodyPr>
            <a:spAutoFit/>
          </a:bodyPr>
          <a:lstStyle/>
          <a:p>
            <a:r>
              <a:rPr lang="en-US" altLang="zh-CN" b="1" dirty="0">
                <a:solidFill>
                  <a:srgbClr val="080808"/>
                </a:solidFill>
                <a:ea typeface="楷体_GB2312" pitchFamily="49" charset="-122"/>
              </a:rPr>
              <a:t> </a:t>
            </a:r>
            <a:r>
              <a:rPr lang="zh-CN" altLang="en-US" b="1" dirty="0">
                <a:solidFill>
                  <a:srgbClr val="080808"/>
                </a:solidFill>
                <a:ea typeface="楷体_GB2312" pitchFamily="49" charset="-122"/>
              </a:rPr>
              <a:t>可再入性子程序也需要采用堆栈参数传递方式，而且设计过程较为复杂，因此建议用户尽量避免设计可再入性子程序。这里给出一种回避的较好方式，即将原本要求为可再入性的子程序</a:t>
            </a:r>
            <a:r>
              <a:rPr lang="zh-CN" altLang="en-US" b="1" dirty="0">
                <a:solidFill>
                  <a:srgbClr val="FF3300"/>
                </a:solidFill>
                <a:ea typeface="楷体_GB2312" pitchFamily="49" charset="-122"/>
              </a:rPr>
              <a:t>复制</a:t>
            </a:r>
            <a:r>
              <a:rPr lang="zh-CN" altLang="en-US" b="1" dirty="0">
                <a:solidFill>
                  <a:srgbClr val="080808"/>
                </a:solidFill>
                <a:ea typeface="楷体_GB2312" pitchFamily="49" charset="-122"/>
              </a:rPr>
              <a:t>出一份，专门供中断服务子程序调用，这样可以巧妙地回避可再入性子程序的设计。</a:t>
            </a:r>
            <a:r>
              <a:rPr lang="zh-CN" altLang="en-US" dirty="0"/>
              <a:t> </a:t>
            </a:r>
          </a:p>
        </p:txBody>
      </p:sp>
    </p:spTree>
    <p:extLst>
      <p:ext uri="{BB962C8B-B14F-4D97-AF65-F5344CB8AC3E}">
        <p14:creationId xmlns:p14="http://schemas.microsoft.com/office/powerpoint/2010/main" val="400666087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3528" y="5157192"/>
            <a:ext cx="4716785" cy="7724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圆角矩形 2"/>
          <p:cNvSpPr/>
          <p:nvPr/>
        </p:nvSpPr>
        <p:spPr>
          <a:xfrm>
            <a:off x="650384" y="1124744"/>
            <a:ext cx="6984776" cy="57606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5"/>
          <p:cNvSpPr>
            <a:spLocks noChangeArrowheads="1"/>
          </p:cNvSpPr>
          <p:nvPr/>
        </p:nvSpPr>
        <p:spPr bwMode="auto">
          <a:xfrm>
            <a:off x="468313" y="980728"/>
            <a:ext cx="74898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28600" algn="l">
              <a:tabLst>
                <a:tab pos="609600" algn="l"/>
              </a:tabLst>
            </a:pPr>
            <a:r>
              <a:rPr lang="en-US" altLang="zh-CN" sz="1000" dirty="0">
                <a:ea typeface="宋体" charset="-122"/>
              </a:rPr>
              <a:t> </a:t>
            </a:r>
            <a:endParaRPr lang="en-US" altLang="zh-CN" sz="1100" dirty="0">
              <a:latin typeface="Times New Roman" pitchFamily="18" charset="0"/>
            </a:endParaRPr>
          </a:p>
          <a:p>
            <a:pPr indent="228600" algn="l" eaLnBrk="0" hangingPunct="0">
              <a:tabLst>
                <a:tab pos="609600" algn="l"/>
              </a:tabLst>
            </a:pPr>
            <a:r>
              <a:rPr lang="zh-CN" altLang="en-US" sz="3200" b="1" dirty="0">
                <a:solidFill>
                  <a:srgbClr val="0000FF"/>
                </a:solidFill>
                <a:ea typeface="华文行楷" pitchFamily="2" charset="-122"/>
              </a:rPr>
              <a:t>六</a:t>
            </a:r>
            <a:r>
              <a:rPr lang="zh-CN" altLang="en-US" sz="3200" b="1" dirty="0" smtClean="0">
                <a:solidFill>
                  <a:srgbClr val="0000FF"/>
                </a:solidFill>
                <a:ea typeface="华文行楷" pitchFamily="2" charset="-122"/>
              </a:rPr>
              <a:t>、应用举例</a:t>
            </a:r>
            <a:endParaRPr lang="zh-CN" altLang="en-US" b="1" dirty="0">
              <a:solidFill>
                <a:srgbClr val="080808"/>
              </a:solidFill>
              <a:latin typeface="楷体_GB2312" pitchFamily="49" charset="-122"/>
              <a:ea typeface="楷体_GB2312" pitchFamily="49" charset="-122"/>
            </a:endParaRPr>
          </a:p>
        </p:txBody>
      </p:sp>
      <p:sp>
        <p:nvSpPr>
          <p:cNvPr id="5" name="矩形 4"/>
          <p:cNvSpPr/>
          <p:nvPr/>
        </p:nvSpPr>
        <p:spPr>
          <a:xfrm>
            <a:off x="323528" y="1749498"/>
            <a:ext cx="8568952" cy="1231106"/>
          </a:xfrm>
          <a:prstGeom prst="rect">
            <a:avLst/>
          </a:prstGeom>
        </p:spPr>
        <p:txBody>
          <a:bodyPr wrap="square">
            <a:spAutoFit/>
          </a:bodyPr>
          <a:lstStyle/>
          <a:p>
            <a:r>
              <a:rPr lang="zh-CN" altLang="en-US" b="1" dirty="0">
                <a:solidFill>
                  <a:srgbClr val="080808"/>
                </a:solidFill>
                <a:latin typeface="楷体_GB2312" pitchFamily="49" charset="-122"/>
                <a:ea typeface="楷体_GB2312" pitchFamily="49" charset="-122"/>
              </a:rPr>
              <a:t>例</a:t>
            </a:r>
            <a:r>
              <a:rPr lang="en-US" altLang="zh-CN" b="1" dirty="0">
                <a:solidFill>
                  <a:srgbClr val="080808"/>
                </a:solidFill>
                <a:latin typeface="楷体_GB2312" pitchFamily="49" charset="-122"/>
                <a:ea typeface="楷体_GB2312" pitchFamily="49" charset="-122"/>
              </a:rPr>
              <a:t>4.9  </a:t>
            </a:r>
            <a:r>
              <a:rPr lang="zh-CN" altLang="en-US" b="1" dirty="0">
                <a:solidFill>
                  <a:srgbClr val="080808"/>
                </a:solidFill>
                <a:latin typeface="楷体_GB2312" pitchFamily="49" charset="-122"/>
                <a:ea typeface="楷体_GB2312" pitchFamily="49" charset="-122"/>
              </a:rPr>
              <a:t>编写子程序实现给缓冲区</a:t>
            </a:r>
            <a:r>
              <a:rPr lang="en-US" altLang="zh-CN" b="1" dirty="0">
                <a:solidFill>
                  <a:srgbClr val="080808"/>
                </a:solidFill>
                <a:latin typeface="楷体_GB2312" pitchFamily="49" charset="-122"/>
                <a:ea typeface="楷体_GB2312" pitchFamily="49" charset="-122"/>
              </a:rPr>
              <a:t>BUF</a:t>
            </a:r>
            <a:r>
              <a:rPr lang="zh-CN" altLang="en-US" b="1" dirty="0">
                <a:solidFill>
                  <a:srgbClr val="080808"/>
                </a:solidFill>
                <a:latin typeface="楷体_GB2312" pitchFamily="49" charset="-122"/>
                <a:ea typeface="楷体_GB2312" pitchFamily="49" charset="-122"/>
              </a:rPr>
              <a:t>中的一组字符的</a:t>
            </a:r>
            <a:r>
              <a:rPr lang="en-US" altLang="zh-CN" b="1" dirty="0">
                <a:solidFill>
                  <a:srgbClr val="080808"/>
                </a:solidFill>
                <a:latin typeface="楷体_GB2312" pitchFamily="49" charset="-122"/>
                <a:ea typeface="楷体_GB2312" pitchFamily="49" charset="-122"/>
              </a:rPr>
              <a:t>ASCII</a:t>
            </a:r>
            <a:r>
              <a:rPr lang="zh-CN" altLang="en-US" b="1" dirty="0">
                <a:solidFill>
                  <a:srgbClr val="080808"/>
                </a:solidFill>
                <a:latin typeface="楷体_GB2312" pitchFamily="49" charset="-122"/>
                <a:ea typeface="楷体_GB2312" pitchFamily="49" charset="-122"/>
              </a:rPr>
              <a:t>码加上偶校验位。</a:t>
            </a:r>
          </a:p>
          <a:p>
            <a:r>
              <a:rPr lang="zh-CN" altLang="en-US" sz="2000" b="1" dirty="0">
                <a:solidFill>
                  <a:srgbClr val="0000FF"/>
                </a:solidFill>
                <a:latin typeface="楷体_GB2312" pitchFamily="49" charset="-122"/>
                <a:ea typeface="楷体_GB2312" pitchFamily="49" charset="-122"/>
              </a:rPr>
              <a:t>解：</a:t>
            </a:r>
            <a:r>
              <a:rPr lang="zh-CN" altLang="en-US" b="1" dirty="0">
                <a:solidFill>
                  <a:srgbClr val="080808"/>
                </a:solidFill>
                <a:latin typeface="楷体_GB2312" pitchFamily="49" charset="-122"/>
                <a:ea typeface="楷体_GB2312" pitchFamily="49" charset="-122"/>
              </a:rPr>
              <a:t>每个字符的</a:t>
            </a:r>
            <a:r>
              <a:rPr lang="en-US" altLang="zh-CN" b="1" dirty="0">
                <a:solidFill>
                  <a:srgbClr val="080808"/>
                </a:solidFill>
                <a:latin typeface="楷体_GB2312" pitchFamily="49" charset="-122"/>
                <a:ea typeface="楷体_GB2312" pitchFamily="49" charset="-122"/>
              </a:rPr>
              <a:t>ASCII</a:t>
            </a:r>
            <a:r>
              <a:rPr lang="zh-CN" altLang="en-US" b="1" dirty="0">
                <a:solidFill>
                  <a:srgbClr val="080808"/>
                </a:solidFill>
                <a:latin typeface="楷体_GB2312" pitchFamily="49" charset="-122"/>
                <a:ea typeface="楷体_GB2312" pitchFamily="49" charset="-122"/>
              </a:rPr>
              <a:t>码只占用</a:t>
            </a:r>
            <a:r>
              <a:rPr lang="en-US" altLang="zh-CN" b="1" dirty="0">
                <a:solidFill>
                  <a:srgbClr val="080808"/>
                </a:solidFill>
                <a:latin typeface="楷体_GB2312" pitchFamily="49" charset="-122"/>
                <a:ea typeface="楷体_GB2312" pitchFamily="49" charset="-122"/>
              </a:rPr>
              <a:t>7</a:t>
            </a:r>
            <a:r>
              <a:rPr lang="zh-CN" altLang="en-US" b="1" dirty="0">
                <a:solidFill>
                  <a:srgbClr val="080808"/>
                </a:solidFill>
                <a:latin typeface="楷体_GB2312" pitchFamily="49" charset="-122"/>
                <a:ea typeface="楷体_GB2312" pitchFamily="49" charset="-122"/>
              </a:rPr>
              <a:t>位二进制数，其最高位为</a:t>
            </a:r>
            <a:r>
              <a:rPr lang="en-US" altLang="zh-CN" b="1" dirty="0">
                <a:solidFill>
                  <a:srgbClr val="080808"/>
                </a:solidFill>
                <a:latin typeface="楷体_GB2312" pitchFamily="49" charset="-122"/>
                <a:ea typeface="楷体_GB2312" pitchFamily="49" charset="-122"/>
              </a:rPr>
              <a:t>0</a:t>
            </a:r>
            <a:r>
              <a:rPr lang="zh-CN" altLang="en-US" b="1" dirty="0">
                <a:solidFill>
                  <a:srgbClr val="080808"/>
                </a:solidFill>
                <a:latin typeface="楷体_GB2312" pitchFamily="49" charset="-122"/>
                <a:ea typeface="楷体_GB2312" pitchFamily="49" charset="-122"/>
              </a:rPr>
              <a:t>。我们可以根据这</a:t>
            </a:r>
            <a:r>
              <a:rPr lang="en-US" altLang="zh-CN" b="1" dirty="0">
                <a:solidFill>
                  <a:srgbClr val="080808"/>
                </a:solidFill>
                <a:latin typeface="楷体_GB2312" pitchFamily="49" charset="-122"/>
                <a:ea typeface="楷体_GB2312" pitchFamily="49" charset="-122"/>
              </a:rPr>
              <a:t>7</a:t>
            </a:r>
            <a:r>
              <a:rPr lang="zh-CN" altLang="en-US" b="1" dirty="0">
                <a:solidFill>
                  <a:srgbClr val="080808"/>
                </a:solidFill>
                <a:latin typeface="楷体_GB2312" pitchFamily="49" charset="-122"/>
                <a:ea typeface="楷体_GB2312" pitchFamily="49" charset="-122"/>
              </a:rPr>
              <a:t>位二进制数中</a:t>
            </a:r>
            <a:r>
              <a:rPr lang="zh-CN" altLang="en-US" b="1" dirty="0">
                <a:solidFill>
                  <a:srgbClr val="080808"/>
                </a:solidFill>
                <a:latin typeface="Times New Roman" pitchFamily="18" charset="0"/>
                <a:ea typeface="楷体_GB2312" pitchFamily="49" charset="-122"/>
              </a:rPr>
              <a:t>“</a:t>
            </a:r>
            <a:r>
              <a:rPr lang="en-US" altLang="zh-CN" b="1" dirty="0">
                <a:solidFill>
                  <a:srgbClr val="080808"/>
                </a:solidFill>
                <a:latin typeface="楷体_GB2312" pitchFamily="49" charset="-122"/>
                <a:ea typeface="楷体_GB2312" pitchFamily="49" charset="-122"/>
              </a:rPr>
              <a:t>1</a:t>
            </a:r>
            <a:r>
              <a:rPr lang="en-US" altLang="zh-CN" b="1" dirty="0">
                <a:solidFill>
                  <a:srgbClr val="080808"/>
                </a:solidFill>
                <a:latin typeface="Times New Roman" pitchFamily="18" charset="0"/>
                <a:ea typeface="楷体_GB2312" pitchFamily="49" charset="-122"/>
              </a:rPr>
              <a:t>”</a:t>
            </a:r>
            <a:r>
              <a:rPr lang="zh-CN" altLang="en-US" b="1" dirty="0">
                <a:solidFill>
                  <a:srgbClr val="080808"/>
                </a:solidFill>
                <a:latin typeface="楷体_GB2312" pitchFamily="49" charset="-122"/>
                <a:ea typeface="楷体_GB2312" pitchFamily="49" charset="-122"/>
              </a:rPr>
              <a:t>的个数，给最高位加上</a:t>
            </a:r>
            <a:r>
              <a:rPr lang="zh-CN" altLang="en-US" b="1" dirty="0">
                <a:solidFill>
                  <a:srgbClr val="080808"/>
                </a:solidFill>
                <a:latin typeface="Times New Roman" pitchFamily="18" charset="0"/>
                <a:ea typeface="楷体_GB2312" pitchFamily="49" charset="-122"/>
              </a:rPr>
              <a:t>“</a:t>
            </a:r>
            <a:r>
              <a:rPr lang="en-US" altLang="zh-CN" b="1" dirty="0">
                <a:solidFill>
                  <a:srgbClr val="080808"/>
                </a:solidFill>
                <a:latin typeface="楷体_GB2312" pitchFamily="49" charset="-122"/>
                <a:ea typeface="楷体_GB2312" pitchFamily="49" charset="-122"/>
              </a:rPr>
              <a:t>0</a:t>
            </a:r>
            <a:r>
              <a:rPr lang="en-US" altLang="zh-CN" b="1" dirty="0">
                <a:solidFill>
                  <a:srgbClr val="080808"/>
                </a:solidFill>
                <a:latin typeface="Times New Roman" pitchFamily="18" charset="0"/>
                <a:ea typeface="楷体_GB2312" pitchFamily="49" charset="-122"/>
              </a:rPr>
              <a:t>”</a:t>
            </a:r>
            <a:r>
              <a:rPr lang="zh-CN" altLang="en-US" b="1" dirty="0">
                <a:solidFill>
                  <a:srgbClr val="080808"/>
                </a:solidFill>
                <a:latin typeface="楷体_GB2312" pitchFamily="49" charset="-122"/>
                <a:ea typeface="楷体_GB2312" pitchFamily="49" charset="-122"/>
              </a:rPr>
              <a:t>或</a:t>
            </a:r>
            <a:r>
              <a:rPr lang="zh-CN" altLang="en-US" b="1" dirty="0">
                <a:solidFill>
                  <a:srgbClr val="080808"/>
                </a:solidFill>
                <a:latin typeface="Times New Roman" pitchFamily="18" charset="0"/>
                <a:ea typeface="楷体_GB2312" pitchFamily="49" charset="-122"/>
              </a:rPr>
              <a:t>“</a:t>
            </a:r>
            <a:r>
              <a:rPr lang="en-US" altLang="zh-CN" b="1" dirty="0">
                <a:solidFill>
                  <a:srgbClr val="080808"/>
                </a:solidFill>
                <a:latin typeface="楷体_GB2312" pitchFamily="49" charset="-122"/>
                <a:ea typeface="楷体_GB2312" pitchFamily="49" charset="-122"/>
              </a:rPr>
              <a:t>1</a:t>
            </a:r>
            <a:r>
              <a:rPr lang="en-US" altLang="zh-CN" b="1" dirty="0">
                <a:solidFill>
                  <a:srgbClr val="080808"/>
                </a:solidFill>
                <a:latin typeface="Times New Roman" pitchFamily="18" charset="0"/>
                <a:ea typeface="楷体_GB2312" pitchFamily="49" charset="-122"/>
              </a:rPr>
              <a:t>”</a:t>
            </a:r>
            <a:r>
              <a:rPr lang="zh-CN" altLang="en-US" b="1" dirty="0">
                <a:solidFill>
                  <a:srgbClr val="080808"/>
                </a:solidFill>
                <a:latin typeface="楷体_GB2312" pitchFamily="49" charset="-122"/>
                <a:ea typeface="楷体_GB2312" pitchFamily="49" charset="-122"/>
              </a:rPr>
              <a:t>，使得一个字节内容的</a:t>
            </a:r>
            <a:r>
              <a:rPr lang="zh-CN" altLang="en-US" b="1" dirty="0">
                <a:solidFill>
                  <a:srgbClr val="080808"/>
                </a:solidFill>
                <a:latin typeface="Times New Roman" pitchFamily="18" charset="0"/>
                <a:ea typeface="楷体_GB2312" pitchFamily="49" charset="-122"/>
              </a:rPr>
              <a:t>“</a:t>
            </a:r>
            <a:r>
              <a:rPr lang="en-US" altLang="zh-CN" b="1" dirty="0">
                <a:solidFill>
                  <a:srgbClr val="080808"/>
                </a:solidFill>
                <a:latin typeface="楷体_GB2312" pitchFamily="49" charset="-122"/>
                <a:ea typeface="楷体_GB2312" pitchFamily="49" charset="-122"/>
              </a:rPr>
              <a:t>1</a:t>
            </a:r>
            <a:r>
              <a:rPr lang="en-US" altLang="zh-CN" b="1" dirty="0">
                <a:solidFill>
                  <a:srgbClr val="080808"/>
                </a:solidFill>
                <a:latin typeface="Times New Roman" pitchFamily="18" charset="0"/>
                <a:ea typeface="楷体_GB2312" pitchFamily="49" charset="-122"/>
              </a:rPr>
              <a:t>”</a:t>
            </a:r>
            <a:r>
              <a:rPr lang="zh-CN" altLang="en-US" b="1" dirty="0">
                <a:solidFill>
                  <a:srgbClr val="080808"/>
                </a:solidFill>
                <a:latin typeface="楷体_GB2312" pitchFamily="49" charset="-122"/>
                <a:ea typeface="楷体_GB2312" pitchFamily="49" charset="-122"/>
              </a:rPr>
              <a:t>个数为偶数，这称为偶检验。</a:t>
            </a:r>
          </a:p>
        </p:txBody>
      </p:sp>
      <p:sp>
        <p:nvSpPr>
          <p:cNvPr id="6" name="矩形 5"/>
          <p:cNvSpPr/>
          <p:nvPr/>
        </p:nvSpPr>
        <p:spPr>
          <a:xfrm>
            <a:off x="641794" y="2980604"/>
            <a:ext cx="7560840" cy="1200329"/>
          </a:xfrm>
          <a:prstGeom prst="rect">
            <a:avLst/>
          </a:prstGeom>
        </p:spPr>
        <p:txBody>
          <a:bodyPr wrap="square">
            <a:spAutoFit/>
          </a:bodyPr>
          <a:lstStyle/>
          <a:p>
            <a:r>
              <a:rPr lang="zh-CN" altLang="en-US" b="1" dirty="0">
                <a:solidFill>
                  <a:srgbClr val="080808"/>
                </a:solidFill>
                <a:latin typeface="楷体_GB2312" pitchFamily="49" charset="-122"/>
                <a:ea typeface="楷体_GB2312" pitchFamily="49" charset="-122"/>
              </a:rPr>
              <a:t>设计的子程序（</a:t>
            </a:r>
            <a:r>
              <a:rPr lang="en-US" altLang="zh-CN" b="1" dirty="0">
                <a:solidFill>
                  <a:srgbClr val="080808"/>
                </a:solidFill>
                <a:latin typeface="楷体_GB2312" pitchFamily="49" charset="-122"/>
                <a:ea typeface="楷体_GB2312" pitchFamily="49" charset="-122"/>
              </a:rPr>
              <a:t>SETEVEN</a:t>
            </a:r>
            <a:r>
              <a:rPr lang="zh-CN" altLang="en-US" b="1" dirty="0">
                <a:solidFill>
                  <a:srgbClr val="080808"/>
                </a:solidFill>
                <a:latin typeface="楷体_GB2312" pitchFamily="49" charset="-122"/>
                <a:ea typeface="楷体_GB2312" pitchFamily="49" charset="-122"/>
              </a:rPr>
              <a:t>）用于对</a:t>
            </a:r>
            <a:r>
              <a:rPr lang="en-US" altLang="zh-CN" b="1" dirty="0">
                <a:solidFill>
                  <a:srgbClr val="080808"/>
                </a:solidFill>
                <a:latin typeface="楷体_GB2312" pitchFamily="49" charset="-122"/>
                <a:ea typeface="楷体_GB2312" pitchFamily="49" charset="-122"/>
              </a:rPr>
              <a:t>BUFFER</a:t>
            </a:r>
            <a:r>
              <a:rPr lang="zh-CN" altLang="en-US" b="1" dirty="0">
                <a:solidFill>
                  <a:srgbClr val="080808"/>
                </a:solidFill>
                <a:latin typeface="楷体_GB2312" pitchFamily="49" charset="-122"/>
                <a:ea typeface="楷体_GB2312" pitchFamily="49" charset="-122"/>
              </a:rPr>
              <a:t>中的字符</a:t>
            </a:r>
            <a:r>
              <a:rPr lang="en-US" altLang="zh-CN" b="1" dirty="0">
                <a:solidFill>
                  <a:srgbClr val="080808"/>
                </a:solidFill>
                <a:latin typeface="楷体_GB2312" pitchFamily="49" charset="-122"/>
                <a:ea typeface="楷体_GB2312" pitchFamily="49" charset="-122"/>
              </a:rPr>
              <a:t>ASCII</a:t>
            </a:r>
            <a:r>
              <a:rPr lang="zh-CN" altLang="en-US" b="1" dirty="0">
                <a:solidFill>
                  <a:srgbClr val="080808"/>
                </a:solidFill>
                <a:latin typeface="楷体_GB2312" pitchFamily="49" charset="-122"/>
                <a:ea typeface="楷体_GB2312" pitchFamily="49" charset="-122"/>
              </a:rPr>
              <a:t>码加上偶检验位，其入口参数为：</a:t>
            </a:r>
            <a:r>
              <a:rPr lang="en-US" altLang="zh-CN" b="1" dirty="0">
                <a:solidFill>
                  <a:srgbClr val="080808"/>
                </a:solidFill>
                <a:latin typeface="楷体_GB2312" pitchFamily="49" charset="-122"/>
                <a:ea typeface="楷体_GB2312" pitchFamily="49" charset="-122"/>
              </a:rPr>
              <a:t>DI</a:t>
            </a:r>
            <a:r>
              <a:rPr lang="zh-CN" altLang="en-US" b="1" dirty="0">
                <a:solidFill>
                  <a:srgbClr val="080808"/>
                </a:solidFill>
                <a:latin typeface="楷体_GB2312" pitchFamily="49" charset="-122"/>
                <a:ea typeface="楷体_GB2312" pitchFamily="49" charset="-122"/>
              </a:rPr>
              <a:t>（缓冲区首地址，默认为</a:t>
            </a:r>
            <a:r>
              <a:rPr lang="en-US" altLang="zh-CN" b="1" dirty="0">
                <a:solidFill>
                  <a:srgbClr val="080808"/>
                </a:solidFill>
                <a:latin typeface="楷体_GB2312" pitchFamily="49" charset="-122"/>
                <a:ea typeface="楷体_GB2312" pitchFamily="49" charset="-122"/>
              </a:rPr>
              <a:t>DS</a:t>
            </a:r>
            <a:r>
              <a:rPr lang="zh-CN" altLang="en-US" b="1" dirty="0">
                <a:solidFill>
                  <a:srgbClr val="080808"/>
                </a:solidFill>
                <a:latin typeface="楷体_GB2312" pitchFamily="49" charset="-122"/>
                <a:ea typeface="楷体_GB2312" pitchFamily="49" charset="-122"/>
              </a:rPr>
              <a:t>段），（</a:t>
            </a:r>
            <a:r>
              <a:rPr lang="en-US" altLang="zh-CN" b="1" dirty="0">
                <a:solidFill>
                  <a:srgbClr val="080808"/>
                </a:solidFill>
                <a:latin typeface="楷体_GB2312" pitchFamily="49" charset="-122"/>
                <a:ea typeface="楷体_GB2312" pitchFamily="49" charset="-122"/>
              </a:rPr>
              <a:t>CX</a:t>
            </a:r>
            <a:r>
              <a:rPr lang="zh-CN" altLang="en-US" b="1" dirty="0">
                <a:solidFill>
                  <a:srgbClr val="080808"/>
                </a:solidFill>
                <a:latin typeface="楷体_GB2312" pitchFamily="49" charset="-122"/>
                <a:ea typeface="楷体_GB2312" pitchFamily="49" charset="-122"/>
              </a:rPr>
              <a:t>）缓冲区长度；出口参数：无（实际上是缓冲区的内容）；用到的寄存器：无。</a:t>
            </a:r>
          </a:p>
          <a:p>
            <a:r>
              <a:rPr lang="zh-CN" altLang="en-US" b="1" dirty="0">
                <a:solidFill>
                  <a:srgbClr val="080808"/>
                </a:solidFill>
                <a:latin typeface="楷体_GB2312" pitchFamily="49" charset="-122"/>
                <a:ea typeface="楷体_GB2312" pitchFamily="49" charset="-122"/>
              </a:rPr>
              <a:t>汇编语言程序如下：</a:t>
            </a:r>
          </a:p>
        </p:txBody>
      </p:sp>
      <p:sp>
        <p:nvSpPr>
          <p:cNvPr id="7" name="矩形 6"/>
          <p:cNvSpPr/>
          <p:nvPr/>
        </p:nvSpPr>
        <p:spPr>
          <a:xfrm>
            <a:off x="468313" y="4185282"/>
            <a:ext cx="4572000" cy="2339102"/>
          </a:xfrm>
          <a:prstGeom prst="rect">
            <a:avLst/>
          </a:prstGeom>
        </p:spPr>
        <p:txBody>
          <a:bodyPr>
            <a:spAutoFit/>
          </a:bodyPr>
          <a:lstStyle/>
          <a:p>
            <a:r>
              <a:rPr lang="en-US" altLang="zh-CN" sz="1600" b="1" dirty="0">
                <a:solidFill>
                  <a:srgbClr val="080808"/>
                </a:solidFill>
                <a:latin typeface="楷体_GB2312" pitchFamily="49" charset="-122"/>
                <a:ea typeface="楷体_GB2312" pitchFamily="49" charset="-122"/>
              </a:rPr>
              <a:t>STACK   SEGMENT STACK 'STACK'</a:t>
            </a:r>
          </a:p>
          <a:p>
            <a:r>
              <a:rPr lang="en-US" altLang="zh-CN" sz="1600" b="1" dirty="0">
                <a:solidFill>
                  <a:srgbClr val="080808"/>
                </a:solidFill>
                <a:latin typeface="楷体_GB2312" pitchFamily="49" charset="-122"/>
                <a:ea typeface="楷体_GB2312" pitchFamily="49" charset="-122"/>
              </a:rPr>
              <a:t>        DW 100H DUP(?)</a:t>
            </a:r>
          </a:p>
          <a:p>
            <a:r>
              <a:rPr lang="en-US" altLang="zh-CN" sz="1600" b="1" dirty="0">
                <a:solidFill>
                  <a:srgbClr val="080808"/>
                </a:solidFill>
                <a:latin typeface="楷体_GB2312" pitchFamily="49" charset="-122"/>
                <a:ea typeface="楷体_GB2312" pitchFamily="49" charset="-122"/>
              </a:rPr>
              <a:t>TOP     LABEL WORD</a:t>
            </a:r>
          </a:p>
          <a:p>
            <a:r>
              <a:rPr lang="en-US" altLang="zh-CN" sz="1600" b="1" dirty="0">
                <a:solidFill>
                  <a:srgbClr val="080808"/>
                </a:solidFill>
                <a:latin typeface="楷体_GB2312" pitchFamily="49" charset="-122"/>
                <a:ea typeface="楷体_GB2312" pitchFamily="49" charset="-122"/>
              </a:rPr>
              <a:t>STACK   ENDS</a:t>
            </a:r>
          </a:p>
          <a:p>
            <a:r>
              <a:rPr lang="en-US" altLang="zh-CN" sz="1600" b="1" dirty="0">
                <a:solidFill>
                  <a:srgbClr val="080808"/>
                </a:solidFill>
                <a:latin typeface="楷体_GB2312" pitchFamily="49" charset="-122"/>
                <a:ea typeface="楷体_GB2312" pitchFamily="49" charset="-122"/>
              </a:rPr>
              <a:t>	         N=22</a:t>
            </a:r>
          </a:p>
          <a:p>
            <a:r>
              <a:rPr lang="en-US" altLang="zh-CN" sz="1600" b="1" dirty="0">
                <a:solidFill>
                  <a:srgbClr val="080808"/>
                </a:solidFill>
                <a:latin typeface="楷体_GB2312" pitchFamily="49" charset="-122"/>
                <a:ea typeface="楷体_GB2312" pitchFamily="49" charset="-122"/>
              </a:rPr>
              <a:t>DATA    SEGMENT</a:t>
            </a:r>
          </a:p>
          <a:p>
            <a:r>
              <a:rPr lang="en-US" altLang="zh-CN" sz="1600" b="1" dirty="0">
                <a:solidFill>
                  <a:srgbClr val="080808"/>
                </a:solidFill>
                <a:latin typeface="楷体_GB2312" pitchFamily="49" charset="-122"/>
                <a:ea typeface="楷体_GB2312" pitchFamily="49" charset="-122"/>
              </a:rPr>
              <a:t>BUFFER  DB '</a:t>
            </a:r>
            <a:r>
              <a:rPr lang="en-US" altLang="zh-CN" sz="1600" b="1" dirty="0" err="1">
                <a:solidFill>
                  <a:srgbClr val="080808"/>
                </a:solidFill>
                <a:latin typeface="楷体_GB2312" pitchFamily="49" charset="-122"/>
                <a:ea typeface="楷体_GB2312" pitchFamily="49" charset="-122"/>
              </a:rPr>
              <a:t>xidian</a:t>
            </a:r>
            <a:r>
              <a:rPr lang="en-US" altLang="zh-CN" sz="1600" b="1" dirty="0">
                <a:solidFill>
                  <a:srgbClr val="080808"/>
                </a:solidFill>
                <a:latin typeface="楷体_GB2312" pitchFamily="49" charset="-122"/>
                <a:ea typeface="楷体_GB2312" pitchFamily="49" charset="-122"/>
              </a:rPr>
              <a:t> university 2006'</a:t>
            </a:r>
          </a:p>
          <a:p>
            <a:r>
              <a:rPr lang="en-US" altLang="zh-CN" sz="1600" b="1" dirty="0">
                <a:solidFill>
                  <a:srgbClr val="080808"/>
                </a:solidFill>
                <a:latin typeface="楷体_GB2312" pitchFamily="49" charset="-122"/>
                <a:ea typeface="楷体_GB2312" pitchFamily="49" charset="-122"/>
              </a:rPr>
              <a:t>DATA    ENDS</a:t>
            </a:r>
          </a:p>
          <a:p>
            <a:r>
              <a:rPr lang="en-US" altLang="zh-CN" sz="1600" b="1" dirty="0">
                <a:solidFill>
                  <a:srgbClr val="080808"/>
                </a:solidFill>
                <a:latin typeface="楷体_GB2312" pitchFamily="49" charset="-122"/>
                <a:ea typeface="楷体_GB2312" pitchFamily="49" charset="-122"/>
              </a:rPr>
              <a:t>CODE    SEGMENT</a:t>
            </a:r>
          </a:p>
        </p:txBody>
      </p:sp>
      <p:sp>
        <p:nvSpPr>
          <p:cNvPr id="8" name="矩形 7"/>
          <p:cNvSpPr/>
          <p:nvPr/>
        </p:nvSpPr>
        <p:spPr>
          <a:xfrm>
            <a:off x="4320480" y="4202445"/>
            <a:ext cx="4572000" cy="2092881"/>
          </a:xfrm>
          <a:prstGeom prst="rect">
            <a:avLst/>
          </a:prstGeom>
        </p:spPr>
        <p:txBody>
          <a:bodyPr>
            <a:spAutoFit/>
          </a:bodyPr>
          <a:lstStyle/>
          <a:p>
            <a:r>
              <a:rPr lang="en-US" altLang="zh-CN" sz="1600" dirty="0"/>
              <a:t> </a:t>
            </a:r>
            <a:r>
              <a:rPr lang="en-US" altLang="zh-CN" sz="1600" b="1" dirty="0">
                <a:solidFill>
                  <a:srgbClr val="080808"/>
                </a:solidFill>
                <a:latin typeface="楷体_GB2312" pitchFamily="49" charset="-122"/>
                <a:ea typeface="楷体_GB2312" pitchFamily="49" charset="-122"/>
              </a:rPr>
              <a:t>ASSUME CS:CODE,DS:DATA,ES:DATA,SS:STACK</a:t>
            </a:r>
          </a:p>
          <a:p>
            <a:r>
              <a:rPr lang="en-US" altLang="zh-CN" sz="1600" b="1" dirty="0">
                <a:solidFill>
                  <a:srgbClr val="080808"/>
                </a:solidFill>
                <a:latin typeface="楷体_GB2312" pitchFamily="49" charset="-122"/>
                <a:ea typeface="楷体_GB2312" pitchFamily="49" charset="-122"/>
              </a:rPr>
              <a:t>START:</a:t>
            </a:r>
          </a:p>
          <a:p>
            <a:r>
              <a:rPr lang="en-US" altLang="zh-CN" sz="1600" b="1" dirty="0">
                <a:solidFill>
                  <a:srgbClr val="080808"/>
                </a:solidFill>
                <a:latin typeface="楷体_GB2312" pitchFamily="49" charset="-122"/>
                <a:ea typeface="楷体_GB2312" pitchFamily="49" charset="-122"/>
              </a:rPr>
              <a:t>        MOV AX,DATA</a:t>
            </a:r>
          </a:p>
          <a:p>
            <a:r>
              <a:rPr lang="en-US" altLang="zh-CN" sz="1600" b="1" dirty="0">
                <a:solidFill>
                  <a:srgbClr val="080808"/>
                </a:solidFill>
                <a:latin typeface="楷体_GB2312" pitchFamily="49" charset="-122"/>
                <a:ea typeface="楷体_GB2312" pitchFamily="49" charset="-122"/>
              </a:rPr>
              <a:t>        MOV DS,AX</a:t>
            </a:r>
          </a:p>
          <a:p>
            <a:r>
              <a:rPr lang="en-US" altLang="zh-CN" sz="1600" b="1" dirty="0">
                <a:solidFill>
                  <a:srgbClr val="080808"/>
                </a:solidFill>
                <a:latin typeface="楷体_GB2312" pitchFamily="49" charset="-122"/>
                <a:ea typeface="楷体_GB2312" pitchFamily="49" charset="-122"/>
              </a:rPr>
              <a:t>        MOV ES,AX</a:t>
            </a:r>
          </a:p>
          <a:p>
            <a:r>
              <a:rPr lang="en-US" altLang="zh-CN" sz="1600" b="1" dirty="0">
                <a:solidFill>
                  <a:srgbClr val="080808"/>
                </a:solidFill>
                <a:latin typeface="楷体_GB2312" pitchFamily="49" charset="-122"/>
                <a:ea typeface="楷体_GB2312" pitchFamily="49" charset="-122"/>
              </a:rPr>
              <a:t>        MOV AX,STACK</a:t>
            </a:r>
          </a:p>
          <a:p>
            <a:r>
              <a:rPr lang="en-US" altLang="zh-CN" sz="1600" b="1" dirty="0">
                <a:solidFill>
                  <a:srgbClr val="080808"/>
                </a:solidFill>
                <a:latin typeface="楷体_GB2312" pitchFamily="49" charset="-122"/>
                <a:ea typeface="楷体_GB2312" pitchFamily="49" charset="-122"/>
              </a:rPr>
              <a:t>        MOV SS,AX</a:t>
            </a:r>
          </a:p>
          <a:p>
            <a:r>
              <a:rPr lang="en-US" altLang="zh-CN" sz="1600" b="1" dirty="0">
                <a:solidFill>
                  <a:srgbClr val="080808"/>
                </a:solidFill>
                <a:latin typeface="楷体_GB2312" pitchFamily="49" charset="-122"/>
                <a:ea typeface="楷体_GB2312" pitchFamily="49" charset="-122"/>
              </a:rPr>
              <a:t>        LEA SP,TOP</a:t>
            </a:r>
            <a:endParaRPr lang="zh-CN" altLang="en-US" sz="1600" dirty="0"/>
          </a:p>
        </p:txBody>
      </p:sp>
    </p:spTree>
    <p:extLst>
      <p:ext uri="{BB962C8B-B14F-4D97-AF65-F5344CB8AC3E}">
        <p14:creationId xmlns:p14="http://schemas.microsoft.com/office/powerpoint/2010/main" val="176630319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070" y="27384"/>
            <a:ext cx="916407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矩形 2"/>
          <p:cNvSpPr/>
          <p:nvPr/>
        </p:nvSpPr>
        <p:spPr>
          <a:xfrm>
            <a:off x="78585" y="231611"/>
            <a:ext cx="4572000" cy="5139869"/>
          </a:xfrm>
          <a:prstGeom prst="rect">
            <a:avLst/>
          </a:prstGeom>
        </p:spPr>
        <p:txBody>
          <a:bodyPr>
            <a:spAutoFit/>
          </a:bodyPr>
          <a:lstStyle/>
          <a:p>
            <a:r>
              <a:rPr lang="en-US" altLang="zh-CN" sz="1600" b="1" dirty="0">
                <a:solidFill>
                  <a:srgbClr val="080808"/>
                </a:solidFill>
                <a:latin typeface="楷体_GB2312" pitchFamily="49" charset="-122"/>
                <a:ea typeface="楷体_GB2312" pitchFamily="49" charset="-122"/>
              </a:rPr>
              <a:t> </a:t>
            </a:r>
            <a:r>
              <a:rPr lang="en-US" altLang="zh-CN" sz="1600" b="1" dirty="0" smtClean="0">
                <a:solidFill>
                  <a:srgbClr val="080808"/>
                </a:solidFill>
                <a:latin typeface="楷体_GB2312" pitchFamily="49" charset="-122"/>
                <a:ea typeface="楷体_GB2312" pitchFamily="49" charset="-122"/>
              </a:rPr>
              <a:t>       </a:t>
            </a:r>
            <a:r>
              <a:rPr lang="en-US" altLang="zh-CN" sz="1600" b="1" dirty="0" smtClean="0">
                <a:solidFill>
                  <a:srgbClr val="0000FF"/>
                </a:solidFill>
                <a:latin typeface="楷体_GB2312" pitchFamily="49" charset="-122"/>
                <a:ea typeface="楷体_GB2312" pitchFamily="49" charset="-122"/>
              </a:rPr>
              <a:t>MOV </a:t>
            </a:r>
            <a:r>
              <a:rPr lang="en-US" altLang="zh-CN" sz="1600" b="1" dirty="0">
                <a:solidFill>
                  <a:srgbClr val="0000FF"/>
                </a:solidFill>
                <a:latin typeface="楷体_GB2312" pitchFamily="49" charset="-122"/>
                <a:ea typeface="楷体_GB2312" pitchFamily="49" charset="-122"/>
              </a:rPr>
              <a:t>CX,N</a:t>
            </a:r>
          </a:p>
          <a:p>
            <a:r>
              <a:rPr lang="en-US" altLang="zh-CN" sz="1600" b="1" dirty="0" smtClean="0">
                <a:solidFill>
                  <a:srgbClr val="0000FF"/>
                </a:solidFill>
                <a:latin typeface="楷体_GB2312" pitchFamily="49" charset="-122"/>
                <a:ea typeface="楷体_GB2312" pitchFamily="49" charset="-122"/>
              </a:rPr>
              <a:t>        </a:t>
            </a:r>
            <a:r>
              <a:rPr lang="en-US" altLang="zh-CN" sz="1600" b="1" dirty="0">
                <a:solidFill>
                  <a:srgbClr val="0000FF"/>
                </a:solidFill>
                <a:latin typeface="楷体_GB2312" pitchFamily="49" charset="-122"/>
                <a:ea typeface="楷体_GB2312" pitchFamily="49" charset="-122"/>
              </a:rPr>
              <a:t>LEA DI,BUFFER</a:t>
            </a:r>
          </a:p>
          <a:p>
            <a:r>
              <a:rPr lang="en-US" altLang="zh-CN" sz="1600" b="1" dirty="0">
                <a:solidFill>
                  <a:srgbClr val="0000FF"/>
                </a:solidFill>
                <a:latin typeface="楷体_GB2312" pitchFamily="49" charset="-122"/>
                <a:ea typeface="楷体_GB2312" pitchFamily="49" charset="-122"/>
              </a:rPr>
              <a:t>	</a:t>
            </a:r>
            <a:r>
              <a:rPr lang="en-US" altLang="zh-CN" sz="1600" b="1" dirty="0" smtClean="0">
                <a:solidFill>
                  <a:srgbClr val="0000FF"/>
                </a:solidFill>
                <a:latin typeface="楷体_GB2312" pitchFamily="49" charset="-122"/>
                <a:ea typeface="楷体_GB2312" pitchFamily="49" charset="-122"/>
              </a:rPr>
              <a:t>CALL </a:t>
            </a:r>
            <a:r>
              <a:rPr lang="en-US" altLang="zh-CN" sz="1600" b="1" dirty="0">
                <a:solidFill>
                  <a:srgbClr val="0000FF"/>
                </a:solidFill>
                <a:latin typeface="楷体_GB2312" pitchFamily="49" charset="-122"/>
                <a:ea typeface="楷体_GB2312" pitchFamily="49" charset="-122"/>
              </a:rPr>
              <a:t>SETEVEN</a:t>
            </a:r>
          </a:p>
          <a:p>
            <a:r>
              <a:rPr lang="en-US" altLang="zh-CN" sz="1600" b="1" dirty="0">
                <a:solidFill>
                  <a:srgbClr val="0000FF"/>
                </a:solidFill>
                <a:latin typeface="楷体_GB2312" pitchFamily="49" charset="-122"/>
                <a:ea typeface="楷体_GB2312" pitchFamily="49" charset="-122"/>
              </a:rPr>
              <a:t>        MOV AH,4CH </a:t>
            </a:r>
            <a:endParaRPr lang="en-US" altLang="zh-CN" sz="1600" b="1" dirty="0" smtClean="0">
              <a:solidFill>
                <a:srgbClr val="0000FF"/>
              </a:solidFill>
              <a:latin typeface="楷体_GB2312" pitchFamily="49" charset="-122"/>
              <a:ea typeface="楷体_GB2312" pitchFamily="49" charset="-122"/>
            </a:endParaRPr>
          </a:p>
          <a:p>
            <a:r>
              <a:rPr lang="en-US" altLang="zh-CN" sz="1600" b="1" dirty="0">
                <a:solidFill>
                  <a:srgbClr val="0000FF"/>
                </a:solidFill>
                <a:latin typeface="楷体_GB2312" pitchFamily="49" charset="-122"/>
                <a:ea typeface="楷体_GB2312" pitchFamily="49" charset="-122"/>
              </a:rPr>
              <a:t> </a:t>
            </a:r>
            <a:r>
              <a:rPr lang="en-US" altLang="zh-CN" sz="1600" b="1" dirty="0" smtClean="0">
                <a:solidFill>
                  <a:srgbClr val="0000FF"/>
                </a:solidFill>
                <a:latin typeface="楷体_GB2312" pitchFamily="49" charset="-122"/>
                <a:ea typeface="楷体_GB2312" pitchFamily="49" charset="-122"/>
              </a:rPr>
              <a:t>       MOV </a:t>
            </a:r>
            <a:r>
              <a:rPr lang="en-US" altLang="zh-CN" sz="1600" b="1" dirty="0">
                <a:solidFill>
                  <a:srgbClr val="0000FF"/>
                </a:solidFill>
                <a:latin typeface="楷体_GB2312" pitchFamily="49" charset="-122"/>
                <a:ea typeface="楷体_GB2312" pitchFamily="49" charset="-122"/>
              </a:rPr>
              <a:t>AL,0</a:t>
            </a:r>
          </a:p>
          <a:p>
            <a:r>
              <a:rPr lang="en-US" altLang="zh-CN" sz="1600" b="1" dirty="0">
                <a:solidFill>
                  <a:srgbClr val="0000FF"/>
                </a:solidFill>
                <a:latin typeface="楷体_GB2312" pitchFamily="49" charset="-122"/>
                <a:ea typeface="楷体_GB2312" pitchFamily="49" charset="-122"/>
              </a:rPr>
              <a:t>        INT </a:t>
            </a:r>
            <a:r>
              <a:rPr lang="en-US" altLang="zh-CN" sz="1600" b="1" dirty="0" smtClean="0">
                <a:solidFill>
                  <a:srgbClr val="0000FF"/>
                </a:solidFill>
                <a:latin typeface="楷体_GB2312" pitchFamily="49" charset="-122"/>
                <a:ea typeface="楷体_GB2312" pitchFamily="49" charset="-122"/>
              </a:rPr>
              <a:t>21H</a:t>
            </a:r>
          </a:p>
          <a:p>
            <a:r>
              <a:rPr lang="en-US" altLang="zh-CN" sz="1600" b="1" dirty="0">
                <a:solidFill>
                  <a:srgbClr val="080808"/>
                </a:solidFill>
                <a:latin typeface="楷体_GB2312" pitchFamily="49" charset="-122"/>
                <a:ea typeface="楷体_GB2312" pitchFamily="49" charset="-122"/>
              </a:rPr>
              <a:t>SETEVEN  PROC </a:t>
            </a:r>
            <a:r>
              <a:rPr lang="en-US" altLang="zh-CN" sz="1600" b="1" dirty="0" smtClean="0">
                <a:solidFill>
                  <a:srgbClr val="080808"/>
                </a:solidFill>
                <a:latin typeface="楷体_GB2312" pitchFamily="49" charset="-122"/>
                <a:ea typeface="楷体_GB2312" pitchFamily="49" charset="-122"/>
              </a:rPr>
              <a:t>NEAR</a:t>
            </a:r>
            <a:r>
              <a:rPr lang="zh-CN" altLang="en-US" sz="1600" b="1" dirty="0" smtClean="0">
                <a:solidFill>
                  <a:srgbClr val="080808"/>
                </a:solidFill>
                <a:latin typeface="楷体_GB2312" pitchFamily="49" charset="-122"/>
                <a:ea typeface="楷体_GB2312" pitchFamily="49" charset="-122"/>
              </a:rPr>
              <a:t>；</a:t>
            </a:r>
            <a:r>
              <a:rPr lang="zh-CN" altLang="en-US" sz="1600" b="1" dirty="0">
                <a:solidFill>
                  <a:srgbClr val="080808"/>
                </a:solidFill>
                <a:latin typeface="楷体_GB2312" pitchFamily="49" charset="-122"/>
                <a:ea typeface="楷体_GB2312" pitchFamily="49" charset="-122"/>
              </a:rPr>
              <a:t>加上偶校验子程序</a:t>
            </a:r>
          </a:p>
          <a:p>
            <a:r>
              <a:rPr lang="zh-CN" altLang="en-US" sz="1600" b="1" dirty="0">
                <a:solidFill>
                  <a:srgbClr val="080808"/>
                </a:solidFill>
                <a:latin typeface="楷体_GB2312" pitchFamily="49" charset="-122"/>
                <a:ea typeface="楷体_GB2312" pitchFamily="49" charset="-122"/>
              </a:rPr>
              <a:t>	   </a:t>
            </a:r>
            <a:r>
              <a:rPr lang="en-US" altLang="zh-CN" sz="1600" b="1" dirty="0">
                <a:solidFill>
                  <a:srgbClr val="080808"/>
                </a:solidFill>
                <a:latin typeface="楷体_GB2312" pitchFamily="49" charset="-122"/>
                <a:ea typeface="楷体_GB2312" pitchFamily="49" charset="-122"/>
              </a:rPr>
              <a:t>PUSH AX</a:t>
            </a:r>
          </a:p>
          <a:p>
            <a:r>
              <a:rPr lang="en-US" altLang="zh-CN" sz="1600" b="1" dirty="0">
                <a:solidFill>
                  <a:srgbClr val="080808"/>
                </a:solidFill>
                <a:latin typeface="楷体_GB2312" pitchFamily="49" charset="-122"/>
                <a:ea typeface="楷体_GB2312" pitchFamily="49" charset="-122"/>
              </a:rPr>
              <a:t>	   PUSH BX</a:t>
            </a:r>
          </a:p>
          <a:p>
            <a:r>
              <a:rPr lang="en-US" altLang="zh-CN" sz="1600" b="1" dirty="0">
                <a:solidFill>
                  <a:srgbClr val="080808"/>
                </a:solidFill>
                <a:latin typeface="楷体_GB2312" pitchFamily="49" charset="-122"/>
                <a:ea typeface="楷体_GB2312" pitchFamily="49" charset="-122"/>
              </a:rPr>
              <a:t>	   PUSH CX</a:t>
            </a:r>
          </a:p>
          <a:p>
            <a:r>
              <a:rPr lang="en-US" altLang="zh-CN" sz="1600" b="1" dirty="0">
                <a:solidFill>
                  <a:srgbClr val="080808"/>
                </a:solidFill>
                <a:latin typeface="楷体_GB2312" pitchFamily="49" charset="-122"/>
                <a:ea typeface="楷体_GB2312" pitchFamily="49" charset="-122"/>
              </a:rPr>
              <a:t>	   PUSH DI</a:t>
            </a:r>
          </a:p>
          <a:p>
            <a:r>
              <a:rPr lang="en-US" altLang="zh-CN" sz="1600" b="1" dirty="0">
                <a:solidFill>
                  <a:srgbClr val="080808"/>
                </a:solidFill>
                <a:latin typeface="楷体_GB2312" pitchFamily="49" charset="-122"/>
                <a:ea typeface="楷体_GB2312" pitchFamily="49" charset="-122"/>
              </a:rPr>
              <a:t>SETEVEN1:</a:t>
            </a:r>
          </a:p>
          <a:p>
            <a:r>
              <a:rPr lang="en-US" altLang="zh-CN" sz="1600" b="1" dirty="0">
                <a:solidFill>
                  <a:srgbClr val="080808"/>
                </a:solidFill>
                <a:latin typeface="楷体_GB2312" pitchFamily="49" charset="-122"/>
                <a:ea typeface="楷体_GB2312" pitchFamily="49" charset="-122"/>
              </a:rPr>
              <a:t>	  MOV AL,[DI]</a:t>
            </a:r>
          </a:p>
          <a:p>
            <a:r>
              <a:rPr lang="en-US" altLang="zh-CN" sz="1600" b="1" dirty="0">
                <a:solidFill>
                  <a:srgbClr val="080808"/>
                </a:solidFill>
                <a:latin typeface="楷体_GB2312" pitchFamily="49" charset="-122"/>
                <a:ea typeface="楷体_GB2312" pitchFamily="49" charset="-122"/>
              </a:rPr>
              <a:t>	  </a:t>
            </a:r>
            <a:r>
              <a:rPr lang="en-US" altLang="zh-CN" sz="1600" b="1" dirty="0">
                <a:solidFill>
                  <a:srgbClr val="FF0000"/>
                </a:solidFill>
                <a:latin typeface="楷体_GB2312" pitchFamily="49" charset="-122"/>
                <a:ea typeface="楷体_GB2312" pitchFamily="49" charset="-122"/>
              </a:rPr>
              <a:t>CALL COUNTBYTE</a:t>
            </a:r>
          </a:p>
          <a:p>
            <a:r>
              <a:rPr lang="en-US" altLang="zh-CN" sz="1600" b="1" dirty="0">
                <a:solidFill>
                  <a:srgbClr val="080808"/>
                </a:solidFill>
                <a:latin typeface="楷体_GB2312" pitchFamily="49" charset="-122"/>
                <a:ea typeface="楷体_GB2312" pitchFamily="49" charset="-122"/>
              </a:rPr>
              <a:t>	  AND </a:t>
            </a:r>
            <a:r>
              <a:rPr lang="en-US" altLang="zh-CN" sz="1600" b="1" dirty="0" smtClean="0">
                <a:solidFill>
                  <a:srgbClr val="080808"/>
                </a:solidFill>
                <a:latin typeface="楷体_GB2312" pitchFamily="49" charset="-122"/>
                <a:ea typeface="楷体_GB2312" pitchFamily="49" charset="-122"/>
              </a:rPr>
              <a:t>BL,01H</a:t>
            </a:r>
            <a:r>
              <a:rPr lang="zh-CN" altLang="en-US" sz="1600" b="1" dirty="0" smtClean="0">
                <a:solidFill>
                  <a:srgbClr val="080808"/>
                </a:solidFill>
                <a:latin typeface="楷体_GB2312" pitchFamily="49" charset="-122"/>
                <a:ea typeface="楷体_GB2312" pitchFamily="49" charset="-122"/>
              </a:rPr>
              <a:t>；</a:t>
            </a:r>
            <a:r>
              <a:rPr lang="zh-CN" altLang="en-US" sz="1600" b="1" dirty="0">
                <a:solidFill>
                  <a:srgbClr val="080808"/>
                </a:solidFill>
                <a:latin typeface="楷体_GB2312" pitchFamily="49" charset="-122"/>
                <a:ea typeface="楷体_GB2312" pitchFamily="49" charset="-122"/>
              </a:rPr>
              <a:t>测试</a:t>
            </a:r>
            <a:r>
              <a:rPr lang="zh-CN" altLang="en-US" sz="1600" b="1" dirty="0">
                <a:solidFill>
                  <a:srgbClr val="080808"/>
                </a:solidFill>
                <a:latin typeface="Times New Roman" pitchFamily="18" charset="0"/>
                <a:ea typeface="楷体_GB2312" pitchFamily="49" charset="-122"/>
              </a:rPr>
              <a:t>“</a:t>
            </a:r>
            <a:r>
              <a:rPr lang="en-US" altLang="zh-CN" sz="1600" b="1" dirty="0">
                <a:solidFill>
                  <a:srgbClr val="080808"/>
                </a:solidFill>
                <a:latin typeface="楷体_GB2312" pitchFamily="49" charset="-122"/>
                <a:ea typeface="楷体_GB2312" pitchFamily="49" charset="-122"/>
              </a:rPr>
              <a:t>1</a:t>
            </a:r>
            <a:r>
              <a:rPr lang="en-US" altLang="zh-CN" sz="1600" b="1" dirty="0">
                <a:solidFill>
                  <a:srgbClr val="080808"/>
                </a:solidFill>
                <a:latin typeface="Times New Roman" pitchFamily="18" charset="0"/>
                <a:ea typeface="楷体_GB2312" pitchFamily="49" charset="-122"/>
              </a:rPr>
              <a:t>”</a:t>
            </a:r>
            <a:r>
              <a:rPr lang="zh-CN" altLang="en-US" sz="1600" b="1" dirty="0">
                <a:solidFill>
                  <a:srgbClr val="080808"/>
                </a:solidFill>
                <a:latin typeface="楷体_GB2312" pitchFamily="49" charset="-122"/>
                <a:ea typeface="楷体_GB2312" pitchFamily="49" charset="-122"/>
              </a:rPr>
              <a:t>的</a:t>
            </a:r>
            <a:r>
              <a:rPr lang="zh-CN" altLang="en-US" sz="1600" b="1" dirty="0" smtClean="0">
                <a:solidFill>
                  <a:srgbClr val="080808"/>
                </a:solidFill>
                <a:latin typeface="楷体_GB2312" pitchFamily="49" charset="-122"/>
                <a:ea typeface="楷体_GB2312" pitchFamily="49" charset="-122"/>
              </a:rPr>
              <a:t>个数</a:t>
            </a:r>
            <a:endParaRPr lang="en-US" altLang="zh-CN" sz="1600" b="1" dirty="0" smtClean="0">
              <a:solidFill>
                <a:srgbClr val="080808"/>
              </a:solidFill>
              <a:latin typeface="楷体_GB2312" pitchFamily="49" charset="-122"/>
              <a:ea typeface="楷体_GB2312" pitchFamily="49" charset="-122"/>
            </a:endParaRPr>
          </a:p>
          <a:p>
            <a:r>
              <a:rPr lang="en-US" altLang="zh-CN" sz="1600" b="1" dirty="0">
                <a:solidFill>
                  <a:srgbClr val="080808"/>
                </a:solidFill>
                <a:latin typeface="楷体_GB2312" pitchFamily="49" charset="-122"/>
                <a:ea typeface="楷体_GB2312" pitchFamily="49" charset="-122"/>
              </a:rPr>
              <a:t> </a:t>
            </a:r>
            <a:r>
              <a:rPr lang="en-US" altLang="zh-CN" sz="1600" b="1" dirty="0" smtClean="0">
                <a:solidFill>
                  <a:srgbClr val="080808"/>
                </a:solidFill>
                <a:latin typeface="楷体_GB2312" pitchFamily="49" charset="-122"/>
                <a:ea typeface="楷体_GB2312" pitchFamily="49" charset="-122"/>
              </a:rPr>
              <a:t>                      ;</a:t>
            </a:r>
            <a:r>
              <a:rPr lang="zh-CN" altLang="en-US" sz="1600" b="1" dirty="0" smtClean="0">
                <a:solidFill>
                  <a:srgbClr val="080808"/>
                </a:solidFill>
                <a:latin typeface="楷体_GB2312" pitchFamily="49" charset="-122"/>
                <a:ea typeface="楷体_GB2312" pitchFamily="49" charset="-122"/>
              </a:rPr>
              <a:t>是否</a:t>
            </a:r>
            <a:r>
              <a:rPr lang="zh-CN" altLang="en-US" sz="1600" b="1" dirty="0">
                <a:solidFill>
                  <a:srgbClr val="080808"/>
                </a:solidFill>
                <a:latin typeface="楷体_GB2312" pitchFamily="49" charset="-122"/>
                <a:ea typeface="楷体_GB2312" pitchFamily="49" charset="-122"/>
              </a:rPr>
              <a:t>为偶数</a:t>
            </a:r>
          </a:p>
          <a:p>
            <a:r>
              <a:rPr lang="zh-CN" altLang="en-US" sz="1600" b="1" dirty="0">
                <a:solidFill>
                  <a:srgbClr val="080808"/>
                </a:solidFill>
                <a:latin typeface="楷体_GB2312" pitchFamily="49" charset="-122"/>
                <a:ea typeface="楷体_GB2312" pitchFamily="49" charset="-122"/>
              </a:rPr>
              <a:t>	  </a:t>
            </a:r>
            <a:r>
              <a:rPr lang="en-US" altLang="zh-CN" sz="1600" b="1" dirty="0">
                <a:solidFill>
                  <a:srgbClr val="080808"/>
                </a:solidFill>
                <a:latin typeface="楷体_GB2312" pitchFamily="49" charset="-122"/>
                <a:ea typeface="楷体_GB2312" pitchFamily="49" charset="-122"/>
              </a:rPr>
              <a:t>JZ SETEVEN2</a:t>
            </a:r>
          </a:p>
          <a:p>
            <a:r>
              <a:rPr lang="en-US" altLang="zh-CN" sz="1600" b="1" dirty="0">
                <a:solidFill>
                  <a:srgbClr val="080808"/>
                </a:solidFill>
                <a:latin typeface="楷体_GB2312" pitchFamily="49" charset="-122"/>
                <a:ea typeface="楷体_GB2312" pitchFamily="49" charset="-122"/>
              </a:rPr>
              <a:t>	  OR </a:t>
            </a:r>
            <a:r>
              <a:rPr lang="en-US" altLang="zh-CN" sz="1600" b="1" dirty="0" smtClean="0">
                <a:solidFill>
                  <a:srgbClr val="080808"/>
                </a:solidFill>
                <a:latin typeface="楷体_GB2312" pitchFamily="49" charset="-122"/>
                <a:ea typeface="楷体_GB2312" pitchFamily="49" charset="-122"/>
              </a:rPr>
              <a:t>AL,80H</a:t>
            </a:r>
            <a:r>
              <a:rPr lang="zh-CN" altLang="en-US" sz="1600" b="1" dirty="0" smtClean="0">
                <a:solidFill>
                  <a:srgbClr val="080808"/>
                </a:solidFill>
                <a:latin typeface="楷体_GB2312" pitchFamily="49" charset="-122"/>
                <a:ea typeface="楷体_GB2312" pitchFamily="49" charset="-122"/>
              </a:rPr>
              <a:t>；</a:t>
            </a:r>
            <a:r>
              <a:rPr lang="zh-CN" altLang="en-US" sz="1600" b="1" dirty="0">
                <a:solidFill>
                  <a:srgbClr val="080808"/>
                </a:solidFill>
                <a:latin typeface="楷体_GB2312" pitchFamily="49" charset="-122"/>
                <a:ea typeface="楷体_GB2312" pitchFamily="49" charset="-122"/>
              </a:rPr>
              <a:t>最高位置入</a:t>
            </a:r>
            <a:r>
              <a:rPr lang="zh-CN" altLang="en-US" sz="1600" b="1" dirty="0">
                <a:solidFill>
                  <a:srgbClr val="080808"/>
                </a:solidFill>
                <a:latin typeface="Times New Roman" pitchFamily="18" charset="0"/>
                <a:ea typeface="楷体_GB2312" pitchFamily="49" charset="-122"/>
              </a:rPr>
              <a:t>“</a:t>
            </a:r>
            <a:r>
              <a:rPr lang="en-US" altLang="zh-CN" sz="1600" b="1" dirty="0">
                <a:solidFill>
                  <a:srgbClr val="080808"/>
                </a:solidFill>
                <a:latin typeface="楷体_GB2312" pitchFamily="49" charset="-122"/>
                <a:ea typeface="楷体_GB2312" pitchFamily="49" charset="-122"/>
              </a:rPr>
              <a:t>1</a:t>
            </a:r>
            <a:r>
              <a:rPr lang="en-US" altLang="zh-CN" sz="1600" b="1" dirty="0">
                <a:solidFill>
                  <a:srgbClr val="080808"/>
                </a:solidFill>
                <a:latin typeface="Times New Roman" pitchFamily="18" charset="0"/>
                <a:ea typeface="楷体_GB2312" pitchFamily="49" charset="-122"/>
              </a:rPr>
              <a:t>”</a:t>
            </a:r>
            <a:endParaRPr lang="en-US" altLang="zh-CN" sz="1600" b="1" dirty="0">
              <a:solidFill>
                <a:srgbClr val="080808"/>
              </a:solidFill>
              <a:latin typeface="楷体_GB2312" pitchFamily="49" charset="-122"/>
              <a:ea typeface="楷体_GB2312" pitchFamily="49" charset="-122"/>
            </a:endParaRPr>
          </a:p>
          <a:p>
            <a:r>
              <a:rPr lang="en-US" altLang="zh-CN" sz="1600" b="1" dirty="0">
                <a:solidFill>
                  <a:srgbClr val="080808"/>
                </a:solidFill>
                <a:latin typeface="楷体_GB2312" pitchFamily="49" charset="-122"/>
                <a:ea typeface="楷体_GB2312" pitchFamily="49" charset="-122"/>
              </a:rPr>
              <a:t>	  MOV [DI],AL</a:t>
            </a:r>
          </a:p>
          <a:p>
            <a:endParaRPr lang="zh-CN" altLang="en-US" sz="1600" dirty="0"/>
          </a:p>
        </p:txBody>
      </p:sp>
      <p:sp>
        <p:nvSpPr>
          <p:cNvPr id="4" name="矩形 3"/>
          <p:cNvSpPr/>
          <p:nvPr/>
        </p:nvSpPr>
        <p:spPr>
          <a:xfrm>
            <a:off x="4327755" y="46418"/>
            <a:ext cx="4572000" cy="3785652"/>
          </a:xfrm>
          <a:prstGeom prst="rect">
            <a:avLst/>
          </a:prstGeom>
        </p:spPr>
        <p:txBody>
          <a:bodyPr>
            <a:spAutoFit/>
          </a:bodyPr>
          <a:lstStyle/>
          <a:p>
            <a:r>
              <a:rPr lang="en-US" altLang="zh-CN" sz="1600" b="1" dirty="0">
                <a:solidFill>
                  <a:srgbClr val="080808"/>
                </a:solidFill>
                <a:latin typeface="楷体_GB2312" pitchFamily="49" charset="-122"/>
                <a:ea typeface="楷体_GB2312" pitchFamily="49" charset="-122"/>
              </a:rPr>
              <a:t>SETEVEN2:</a:t>
            </a:r>
          </a:p>
          <a:p>
            <a:r>
              <a:rPr lang="en-US" altLang="zh-CN" sz="1600" b="1" dirty="0">
                <a:solidFill>
                  <a:srgbClr val="080808"/>
                </a:solidFill>
                <a:latin typeface="楷体_GB2312" pitchFamily="49" charset="-122"/>
                <a:ea typeface="楷体_GB2312" pitchFamily="49" charset="-122"/>
              </a:rPr>
              <a:t>	INC DI</a:t>
            </a:r>
          </a:p>
          <a:p>
            <a:r>
              <a:rPr lang="en-US" altLang="zh-CN" sz="1600" b="1" dirty="0">
                <a:solidFill>
                  <a:srgbClr val="080808"/>
                </a:solidFill>
                <a:latin typeface="楷体_GB2312" pitchFamily="49" charset="-122"/>
                <a:ea typeface="楷体_GB2312" pitchFamily="49" charset="-122"/>
              </a:rPr>
              <a:t>	LOOP SETEVEN1	</a:t>
            </a:r>
          </a:p>
          <a:p>
            <a:r>
              <a:rPr lang="en-US" altLang="zh-CN" sz="1600" b="1" dirty="0">
                <a:solidFill>
                  <a:srgbClr val="080808"/>
                </a:solidFill>
                <a:latin typeface="楷体_GB2312" pitchFamily="49" charset="-122"/>
                <a:ea typeface="楷体_GB2312" pitchFamily="49" charset="-122"/>
              </a:rPr>
              <a:t>	POP DI</a:t>
            </a:r>
          </a:p>
          <a:p>
            <a:r>
              <a:rPr lang="en-US" altLang="zh-CN" sz="1600" b="1" dirty="0">
                <a:solidFill>
                  <a:srgbClr val="080808"/>
                </a:solidFill>
                <a:latin typeface="楷体_GB2312" pitchFamily="49" charset="-122"/>
                <a:ea typeface="楷体_GB2312" pitchFamily="49" charset="-122"/>
              </a:rPr>
              <a:t>	POP CX</a:t>
            </a:r>
          </a:p>
          <a:p>
            <a:r>
              <a:rPr lang="en-US" altLang="zh-CN" sz="1600" b="1" dirty="0">
                <a:solidFill>
                  <a:srgbClr val="080808"/>
                </a:solidFill>
                <a:latin typeface="楷体_GB2312" pitchFamily="49" charset="-122"/>
                <a:ea typeface="楷体_GB2312" pitchFamily="49" charset="-122"/>
              </a:rPr>
              <a:t>	POP BX</a:t>
            </a:r>
          </a:p>
          <a:p>
            <a:r>
              <a:rPr lang="en-US" altLang="zh-CN" sz="1600" b="1" dirty="0">
                <a:solidFill>
                  <a:srgbClr val="080808"/>
                </a:solidFill>
                <a:latin typeface="楷体_GB2312" pitchFamily="49" charset="-122"/>
                <a:ea typeface="楷体_GB2312" pitchFamily="49" charset="-122"/>
              </a:rPr>
              <a:t>	POP AX</a:t>
            </a:r>
          </a:p>
          <a:p>
            <a:r>
              <a:rPr lang="en-US" altLang="zh-CN" sz="1600" b="1" dirty="0">
                <a:solidFill>
                  <a:srgbClr val="080808"/>
                </a:solidFill>
                <a:latin typeface="楷体_GB2312" pitchFamily="49" charset="-122"/>
                <a:ea typeface="楷体_GB2312" pitchFamily="49" charset="-122"/>
              </a:rPr>
              <a:t>	RET</a:t>
            </a:r>
          </a:p>
          <a:p>
            <a:r>
              <a:rPr lang="en-US" altLang="zh-CN" sz="1600" b="1" dirty="0">
                <a:solidFill>
                  <a:srgbClr val="080808"/>
                </a:solidFill>
                <a:latin typeface="楷体_GB2312" pitchFamily="49" charset="-122"/>
                <a:ea typeface="楷体_GB2312" pitchFamily="49" charset="-122"/>
              </a:rPr>
              <a:t>SETEVEN	ENDP</a:t>
            </a:r>
          </a:p>
          <a:p>
            <a:pPr algn="r" eaLnBrk="1" hangingPunct="1"/>
            <a:r>
              <a:rPr lang="en-US" altLang="zh-CN" sz="1600" b="1" dirty="0">
                <a:solidFill>
                  <a:srgbClr val="080808"/>
                </a:solidFill>
                <a:latin typeface="楷体_GB2312" pitchFamily="49" charset="-122"/>
                <a:ea typeface="楷体_GB2312" pitchFamily="49" charset="-122"/>
              </a:rPr>
              <a:t>COUNTBYTE  PROC </a:t>
            </a:r>
            <a:r>
              <a:rPr lang="en-US" altLang="zh-CN" sz="1600" b="1" dirty="0" smtClean="0">
                <a:solidFill>
                  <a:srgbClr val="080808"/>
                </a:solidFill>
                <a:latin typeface="楷体_GB2312" pitchFamily="49" charset="-122"/>
                <a:ea typeface="楷体_GB2312" pitchFamily="49" charset="-122"/>
              </a:rPr>
              <a:t>NEAR</a:t>
            </a:r>
            <a:r>
              <a:rPr lang="zh-CN" altLang="en-US" sz="1600" b="1" dirty="0" smtClean="0">
                <a:solidFill>
                  <a:srgbClr val="080808"/>
                </a:solidFill>
                <a:latin typeface="楷体_GB2312" pitchFamily="49" charset="-122"/>
                <a:ea typeface="楷体_GB2312" pitchFamily="49" charset="-122"/>
              </a:rPr>
              <a:t>；</a:t>
            </a:r>
            <a:r>
              <a:rPr lang="zh-CN" altLang="en-US" sz="1600" b="1" dirty="0">
                <a:solidFill>
                  <a:srgbClr val="080808"/>
                </a:solidFill>
                <a:latin typeface="楷体_GB2312" pitchFamily="49" charset="-122"/>
                <a:ea typeface="楷体_GB2312" pitchFamily="49" charset="-122"/>
              </a:rPr>
              <a:t>子程序：统计一个字                              </a:t>
            </a:r>
            <a:endParaRPr lang="en-US" altLang="zh-CN" sz="1600" b="1" dirty="0" smtClean="0">
              <a:solidFill>
                <a:srgbClr val="080808"/>
              </a:solidFill>
              <a:latin typeface="楷体_GB2312" pitchFamily="49" charset="-122"/>
              <a:ea typeface="楷体_GB2312" pitchFamily="49" charset="-122"/>
            </a:endParaRPr>
          </a:p>
          <a:p>
            <a:pPr algn="r" eaLnBrk="1" hangingPunct="1"/>
            <a:r>
              <a:rPr lang="en-US" altLang="zh-CN" sz="1600" b="1" dirty="0" smtClean="0">
                <a:solidFill>
                  <a:srgbClr val="080808"/>
                </a:solidFill>
                <a:latin typeface="楷体_GB2312" pitchFamily="49" charset="-122"/>
                <a:ea typeface="楷体_GB2312" pitchFamily="49" charset="-122"/>
              </a:rPr>
              <a:t>;</a:t>
            </a:r>
            <a:r>
              <a:rPr lang="zh-CN" altLang="en-US" sz="1600" b="1" dirty="0" smtClean="0">
                <a:solidFill>
                  <a:srgbClr val="080808"/>
                </a:solidFill>
                <a:latin typeface="楷体_GB2312" pitchFamily="49" charset="-122"/>
                <a:ea typeface="楷体_GB2312" pitchFamily="49" charset="-122"/>
              </a:rPr>
              <a:t>节</a:t>
            </a:r>
            <a:r>
              <a:rPr lang="zh-CN" altLang="en-US" sz="1600" b="1" dirty="0">
                <a:solidFill>
                  <a:srgbClr val="080808"/>
                </a:solidFill>
                <a:latin typeface="楷体_GB2312" pitchFamily="49" charset="-122"/>
                <a:ea typeface="楷体_GB2312" pitchFamily="49" charset="-122"/>
              </a:rPr>
              <a:t>内容中</a:t>
            </a:r>
            <a:r>
              <a:rPr lang="zh-CN" altLang="en-US" sz="1600" b="1" dirty="0">
                <a:solidFill>
                  <a:srgbClr val="080808"/>
                </a:solidFill>
                <a:latin typeface="Times New Roman" pitchFamily="18" charset="0"/>
                <a:ea typeface="楷体_GB2312" pitchFamily="49" charset="-122"/>
              </a:rPr>
              <a:t>“</a:t>
            </a:r>
            <a:r>
              <a:rPr lang="en-US" altLang="zh-CN" sz="1600" b="1" dirty="0">
                <a:solidFill>
                  <a:srgbClr val="080808"/>
                </a:solidFill>
                <a:latin typeface="楷体_GB2312" pitchFamily="49" charset="-122"/>
                <a:ea typeface="楷体_GB2312" pitchFamily="49" charset="-122"/>
              </a:rPr>
              <a:t>1</a:t>
            </a:r>
            <a:r>
              <a:rPr lang="en-US" altLang="zh-CN" sz="1600" b="1" dirty="0">
                <a:solidFill>
                  <a:srgbClr val="080808"/>
                </a:solidFill>
                <a:latin typeface="Times New Roman" pitchFamily="18" charset="0"/>
                <a:ea typeface="楷体_GB2312" pitchFamily="49" charset="-122"/>
              </a:rPr>
              <a:t>”</a:t>
            </a:r>
            <a:r>
              <a:rPr lang="zh-CN" altLang="en-US" sz="1600" b="1" dirty="0">
                <a:solidFill>
                  <a:srgbClr val="080808"/>
                </a:solidFill>
                <a:latin typeface="楷体_GB2312" pitchFamily="49" charset="-122"/>
                <a:ea typeface="楷体_GB2312" pitchFamily="49" charset="-122"/>
              </a:rPr>
              <a:t>的个数</a:t>
            </a:r>
          </a:p>
          <a:p>
            <a:r>
              <a:rPr lang="zh-CN" altLang="en-US" sz="1600" b="1" dirty="0">
                <a:solidFill>
                  <a:srgbClr val="080808"/>
                </a:solidFill>
                <a:latin typeface="楷体_GB2312" pitchFamily="49" charset="-122"/>
                <a:ea typeface="楷体_GB2312" pitchFamily="49" charset="-122"/>
              </a:rPr>
              <a:t>      </a:t>
            </a:r>
            <a:r>
              <a:rPr lang="en-US" altLang="zh-CN" sz="1600" b="1" dirty="0">
                <a:solidFill>
                  <a:srgbClr val="080808"/>
                </a:solidFill>
                <a:latin typeface="楷体_GB2312" pitchFamily="49" charset="-122"/>
                <a:ea typeface="楷体_GB2312" pitchFamily="49" charset="-122"/>
              </a:rPr>
              <a:t>PUSH AX</a:t>
            </a:r>
          </a:p>
          <a:p>
            <a:r>
              <a:rPr lang="en-US" altLang="zh-CN" sz="1600" b="1" dirty="0" smtClean="0">
                <a:solidFill>
                  <a:srgbClr val="080808"/>
                </a:solidFill>
                <a:latin typeface="楷体_GB2312" pitchFamily="49" charset="-122"/>
                <a:ea typeface="楷体_GB2312" pitchFamily="49" charset="-122"/>
              </a:rPr>
              <a:t>      PUSH </a:t>
            </a:r>
            <a:r>
              <a:rPr lang="en-US" altLang="zh-CN" sz="1600" b="1" dirty="0">
                <a:solidFill>
                  <a:srgbClr val="080808"/>
                </a:solidFill>
                <a:latin typeface="楷体_GB2312" pitchFamily="49" charset="-122"/>
                <a:ea typeface="楷体_GB2312" pitchFamily="49" charset="-122"/>
              </a:rPr>
              <a:t>CX</a:t>
            </a:r>
          </a:p>
          <a:p>
            <a:r>
              <a:rPr lang="en-US" altLang="zh-CN" sz="1600" b="1" dirty="0" smtClean="0">
                <a:solidFill>
                  <a:srgbClr val="080808"/>
                </a:solidFill>
                <a:latin typeface="楷体_GB2312" pitchFamily="49" charset="-122"/>
                <a:ea typeface="楷体_GB2312" pitchFamily="49" charset="-122"/>
              </a:rPr>
              <a:t>      MOV </a:t>
            </a:r>
            <a:r>
              <a:rPr lang="en-US" altLang="zh-CN" sz="1600" b="1" dirty="0">
                <a:solidFill>
                  <a:srgbClr val="080808"/>
                </a:solidFill>
                <a:latin typeface="楷体_GB2312" pitchFamily="49" charset="-122"/>
                <a:ea typeface="楷体_GB2312" pitchFamily="49" charset="-122"/>
              </a:rPr>
              <a:t>CX,8</a:t>
            </a:r>
          </a:p>
          <a:p>
            <a:r>
              <a:rPr lang="en-US" altLang="zh-CN" sz="1600" b="1" dirty="0" smtClean="0">
                <a:solidFill>
                  <a:srgbClr val="080808"/>
                </a:solidFill>
                <a:latin typeface="楷体_GB2312" pitchFamily="49" charset="-122"/>
                <a:ea typeface="楷体_GB2312" pitchFamily="49" charset="-122"/>
              </a:rPr>
              <a:t>      XOR </a:t>
            </a:r>
            <a:r>
              <a:rPr lang="en-US" altLang="zh-CN" sz="1600" b="1" dirty="0">
                <a:solidFill>
                  <a:srgbClr val="080808"/>
                </a:solidFill>
                <a:latin typeface="楷体_GB2312" pitchFamily="49" charset="-122"/>
                <a:ea typeface="楷体_GB2312" pitchFamily="49" charset="-122"/>
              </a:rPr>
              <a:t>BL,BL</a:t>
            </a:r>
          </a:p>
        </p:txBody>
      </p:sp>
      <p:sp>
        <p:nvSpPr>
          <p:cNvPr id="5" name="矩形 4"/>
          <p:cNvSpPr/>
          <p:nvPr/>
        </p:nvSpPr>
        <p:spPr>
          <a:xfrm>
            <a:off x="4327755" y="3712964"/>
            <a:ext cx="4572000" cy="2308324"/>
          </a:xfrm>
          <a:prstGeom prst="rect">
            <a:avLst/>
          </a:prstGeom>
        </p:spPr>
        <p:txBody>
          <a:bodyPr>
            <a:spAutoFit/>
          </a:bodyPr>
          <a:lstStyle/>
          <a:p>
            <a:r>
              <a:rPr lang="en-US" altLang="zh-CN" sz="1600" b="1" dirty="0" smtClean="0">
                <a:solidFill>
                  <a:srgbClr val="080808"/>
                </a:solidFill>
                <a:latin typeface="楷体_GB2312" pitchFamily="49" charset="-122"/>
                <a:ea typeface="楷体_GB2312" pitchFamily="49" charset="-122"/>
              </a:rPr>
              <a:t>COU1: SHR AL,1</a:t>
            </a:r>
          </a:p>
          <a:p>
            <a:r>
              <a:rPr lang="en-US" altLang="zh-CN" sz="1600" b="1" dirty="0">
                <a:solidFill>
                  <a:srgbClr val="080808"/>
                </a:solidFill>
                <a:latin typeface="楷体_GB2312" pitchFamily="49" charset="-122"/>
                <a:ea typeface="楷体_GB2312" pitchFamily="49" charset="-122"/>
              </a:rPr>
              <a:t> </a:t>
            </a:r>
            <a:r>
              <a:rPr lang="en-US" altLang="zh-CN" sz="1600" b="1" dirty="0" smtClean="0">
                <a:solidFill>
                  <a:srgbClr val="080808"/>
                </a:solidFill>
                <a:latin typeface="楷体_GB2312" pitchFamily="49" charset="-122"/>
                <a:ea typeface="楷体_GB2312" pitchFamily="49" charset="-122"/>
              </a:rPr>
              <a:t>     ADC </a:t>
            </a:r>
            <a:r>
              <a:rPr lang="en-US" altLang="zh-CN" sz="1600" b="1" dirty="0">
                <a:solidFill>
                  <a:srgbClr val="080808"/>
                </a:solidFill>
                <a:latin typeface="楷体_GB2312" pitchFamily="49" charset="-122"/>
                <a:ea typeface="楷体_GB2312" pitchFamily="49" charset="-122"/>
              </a:rPr>
              <a:t>BL,0</a:t>
            </a:r>
          </a:p>
          <a:p>
            <a:r>
              <a:rPr lang="en-US" altLang="zh-CN" sz="1600" b="1" dirty="0" smtClean="0">
                <a:solidFill>
                  <a:srgbClr val="080808"/>
                </a:solidFill>
                <a:latin typeface="楷体_GB2312" pitchFamily="49" charset="-122"/>
                <a:ea typeface="楷体_GB2312" pitchFamily="49" charset="-122"/>
              </a:rPr>
              <a:t>      LOOP </a:t>
            </a:r>
            <a:r>
              <a:rPr lang="en-US" altLang="zh-CN" sz="1600" b="1" dirty="0">
                <a:solidFill>
                  <a:srgbClr val="080808"/>
                </a:solidFill>
                <a:latin typeface="楷体_GB2312" pitchFamily="49" charset="-122"/>
                <a:ea typeface="楷体_GB2312" pitchFamily="49" charset="-122"/>
              </a:rPr>
              <a:t>COU1</a:t>
            </a:r>
          </a:p>
          <a:p>
            <a:r>
              <a:rPr lang="en-US" altLang="zh-CN" sz="1600" b="1" dirty="0" smtClean="0">
                <a:solidFill>
                  <a:srgbClr val="080808"/>
                </a:solidFill>
                <a:latin typeface="楷体_GB2312" pitchFamily="49" charset="-122"/>
                <a:ea typeface="楷体_GB2312" pitchFamily="49" charset="-122"/>
              </a:rPr>
              <a:t>      POP </a:t>
            </a:r>
            <a:r>
              <a:rPr lang="en-US" altLang="zh-CN" sz="1600" b="1" dirty="0">
                <a:solidFill>
                  <a:srgbClr val="080808"/>
                </a:solidFill>
                <a:latin typeface="楷体_GB2312" pitchFamily="49" charset="-122"/>
                <a:ea typeface="楷体_GB2312" pitchFamily="49" charset="-122"/>
              </a:rPr>
              <a:t>CX</a:t>
            </a:r>
          </a:p>
          <a:p>
            <a:r>
              <a:rPr lang="en-US" altLang="zh-CN" sz="1600" b="1" dirty="0" smtClean="0">
                <a:solidFill>
                  <a:srgbClr val="080808"/>
                </a:solidFill>
                <a:latin typeface="楷体_GB2312" pitchFamily="49" charset="-122"/>
                <a:ea typeface="楷体_GB2312" pitchFamily="49" charset="-122"/>
              </a:rPr>
              <a:t>      POP </a:t>
            </a:r>
            <a:r>
              <a:rPr lang="en-US" altLang="zh-CN" sz="1600" b="1" dirty="0">
                <a:solidFill>
                  <a:srgbClr val="080808"/>
                </a:solidFill>
                <a:latin typeface="楷体_GB2312" pitchFamily="49" charset="-122"/>
                <a:ea typeface="楷体_GB2312" pitchFamily="49" charset="-122"/>
              </a:rPr>
              <a:t>AX</a:t>
            </a:r>
          </a:p>
          <a:p>
            <a:r>
              <a:rPr lang="en-US" altLang="zh-CN" sz="1600" b="1" dirty="0">
                <a:solidFill>
                  <a:srgbClr val="080808"/>
                </a:solidFill>
                <a:latin typeface="楷体_GB2312" pitchFamily="49" charset="-122"/>
                <a:ea typeface="楷体_GB2312" pitchFamily="49" charset="-122"/>
              </a:rPr>
              <a:t>      </a:t>
            </a:r>
            <a:r>
              <a:rPr lang="en-US" altLang="zh-CN" sz="1600" b="1" dirty="0" smtClean="0">
                <a:solidFill>
                  <a:srgbClr val="080808"/>
                </a:solidFill>
                <a:latin typeface="楷体_GB2312" pitchFamily="49" charset="-122"/>
                <a:ea typeface="楷体_GB2312" pitchFamily="49" charset="-122"/>
              </a:rPr>
              <a:t>RET</a:t>
            </a:r>
            <a:endParaRPr lang="en-US" altLang="zh-CN" sz="1600" b="1" dirty="0">
              <a:solidFill>
                <a:srgbClr val="080808"/>
              </a:solidFill>
              <a:latin typeface="楷体_GB2312" pitchFamily="49" charset="-122"/>
              <a:ea typeface="楷体_GB2312" pitchFamily="49" charset="-122"/>
            </a:endParaRPr>
          </a:p>
          <a:p>
            <a:r>
              <a:rPr lang="en-US" altLang="zh-CN" sz="1600" b="1" dirty="0">
                <a:solidFill>
                  <a:srgbClr val="080808"/>
                </a:solidFill>
                <a:latin typeface="楷体_GB2312" pitchFamily="49" charset="-122"/>
                <a:ea typeface="楷体_GB2312" pitchFamily="49" charset="-122"/>
              </a:rPr>
              <a:t>COUNTBYTE   ENDP</a:t>
            </a:r>
          </a:p>
          <a:p>
            <a:r>
              <a:rPr lang="en-US" altLang="zh-CN" sz="1600" b="1" dirty="0">
                <a:solidFill>
                  <a:srgbClr val="080808"/>
                </a:solidFill>
                <a:latin typeface="楷体_GB2312" pitchFamily="49" charset="-122"/>
                <a:ea typeface="楷体_GB2312" pitchFamily="49" charset="-122"/>
              </a:rPr>
              <a:t>CODE   	 ENDS</a:t>
            </a:r>
          </a:p>
          <a:p>
            <a:r>
              <a:rPr lang="en-US" altLang="zh-CN" sz="1600" b="1" dirty="0">
                <a:solidFill>
                  <a:srgbClr val="080808"/>
                </a:solidFill>
                <a:latin typeface="楷体_GB2312" pitchFamily="49" charset="-122"/>
                <a:ea typeface="楷体_GB2312" pitchFamily="49" charset="-122"/>
              </a:rPr>
              <a:t>       	 END START</a:t>
            </a:r>
          </a:p>
        </p:txBody>
      </p:sp>
      <p:sp>
        <p:nvSpPr>
          <p:cNvPr id="8" name="圆角矩形标注 7"/>
          <p:cNvSpPr/>
          <p:nvPr/>
        </p:nvSpPr>
        <p:spPr>
          <a:xfrm>
            <a:off x="2699792" y="231611"/>
            <a:ext cx="1339931" cy="1037149"/>
          </a:xfrm>
          <a:prstGeom prst="wedgeRoundRectCallout">
            <a:avLst>
              <a:gd name="adj1" fmla="val -76165"/>
              <a:gd name="adj2" fmla="val 3867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FF0000"/>
                </a:solidFill>
              </a:rPr>
              <a:t>主程序</a:t>
            </a:r>
            <a:endParaRPr lang="zh-CN" altLang="en-US" sz="2400" b="1" dirty="0">
              <a:solidFill>
                <a:srgbClr val="FF0000"/>
              </a:solidFill>
            </a:endParaRPr>
          </a:p>
        </p:txBody>
      </p:sp>
      <p:sp>
        <p:nvSpPr>
          <p:cNvPr id="10" name="线形标注 1(带边框和强调线) 9"/>
          <p:cNvSpPr/>
          <p:nvPr/>
        </p:nvSpPr>
        <p:spPr>
          <a:xfrm>
            <a:off x="611560" y="5371480"/>
            <a:ext cx="1872208" cy="937840"/>
          </a:xfrm>
          <a:prstGeom prst="accentBorderCallout1">
            <a:avLst>
              <a:gd name="adj1" fmla="val 18750"/>
              <a:gd name="adj2" fmla="val -8333"/>
              <a:gd name="adj3" fmla="val -186590"/>
              <a:gd name="adj4" fmla="val 32288"/>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FF0000"/>
                </a:solidFill>
              </a:rPr>
              <a:t>子程序嵌套</a:t>
            </a:r>
            <a:endParaRPr lang="zh-CN" altLang="en-US" sz="2400" b="1" dirty="0">
              <a:solidFill>
                <a:srgbClr val="FF0000"/>
              </a:solidFill>
            </a:endParaRPr>
          </a:p>
        </p:txBody>
      </p:sp>
      <p:cxnSp>
        <p:nvCxnSpPr>
          <p:cNvPr id="12" name="直接连接符 11"/>
          <p:cNvCxnSpPr/>
          <p:nvPr/>
        </p:nvCxnSpPr>
        <p:spPr>
          <a:xfrm>
            <a:off x="179512" y="1988840"/>
            <a:ext cx="367240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650585" y="2564904"/>
            <a:ext cx="208165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矩形标注 15"/>
          <p:cNvSpPr/>
          <p:nvPr/>
        </p:nvSpPr>
        <p:spPr>
          <a:xfrm>
            <a:off x="6948263" y="3832070"/>
            <a:ext cx="1951491" cy="1253114"/>
          </a:xfrm>
          <a:prstGeom prst="wedgeRectCallout">
            <a:avLst>
              <a:gd name="adj1" fmla="val -103183"/>
              <a:gd name="adj2" fmla="val -27763"/>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被子程序调用的子程序，参数传递用的</a:t>
            </a:r>
            <a:r>
              <a:rPr lang="en-US" altLang="zh-CN" b="1" dirty="0" smtClean="0">
                <a:solidFill>
                  <a:srgbClr val="FF0000"/>
                </a:solidFill>
              </a:rPr>
              <a:t>BL</a:t>
            </a:r>
            <a:endParaRPr lang="zh-CN" altLang="en-US" b="1" dirty="0">
              <a:solidFill>
                <a:srgbClr val="FF0000"/>
              </a:solidFill>
            </a:endParaRPr>
          </a:p>
        </p:txBody>
      </p:sp>
    </p:spTree>
    <p:extLst>
      <p:ext uri="{BB962C8B-B14F-4D97-AF65-F5344CB8AC3E}">
        <p14:creationId xmlns:p14="http://schemas.microsoft.com/office/powerpoint/2010/main" val="387966221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Rectangle 4"/>
          <p:cNvSpPr>
            <a:spLocks noChangeArrowheads="1"/>
          </p:cNvSpPr>
          <p:nvPr/>
        </p:nvSpPr>
        <p:spPr bwMode="auto">
          <a:xfrm>
            <a:off x="611560" y="1412776"/>
            <a:ext cx="8208962"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800100" algn="l"/>
              </a:tabLst>
              <a:defRPr kumimoji="1" sz="2000">
                <a:solidFill>
                  <a:schemeClr val="tx1"/>
                </a:solidFill>
                <a:latin typeface="Tahoma" pitchFamily="34" charset="0"/>
                <a:ea typeface="仿宋_GB2312" pitchFamily="49" charset="-122"/>
              </a:defRPr>
            </a:lvl1pPr>
            <a:lvl2pPr marL="742950" indent="-285750" eaLnBrk="0" hangingPunct="0">
              <a:tabLst>
                <a:tab pos="800100" algn="l"/>
              </a:tabLst>
              <a:defRPr kumimoji="1" sz="2000">
                <a:solidFill>
                  <a:schemeClr val="tx1"/>
                </a:solidFill>
                <a:latin typeface="Tahoma" pitchFamily="34" charset="0"/>
                <a:ea typeface="仿宋_GB2312" pitchFamily="49" charset="-122"/>
              </a:defRPr>
            </a:lvl2pPr>
            <a:lvl3pPr marL="1143000" indent="-228600" eaLnBrk="0" hangingPunct="0">
              <a:tabLst>
                <a:tab pos="800100" algn="l"/>
              </a:tabLst>
              <a:defRPr kumimoji="1" sz="2000">
                <a:solidFill>
                  <a:schemeClr val="tx1"/>
                </a:solidFill>
                <a:latin typeface="Tahoma" pitchFamily="34" charset="0"/>
                <a:ea typeface="仿宋_GB2312" pitchFamily="49" charset="-122"/>
              </a:defRPr>
            </a:lvl3pPr>
            <a:lvl4pPr marL="1600200" indent="-228600" eaLnBrk="0" hangingPunct="0">
              <a:tabLst>
                <a:tab pos="800100" algn="l"/>
              </a:tabLst>
              <a:defRPr kumimoji="1" sz="2000">
                <a:solidFill>
                  <a:schemeClr val="tx1"/>
                </a:solidFill>
                <a:latin typeface="Tahoma" pitchFamily="34" charset="0"/>
                <a:ea typeface="仿宋_GB2312" pitchFamily="49" charset="-122"/>
              </a:defRPr>
            </a:lvl4pPr>
            <a:lvl5pPr marL="2057400" indent="-228600" eaLnBrk="0" hangingPunct="0">
              <a:tabLst>
                <a:tab pos="800100" algn="l"/>
              </a:tabLst>
              <a:defRPr kumimoji="1" sz="2000">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tabLst>
                <a:tab pos="800100" algn="l"/>
              </a:tabLst>
              <a:defRPr kumimoji="1" sz="2000">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tabLst>
                <a:tab pos="800100" algn="l"/>
              </a:tabLst>
              <a:defRPr kumimoji="1" sz="2000">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tabLst>
                <a:tab pos="800100" algn="l"/>
              </a:tabLst>
              <a:defRPr kumimoji="1" sz="2000">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tabLst>
                <a:tab pos="800100" algn="l"/>
              </a:tabLst>
              <a:defRPr kumimoji="1" sz="2000">
                <a:solidFill>
                  <a:schemeClr val="tx1"/>
                </a:solidFill>
                <a:latin typeface="Tahoma" pitchFamily="34" charset="0"/>
                <a:ea typeface="仿宋_GB2312" pitchFamily="49" charset="-122"/>
              </a:defRPr>
            </a:lvl9pPr>
          </a:lstStyle>
          <a:p>
            <a:pPr algn="l" eaLnBrk="1" hangingPunct="1"/>
            <a:r>
              <a:rPr lang="zh-CN" altLang="en-US" sz="2400" b="1" dirty="0">
                <a:solidFill>
                  <a:srgbClr val="080808"/>
                </a:solidFill>
                <a:latin typeface="楷体_GB2312" pitchFamily="49" charset="-122"/>
                <a:ea typeface="楷体_GB2312" pitchFamily="49" charset="-122"/>
              </a:rPr>
              <a:t>例</a:t>
            </a:r>
            <a:r>
              <a:rPr lang="en-US" altLang="zh-CN" sz="2400" b="1" dirty="0">
                <a:solidFill>
                  <a:srgbClr val="080808"/>
                </a:solidFill>
                <a:latin typeface="楷体_GB2312" pitchFamily="49" charset="-122"/>
                <a:ea typeface="楷体_GB2312" pitchFamily="49" charset="-122"/>
              </a:rPr>
              <a:t>4.10  </a:t>
            </a:r>
            <a:r>
              <a:rPr lang="zh-CN" altLang="en-US" sz="2400" b="1" dirty="0">
                <a:solidFill>
                  <a:srgbClr val="080808"/>
                </a:solidFill>
                <a:latin typeface="楷体_GB2312" pitchFamily="49" charset="-122"/>
                <a:ea typeface="楷体_GB2312" pitchFamily="49" charset="-122"/>
              </a:rPr>
              <a:t>编写子程序</a:t>
            </a:r>
            <a:r>
              <a:rPr lang="en-US" altLang="zh-CN" sz="2400" b="1" dirty="0">
                <a:solidFill>
                  <a:srgbClr val="080808"/>
                </a:solidFill>
                <a:latin typeface="楷体_GB2312" pitchFamily="49" charset="-122"/>
                <a:ea typeface="楷体_GB2312" pitchFamily="49" charset="-122"/>
              </a:rPr>
              <a:t>TRANS16TO10</a:t>
            </a:r>
            <a:r>
              <a:rPr lang="zh-CN" altLang="en-US" sz="2400" b="1" dirty="0">
                <a:solidFill>
                  <a:srgbClr val="080808"/>
                </a:solidFill>
                <a:latin typeface="楷体_GB2312" pitchFamily="49" charset="-122"/>
                <a:ea typeface="楷体_GB2312" pitchFamily="49" charset="-122"/>
              </a:rPr>
              <a:t>，将</a:t>
            </a:r>
            <a:r>
              <a:rPr lang="en-US" altLang="zh-CN" sz="2400" b="1" dirty="0">
                <a:solidFill>
                  <a:srgbClr val="080808"/>
                </a:solidFill>
                <a:latin typeface="楷体_GB2312" pitchFamily="49" charset="-122"/>
                <a:ea typeface="楷体_GB2312" pitchFamily="49" charset="-122"/>
              </a:rPr>
              <a:t>16</a:t>
            </a:r>
            <a:r>
              <a:rPr lang="zh-CN" altLang="en-US" sz="2400" b="1" dirty="0">
                <a:solidFill>
                  <a:srgbClr val="080808"/>
                </a:solidFill>
                <a:latin typeface="楷体_GB2312" pitchFamily="49" charset="-122"/>
                <a:ea typeface="楷体_GB2312" pitchFamily="49" charset="-122"/>
              </a:rPr>
              <a:t>位二进制数</a:t>
            </a:r>
            <a:r>
              <a:rPr lang="en-US" altLang="zh-CN" sz="2400" b="1" dirty="0">
                <a:solidFill>
                  <a:srgbClr val="080808"/>
                </a:solidFill>
                <a:latin typeface="楷体_GB2312" pitchFamily="49" charset="-122"/>
                <a:ea typeface="楷体_GB2312" pitchFamily="49" charset="-122"/>
              </a:rPr>
              <a:t>(AX)</a:t>
            </a:r>
            <a:r>
              <a:rPr lang="zh-CN" altLang="en-US" sz="2400" b="1" dirty="0">
                <a:solidFill>
                  <a:srgbClr val="080808"/>
                </a:solidFill>
                <a:latin typeface="楷体_GB2312" pitchFamily="49" charset="-122"/>
                <a:ea typeface="楷体_GB2312" pitchFamily="49" charset="-122"/>
              </a:rPr>
              <a:t>转换成十进制数，并保存在指定的缓冲区中。</a:t>
            </a:r>
          </a:p>
          <a:p>
            <a:pPr algn="l" eaLnBrk="1" hangingPunct="1"/>
            <a:r>
              <a:rPr lang="zh-CN" altLang="en-US" sz="2400" b="1" dirty="0">
                <a:solidFill>
                  <a:srgbClr val="0000FF"/>
                </a:solidFill>
                <a:latin typeface="楷体_GB2312" pitchFamily="49" charset="-122"/>
                <a:ea typeface="楷体_GB2312" pitchFamily="49" charset="-122"/>
              </a:rPr>
              <a:t>解：</a:t>
            </a:r>
            <a:r>
              <a:rPr lang="en-US" altLang="zh-CN" sz="2400" b="1" dirty="0">
                <a:solidFill>
                  <a:srgbClr val="080808"/>
                </a:solidFill>
                <a:latin typeface="楷体_GB2312" pitchFamily="49" charset="-122"/>
                <a:ea typeface="楷体_GB2312" pitchFamily="49" charset="-122"/>
              </a:rPr>
              <a:t>16</a:t>
            </a:r>
            <a:r>
              <a:rPr lang="zh-CN" altLang="en-US" sz="2400" b="1" dirty="0">
                <a:solidFill>
                  <a:srgbClr val="080808"/>
                </a:solidFill>
                <a:latin typeface="楷体_GB2312" pitchFamily="49" charset="-122"/>
                <a:ea typeface="楷体_GB2312" pitchFamily="49" charset="-122"/>
              </a:rPr>
              <a:t>位二进制数</a:t>
            </a:r>
            <a:r>
              <a:rPr lang="en-US" altLang="zh-CN" sz="2400" b="1" dirty="0">
                <a:solidFill>
                  <a:srgbClr val="080808"/>
                </a:solidFill>
                <a:latin typeface="楷体_GB2312" pitchFamily="49" charset="-122"/>
                <a:ea typeface="楷体_GB2312" pitchFamily="49" charset="-122"/>
              </a:rPr>
              <a:t>x</a:t>
            </a:r>
            <a:r>
              <a:rPr lang="zh-CN" altLang="en-US" sz="2400" b="1" dirty="0">
                <a:solidFill>
                  <a:srgbClr val="080808"/>
                </a:solidFill>
                <a:latin typeface="楷体_GB2312" pitchFamily="49" charset="-122"/>
                <a:ea typeface="楷体_GB2312" pitchFamily="49" charset="-122"/>
              </a:rPr>
              <a:t>至多可以用</a:t>
            </a:r>
            <a:r>
              <a:rPr lang="en-US" altLang="zh-CN" sz="2400" b="1" dirty="0">
                <a:solidFill>
                  <a:srgbClr val="080808"/>
                </a:solidFill>
                <a:latin typeface="楷体_GB2312" pitchFamily="49" charset="-122"/>
                <a:ea typeface="楷体_GB2312" pitchFamily="49" charset="-122"/>
              </a:rPr>
              <a:t>5</a:t>
            </a:r>
            <a:r>
              <a:rPr lang="zh-CN" altLang="en-US" sz="2400" b="1" dirty="0">
                <a:solidFill>
                  <a:srgbClr val="080808"/>
                </a:solidFill>
                <a:latin typeface="楷体_GB2312" pitchFamily="49" charset="-122"/>
                <a:ea typeface="楷体_GB2312" pitchFamily="49" charset="-122"/>
              </a:rPr>
              <a:t>位十进制数进行表示，其转换算法和步骤为：</a:t>
            </a:r>
          </a:p>
          <a:p>
            <a:pPr algn="l" eaLnBrk="1" hangingPunct="1"/>
            <a:r>
              <a:rPr lang="zh-CN" altLang="en-US" sz="2400" b="1" dirty="0">
                <a:solidFill>
                  <a:srgbClr val="FF0000"/>
                </a:solidFill>
              </a:rPr>
              <a:t>●</a:t>
            </a:r>
            <a:r>
              <a:rPr lang="zh-CN" altLang="en-US" sz="2400" b="1" dirty="0">
                <a:solidFill>
                  <a:srgbClr val="080808"/>
                </a:solidFill>
                <a:latin typeface="楷体_GB2312" pitchFamily="49" charset="-122"/>
                <a:ea typeface="楷体_GB2312" pitchFamily="49" charset="-122"/>
              </a:rPr>
              <a:t>将</a:t>
            </a:r>
            <a:r>
              <a:rPr lang="en-US" altLang="zh-CN" sz="2400" b="1" dirty="0">
                <a:solidFill>
                  <a:srgbClr val="080808"/>
                </a:solidFill>
                <a:latin typeface="楷体_GB2312" pitchFamily="49" charset="-122"/>
                <a:ea typeface="楷体_GB2312" pitchFamily="49" charset="-122"/>
              </a:rPr>
              <a:t>x</a:t>
            </a:r>
            <a:r>
              <a:rPr lang="zh-CN" altLang="en-US" sz="2400" b="1" dirty="0">
                <a:solidFill>
                  <a:srgbClr val="080808"/>
                </a:solidFill>
                <a:latin typeface="楷体_GB2312" pitchFamily="49" charset="-122"/>
                <a:ea typeface="楷体_GB2312" pitchFamily="49" charset="-122"/>
              </a:rPr>
              <a:t>除以</a:t>
            </a:r>
            <a:r>
              <a:rPr lang="en-US" altLang="zh-CN" sz="2400" b="1" dirty="0">
                <a:solidFill>
                  <a:srgbClr val="080808"/>
                </a:solidFill>
                <a:latin typeface="楷体_GB2312" pitchFamily="49" charset="-122"/>
                <a:ea typeface="楷体_GB2312" pitchFamily="49" charset="-122"/>
              </a:rPr>
              <a:t>10</a:t>
            </a:r>
            <a:r>
              <a:rPr lang="zh-CN" altLang="en-US" sz="2400" b="1" dirty="0">
                <a:solidFill>
                  <a:srgbClr val="080808"/>
                </a:solidFill>
                <a:latin typeface="楷体_GB2312" pitchFamily="49" charset="-122"/>
                <a:ea typeface="楷体_GB2312" pitchFamily="49" charset="-122"/>
              </a:rPr>
              <a:t>得到商</a:t>
            </a:r>
            <a:r>
              <a:rPr lang="en-US" altLang="zh-CN" sz="2400" b="1" dirty="0">
                <a:solidFill>
                  <a:srgbClr val="080808"/>
                </a:solidFill>
                <a:latin typeface="楷体_GB2312" pitchFamily="49" charset="-122"/>
                <a:ea typeface="楷体_GB2312" pitchFamily="49" charset="-122"/>
              </a:rPr>
              <a:t>x1</a:t>
            </a:r>
            <a:r>
              <a:rPr lang="zh-CN" altLang="en-US" sz="2400" b="1" dirty="0">
                <a:solidFill>
                  <a:srgbClr val="080808"/>
                </a:solidFill>
                <a:latin typeface="楷体_GB2312" pitchFamily="49" charset="-122"/>
                <a:ea typeface="楷体_GB2312" pitchFamily="49" charset="-122"/>
              </a:rPr>
              <a:t>和余数</a:t>
            </a:r>
            <a:r>
              <a:rPr lang="en-US" altLang="zh-CN" sz="2400" b="1" dirty="0">
                <a:solidFill>
                  <a:srgbClr val="080808"/>
                </a:solidFill>
                <a:latin typeface="楷体_GB2312" pitchFamily="49" charset="-122"/>
                <a:ea typeface="楷体_GB2312" pitchFamily="49" charset="-122"/>
              </a:rPr>
              <a:t>y1</a:t>
            </a:r>
            <a:r>
              <a:rPr lang="zh-CN" altLang="en-US" sz="2400" b="1" dirty="0">
                <a:solidFill>
                  <a:srgbClr val="080808"/>
                </a:solidFill>
                <a:latin typeface="楷体_GB2312" pitchFamily="49" charset="-122"/>
                <a:ea typeface="楷体_GB2312" pitchFamily="49" charset="-122"/>
              </a:rPr>
              <a:t>，其中</a:t>
            </a:r>
            <a:r>
              <a:rPr lang="en-US" altLang="zh-CN" sz="2400" b="1" dirty="0">
                <a:solidFill>
                  <a:srgbClr val="080808"/>
                </a:solidFill>
                <a:latin typeface="楷体_GB2312" pitchFamily="49" charset="-122"/>
                <a:ea typeface="楷体_GB2312" pitchFamily="49" charset="-122"/>
              </a:rPr>
              <a:t>y1</a:t>
            </a:r>
            <a:r>
              <a:rPr lang="zh-CN" altLang="en-US" sz="2400" b="1" dirty="0">
                <a:solidFill>
                  <a:srgbClr val="080808"/>
                </a:solidFill>
                <a:latin typeface="楷体_GB2312" pitchFamily="49" charset="-122"/>
                <a:ea typeface="楷体_GB2312" pitchFamily="49" charset="-122"/>
              </a:rPr>
              <a:t>就是转换结果的最         低位（个位）；</a:t>
            </a:r>
          </a:p>
          <a:p>
            <a:pPr algn="l" eaLnBrk="1" hangingPunct="1"/>
            <a:r>
              <a:rPr lang="zh-CN" altLang="en-US" sz="2400" b="1" dirty="0">
                <a:solidFill>
                  <a:srgbClr val="FF0000"/>
                </a:solidFill>
              </a:rPr>
              <a:t>●</a:t>
            </a:r>
            <a:r>
              <a:rPr lang="zh-CN" altLang="en-US" sz="2400" b="1" dirty="0">
                <a:solidFill>
                  <a:srgbClr val="080808"/>
                </a:solidFill>
                <a:latin typeface="楷体_GB2312" pitchFamily="49" charset="-122"/>
                <a:ea typeface="楷体_GB2312" pitchFamily="49" charset="-122"/>
              </a:rPr>
              <a:t>将</a:t>
            </a:r>
            <a:r>
              <a:rPr lang="en-US" altLang="zh-CN" sz="2400" b="1" dirty="0">
                <a:solidFill>
                  <a:srgbClr val="080808"/>
                </a:solidFill>
                <a:latin typeface="楷体_GB2312" pitchFamily="49" charset="-122"/>
                <a:ea typeface="楷体_GB2312" pitchFamily="49" charset="-122"/>
              </a:rPr>
              <a:t>x1</a:t>
            </a:r>
            <a:r>
              <a:rPr lang="zh-CN" altLang="en-US" sz="2400" b="1" dirty="0">
                <a:solidFill>
                  <a:srgbClr val="080808"/>
                </a:solidFill>
                <a:latin typeface="楷体_GB2312" pitchFamily="49" charset="-122"/>
                <a:ea typeface="楷体_GB2312" pitchFamily="49" charset="-122"/>
              </a:rPr>
              <a:t>再除以</a:t>
            </a:r>
            <a:r>
              <a:rPr lang="en-US" altLang="zh-CN" sz="2400" b="1" dirty="0">
                <a:solidFill>
                  <a:srgbClr val="080808"/>
                </a:solidFill>
                <a:latin typeface="楷体_GB2312" pitchFamily="49" charset="-122"/>
                <a:ea typeface="楷体_GB2312" pitchFamily="49" charset="-122"/>
              </a:rPr>
              <a:t>10</a:t>
            </a:r>
            <a:r>
              <a:rPr lang="zh-CN" altLang="en-US" sz="2400" b="1" dirty="0">
                <a:solidFill>
                  <a:srgbClr val="080808"/>
                </a:solidFill>
                <a:latin typeface="楷体_GB2312" pitchFamily="49" charset="-122"/>
                <a:ea typeface="楷体_GB2312" pitchFamily="49" charset="-122"/>
              </a:rPr>
              <a:t>得到商</a:t>
            </a:r>
            <a:r>
              <a:rPr lang="en-US" altLang="zh-CN" sz="2400" b="1" dirty="0">
                <a:solidFill>
                  <a:srgbClr val="080808"/>
                </a:solidFill>
                <a:latin typeface="楷体_GB2312" pitchFamily="49" charset="-122"/>
                <a:ea typeface="楷体_GB2312" pitchFamily="49" charset="-122"/>
              </a:rPr>
              <a:t>x2</a:t>
            </a:r>
            <a:r>
              <a:rPr lang="zh-CN" altLang="en-US" sz="2400" b="1" dirty="0">
                <a:solidFill>
                  <a:srgbClr val="080808"/>
                </a:solidFill>
                <a:latin typeface="楷体_GB2312" pitchFamily="49" charset="-122"/>
                <a:ea typeface="楷体_GB2312" pitchFamily="49" charset="-122"/>
              </a:rPr>
              <a:t>和余数</a:t>
            </a:r>
            <a:r>
              <a:rPr lang="en-US" altLang="zh-CN" sz="2400" b="1" dirty="0">
                <a:solidFill>
                  <a:srgbClr val="080808"/>
                </a:solidFill>
                <a:latin typeface="楷体_GB2312" pitchFamily="49" charset="-122"/>
                <a:ea typeface="楷体_GB2312" pitchFamily="49" charset="-122"/>
              </a:rPr>
              <a:t>y2</a:t>
            </a:r>
            <a:r>
              <a:rPr lang="zh-CN" altLang="en-US" sz="2400" b="1" dirty="0">
                <a:solidFill>
                  <a:srgbClr val="080808"/>
                </a:solidFill>
                <a:latin typeface="楷体_GB2312" pitchFamily="49" charset="-122"/>
                <a:ea typeface="楷体_GB2312" pitchFamily="49" charset="-122"/>
              </a:rPr>
              <a:t>，其中</a:t>
            </a:r>
            <a:r>
              <a:rPr lang="en-US" altLang="zh-CN" sz="2400" b="1" dirty="0">
                <a:solidFill>
                  <a:srgbClr val="080808"/>
                </a:solidFill>
                <a:latin typeface="楷体_GB2312" pitchFamily="49" charset="-122"/>
                <a:ea typeface="楷体_GB2312" pitchFamily="49" charset="-122"/>
              </a:rPr>
              <a:t>y2</a:t>
            </a:r>
            <a:r>
              <a:rPr lang="zh-CN" altLang="en-US" sz="2400" b="1" dirty="0">
                <a:solidFill>
                  <a:srgbClr val="080808"/>
                </a:solidFill>
                <a:latin typeface="楷体_GB2312" pitchFamily="49" charset="-122"/>
                <a:ea typeface="楷体_GB2312" pitchFamily="49" charset="-122"/>
              </a:rPr>
              <a:t>就是转换结果的十位；</a:t>
            </a:r>
          </a:p>
          <a:p>
            <a:pPr algn="l" eaLnBrk="1" hangingPunct="1"/>
            <a:r>
              <a:rPr lang="zh-CN" altLang="en-US" sz="2400" b="1" dirty="0">
                <a:solidFill>
                  <a:srgbClr val="FF0000"/>
                </a:solidFill>
              </a:rPr>
              <a:t>●</a:t>
            </a:r>
            <a:r>
              <a:rPr lang="zh-CN" altLang="en-US" sz="2400" b="1" dirty="0">
                <a:solidFill>
                  <a:srgbClr val="080808"/>
                </a:solidFill>
                <a:latin typeface="楷体_GB2312" pitchFamily="49" charset="-122"/>
                <a:ea typeface="楷体_GB2312" pitchFamily="49" charset="-122"/>
              </a:rPr>
              <a:t>依次类推，得到</a:t>
            </a:r>
            <a:r>
              <a:rPr lang="en-US" altLang="zh-CN" sz="2400" b="1" dirty="0">
                <a:solidFill>
                  <a:srgbClr val="080808"/>
                </a:solidFill>
                <a:latin typeface="楷体_GB2312" pitchFamily="49" charset="-122"/>
                <a:ea typeface="楷体_GB2312" pitchFamily="49" charset="-122"/>
              </a:rPr>
              <a:t>y3</a:t>
            </a:r>
            <a:r>
              <a:rPr lang="zh-CN" altLang="en-US" sz="2400" b="1" dirty="0">
                <a:solidFill>
                  <a:srgbClr val="080808"/>
                </a:solidFill>
                <a:latin typeface="楷体_GB2312" pitchFamily="49" charset="-122"/>
                <a:ea typeface="楷体_GB2312" pitchFamily="49" charset="-122"/>
              </a:rPr>
              <a:t>、 </a:t>
            </a:r>
            <a:r>
              <a:rPr lang="en-US" altLang="zh-CN" sz="2400" b="1" dirty="0">
                <a:solidFill>
                  <a:srgbClr val="080808"/>
                </a:solidFill>
                <a:latin typeface="楷体_GB2312" pitchFamily="49" charset="-122"/>
                <a:ea typeface="楷体_GB2312" pitchFamily="49" charset="-122"/>
              </a:rPr>
              <a:t>y4</a:t>
            </a:r>
            <a:r>
              <a:rPr lang="zh-CN" altLang="en-US" sz="2400" b="1" dirty="0">
                <a:solidFill>
                  <a:srgbClr val="080808"/>
                </a:solidFill>
                <a:latin typeface="楷体_GB2312" pitchFamily="49" charset="-122"/>
                <a:ea typeface="楷体_GB2312" pitchFamily="49" charset="-122"/>
              </a:rPr>
              <a:t>和</a:t>
            </a:r>
            <a:r>
              <a:rPr lang="en-US" altLang="zh-CN" sz="2400" b="1" dirty="0">
                <a:solidFill>
                  <a:srgbClr val="080808"/>
                </a:solidFill>
                <a:latin typeface="楷体_GB2312" pitchFamily="49" charset="-122"/>
                <a:ea typeface="楷体_GB2312" pitchFamily="49" charset="-122"/>
              </a:rPr>
              <a:t>y5</a:t>
            </a:r>
            <a:r>
              <a:rPr lang="zh-CN" altLang="en-US" sz="2400" b="1" dirty="0">
                <a:solidFill>
                  <a:srgbClr val="080808"/>
                </a:solidFill>
                <a:latin typeface="楷体_GB2312" pitchFamily="49" charset="-122"/>
                <a:ea typeface="楷体_GB2312" pitchFamily="49" charset="-122"/>
              </a:rPr>
              <a:t>，分别为转换结果第三～五位。</a:t>
            </a:r>
          </a:p>
          <a:p>
            <a:pPr algn="l" eaLnBrk="1" hangingPunct="1"/>
            <a:r>
              <a:rPr lang="zh-CN" altLang="en-US" sz="2400" b="1" dirty="0">
                <a:solidFill>
                  <a:srgbClr val="0000FF"/>
                </a:solidFill>
                <a:latin typeface="楷体_GB2312" pitchFamily="49" charset="-122"/>
                <a:ea typeface="楷体_GB2312" pitchFamily="49" charset="-122"/>
              </a:rPr>
              <a:t>可以肯定</a:t>
            </a:r>
            <a:r>
              <a:rPr lang="zh-CN" altLang="en-US" sz="2400" b="1" dirty="0">
                <a:solidFill>
                  <a:srgbClr val="080808"/>
                </a:solidFill>
                <a:latin typeface="楷体_GB2312" pitchFamily="49" charset="-122"/>
                <a:ea typeface="楷体_GB2312" pitchFamily="49" charset="-122"/>
              </a:rPr>
              <a:t>，</a:t>
            </a:r>
            <a:r>
              <a:rPr lang="en-US" altLang="zh-CN" sz="2400" b="1" dirty="0">
                <a:solidFill>
                  <a:srgbClr val="080808"/>
                </a:solidFill>
                <a:latin typeface="楷体_GB2312" pitchFamily="49" charset="-122"/>
                <a:ea typeface="楷体_GB2312" pitchFamily="49" charset="-122"/>
              </a:rPr>
              <a:t>x5=0</a:t>
            </a:r>
            <a:r>
              <a:rPr lang="zh-CN" altLang="en-US" sz="2400" b="1" dirty="0">
                <a:solidFill>
                  <a:srgbClr val="080808"/>
                </a:solidFill>
                <a:latin typeface="楷体_GB2312" pitchFamily="49" charset="-122"/>
                <a:ea typeface="楷体_GB2312" pitchFamily="49" charset="-122"/>
              </a:rPr>
              <a:t>，</a:t>
            </a:r>
            <a:r>
              <a:rPr lang="en-US" altLang="zh-CN" sz="2400" b="1" dirty="0">
                <a:solidFill>
                  <a:srgbClr val="080808"/>
                </a:solidFill>
                <a:latin typeface="楷体_GB2312" pitchFamily="49" charset="-122"/>
                <a:ea typeface="楷体_GB2312" pitchFamily="49" charset="-122"/>
              </a:rPr>
              <a:t>y5</a:t>
            </a:r>
            <a:r>
              <a:rPr lang="zh-CN" altLang="en-US" sz="2400" b="1" dirty="0">
                <a:solidFill>
                  <a:srgbClr val="080808"/>
                </a:solidFill>
                <a:latin typeface="楷体_GB2312" pitchFamily="49" charset="-122"/>
                <a:ea typeface="楷体_GB2312" pitchFamily="49" charset="-122"/>
              </a:rPr>
              <a:t>位为转换结果的最高位。设计的子程序</a:t>
            </a:r>
            <a:r>
              <a:rPr lang="en-US" altLang="zh-CN" sz="2400" b="1" dirty="0">
                <a:solidFill>
                  <a:srgbClr val="080808"/>
                </a:solidFill>
                <a:latin typeface="楷体_GB2312" pitchFamily="49" charset="-122"/>
                <a:ea typeface="楷体_GB2312" pitchFamily="49" charset="-122"/>
              </a:rPr>
              <a:t>TRANS16TO10,</a:t>
            </a:r>
            <a:r>
              <a:rPr lang="zh-CN" altLang="en-US" sz="2400" b="1" dirty="0">
                <a:solidFill>
                  <a:srgbClr val="080808"/>
                </a:solidFill>
                <a:latin typeface="楷体_GB2312" pitchFamily="49" charset="-122"/>
                <a:ea typeface="楷体_GB2312" pitchFamily="49" charset="-122"/>
              </a:rPr>
              <a:t>其入口参数：</a:t>
            </a:r>
            <a:r>
              <a:rPr lang="en-US" altLang="zh-CN" sz="2400" b="1" dirty="0">
                <a:solidFill>
                  <a:srgbClr val="080808"/>
                </a:solidFill>
                <a:latin typeface="楷体_GB2312" pitchFamily="49" charset="-122"/>
                <a:ea typeface="楷体_GB2312" pitchFamily="49" charset="-122"/>
              </a:rPr>
              <a:t>AX</a:t>
            </a:r>
            <a:r>
              <a:rPr lang="zh-CN" altLang="en-US" sz="2400" b="1" dirty="0">
                <a:solidFill>
                  <a:srgbClr val="080808"/>
                </a:solidFill>
                <a:latin typeface="楷体_GB2312" pitchFamily="49" charset="-122"/>
                <a:ea typeface="楷体_GB2312" pitchFamily="49" charset="-122"/>
              </a:rPr>
              <a:t>（待转换的数据），</a:t>
            </a:r>
            <a:r>
              <a:rPr lang="en-US" altLang="zh-CN" sz="2400" b="1" dirty="0">
                <a:solidFill>
                  <a:srgbClr val="080808"/>
                </a:solidFill>
                <a:latin typeface="楷体_GB2312" pitchFamily="49" charset="-122"/>
                <a:ea typeface="楷体_GB2312" pitchFamily="49" charset="-122"/>
              </a:rPr>
              <a:t>DI</a:t>
            </a:r>
            <a:r>
              <a:rPr lang="zh-CN" altLang="en-US" sz="2400" b="1" dirty="0">
                <a:solidFill>
                  <a:srgbClr val="080808"/>
                </a:solidFill>
                <a:latin typeface="楷体_GB2312" pitchFamily="49" charset="-122"/>
                <a:ea typeface="楷体_GB2312" pitchFamily="49" charset="-122"/>
              </a:rPr>
              <a:t>（转换结果存储区域首地址），出口参数：存储区域的内容。 </a:t>
            </a:r>
          </a:p>
        </p:txBody>
      </p:sp>
    </p:spTree>
    <p:extLst>
      <p:ext uri="{BB962C8B-B14F-4D97-AF65-F5344CB8AC3E}">
        <p14:creationId xmlns:p14="http://schemas.microsoft.com/office/powerpoint/2010/main" val="270740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Rectangle 3"/>
          <p:cNvSpPr>
            <a:spLocks noChangeArrowheads="1"/>
          </p:cNvSpPr>
          <p:nvPr/>
        </p:nvSpPr>
        <p:spPr bwMode="auto">
          <a:xfrm>
            <a:off x="0" y="1093064"/>
            <a:ext cx="474499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28600" eaLnBrk="0" hangingPunct="0">
              <a:defRPr kumimoji="1" sz="2000">
                <a:solidFill>
                  <a:schemeClr val="tx1"/>
                </a:solidFill>
                <a:latin typeface="Tahoma" pitchFamily="34" charset="0"/>
                <a:ea typeface="仿宋_GB2312" pitchFamily="49" charset="-122"/>
              </a:defRPr>
            </a:lvl1pPr>
            <a:lvl2pPr marL="742950" indent="-285750" eaLnBrk="0" hangingPunct="0">
              <a:defRPr kumimoji="1" sz="2000">
                <a:solidFill>
                  <a:schemeClr val="tx1"/>
                </a:solidFill>
                <a:latin typeface="Tahoma" pitchFamily="34" charset="0"/>
                <a:ea typeface="仿宋_GB2312" pitchFamily="49" charset="-122"/>
              </a:defRPr>
            </a:lvl2pPr>
            <a:lvl3pPr marL="1143000" indent="-228600" eaLnBrk="0" hangingPunct="0">
              <a:defRPr kumimoji="1" sz="2000">
                <a:solidFill>
                  <a:schemeClr val="tx1"/>
                </a:solidFill>
                <a:latin typeface="Tahoma" pitchFamily="34" charset="0"/>
                <a:ea typeface="仿宋_GB2312" pitchFamily="49" charset="-122"/>
              </a:defRPr>
            </a:lvl3pPr>
            <a:lvl4pPr marL="1600200" indent="-228600" eaLnBrk="0" hangingPunct="0">
              <a:defRPr kumimoji="1" sz="2000">
                <a:solidFill>
                  <a:schemeClr val="tx1"/>
                </a:solidFill>
                <a:latin typeface="Tahoma" pitchFamily="34" charset="0"/>
                <a:ea typeface="仿宋_GB2312" pitchFamily="49" charset="-122"/>
              </a:defRPr>
            </a:lvl4pPr>
            <a:lvl5pPr marL="2057400" indent="-228600" eaLnBrk="0" hangingPunct="0">
              <a:defRPr kumimoji="1" sz="2000">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defRPr kumimoji="1" sz="2000">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defRPr kumimoji="1" sz="2000">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defRPr kumimoji="1" sz="2000">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defRPr kumimoji="1" sz="2000">
                <a:solidFill>
                  <a:schemeClr val="tx1"/>
                </a:solidFill>
                <a:latin typeface="Tahoma" pitchFamily="34" charset="0"/>
                <a:ea typeface="仿宋_GB2312" pitchFamily="49" charset="-122"/>
              </a:defRPr>
            </a:lvl9pPr>
          </a:lstStyle>
          <a:p>
            <a:pPr algn="l" eaLnBrk="1" hangingPunct="1"/>
            <a:r>
              <a:rPr lang="zh-CN" altLang="en-US" sz="2400" b="1" dirty="0" smtClean="0">
                <a:solidFill>
                  <a:srgbClr val="080808"/>
                </a:solidFill>
                <a:latin typeface="楷体_GB2312" pitchFamily="49" charset="-122"/>
                <a:ea typeface="楷体_GB2312" pitchFamily="49" charset="-122"/>
              </a:rPr>
              <a:t>汇编语言子程序如下：</a:t>
            </a:r>
          </a:p>
          <a:p>
            <a:pPr algn="l" eaLnBrk="1" hangingPunct="1"/>
            <a:r>
              <a:rPr lang="en-US" altLang="zh-CN" sz="2400" b="1" dirty="0" smtClean="0">
                <a:solidFill>
                  <a:srgbClr val="080808"/>
                </a:solidFill>
                <a:latin typeface="楷体_GB2312" pitchFamily="49" charset="-122"/>
                <a:ea typeface="楷体_GB2312" pitchFamily="49" charset="-122"/>
              </a:rPr>
              <a:t>TRANS16TO10	 PROC  NEAR</a:t>
            </a:r>
          </a:p>
          <a:p>
            <a:pPr algn="l" eaLnBrk="1" hangingPunct="1"/>
            <a:r>
              <a:rPr lang="en-US" altLang="zh-CN" sz="2400" b="1" dirty="0" smtClean="0">
                <a:solidFill>
                  <a:srgbClr val="080808"/>
                </a:solidFill>
                <a:latin typeface="楷体_GB2312" pitchFamily="49" charset="-122"/>
                <a:ea typeface="楷体_GB2312" pitchFamily="49" charset="-122"/>
              </a:rPr>
              <a:t>	       PUSH AX</a:t>
            </a:r>
          </a:p>
          <a:p>
            <a:pPr algn="l" eaLnBrk="1" hangingPunct="1"/>
            <a:r>
              <a:rPr lang="en-US" altLang="zh-CN" sz="2400" b="1" dirty="0" smtClean="0">
                <a:solidFill>
                  <a:srgbClr val="080808"/>
                </a:solidFill>
                <a:latin typeface="楷体_GB2312" pitchFamily="49" charset="-122"/>
                <a:ea typeface="楷体_GB2312" pitchFamily="49" charset="-122"/>
              </a:rPr>
              <a:t>	       PUSH BX</a:t>
            </a:r>
          </a:p>
          <a:p>
            <a:pPr algn="l" eaLnBrk="1" hangingPunct="1"/>
            <a:r>
              <a:rPr lang="en-US" altLang="zh-CN" sz="2400" b="1" dirty="0" smtClean="0">
                <a:solidFill>
                  <a:srgbClr val="080808"/>
                </a:solidFill>
                <a:latin typeface="楷体_GB2312" pitchFamily="49" charset="-122"/>
                <a:ea typeface="楷体_GB2312" pitchFamily="49" charset="-122"/>
              </a:rPr>
              <a:t>	       PUSH CX</a:t>
            </a:r>
          </a:p>
          <a:p>
            <a:pPr algn="l" eaLnBrk="1" hangingPunct="1"/>
            <a:r>
              <a:rPr lang="en-US" altLang="zh-CN" sz="2400" b="1" dirty="0" smtClean="0">
                <a:solidFill>
                  <a:srgbClr val="080808"/>
                </a:solidFill>
                <a:latin typeface="楷体_GB2312" pitchFamily="49" charset="-122"/>
                <a:ea typeface="楷体_GB2312" pitchFamily="49" charset="-122"/>
              </a:rPr>
              <a:t>	       PUSH DX</a:t>
            </a:r>
          </a:p>
          <a:p>
            <a:pPr algn="l" eaLnBrk="1" hangingPunct="1"/>
            <a:r>
              <a:rPr lang="en-US" altLang="zh-CN" sz="2400" b="1" dirty="0" smtClean="0">
                <a:solidFill>
                  <a:srgbClr val="080808"/>
                </a:solidFill>
                <a:latin typeface="楷体_GB2312" pitchFamily="49" charset="-122"/>
                <a:ea typeface="楷体_GB2312" pitchFamily="49" charset="-122"/>
              </a:rPr>
              <a:t>	       PUSH DI</a:t>
            </a:r>
          </a:p>
          <a:p>
            <a:pPr algn="l" eaLnBrk="1" hangingPunct="1"/>
            <a:r>
              <a:rPr lang="en-US" altLang="zh-CN" sz="2400" b="1" dirty="0" smtClean="0">
                <a:solidFill>
                  <a:srgbClr val="080808"/>
                </a:solidFill>
                <a:latin typeface="楷体_GB2312" pitchFamily="49" charset="-122"/>
                <a:ea typeface="楷体_GB2312" pitchFamily="49" charset="-122"/>
              </a:rPr>
              <a:t>	       MOV BX,10</a:t>
            </a:r>
          </a:p>
          <a:p>
            <a:pPr algn="l" eaLnBrk="1" hangingPunct="1"/>
            <a:r>
              <a:rPr lang="en-US" altLang="zh-CN" sz="2400" b="1" dirty="0" smtClean="0">
                <a:solidFill>
                  <a:srgbClr val="080808"/>
                </a:solidFill>
                <a:latin typeface="楷体_GB2312" pitchFamily="49" charset="-122"/>
                <a:ea typeface="楷体_GB2312" pitchFamily="49" charset="-122"/>
              </a:rPr>
              <a:t>	       MOV CX,5</a:t>
            </a:r>
          </a:p>
          <a:p>
            <a:pPr algn="l" eaLnBrk="1" hangingPunct="1"/>
            <a:r>
              <a:rPr lang="en-US" altLang="zh-CN" sz="2400" b="1" dirty="0" smtClean="0">
                <a:solidFill>
                  <a:srgbClr val="080808"/>
                </a:solidFill>
                <a:latin typeface="楷体_GB2312" pitchFamily="49" charset="-122"/>
                <a:ea typeface="楷体_GB2312" pitchFamily="49" charset="-122"/>
              </a:rPr>
              <a:t>TRANS1:</a:t>
            </a:r>
          </a:p>
          <a:p>
            <a:pPr algn="l" eaLnBrk="1" hangingPunct="1"/>
            <a:r>
              <a:rPr lang="en-US" altLang="zh-CN" sz="2400" b="1" dirty="0" smtClean="0">
                <a:solidFill>
                  <a:srgbClr val="080808"/>
                </a:solidFill>
                <a:latin typeface="楷体_GB2312" pitchFamily="49" charset="-122"/>
                <a:ea typeface="楷体_GB2312" pitchFamily="49" charset="-122"/>
              </a:rPr>
              <a:t>	      XOR DX,DX</a:t>
            </a:r>
          </a:p>
          <a:p>
            <a:pPr algn="l" eaLnBrk="1" hangingPunct="1"/>
            <a:r>
              <a:rPr lang="en-US" altLang="zh-CN" sz="2400" b="1" dirty="0" smtClean="0">
                <a:solidFill>
                  <a:srgbClr val="080808"/>
                </a:solidFill>
                <a:latin typeface="楷体_GB2312" pitchFamily="49" charset="-122"/>
                <a:ea typeface="楷体_GB2312" pitchFamily="49" charset="-122"/>
              </a:rPr>
              <a:t>	      DIV BX</a:t>
            </a:r>
          </a:p>
          <a:p>
            <a:pPr algn="l" eaLnBrk="1" hangingPunct="1"/>
            <a:r>
              <a:rPr lang="en-US" altLang="zh-CN" b="1" dirty="0" smtClean="0"/>
              <a:t>	            </a:t>
            </a:r>
            <a:r>
              <a:rPr lang="en-US" altLang="zh-CN" sz="2400" b="1" dirty="0" smtClean="0">
                <a:solidFill>
                  <a:srgbClr val="080808"/>
                </a:solidFill>
                <a:latin typeface="楷体_GB2312" pitchFamily="49" charset="-122"/>
                <a:ea typeface="楷体_GB2312" pitchFamily="49" charset="-122"/>
              </a:rPr>
              <a:t>MOV [DI],DL</a:t>
            </a:r>
          </a:p>
          <a:p>
            <a:pPr algn="l" eaLnBrk="1" hangingPunct="1"/>
            <a:r>
              <a:rPr lang="en-US" altLang="zh-CN" sz="2400" b="1" dirty="0" smtClean="0">
                <a:solidFill>
                  <a:srgbClr val="080808"/>
                </a:solidFill>
                <a:latin typeface="楷体_GB2312" pitchFamily="49" charset="-122"/>
                <a:ea typeface="楷体_GB2312" pitchFamily="49" charset="-122"/>
              </a:rPr>
              <a:t>	      INC DI</a:t>
            </a:r>
          </a:p>
          <a:p>
            <a:pPr algn="l" eaLnBrk="1" hangingPunct="1"/>
            <a:r>
              <a:rPr lang="en-US" altLang="zh-CN" sz="2400" b="1" dirty="0" smtClean="0">
                <a:solidFill>
                  <a:srgbClr val="080808"/>
                </a:solidFill>
                <a:latin typeface="楷体_GB2312" pitchFamily="49" charset="-122"/>
                <a:ea typeface="楷体_GB2312" pitchFamily="49" charset="-122"/>
              </a:rPr>
              <a:t>	      LOOP TRANS1</a:t>
            </a:r>
            <a:endParaRPr lang="en-US" altLang="zh-CN" sz="2400" b="1" dirty="0">
              <a:solidFill>
                <a:srgbClr val="080808"/>
              </a:solidFill>
              <a:latin typeface="楷体_GB2312" pitchFamily="49" charset="-122"/>
              <a:ea typeface="楷体_GB2312" pitchFamily="49" charset="-122"/>
            </a:endParaRPr>
          </a:p>
        </p:txBody>
      </p:sp>
      <p:sp>
        <p:nvSpPr>
          <p:cNvPr id="4" name="矩形 3"/>
          <p:cNvSpPr/>
          <p:nvPr/>
        </p:nvSpPr>
        <p:spPr>
          <a:xfrm>
            <a:off x="4932040" y="1412776"/>
            <a:ext cx="4572000" cy="2677656"/>
          </a:xfrm>
          <a:prstGeom prst="rect">
            <a:avLst/>
          </a:prstGeom>
        </p:spPr>
        <p:txBody>
          <a:bodyPr>
            <a:spAutoFit/>
          </a:bodyPr>
          <a:lstStyle/>
          <a:p>
            <a:r>
              <a:rPr lang="en-US" altLang="zh-CN" sz="2400" b="1" dirty="0">
                <a:solidFill>
                  <a:srgbClr val="080808"/>
                </a:solidFill>
                <a:latin typeface="楷体_GB2312" pitchFamily="49" charset="-122"/>
                <a:ea typeface="楷体_GB2312" pitchFamily="49" charset="-122"/>
              </a:rPr>
              <a:t>POP DI</a:t>
            </a:r>
          </a:p>
          <a:p>
            <a:r>
              <a:rPr lang="en-US" altLang="zh-CN" sz="2400" b="1" dirty="0">
                <a:solidFill>
                  <a:srgbClr val="080808"/>
                </a:solidFill>
                <a:latin typeface="楷体_GB2312" pitchFamily="49" charset="-122"/>
                <a:ea typeface="楷体_GB2312" pitchFamily="49" charset="-122"/>
              </a:rPr>
              <a:t>	POP DX</a:t>
            </a:r>
          </a:p>
          <a:p>
            <a:r>
              <a:rPr lang="en-US" altLang="zh-CN" sz="2400" b="1" dirty="0">
                <a:solidFill>
                  <a:srgbClr val="080808"/>
                </a:solidFill>
                <a:latin typeface="楷体_GB2312" pitchFamily="49" charset="-122"/>
                <a:ea typeface="楷体_GB2312" pitchFamily="49" charset="-122"/>
              </a:rPr>
              <a:t>	POP CX</a:t>
            </a:r>
          </a:p>
          <a:p>
            <a:r>
              <a:rPr lang="en-US" altLang="zh-CN" sz="2400" b="1" dirty="0">
                <a:solidFill>
                  <a:srgbClr val="080808"/>
                </a:solidFill>
                <a:latin typeface="楷体_GB2312" pitchFamily="49" charset="-122"/>
                <a:ea typeface="楷体_GB2312" pitchFamily="49" charset="-122"/>
              </a:rPr>
              <a:t>	POP BX</a:t>
            </a:r>
          </a:p>
          <a:p>
            <a:r>
              <a:rPr lang="en-US" altLang="zh-CN" sz="2400" b="1" dirty="0">
                <a:solidFill>
                  <a:srgbClr val="080808"/>
                </a:solidFill>
                <a:latin typeface="楷体_GB2312" pitchFamily="49" charset="-122"/>
                <a:ea typeface="楷体_GB2312" pitchFamily="49" charset="-122"/>
              </a:rPr>
              <a:t>	POP AX</a:t>
            </a:r>
          </a:p>
          <a:p>
            <a:r>
              <a:rPr lang="en-US" altLang="zh-CN" sz="2400" b="1" dirty="0">
                <a:solidFill>
                  <a:srgbClr val="080808"/>
                </a:solidFill>
                <a:latin typeface="楷体_GB2312" pitchFamily="49" charset="-122"/>
                <a:ea typeface="楷体_GB2312" pitchFamily="49" charset="-122"/>
              </a:rPr>
              <a:t>	RET</a:t>
            </a:r>
          </a:p>
          <a:p>
            <a:r>
              <a:rPr lang="en-US" altLang="zh-CN" sz="2400" b="1" dirty="0">
                <a:solidFill>
                  <a:srgbClr val="080808"/>
                </a:solidFill>
                <a:latin typeface="楷体_GB2312" pitchFamily="49" charset="-122"/>
                <a:ea typeface="楷体_GB2312" pitchFamily="49" charset="-122"/>
              </a:rPr>
              <a:t>TRANS16TO10	 ENDP</a:t>
            </a:r>
          </a:p>
        </p:txBody>
      </p:sp>
    </p:spTree>
    <p:extLst>
      <p:ext uri="{BB962C8B-B14F-4D97-AF65-F5344CB8AC3E}">
        <p14:creationId xmlns:p14="http://schemas.microsoft.com/office/powerpoint/2010/main" val="28385431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D3CE7141-2836-44AA-95E1-C013F638CA7B}" type="slidenum">
              <a:rPr lang="zh-CN" altLang="en-US">
                <a:solidFill>
                  <a:srgbClr val="000000"/>
                </a:solidFill>
              </a:rPr>
              <a:pPr/>
              <a:t>15</a:t>
            </a:fld>
            <a:endParaRPr lang="en-US" altLang="zh-CN">
              <a:solidFill>
                <a:srgbClr val="000000"/>
              </a:solidFill>
            </a:endParaRPr>
          </a:p>
        </p:txBody>
      </p:sp>
      <p:sp>
        <p:nvSpPr>
          <p:cNvPr id="138242" name="Text Box 2"/>
          <p:cNvSpPr txBox="1">
            <a:spLocks noChangeArrowheads="1"/>
          </p:cNvSpPr>
          <p:nvPr/>
        </p:nvSpPr>
        <p:spPr bwMode="auto">
          <a:xfrm>
            <a:off x="152400" y="233363"/>
            <a:ext cx="87630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smtClean="0">
                <a:solidFill>
                  <a:srgbClr val="000000"/>
                </a:solidFill>
                <a:latin typeface="Times New Roman" charset="0"/>
              </a:rPr>
              <a:t>4)  </a:t>
            </a:r>
            <a:r>
              <a:rPr kumimoji="1" lang="en-US" altLang="zh-CN" sz="2800" b="1" smtClean="0">
                <a:solidFill>
                  <a:srgbClr val="000000"/>
                </a:solidFill>
                <a:latin typeface="Times New Roman" charset="0"/>
              </a:rPr>
              <a:t>LENGTH  </a:t>
            </a:r>
            <a:r>
              <a:rPr kumimoji="1" lang="zh-CN" altLang="en-US" sz="2800" b="1" smtClean="0">
                <a:solidFill>
                  <a:srgbClr val="000000"/>
                </a:solidFill>
                <a:latin typeface="Times New Roman" charset="0"/>
              </a:rPr>
              <a:t>和  </a:t>
            </a:r>
            <a:r>
              <a:rPr kumimoji="1" lang="en-US" altLang="zh-CN" sz="2800" b="1" smtClean="0">
                <a:solidFill>
                  <a:srgbClr val="000000"/>
                </a:solidFill>
                <a:latin typeface="Times New Roman" charset="0"/>
              </a:rPr>
              <a:t>SIZE（</a:t>
            </a:r>
            <a:r>
              <a:rPr kumimoji="1" lang="zh-CN" altLang="en-US" sz="2800" b="1" smtClean="0">
                <a:solidFill>
                  <a:srgbClr val="0000CC"/>
                </a:solidFill>
                <a:latin typeface="Times New Roman" charset="0"/>
              </a:rPr>
              <a:t>对用</a:t>
            </a:r>
            <a:r>
              <a:rPr kumimoji="1" lang="en-US" altLang="zh-CN" sz="2800" b="1" smtClean="0">
                <a:solidFill>
                  <a:srgbClr val="0000CC"/>
                </a:solidFill>
                <a:latin typeface="Times New Roman" charset="0"/>
              </a:rPr>
              <a:t>DUP</a:t>
            </a:r>
            <a:r>
              <a:rPr kumimoji="1" lang="zh-CN" altLang="en-US" sz="2800" b="1" smtClean="0">
                <a:solidFill>
                  <a:srgbClr val="0000CC"/>
                </a:solidFill>
                <a:latin typeface="Times New Roman" charset="0"/>
              </a:rPr>
              <a:t>定义数据的情况下）</a:t>
            </a:r>
            <a:endParaRPr kumimoji="1" lang="en-US" altLang="zh-CN" sz="2800" b="1" smtClean="0">
              <a:solidFill>
                <a:srgbClr val="0000CC"/>
              </a:solidFill>
              <a:latin typeface="Times New Roman" charset="0"/>
            </a:endParaRPr>
          </a:p>
        </p:txBody>
      </p:sp>
      <p:sp>
        <p:nvSpPr>
          <p:cNvPr id="138243" name="Text Box 3"/>
          <p:cNvSpPr txBox="1">
            <a:spLocks noChangeArrowheads="1"/>
          </p:cNvSpPr>
          <p:nvPr/>
        </p:nvSpPr>
        <p:spPr bwMode="auto">
          <a:xfrm>
            <a:off x="304800" y="1003300"/>
            <a:ext cx="83058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smtClean="0">
                <a:solidFill>
                  <a:srgbClr val="0000CC"/>
                </a:solidFill>
                <a:latin typeface="Times New Roman" charset="0"/>
              </a:rPr>
              <a:t>LENGTH:</a:t>
            </a:r>
          </a:p>
          <a:p>
            <a:r>
              <a:rPr kumimoji="1" lang="zh-CN" altLang="en-US" sz="2800" b="1" i="1" u="sng" smtClean="0">
                <a:solidFill>
                  <a:srgbClr val="0000CC"/>
                </a:solidFill>
                <a:latin typeface="宋体" charset="-122"/>
              </a:rPr>
              <a:t>返回一个与存储器操作数相联系的基本数据个数，</a:t>
            </a:r>
            <a:r>
              <a:rPr kumimoji="1" lang="zh-CN" altLang="en-US" sz="2800" b="1" smtClean="0">
                <a:solidFill>
                  <a:srgbClr val="0000CC"/>
                </a:solidFill>
                <a:latin typeface="Times New Roman" charset="0"/>
              </a:rPr>
              <a:t> </a:t>
            </a:r>
          </a:p>
          <a:p>
            <a:r>
              <a:rPr kumimoji="1" lang="en-US" altLang="zh-CN" sz="2800" b="1" smtClean="0">
                <a:solidFill>
                  <a:srgbClr val="0000CC"/>
                </a:solidFill>
                <a:latin typeface="Times New Roman" charset="0"/>
              </a:rPr>
              <a:t>SIZE：</a:t>
            </a:r>
          </a:p>
          <a:p>
            <a:r>
              <a:rPr kumimoji="1" lang="zh-CN" altLang="en-US" sz="2800" b="1" i="1" u="sng" smtClean="0">
                <a:solidFill>
                  <a:srgbClr val="0000CC"/>
                </a:solidFill>
                <a:latin typeface="宋体" charset="-122"/>
              </a:rPr>
              <a:t>返回一个为存储器操作数分配的字节数</a:t>
            </a:r>
          </a:p>
          <a:p>
            <a:endParaRPr kumimoji="1" lang="zh-CN" altLang="en-US" sz="2800" b="1" smtClean="0">
              <a:solidFill>
                <a:srgbClr val="FF0000"/>
              </a:solidFill>
              <a:latin typeface="Times New Roman" charset="0"/>
            </a:endParaRPr>
          </a:p>
          <a:p>
            <a:r>
              <a:rPr kumimoji="1" lang="zh-CN" altLang="en-US" sz="2800" b="1" smtClean="0">
                <a:solidFill>
                  <a:srgbClr val="FF0000"/>
                </a:solidFill>
                <a:latin typeface="Times New Roman" charset="0"/>
              </a:rPr>
              <a:t>           关系：</a:t>
            </a:r>
            <a:r>
              <a:rPr kumimoji="1" lang="en-US" altLang="zh-CN" sz="2800" b="1" smtClean="0">
                <a:solidFill>
                  <a:srgbClr val="FF0000"/>
                </a:solidFill>
                <a:latin typeface="Times New Roman" charset="0"/>
              </a:rPr>
              <a:t>SIZE=LENGTH × TYPE</a:t>
            </a:r>
          </a:p>
        </p:txBody>
      </p:sp>
      <p:sp>
        <p:nvSpPr>
          <p:cNvPr id="138244" name="Text Box 4"/>
          <p:cNvSpPr txBox="1">
            <a:spLocks noChangeArrowheads="1"/>
          </p:cNvSpPr>
          <p:nvPr/>
        </p:nvSpPr>
        <p:spPr bwMode="auto">
          <a:xfrm>
            <a:off x="381000" y="3733800"/>
            <a:ext cx="7924800"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pPr>
            <a:r>
              <a:rPr kumimoji="1" lang="zh-CN" altLang="en-US" sz="2800" b="1" smtClean="0">
                <a:solidFill>
                  <a:srgbClr val="000000"/>
                </a:solidFill>
                <a:latin typeface="Times New Roman" charset="0"/>
              </a:rPr>
              <a:t>例如：若  </a:t>
            </a:r>
            <a:r>
              <a:rPr kumimoji="1" lang="en-US" altLang="zh-CN" sz="2800" b="1" smtClean="0">
                <a:solidFill>
                  <a:srgbClr val="000000"/>
                </a:solidFill>
                <a:latin typeface="Times New Roman" charset="0"/>
              </a:rPr>
              <a:t>MULT-WORD   DW   50 DUP（0）</a:t>
            </a:r>
          </a:p>
          <a:p>
            <a:pPr algn="just">
              <a:lnSpc>
                <a:spcPct val="135000"/>
              </a:lnSpc>
            </a:pPr>
            <a:r>
              <a:rPr kumimoji="1" lang="zh-CN" altLang="en-US" sz="2800" b="1" smtClean="0">
                <a:solidFill>
                  <a:srgbClr val="FF0000"/>
                </a:solidFill>
                <a:latin typeface="Times New Roman" charset="0"/>
              </a:rPr>
              <a:t>则  </a:t>
            </a:r>
            <a:r>
              <a:rPr kumimoji="1" lang="en-US" altLang="zh-CN" sz="2800" b="1" smtClean="0">
                <a:solidFill>
                  <a:srgbClr val="FF0000"/>
                </a:solidFill>
                <a:latin typeface="Times New Roman" charset="0"/>
              </a:rPr>
              <a:t>LENGTH  MULT-WORD=50</a:t>
            </a:r>
          </a:p>
          <a:p>
            <a:pPr algn="just">
              <a:lnSpc>
                <a:spcPct val="135000"/>
              </a:lnSpc>
            </a:pPr>
            <a:r>
              <a:rPr kumimoji="1" lang="en-US" altLang="zh-CN" sz="2800" b="1" smtClean="0">
                <a:solidFill>
                  <a:srgbClr val="0000CC"/>
                </a:solidFill>
                <a:latin typeface="Times New Roman" charset="0"/>
              </a:rPr>
              <a:t>      SIZE  MULT-WORD=100</a:t>
            </a:r>
          </a:p>
          <a:p>
            <a:pPr algn="just">
              <a:lnSpc>
                <a:spcPct val="135000"/>
              </a:lnSpc>
            </a:pPr>
            <a:r>
              <a:rPr kumimoji="1" lang="en-US" altLang="zh-CN" sz="2800" b="1" smtClean="0">
                <a:solidFill>
                  <a:srgbClr val="009900"/>
                </a:solidFill>
                <a:latin typeface="Times New Roman" charset="0"/>
              </a:rPr>
              <a:t>      TYPE  MULT-WORD=2</a:t>
            </a:r>
          </a:p>
        </p:txBody>
      </p:sp>
    </p:spTree>
    <p:extLst>
      <p:ext uri="{BB962C8B-B14F-4D97-AF65-F5344CB8AC3E}">
        <p14:creationId xmlns:p14="http://schemas.microsoft.com/office/powerpoint/2010/main" val="3924794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checkerboard(across)">
                                      <p:cBhvr>
                                        <p:cTn id="7" dur="500"/>
                                        <p:tgtEl>
                                          <p:spTgt spid="138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8243">
                                            <p:txEl>
                                              <p:pRg st="1" end="1"/>
                                            </p:txEl>
                                          </p:spTgt>
                                        </p:tgtEl>
                                        <p:attrNameLst>
                                          <p:attrName>style.visibility</p:attrName>
                                        </p:attrNameLst>
                                      </p:cBhvr>
                                      <p:to>
                                        <p:strVal val="visible"/>
                                      </p:to>
                                    </p:set>
                                    <p:animEffect transition="in" filter="checkerboard(across)">
                                      <p:cBhvr>
                                        <p:cTn id="12" dur="500"/>
                                        <p:tgtEl>
                                          <p:spTgt spid="138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8243">
                                            <p:txEl>
                                              <p:pRg st="2" end="2"/>
                                            </p:txEl>
                                          </p:spTgt>
                                        </p:tgtEl>
                                        <p:attrNameLst>
                                          <p:attrName>style.visibility</p:attrName>
                                        </p:attrNameLst>
                                      </p:cBhvr>
                                      <p:to>
                                        <p:strVal val="visible"/>
                                      </p:to>
                                    </p:set>
                                    <p:animEffect transition="in" filter="checkerboard(across)">
                                      <p:cBhvr>
                                        <p:cTn id="17" dur="500"/>
                                        <p:tgtEl>
                                          <p:spTgt spid="138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38243">
                                            <p:txEl>
                                              <p:pRg st="3" end="3"/>
                                            </p:txEl>
                                          </p:spTgt>
                                        </p:tgtEl>
                                        <p:attrNameLst>
                                          <p:attrName>style.visibility</p:attrName>
                                        </p:attrNameLst>
                                      </p:cBhvr>
                                      <p:to>
                                        <p:strVal val="visible"/>
                                      </p:to>
                                    </p:set>
                                    <p:animEffect transition="in" filter="checkerboard(across)">
                                      <p:cBhvr>
                                        <p:cTn id="22" dur="500"/>
                                        <p:tgtEl>
                                          <p:spTgt spid="138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38243">
                                            <p:txEl>
                                              <p:pRg st="5" end="5"/>
                                            </p:txEl>
                                          </p:spTgt>
                                        </p:tgtEl>
                                        <p:attrNameLst>
                                          <p:attrName>style.visibility</p:attrName>
                                        </p:attrNameLst>
                                      </p:cBhvr>
                                      <p:to>
                                        <p:strVal val="visible"/>
                                      </p:to>
                                    </p:set>
                                    <p:animEffect transition="in" filter="checkerboard(across)">
                                      <p:cBhvr>
                                        <p:cTn id="27" dur="500"/>
                                        <p:tgtEl>
                                          <p:spTgt spid="13824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8244"/>
                                        </p:tgtEl>
                                        <p:attrNameLst>
                                          <p:attrName>style.visibility</p:attrName>
                                        </p:attrNameLst>
                                      </p:cBhvr>
                                      <p:to>
                                        <p:strVal val="visible"/>
                                      </p:to>
                                    </p:set>
                                    <p:animEffect transition="in" filter="wipe(left)">
                                      <p:cBhvr>
                                        <p:cTn id="32" dur="500"/>
                                        <p:tgtEl>
                                          <p:spTgt spid="138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autoUpdateAnimBg="0"/>
      <p:bldP spid="138244" grpId="0"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矩形 2"/>
          <p:cNvSpPr/>
          <p:nvPr/>
        </p:nvSpPr>
        <p:spPr>
          <a:xfrm>
            <a:off x="359781" y="1196752"/>
            <a:ext cx="8352928" cy="2585323"/>
          </a:xfrm>
          <a:prstGeom prst="rect">
            <a:avLst/>
          </a:prstGeom>
        </p:spPr>
        <p:txBody>
          <a:bodyPr wrap="square">
            <a:spAutoFit/>
          </a:bodyPr>
          <a:lstStyle/>
          <a:p>
            <a:r>
              <a:rPr lang="zh-CN" altLang="en-US" b="1" dirty="0">
                <a:solidFill>
                  <a:srgbClr val="080808"/>
                </a:solidFill>
                <a:latin typeface="楷体_GB2312" pitchFamily="49" charset="-122"/>
                <a:ea typeface="楷体_GB2312" pitchFamily="49" charset="-122"/>
              </a:rPr>
              <a:t>例</a:t>
            </a:r>
            <a:r>
              <a:rPr lang="en-US" altLang="zh-CN" b="1" dirty="0">
                <a:solidFill>
                  <a:srgbClr val="080808"/>
                </a:solidFill>
                <a:latin typeface="楷体_GB2312" pitchFamily="49" charset="-122"/>
                <a:ea typeface="楷体_GB2312" pitchFamily="49" charset="-122"/>
              </a:rPr>
              <a:t>4.11  </a:t>
            </a:r>
            <a:r>
              <a:rPr lang="zh-CN" altLang="en-US" b="1" dirty="0">
                <a:solidFill>
                  <a:srgbClr val="080808"/>
                </a:solidFill>
                <a:latin typeface="楷体_GB2312" pitchFamily="49" charset="-122"/>
                <a:ea typeface="楷体_GB2312" pitchFamily="49" charset="-122"/>
              </a:rPr>
              <a:t>编写子程序</a:t>
            </a:r>
            <a:r>
              <a:rPr lang="en-US" altLang="zh-CN" b="1" dirty="0">
                <a:solidFill>
                  <a:srgbClr val="080808"/>
                </a:solidFill>
                <a:latin typeface="楷体_GB2312" pitchFamily="49" charset="-122"/>
                <a:ea typeface="楷体_GB2312" pitchFamily="49" charset="-122"/>
              </a:rPr>
              <a:t>DISPAXD</a:t>
            </a:r>
            <a:r>
              <a:rPr lang="zh-CN" altLang="en-US" b="1" dirty="0">
                <a:solidFill>
                  <a:srgbClr val="080808"/>
                </a:solidFill>
                <a:latin typeface="楷体_GB2312" pitchFamily="49" charset="-122"/>
                <a:ea typeface="楷体_GB2312" pitchFamily="49" charset="-122"/>
              </a:rPr>
              <a:t>，将</a:t>
            </a:r>
            <a:r>
              <a:rPr lang="en-US" altLang="zh-CN" b="1" dirty="0">
                <a:solidFill>
                  <a:srgbClr val="080808"/>
                </a:solidFill>
                <a:latin typeface="楷体_GB2312" pitchFamily="49" charset="-122"/>
                <a:ea typeface="楷体_GB2312" pitchFamily="49" charset="-122"/>
              </a:rPr>
              <a:t>16</a:t>
            </a:r>
            <a:r>
              <a:rPr lang="zh-CN" altLang="en-US" b="1" dirty="0">
                <a:solidFill>
                  <a:srgbClr val="080808"/>
                </a:solidFill>
                <a:latin typeface="楷体_GB2312" pitchFamily="49" charset="-122"/>
                <a:ea typeface="楷体_GB2312" pitchFamily="49" charset="-122"/>
              </a:rPr>
              <a:t>位二进制数</a:t>
            </a:r>
            <a:r>
              <a:rPr lang="en-US" altLang="zh-CN" b="1" dirty="0">
                <a:solidFill>
                  <a:srgbClr val="080808"/>
                </a:solidFill>
                <a:latin typeface="楷体_GB2312" pitchFamily="49" charset="-122"/>
                <a:ea typeface="楷体_GB2312" pitchFamily="49" charset="-122"/>
              </a:rPr>
              <a:t>(AX)</a:t>
            </a:r>
            <a:r>
              <a:rPr lang="zh-CN" altLang="en-US" b="1" dirty="0">
                <a:solidFill>
                  <a:srgbClr val="080808"/>
                </a:solidFill>
                <a:latin typeface="楷体_GB2312" pitchFamily="49" charset="-122"/>
                <a:ea typeface="楷体_GB2312" pitchFamily="49" charset="-122"/>
              </a:rPr>
              <a:t>转换成十进制数，并在显示在屏幕上。</a:t>
            </a:r>
          </a:p>
          <a:p>
            <a:r>
              <a:rPr lang="zh-CN" altLang="en-US" b="1" dirty="0">
                <a:solidFill>
                  <a:srgbClr val="0000FF"/>
                </a:solidFill>
                <a:latin typeface="楷体_GB2312" pitchFamily="49" charset="-122"/>
                <a:ea typeface="楷体_GB2312" pitchFamily="49" charset="-122"/>
              </a:rPr>
              <a:t>解</a:t>
            </a:r>
            <a:r>
              <a:rPr lang="zh-CN" altLang="en-US" b="1" dirty="0">
                <a:solidFill>
                  <a:srgbClr val="080808"/>
                </a:solidFill>
                <a:latin typeface="楷体_GB2312" pitchFamily="49" charset="-122"/>
                <a:ea typeface="楷体_GB2312" pitchFamily="49" charset="-122"/>
              </a:rPr>
              <a:t>：利用上例将</a:t>
            </a:r>
            <a:r>
              <a:rPr lang="en-US" altLang="zh-CN" b="1" dirty="0">
                <a:solidFill>
                  <a:srgbClr val="080808"/>
                </a:solidFill>
                <a:latin typeface="楷体_GB2312" pitchFamily="49" charset="-122"/>
                <a:ea typeface="楷体_GB2312" pitchFamily="49" charset="-122"/>
              </a:rPr>
              <a:t>AX</a:t>
            </a:r>
            <a:r>
              <a:rPr lang="zh-CN" altLang="en-US" b="1" dirty="0">
                <a:solidFill>
                  <a:srgbClr val="080808"/>
                </a:solidFill>
                <a:latin typeface="楷体_GB2312" pitchFamily="49" charset="-122"/>
                <a:ea typeface="楷体_GB2312" pitchFamily="49" charset="-122"/>
              </a:rPr>
              <a:t>转换成</a:t>
            </a:r>
            <a:r>
              <a:rPr lang="en-US" altLang="zh-CN" b="1" dirty="0">
                <a:solidFill>
                  <a:srgbClr val="080808"/>
                </a:solidFill>
                <a:latin typeface="楷体_GB2312" pitchFamily="49" charset="-122"/>
                <a:ea typeface="楷体_GB2312" pitchFamily="49" charset="-122"/>
              </a:rPr>
              <a:t>5</a:t>
            </a:r>
            <a:r>
              <a:rPr lang="zh-CN" altLang="en-US" b="1" dirty="0">
                <a:solidFill>
                  <a:srgbClr val="080808"/>
                </a:solidFill>
                <a:latin typeface="楷体_GB2312" pitchFamily="49" charset="-122"/>
                <a:ea typeface="楷体_GB2312" pitchFamily="49" charset="-122"/>
              </a:rPr>
              <a:t>个十进制数位</a:t>
            </a:r>
            <a:r>
              <a:rPr lang="zh-CN" altLang="en-US" b="1" dirty="0" smtClean="0">
                <a:solidFill>
                  <a:srgbClr val="080808"/>
                </a:solidFill>
                <a:latin typeface="楷体_GB2312" pitchFamily="49" charset="-122"/>
                <a:ea typeface="楷体_GB2312" pitchFamily="49" charset="-122"/>
              </a:rPr>
              <a:t>，</a:t>
            </a:r>
            <a:endParaRPr lang="en-US" altLang="zh-CN" b="1" dirty="0" smtClean="0">
              <a:solidFill>
                <a:srgbClr val="080808"/>
              </a:solidFill>
              <a:latin typeface="楷体_GB2312" pitchFamily="49" charset="-122"/>
              <a:ea typeface="楷体_GB2312" pitchFamily="49" charset="-122"/>
            </a:endParaRPr>
          </a:p>
          <a:p>
            <a:r>
              <a:rPr lang="zh-CN" altLang="en-US" b="1" dirty="0" smtClean="0">
                <a:solidFill>
                  <a:srgbClr val="080808"/>
                </a:solidFill>
                <a:latin typeface="楷体_GB2312" pitchFamily="49" charset="-122"/>
                <a:ea typeface="楷体_GB2312" pitchFamily="49" charset="-122"/>
              </a:rPr>
              <a:t>然后</a:t>
            </a:r>
            <a:r>
              <a:rPr lang="zh-CN" altLang="en-US" b="1" dirty="0">
                <a:solidFill>
                  <a:srgbClr val="080808"/>
                </a:solidFill>
                <a:latin typeface="楷体_GB2312" pitchFamily="49" charset="-122"/>
                <a:ea typeface="楷体_GB2312" pitchFamily="49" charset="-122"/>
              </a:rPr>
              <a:t>利用</a:t>
            </a:r>
            <a:r>
              <a:rPr lang="en-US" altLang="zh-CN" b="1" dirty="0">
                <a:solidFill>
                  <a:srgbClr val="080808"/>
                </a:solidFill>
                <a:latin typeface="楷体_GB2312" pitchFamily="49" charset="-122"/>
                <a:ea typeface="楷体_GB2312" pitchFamily="49" charset="-122"/>
              </a:rPr>
              <a:t>INT 21H</a:t>
            </a:r>
            <a:r>
              <a:rPr lang="zh-CN" altLang="en-US" b="1" dirty="0">
                <a:solidFill>
                  <a:srgbClr val="080808"/>
                </a:solidFill>
                <a:latin typeface="楷体_GB2312" pitchFamily="49" charset="-122"/>
                <a:ea typeface="楷体_GB2312" pitchFamily="49" charset="-122"/>
              </a:rPr>
              <a:t>的</a:t>
            </a:r>
            <a:r>
              <a:rPr lang="en-US" altLang="zh-CN" b="1" dirty="0">
                <a:solidFill>
                  <a:srgbClr val="080808"/>
                </a:solidFill>
                <a:latin typeface="楷体_GB2312" pitchFamily="49" charset="-122"/>
                <a:ea typeface="楷体_GB2312" pitchFamily="49" charset="-122"/>
              </a:rPr>
              <a:t>02</a:t>
            </a:r>
            <a:r>
              <a:rPr lang="zh-CN" altLang="en-US" b="1" dirty="0">
                <a:solidFill>
                  <a:srgbClr val="080808"/>
                </a:solidFill>
                <a:latin typeface="楷体_GB2312" pitchFamily="49" charset="-122"/>
                <a:ea typeface="楷体_GB2312" pitchFamily="49" charset="-122"/>
              </a:rPr>
              <a:t>号功能进行显示</a:t>
            </a:r>
            <a:r>
              <a:rPr lang="zh-CN" altLang="en-US" b="1" dirty="0" smtClean="0">
                <a:solidFill>
                  <a:srgbClr val="080808"/>
                </a:solidFill>
                <a:latin typeface="楷体_GB2312" pitchFamily="49" charset="-122"/>
                <a:ea typeface="楷体_GB2312" pitchFamily="49" charset="-122"/>
              </a:rPr>
              <a:t>，</a:t>
            </a:r>
            <a:endParaRPr lang="en-US" altLang="zh-CN" b="1" dirty="0" smtClean="0">
              <a:solidFill>
                <a:srgbClr val="080808"/>
              </a:solidFill>
              <a:latin typeface="楷体_GB2312" pitchFamily="49" charset="-122"/>
              <a:ea typeface="楷体_GB2312" pitchFamily="49" charset="-122"/>
            </a:endParaRPr>
          </a:p>
          <a:p>
            <a:r>
              <a:rPr lang="zh-CN" altLang="en-US" b="1" dirty="0" smtClean="0">
                <a:solidFill>
                  <a:srgbClr val="080808"/>
                </a:solidFill>
                <a:latin typeface="楷体_GB2312" pitchFamily="49" charset="-122"/>
                <a:ea typeface="楷体_GB2312" pitchFamily="49" charset="-122"/>
              </a:rPr>
              <a:t>这时</a:t>
            </a:r>
            <a:r>
              <a:rPr lang="zh-CN" altLang="en-US" b="1" dirty="0">
                <a:solidFill>
                  <a:srgbClr val="080808"/>
                </a:solidFill>
                <a:latin typeface="楷体_GB2312" pitchFamily="49" charset="-122"/>
                <a:ea typeface="楷体_GB2312" pitchFamily="49" charset="-122"/>
              </a:rPr>
              <a:t>需要将十进制的数位变换成相应</a:t>
            </a:r>
            <a:r>
              <a:rPr lang="zh-CN" altLang="en-US" b="1" dirty="0" smtClean="0">
                <a:solidFill>
                  <a:srgbClr val="080808"/>
                </a:solidFill>
                <a:latin typeface="楷体_GB2312" pitchFamily="49" charset="-122"/>
                <a:ea typeface="楷体_GB2312" pitchFamily="49" charset="-122"/>
              </a:rPr>
              <a:t>的</a:t>
            </a:r>
            <a:endParaRPr lang="en-US" altLang="zh-CN" b="1" dirty="0" smtClean="0">
              <a:solidFill>
                <a:srgbClr val="080808"/>
              </a:solidFill>
              <a:latin typeface="楷体_GB2312" pitchFamily="49" charset="-122"/>
              <a:ea typeface="楷体_GB2312" pitchFamily="49" charset="-122"/>
            </a:endParaRPr>
          </a:p>
          <a:p>
            <a:r>
              <a:rPr lang="en-US" altLang="zh-CN" b="1" dirty="0" smtClean="0">
                <a:solidFill>
                  <a:srgbClr val="080808"/>
                </a:solidFill>
                <a:latin typeface="楷体_GB2312" pitchFamily="49" charset="-122"/>
                <a:ea typeface="楷体_GB2312" pitchFamily="49" charset="-122"/>
              </a:rPr>
              <a:t>ASCII</a:t>
            </a:r>
            <a:r>
              <a:rPr lang="zh-CN" altLang="en-US" b="1" dirty="0">
                <a:solidFill>
                  <a:srgbClr val="080808"/>
                </a:solidFill>
                <a:latin typeface="楷体_GB2312" pitchFamily="49" charset="-122"/>
                <a:ea typeface="楷体_GB2312" pitchFamily="49" charset="-122"/>
              </a:rPr>
              <a:t>码。设计出的子程序</a:t>
            </a:r>
            <a:r>
              <a:rPr lang="en-US" altLang="zh-CN" b="1" dirty="0">
                <a:solidFill>
                  <a:srgbClr val="080808"/>
                </a:solidFill>
                <a:latin typeface="楷体_GB2312" pitchFamily="49" charset="-122"/>
                <a:ea typeface="楷体_GB2312" pitchFamily="49" charset="-122"/>
              </a:rPr>
              <a:t>DISPAXD</a:t>
            </a:r>
            <a:r>
              <a:rPr lang="zh-CN" altLang="en-US" b="1" dirty="0">
                <a:solidFill>
                  <a:srgbClr val="080808"/>
                </a:solidFill>
                <a:latin typeface="楷体_GB2312" pitchFamily="49" charset="-122"/>
                <a:ea typeface="楷体_GB2312" pitchFamily="49" charset="-122"/>
              </a:rPr>
              <a:t>，</a:t>
            </a:r>
            <a:r>
              <a:rPr lang="zh-CN" altLang="en-US" b="1" dirty="0" smtClean="0">
                <a:solidFill>
                  <a:srgbClr val="080808"/>
                </a:solidFill>
                <a:latin typeface="楷体_GB2312" pitchFamily="49" charset="-122"/>
                <a:ea typeface="楷体_GB2312" pitchFamily="49" charset="-122"/>
              </a:rPr>
              <a:t>其</a:t>
            </a:r>
            <a:endParaRPr lang="en-US" altLang="zh-CN" b="1" dirty="0" smtClean="0">
              <a:solidFill>
                <a:srgbClr val="080808"/>
              </a:solidFill>
              <a:latin typeface="楷体_GB2312" pitchFamily="49" charset="-122"/>
              <a:ea typeface="楷体_GB2312" pitchFamily="49" charset="-122"/>
            </a:endParaRPr>
          </a:p>
          <a:p>
            <a:r>
              <a:rPr lang="zh-CN" altLang="en-US" b="1" dirty="0" smtClean="0">
                <a:solidFill>
                  <a:srgbClr val="080808"/>
                </a:solidFill>
                <a:latin typeface="楷体_GB2312" pitchFamily="49" charset="-122"/>
                <a:ea typeface="楷体_GB2312" pitchFamily="49" charset="-122"/>
              </a:rPr>
              <a:t>入口</a:t>
            </a:r>
            <a:r>
              <a:rPr lang="zh-CN" altLang="en-US" b="1" dirty="0">
                <a:solidFill>
                  <a:srgbClr val="080808"/>
                </a:solidFill>
                <a:latin typeface="楷体_GB2312" pitchFamily="49" charset="-122"/>
                <a:ea typeface="楷体_GB2312" pitchFamily="49" charset="-122"/>
              </a:rPr>
              <a:t>参数：</a:t>
            </a:r>
            <a:r>
              <a:rPr lang="en-US" altLang="zh-CN" b="1" dirty="0">
                <a:solidFill>
                  <a:srgbClr val="080808"/>
                </a:solidFill>
                <a:latin typeface="楷体_GB2312" pitchFamily="49" charset="-122"/>
                <a:ea typeface="楷体_GB2312" pitchFamily="49" charset="-122"/>
              </a:rPr>
              <a:t>AX</a:t>
            </a:r>
            <a:r>
              <a:rPr lang="zh-CN" altLang="en-US" b="1" dirty="0">
                <a:solidFill>
                  <a:srgbClr val="080808"/>
                </a:solidFill>
                <a:latin typeface="楷体_GB2312" pitchFamily="49" charset="-122"/>
                <a:ea typeface="楷体_GB2312" pitchFamily="49" charset="-122"/>
              </a:rPr>
              <a:t>，出口参数：屏幕显示</a:t>
            </a:r>
            <a:r>
              <a:rPr lang="zh-CN" altLang="en-US" b="1" dirty="0" smtClean="0">
                <a:solidFill>
                  <a:srgbClr val="080808"/>
                </a:solidFill>
                <a:latin typeface="楷体_GB2312" pitchFamily="49" charset="-122"/>
                <a:ea typeface="楷体_GB2312" pitchFamily="49" charset="-122"/>
              </a:rPr>
              <a:t>，</a:t>
            </a:r>
            <a:endParaRPr lang="en-US" altLang="zh-CN" b="1" dirty="0" smtClean="0">
              <a:solidFill>
                <a:srgbClr val="080808"/>
              </a:solidFill>
              <a:latin typeface="楷体_GB2312" pitchFamily="49" charset="-122"/>
              <a:ea typeface="楷体_GB2312" pitchFamily="49" charset="-122"/>
            </a:endParaRPr>
          </a:p>
          <a:p>
            <a:r>
              <a:rPr lang="zh-CN" altLang="en-US" b="1" dirty="0" smtClean="0">
                <a:solidFill>
                  <a:srgbClr val="080808"/>
                </a:solidFill>
                <a:latin typeface="楷体_GB2312" pitchFamily="49" charset="-122"/>
                <a:ea typeface="楷体_GB2312" pitchFamily="49" charset="-122"/>
              </a:rPr>
              <a:t>这里</a:t>
            </a:r>
            <a:r>
              <a:rPr lang="zh-CN" altLang="en-US" b="1" dirty="0">
                <a:solidFill>
                  <a:srgbClr val="080808"/>
                </a:solidFill>
                <a:latin typeface="楷体_GB2312" pitchFamily="49" charset="-122"/>
                <a:ea typeface="楷体_GB2312" pitchFamily="49" charset="-122"/>
              </a:rPr>
              <a:t>要用到一个</a:t>
            </a:r>
            <a:r>
              <a:rPr lang="en-US" altLang="zh-CN" b="1" dirty="0">
                <a:solidFill>
                  <a:srgbClr val="080808"/>
                </a:solidFill>
                <a:latin typeface="楷体_GB2312" pitchFamily="49" charset="-122"/>
                <a:ea typeface="楷体_GB2312" pitchFamily="49" charset="-122"/>
              </a:rPr>
              <a:t>5</a:t>
            </a:r>
            <a:r>
              <a:rPr lang="zh-CN" altLang="en-US" b="1" dirty="0">
                <a:solidFill>
                  <a:srgbClr val="080808"/>
                </a:solidFill>
                <a:latin typeface="楷体_GB2312" pitchFamily="49" charset="-122"/>
                <a:ea typeface="楷体_GB2312" pitchFamily="49" charset="-122"/>
              </a:rPr>
              <a:t>字节的临时存储单元</a:t>
            </a:r>
            <a:r>
              <a:rPr lang="zh-CN" altLang="en-US" b="1" dirty="0" smtClean="0">
                <a:solidFill>
                  <a:srgbClr val="080808"/>
                </a:solidFill>
                <a:latin typeface="楷体_GB2312" pitchFamily="49" charset="-122"/>
                <a:ea typeface="楷体_GB2312" pitchFamily="49" charset="-122"/>
              </a:rPr>
              <a:t>，</a:t>
            </a:r>
            <a:endParaRPr lang="en-US" altLang="zh-CN" b="1" dirty="0" smtClean="0">
              <a:solidFill>
                <a:srgbClr val="080808"/>
              </a:solidFill>
              <a:latin typeface="楷体_GB2312" pitchFamily="49" charset="-122"/>
              <a:ea typeface="楷体_GB2312" pitchFamily="49" charset="-122"/>
            </a:endParaRPr>
          </a:p>
          <a:p>
            <a:r>
              <a:rPr lang="zh-CN" altLang="en-US" b="1" dirty="0" smtClean="0">
                <a:solidFill>
                  <a:srgbClr val="080808"/>
                </a:solidFill>
                <a:latin typeface="楷体_GB2312" pitchFamily="49" charset="-122"/>
                <a:ea typeface="楷体_GB2312" pitchFamily="49" charset="-122"/>
              </a:rPr>
              <a:t>用于</a:t>
            </a:r>
            <a:r>
              <a:rPr lang="zh-CN" altLang="en-US" b="1" dirty="0">
                <a:solidFill>
                  <a:srgbClr val="080808"/>
                </a:solidFill>
                <a:latin typeface="楷体_GB2312" pitchFamily="49" charset="-122"/>
                <a:ea typeface="楷体_GB2312" pitchFamily="49" charset="-122"/>
              </a:rPr>
              <a:t>存放十进制的数位。</a:t>
            </a:r>
          </a:p>
        </p:txBody>
      </p:sp>
      <p:sp>
        <p:nvSpPr>
          <p:cNvPr id="4" name="矩形 3"/>
          <p:cNvSpPr/>
          <p:nvPr/>
        </p:nvSpPr>
        <p:spPr>
          <a:xfrm>
            <a:off x="4860032" y="1779687"/>
            <a:ext cx="4572000" cy="5078313"/>
          </a:xfrm>
          <a:prstGeom prst="rect">
            <a:avLst/>
          </a:prstGeom>
        </p:spPr>
        <p:txBody>
          <a:bodyPr>
            <a:spAutoFit/>
          </a:bodyPr>
          <a:lstStyle/>
          <a:p>
            <a:r>
              <a:rPr lang="en-US" altLang="zh-CN" b="1" dirty="0">
                <a:solidFill>
                  <a:srgbClr val="080808"/>
                </a:solidFill>
                <a:latin typeface="楷体_GB2312" pitchFamily="49" charset="-122"/>
                <a:ea typeface="楷体_GB2312" pitchFamily="49" charset="-122"/>
              </a:rPr>
              <a:t>STACK   SEGMENT STACK 'STACK'</a:t>
            </a:r>
          </a:p>
          <a:p>
            <a:r>
              <a:rPr lang="en-US" altLang="zh-CN" b="1" dirty="0">
                <a:solidFill>
                  <a:srgbClr val="080808"/>
                </a:solidFill>
                <a:latin typeface="楷体_GB2312" pitchFamily="49" charset="-122"/>
                <a:ea typeface="楷体_GB2312" pitchFamily="49" charset="-122"/>
              </a:rPr>
              <a:t>DW 100H DUP(?)</a:t>
            </a:r>
          </a:p>
          <a:p>
            <a:r>
              <a:rPr lang="en-US" altLang="zh-CN" b="1" dirty="0">
                <a:solidFill>
                  <a:srgbClr val="080808"/>
                </a:solidFill>
                <a:latin typeface="楷体_GB2312" pitchFamily="49" charset="-122"/>
                <a:ea typeface="楷体_GB2312" pitchFamily="49" charset="-122"/>
              </a:rPr>
              <a:t>TOP     LABEL WORD</a:t>
            </a:r>
          </a:p>
          <a:p>
            <a:r>
              <a:rPr lang="en-US" altLang="zh-CN" b="1" dirty="0">
                <a:solidFill>
                  <a:srgbClr val="080808"/>
                </a:solidFill>
                <a:latin typeface="楷体_GB2312" pitchFamily="49" charset="-122"/>
                <a:ea typeface="楷体_GB2312" pitchFamily="49" charset="-122"/>
              </a:rPr>
              <a:t>STACK   ENDS</a:t>
            </a:r>
          </a:p>
          <a:p>
            <a:r>
              <a:rPr lang="en-US" altLang="zh-CN" b="1" dirty="0">
                <a:solidFill>
                  <a:srgbClr val="080808"/>
                </a:solidFill>
                <a:latin typeface="楷体_GB2312" pitchFamily="49" charset="-122"/>
                <a:ea typeface="楷体_GB2312" pitchFamily="49" charset="-122"/>
              </a:rPr>
              <a:t>DATA    SEGMENT</a:t>
            </a:r>
          </a:p>
          <a:p>
            <a:r>
              <a:rPr lang="en-US" altLang="zh-CN" b="1" dirty="0">
                <a:solidFill>
                  <a:srgbClr val="080808"/>
                </a:solidFill>
                <a:latin typeface="楷体_GB2312" pitchFamily="49" charset="-122"/>
                <a:ea typeface="楷体_GB2312" pitchFamily="49" charset="-122"/>
              </a:rPr>
              <a:t>DECIMAL  DB 5 DUP(?)</a:t>
            </a:r>
          </a:p>
          <a:p>
            <a:r>
              <a:rPr lang="en-US" altLang="zh-CN" b="1" dirty="0">
                <a:solidFill>
                  <a:srgbClr val="080808"/>
                </a:solidFill>
                <a:latin typeface="楷体_GB2312" pitchFamily="49" charset="-122"/>
                <a:ea typeface="楷体_GB2312" pitchFamily="49" charset="-122"/>
              </a:rPr>
              <a:t>DATA    ENDS</a:t>
            </a:r>
          </a:p>
          <a:p>
            <a:r>
              <a:rPr lang="en-US" altLang="zh-CN" b="1" dirty="0">
                <a:solidFill>
                  <a:srgbClr val="080808"/>
                </a:solidFill>
                <a:latin typeface="楷体_GB2312" pitchFamily="49" charset="-122"/>
                <a:ea typeface="楷体_GB2312" pitchFamily="49" charset="-122"/>
              </a:rPr>
              <a:t>CODE    SEGMENT</a:t>
            </a:r>
          </a:p>
          <a:p>
            <a:r>
              <a:rPr lang="en-US" altLang="zh-CN" b="1" dirty="0">
                <a:solidFill>
                  <a:srgbClr val="080808"/>
                </a:solidFill>
                <a:latin typeface="楷体_GB2312" pitchFamily="49" charset="-122"/>
                <a:ea typeface="楷体_GB2312" pitchFamily="49" charset="-122"/>
              </a:rPr>
              <a:t>ASSUME CS:CODE,DS:DATA,ES:DATA,SS:STACK</a:t>
            </a:r>
          </a:p>
          <a:p>
            <a:r>
              <a:rPr lang="en-US" altLang="zh-CN" b="1" dirty="0">
                <a:solidFill>
                  <a:srgbClr val="080808"/>
                </a:solidFill>
                <a:latin typeface="楷体_GB2312" pitchFamily="49" charset="-122"/>
                <a:ea typeface="楷体_GB2312" pitchFamily="49" charset="-122"/>
              </a:rPr>
              <a:t>START:</a:t>
            </a:r>
          </a:p>
          <a:p>
            <a:r>
              <a:rPr lang="en-US" altLang="zh-CN" b="1" dirty="0" smtClean="0">
                <a:solidFill>
                  <a:srgbClr val="080808"/>
                </a:solidFill>
                <a:latin typeface="楷体_GB2312" pitchFamily="49" charset="-122"/>
                <a:ea typeface="楷体_GB2312" pitchFamily="49" charset="-122"/>
              </a:rPr>
              <a:t>	MOV    </a:t>
            </a:r>
            <a:r>
              <a:rPr lang="en-US" altLang="zh-CN" b="1" dirty="0">
                <a:solidFill>
                  <a:srgbClr val="080808"/>
                </a:solidFill>
                <a:latin typeface="楷体_GB2312" pitchFamily="49" charset="-122"/>
                <a:ea typeface="楷体_GB2312" pitchFamily="49" charset="-122"/>
              </a:rPr>
              <a:t>AX,DATA</a:t>
            </a:r>
          </a:p>
          <a:p>
            <a:r>
              <a:rPr lang="en-US" altLang="zh-CN" b="1" dirty="0" smtClean="0">
                <a:solidFill>
                  <a:srgbClr val="080808"/>
                </a:solidFill>
                <a:latin typeface="楷体_GB2312" pitchFamily="49" charset="-122"/>
                <a:ea typeface="楷体_GB2312" pitchFamily="49" charset="-122"/>
              </a:rPr>
              <a:t>	MOV    </a:t>
            </a:r>
            <a:r>
              <a:rPr lang="en-US" altLang="zh-CN" b="1" dirty="0">
                <a:solidFill>
                  <a:srgbClr val="080808"/>
                </a:solidFill>
                <a:latin typeface="楷体_GB2312" pitchFamily="49" charset="-122"/>
                <a:ea typeface="楷体_GB2312" pitchFamily="49" charset="-122"/>
              </a:rPr>
              <a:t>DS,AX</a:t>
            </a:r>
          </a:p>
          <a:p>
            <a:r>
              <a:rPr lang="en-US" altLang="zh-CN" b="1" dirty="0" smtClean="0">
                <a:solidFill>
                  <a:srgbClr val="080808"/>
                </a:solidFill>
                <a:latin typeface="楷体_GB2312" pitchFamily="49" charset="-122"/>
                <a:ea typeface="楷体_GB2312" pitchFamily="49" charset="-122"/>
              </a:rPr>
              <a:t>	MOV    ES,AX</a:t>
            </a:r>
          </a:p>
          <a:p>
            <a:r>
              <a:rPr lang="en-US" altLang="zh-CN" b="1" dirty="0" smtClean="0">
                <a:solidFill>
                  <a:srgbClr val="080808"/>
                </a:solidFill>
                <a:latin typeface="楷体_GB2312" pitchFamily="49" charset="-122"/>
                <a:ea typeface="楷体_GB2312" pitchFamily="49" charset="-122"/>
              </a:rPr>
              <a:t>	MOV   </a:t>
            </a:r>
            <a:r>
              <a:rPr lang="en-US" altLang="zh-CN" b="1" dirty="0">
                <a:solidFill>
                  <a:srgbClr val="080808"/>
                </a:solidFill>
                <a:latin typeface="楷体_GB2312" pitchFamily="49" charset="-122"/>
                <a:ea typeface="楷体_GB2312" pitchFamily="49" charset="-122"/>
              </a:rPr>
              <a:t>AX,STACK</a:t>
            </a:r>
          </a:p>
          <a:p>
            <a:r>
              <a:rPr lang="en-US" altLang="zh-CN" b="1" dirty="0" smtClean="0">
                <a:solidFill>
                  <a:srgbClr val="080808"/>
                </a:solidFill>
                <a:latin typeface="楷体_GB2312" pitchFamily="49" charset="-122"/>
                <a:ea typeface="楷体_GB2312" pitchFamily="49" charset="-122"/>
              </a:rPr>
              <a:t>	MOV   </a:t>
            </a:r>
            <a:r>
              <a:rPr lang="en-US" altLang="zh-CN" b="1" dirty="0">
                <a:solidFill>
                  <a:srgbClr val="080808"/>
                </a:solidFill>
                <a:latin typeface="楷体_GB2312" pitchFamily="49" charset="-122"/>
                <a:ea typeface="楷体_GB2312" pitchFamily="49" charset="-122"/>
              </a:rPr>
              <a:t>SS,AX</a:t>
            </a:r>
          </a:p>
          <a:p>
            <a:r>
              <a:rPr lang="en-US" altLang="zh-CN" b="1" dirty="0">
                <a:solidFill>
                  <a:srgbClr val="080808"/>
                </a:solidFill>
                <a:latin typeface="楷体_GB2312" pitchFamily="49" charset="-122"/>
                <a:ea typeface="楷体_GB2312" pitchFamily="49" charset="-122"/>
              </a:rPr>
              <a:t>        </a:t>
            </a:r>
            <a:r>
              <a:rPr lang="en-US" altLang="zh-CN" b="1" dirty="0" smtClean="0">
                <a:solidFill>
                  <a:srgbClr val="080808"/>
                </a:solidFill>
                <a:latin typeface="楷体_GB2312" pitchFamily="49" charset="-122"/>
                <a:ea typeface="楷体_GB2312" pitchFamily="49" charset="-122"/>
              </a:rPr>
              <a:t>LEA   </a:t>
            </a:r>
            <a:r>
              <a:rPr lang="en-US" altLang="zh-CN" b="1" dirty="0">
                <a:solidFill>
                  <a:srgbClr val="080808"/>
                </a:solidFill>
                <a:latin typeface="楷体_GB2312" pitchFamily="49" charset="-122"/>
                <a:ea typeface="楷体_GB2312" pitchFamily="49" charset="-122"/>
              </a:rPr>
              <a:t>SP,TOP</a:t>
            </a:r>
          </a:p>
          <a:p>
            <a:endParaRPr lang="en-US" altLang="zh-CN" b="1" dirty="0">
              <a:solidFill>
                <a:srgbClr val="080808"/>
              </a:solidFill>
              <a:latin typeface="楷体_GB2312" pitchFamily="49" charset="-122"/>
              <a:ea typeface="楷体_GB2312" pitchFamily="49" charset="-122"/>
            </a:endParaRPr>
          </a:p>
        </p:txBody>
      </p:sp>
    </p:spTree>
    <p:extLst>
      <p:ext uri="{BB962C8B-B14F-4D97-AF65-F5344CB8AC3E}">
        <p14:creationId xmlns:p14="http://schemas.microsoft.com/office/powerpoint/2010/main" val="175299015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矩形 2"/>
          <p:cNvSpPr/>
          <p:nvPr/>
        </p:nvSpPr>
        <p:spPr>
          <a:xfrm>
            <a:off x="251520" y="1052736"/>
            <a:ext cx="4572000" cy="4801314"/>
          </a:xfrm>
          <a:prstGeom prst="rect">
            <a:avLst/>
          </a:prstGeom>
        </p:spPr>
        <p:txBody>
          <a:bodyPr>
            <a:spAutoFit/>
          </a:bodyPr>
          <a:lstStyle/>
          <a:p>
            <a:r>
              <a:rPr lang="en-US" altLang="zh-CN" b="1" dirty="0">
                <a:solidFill>
                  <a:srgbClr val="080808"/>
                </a:solidFill>
                <a:latin typeface="楷体_GB2312" pitchFamily="49" charset="-122"/>
                <a:ea typeface="楷体_GB2312" pitchFamily="49" charset="-122"/>
              </a:rPr>
              <a:t>MOV   AX,23456</a:t>
            </a:r>
          </a:p>
          <a:p>
            <a:r>
              <a:rPr lang="en-US" altLang="zh-CN" b="1" dirty="0">
                <a:solidFill>
                  <a:srgbClr val="080808"/>
                </a:solidFill>
                <a:latin typeface="楷体_GB2312" pitchFamily="49" charset="-122"/>
                <a:ea typeface="楷体_GB2312" pitchFamily="49" charset="-122"/>
              </a:rPr>
              <a:t>            CALL  DISPAXD</a:t>
            </a:r>
          </a:p>
          <a:p>
            <a:r>
              <a:rPr lang="en-US" altLang="zh-CN" b="1" dirty="0">
                <a:solidFill>
                  <a:srgbClr val="080808"/>
                </a:solidFill>
                <a:latin typeface="楷体_GB2312" pitchFamily="49" charset="-122"/>
                <a:ea typeface="楷体_GB2312" pitchFamily="49" charset="-122"/>
              </a:rPr>
              <a:t>            MOV   AH,4CH </a:t>
            </a:r>
            <a:r>
              <a:rPr lang="en-US" altLang="zh-CN" b="1" dirty="0" smtClean="0">
                <a:solidFill>
                  <a:srgbClr val="080808"/>
                </a:solidFill>
                <a:latin typeface="楷体_GB2312" pitchFamily="49" charset="-122"/>
                <a:ea typeface="楷体_GB2312" pitchFamily="49" charset="-122"/>
              </a:rPr>
              <a:t>;</a:t>
            </a:r>
            <a:endParaRPr lang="zh-CN" altLang="en-US" b="1" dirty="0">
              <a:solidFill>
                <a:srgbClr val="080808"/>
              </a:solidFill>
              <a:latin typeface="楷体_GB2312" pitchFamily="49" charset="-122"/>
              <a:ea typeface="楷体_GB2312" pitchFamily="49" charset="-122"/>
            </a:endParaRPr>
          </a:p>
          <a:p>
            <a:r>
              <a:rPr lang="zh-CN" altLang="en-US" b="1" dirty="0">
                <a:solidFill>
                  <a:srgbClr val="080808"/>
                </a:solidFill>
                <a:latin typeface="楷体_GB2312" pitchFamily="49" charset="-122"/>
                <a:ea typeface="楷体_GB2312" pitchFamily="49" charset="-122"/>
              </a:rPr>
              <a:t>            </a:t>
            </a:r>
            <a:r>
              <a:rPr lang="en-US" altLang="zh-CN" b="1" dirty="0">
                <a:solidFill>
                  <a:srgbClr val="080808"/>
                </a:solidFill>
                <a:latin typeface="楷体_GB2312" pitchFamily="49" charset="-122"/>
                <a:ea typeface="楷体_GB2312" pitchFamily="49" charset="-122"/>
              </a:rPr>
              <a:t>MOV   </a:t>
            </a:r>
            <a:r>
              <a:rPr lang="en-US" altLang="zh-CN" b="1" dirty="0" smtClean="0">
                <a:solidFill>
                  <a:srgbClr val="080808"/>
                </a:solidFill>
                <a:latin typeface="楷体_GB2312" pitchFamily="49" charset="-122"/>
                <a:ea typeface="楷体_GB2312" pitchFamily="49" charset="-122"/>
              </a:rPr>
              <a:t>AL,0 </a:t>
            </a:r>
            <a:r>
              <a:rPr lang="zh-CN" altLang="en-US" b="1" dirty="0" smtClean="0">
                <a:solidFill>
                  <a:srgbClr val="080808"/>
                </a:solidFill>
                <a:latin typeface="楷体_GB2312" pitchFamily="49" charset="-122"/>
                <a:ea typeface="楷体_GB2312" pitchFamily="49" charset="-122"/>
              </a:rPr>
              <a:t>；返回码</a:t>
            </a:r>
            <a:endParaRPr lang="en-US" altLang="zh-CN" b="1" dirty="0">
              <a:solidFill>
                <a:srgbClr val="080808"/>
              </a:solidFill>
              <a:latin typeface="楷体_GB2312" pitchFamily="49" charset="-122"/>
              <a:ea typeface="楷体_GB2312" pitchFamily="49" charset="-122"/>
            </a:endParaRPr>
          </a:p>
          <a:p>
            <a:r>
              <a:rPr lang="en-US" altLang="zh-CN" b="1" dirty="0">
                <a:solidFill>
                  <a:srgbClr val="080808"/>
                </a:solidFill>
                <a:latin typeface="楷体_GB2312" pitchFamily="49" charset="-122"/>
                <a:ea typeface="楷体_GB2312" pitchFamily="49" charset="-122"/>
              </a:rPr>
              <a:t>            INT   21H</a:t>
            </a:r>
          </a:p>
          <a:p>
            <a:r>
              <a:rPr lang="en-US" altLang="zh-CN" b="1" dirty="0">
                <a:solidFill>
                  <a:srgbClr val="080808"/>
                </a:solidFill>
                <a:latin typeface="楷体_GB2312" pitchFamily="49" charset="-122"/>
                <a:ea typeface="楷体_GB2312" pitchFamily="49" charset="-122"/>
              </a:rPr>
              <a:t>DISPAXD	PROC NEAR</a:t>
            </a:r>
          </a:p>
          <a:p>
            <a:r>
              <a:rPr lang="en-US" altLang="zh-CN" b="1" dirty="0">
                <a:solidFill>
                  <a:srgbClr val="080808"/>
                </a:solidFill>
                <a:latin typeface="楷体_GB2312" pitchFamily="49" charset="-122"/>
                <a:ea typeface="楷体_GB2312" pitchFamily="49" charset="-122"/>
              </a:rPr>
              <a:t>            PUSH   AX</a:t>
            </a:r>
          </a:p>
          <a:p>
            <a:r>
              <a:rPr lang="en-US" altLang="zh-CN" b="1" dirty="0">
                <a:solidFill>
                  <a:srgbClr val="080808"/>
                </a:solidFill>
                <a:latin typeface="楷体_GB2312" pitchFamily="49" charset="-122"/>
                <a:ea typeface="楷体_GB2312" pitchFamily="49" charset="-122"/>
              </a:rPr>
              <a:t>            PUSH   BX</a:t>
            </a:r>
          </a:p>
          <a:p>
            <a:r>
              <a:rPr lang="en-US" altLang="zh-CN" b="1" dirty="0">
                <a:solidFill>
                  <a:srgbClr val="080808"/>
                </a:solidFill>
                <a:latin typeface="楷体_GB2312" pitchFamily="49" charset="-122"/>
                <a:ea typeface="楷体_GB2312" pitchFamily="49" charset="-122"/>
              </a:rPr>
              <a:t>            PUSH   CX</a:t>
            </a:r>
          </a:p>
          <a:p>
            <a:r>
              <a:rPr lang="en-US" altLang="zh-CN" b="1" dirty="0">
                <a:solidFill>
                  <a:srgbClr val="080808"/>
                </a:solidFill>
                <a:latin typeface="楷体_GB2312" pitchFamily="49" charset="-122"/>
                <a:ea typeface="楷体_GB2312" pitchFamily="49" charset="-122"/>
              </a:rPr>
              <a:t>            PUSH   DX</a:t>
            </a:r>
          </a:p>
          <a:p>
            <a:r>
              <a:rPr lang="en-US" altLang="zh-CN" b="1" dirty="0">
                <a:solidFill>
                  <a:srgbClr val="080808"/>
                </a:solidFill>
                <a:latin typeface="楷体_GB2312" pitchFamily="49" charset="-122"/>
                <a:ea typeface="楷体_GB2312" pitchFamily="49" charset="-122"/>
              </a:rPr>
              <a:t>            PUSH   </a:t>
            </a:r>
            <a:r>
              <a:rPr lang="en-US" altLang="zh-CN" b="1" dirty="0" smtClean="0">
                <a:solidFill>
                  <a:srgbClr val="080808"/>
                </a:solidFill>
                <a:latin typeface="楷体_GB2312" pitchFamily="49" charset="-122"/>
                <a:ea typeface="楷体_GB2312" pitchFamily="49" charset="-122"/>
              </a:rPr>
              <a:t>DI</a:t>
            </a:r>
          </a:p>
          <a:p>
            <a:r>
              <a:rPr lang="en-US" altLang="zh-CN" b="1" dirty="0" smtClean="0">
                <a:solidFill>
                  <a:srgbClr val="080808"/>
                </a:solidFill>
                <a:latin typeface="楷体_GB2312" pitchFamily="49" charset="-122"/>
                <a:ea typeface="楷体_GB2312" pitchFamily="49" charset="-122"/>
              </a:rPr>
              <a:t>            LEA </a:t>
            </a:r>
            <a:r>
              <a:rPr lang="en-US" altLang="zh-CN" b="1" dirty="0">
                <a:solidFill>
                  <a:srgbClr val="080808"/>
                </a:solidFill>
                <a:latin typeface="楷体_GB2312" pitchFamily="49" charset="-122"/>
                <a:ea typeface="楷体_GB2312" pitchFamily="49" charset="-122"/>
              </a:rPr>
              <a:t>DI,DECIMAL</a:t>
            </a:r>
          </a:p>
          <a:p>
            <a:r>
              <a:rPr lang="en-US" altLang="zh-CN" b="1" dirty="0">
                <a:solidFill>
                  <a:srgbClr val="080808"/>
                </a:solidFill>
                <a:latin typeface="楷体_GB2312" pitchFamily="49" charset="-122"/>
                <a:ea typeface="楷体_GB2312" pitchFamily="49" charset="-122"/>
              </a:rPr>
              <a:t>           </a:t>
            </a:r>
            <a:r>
              <a:rPr lang="en-US" altLang="zh-CN" b="1" dirty="0">
                <a:solidFill>
                  <a:srgbClr val="FF3300"/>
                </a:solidFill>
                <a:latin typeface="楷体_GB2312" pitchFamily="49" charset="-122"/>
                <a:ea typeface="楷体_GB2312" pitchFamily="49" charset="-122"/>
              </a:rPr>
              <a:t>CALL TRANS16TO10</a:t>
            </a:r>
          </a:p>
          <a:p>
            <a:r>
              <a:rPr lang="en-US" altLang="zh-CN" b="1" dirty="0">
                <a:solidFill>
                  <a:srgbClr val="080808"/>
                </a:solidFill>
                <a:latin typeface="楷体_GB2312" pitchFamily="49" charset="-122"/>
                <a:ea typeface="楷体_GB2312" pitchFamily="49" charset="-122"/>
              </a:rPr>
              <a:t>           MOV CX,5</a:t>
            </a:r>
          </a:p>
          <a:p>
            <a:r>
              <a:rPr lang="en-US" altLang="zh-CN" b="1" dirty="0">
                <a:solidFill>
                  <a:srgbClr val="080808"/>
                </a:solidFill>
                <a:latin typeface="楷体_GB2312" pitchFamily="49" charset="-122"/>
                <a:ea typeface="楷体_GB2312" pitchFamily="49" charset="-122"/>
              </a:rPr>
              <a:t>           LEA DI,DECIMAL+4</a:t>
            </a:r>
          </a:p>
          <a:p>
            <a:r>
              <a:rPr lang="en-US" altLang="zh-CN" b="1" dirty="0">
                <a:solidFill>
                  <a:srgbClr val="080808"/>
                </a:solidFill>
                <a:latin typeface="楷体_GB2312" pitchFamily="49" charset="-122"/>
                <a:ea typeface="楷体_GB2312" pitchFamily="49" charset="-122"/>
              </a:rPr>
              <a:t>           MOV AH,2</a:t>
            </a:r>
          </a:p>
          <a:p>
            <a:endParaRPr lang="en-US" altLang="zh-CN" b="1" dirty="0">
              <a:solidFill>
                <a:srgbClr val="080808"/>
              </a:solidFill>
              <a:latin typeface="楷体_GB2312" pitchFamily="49" charset="-122"/>
              <a:ea typeface="楷体_GB2312" pitchFamily="49" charset="-122"/>
            </a:endParaRPr>
          </a:p>
        </p:txBody>
      </p:sp>
      <p:sp>
        <p:nvSpPr>
          <p:cNvPr id="4" name="矩形 3"/>
          <p:cNvSpPr/>
          <p:nvPr/>
        </p:nvSpPr>
        <p:spPr>
          <a:xfrm>
            <a:off x="4283968" y="1196752"/>
            <a:ext cx="4572000" cy="5355312"/>
          </a:xfrm>
          <a:prstGeom prst="rect">
            <a:avLst/>
          </a:prstGeom>
        </p:spPr>
        <p:txBody>
          <a:bodyPr>
            <a:spAutoFit/>
          </a:bodyPr>
          <a:lstStyle/>
          <a:p>
            <a:r>
              <a:rPr lang="en-US" altLang="zh-CN" b="1" dirty="0">
                <a:solidFill>
                  <a:srgbClr val="080808"/>
                </a:solidFill>
                <a:latin typeface="楷体_GB2312" pitchFamily="49" charset="-122"/>
                <a:ea typeface="楷体_GB2312" pitchFamily="49" charset="-122"/>
              </a:rPr>
              <a:t>DISPAXD2:</a:t>
            </a:r>
          </a:p>
          <a:p>
            <a:r>
              <a:rPr lang="en-US" altLang="zh-CN" b="1" dirty="0">
                <a:solidFill>
                  <a:srgbClr val="080808"/>
                </a:solidFill>
                <a:latin typeface="楷体_GB2312" pitchFamily="49" charset="-122"/>
                <a:ea typeface="楷体_GB2312" pitchFamily="49" charset="-122"/>
              </a:rPr>
              <a:t>           MOV DL,[DI]</a:t>
            </a:r>
          </a:p>
          <a:p>
            <a:r>
              <a:rPr lang="en-US" altLang="zh-CN" b="1" dirty="0">
                <a:solidFill>
                  <a:srgbClr val="080808"/>
                </a:solidFill>
                <a:latin typeface="楷体_GB2312" pitchFamily="49" charset="-122"/>
                <a:ea typeface="楷体_GB2312" pitchFamily="49" charset="-122"/>
              </a:rPr>
              <a:t>           ADD DL,30H</a:t>
            </a:r>
          </a:p>
          <a:p>
            <a:r>
              <a:rPr lang="en-US" altLang="zh-CN" b="1" dirty="0">
                <a:solidFill>
                  <a:srgbClr val="080808"/>
                </a:solidFill>
                <a:latin typeface="楷体_GB2312" pitchFamily="49" charset="-122"/>
                <a:ea typeface="楷体_GB2312" pitchFamily="49" charset="-122"/>
              </a:rPr>
              <a:t>           DEC DI</a:t>
            </a:r>
          </a:p>
          <a:p>
            <a:r>
              <a:rPr lang="en-US" altLang="zh-CN" b="1" dirty="0">
                <a:solidFill>
                  <a:srgbClr val="080808"/>
                </a:solidFill>
                <a:latin typeface="楷体_GB2312" pitchFamily="49" charset="-122"/>
                <a:ea typeface="楷体_GB2312" pitchFamily="49" charset="-122"/>
              </a:rPr>
              <a:t>           INT 21H</a:t>
            </a:r>
          </a:p>
          <a:p>
            <a:r>
              <a:rPr lang="en-US" altLang="zh-CN" b="1" dirty="0">
                <a:solidFill>
                  <a:srgbClr val="080808"/>
                </a:solidFill>
                <a:latin typeface="楷体_GB2312" pitchFamily="49" charset="-122"/>
                <a:ea typeface="楷体_GB2312" pitchFamily="49" charset="-122"/>
              </a:rPr>
              <a:t>           LOOP DISPAXD2</a:t>
            </a:r>
          </a:p>
          <a:p>
            <a:r>
              <a:rPr lang="en-US" altLang="zh-CN" b="1" dirty="0">
                <a:solidFill>
                  <a:srgbClr val="080808"/>
                </a:solidFill>
                <a:latin typeface="楷体_GB2312" pitchFamily="49" charset="-122"/>
                <a:ea typeface="楷体_GB2312" pitchFamily="49" charset="-122"/>
              </a:rPr>
              <a:t>           POP DI</a:t>
            </a:r>
          </a:p>
          <a:p>
            <a:r>
              <a:rPr lang="en-US" altLang="zh-CN" b="1" dirty="0">
                <a:solidFill>
                  <a:srgbClr val="080808"/>
                </a:solidFill>
                <a:latin typeface="楷体_GB2312" pitchFamily="49" charset="-122"/>
                <a:ea typeface="楷体_GB2312" pitchFamily="49" charset="-122"/>
              </a:rPr>
              <a:t>           POP DX</a:t>
            </a:r>
          </a:p>
          <a:p>
            <a:r>
              <a:rPr lang="en-US" altLang="zh-CN" b="1" dirty="0">
                <a:solidFill>
                  <a:srgbClr val="080808"/>
                </a:solidFill>
                <a:latin typeface="楷体_GB2312" pitchFamily="49" charset="-122"/>
                <a:ea typeface="楷体_GB2312" pitchFamily="49" charset="-122"/>
              </a:rPr>
              <a:t>           POP </a:t>
            </a:r>
            <a:r>
              <a:rPr lang="en-US" altLang="zh-CN" b="1" dirty="0" smtClean="0">
                <a:solidFill>
                  <a:srgbClr val="080808"/>
                </a:solidFill>
                <a:latin typeface="楷体_GB2312" pitchFamily="49" charset="-122"/>
                <a:ea typeface="楷体_GB2312" pitchFamily="49" charset="-122"/>
              </a:rPr>
              <a:t>CX</a:t>
            </a:r>
          </a:p>
          <a:p>
            <a:r>
              <a:rPr lang="en-US" altLang="zh-CN" b="1" dirty="0" smtClean="0">
                <a:solidFill>
                  <a:srgbClr val="080808"/>
                </a:solidFill>
                <a:latin typeface="楷体_GB2312" pitchFamily="49" charset="-122"/>
                <a:ea typeface="楷体_GB2312" pitchFamily="49" charset="-122"/>
              </a:rPr>
              <a:t>	   POP  </a:t>
            </a:r>
            <a:r>
              <a:rPr lang="en-US" altLang="zh-CN" b="1" dirty="0">
                <a:solidFill>
                  <a:srgbClr val="080808"/>
                </a:solidFill>
                <a:latin typeface="楷体_GB2312" pitchFamily="49" charset="-122"/>
                <a:ea typeface="楷体_GB2312" pitchFamily="49" charset="-122"/>
              </a:rPr>
              <a:t>BX</a:t>
            </a:r>
          </a:p>
          <a:p>
            <a:r>
              <a:rPr lang="en-US" altLang="zh-CN" b="1" dirty="0">
                <a:solidFill>
                  <a:srgbClr val="080808"/>
                </a:solidFill>
                <a:latin typeface="楷体_GB2312" pitchFamily="49" charset="-122"/>
                <a:ea typeface="楷体_GB2312" pitchFamily="49" charset="-122"/>
              </a:rPr>
              <a:t>           </a:t>
            </a:r>
            <a:r>
              <a:rPr lang="en-US" altLang="zh-CN" b="1" dirty="0" smtClean="0">
                <a:solidFill>
                  <a:srgbClr val="080808"/>
                </a:solidFill>
                <a:latin typeface="楷体_GB2312" pitchFamily="49" charset="-122"/>
                <a:ea typeface="楷体_GB2312" pitchFamily="49" charset="-122"/>
              </a:rPr>
              <a:t>POP  </a:t>
            </a:r>
            <a:r>
              <a:rPr lang="en-US" altLang="zh-CN" b="1" dirty="0">
                <a:solidFill>
                  <a:srgbClr val="080808"/>
                </a:solidFill>
                <a:latin typeface="楷体_GB2312" pitchFamily="49" charset="-122"/>
                <a:ea typeface="楷体_GB2312" pitchFamily="49" charset="-122"/>
              </a:rPr>
              <a:t>AX</a:t>
            </a:r>
          </a:p>
          <a:p>
            <a:r>
              <a:rPr lang="en-US" altLang="zh-CN" b="1" dirty="0">
                <a:solidFill>
                  <a:srgbClr val="080808"/>
                </a:solidFill>
                <a:latin typeface="楷体_GB2312" pitchFamily="49" charset="-122"/>
                <a:ea typeface="楷体_GB2312" pitchFamily="49" charset="-122"/>
              </a:rPr>
              <a:t>             RET</a:t>
            </a:r>
          </a:p>
          <a:p>
            <a:r>
              <a:rPr lang="en-US" altLang="zh-CN" b="1" dirty="0">
                <a:solidFill>
                  <a:srgbClr val="080808"/>
                </a:solidFill>
                <a:latin typeface="楷体_GB2312" pitchFamily="49" charset="-122"/>
                <a:ea typeface="楷体_GB2312" pitchFamily="49" charset="-122"/>
              </a:rPr>
              <a:t>DISPAXD      ENDP</a:t>
            </a:r>
          </a:p>
          <a:p>
            <a:r>
              <a:rPr lang="en-US" altLang="zh-CN" b="1" dirty="0">
                <a:solidFill>
                  <a:srgbClr val="080808"/>
                </a:solidFill>
                <a:latin typeface="楷体_GB2312" pitchFamily="49" charset="-122"/>
                <a:ea typeface="楷体_GB2312" pitchFamily="49" charset="-122"/>
              </a:rPr>
              <a:t>TRANS16TO10  PROC  NEAR   </a:t>
            </a:r>
            <a:endParaRPr lang="en-US" altLang="zh-CN" b="1" dirty="0" smtClean="0">
              <a:solidFill>
                <a:srgbClr val="080808"/>
              </a:solidFill>
              <a:latin typeface="楷体_GB2312" pitchFamily="49" charset="-122"/>
              <a:ea typeface="楷体_GB2312" pitchFamily="49" charset="-122"/>
            </a:endParaRPr>
          </a:p>
          <a:p>
            <a:r>
              <a:rPr lang="en-US" altLang="zh-CN" b="1" dirty="0" smtClean="0">
                <a:solidFill>
                  <a:srgbClr val="00B050"/>
                </a:solidFill>
                <a:latin typeface="楷体_GB2312" pitchFamily="49" charset="-122"/>
                <a:ea typeface="楷体_GB2312" pitchFamily="49" charset="-122"/>
              </a:rPr>
              <a:t>;</a:t>
            </a:r>
            <a:r>
              <a:rPr lang="zh-CN" altLang="en-US" b="1" dirty="0">
                <a:solidFill>
                  <a:srgbClr val="00B050"/>
                </a:solidFill>
                <a:latin typeface="楷体_GB2312" pitchFamily="49" charset="-122"/>
                <a:ea typeface="楷体_GB2312" pitchFamily="49" charset="-122"/>
              </a:rPr>
              <a:t>内容参见例</a:t>
            </a:r>
            <a:r>
              <a:rPr lang="en-US" altLang="zh-CN" b="1" dirty="0">
                <a:solidFill>
                  <a:srgbClr val="00B050"/>
                </a:solidFill>
                <a:latin typeface="楷体_GB2312" pitchFamily="49" charset="-122"/>
                <a:ea typeface="楷体_GB2312" pitchFamily="49" charset="-122"/>
              </a:rPr>
              <a:t>4.10</a:t>
            </a:r>
          </a:p>
          <a:p>
            <a:r>
              <a:rPr lang="en-US" altLang="zh-CN" b="1" dirty="0">
                <a:solidFill>
                  <a:srgbClr val="080808"/>
                </a:solidFill>
                <a:latin typeface="楷体_GB2312" pitchFamily="49" charset="-122"/>
                <a:ea typeface="楷体_GB2312" pitchFamily="49" charset="-122"/>
              </a:rPr>
              <a:t>TRANS16TO10  ENDP </a:t>
            </a:r>
          </a:p>
          <a:p>
            <a:r>
              <a:rPr lang="en-US" altLang="zh-CN" b="1" dirty="0">
                <a:solidFill>
                  <a:srgbClr val="080808"/>
                </a:solidFill>
                <a:latin typeface="楷体_GB2312" pitchFamily="49" charset="-122"/>
                <a:ea typeface="楷体_GB2312" pitchFamily="49" charset="-122"/>
              </a:rPr>
              <a:t>CODE         ENDS</a:t>
            </a:r>
          </a:p>
          <a:p>
            <a:r>
              <a:rPr lang="en-US" altLang="zh-CN" b="1" dirty="0">
                <a:solidFill>
                  <a:srgbClr val="080808"/>
                </a:solidFill>
                <a:latin typeface="楷体_GB2312" pitchFamily="49" charset="-122"/>
                <a:ea typeface="楷体_GB2312" pitchFamily="49" charset="-122"/>
              </a:rPr>
              <a:t>END          START</a:t>
            </a:r>
          </a:p>
          <a:p>
            <a:endParaRPr lang="en-US" altLang="zh-CN" b="1" dirty="0">
              <a:solidFill>
                <a:srgbClr val="080808"/>
              </a:solidFill>
              <a:latin typeface="楷体_GB2312" pitchFamily="49" charset="-122"/>
              <a:ea typeface="楷体_GB2312" pitchFamily="49" charset="-122"/>
            </a:endParaRPr>
          </a:p>
        </p:txBody>
      </p:sp>
      <p:sp>
        <p:nvSpPr>
          <p:cNvPr id="5" name="线形标注 1(带边框和强调线) 4"/>
          <p:cNvSpPr/>
          <p:nvPr/>
        </p:nvSpPr>
        <p:spPr>
          <a:xfrm>
            <a:off x="737320" y="5875711"/>
            <a:ext cx="1800200" cy="577800"/>
          </a:xfrm>
          <a:prstGeom prst="accentBorderCallout1">
            <a:avLst>
              <a:gd name="adj1" fmla="val 18750"/>
              <a:gd name="adj2" fmla="val -8333"/>
              <a:gd name="adj3" fmla="val -227223"/>
              <a:gd name="adj4" fmla="val 5013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子程序嵌套</a:t>
            </a:r>
            <a:endParaRPr lang="zh-CN" altLang="en-US" b="1" dirty="0">
              <a:solidFill>
                <a:srgbClr val="FF0000"/>
              </a:solidFill>
            </a:endParaRPr>
          </a:p>
        </p:txBody>
      </p:sp>
      <p:cxnSp>
        <p:nvCxnSpPr>
          <p:cNvPr id="9" name="直接连接符 8"/>
          <p:cNvCxnSpPr/>
          <p:nvPr/>
        </p:nvCxnSpPr>
        <p:spPr>
          <a:xfrm>
            <a:off x="395536" y="2780928"/>
            <a:ext cx="178245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283968" y="5085184"/>
            <a:ext cx="273630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35094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矩形 2"/>
          <p:cNvSpPr/>
          <p:nvPr/>
        </p:nvSpPr>
        <p:spPr>
          <a:xfrm>
            <a:off x="323528" y="1268760"/>
            <a:ext cx="8352928" cy="1200329"/>
          </a:xfrm>
          <a:prstGeom prst="rect">
            <a:avLst/>
          </a:prstGeom>
        </p:spPr>
        <p:txBody>
          <a:bodyPr wrap="square">
            <a:spAutoFit/>
          </a:bodyPr>
          <a:lstStyle/>
          <a:p>
            <a:r>
              <a:rPr lang="zh-CN" altLang="en-US" b="1" dirty="0">
                <a:solidFill>
                  <a:srgbClr val="080808"/>
                </a:solidFill>
                <a:latin typeface="楷体_GB2312" pitchFamily="49" charset="-122"/>
                <a:ea typeface="楷体_GB2312" pitchFamily="49" charset="-122"/>
              </a:rPr>
              <a:t>例</a:t>
            </a:r>
            <a:r>
              <a:rPr lang="en-US" altLang="zh-CN" b="1" dirty="0">
                <a:solidFill>
                  <a:srgbClr val="080808"/>
                </a:solidFill>
                <a:latin typeface="楷体_GB2312" pitchFamily="49" charset="-122"/>
                <a:ea typeface="楷体_GB2312" pitchFamily="49" charset="-122"/>
              </a:rPr>
              <a:t>4.12  </a:t>
            </a:r>
            <a:r>
              <a:rPr lang="zh-CN" altLang="en-US" b="1" dirty="0">
                <a:solidFill>
                  <a:srgbClr val="080808"/>
                </a:solidFill>
                <a:latin typeface="楷体_GB2312" pitchFamily="49" charset="-122"/>
                <a:ea typeface="楷体_GB2312" pitchFamily="49" charset="-122"/>
              </a:rPr>
              <a:t>编写子程序实现：将输入缓冲区中以</a:t>
            </a:r>
            <a:r>
              <a:rPr lang="en-US" altLang="zh-CN" b="1" dirty="0">
                <a:solidFill>
                  <a:srgbClr val="080808"/>
                </a:solidFill>
                <a:latin typeface="楷体_GB2312" pitchFamily="49" charset="-122"/>
                <a:ea typeface="楷体_GB2312" pitchFamily="49" charset="-122"/>
              </a:rPr>
              <a:t>ASCII</a:t>
            </a:r>
            <a:r>
              <a:rPr lang="zh-CN" altLang="en-US" b="1" dirty="0">
                <a:solidFill>
                  <a:srgbClr val="080808"/>
                </a:solidFill>
                <a:latin typeface="楷体_GB2312" pitchFamily="49" charset="-122"/>
                <a:ea typeface="楷体_GB2312" pitchFamily="49" charset="-122"/>
              </a:rPr>
              <a:t>码表示的十进制数转换成</a:t>
            </a:r>
            <a:r>
              <a:rPr lang="en-US" altLang="zh-CN" b="1" dirty="0">
                <a:solidFill>
                  <a:srgbClr val="080808"/>
                </a:solidFill>
                <a:latin typeface="楷体_GB2312" pitchFamily="49" charset="-122"/>
                <a:ea typeface="楷体_GB2312" pitchFamily="49" charset="-122"/>
              </a:rPr>
              <a:t>16</a:t>
            </a:r>
            <a:r>
              <a:rPr lang="zh-CN" altLang="en-US" b="1" dirty="0">
                <a:solidFill>
                  <a:srgbClr val="080808"/>
                </a:solidFill>
                <a:latin typeface="楷体_GB2312" pitchFamily="49" charset="-122"/>
                <a:ea typeface="楷体_GB2312" pitchFamily="49" charset="-122"/>
              </a:rPr>
              <a:t>位二进制数。缓冲区的第一个字节表示位数，后续单元存储十进制数，高位在前，低位在后。如果转换结果超出一个字的范围，则在</a:t>
            </a:r>
            <a:r>
              <a:rPr lang="en-US" altLang="zh-CN" b="1" dirty="0">
                <a:solidFill>
                  <a:srgbClr val="080808"/>
                </a:solidFill>
                <a:latin typeface="楷体_GB2312" pitchFamily="49" charset="-122"/>
                <a:ea typeface="楷体_GB2312" pitchFamily="49" charset="-122"/>
              </a:rPr>
              <a:t>BX</a:t>
            </a:r>
            <a:r>
              <a:rPr lang="zh-CN" altLang="en-US" b="1" dirty="0">
                <a:solidFill>
                  <a:srgbClr val="080808"/>
                </a:solidFill>
                <a:latin typeface="楷体_GB2312" pitchFamily="49" charset="-122"/>
                <a:ea typeface="楷体_GB2312" pitchFamily="49" charset="-122"/>
              </a:rPr>
              <a:t>中置出错标志（</a:t>
            </a:r>
            <a:r>
              <a:rPr lang="en-US" altLang="zh-CN" b="1" dirty="0">
                <a:solidFill>
                  <a:srgbClr val="080808"/>
                </a:solidFill>
                <a:latin typeface="楷体_GB2312" pitchFamily="49" charset="-122"/>
                <a:ea typeface="楷体_GB2312" pitchFamily="49" charset="-122"/>
              </a:rPr>
              <a:t>FFFFH</a:t>
            </a:r>
            <a:r>
              <a:rPr lang="zh-CN" altLang="en-US" b="1" dirty="0">
                <a:solidFill>
                  <a:srgbClr val="080808"/>
                </a:solidFill>
                <a:latin typeface="楷体_GB2312" pitchFamily="49" charset="-122"/>
                <a:ea typeface="楷体_GB2312" pitchFamily="49" charset="-122"/>
              </a:rPr>
              <a:t>）。</a:t>
            </a:r>
          </a:p>
          <a:p>
            <a:pPr eaLnBrk="1" hangingPunct="1"/>
            <a:endParaRPr lang="zh-CN" altLang="en-US" b="1" dirty="0">
              <a:solidFill>
                <a:srgbClr val="080808"/>
              </a:solidFill>
              <a:latin typeface="楷体_GB2312" pitchFamily="49" charset="-122"/>
              <a:ea typeface="楷体_GB2312" pitchFamily="49" charset="-122"/>
            </a:endParaRPr>
          </a:p>
        </p:txBody>
      </p:sp>
      <p:sp>
        <p:nvSpPr>
          <p:cNvPr id="4" name="矩形 3"/>
          <p:cNvSpPr/>
          <p:nvPr/>
        </p:nvSpPr>
        <p:spPr>
          <a:xfrm>
            <a:off x="355835" y="2276872"/>
            <a:ext cx="8352928" cy="1785104"/>
          </a:xfrm>
          <a:prstGeom prst="rect">
            <a:avLst/>
          </a:prstGeom>
        </p:spPr>
        <p:txBody>
          <a:bodyPr wrap="square">
            <a:spAutoFit/>
          </a:bodyPr>
          <a:lstStyle/>
          <a:p>
            <a:r>
              <a:rPr lang="zh-CN" altLang="en-US" b="1" dirty="0">
                <a:solidFill>
                  <a:srgbClr val="0000FF"/>
                </a:solidFill>
                <a:latin typeface="楷体_GB2312" pitchFamily="49" charset="-122"/>
                <a:ea typeface="楷体_GB2312" pitchFamily="49" charset="-122"/>
              </a:rPr>
              <a:t>解</a:t>
            </a:r>
            <a:r>
              <a:rPr lang="zh-CN" altLang="en-US" b="1" dirty="0">
                <a:solidFill>
                  <a:srgbClr val="080808"/>
                </a:solidFill>
                <a:latin typeface="楷体_GB2312" pitchFamily="49" charset="-122"/>
                <a:ea typeface="楷体_GB2312" pitchFamily="49" charset="-122"/>
              </a:rPr>
              <a:t>：这种存放格式与通过键盘输入十进制数的格式一致。变换算法与例</a:t>
            </a:r>
            <a:r>
              <a:rPr lang="en-US" altLang="zh-CN" b="1" dirty="0">
                <a:solidFill>
                  <a:srgbClr val="080808"/>
                </a:solidFill>
                <a:latin typeface="楷体_GB2312" pitchFamily="49" charset="-122"/>
                <a:ea typeface="楷体_GB2312" pitchFamily="49" charset="-122"/>
              </a:rPr>
              <a:t>4.9</a:t>
            </a:r>
            <a:r>
              <a:rPr lang="zh-CN" altLang="en-US" b="1" dirty="0">
                <a:solidFill>
                  <a:srgbClr val="080808"/>
                </a:solidFill>
                <a:latin typeface="楷体_GB2312" pitchFamily="49" charset="-122"/>
                <a:ea typeface="楷体_GB2312" pitchFamily="49" charset="-122"/>
              </a:rPr>
              <a:t>相反，设十进制数字符变换成数值后为</a:t>
            </a:r>
            <a:r>
              <a:rPr lang="en-US" altLang="zh-CN" b="1" dirty="0">
                <a:solidFill>
                  <a:srgbClr val="080808"/>
                </a:solidFill>
                <a:latin typeface="楷体_GB2312" pitchFamily="49" charset="-122"/>
                <a:ea typeface="楷体_GB2312" pitchFamily="49" charset="-122"/>
              </a:rPr>
              <a:t>x1</a:t>
            </a:r>
            <a:r>
              <a:rPr lang="zh-CN" altLang="en-US" b="1" dirty="0">
                <a:solidFill>
                  <a:srgbClr val="080808"/>
                </a:solidFill>
                <a:latin typeface="楷体_GB2312" pitchFamily="49" charset="-122"/>
                <a:ea typeface="楷体_GB2312" pitchFamily="49" charset="-122"/>
              </a:rPr>
              <a:t>～</a:t>
            </a:r>
            <a:r>
              <a:rPr lang="en-US" altLang="zh-CN" b="1" dirty="0">
                <a:solidFill>
                  <a:srgbClr val="080808"/>
                </a:solidFill>
                <a:latin typeface="楷体_GB2312" pitchFamily="49" charset="-122"/>
                <a:ea typeface="楷体_GB2312" pitchFamily="49" charset="-122"/>
              </a:rPr>
              <a:t>x5</a:t>
            </a:r>
            <a:r>
              <a:rPr lang="zh-CN" altLang="en-US" b="1" dirty="0">
                <a:solidFill>
                  <a:srgbClr val="080808"/>
                </a:solidFill>
                <a:latin typeface="楷体_GB2312" pitchFamily="49" charset="-122"/>
                <a:ea typeface="楷体_GB2312" pitchFamily="49" charset="-122"/>
              </a:rPr>
              <a:t>，</a:t>
            </a:r>
            <a:r>
              <a:rPr lang="en-US" altLang="zh-CN" b="1" dirty="0">
                <a:solidFill>
                  <a:srgbClr val="080808"/>
                </a:solidFill>
                <a:latin typeface="楷体_GB2312" pitchFamily="49" charset="-122"/>
                <a:ea typeface="楷体_GB2312" pitchFamily="49" charset="-122"/>
              </a:rPr>
              <a:t>x1</a:t>
            </a:r>
            <a:r>
              <a:rPr lang="zh-CN" altLang="en-US" b="1" dirty="0">
                <a:solidFill>
                  <a:srgbClr val="080808"/>
                </a:solidFill>
                <a:latin typeface="楷体_GB2312" pitchFamily="49" charset="-122"/>
                <a:ea typeface="楷体_GB2312" pitchFamily="49" charset="-122"/>
              </a:rPr>
              <a:t>为最低位，则变换结果</a:t>
            </a:r>
            <a:r>
              <a:rPr lang="en-US" altLang="zh-CN" b="1" dirty="0">
                <a:solidFill>
                  <a:srgbClr val="080808"/>
                </a:solidFill>
                <a:latin typeface="楷体_GB2312" pitchFamily="49" charset="-122"/>
                <a:ea typeface="楷体_GB2312" pitchFamily="49" charset="-122"/>
              </a:rPr>
              <a:t>y</a:t>
            </a:r>
            <a:r>
              <a:rPr lang="zh-CN" altLang="en-US" b="1" dirty="0">
                <a:solidFill>
                  <a:srgbClr val="080808"/>
                </a:solidFill>
                <a:latin typeface="楷体_GB2312" pitchFamily="49" charset="-122"/>
                <a:ea typeface="楷体_GB2312" pitchFamily="49" charset="-122"/>
              </a:rPr>
              <a:t>为：</a:t>
            </a:r>
          </a:p>
          <a:p>
            <a:r>
              <a:rPr lang="zh-CN" altLang="en-US" b="1" dirty="0">
                <a:solidFill>
                  <a:srgbClr val="080808"/>
                </a:solidFill>
                <a:latin typeface="楷体_GB2312" pitchFamily="49" charset="-122"/>
                <a:ea typeface="楷体_GB2312" pitchFamily="49" charset="-122"/>
              </a:rPr>
              <a:t>	</a:t>
            </a:r>
            <a:r>
              <a:rPr lang="en-US" altLang="zh-CN" sz="2000" b="1" dirty="0">
                <a:solidFill>
                  <a:srgbClr val="080808"/>
                </a:solidFill>
                <a:latin typeface="楷体_GB2312" pitchFamily="49" charset="-122"/>
                <a:ea typeface="楷体_GB2312" pitchFamily="49" charset="-122"/>
              </a:rPr>
              <a:t>y=10*(10*(10*(10*x5+x4)+x3)+x2)+x1</a:t>
            </a:r>
          </a:p>
          <a:p>
            <a:r>
              <a:rPr lang="zh-CN" altLang="en-US" b="1" dirty="0">
                <a:solidFill>
                  <a:srgbClr val="080808"/>
                </a:solidFill>
                <a:latin typeface="楷体_GB2312" pitchFamily="49" charset="-122"/>
                <a:ea typeface="楷体_GB2312" pitchFamily="49" charset="-122"/>
              </a:rPr>
              <a:t>据此可以编写出子程序</a:t>
            </a:r>
            <a:r>
              <a:rPr lang="en-US" altLang="zh-CN" b="1" dirty="0">
                <a:solidFill>
                  <a:srgbClr val="080808"/>
                </a:solidFill>
                <a:latin typeface="楷体_GB2312" pitchFamily="49" charset="-122"/>
                <a:ea typeface="楷体_GB2312" pitchFamily="49" charset="-122"/>
              </a:rPr>
              <a:t>TRANS10TO16</a:t>
            </a:r>
            <a:r>
              <a:rPr lang="zh-CN" altLang="en-US" b="1" dirty="0">
                <a:solidFill>
                  <a:srgbClr val="080808"/>
                </a:solidFill>
                <a:latin typeface="楷体_GB2312" pitchFamily="49" charset="-122"/>
                <a:ea typeface="楷体_GB2312" pitchFamily="49" charset="-122"/>
              </a:rPr>
              <a:t>，入口参数：</a:t>
            </a:r>
            <a:r>
              <a:rPr lang="en-US" altLang="zh-CN" b="1" dirty="0">
                <a:solidFill>
                  <a:srgbClr val="080808"/>
                </a:solidFill>
                <a:latin typeface="楷体_GB2312" pitchFamily="49" charset="-122"/>
                <a:ea typeface="楷体_GB2312" pitchFamily="49" charset="-122"/>
              </a:rPr>
              <a:t>SI</a:t>
            </a:r>
            <a:r>
              <a:rPr lang="zh-CN" altLang="en-US" b="1" dirty="0">
                <a:solidFill>
                  <a:srgbClr val="080808"/>
                </a:solidFill>
                <a:latin typeface="楷体_GB2312" pitchFamily="49" charset="-122"/>
                <a:ea typeface="楷体_GB2312" pitchFamily="49" charset="-122"/>
              </a:rPr>
              <a:t>（缓冲区首地址）；出口参数：</a:t>
            </a:r>
            <a:r>
              <a:rPr lang="en-US" altLang="zh-CN" b="1" dirty="0">
                <a:solidFill>
                  <a:srgbClr val="080808"/>
                </a:solidFill>
                <a:latin typeface="楷体_GB2312" pitchFamily="49" charset="-122"/>
                <a:ea typeface="楷体_GB2312" pitchFamily="49" charset="-122"/>
              </a:rPr>
              <a:t>AX</a:t>
            </a:r>
            <a:r>
              <a:rPr lang="zh-CN" altLang="en-US" b="1" dirty="0">
                <a:solidFill>
                  <a:srgbClr val="080808"/>
                </a:solidFill>
                <a:latin typeface="楷体_GB2312" pitchFamily="49" charset="-122"/>
                <a:ea typeface="楷体_GB2312" pitchFamily="49" charset="-122"/>
              </a:rPr>
              <a:t>（变换结果）和</a:t>
            </a:r>
            <a:r>
              <a:rPr lang="en-US" altLang="zh-CN" b="1" dirty="0">
                <a:solidFill>
                  <a:srgbClr val="080808"/>
                </a:solidFill>
                <a:latin typeface="楷体_GB2312" pitchFamily="49" charset="-122"/>
                <a:ea typeface="楷体_GB2312" pitchFamily="49" charset="-122"/>
              </a:rPr>
              <a:t>BX</a:t>
            </a:r>
            <a:r>
              <a:rPr lang="zh-CN" altLang="en-US" b="1" dirty="0">
                <a:solidFill>
                  <a:srgbClr val="080808"/>
                </a:solidFill>
                <a:latin typeface="楷体_GB2312" pitchFamily="49" charset="-122"/>
                <a:ea typeface="楷体_GB2312" pitchFamily="49" charset="-122"/>
              </a:rPr>
              <a:t>（变换结果是否出错标志）；用到的寄存器：</a:t>
            </a:r>
            <a:r>
              <a:rPr lang="en-US" altLang="zh-CN" b="1" dirty="0">
                <a:solidFill>
                  <a:srgbClr val="080808"/>
                </a:solidFill>
                <a:latin typeface="楷体_GB2312" pitchFamily="49" charset="-122"/>
                <a:ea typeface="楷体_GB2312" pitchFamily="49" charset="-122"/>
              </a:rPr>
              <a:t>AX</a:t>
            </a:r>
            <a:r>
              <a:rPr lang="zh-CN" altLang="en-US" b="1" dirty="0">
                <a:solidFill>
                  <a:srgbClr val="080808"/>
                </a:solidFill>
                <a:latin typeface="楷体_GB2312" pitchFamily="49" charset="-122"/>
                <a:ea typeface="楷体_GB2312" pitchFamily="49" charset="-122"/>
              </a:rPr>
              <a:t>和</a:t>
            </a:r>
            <a:r>
              <a:rPr lang="en-US" altLang="zh-CN" b="1" dirty="0">
                <a:solidFill>
                  <a:srgbClr val="080808"/>
                </a:solidFill>
                <a:latin typeface="楷体_GB2312" pitchFamily="49" charset="-122"/>
                <a:ea typeface="楷体_GB2312" pitchFamily="49" charset="-122"/>
              </a:rPr>
              <a:t>BX</a:t>
            </a:r>
            <a:r>
              <a:rPr lang="zh-CN" altLang="en-US" b="1" dirty="0">
                <a:solidFill>
                  <a:srgbClr val="080808"/>
                </a:solidFill>
                <a:latin typeface="楷体_GB2312" pitchFamily="49" charset="-122"/>
                <a:ea typeface="楷体_GB2312" pitchFamily="49" charset="-122"/>
              </a:rPr>
              <a:t>。子程序如下：</a:t>
            </a:r>
          </a:p>
        </p:txBody>
      </p:sp>
    </p:spTree>
    <p:extLst>
      <p:ext uri="{BB962C8B-B14F-4D97-AF65-F5344CB8AC3E}">
        <p14:creationId xmlns:p14="http://schemas.microsoft.com/office/powerpoint/2010/main" val="36368480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矩形 2"/>
          <p:cNvSpPr/>
          <p:nvPr/>
        </p:nvSpPr>
        <p:spPr>
          <a:xfrm>
            <a:off x="3946" y="1052736"/>
            <a:ext cx="4572000" cy="6186309"/>
          </a:xfrm>
          <a:prstGeom prst="rect">
            <a:avLst/>
          </a:prstGeom>
        </p:spPr>
        <p:txBody>
          <a:bodyPr>
            <a:spAutoFit/>
          </a:bodyPr>
          <a:lstStyle/>
          <a:p>
            <a:r>
              <a:rPr lang="en-US" altLang="zh-CN" b="1" dirty="0">
                <a:solidFill>
                  <a:srgbClr val="080808"/>
                </a:solidFill>
                <a:latin typeface="楷体_GB2312" pitchFamily="49" charset="-122"/>
                <a:ea typeface="楷体_GB2312" pitchFamily="49" charset="-122"/>
              </a:rPr>
              <a:t>TRANS10TO16	 PROC NEAR</a:t>
            </a:r>
          </a:p>
          <a:p>
            <a:r>
              <a:rPr lang="en-US" altLang="zh-CN" b="1" dirty="0">
                <a:solidFill>
                  <a:srgbClr val="080808"/>
                </a:solidFill>
                <a:latin typeface="楷体_GB2312" pitchFamily="49" charset="-122"/>
                <a:ea typeface="楷体_GB2312" pitchFamily="49" charset="-122"/>
              </a:rPr>
              <a:t>	       PUSH CX</a:t>
            </a:r>
          </a:p>
          <a:p>
            <a:r>
              <a:rPr lang="en-US" altLang="zh-CN" b="1" dirty="0">
                <a:solidFill>
                  <a:srgbClr val="080808"/>
                </a:solidFill>
                <a:latin typeface="楷体_GB2312" pitchFamily="49" charset="-122"/>
                <a:ea typeface="楷体_GB2312" pitchFamily="49" charset="-122"/>
              </a:rPr>
              <a:t>	       PUSH DX</a:t>
            </a:r>
          </a:p>
          <a:p>
            <a:r>
              <a:rPr lang="en-US" altLang="zh-CN" b="1" dirty="0">
                <a:solidFill>
                  <a:srgbClr val="080808"/>
                </a:solidFill>
                <a:latin typeface="楷体_GB2312" pitchFamily="49" charset="-122"/>
                <a:ea typeface="楷体_GB2312" pitchFamily="49" charset="-122"/>
              </a:rPr>
              <a:t>	       PUSH SI</a:t>
            </a:r>
          </a:p>
          <a:p>
            <a:r>
              <a:rPr lang="en-US" altLang="zh-CN" b="1" dirty="0">
                <a:solidFill>
                  <a:srgbClr val="080808"/>
                </a:solidFill>
                <a:latin typeface="楷体_GB2312" pitchFamily="49" charset="-122"/>
                <a:ea typeface="楷体_GB2312" pitchFamily="49" charset="-122"/>
              </a:rPr>
              <a:t>	       XOR </a:t>
            </a:r>
            <a:r>
              <a:rPr lang="en-US" altLang="zh-CN" b="1" dirty="0" smtClean="0">
                <a:solidFill>
                  <a:srgbClr val="080808"/>
                </a:solidFill>
                <a:latin typeface="楷体_GB2312" pitchFamily="49" charset="-122"/>
                <a:ea typeface="楷体_GB2312" pitchFamily="49" charset="-122"/>
              </a:rPr>
              <a:t>AX,AX</a:t>
            </a:r>
          </a:p>
          <a:p>
            <a:r>
              <a:rPr lang="en-US" altLang="zh-CN" b="1" dirty="0" smtClean="0">
                <a:solidFill>
                  <a:srgbClr val="080808"/>
                </a:solidFill>
                <a:latin typeface="楷体_GB2312" pitchFamily="49" charset="-122"/>
                <a:ea typeface="楷体_GB2312" pitchFamily="49" charset="-122"/>
              </a:rPr>
              <a:t>               </a:t>
            </a:r>
            <a:r>
              <a:rPr lang="en-US" altLang="zh-CN" b="1" dirty="0">
                <a:solidFill>
                  <a:srgbClr val="080808"/>
                </a:solidFill>
                <a:latin typeface="楷体_GB2312" pitchFamily="49" charset="-122"/>
                <a:ea typeface="楷体_GB2312" pitchFamily="49" charset="-122"/>
              </a:rPr>
              <a:t>XOR   CX,CX</a:t>
            </a:r>
          </a:p>
          <a:p>
            <a:pPr lvl="2"/>
            <a:r>
              <a:rPr lang="en-US" altLang="zh-CN" b="1" dirty="0">
                <a:solidFill>
                  <a:srgbClr val="080808"/>
                </a:solidFill>
                <a:latin typeface="楷体_GB2312" pitchFamily="49" charset="-122"/>
                <a:ea typeface="楷体_GB2312" pitchFamily="49" charset="-122"/>
              </a:rPr>
              <a:t>	MOV CL,[SI]</a:t>
            </a:r>
          </a:p>
          <a:p>
            <a:pPr lvl="2"/>
            <a:r>
              <a:rPr lang="en-US" altLang="zh-CN" b="1" dirty="0">
                <a:solidFill>
                  <a:srgbClr val="080808"/>
                </a:solidFill>
                <a:latin typeface="楷体_GB2312" pitchFamily="49" charset="-122"/>
                <a:ea typeface="楷体_GB2312" pitchFamily="49" charset="-122"/>
              </a:rPr>
              <a:t>	INC SI</a:t>
            </a:r>
          </a:p>
          <a:p>
            <a:pPr lvl="2"/>
            <a:r>
              <a:rPr lang="en-US" altLang="zh-CN" b="1" dirty="0">
                <a:solidFill>
                  <a:srgbClr val="080808"/>
                </a:solidFill>
                <a:latin typeface="楷体_GB2312" pitchFamily="49" charset="-122"/>
                <a:ea typeface="楷体_GB2312" pitchFamily="49" charset="-122"/>
              </a:rPr>
              <a:t>	MOV AL,[SI]</a:t>
            </a:r>
          </a:p>
          <a:p>
            <a:pPr lvl="2"/>
            <a:r>
              <a:rPr lang="en-US" altLang="zh-CN" b="1" dirty="0">
                <a:solidFill>
                  <a:srgbClr val="080808"/>
                </a:solidFill>
                <a:latin typeface="楷体_GB2312" pitchFamily="49" charset="-122"/>
                <a:ea typeface="楷体_GB2312" pitchFamily="49" charset="-122"/>
              </a:rPr>
              <a:t>	INC SI</a:t>
            </a:r>
          </a:p>
          <a:p>
            <a:pPr lvl="2"/>
            <a:r>
              <a:rPr lang="en-US" altLang="zh-CN" b="1" dirty="0">
                <a:solidFill>
                  <a:srgbClr val="080808"/>
                </a:solidFill>
                <a:latin typeface="楷体_GB2312" pitchFamily="49" charset="-122"/>
                <a:ea typeface="楷体_GB2312" pitchFamily="49" charset="-122"/>
              </a:rPr>
              <a:t>	SUB AL,30H</a:t>
            </a:r>
          </a:p>
          <a:p>
            <a:pPr lvl="2"/>
            <a:r>
              <a:rPr lang="en-US" altLang="zh-CN" b="1" dirty="0">
                <a:solidFill>
                  <a:srgbClr val="080808"/>
                </a:solidFill>
                <a:latin typeface="楷体_GB2312" pitchFamily="49" charset="-122"/>
                <a:ea typeface="楷体_GB2312" pitchFamily="49" charset="-122"/>
              </a:rPr>
              <a:t>	DEC CX</a:t>
            </a:r>
          </a:p>
          <a:p>
            <a:pPr lvl="2"/>
            <a:r>
              <a:rPr lang="en-US" altLang="zh-CN" b="1" dirty="0">
                <a:solidFill>
                  <a:srgbClr val="080808"/>
                </a:solidFill>
                <a:latin typeface="楷体_GB2312" pitchFamily="49" charset="-122"/>
                <a:ea typeface="楷体_GB2312" pitchFamily="49" charset="-122"/>
              </a:rPr>
              <a:t>	JCXZ TRANSF2</a:t>
            </a:r>
          </a:p>
          <a:p>
            <a:pPr lvl="2"/>
            <a:r>
              <a:rPr lang="en-US" altLang="zh-CN" b="1" dirty="0">
                <a:solidFill>
                  <a:srgbClr val="080808"/>
                </a:solidFill>
                <a:latin typeface="楷体_GB2312" pitchFamily="49" charset="-122"/>
                <a:ea typeface="楷体_GB2312" pitchFamily="49" charset="-122"/>
              </a:rPr>
              <a:t>	MOV BX,10</a:t>
            </a:r>
          </a:p>
          <a:p>
            <a:pPr lvl="2"/>
            <a:r>
              <a:rPr lang="en-US" altLang="zh-CN" b="1" dirty="0">
                <a:solidFill>
                  <a:srgbClr val="080808"/>
                </a:solidFill>
                <a:latin typeface="楷体_GB2312" pitchFamily="49" charset="-122"/>
                <a:ea typeface="楷体_GB2312" pitchFamily="49" charset="-122"/>
              </a:rPr>
              <a:t>TRANSF1:</a:t>
            </a:r>
          </a:p>
          <a:p>
            <a:pPr lvl="2"/>
            <a:r>
              <a:rPr lang="en-US" altLang="zh-CN" b="1" dirty="0">
                <a:solidFill>
                  <a:srgbClr val="080808"/>
                </a:solidFill>
                <a:latin typeface="楷体_GB2312" pitchFamily="49" charset="-122"/>
                <a:ea typeface="楷体_GB2312" pitchFamily="49" charset="-122"/>
              </a:rPr>
              <a:t>	MUL BX</a:t>
            </a:r>
          </a:p>
          <a:p>
            <a:pPr lvl="2"/>
            <a:r>
              <a:rPr lang="en-US" altLang="zh-CN" b="1" dirty="0">
                <a:solidFill>
                  <a:srgbClr val="080808"/>
                </a:solidFill>
                <a:latin typeface="楷体_GB2312" pitchFamily="49" charset="-122"/>
                <a:ea typeface="楷体_GB2312" pitchFamily="49" charset="-122"/>
              </a:rPr>
              <a:t>	JC  TRANSF_ERR</a:t>
            </a:r>
          </a:p>
          <a:p>
            <a:pPr lvl="2"/>
            <a:r>
              <a:rPr lang="en-US" altLang="zh-CN" b="1" dirty="0">
                <a:solidFill>
                  <a:srgbClr val="080808"/>
                </a:solidFill>
                <a:latin typeface="楷体_GB2312" pitchFamily="49" charset="-122"/>
                <a:ea typeface="楷体_GB2312" pitchFamily="49" charset="-122"/>
              </a:rPr>
              <a:t>	MOV DL,[SI]</a:t>
            </a:r>
          </a:p>
          <a:p>
            <a:pPr lvl="2"/>
            <a:r>
              <a:rPr lang="en-US" altLang="zh-CN" b="1" dirty="0">
                <a:solidFill>
                  <a:srgbClr val="080808"/>
                </a:solidFill>
                <a:latin typeface="楷体_GB2312" pitchFamily="49" charset="-122"/>
                <a:ea typeface="楷体_GB2312" pitchFamily="49" charset="-122"/>
              </a:rPr>
              <a:t>	INC SI</a:t>
            </a:r>
          </a:p>
          <a:p>
            <a:pPr lvl="2"/>
            <a:r>
              <a:rPr lang="en-US" altLang="zh-CN" b="1" dirty="0">
                <a:solidFill>
                  <a:srgbClr val="080808"/>
                </a:solidFill>
                <a:latin typeface="楷体_GB2312" pitchFamily="49" charset="-122"/>
                <a:ea typeface="楷体_GB2312" pitchFamily="49" charset="-122"/>
              </a:rPr>
              <a:t>      SUB DL,30H</a:t>
            </a:r>
          </a:p>
          <a:p>
            <a:endParaRPr lang="en-US" altLang="zh-CN" b="1" dirty="0">
              <a:solidFill>
                <a:srgbClr val="080808"/>
              </a:solidFill>
              <a:latin typeface="楷体_GB2312" pitchFamily="49" charset="-122"/>
              <a:ea typeface="楷体_GB2312" pitchFamily="49" charset="-122"/>
            </a:endParaRPr>
          </a:p>
          <a:p>
            <a:endParaRPr lang="en-US" altLang="zh-CN" b="1" dirty="0">
              <a:solidFill>
                <a:srgbClr val="080808"/>
              </a:solidFill>
              <a:latin typeface="楷体_GB2312" pitchFamily="49" charset="-122"/>
              <a:ea typeface="楷体_GB2312" pitchFamily="49" charset="-122"/>
            </a:endParaRPr>
          </a:p>
        </p:txBody>
      </p:sp>
      <p:sp>
        <p:nvSpPr>
          <p:cNvPr id="4" name="矩形 3"/>
          <p:cNvSpPr/>
          <p:nvPr/>
        </p:nvSpPr>
        <p:spPr>
          <a:xfrm>
            <a:off x="4788024" y="1361105"/>
            <a:ext cx="4572000" cy="4524315"/>
          </a:xfrm>
          <a:prstGeom prst="rect">
            <a:avLst/>
          </a:prstGeom>
        </p:spPr>
        <p:txBody>
          <a:bodyPr>
            <a:spAutoFit/>
          </a:bodyPr>
          <a:lstStyle/>
          <a:p>
            <a:r>
              <a:rPr lang="en-US" altLang="zh-CN" b="1" dirty="0">
                <a:solidFill>
                  <a:srgbClr val="080808"/>
                </a:solidFill>
                <a:latin typeface="楷体_GB2312" pitchFamily="49" charset="-122"/>
                <a:ea typeface="楷体_GB2312" pitchFamily="49" charset="-122"/>
              </a:rPr>
              <a:t>ADD AL,DL</a:t>
            </a:r>
          </a:p>
          <a:p>
            <a:r>
              <a:rPr lang="en-US" altLang="zh-CN" b="1" dirty="0">
                <a:solidFill>
                  <a:srgbClr val="080808"/>
                </a:solidFill>
                <a:latin typeface="楷体_GB2312" pitchFamily="49" charset="-122"/>
                <a:ea typeface="楷体_GB2312" pitchFamily="49" charset="-122"/>
              </a:rPr>
              <a:t>	ADC AH,0</a:t>
            </a:r>
          </a:p>
          <a:p>
            <a:r>
              <a:rPr lang="en-US" altLang="zh-CN" b="1" dirty="0">
                <a:solidFill>
                  <a:srgbClr val="080808"/>
                </a:solidFill>
                <a:latin typeface="楷体_GB2312" pitchFamily="49" charset="-122"/>
                <a:ea typeface="楷体_GB2312" pitchFamily="49" charset="-122"/>
              </a:rPr>
              <a:t>	JC TRANSF_ERR</a:t>
            </a:r>
          </a:p>
          <a:p>
            <a:r>
              <a:rPr lang="en-US" altLang="zh-CN" b="1" dirty="0">
                <a:solidFill>
                  <a:srgbClr val="080808"/>
                </a:solidFill>
                <a:latin typeface="楷体_GB2312" pitchFamily="49" charset="-122"/>
                <a:ea typeface="楷体_GB2312" pitchFamily="49" charset="-122"/>
              </a:rPr>
              <a:t>	LOOP TRANSF1</a:t>
            </a:r>
          </a:p>
          <a:p>
            <a:r>
              <a:rPr lang="en-US" altLang="zh-CN" b="1" dirty="0">
                <a:solidFill>
                  <a:srgbClr val="080808"/>
                </a:solidFill>
                <a:latin typeface="楷体_GB2312" pitchFamily="49" charset="-122"/>
                <a:ea typeface="楷体_GB2312" pitchFamily="49" charset="-122"/>
              </a:rPr>
              <a:t>	MOV BX,0	</a:t>
            </a:r>
          </a:p>
          <a:p>
            <a:r>
              <a:rPr lang="en-US" altLang="zh-CN" b="1" dirty="0">
                <a:solidFill>
                  <a:srgbClr val="080808"/>
                </a:solidFill>
                <a:latin typeface="楷体_GB2312" pitchFamily="49" charset="-122"/>
                <a:ea typeface="楷体_GB2312" pitchFamily="49" charset="-122"/>
              </a:rPr>
              <a:t>TRANSF2:</a:t>
            </a:r>
          </a:p>
          <a:p>
            <a:r>
              <a:rPr lang="en-US" altLang="zh-CN" b="1" dirty="0">
                <a:solidFill>
                  <a:srgbClr val="080808"/>
                </a:solidFill>
                <a:latin typeface="楷体_GB2312" pitchFamily="49" charset="-122"/>
                <a:ea typeface="楷体_GB2312" pitchFamily="49" charset="-122"/>
              </a:rPr>
              <a:t>	JMP TRANSF_OK</a:t>
            </a:r>
          </a:p>
          <a:p>
            <a:r>
              <a:rPr lang="en-US" altLang="zh-CN" b="1" dirty="0">
                <a:solidFill>
                  <a:srgbClr val="080808"/>
                </a:solidFill>
                <a:latin typeface="楷体_GB2312" pitchFamily="49" charset="-122"/>
                <a:ea typeface="楷体_GB2312" pitchFamily="49" charset="-122"/>
              </a:rPr>
              <a:t>TRANSF_ERR:</a:t>
            </a:r>
          </a:p>
          <a:p>
            <a:r>
              <a:rPr lang="en-US" altLang="zh-CN" b="1" dirty="0">
                <a:solidFill>
                  <a:srgbClr val="080808"/>
                </a:solidFill>
                <a:latin typeface="楷体_GB2312" pitchFamily="49" charset="-122"/>
                <a:ea typeface="楷体_GB2312" pitchFamily="49" charset="-122"/>
              </a:rPr>
              <a:t>	MOV BX,-1</a:t>
            </a:r>
          </a:p>
          <a:p>
            <a:r>
              <a:rPr lang="en-US" altLang="zh-CN" b="1" dirty="0">
                <a:solidFill>
                  <a:srgbClr val="080808"/>
                </a:solidFill>
                <a:latin typeface="楷体_GB2312" pitchFamily="49" charset="-122"/>
                <a:ea typeface="楷体_GB2312" pitchFamily="49" charset="-122"/>
              </a:rPr>
              <a:t>TRANSF_OK:</a:t>
            </a:r>
          </a:p>
          <a:p>
            <a:r>
              <a:rPr lang="en-US" altLang="zh-CN" b="1" dirty="0">
                <a:solidFill>
                  <a:srgbClr val="080808"/>
                </a:solidFill>
                <a:latin typeface="楷体_GB2312" pitchFamily="49" charset="-122"/>
                <a:ea typeface="楷体_GB2312" pitchFamily="49" charset="-122"/>
              </a:rPr>
              <a:t>	POP SI</a:t>
            </a:r>
          </a:p>
          <a:p>
            <a:r>
              <a:rPr lang="en-US" altLang="zh-CN" b="1" dirty="0">
                <a:solidFill>
                  <a:srgbClr val="080808"/>
                </a:solidFill>
                <a:latin typeface="楷体_GB2312" pitchFamily="49" charset="-122"/>
                <a:ea typeface="楷体_GB2312" pitchFamily="49" charset="-122"/>
              </a:rPr>
              <a:t>	POP DX</a:t>
            </a:r>
          </a:p>
          <a:p>
            <a:r>
              <a:rPr lang="en-US" altLang="zh-CN" b="1" dirty="0">
                <a:solidFill>
                  <a:srgbClr val="080808"/>
                </a:solidFill>
                <a:latin typeface="楷体_GB2312" pitchFamily="49" charset="-122"/>
                <a:ea typeface="楷体_GB2312" pitchFamily="49" charset="-122"/>
              </a:rPr>
              <a:t>	POP CX</a:t>
            </a:r>
          </a:p>
          <a:p>
            <a:r>
              <a:rPr lang="en-US" altLang="zh-CN" b="1" dirty="0">
                <a:solidFill>
                  <a:srgbClr val="080808"/>
                </a:solidFill>
                <a:latin typeface="楷体_GB2312" pitchFamily="49" charset="-122"/>
                <a:ea typeface="楷体_GB2312" pitchFamily="49" charset="-122"/>
              </a:rPr>
              <a:t>	RET</a:t>
            </a:r>
          </a:p>
          <a:p>
            <a:r>
              <a:rPr lang="en-US" altLang="zh-CN" b="1" dirty="0">
                <a:solidFill>
                  <a:srgbClr val="080808"/>
                </a:solidFill>
                <a:latin typeface="楷体_GB2312" pitchFamily="49" charset="-122"/>
                <a:ea typeface="楷体_GB2312" pitchFamily="49" charset="-122"/>
              </a:rPr>
              <a:t>TRANS10TO16	ENDP</a:t>
            </a:r>
          </a:p>
          <a:p>
            <a:endParaRPr lang="en-US" altLang="zh-CN" b="1" dirty="0">
              <a:solidFill>
                <a:srgbClr val="080808"/>
              </a:solidFill>
              <a:latin typeface="楷体_GB2312" pitchFamily="49" charset="-122"/>
              <a:ea typeface="楷体_GB2312" pitchFamily="49" charset="-122"/>
            </a:endParaRPr>
          </a:p>
        </p:txBody>
      </p:sp>
    </p:spTree>
    <p:extLst>
      <p:ext uri="{BB962C8B-B14F-4D97-AF65-F5344CB8AC3E}">
        <p14:creationId xmlns:p14="http://schemas.microsoft.com/office/powerpoint/2010/main" val="298302371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1540" y="3284984"/>
            <a:ext cx="7524836" cy="1008112"/>
          </a:xfrm>
          <a:prstGeom prst="rect">
            <a:avLst/>
          </a:prstGeom>
          <a:solidFill>
            <a:schemeClr val="accent1">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4" name="矩形 3"/>
          <p:cNvSpPr/>
          <p:nvPr/>
        </p:nvSpPr>
        <p:spPr>
          <a:xfrm>
            <a:off x="107504" y="1124744"/>
            <a:ext cx="8640960" cy="923330"/>
          </a:xfrm>
          <a:prstGeom prst="rect">
            <a:avLst/>
          </a:prstGeom>
        </p:spPr>
        <p:txBody>
          <a:bodyPr wrap="square">
            <a:spAutoFit/>
          </a:bodyPr>
          <a:lstStyle/>
          <a:p>
            <a:r>
              <a:rPr lang="zh-CN" altLang="en-US" b="1" dirty="0">
                <a:solidFill>
                  <a:srgbClr val="080808"/>
                </a:solidFill>
                <a:latin typeface="楷体_GB2312" pitchFamily="49" charset="-122"/>
                <a:ea typeface="楷体_GB2312" pitchFamily="49" charset="-122"/>
              </a:rPr>
              <a:t>例</a:t>
            </a:r>
            <a:r>
              <a:rPr lang="en-US" altLang="zh-CN" b="1" dirty="0">
                <a:solidFill>
                  <a:srgbClr val="080808"/>
                </a:solidFill>
                <a:latin typeface="楷体_GB2312" pitchFamily="49" charset="-122"/>
                <a:ea typeface="楷体_GB2312" pitchFamily="49" charset="-122"/>
              </a:rPr>
              <a:t>4.13 </a:t>
            </a:r>
            <a:r>
              <a:rPr lang="zh-CN" altLang="en-US" b="1" dirty="0">
                <a:solidFill>
                  <a:srgbClr val="080808"/>
                </a:solidFill>
                <a:latin typeface="楷体_GB2312" pitchFamily="49" charset="-122"/>
                <a:ea typeface="楷体_GB2312" pitchFamily="49" charset="-122"/>
              </a:rPr>
              <a:t>利用键盘输入十进制的无符号数，编写程序完成转换成相应的</a:t>
            </a:r>
            <a:r>
              <a:rPr lang="en-US" altLang="zh-CN" b="1" dirty="0">
                <a:solidFill>
                  <a:srgbClr val="080808"/>
                </a:solidFill>
                <a:latin typeface="楷体_GB2312" pitchFamily="49" charset="-122"/>
                <a:ea typeface="楷体_GB2312" pitchFamily="49" charset="-122"/>
              </a:rPr>
              <a:t>16</a:t>
            </a:r>
            <a:r>
              <a:rPr lang="zh-CN" altLang="en-US" b="1" dirty="0">
                <a:solidFill>
                  <a:srgbClr val="080808"/>
                </a:solidFill>
                <a:latin typeface="楷体_GB2312" pitchFamily="49" charset="-122"/>
                <a:ea typeface="楷体_GB2312" pitchFamily="49" charset="-122"/>
              </a:rPr>
              <a:t>位二进制数。</a:t>
            </a:r>
          </a:p>
          <a:p>
            <a:r>
              <a:rPr lang="zh-CN" altLang="en-US" b="1" dirty="0">
                <a:solidFill>
                  <a:srgbClr val="0000FF"/>
                </a:solidFill>
                <a:latin typeface="楷体_GB2312" pitchFamily="49" charset="-122"/>
                <a:ea typeface="楷体_GB2312" pitchFamily="49" charset="-122"/>
              </a:rPr>
              <a:t>解</a:t>
            </a:r>
            <a:r>
              <a:rPr lang="zh-CN" altLang="en-US" b="1" dirty="0">
                <a:solidFill>
                  <a:srgbClr val="080808"/>
                </a:solidFill>
                <a:latin typeface="楷体_GB2312" pitchFamily="49" charset="-122"/>
                <a:ea typeface="楷体_GB2312" pitchFamily="49" charset="-122"/>
              </a:rPr>
              <a:t>：可以直接利用例</a:t>
            </a:r>
            <a:r>
              <a:rPr lang="en-US" altLang="zh-CN" b="1" dirty="0">
                <a:solidFill>
                  <a:srgbClr val="080808"/>
                </a:solidFill>
                <a:latin typeface="楷体_GB2312" pitchFamily="49" charset="-122"/>
                <a:ea typeface="楷体_GB2312" pitchFamily="49" charset="-122"/>
              </a:rPr>
              <a:t>4.11</a:t>
            </a:r>
            <a:r>
              <a:rPr lang="zh-CN" altLang="en-US" b="1" dirty="0">
                <a:solidFill>
                  <a:srgbClr val="080808"/>
                </a:solidFill>
                <a:latin typeface="楷体_GB2312" pitchFamily="49" charset="-122"/>
                <a:ea typeface="楷体_GB2312" pitchFamily="49" charset="-122"/>
              </a:rPr>
              <a:t>编写的子程序完成转换操作。通过键盘输入数据时，需要定义键盘缓冲区，并调用</a:t>
            </a:r>
            <a:r>
              <a:rPr lang="en-US" altLang="zh-CN" b="1" dirty="0">
                <a:solidFill>
                  <a:srgbClr val="080808"/>
                </a:solidFill>
                <a:latin typeface="楷体_GB2312" pitchFamily="49" charset="-122"/>
                <a:ea typeface="楷体_GB2312" pitchFamily="49" charset="-122"/>
              </a:rPr>
              <a:t>INT 21H</a:t>
            </a:r>
            <a:r>
              <a:rPr lang="zh-CN" altLang="en-US" b="1" dirty="0">
                <a:solidFill>
                  <a:srgbClr val="080808"/>
                </a:solidFill>
                <a:latin typeface="楷体_GB2312" pitchFamily="49" charset="-122"/>
                <a:ea typeface="楷体_GB2312" pitchFamily="49" charset="-122"/>
              </a:rPr>
              <a:t>的</a:t>
            </a:r>
            <a:r>
              <a:rPr lang="en-US" altLang="zh-CN" b="1" dirty="0">
                <a:solidFill>
                  <a:srgbClr val="080808"/>
                </a:solidFill>
                <a:latin typeface="楷体_GB2312" pitchFamily="49" charset="-122"/>
                <a:ea typeface="楷体_GB2312" pitchFamily="49" charset="-122"/>
              </a:rPr>
              <a:t>0AH</a:t>
            </a:r>
            <a:r>
              <a:rPr lang="zh-CN" altLang="en-US" b="1" dirty="0">
                <a:solidFill>
                  <a:srgbClr val="080808"/>
                </a:solidFill>
                <a:latin typeface="楷体_GB2312" pitchFamily="49" charset="-122"/>
                <a:ea typeface="楷体_GB2312" pitchFamily="49" charset="-122"/>
              </a:rPr>
              <a:t>号功能。汇编语言程序如下：</a:t>
            </a:r>
          </a:p>
        </p:txBody>
      </p:sp>
      <p:sp>
        <p:nvSpPr>
          <p:cNvPr id="5" name="矩形 4"/>
          <p:cNvSpPr/>
          <p:nvPr/>
        </p:nvSpPr>
        <p:spPr>
          <a:xfrm>
            <a:off x="431540" y="2048074"/>
            <a:ext cx="8712460" cy="5170646"/>
          </a:xfrm>
          <a:prstGeom prst="rect">
            <a:avLst/>
          </a:prstGeom>
        </p:spPr>
        <p:txBody>
          <a:bodyPr wrap="square">
            <a:spAutoFit/>
          </a:bodyPr>
          <a:lstStyle/>
          <a:p>
            <a:r>
              <a:rPr lang="en-US" altLang="zh-CN" sz="1600" b="1" dirty="0">
                <a:solidFill>
                  <a:srgbClr val="080808"/>
                </a:solidFill>
                <a:latin typeface="楷体_GB2312" pitchFamily="49" charset="-122"/>
                <a:ea typeface="楷体_GB2312" pitchFamily="49" charset="-122"/>
              </a:rPr>
              <a:t>STACK   SEGMENT STACK 'STACK'</a:t>
            </a:r>
          </a:p>
          <a:p>
            <a:r>
              <a:rPr lang="en-US" altLang="zh-CN" sz="1600" b="1" dirty="0">
                <a:solidFill>
                  <a:srgbClr val="080808"/>
                </a:solidFill>
                <a:latin typeface="楷体_GB2312" pitchFamily="49" charset="-122"/>
                <a:ea typeface="楷体_GB2312" pitchFamily="49" charset="-122"/>
              </a:rPr>
              <a:t>        DW 100H DUP(?)</a:t>
            </a:r>
          </a:p>
          <a:p>
            <a:r>
              <a:rPr lang="en-US" altLang="zh-CN" sz="1600" b="1" dirty="0">
                <a:solidFill>
                  <a:srgbClr val="080808"/>
                </a:solidFill>
                <a:latin typeface="楷体_GB2312" pitchFamily="49" charset="-122"/>
                <a:ea typeface="楷体_GB2312" pitchFamily="49" charset="-122"/>
              </a:rPr>
              <a:t>TOP     LABEL WORD</a:t>
            </a:r>
          </a:p>
          <a:p>
            <a:r>
              <a:rPr lang="en-US" altLang="zh-CN" sz="1600" b="1" dirty="0">
                <a:solidFill>
                  <a:srgbClr val="080808"/>
                </a:solidFill>
                <a:latin typeface="楷体_GB2312" pitchFamily="49" charset="-122"/>
                <a:ea typeface="楷体_GB2312" pitchFamily="49" charset="-122"/>
              </a:rPr>
              <a:t>STACK   ENDS</a:t>
            </a:r>
          </a:p>
          <a:p>
            <a:r>
              <a:rPr lang="en-US" altLang="zh-CN" sz="1600" b="1" dirty="0">
                <a:solidFill>
                  <a:srgbClr val="080808"/>
                </a:solidFill>
                <a:latin typeface="楷体_GB2312" pitchFamily="49" charset="-122"/>
                <a:ea typeface="楷体_GB2312" pitchFamily="49" charset="-122"/>
              </a:rPr>
              <a:t>DATA    SEGMENT</a:t>
            </a:r>
          </a:p>
          <a:p>
            <a:r>
              <a:rPr lang="en-US" altLang="zh-CN" sz="1600" b="1" dirty="0">
                <a:solidFill>
                  <a:srgbClr val="080808"/>
                </a:solidFill>
                <a:latin typeface="楷体_GB2312" pitchFamily="49" charset="-122"/>
                <a:ea typeface="楷体_GB2312" pitchFamily="49" charset="-122"/>
              </a:rPr>
              <a:t>KEYBUFFER  	DB 100		</a:t>
            </a:r>
            <a:r>
              <a:rPr lang="zh-CN" altLang="en-US" sz="1600" b="1" dirty="0">
                <a:solidFill>
                  <a:srgbClr val="080808"/>
                </a:solidFill>
                <a:latin typeface="楷体_GB2312" pitchFamily="49" charset="-122"/>
                <a:ea typeface="楷体_GB2312" pitchFamily="49" charset="-122"/>
              </a:rPr>
              <a:t>；键盘缓冲区</a:t>
            </a:r>
          </a:p>
          <a:p>
            <a:r>
              <a:rPr lang="zh-CN" altLang="en-US" sz="1600" b="1" dirty="0">
                <a:solidFill>
                  <a:srgbClr val="080808"/>
                </a:solidFill>
                <a:latin typeface="楷体_GB2312" pitchFamily="49" charset="-122"/>
                <a:ea typeface="楷体_GB2312" pitchFamily="49" charset="-122"/>
              </a:rPr>
              <a:t>	      </a:t>
            </a:r>
            <a:r>
              <a:rPr lang="en-US" altLang="zh-CN" sz="1600" b="1" dirty="0">
                <a:solidFill>
                  <a:srgbClr val="080808"/>
                </a:solidFill>
                <a:latin typeface="楷体_GB2312" pitchFamily="49" charset="-122"/>
                <a:ea typeface="楷体_GB2312" pitchFamily="49" charset="-122"/>
              </a:rPr>
              <a:t>DB ?</a:t>
            </a:r>
          </a:p>
          <a:p>
            <a:r>
              <a:rPr lang="en-US" altLang="zh-CN" sz="1600" b="1" dirty="0">
                <a:solidFill>
                  <a:srgbClr val="080808"/>
                </a:solidFill>
                <a:latin typeface="楷体_GB2312" pitchFamily="49" charset="-122"/>
                <a:ea typeface="楷体_GB2312" pitchFamily="49" charset="-122"/>
              </a:rPr>
              <a:t>	      DB 100 DUP(?)</a:t>
            </a:r>
          </a:p>
          <a:p>
            <a:r>
              <a:rPr lang="en-US" altLang="zh-CN" sz="1600" b="1" dirty="0">
                <a:solidFill>
                  <a:srgbClr val="080808"/>
                </a:solidFill>
                <a:latin typeface="楷体_GB2312" pitchFamily="49" charset="-122"/>
                <a:ea typeface="楷体_GB2312" pitchFamily="49" charset="-122"/>
              </a:rPr>
              <a:t>STRING1 	DB 'Please input decimal data : ','$'	</a:t>
            </a:r>
            <a:r>
              <a:rPr lang="zh-CN" altLang="en-US" sz="1600" b="1" dirty="0">
                <a:solidFill>
                  <a:srgbClr val="080808"/>
                </a:solidFill>
                <a:latin typeface="楷体_GB2312" pitchFamily="49" charset="-122"/>
                <a:ea typeface="楷体_GB2312" pitchFamily="49" charset="-122"/>
              </a:rPr>
              <a:t>；输入提示</a:t>
            </a:r>
            <a:r>
              <a:rPr lang="zh-CN" altLang="en-US" sz="1600" b="1" dirty="0" smtClean="0">
                <a:solidFill>
                  <a:srgbClr val="080808"/>
                </a:solidFill>
                <a:latin typeface="楷体_GB2312" pitchFamily="49" charset="-122"/>
                <a:ea typeface="楷体_GB2312" pitchFamily="49" charset="-122"/>
              </a:rPr>
              <a:t>字符串</a:t>
            </a:r>
            <a:endParaRPr lang="en-US" altLang="zh-CN" sz="1600" b="1" dirty="0" smtClean="0">
              <a:solidFill>
                <a:srgbClr val="080808"/>
              </a:solidFill>
              <a:latin typeface="楷体_GB2312" pitchFamily="49" charset="-122"/>
              <a:ea typeface="楷体_GB2312" pitchFamily="49" charset="-122"/>
            </a:endParaRPr>
          </a:p>
          <a:p>
            <a:r>
              <a:rPr lang="en-US" altLang="zh-CN" sz="1600" b="1" dirty="0">
                <a:solidFill>
                  <a:srgbClr val="080808"/>
                </a:solidFill>
                <a:latin typeface="楷体_GB2312" pitchFamily="49" charset="-122"/>
                <a:ea typeface="楷体_GB2312" pitchFamily="49" charset="-122"/>
              </a:rPr>
              <a:t>DATA    ENDS</a:t>
            </a:r>
          </a:p>
          <a:p>
            <a:r>
              <a:rPr lang="en-US" altLang="zh-CN" sz="1600" b="1" dirty="0">
                <a:solidFill>
                  <a:srgbClr val="080808"/>
                </a:solidFill>
                <a:latin typeface="楷体_GB2312" pitchFamily="49" charset="-122"/>
                <a:ea typeface="楷体_GB2312" pitchFamily="49" charset="-122"/>
              </a:rPr>
              <a:t>CODE    SEGMENT</a:t>
            </a:r>
          </a:p>
          <a:p>
            <a:r>
              <a:rPr lang="en-US" altLang="zh-CN" sz="1600" b="1" dirty="0">
                <a:solidFill>
                  <a:srgbClr val="080808"/>
                </a:solidFill>
                <a:latin typeface="楷体_GB2312" pitchFamily="49" charset="-122"/>
                <a:ea typeface="楷体_GB2312" pitchFamily="49" charset="-122"/>
              </a:rPr>
              <a:t>        ASSUME CS:CODE,DS:DATA,ES:DATA,SS:STACK</a:t>
            </a:r>
          </a:p>
          <a:p>
            <a:r>
              <a:rPr lang="en-US" altLang="zh-CN" sz="1600" b="1" dirty="0">
                <a:solidFill>
                  <a:srgbClr val="080808"/>
                </a:solidFill>
                <a:latin typeface="楷体_GB2312" pitchFamily="49" charset="-122"/>
                <a:ea typeface="楷体_GB2312" pitchFamily="49" charset="-122"/>
              </a:rPr>
              <a:t>START:</a:t>
            </a:r>
          </a:p>
          <a:p>
            <a:r>
              <a:rPr lang="en-US" altLang="zh-CN" sz="1600" b="1" dirty="0">
                <a:solidFill>
                  <a:srgbClr val="080808"/>
                </a:solidFill>
                <a:latin typeface="楷体_GB2312" pitchFamily="49" charset="-122"/>
                <a:ea typeface="楷体_GB2312" pitchFamily="49" charset="-122"/>
              </a:rPr>
              <a:t>        MOV AX,DATA</a:t>
            </a:r>
          </a:p>
          <a:p>
            <a:r>
              <a:rPr lang="en-US" altLang="zh-CN" sz="1600" b="1" dirty="0">
                <a:solidFill>
                  <a:srgbClr val="080808"/>
                </a:solidFill>
                <a:latin typeface="楷体_GB2312" pitchFamily="49" charset="-122"/>
                <a:ea typeface="楷体_GB2312" pitchFamily="49" charset="-122"/>
              </a:rPr>
              <a:t>        MOV DS,AX</a:t>
            </a:r>
          </a:p>
          <a:p>
            <a:r>
              <a:rPr lang="en-US" altLang="zh-CN" sz="1600" b="1" dirty="0">
                <a:solidFill>
                  <a:srgbClr val="080808"/>
                </a:solidFill>
                <a:latin typeface="楷体_GB2312" pitchFamily="49" charset="-122"/>
                <a:ea typeface="楷体_GB2312" pitchFamily="49" charset="-122"/>
              </a:rPr>
              <a:t>        MOV ES,AX</a:t>
            </a:r>
          </a:p>
          <a:p>
            <a:r>
              <a:rPr lang="en-US" altLang="zh-CN" sz="1600" b="1" dirty="0">
                <a:solidFill>
                  <a:srgbClr val="080808"/>
                </a:solidFill>
                <a:latin typeface="楷体_GB2312" pitchFamily="49" charset="-122"/>
                <a:ea typeface="楷体_GB2312" pitchFamily="49" charset="-122"/>
              </a:rPr>
              <a:t>        MOV AX,STACK</a:t>
            </a:r>
          </a:p>
          <a:p>
            <a:r>
              <a:rPr lang="en-US" altLang="zh-CN" sz="1600" b="1" dirty="0">
                <a:solidFill>
                  <a:srgbClr val="080808"/>
                </a:solidFill>
                <a:latin typeface="楷体_GB2312" pitchFamily="49" charset="-122"/>
                <a:ea typeface="楷体_GB2312" pitchFamily="49" charset="-122"/>
              </a:rPr>
              <a:t>        MOV SS,AX</a:t>
            </a:r>
          </a:p>
          <a:p>
            <a:r>
              <a:rPr lang="en-US" altLang="zh-CN" sz="1600" b="1" dirty="0">
                <a:solidFill>
                  <a:srgbClr val="080808"/>
                </a:solidFill>
                <a:latin typeface="楷体_GB2312" pitchFamily="49" charset="-122"/>
                <a:ea typeface="楷体_GB2312" pitchFamily="49" charset="-122"/>
              </a:rPr>
              <a:t>        LEA SP,TOP</a:t>
            </a:r>
          </a:p>
          <a:p>
            <a:endParaRPr lang="zh-CN" altLang="en-US" sz="1600" b="1" dirty="0">
              <a:solidFill>
                <a:srgbClr val="080808"/>
              </a:solidFill>
              <a:latin typeface="楷体_GB2312" pitchFamily="49" charset="-122"/>
              <a:ea typeface="楷体_GB2312" pitchFamily="49" charset="-122"/>
            </a:endParaRPr>
          </a:p>
        </p:txBody>
      </p:sp>
    </p:spTree>
    <p:extLst>
      <p:ext uri="{BB962C8B-B14F-4D97-AF65-F5344CB8AC3E}">
        <p14:creationId xmlns:p14="http://schemas.microsoft.com/office/powerpoint/2010/main" val="84501574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矩形 2"/>
          <p:cNvSpPr/>
          <p:nvPr/>
        </p:nvSpPr>
        <p:spPr>
          <a:xfrm>
            <a:off x="1331640" y="1171759"/>
            <a:ext cx="8784976" cy="4801314"/>
          </a:xfrm>
          <a:prstGeom prst="rect">
            <a:avLst/>
          </a:prstGeom>
        </p:spPr>
        <p:txBody>
          <a:bodyPr wrap="square">
            <a:spAutoFit/>
          </a:bodyPr>
          <a:lstStyle/>
          <a:p>
            <a:r>
              <a:rPr lang="en-US" altLang="zh-CN" b="1" dirty="0" smtClean="0">
                <a:solidFill>
                  <a:schemeClr val="bg2">
                    <a:lumMod val="10000"/>
                  </a:schemeClr>
                </a:solidFill>
                <a:latin typeface="楷体_GB2312" pitchFamily="49" charset="-122"/>
                <a:ea typeface="楷体_GB2312" pitchFamily="49" charset="-122"/>
              </a:rPr>
              <a:t>LEA </a:t>
            </a:r>
            <a:r>
              <a:rPr lang="en-US" altLang="zh-CN" b="1" dirty="0">
                <a:solidFill>
                  <a:schemeClr val="bg2">
                    <a:lumMod val="10000"/>
                  </a:schemeClr>
                </a:solidFill>
                <a:latin typeface="楷体_GB2312" pitchFamily="49" charset="-122"/>
                <a:ea typeface="楷体_GB2312" pitchFamily="49" charset="-122"/>
              </a:rPr>
              <a:t>DX,STRING1	   </a:t>
            </a:r>
            <a:r>
              <a:rPr lang="zh-CN" altLang="en-US" b="1" dirty="0">
                <a:solidFill>
                  <a:srgbClr val="00B050"/>
                </a:solidFill>
                <a:latin typeface="楷体_GB2312" pitchFamily="49" charset="-122"/>
                <a:ea typeface="楷体_GB2312" pitchFamily="49" charset="-122"/>
              </a:rPr>
              <a:t>；显示出</a:t>
            </a:r>
            <a:r>
              <a:rPr lang="zh-CN" altLang="en-US" b="1" dirty="0">
                <a:solidFill>
                  <a:srgbClr val="00B050"/>
                </a:solidFill>
                <a:latin typeface="Times New Roman" pitchFamily="18" charset="0"/>
                <a:ea typeface="楷体_GB2312" pitchFamily="49" charset="-122"/>
              </a:rPr>
              <a:t>“</a:t>
            </a:r>
            <a:r>
              <a:rPr lang="zh-CN" altLang="en-US" b="1" dirty="0">
                <a:solidFill>
                  <a:srgbClr val="00B050"/>
                </a:solidFill>
                <a:latin typeface="楷体_GB2312" pitchFamily="49" charset="-122"/>
                <a:ea typeface="楷体_GB2312" pitchFamily="49" charset="-122"/>
              </a:rPr>
              <a:t>输入提示字符串</a:t>
            </a:r>
            <a:r>
              <a:rPr lang="zh-CN" altLang="en-US" b="1" dirty="0">
                <a:solidFill>
                  <a:srgbClr val="00B050"/>
                </a:solidFill>
                <a:latin typeface="Times New Roman" pitchFamily="18" charset="0"/>
                <a:ea typeface="楷体_GB2312" pitchFamily="49" charset="-122"/>
              </a:rPr>
              <a:t>”</a:t>
            </a:r>
            <a:endParaRPr lang="zh-CN" altLang="en-US" b="1" dirty="0">
              <a:solidFill>
                <a:srgbClr val="00B050"/>
              </a:solidFill>
              <a:latin typeface="楷体_GB2312" pitchFamily="49" charset="-122"/>
              <a:ea typeface="楷体_GB2312" pitchFamily="49" charset="-122"/>
            </a:endParaRPr>
          </a:p>
          <a:p>
            <a:r>
              <a:rPr lang="en-US" altLang="zh-CN" b="1" dirty="0" smtClean="0">
                <a:solidFill>
                  <a:schemeClr val="bg2">
                    <a:lumMod val="10000"/>
                  </a:schemeClr>
                </a:solidFill>
                <a:latin typeface="楷体_GB2312" pitchFamily="49" charset="-122"/>
                <a:ea typeface="楷体_GB2312" pitchFamily="49" charset="-122"/>
              </a:rPr>
              <a:t>MOV </a:t>
            </a:r>
            <a:r>
              <a:rPr lang="en-US" altLang="zh-CN" b="1" dirty="0">
                <a:solidFill>
                  <a:schemeClr val="bg2">
                    <a:lumMod val="10000"/>
                  </a:schemeClr>
                </a:solidFill>
                <a:latin typeface="楷体_GB2312" pitchFamily="49" charset="-122"/>
                <a:ea typeface="楷体_GB2312" pitchFamily="49" charset="-122"/>
              </a:rPr>
              <a:t>AH,09H</a:t>
            </a:r>
          </a:p>
          <a:p>
            <a:r>
              <a:rPr lang="en-US" altLang="zh-CN" b="1" dirty="0" smtClean="0">
                <a:solidFill>
                  <a:schemeClr val="bg2">
                    <a:lumMod val="10000"/>
                  </a:schemeClr>
                </a:solidFill>
                <a:latin typeface="楷体_GB2312" pitchFamily="49" charset="-122"/>
                <a:ea typeface="楷体_GB2312" pitchFamily="49" charset="-122"/>
              </a:rPr>
              <a:t>INT </a:t>
            </a:r>
            <a:r>
              <a:rPr lang="en-US" altLang="zh-CN" b="1" dirty="0">
                <a:solidFill>
                  <a:schemeClr val="bg2">
                    <a:lumMod val="10000"/>
                  </a:schemeClr>
                </a:solidFill>
                <a:latin typeface="楷体_GB2312" pitchFamily="49" charset="-122"/>
                <a:ea typeface="楷体_GB2312" pitchFamily="49" charset="-122"/>
              </a:rPr>
              <a:t>21H</a:t>
            </a:r>
          </a:p>
          <a:p>
            <a:r>
              <a:rPr lang="en-US" altLang="zh-CN" b="1" dirty="0" smtClean="0">
                <a:solidFill>
                  <a:schemeClr val="bg2">
                    <a:lumMod val="10000"/>
                  </a:schemeClr>
                </a:solidFill>
                <a:latin typeface="楷体_GB2312" pitchFamily="49" charset="-122"/>
                <a:ea typeface="楷体_GB2312" pitchFamily="49" charset="-122"/>
              </a:rPr>
              <a:t>MOV </a:t>
            </a:r>
            <a:r>
              <a:rPr lang="en-US" altLang="zh-CN" b="1" dirty="0">
                <a:solidFill>
                  <a:schemeClr val="bg2">
                    <a:lumMod val="10000"/>
                  </a:schemeClr>
                </a:solidFill>
                <a:latin typeface="楷体_GB2312" pitchFamily="49" charset="-122"/>
                <a:ea typeface="楷体_GB2312" pitchFamily="49" charset="-122"/>
              </a:rPr>
              <a:t>AH,0AH		</a:t>
            </a:r>
            <a:r>
              <a:rPr lang="zh-CN" altLang="en-US" b="1" dirty="0">
                <a:solidFill>
                  <a:srgbClr val="00B050"/>
                </a:solidFill>
                <a:latin typeface="楷体_GB2312" pitchFamily="49" charset="-122"/>
                <a:ea typeface="楷体_GB2312" pitchFamily="49" charset="-122"/>
              </a:rPr>
              <a:t>；输入十进制数据</a:t>
            </a:r>
          </a:p>
          <a:p>
            <a:r>
              <a:rPr lang="en-US" altLang="zh-CN" b="1" dirty="0" smtClean="0">
                <a:solidFill>
                  <a:schemeClr val="bg2">
                    <a:lumMod val="10000"/>
                  </a:schemeClr>
                </a:solidFill>
                <a:latin typeface="楷体_GB2312" pitchFamily="49" charset="-122"/>
                <a:ea typeface="楷体_GB2312" pitchFamily="49" charset="-122"/>
              </a:rPr>
              <a:t>LEA DX,KEYBUFFER</a:t>
            </a:r>
          </a:p>
          <a:p>
            <a:r>
              <a:rPr lang="en-US" altLang="zh-CN" b="1" dirty="0" smtClean="0">
                <a:solidFill>
                  <a:schemeClr val="bg2">
                    <a:lumMod val="10000"/>
                  </a:schemeClr>
                </a:solidFill>
                <a:latin typeface="楷体_GB2312" pitchFamily="49" charset="-122"/>
                <a:ea typeface="楷体_GB2312" pitchFamily="49" charset="-122"/>
              </a:rPr>
              <a:t>INT </a:t>
            </a:r>
            <a:r>
              <a:rPr lang="en-US" altLang="zh-CN" b="1" dirty="0">
                <a:solidFill>
                  <a:schemeClr val="bg2">
                    <a:lumMod val="10000"/>
                  </a:schemeClr>
                </a:solidFill>
                <a:latin typeface="楷体_GB2312" pitchFamily="49" charset="-122"/>
                <a:ea typeface="楷体_GB2312" pitchFamily="49" charset="-122"/>
              </a:rPr>
              <a:t>21H</a:t>
            </a:r>
          </a:p>
          <a:p>
            <a:r>
              <a:rPr lang="en-US" altLang="zh-CN" b="1" dirty="0" smtClean="0">
                <a:solidFill>
                  <a:schemeClr val="bg2">
                    <a:lumMod val="10000"/>
                  </a:schemeClr>
                </a:solidFill>
                <a:latin typeface="楷体_GB2312" pitchFamily="49" charset="-122"/>
                <a:ea typeface="楷体_GB2312" pitchFamily="49" charset="-122"/>
              </a:rPr>
              <a:t>LEA </a:t>
            </a:r>
            <a:r>
              <a:rPr lang="en-US" altLang="zh-CN" b="1" dirty="0">
                <a:solidFill>
                  <a:schemeClr val="bg2">
                    <a:lumMod val="10000"/>
                  </a:schemeClr>
                </a:solidFill>
                <a:latin typeface="楷体_GB2312" pitchFamily="49" charset="-122"/>
                <a:ea typeface="楷体_GB2312" pitchFamily="49" charset="-122"/>
              </a:rPr>
              <a:t>SI,KEYBUFFER+1	</a:t>
            </a:r>
            <a:r>
              <a:rPr lang="zh-CN" altLang="en-US" b="1" dirty="0">
                <a:solidFill>
                  <a:srgbClr val="00B050"/>
                </a:solidFill>
                <a:latin typeface="楷体_GB2312" pitchFamily="49" charset="-122"/>
                <a:ea typeface="楷体_GB2312" pitchFamily="49" charset="-122"/>
              </a:rPr>
              <a:t>；变换</a:t>
            </a:r>
          </a:p>
          <a:p>
            <a:r>
              <a:rPr lang="en-US" altLang="zh-CN" b="1" dirty="0" smtClean="0">
                <a:solidFill>
                  <a:srgbClr val="0000FF"/>
                </a:solidFill>
                <a:latin typeface="楷体_GB2312" pitchFamily="49" charset="-122"/>
                <a:ea typeface="楷体_GB2312" pitchFamily="49" charset="-122"/>
              </a:rPr>
              <a:t>CALL </a:t>
            </a:r>
            <a:r>
              <a:rPr lang="en-US" altLang="zh-CN" b="1" dirty="0">
                <a:solidFill>
                  <a:srgbClr val="0000FF"/>
                </a:solidFill>
                <a:latin typeface="楷体_GB2312" pitchFamily="49" charset="-122"/>
                <a:ea typeface="楷体_GB2312" pitchFamily="49" charset="-122"/>
              </a:rPr>
              <a:t>TRANS10TO16</a:t>
            </a:r>
          </a:p>
          <a:p>
            <a:r>
              <a:rPr lang="en-US" altLang="zh-CN" b="1" dirty="0" smtClean="0">
                <a:solidFill>
                  <a:srgbClr val="0000FF"/>
                </a:solidFill>
                <a:latin typeface="楷体_GB2312" pitchFamily="49" charset="-122"/>
                <a:ea typeface="楷体_GB2312" pitchFamily="49" charset="-122"/>
              </a:rPr>
              <a:t>CALL </a:t>
            </a:r>
            <a:r>
              <a:rPr lang="en-US" altLang="zh-CN" b="1" dirty="0">
                <a:solidFill>
                  <a:srgbClr val="0000FF"/>
                </a:solidFill>
                <a:latin typeface="楷体_GB2312" pitchFamily="49" charset="-122"/>
                <a:ea typeface="楷体_GB2312" pitchFamily="49" charset="-122"/>
              </a:rPr>
              <a:t>DISPCR</a:t>
            </a:r>
            <a:r>
              <a:rPr lang="en-US" altLang="zh-CN" b="1" dirty="0">
                <a:solidFill>
                  <a:schemeClr val="bg2">
                    <a:lumMod val="10000"/>
                  </a:schemeClr>
                </a:solidFill>
                <a:latin typeface="楷体_GB2312" pitchFamily="49" charset="-122"/>
                <a:ea typeface="楷体_GB2312" pitchFamily="49" charset="-122"/>
              </a:rPr>
              <a:t>		</a:t>
            </a:r>
            <a:r>
              <a:rPr lang="zh-CN" altLang="en-US" b="1" dirty="0">
                <a:solidFill>
                  <a:srgbClr val="00B050"/>
                </a:solidFill>
                <a:latin typeface="楷体_GB2312" pitchFamily="49" charset="-122"/>
                <a:ea typeface="楷体_GB2312" pitchFamily="49" charset="-122"/>
              </a:rPr>
              <a:t>；屏幕光标回车换行</a:t>
            </a:r>
          </a:p>
          <a:p>
            <a:r>
              <a:rPr lang="en-US" altLang="zh-CN" b="1" dirty="0" smtClean="0">
                <a:solidFill>
                  <a:srgbClr val="0000FF"/>
                </a:solidFill>
                <a:latin typeface="楷体_GB2312" pitchFamily="49" charset="-122"/>
                <a:ea typeface="楷体_GB2312" pitchFamily="49" charset="-122"/>
              </a:rPr>
              <a:t>CALL </a:t>
            </a:r>
            <a:r>
              <a:rPr lang="en-US" altLang="zh-CN" b="1" dirty="0">
                <a:solidFill>
                  <a:srgbClr val="0000FF"/>
                </a:solidFill>
                <a:latin typeface="楷体_GB2312" pitchFamily="49" charset="-122"/>
                <a:ea typeface="楷体_GB2312" pitchFamily="49" charset="-122"/>
              </a:rPr>
              <a:t>DISPAX</a:t>
            </a:r>
            <a:r>
              <a:rPr lang="en-US" altLang="zh-CN" b="1" dirty="0">
                <a:solidFill>
                  <a:schemeClr val="bg2">
                    <a:lumMod val="10000"/>
                  </a:schemeClr>
                </a:solidFill>
                <a:latin typeface="楷体_GB2312" pitchFamily="49" charset="-122"/>
                <a:ea typeface="楷体_GB2312" pitchFamily="49" charset="-122"/>
              </a:rPr>
              <a:t>		</a:t>
            </a:r>
            <a:r>
              <a:rPr lang="zh-CN" altLang="en-US" b="1" dirty="0">
                <a:solidFill>
                  <a:srgbClr val="00B050"/>
                </a:solidFill>
                <a:latin typeface="楷体_GB2312" pitchFamily="49" charset="-122"/>
                <a:ea typeface="楷体_GB2312" pitchFamily="49" charset="-122"/>
              </a:rPr>
              <a:t>；显示变换结果</a:t>
            </a:r>
          </a:p>
          <a:p>
            <a:r>
              <a:rPr lang="en-US" altLang="zh-CN" b="1" dirty="0" smtClean="0">
                <a:solidFill>
                  <a:srgbClr val="0000FF"/>
                </a:solidFill>
                <a:latin typeface="楷体_GB2312" pitchFamily="49" charset="-122"/>
                <a:ea typeface="楷体_GB2312" pitchFamily="49" charset="-122"/>
              </a:rPr>
              <a:t>CALL </a:t>
            </a:r>
            <a:r>
              <a:rPr lang="en-US" altLang="zh-CN" b="1" dirty="0">
                <a:solidFill>
                  <a:srgbClr val="0000FF"/>
                </a:solidFill>
                <a:latin typeface="楷体_GB2312" pitchFamily="49" charset="-122"/>
                <a:ea typeface="楷体_GB2312" pitchFamily="49" charset="-122"/>
              </a:rPr>
              <a:t>DISPCR</a:t>
            </a:r>
            <a:r>
              <a:rPr lang="en-US" altLang="zh-CN" b="1" dirty="0">
                <a:solidFill>
                  <a:schemeClr val="bg2">
                    <a:lumMod val="10000"/>
                  </a:schemeClr>
                </a:solidFill>
                <a:latin typeface="楷体_GB2312" pitchFamily="49" charset="-122"/>
                <a:ea typeface="楷体_GB2312" pitchFamily="49" charset="-122"/>
              </a:rPr>
              <a:t>		</a:t>
            </a:r>
          </a:p>
          <a:p>
            <a:r>
              <a:rPr lang="en-US" altLang="zh-CN" b="1" dirty="0" smtClean="0">
                <a:solidFill>
                  <a:schemeClr val="bg2">
                    <a:lumMod val="10000"/>
                  </a:schemeClr>
                </a:solidFill>
                <a:latin typeface="楷体_GB2312" pitchFamily="49" charset="-122"/>
                <a:ea typeface="楷体_GB2312" pitchFamily="49" charset="-122"/>
              </a:rPr>
              <a:t>MOV  </a:t>
            </a:r>
            <a:r>
              <a:rPr lang="en-US" altLang="zh-CN" b="1" dirty="0">
                <a:solidFill>
                  <a:schemeClr val="bg2">
                    <a:lumMod val="10000"/>
                  </a:schemeClr>
                </a:solidFill>
                <a:latin typeface="楷体_GB2312" pitchFamily="49" charset="-122"/>
                <a:ea typeface="楷体_GB2312" pitchFamily="49" charset="-122"/>
              </a:rPr>
              <a:t>AX,BX	</a:t>
            </a:r>
          </a:p>
          <a:p>
            <a:pPr eaLnBrk="1" hangingPunct="1"/>
            <a:r>
              <a:rPr lang="en-US" altLang="zh-CN" b="1" dirty="0" smtClean="0">
                <a:solidFill>
                  <a:schemeClr val="bg2">
                    <a:lumMod val="10000"/>
                  </a:schemeClr>
                </a:solidFill>
                <a:latin typeface="楷体_GB2312" pitchFamily="49" charset="-122"/>
                <a:ea typeface="楷体_GB2312" pitchFamily="49" charset="-122"/>
              </a:rPr>
              <a:t>CALL </a:t>
            </a:r>
            <a:r>
              <a:rPr lang="en-US" altLang="zh-CN" b="1" dirty="0">
                <a:solidFill>
                  <a:schemeClr val="bg2">
                    <a:lumMod val="10000"/>
                  </a:schemeClr>
                </a:solidFill>
                <a:latin typeface="楷体_GB2312" pitchFamily="49" charset="-122"/>
                <a:ea typeface="楷体_GB2312" pitchFamily="49" charset="-122"/>
              </a:rPr>
              <a:t>DISPAX		</a:t>
            </a:r>
            <a:r>
              <a:rPr lang="zh-CN" altLang="en-US" b="1" dirty="0">
                <a:solidFill>
                  <a:srgbClr val="00B050"/>
                </a:solidFill>
                <a:latin typeface="楷体_GB2312" pitchFamily="49" charset="-122"/>
                <a:ea typeface="楷体_GB2312" pitchFamily="49" charset="-122"/>
              </a:rPr>
              <a:t>；显示变换结果是否正确的</a:t>
            </a:r>
            <a:r>
              <a:rPr lang="zh-CN" altLang="en-US" b="1" dirty="0" smtClean="0">
                <a:solidFill>
                  <a:srgbClr val="00B050"/>
                </a:solidFill>
                <a:latin typeface="楷体_GB2312" pitchFamily="49" charset="-122"/>
                <a:ea typeface="楷体_GB2312" pitchFamily="49" charset="-122"/>
              </a:rPr>
              <a:t>标志</a:t>
            </a:r>
            <a:r>
              <a:rPr lang="en-US" altLang="zh-CN" b="1" dirty="0" smtClean="0">
                <a:solidFill>
                  <a:srgbClr val="00B050"/>
                </a:solidFill>
                <a:latin typeface="楷体_GB2312" pitchFamily="49" charset="-122"/>
                <a:ea typeface="楷体_GB2312" pitchFamily="49" charset="-122"/>
              </a:rPr>
              <a:t>BX</a:t>
            </a:r>
            <a:r>
              <a:rPr lang="zh-CN" altLang="en-US" b="1" dirty="0">
                <a:solidFill>
                  <a:srgbClr val="00B050"/>
                </a:solidFill>
                <a:latin typeface="楷体_GB2312" pitchFamily="49" charset="-122"/>
                <a:ea typeface="楷体_GB2312" pitchFamily="49" charset="-122"/>
              </a:rPr>
              <a:t>）的内容</a:t>
            </a:r>
          </a:p>
          <a:p>
            <a:r>
              <a:rPr lang="en-US" altLang="zh-CN" b="1" dirty="0" smtClean="0">
                <a:solidFill>
                  <a:schemeClr val="bg2">
                    <a:lumMod val="10000"/>
                  </a:schemeClr>
                </a:solidFill>
                <a:latin typeface="楷体_GB2312" pitchFamily="49" charset="-122"/>
                <a:ea typeface="楷体_GB2312" pitchFamily="49" charset="-122"/>
              </a:rPr>
              <a:t>MOV </a:t>
            </a:r>
            <a:r>
              <a:rPr lang="en-US" altLang="zh-CN" b="1" dirty="0">
                <a:solidFill>
                  <a:schemeClr val="bg2">
                    <a:lumMod val="10000"/>
                  </a:schemeClr>
                </a:solidFill>
                <a:latin typeface="楷体_GB2312" pitchFamily="49" charset="-122"/>
                <a:ea typeface="楷体_GB2312" pitchFamily="49" charset="-122"/>
              </a:rPr>
              <a:t>AH,4CH       </a:t>
            </a:r>
            <a:r>
              <a:rPr lang="en-US" altLang="zh-CN" b="1" dirty="0" smtClean="0">
                <a:solidFill>
                  <a:schemeClr val="bg2">
                    <a:lumMod val="10000"/>
                  </a:schemeClr>
                </a:solidFill>
                <a:latin typeface="楷体_GB2312" pitchFamily="49" charset="-122"/>
                <a:ea typeface="楷体_GB2312" pitchFamily="49" charset="-122"/>
              </a:rPr>
              <a:t>      </a:t>
            </a:r>
            <a:r>
              <a:rPr lang="en-US" altLang="zh-CN" b="1" dirty="0" smtClean="0">
                <a:solidFill>
                  <a:srgbClr val="00B050"/>
                </a:solidFill>
                <a:latin typeface="楷体_GB2312" pitchFamily="49" charset="-122"/>
                <a:ea typeface="楷体_GB2312" pitchFamily="49" charset="-122"/>
              </a:rPr>
              <a:t>;</a:t>
            </a:r>
            <a:r>
              <a:rPr lang="zh-CN" altLang="en-US" b="1" dirty="0">
                <a:solidFill>
                  <a:srgbClr val="00B050"/>
                </a:solidFill>
                <a:latin typeface="楷体_GB2312" pitchFamily="49" charset="-122"/>
                <a:ea typeface="楷体_GB2312" pitchFamily="49" charset="-122"/>
              </a:rPr>
              <a:t>返回</a:t>
            </a:r>
            <a:r>
              <a:rPr lang="en-US" altLang="zh-CN" b="1" dirty="0">
                <a:solidFill>
                  <a:srgbClr val="00B050"/>
                </a:solidFill>
                <a:latin typeface="楷体_GB2312" pitchFamily="49" charset="-122"/>
                <a:ea typeface="楷体_GB2312" pitchFamily="49" charset="-122"/>
              </a:rPr>
              <a:t>DOS</a:t>
            </a:r>
          </a:p>
          <a:p>
            <a:r>
              <a:rPr lang="en-US" altLang="zh-CN" b="1" dirty="0" smtClean="0">
                <a:solidFill>
                  <a:schemeClr val="bg2">
                    <a:lumMod val="10000"/>
                  </a:schemeClr>
                </a:solidFill>
                <a:latin typeface="楷体_GB2312" pitchFamily="49" charset="-122"/>
                <a:ea typeface="楷体_GB2312" pitchFamily="49" charset="-122"/>
              </a:rPr>
              <a:t>MOV </a:t>
            </a:r>
            <a:r>
              <a:rPr lang="en-US" altLang="zh-CN" b="1" dirty="0">
                <a:solidFill>
                  <a:schemeClr val="bg2">
                    <a:lumMod val="10000"/>
                  </a:schemeClr>
                </a:solidFill>
                <a:latin typeface="楷体_GB2312" pitchFamily="49" charset="-122"/>
                <a:ea typeface="楷体_GB2312" pitchFamily="49" charset="-122"/>
              </a:rPr>
              <a:t>AL,0</a:t>
            </a:r>
          </a:p>
          <a:p>
            <a:r>
              <a:rPr lang="en-US" altLang="zh-CN" b="1" dirty="0" smtClean="0">
                <a:solidFill>
                  <a:schemeClr val="bg2">
                    <a:lumMod val="10000"/>
                  </a:schemeClr>
                </a:solidFill>
                <a:latin typeface="楷体_GB2312" pitchFamily="49" charset="-122"/>
                <a:ea typeface="楷体_GB2312" pitchFamily="49" charset="-122"/>
              </a:rPr>
              <a:t>INT </a:t>
            </a:r>
            <a:r>
              <a:rPr lang="en-US" altLang="zh-CN" b="1" dirty="0">
                <a:solidFill>
                  <a:schemeClr val="bg2">
                    <a:lumMod val="10000"/>
                  </a:schemeClr>
                </a:solidFill>
                <a:latin typeface="楷体_GB2312" pitchFamily="49" charset="-122"/>
                <a:ea typeface="楷体_GB2312" pitchFamily="49" charset="-122"/>
              </a:rPr>
              <a:t>21H</a:t>
            </a:r>
          </a:p>
          <a:p>
            <a:endParaRPr lang="en-US" altLang="zh-CN" b="1" dirty="0">
              <a:solidFill>
                <a:srgbClr val="080808"/>
              </a:solidFill>
              <a:latin typeface="楷体_GB2312" pitchFamily="49" charset="-122"/>
              <a:ea typeface="楷体_GB2312" pitchFamily="49" charset="-122"/>
            </a:endParaRPr>
          </a:p>
        </p:txBody>
      </p:sp>
    </p:spTree>
    <p:extLst>
      <p:ext uri="{BB962C8B-B14F-4D97-AF65-F5344CB8AC3E}">
        <p14:creationId xmlns:p14="http://schemas.microsoft.com/office/powerpoint/2010/main" val="405310180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Rectangle 4"/>
          <p:cNvSpPr>
            <a:spLocks noChangeArrowheads="1"/>
          </p:cNvSpPr>
          <p:nvPr/>
        </p:nvSpPr>
        <p:spPr bwMode="auto">
          <a:xfrm>
            <a:off x="179512" y="1019770"/>
            <a:ext cx="76327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a:solidFill>
                  <a:schemeClr val="tx1"/>
                </a:solidFill>
                <a:latin typeface="Tahoma" pitchFamily="34" charset="0"/>
                <a:ea typeface="仿宋_GB2312" pitchFamily="49" charset="-122"/>
              </a:defRPr>
            </a:lvl1pPr>
            <a:lvl2pPr marL="742950" indent="-285750" eaLnBrk="0" hangingPunct="0">
              <a:defRPr kumimoji="1" sz="2000">
                <a:solidFill>
                  <a:schemeClr val="tx1"/>
                </a:solidFill>
                <a:latin typeface="Tahoma" pitchFamily="34" charset="0"/>
                <a:ea typeface="仿宋_GB2312" pitchFamily="49" charset="-122"/>
              </a:defRPr>
            </a:lvl2pPr>
            <a:lvl3pPr marL="1143000" indent="-228600" eaLnBrk="0" hangingPunct="0">
              <a:defRPr kumimoji="1" sz="2000">
                <a:solidFill>
                  <a:schemeClr val="tx1"/>
                </a:solidFill>
                <a:latin typeface="Tahoma" pitchFamily="34" charset="0"/>
                <a:ea typeface="仿宋_GB2312" pitchFamily="49" charset="-122"/>
              </a:defRPr>
            </a:lvl3pPr>
            <a:lvl4pPr marL="1600200" indent="-228600" eaLnBrk="0" hangingPunct="0">
              <a:defRPr kumimoji="1" sz="2000">
                <a:solidFill>
                  <a:schemeClr val="tx1"/>
                </a:solidFill>
                <a:latin typeface="Tahoma" pitchFamily="34" charset="0"/>
                <a:ea typeface="仿宋_GB2312" pitchFamily="49" charset="-122"/>
              </a:defRPr>
            </a:lvl4pPr>
            <a:lvl5pPr marL="2057400" indent="-228600" eaLnBrk="0" hangingPunct="0">
              <a:defRPr kumimoji="1" sz="2000">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defRPr kumimoji="1" sz="2000">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defRPr kumimoji="1" sz="2000">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defRPr kumimoji="1" sz="2000">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defRPr kumimoji="1" sz="2000">
                <a:solidFill>
                  <a:schemeClr val="tx1"/>
                </a:solidFill>
                <a:latin typeface="Tahoma" pitchFamily="34" charset="0"/>
                <a:ea typeface="仿宋_GB2312" pitchFamily="49" charset="-122"/>
              </a:defRPr>
            </a:lvl9pPr>
          </a:lstStyle>
          <a:p>
            <a:pPr algn="l" eaLnBrk="1" hangingPunct="1"/>
            <a:r>
              <a:rPr lang="en-US" altLang="zh-CN" sz="2400" b="1" dirty="0">
                <a:solidFill>
                  <a:srgbClr val="080808"/>
                </a:solidFill>
                <a:latin typeface="楷体_GB2312" pitchFamily="49" charset="-122"/>
                <a:ea typeface="楷体_GB2312" pitchFamily="49" charset="-122"/>
              </a:rPr>
              <a:t>DISPCR  PROC NEAR	  </a:t>
            </a:r>
            <a:endParaRPr lang="en-US" altLang="zh-CN" sz="2400" b="1" dirty="0" smtClean="0">
              <a:solidFill>
                <a:srgbClr val="080808"/>
              </a:solidFill>
              <a:latin typeface="楷体_GB2312" pitchFamily="49" charset="-122"/>
              <a:ea typeface="楷体_GB2312" pitchFamily="49" charset="-122"/>
            </a:endParaRPr>
          </a:p>
          <a:p>
            <a:pPr algn="l" eaLnBrk="1" hangingPunct="1"/>
            <a:r>
              <a:rPr lang="en-US" altLang="zh-CN" sz="2400" b="1" dirty="0" smtClean="0">
                <a:solidFill>
                  <a:srgbClr val="080808"/>
                </a:solidFill>
                <a:latin typeface="楷体_GB2312" pitchFamily="49" charset="-122"/>
                <a:ea typeface="楷体_GB2312" pitchFamily="49" charset="-122"/>
              </a:rPr>
              <a:t> </a:t>
            </a:r>
            <a:r>
              <a:rPr lang="zh-CN" altLang="en-US" sz="2400" b="1" dirty="0">
                <a:solidFill>
                  <a:srgbClr val="00B050"/>
                </a:solidFill>
                <a:latin typeface="楷体_GB2312" pitchFamily="49" charset="-122"/>
                <a:ea typeface="楷体_GB2312" pitchFamily="49" charset="-122"/>
              </a:rPr>
              <a:t>；屏幕光标回车换行子程序</a:t>
            </a:r>
          </a:p>
          <a:p>
            <a:pPr algn="l" eaLnBrk="1" hangingPunct="1"/>
            <a:r>
              <a:rPr lang="zh-CN" altLang="en-US" sz="2400" b="1" dirty="0">
                <a:solidFill>
                  <a:srgbClr val="080808"/>
                </a:solidFill>
                <a:latin typeface="楷体_GB2312" pitchFamily="49" charset="-122"/>
                <a:ea typeface="楷体_GB2312" pitchFamily="49" charset="-122"/>
              </a:rPr>
              <a:t>        </a:t>
            </a:r>
            <a:r>
              <a:rPr lang="en-US" altLang="zh-CN" sz="2400" b="1" dirty="0">
                <a:solidFill>
                  <a:srgbClr val="080808"/>
                </a:solidFill>
                <a:latin typeface="楷体_GB2312" pitchFamily="49" charset="-122"/>
                <a:ea typeface="楷体_GB2312" pitchFamily="49" charset="-122"/>
              </a:rPr>
              <a:t>PUSH AX</a:t>
            </a:r>
          </a:p>
          <a:p>
            <a:pPr algn="l" eaLnBrk="1" hangingPunct="1"/>
            <a:r>
              <a:rPr lang="en-US" altLang="zh-CN" sz="2400" b="1" dirty="0">
                <a:solidFill>
                  <a:srgbClr val="080808"/>
                </a:solidFill>
                <a:latin typeface="楷体_GB2312" pitchFamily="49" charset="-122"/>
                <a:ea typeface="楷体_GB2312" pitchFamily="49" charset="-122"/>
              </a:rPr>
              <a:t>        PUSH DX</a:t>
            </a:r>
          </a:p>
          <a:p>
            <a:pPr algn="l" eaLnBrk="1" hangingPunct="1"/>
            <a:r>
              <a:rPr lang="en-US" altLang="zh-CN" sz="2400" b="1" dirty="0">
                <a:solidFill>
                  <a:srgbClr val="080808"/>
                </a:solidFill>
                <a:latin typeface="楷体_GB2312" pitchFamily="49" charset="-122"/>
                <a:ea typeface="楷体_GB2312" pitchFamily="49" charset="-122"/>
              </a:rPr>
              <a:t>        MOV AH,2</a:t>
            </a:r>
          </a:p>
          <a:p>
            <a:pPr algn="l" eaLnBrk="1" hangingPunct="1"/>
            <a:r>
              <a:rPr lang="en-US" altLang="zh-CN" sz="2400" b="1" dirty="0">
                <a:solidFill>
                  <a:srgbClr val="080808"/>
                </a:solidFill>
                <a:latin typeface="楷体_GB2312" pitchFamily="49" charset="-122"/>
                <a:ea typeface="楷体_GB2312" pitchFamily="49" charset="-122"/>
              </a:rPr>
              <a:t>        MOV DL,0AH</a:t>
            </a:r>
          </a:p>
          <a:p>
            <a:pPr algn="l" eaLnBrk="1" hangingPunct="1"/>
            <a:r>
              <a:rPr lang="en-US" altLang="zh-CN" sz="2400" b="1" dirty="0">
                <a:solidFill>
                  <a:srgbClr val="080808"/>
                </a:solidFill>
                <a:latin typeface="楷体_GB2312" pitchFamily="49" charset="-122"/>
                <a:ea typeface="楷体_GB2312" pitchFamily="49" charset="-122"/>
              </a:rPr>
              <a:t>        INT 21H</a:t>
            </a:r>
          </a:p>
          <a:p>
            <a:pPr algn="l" eaLnBrk="1" hangingPunct="1"/>
            <a:r>
              <a:rPr lang="en-US" altLang="zh-CN" sz="2400" b="1" dirty="0">
                <a:solidFill>
                  <a:srgbClr val="080808"/>
                </a:solidFill>
                <a:latin typeface="楷体_GB2312" pitchFamily="49" charset="-122"/>
                <a:ea typeface="楷体_GB2312" pitchFamily="49" charset="-122"/>
              </a:rPr>
              <a:t>        MOV AH,2</a:t>
            </a:r>
          </a:p>
          <a:p>
            <a:pPr algn="l" eaLnBrk="1" hangingPunct="1"/>
            <a:r>
              <a:rPr lang="en-US" altLang="zh-CN" sz="2400" b="1" dirty="0">
                <a:solidFill>
                  <a:srgbClr val="080808"/>
                </a:solidFill>
                <a:latin typeface="楷体_GB2312" pitchFamily="49" charset="-122"/>
                <a:ea typeface="楷体_GB2312" pitchFamily="49" charset="-122"/>
              </a:rPr>
              <a:t>        MOV DL,0DH</a:t>
            </a:r>
          </a:p>
          <a:p>
            <a:pPr algn="l" eaLnBrk="1" hangingPunct="1"/>
            <a:r>
              <a:rPr lang="en-US" altLang="zh-CN" sz="2400" b="1" dirty="0">
                <a:solidFill>
                  <a:srgbClr val="080808"/>
                </a:solidFill>
                <a:latin typeface="楷体_GB2312" pitchFamily="49" charset="-122"/>
                <a:ea typeface="楷体_GB2312" pitchFamily="49" charset="-122"/>
              </a:rPr>
              <a:t>        INT 21H</a:t>
            </a:r>
          </a:p>
          <a:p>
            <a:pPr algn="l" eaLnBrk="1" hangingPunct="1"/>
            <a:r>
              <a:rPr lang="en-US" altLang="zh-CN" sz="2400" b="1" dirty="0">
                <a:solidFill>
                  <a:srgbClr val="080808"/>
                </a:solidFill>
                <a:latin typeface="楷体_GB2312" pitchFamily="49" charset="-122"/>
                <a:ea typeface="楷体_GB2312" pitchFamily="49" charset="-122"/>
              </a:rPr>
              <a:t>        POP DX</a:t>
            </a:r>
          </a:p>
          <a:p>
            <a:pPr algn="l" eaLnBrk="1" hangingPunct="1"/>
            <a:r>
              <a:rPr lang="en-US" altLang="zh-CN" sz="2400" b="1" dirty="0">
                <a:solidFill>
                  <a:srgbClr val="080808"/>
                </a:solidFill>
                <a:latin typeface="楷体_GB2312" pitchFamily="49" charset="-122"/>
                <a:ea typeface="楷体_GB2312" pitchFamily="49" charset="-122"/>
              </a:rPr>
              <a:t>        POP AX</a:t>
            </a:r>
          </a:p>
          <a:p>
            <a:pPr algn="l" eaLnBrk="1" hangingPunct="1"/>
            <a:r>
              <a:rPr lang="en-US" altLang="zh-CN" sz="2400" b="1" dirty="0">
                <a:solidFill>
                  <a:srgbClr val="080808"/>
                </a:solidFill>
                <a:latin typeface="楷体_GB2312" pitchFamily="49" charset="-122"/>
                <a:ea typeface="楷体_GB2312" pitchFamily="49" charset="-122"/>
              </a:rPr>
              <a:t>        RET</a:t>
            </a:r>
          </a:p>
          <a:p>
            <a:pPr algn="l" eaLnBrk="1" hangingPunct="1"/>
            <a:r>
              <a:rPr lang="en-US" altLang="zh-CN" sz="2400" b="1" dirty="0">
                <a:solidFill>
                  <a:srgbClr val="080808"/>
                </a:solidFill>
                <a:latin typeface="楷体_GB2312" pitchFamily="49" charset="-122"/>
                <a:ea typeface="楷体_GB2312" pitchFamily="49" charset="-122"/>
              </a:rPr>
              <a:t>DISPCR  ENDP</a:t>
            </a:r>
          </a:p>
        </p:txBody>
      </p:sp>
      <p:sp>
        <p:nvSpPr>
          <p:cNvPr id="4" name="矩形 3"/>
          <p:cNvSpPr/>
          <p:nvPr/>
        </p:nvSpPr>
        <p:spPr>
          <a:xfrm>
            <a:off x="4380994" y="1196752"/>
            <a:ext cx="4572000" cy="1938992"/>
          </a:xfrm>
          <a:prstGeom prst="rect">
            <a:avLst/>
          </a:prstGeom>
        </p:spPr>
        <p:txBody>
          <a:bodyPr>
            <a:spAutoFit/>
          </a:bodyPr>
          <a:lstStyle/>
          <a:p>
            <a:r>
              <a:rPr lang="en-US" altLang="zh-CN" sz="2400" b="1" dirty="0">
                <a:solidFill>
                  <a:srgbClr val="080808"/>
                </a:solidFill>
                <a:latin typeface="楷体_GB2312" pitchFamily="49" charset="-122"/>
                <a:ea typeface="楷体_GB2312" pitchFamily="49" charset="-122"/>
              </a:rPr>
              <a:t>TRANS10TO16	 PROC NEAR	</a:t>
            </a:r>
            <a:endParaRPr lang="en-US" altLang="zh-CN" sz="2400" b="1" dirty="0" smtClean="0">
              <a:solidFill>
                <a:srgbClr val="080808"/>
              </a:solidFill>
              <a:latin typeface="楷体_GB2312" pitchFamily="49" charset="-122"/>
              <a:ea typeface="楷体_GB2312" pitchFamily="49" charset="-122"/>
            </a:endParaRPr>
          </a:p>
          <a:p>
            <a:r>
              <a:rPr lang="zh-CN" altLang="en-US" sz="2400" b="1" dirty="0" smtClean="0">
                <a:solidFill>
                  <a:srgbClr val="00B050"/>
                </a:solidFill>
                <a:latin typeface="楷体_GB2312" pitchFamily="49" charset="-122"/>
                <a:ea typeface="楷体_GB2312" pitchFamily="49" charset="-122"/>
              </a:rPr>
              <a:t>；</a:t>
            </a:r>
            <a:r>
              <a:rPr lang="zh-CN" altLang="en-US" sz="2400" b="1" dirty="0">
                <a:solidFill>
                  <a:srgbClr val="00B050"/>
                </a:solidFill>
                <a:latin typeface="楷体_GB2312" pitchFamily="49" charset="-122"/>
                <a:ea typeface="楷体_GB2312" pitchFamily="49" charset="-122"/>
              </a:rPr>
              <a:t>详见例</a:t>
            </a:r>
            <a:r>
              <a:rPr lang="en-US" altLang="zh-CN" sz="2400" b="1" dirty="0">
                <a:solidFill>
                  <a:srgbClr val="00B050"/>
                </a:solidFill>
                <a:latin typeface="楷体_GB2312" pitchFamily="49" charset="-122"/>
                <a:ea typeface="楷体_GB2312" pitchFamily="49" charset="-122"/>
              </a:rPr>
              <a:t>4.12</a:t>
            </a:r>
          </a:p>
          <a:p>
            <a:r>
              <a:rPr lang="en-US" altLang="zh-CN" sz="2400" b="1" dirty="0">
                <a:solidFill>
                  <a:srgbClr val="080808"/>
                </a:solidFill>
                <a:latin typeface="楷体_GB2312" pitchFamily="49" charset="-122"/>
                <a:ea typeface="楷体_GB2312" pitchFamily="49" charset="-122"/>
              </a:rPr>
              <a:t>TRANS10TO16	 ENDP</a:t>
            </a:r>
          </a:p>
          <a:p>
            <a:r>
              <a:rPr lang="en-US" altLang="zh-CN" sz="2400" b="1" dirty="0">
                <a:solidFill>
                  <a:srgbClr val="080808"/>
                </a:solidFill>
                <a:latin typeface="楷体_GB2312" pitchFamily="49" charset="-122"/>
                <a:ea typeface="楷体_GB2312" pitchFamily="49" charset="-122"/>
              </a:rPr>
              <a:t>CODE   	 ENDS</a:t>
            </a:r>
          </a:p>
          <a:p>
            <a:r>
              <a:rPr lang="en-US" altLang="zh-CN" sz="2400" b="1" dirty="0">
                <a:solidFill>
                  <a:srgbClr val="080808"/>
                </a:solidFill>
                <a:latin typeface="楷体_GB2312" pitchFamily="49" charset="-122"/>
                <a:ea typeface="楷体_GB2312" pitchFamily="49" charset="-122"/>
              </a:rPr>
              <a:t>       	 END START</a:t>
            </a:r>
          </a:p>
        </p:txBody>
      </p:sp>
      <p:sp>
        <p:nvSpPr>
          <p:cNvPr id="5" name="矩形 4"/>
          <p:cNvSpPr/>
          <p:nvPr/>
        </p:nvSpPr>
        <p:spPr>
          <a:xfrm>
            <a:off x="4380994" y="3669469"/>
            <a:ext cx="4572000" cy="1569660"/>
          </a:xfrm>
          <a:prstGeom prst="rect">
            <a:avLst/>
          </a:prstGeom>
        </p:spPr>
        <p:txBody>
          <a:bodyPr>
            <a:spAutoFit/>
          </a:bodyPr>
          <a:lstStyle/>
          <a:p>
            <a:pPr eaLnBrk="1" hangingPunct="1"/>
            <a:r>
              <a:rPr lang="en-US" altLang="zh-CN" sz="2400" b="1" dirty="0">
                <a:solidFill>
                  <a:srgbClr val="080808"/>
                </a:solidFill>
                <a:latin typeface="楷体_GB2312" pitchFamily="49" charset="-122"/>
                <a:ea typeface="楷体_GB2312" pitchFamily="49" charset="-122"/>
              </a:rPr>
              <a:t>DISPAX  PROC NEAR   </a:t>
            </a:r>
            <a:endParaRPr lang="en-US" altLang="zh-CN" sz="2400" b="1" dirty="0" smtClean="0">
              <a:solidFill>
                <a:srgbClr val="080808"/>
              </a:solidFill>
              <a:latin typeface="楷体_GB2312" pitchFamily="49" charset="-122"/>
              <a:ea typeface="楷体_GB2312" pitchFamily="49" charset="-122"/>
            </a:endParaRPr>
          </a:p>
          <a:p>
            <a:pPr eaLnBrk="1" hangingPunct="1"/>
            <a:r>
              <a:rPr lang="zh-CN" altLang="en-US" sz="2400" b="1" dirty="0" smtClean="0">
                <a:solidFill>
                  <a:srgbClr val="00B050"/>
                </a:solidFill>
                <a:latin typeface="楷体_GB2312" pitchFamily="49" charset="-122"/>
                <a:ea typeface="楷体_GB2312" pitchFamily="49" charset="-122"/>
              </a:rPr>
              <a:t>；</a:t>
            </a:r>
            <a:r>
              <a:rPr lang="zh-CN" altLang="en-US" sz="2400" b="1" dirty="0">
                <a:solidFill>
                  <a:srgbClr val="00B050"/>
                </a:solidFill>
                <a:latin typeface="楷体_GB2312" pitchFamily="49" charset="-122"/>
                <a:ea typeface="楷体_GB2312" pitchFamily="49" charset="-122"/>
              </a:rPr>
              <a:t>显示寄存器</a:t>
            </a:r>
            <a:r>
              <a:rPr lang="en-US" altLang="zh-CN" sz="2400" b="1" dirty="0">
                <a:solidFill>
                  <a:srgbClr val="00B050"/>
                </a:solidFill>
                <a:latin typeface="楷体_GB2312" pitchFamily="49" charset="-122"/>
                <a:ea typeface="楷体_GB2312" pitchFamily="49" charset="-122"/>
              </a:rPr>
              <a:t>AX</a:t>
            </a:r>
            <a:r>
              <a:rPr lang="zh-CN" altLang="en-US" sz="2400" b="1" dirty="0">
                <a:solidFill>
                  <a:srgbClr val="00B050"/>
                </a:solidFill>
                <a:latin typeface="楷体_GB2312" pitchFamily="49" charset="-122"/>
                <a:ea typeface="楷体_GB2312" pitchFamily="49" charset="-122"/>
              </a:rPr>
              <a:t>的内容</a:t>
            </a:r>
            <a:r>
              <a:rPr lang="zh-CN" altLang="en-US" sz="2400" b="1" dirty="0" smtClean="0">
                <a:solidFill>
                  <a:srgbClr val="00B050"/>
                </a:solidFill>
                <a:latin typeface="楷体_GB2312" pitchFamily="49" charset="-122"/>
                <a:ea typeface="楷体_GB2312" pitchFamily="49" charset="-122"/>
              </a:rPr>
              <a:t>子程序</a:t>
            </a:r>
            <a:endParaRPr lang="en-US" altLang="zh-CN" sz="2400" b="1" dirty="0" smtClean="0">
              <a:solidFill>
                <a:srgbClr val="00B050"/>
              </a:solidFill>
              <a:latin typeface="楷体_GB2312" pitchFamily="49" charset="-122"/>
              <a:ea typeface="楷体_GB2312" pitchFamily="49" charset="-122"/>
            </a:endParaRPr>
          </a:p>
          <a:p>
            <a:pPr eaLnBrk="1" hangingPunct="1"/>
            <a:r>
              <a:rPr lang="zh-CN" altLang="en-US" sz="2400" b="1" dirty="0">
                <a:solidFill>
                  <a:srgbClr val="00B050"/>
                </a:solidFill>
                <a:latin typeface="楷体_GB2312" pitchFamily="49" charset="-122"/>
                <a:ea typeface="楷体_GB2312" pitchFamily="49" charset="-122"/>
              </a:rPr>
              <a:t>；</a:t>
            </a:r>
            <a:r>
              <a:rPr lang="zh-CN" altLang="en-US" sz="2400" b="1" dirty="0" smtClean="0">
                <a:solidFill>
                  <a:srgbClr val="00B050"/>
                </a:solidFill>
                <a:latin typeface="楷体_GB2312" pitchFamily="49" charset="-122"/>
                <a:ea typeface="楷体_GB2312" pitchFamily="49" charset="-122"/>
              </a:rPr>
              <a:t>详</a:t>
            </a:r>
            <a:r>
              <a:rPr lang="zh-CN" altLang="en-US" sz="2400" b="1" dirty="0">
                <a:solidFill>
                  <a:srgbClr val="00B050"/>
                </a:solidFill>
                <a:latin typeface="楷体_GB2312" pitchFamily="49" charset="-122"/>
                <a:ea typeface="楷体_GB2312" pitchFamily="49" charset="-122"/>
              </a:rPr>
              <a:t>见例</a:t>
            </a:r>
            <a:r>
              <a:rPr lang="en-US" altLang="zh-CN" sz="2400" b="1" dirty="0">
                <a:solidFill>
                  <a:srgbClr val="00B050"/>
                </a:solidFill>
                <a:latin typeface="楷体_GB2312" pitchFamily="49" charset="-122"/>
                <a:ea typeface="楷体_GB2312" pitchFamily="49" charset="-122"/>
              </a:rPr>
              <a:t>3.34</a:t>
            </a:r>
          </a:p>
          <a:p>
            <a:r>
              <a:rPr lang="en-US" altLang="zh-CN" sz="2400" b="1" dirty="0">
                <a:solidFill>
                  <a:schemeClr val="tx2"/>
                </a:solidFill>
                <a:latin typeface="楷体_GB2312" pitchFamily="49" charset="-122"/>
                <a:ea typeface="楷体_GB2312" pitchFamily="49" charset="-122"/>
              </a:rPr>
              <a:t>DISPAX  ENDP</a:t>
            </a:r>
          </a:p>
        </p:txBody>
      </p:sp>
    </p:spTree>
    <p:extLst>
      <p:ext uri="{BB962C8B-B14F-4D97-AF65-F5344CB8AC3E}">
        <p14:creationId xmlns:p14="http://schemas.microsoft.com/office/powerpoint/2010/main" val="233298720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76921" y="3717032"/>
            <a:ext cx="5851463" cy="576064"/>
          </a:xfrm>
          <a:prstGeom prst="rect">
            <a:avLst/>
          </a:prstGeom>
          <a:solidFill>
            <a:schemeClr val="accent1">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矩形 2"/>
          <p:cNvSpPr/>
          <p:nvPr/>
        </p:nvSpPr>
        <p:spPr>
          <a:xfrm>
            <a:off x="107504" y="1124744"/>
            <a:ext cx="8712968" cy="1477328"/>
          </a:xfrm>
          <a:prstGeom prst="rect">
            <a:avLst/>
          </a:prstGeom>
        </p:spPr>
        <p:txBody>
          <a:bodyPr wrap="square">
            <a:spAutoFit/>
          </a:bodyPr>
          <a:lstStyle/>
          <a:p>
            <a:r>
              <a:rPr lang="zh-CN" altLang="en-US" b="1" dirty="0">
                <a:solidFill>
                  <a:srgbClr val="080808"/>
                </a:solidFill>
                <a:latin typeface="楷体_GB2312" pitchFamily="49" charset="-122"/>
                <a:ea typeface="楷体_GB2312" pitchFamily="49" charset="-122"/>
              </a:rPr>
              <a:t>例</a:t>
            </a:r>
            <a:r>
              <a:rPr lang="en-US" altLang="zh-CN" b="1" dirty="0">
                <a:solidFill>
                  <a:srgbClr val="080808"/>
                </a:solidFill>
                <a:latin typeface="楷体_GB2312" pitchFamily="49" charset="-122"/>
                <a:ea typeface="楷体_GB2312" pitchFamily="49" charset="-122"/>
              </a:rPr>
              <a:t>4.14  </a:t>
            </a:r>
            <a:r>
              <a:rPr lang="zh-CN" altLang="en-US" b="1" dirty="0">
                <a:solidFill>
                  <a:srgbClr val="080808"/>
                </a:solidFill>
                <a:latin typeface="楷体_GB2312" pitchFamily="49" charset="-122"/>
                <a:ea typeface="楷体_GB2312" pitchFamily="49" charset="-122"/>
              </a:rPr>
              <a:t>设一组</a:t>
            </a:r>
            <a:r>
              <a:rPr lang="en-US" altLang="zh-CN" b="1" dirty="0">
                <a:solidFill>
                  <a:srgbClr val="080808"/>
                </a:solidFill>
                <a:latin typeface="楷体_GB2312" pitchFamily="49" charset="-122"/>
                <a:ea typeface="楷体_GB2312" pitchFamily="49" charset="-122"/>
              </a:rPr>
              <a:t>16</a:t>
            </a:r>
            <a:r>
              <a:rPr lang="zh-CN" altLang="en-US" b="1" dirty="0">
                <a:solidFill>
                  <a:srgbClr val="080808"/>
                </a:solidFill>
                <a:latin typeface="楷体_GB2312" pitchFamily="49" charset="-122"/>
                <a:ea typeface="楷体_GB2312" pitchFamily="49" charset="-122"/>
              </a:rPr>
              <a:t>位有符号数存放在缓冲区</a:t>
            </a:r>
            <a:r>
              <a:rPr lang="en-US" altLang="zh-CN" b="1" dirty="0">
                <a:solidFill>
                  <a:srgbClr val="080808"/>
                </a:solidFill>
                <a:latin typeface="楷体_GB2312" pitchFamily="49" charset="-122"/>
                <a:ea typeface="楷体_GB2312" pitchFamily="49" charset="-122"/>
              </a:rPr>
              <a:t>BUFFER</a:t>
            </a:r>
            <a:r>
              <a:rPr lang="zh-CN" altLang="en-US" b="1" dirty="0">
                <a:solidFill>
                  <a:srgbClr val="080808"/>
                </a:solidFill>
                <a:latin typeface="楷体_GB2312" pitchFamily="49" charset="-122"/>
                <a:ea typeface="楷体_GB2312" pitchFamily="49" charset="-122"/>
              </a:rPr>
              <a:t>中，前两个字节用于存放数据个数，编写子程序</a:t>
            </a:r>
            <a:r>
              <a:rPr lang="en-US" altLang="zh-CN" b="1" dirty="0">
                <a:solidFill>
                  <a:srgbClr val="080808"/>
                </a:solidFill>
                <a:latin typeface="楷体_GB2312" pitchFamily="49" charset="-122"/>
                <a:ea typeface="楷体_GB2312" pitchFamily="49" charset="-122"/>
              </a:rPr>
              <a:t>COMPUTMEAN</a:t>
            </a:r>
            <a:r>
              <a:rPr lang="zh-CN" altLang="en-US" b="1" dirty="0">
                <a:solidFill>
                  <a:srgbClr val="080808"/>
                </a:solidFill>
                <a:latin typeface="楷体_GB2312" pitchFamily="49" charset="-122"/>
                <a:ea typeface="楷体_GB2312" pitchFamily="49" charset="-122"/>
              </a:rPr>
              <a:t>计算这组数据平均值。</a:t>
            </a:r>
          </a:p>
          <a:p>
            <a:r>
              <a:rPr lang="zh-CN" altLang="en-US" b="1" dirty="0">
                <a:solidFill>
                  <a:srgbClr val="0000FF"/>
                </a:solidFill>
                <a:latin typeface="楷体_GB2312" pitchFamily="49" charset="-122"/>
                <a:ea typeface="楷体_GB2312" pitchFamily="49" charset="-122"/>
              </a:rPr>
              <a:t>解</a:t>
            </a:r>
            <a:r>
              <a:rPr lang="zh-CN" altLang="en-US" b="1" dirty="0">
                <a:solidFill>
                  <a:srgbClr val="080808"/>
                </a:solidFill>
                <a:latin typeface="楷体_GB2312" pitchFamily="49" charset="-122"/>
                <a:ea typeface="楷体_GB2312" pitchFamily="49" charset="-122"/>
              </a:rPr>
              <a:t>：计算数据平均值的子程序</a:t>
            </a:r>
            <a:r>
              <a:rPr lang="en-US" altLang="zh-CN" b="1" dirty="0">
                <a:solidFill>
                  <a:srgbClr val="080808"/>
                </a:solidFill>
                <a:latin typeface="楷体_GB2312" pitchFamily="49" charset="-122"/>
                <a:ea typeface="楷体_GB2312" pitchFamily="49" charset="-122"/>
              </a:rPr>
              <a:t>COMPUTMEAN</a:t>
            </a:r>
            <a:r>
              <a:rPr lang="zh-CN" altLang="en-US" b="1" dirty="0">
                <a:solidFill>
                  <a:srgbClr val="080808"/>
                </a:solidFill>
                <a:latin typeface="楷体_GB2312" pitchFamily="49" charset="-122"/>
                <a:ea typeface="楷体_GB2312" pitchFamily="49" charset="-122"/>
              </a:rPr>
              <a:t>，采用堆栈参数传递方式，人口参数：缓冲区首地址压入堆栈；出口参数：计算出的平均值存入堆栈，采用与保存缓冲区首地址相同的堆栈单元。汇编语言程序如下：</a:t>
            </a:r>
          </a:p>
        </p:txBody>
      </p:sp>
      <p:sp>
        <p:nvSpPr>
          <p:cNvPr id="4" name="矩形 3"/>
          <p:cNvSpPr/>
          <p:nvPr/>
        </p:nvSpPr>
        <p:spPr>
          <a:xfrm>
            <a:off x="2176921" y="2492896"/>
            <a:ext cx="6674602" cy="4647426"/>
          </a:xfrm>
          <a:prstGeom prst="rect">
            <a:avLst/>
          </a:prstGeom>
        </p:spPr>
        <p:txBody>
          <a:bodyPr wrap="square">
            <a:spAutoFit/>
          </a:bodyPr>
          <a:lstStyle/>
          <a:p>
            <a:r>
              <a:rPr lang="en-US" altLang="zh-CN" sz="1600" b="1" dirty="0">
                <a:solidFill>
                  <a:srgbClr val="080808"/>
                </a:solidFill>
                <a:latin typeface="楷体_GB2312" pitchFamily="49" charset="-122"/>
                <a:ea typeface="楷体_GB2312" pitchFamily="49" charset="-122"/>
              </a:rPr>
              <a:t>STACK   SEGMENT STACK 'STACK'</a:t>
            </a:r>
          </a:p>
          <a:p>
            <a:r>
              <a:rPr lang="en-US" altLang="zh-CN" sz="1600" b="1" dirty="0">
                <a:solidFill>
                  <a:srgbClr val="080808"/>
                </a:solidFill>
                <a:latin typeface="楷体_GB2312" pitchFamily="49" charset="-122"/>
                <a:ea typeface="楷体_GB2312" pitchFamily="49" charset="-122"/>
              </a:rPr>
              <a:t>        DW 100H DUP(?)</a:t>
            </a:r>
          </a:p>
          <a:p>
            <a:r>
              <a:rPr lang="en-US" altLang="zh-CN" sz="1600" b="1" dirty="0">
                <a:solidFill>
                  <a:srgbClr val="080808"/>
                </a:solidFill>
                <a:latin typeface="楷体_GB2312" pitchFamily="49" charset="-122"/>
                <a:ea typeface="楷体_GB2312" pitchFamily="49" charset="-122"/>
              </a:rPr>
              <a:t>TOP     LABEL WORD</a:t>
            </a:r>
          </a:p>
          <a:p>
            <a:r>
              <a:rPr lang="en-US" altLang="zh-CN" sz="1600" b="1" dirty="0">
                <a:solidFill>
                  <a:srgbClr val="080808"/>
                </a:solidFill>
                <a:latin typeface="楷体_GB2312" pitchFamily="49" charset="-122"/>
                <a:ea typeface="楷体_GB2312" pitchFamily="49" charset="-122"/>
              </a:rPr>
              <a:t>STACK   </a:t>
            </a:r>
            <a:r>
              <a:rPr lang="en-US" altLang="zh-CN" sz="1600" b="1" dirty="0" smtClean="0">
                <a:solidFill>
                  <a:srgbClr val="080808"/>
                </a:solidFill>
                <a:latin typeface="楷体_GB2312" pitchFamily="49" charset="-122"/>
                <a:ea typeface="楷体_GB2312" pitchFamily="49" charset="-122"/>
              </a:rPr>
              <a:t>ENDS</a:t>
            </a:r>
          </a:p>
          <a:p>
            <a:r>
              <a:rPr lang="en-US" altLang="zh-CN" sz="1600" b="1" dirty="0">
                <a:solidFill>
                  <a:srgbClr val="080808"/>
                </a:solidFill>
                <a:latin typeface="楷体_GB2312" pitchFamily="49" charset="-122"/>
                <a:ea typeface="楷体_GB2312" pitchFamily="49" charset="-122"/>
              </a:rPr>
              <a:t>DATA    SEGMENT</a:t>
            </a:r>
          </a:p>
          <a:p>
            <a:r>
              <a:rPr lang="en-US" altLang="zh-CN" sz="1600" b="1" dirty="0">
                <a:solidFill>
                  <a:srgbClr val="080808"/>
                </a:solidFill>
                <a:latin typeface="楷体_GB2312" pitchFamily="49" charset="-122"/>
                <a:ea typeface="楷体_GB2312" pitchFamily="49" charset="-122"/>
              </a:rPr>
              <a:t>BUFFER  DW 10		</a:t>
            </a:r>
            <a:r>
              <a:rPr lang="zh-CN" altLang="en-US" sz="1600" b="1" dirty="0">
                <a:solidFill>
                  <a:srgbClr val="080808"/>
                </a:solidFill>
                <a:latin typeface="楷体_GB2312" pitchFamily="49" charset="-122"/>
                <a:ea typeface="楷体_GB2312" pitchFamily="49" charset="-122"/>
              </a:rPr>
              <a:t>；假设有</a:t>
            </a:r>
            <a:r>
              <a:rPr lang="en-US" altLang="zh-CN" sz="1600" b="1" dirty="0">
                <a:solidFill>
                  <a:srgbClr val="080808"/>
                </a:solidFill>
                <a:latin typeface="楷体_GB2312" pitchFamily="49" charset="-122"/>
                <a:ea typeface="楷体_GB2312" pitchFamily="49" charset="-122"/>
              </a:rPr>
              <a:t>10</a:t>
            </a:r>
            <a:r>
              <a:rPr lang="zh-CN" altLang="en-US" sz="1600" b="1" dirty="0">
                <a:solidFill>
                  <a:srgbClr val="080808"/>
                </a:solidFill>
                <a:latin typeface="楷体_GB2312" pitchFamily="49" charset="-122"/>
                <a:ea typeface="楷体_GB2312" pitchFamily="49" charset="-122"/>
              </a:rPr>
              <a:t>个数据</a:t>
            </a:r>
          </a:p>
          <a:p>
            <a:pPr eaLnBrk="1" hangingPunct="1"/>
            <a:r>
              <a:rPr lang="en-US" altLang="zh-CN" sz="1600" b="1" dirty="0">
                <a:solidFill>
                  <a:srgbClr val="080808"/>
                </a:solidFill>
                <a:latin typeface="楷体_GB2312" pitchFamily="49" charset="-122"/>
                <a:ea typeface="楷体_GB2312" pitchFamily="49" charset="-122"/>
              </a:rPr>
              <a:t>DW 521,112,3654,-564,45, -166,771,1288,32709,-32014</a:t>
            </a:r>
          </a:p>
          <a:p>
            <a:r>
              <a:rPr lang="en-US" altLang="zh-CN" sz="1600" b="1" dirty="0">
                <a:solidFill>
                  <a:srgbClr val="080808"/>
                </a:solidFill>
                <a:latin typeface="楷体_GB2312" pitchFamily="49" charset="-122"/>
                <a:ea typeface="楷体_GB2312" pitchFamily="49" charset="-122"/>
              </a:rPr>
              <a:t>DATA    ENDS</a:t>
            </a:r>
          </a:p>
          <a:p>
            <a:r>
              <a:rPr lang="en-US" altLang="zh-CN" sz="1600" b="1" dirty="0">
                <a:solidFill>
                  <a:srgbClr val="080808"/>
                </a:solidFill>
                <a:latin typeface="楷体_GB2312" pitchFamily="49" charset="-122"/>
                <a:ea typeface="楷体_GB2312" pitchFamily="49" charset="-122"/>
              </a:rPr>
              <a:t>CODE    SEGMENT</a:t>
            </a:r>
          </a:p>
          <a:p>
            <a:r>
              <a:rPr lang="en-US" altLang="zh-CN" sz="1600" b="1" dirty="0">
                <a:solidFill>
                  <a:srgbClr val="080808"/>
                </a:solidFill>
                <a:latin typeface="楷体_GB2312" pitchFamily="49" charset="-122"/>
                <a:ea typeface="楷体_GB2312" pitchFamily="49" charset="-122"/>
              </a:rPr>
              <a:t>        ASSUME CS:CODE,DS:DATA,ES:DATA,SS:STACK</a:t>
            </a:r>
          </a:p>
          <a:p>
            <a:r>
              <a:rPr lang="en-US" altLang="zh-CN" sz="1600" b="1" dirty="0">
                <a:solidFill>
                  <a:srgbClr val="080808"/>
                </a:solidFill>
                <a:latin typeface="楷体_GB2312" pitchFamily="49" charset="-122"/>
                <a:ea typeface="楷体_GB2312" pitchFamily="49" charset="-122"/>
              </a:rPr>
              <a:t>START:</a:t>
            </a:r>
          </a:p>
          <a:p>
            <a:r>
              <a:rPr lang="en-US" altLang="zh-CN" sz="1600" b="1" dirty="0">
                <a:solidFill>
                  <a:srgbClr val="080808"/>
                </a:solidFill>
                <a:latin typeface="楷体_GB2312" pitchFamily="49" charset="-122"/>
                <a:ea typeface="楷体_GB2312" pitchFamily="49" charset="-122"/>
              </a:rPr>
              <a:t>        MOV AX,DATA</a:t>
            </a:r>
          </a:p>
          <a:p>
            <a:r>
              <a:rPr lang="en-US" altLang="zh-CN" sz="1600" b="1" dirty="0">
                <a:solidFill>
                  <a:srgbClr val="080808"/>
                </a:solidFill>
                <a:latin typeface="楷体_GB2312" pitchFamily="49" charset="-122"/>
                <a:ea typeface="楷体_GB2312" pitchFamily="49" charset="-122"/>
              </a:rPr>
              <a:t>        MOV DS,AX</a:t>
            </a:r>
          </a:p>
          <a:p>
            <a:r>
              <a:rPr lang="en-US" altLang="zh-CN" sz="1600" b="1" dirty="0">
                <a:solidFill>
                  <a:srgbClr val="080808"/>
                </a:solidFill>
                <a:latin typeface="楷体_GB2312" pitchFamily="49" charset="-122"/>
                <a:ea typeface="楷体_GB2312" pitchFamily="49" charset="-122"/>
              </a:rPr>
              <a:t>        MOV ES,AX</a:t>
            </a:r>
          </a:p>
          <a:p>
            <a:r>
              <a:rPr lang="en-US" altLang="zh-CN" sz="1600" b="1" dirty="0">
                <a:solidFill>
                  <a:srgbClr val="080808"/>
                </a:solidFill>
                <a:latin typeface="楷体_GB2312" pitchFamily="49" charset="-122"/>
                <a:ea typeface="楷体_GB2312" pitchFamily="49" charset="-122"/>
              </a:rPr>
              <a:t>        MOV AX,STACK</a:t>
            </a:r>
          </a:p>
          <a:p>
            <a:r>
              <a:rPr lang="en-US" altLang="zh-CN" sz="1600" b="1" dirty="0">
                <a:solidFill>
                  <a:srgbClr val="080808"/>
                </a:solidFill>
                <a:latin typeface="楷体_GB2312" pitchFamily="49" charset="-122"/>
                <a:ea typeface="楷体_GB2312" pitchFamily="49" charset="-122"/>
              </a:rPr>
              <a:t>        MOV SS,AX</a:t>
            </a:r>
          </a:p>
          <a:p>
            <a:r>
              <a:rPr lang="en-US" altLang="zh-CN" sz="1600" b="1" dirty="0">
                <a:solidFill>
                  <a:srgbClr val="080808"/>
                </a:solidFill>
                <a:latin typeface="楷体_GB2312" pitchFamily="49" charset="-122"/>
                <a:ea typeface="楷体_GB2312" pitchFamily="49" charset="-122"/>
              </a:rPr>
              <a:t>        LEA SP,TOP</a:t>
            </a:r>
          </a:p>
          <a:p>
            <a:endParaRPr lang="en-US" altLang="zh-CN" sz="1600" b="1" dirty="0">
              <a:solidFill>
                <a:srgbClr val="080808"/>
              </a:solidFill>
              <a:latin typeface="楷体_GB2312" pitchFamily="49" charset="-122"/>
              <a:ea typeface="楷体_GB2312" pitchFamily="49" charset="-122"/>
            </a:endParaRPr>
          </a:p>
        </p:txBody>
      </p:sp>
    </p:spTree>
    <p:extLst>
      <p:ext uri="{BB962C8B-B14F-4D97-AF65-F5344CB8AC3E}">
        <p14:creationId xmlns:p14="http://schemas.microsoft.com/office/powerpoint/2010/main" val="4903971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矩形 2"/>
          <p:cNvSpPr/>
          <p:nvPr/>
        </p:nvSpPr>
        <p:spPr>
          <a:xfrm>
            <a:off x="460306" y="1124744"/>
            <a:ext cx="2642070" cy="369332"/>
          </a:xfrm>
          <a:prstGeom prst="rect">
            <a:avLst/>
          </a:prstGeom>
        </p:spPr>
        <p:txBody>
          <a:bodyPr wrap="none">
            <a:spAutoFit/>
          </a:bodyPr>
          <a:lstStyle/>
          <a:p>
            <a:r>
              <a:rPr lang="en-US" altLang="zh-CN" b="1" dirty="0" smtClean="0">
                <a:solidFill>
                  <a:srgbClr val="080808"/>
                </a:solidFill>
                <a:latin typeface="楷体_GB2312" pitchFamily="49" charset="-122"/>
                <a:ea typeface="楷体_GB2312" pitchFamily="49" charset="-122"/>
              </a:rPr>
              <a:t>MOV AX, OFFSET BUFFER</a:t>
            </a:r>
            <a:endParaRPr lang="en-US" altLang="zh-CN" b="1" dirty="0">
              <a:solidFill>
                <a:srgbClr val="080808"/>
              </a:solidFill>
              <a:latin typeface="楷体_GB2312" pitchFamily="49" charset="-122"/>
              <a:ea typeface="楷体_GB2312" pitchFamily="49" charset="-122"/>
            </a:endParaRPr>
          </a:p>
        </p:txBody>
      </p:sp>
      <p:sp>
        <p:nvSpPr>
          <p:cNvPr id="4" name="矩形 3"/>
          <p:cNvSpPr/>
          <p:nvPr/>
        </p:nvSpPr>
        <p:spPr>
          <a:xfrm>
            <a:off x="434277" y="1412776"/>
            <a:ext cx="9505056" cy="5355312"/>
          </a:xfrm>
          <a:prstGeom prst="rect">
            <a:avLst/>
          </a:prstGeom>
        </p:spPr>
        <p:txBody>
          <a:bodyPr wrap="square">
            <a:spAutoFit/>
          </a:bodyPr>
          <a:lstStyle/>
          <a:p>
            <a:r>
              <a:rPr lang="en-US" altLang="zh-CN" b="1" dirty="0">
                <a:solidFill>
                  <a:srgbClr val="080808"/>
                </a:solidFill>
                <a:latin typeface="楷体_GB2312" pitchFamily="49" charset="-122"/>
                <a:ea typeface="楷体_GB2312" pitchFamily="49" charset="-122"/>
              </a:rPr>
              <a:t>PUSH AX			</a:t>
            </a:r>
            <a:endParaRPr lang="en-US" altLang="zh-CN" b="1" dirty="0" smtClean="0">
              <a:solidFill>
                <a:srgbClr val="080808"/>
              </a:solidFill>
              <a:latin typeface="楷体_GB2312" pitchFamily="49" charset="-122"/>
              <a:ea typeface="楷体_GB2312" pitchFamily="49" charset="-122"/>
            </a:endParaRPr>
          </a:p>
          <a:p>
            <a:r>
              <a:rPr lang="zh-CN" altLang="en-US" b="1" dirty="0" smtClean="0">
                <a:solidFill>
                  <a:srgbClr val="00B050"/>
                </a:solidFill>
                <a:latin typeface="楷体_GB2312" pitchFamily="49" charset="-122"/>
                <a:ea typeface="楷体_GB2312" pitchFamily="49" charset="-122"/>
              </a:rPr>
              <a:t>；</a:t>
            </a:r>
            <a:r>
              <a:rPr lang="zh-CN" altLang="en-US" b="1" dirty="0">
                <a:solidFill>
                  <a:srgbClr val="00B050"/>
                </a:solidFill>
                <a:latin typeface="楷体_GB2312" pitchFamily="49" charset="-122"/>
                <a:ea typeface="楷体_GB2312" pitchFamily="49" charset="-122"/>
              </a:rPr>
              <a:t>入口参数压入堆栈进行传递</a:t>
            </a:r>
          </a:p>
          <a:p>
            <a:r>
              <a:rPr lang="en-US" altLang="zh-CN" b="1" dirty="0" smtClean="0">
                <a:solidFill>
                  <a:srgbClr val="080808"/>
                </a:solidFill>
                <a:latin typeface="楷体_GB2312" pitchFamily="49" charset="-122"/>
                <a:ea typeface="楷体_GB2312" pitchFamily="49" charset="-122"/>
              </a:rPr>
              <a:t>CALL </a:t>
            </a:r>
            <a:r>
              <a:rPr lang="en-US" altLang="zh-CN" b="1" dirty="0">
                <a:solidFill>
                  <a:srgbClr val="080808"/>
                </a:solidFill>
                <a:latin typeface="楷体_GB2312" pitchFamily="49" charset="-122"/>
                <a:ea typeface="楷体_GB2312" pitchFamily="49" charset="-122"/>
              </a:rPr>
              <a:t>COMPUTMEAN</a:t>
            </a:r>
          </a:p>
          <a:p>
            <a:r>
              <a:rPr lang="en-US" altLang="zh-CN" b="1" dirty="0" smtClean="0">
                <a:solidFill>
                  <a:srgbClr val="080808"/>
                </a:solidFill>
                <a:latin typeface="楷体_GB2312" pitchFamily="49" charset="-122"/>
                <a:ea typeface="楷体_GB2312" pitchFamily="49" charset="-122"/>
              </a:rPr>
              <a:t>POP </a:t>
            </a:r>
            <a:r>
              <a:rPr lang="en-US" altLang="zh-CN" b="1" dirty="0">
                <a:solidFill>
                  <a:srgbClr val="080808"/>
                </a:solidFill>
                <a:latin typeface="楷体_GB2312" pitchFamily="49" charset="-122"/>
                <a:ea typeface="楷体_GB2312" pitchFamily="49" charset="-122"/>
              </a:rPr>
              <a:t>AX		</a:t>
            </a:r>
            <a:endParaRPr lang="en-US" altLang="zh-CN" b="1" dirty="0" smtClean="0">
              <a:solidFill>
                <a:srgbClr val="080808"/>
              </a:solidFill>
              <a:latin typeface="楷体_GB2312" pitchFamily="49" charset="-122"/>
              <a:ea typeface="楷体_GB2312" pitchFamily="49" charset="-122"/>
            </a:endParaRPr>
          </a:p>
          <a:p>
            <a:r>
              <a:rPr lang="zh-CN" altLang="en-US" b="1" dirty="0" smtClean="0">
                <a:solidFill>
                  <a:srgbClr val="00B050"/>
                </a:solidFill>
                <a:latin typeface="楷体_GB2312" pitchFamily="49" charset="-122"/>
                <a:ea typeface="楷体_GB2312" pitchFamily="49" charset="-122"/>
              </a:rPr>
              <a:t>；</a:t>
            </a:r>
            <a:r>
              <a:rPr lang="zh-CN" altLang="en-US" b="1" dirty="0">
                <a:solidFill>
                  <a:srgbClr val="00B050"/>
                </a:solidFill>
                <a:latin typeface="楷体_GB2312" pitchFamily="49" charset="-122"/>
                <a:ea typeface="楷体_GB2312" pitchFamily="49" charset="-122"/>
              </a:rPr>
              <a:t>出口参数也通过堆栈得到</a:t>
            </a:r>
          </a:p>
          <a:p>
            <a:r>
              <a:rPr lang="en-US" altLang="zh-CN" b="1" dirty="0" smtClean="0">
                <a:solidFill>
                  <a:srgbClr val="080808"/>
                </a:solidFill>
                <a:latin typeface="楷体_GB2312" pitchFamily="49" charset="-122"/>
                <a:ea typeface="楷体_GB2312" pitchFamily="49" charset="-122"/>
              </a:rPr>
              <a:t>CALL </a:t>
            </a:r>
            <a:r>
              <a:rPr lang="en-US" altLang="zh-CN" b="1" dirty="0">
                <a:solidFill>
                  <a:srgbClr val="080808"/>
                </a:solidFill>
                <a:latin typeface="楷体_GB2312" pitchFamily="49" charset="-122"/>
                <a:ea typeface="楷体_GB2312" pitchFamily="49" charset="-122"/>
              </a:rPr>
              <a:t>DISPAX		</a:t>
            </a:r>
            <a:endParaRPr lang="en-US" altLang="zh-CN" b="1" dirty="0" smtClean="0">
              <a:solidFill>
                <a:srgbClr val="080808"/>
              </a:solidFill>
              <a:latin typeface="楷体_GB2312" pitchFamily="49" charset="-122"/>
              <a:ea typeface="楷体_GB2312" pitchFamily="49" charset="-122"/>
            </a:endParaRPr>
          </a:p>
          <a:p>
            <a:r>
              <a:rPr lang="zh-CN" altLang="en-US" b="1" dirty="0" smtClean="0">
                <a:solidFill>
                  <a:srgbClr val="00B050"/>
                </a:solidFill>
                <a:latin typeface="楷体_GB2312" pitchFamily="49" charset="-122"/>
                <a:ea typeface="楷体_GB2312" pitchFamily="49" charset="-122"/>
              </a:rPr>
              <a:t>；</a:t>
            </a:r>
            <a:r>
              <a:rPr lang="zh-CN" altLang="en-US" b="1" dirty="0">
                <a:solidFill>
                  <a:srgbClr val="00B050"/>
                </a:solidFill>
                <a:latin typeface="楷体_GB2312" pitchFamily="49" charset="-122"/>
                <a:ea typeface="楷体_GB2312" pitchFamily="49" charset="-122"/>
              </a:rPr>
              <a:t>调用子程序</a:t>
            </a:r>
            <a:r>
              <a:rPr lang="en-US" altLang="zh-CN" b="1" dirty="0">
                <a:solidFill>
                  <a:srgbClr val="00B050"/>
                </a:solidFill>
                <a:latin typeface="楷体_GB2312" pitchFamily="49" charset="-122"/>
                <a:ea typeface="楷体_GB2312" pitchFamily="49" charset="-122"/>
              </a:rPr>
              <a:t>DISPAX</a:t>
            </a:r>
            <a:r>
              <a:rPr lang="zh-CN" altLang="en-US" b="1" dirty="0">
                <a:solidFill>
                  <a:srgbClr val="00B050"/>
                </a:solidFill>
                <a:latin typeface="楷体_GB2312" pitchFamily="49" charset="-122"/>
                <a:ea typeface="楷体_GB2312" pitchFamily="49" charset="-122"/>
              </a:rPr>
              <a:t>显示</a:t>
            </a:r>
            <a:r>
              <a:rPr lang="en-US" altLang="zh-CN" b="1" dirty="0">
                <a:solidFill>
                  <a:srgbClr val="00B050"/>
                </a:solidFill>
                <a:latin typeface="楷体_GB2312" pitchFamily="49" charset="-122"/>
                <a:ea typeface="楷体_GB2312" pitchFamily="49" charset="-122"/>
              </a:rPr>
              <a:t>AX</a:t>
            </a:r>
            <a:r>
              <a:rPr lang="zh-CN" altLang="en-US" b="1" dirty="0">
                <a:solidFill>
                  <a:srgbClr val="00B050"/>
                </a:solidFill>
                <a:latin typeface="楷体_GB2312" pitchFamily="49" charset="-122"/>
                <a:ea typeface="楷体_GB2312" pitchFamily="49" charset="-122"/>
              </a:rPr>
              <a:t>的</a:t>
            </a:r>
            <a:r>
              <a:rPr lang="zh-CN" altLang="en-US" b="1" dirty="0" smtClean="0">
                <a:solidFill>
                  <a:srgbClr val="00B050"/>
                </a:solidFill>
                <a:latin typeface="楷体_GB2312" pitchFamily="49" charset="-122"/>
                <a:ea typeface="楷体_GB2312" pitchFamily="49" charset="-122"/>
              </a:rPr>
              <a:t>内容</a:t>
            </a:r>
            <a:endParaRPr lang="en-US" altLang="zh-CN" b="1" dirty="0" smtClean="0">
              <a:solidFill>
                <a:srgbClr val="00B050"/>
              </a:solidFill>
              <a:latin typeface="楷体_GB2312" pitchFamily="49" charset="-122"/>
              <a:ea typeface="楷体_GB2312" pitchFamily="49" charset="-122"/>
            </a:endParaRPr>
          </a:p>
          <a:p>
            <a:r>
              <a:rPr lang="en-US" altLang="zh-CN" b="1" dirty="0" smtClean="0">
                <a:solidFill>
                  <a:srgbClr val="080808"/>
                </a:solidFill>
                <a:latin typeface="楷体_GB2312" pitchFamily="49" charset="-122"/>
                <a:ea typeface="楷体_GB2312" pitchFamily="49" charset="-122"/>
              </a:rPr>
              <a:t>MOV </a:t>
            </a:r>
            <a:r>
              <a:rPr lang="en-US" altLang="zh-CN" b="1" dirty="0">
                <a:solidFill>
                  <a:srgbClr val="080808"/>
                </a:solidFill>
                <a:latin typeface="楷体_GB2312" pitchFamily="49" charset="-122"/>
                <a:ea typeface="楷体_GB2312" pitchFamily="49" charset="-122"/>
              </a:rPr>
              <a:t>AH,4CH      </a:t>
            </a:r>
            <a:endParaRPr lang="en-US" altLang="zh-CN" b="1" dirty="0" smtClean="0">
              <a:solidFill>
                <a:srgbClr val="080808"/>
              </a:solidFill>
              <a:latin typeface="楷体_GB2312" pitchFamily="49" charset="-122"/>
              <a:ea typeface="楷体_GB2312" pitchFamily="49" charset="-122"/>
            </a:endParaRPr>
          </a:p>
          <a:p>
            <a:r>
              <a:rPr lang="zh-CN" altLang="en-US" b="1" dirty="0" smtClean="0">
                <a:solidFill>
                  <a:srgbClr val="00B050"/>
                </a:solidFill>
                <a:latin typeface="楷体_GB2312" pitchFamily="49" charset="-122"/>
                <a:ea typeface="楷体_GB2312" pitchFamily="49" charset="-122"/>
              </a:rPr>
              <a:t>；</a:t>
            </a:r>
            <a:r>
              <a:rPr lang="zh-CN" altLang="en-US" b="1" dirty="0">
                <a:solidFill>
                  <a:srgbClr val="00B050"/>
                </a:solidFill>
                <a:latin typeface="楷体_GB2312" pitchFamily="49" charset="-122"/>
                <a:ea typeface="楷体_GB2312" pitchFamily="49" charset="-122"/>
              </a:rPr>
              <a:t>返回</a:t>
            </a:r>
            <a:r>
              <a:rPr lang="en-US" altLang="zh-CN" b="1" dirty="0">
                <a:solidFill>
                  <a:srgbClr val="00B050"/>
                </a:solidFill>
                <a:latin typeface="楷体_GB2312" pitchFamily="49" charset="-122"/>
                <a:ea typeface="楷体_GB2312" pitchFamily="49" charset="-122"/>
              </a:rPr>
              <a:t>DOS</a:t>
            </a:r>
            <a:r>
              <a:rPr lang="zh-CN" altLang="en-US" b="1" dirty="0">
                <a:solidFill>
                  <a:srgbClr val="00B050"/>
                </a:solidFill>
                <a:latin typeface="楷体_GB2312" pitchFamily="49" charset="-122"/>
                <a:ea typeface="楷体_GB2312" pitchFamily="49" charset="-122"/>
              </a:rPr>
              <a:t>系统</a:t>
            </a:r>
          </a:p>
          <a:p>
            <a:r>
              <a:rPr lang="zh-CN" altLang="en-US" b="1" dirty="0">
                <a:solidFill>
                  <a:srgbClr val="080808"/>
                </a:solidFill>
                <a:latin typeface="楷体_GB2312" pitchFamily="49" charset="-122"/>
                <a:ea typeface="楷体_GB2312" pitchFamily="49" charset="-122"/>
              </a:rPr>
              <a:t>      </a:t>
            </a:r>
            <a:r>
              <a:rPr lang="en-US" altLang="zh-CN" b="1" dirty="0">
                <a:solidFill>
                  <a:srgbClr val="080808"/>
                </a:solidFill>
                <a:latin typeface="楷体_GB2312" pitchFamily="49" charset="-122"/>
                <a:ea typeface="楷体_GB2312" pitchFamily="49" charset="-122"/>
              </a:rPr>
              <a:t>INT 21H</a:t>
            </a:r>
          </a:p>
          <a:p>
            <a:r>
              <a:rPr lang="en-US" altLang="zh-CN" b="1" dirty="0">
                <a:solidFill>
                  <a:srgbClr val="080808"/>
                </a:solidFill>
                <a:latin typeface="楷体_GB2312" pitchFamily="49" charset="-122"/>
                <a:ea typeface="楷体_GB2312" pitchFamily="49" charset="-122"/>
              </a:rPr>
              <a:t>COMPUTMEAN PROC NEAR	</a:t>
            </a:r>
            <a:endParaRPr lang="en-US" altLang="zh-CN" b="1" dirty="0" smtClean="0">
              <a:solidFill>
                <a:srgbClr val="080808"/>
              </a:solidFill>
              <a:latin typeface="楷体_GB2312" pitchFamily="49" charset="-122"/>
              <a:ea typeface="楷体_GB2312" pitchFamily="49" charset="-122"/>
            </a:endParaRPr>
          </a:p>
          <a:p>
            <a:r>
              <a:rPr lang="zh-CN" altLang="en-US" b="1" dirty="0" smtClean="0">
                <a:solidFill>
                  <a:srgbClr val="00B050"/>
                </a:solidFill>
                <a:latin typeface="楷体_GB2312" pitchFamily="49" charset="-122"/>
                <a:ea typeface="楷体_GB2312" pitchFamily="49" charset="-122"/>
              </a:rPr>
              <a:t>；</a:t>
            </a:r>
            <a:r>
              <a:rPr lang="zh-CN" altLang="en-US" b="1" dirty="0">
                <a:solidFill>
                  <a:srgbClr val="00B050"/>
                </a:solidFill>
                <a:latin typeface="楷体_GB2312" pitchFamily="49" charset="-122"/>
                <a:ea typeface="楷体_GB2312" pitchFamily="49" charset="-122"/>
              </a:rPr>
              <a:t>计算平均值子程序</a:t>
            </a:r>
          </a:p>
          <a:p>
            <a:r>
              <a:rPr lang="zh-CN" altLang="en-US" b="1" dirty="0">
                <a:solidFill>
                  <a:srgbClr val="080808"/>
                </a:solidFill>
                <a:latin typeface="楷体_GB2312" pitchFamily="49" charset="-122"/>
                <a:ea typeface="楷体_GB2312" pitchFamily="49" charset="-122"/>
              </a:rPr>
              <a:t>	</a:t>
            </a:r>
            <a:r>
              <a:rPr lang="en-US" altLang="zh-CN" b="1" dirty="0">
                <a:solidFill>
                  <a:srgbClr val="080808"/>
                </a:solidFill>
                <a:latin typeface="楷体_GB2312" pitchFamily="49" charset="-122"/>
                <a:ea typeface="楷体_GB2312" pitchFamily="49" charset="-122"/>
              </a:rPr>
              <a:t>PUSH BP</a:t>
            </a:r>
          </a:p>
          <a:p>
            <a:r>
              <a:rPr lang="en-US" altLang="zh-CN" b="1" dirty="0">
                <a:solidFill>
                  <a:srgbClr val="080808"/>
                </a:solidFill>
                <a:latin typeface="楷体_GB2312" pitchFamily="49" charset="-122"/>
                <a:ea typeface="楷体_GB2312" pitchFamily="49" charset="-122"/>
              </a:rPr>
              <a:t>	MOV BP,SP	   </a:t>
            </a:r>
            <a:endParaRPr lang="en-US" altLang="zh-CN" b="1" dirty="0" smtClean="0">
              <a:solidFill>
                <a:srgbClr val="080808"/>
              </a:solidFill>
              <a:latin typeface="楷体_GB2312" pitchFamily="49" charset="-122"/>
              <a:ea typeface="楷体_GB2312" pitchFamily="49" charset="-122"/>
            </a:endParaRPr>
          </a:p>
          <a:p>
            <a:r>
              <a:rPr lang="zh-CN" altLang="en-US" b="1" dirty="0" smtClean="0">
                <a:solidFill>
                  <a:srgbClr val="00B050"/>
                </a:solidFill>
                <a:latin typeface="楷体_GB2312" pitchFamily="49" charset="-122"/>
                <a:ea typeface="楷体_GB2312" pitchFamily="49" charset="-122"/>
              </a:rPr>
              <a:t>；</a:t>
            </a:r>
            <a:r>
              <a:rPr lang="zh-CN" altLang="en-US" b="1" dirty="0">
                <a:solidFill>
                  <a:srgbClr val="00B050"/>
                </a:solidFill>
                <a:latin typeface="楷体_GB2312" pitchFamily="49" charset="-122"/>
                <a:ea typeface="楷体_GB2312" pitchFamily="49" charset="-122"/>
              </a:rPr>
              <a:t>利用指针</a:t>
            </a:r>
            <a:r>
              <a:rPr lang="en-US" altLang="zh-CN" b="1" dirty="0">
                <a:solidFill>
                  <a:srgbClr val="00B050"/>
                </a:solidFill>
                <a:latin typeface="楷体_GB2312" pitchFamily="49" charset="-122"/>
                <a:ea typeface="楷体_GB2312" pitchFamily="49" charset="-122"/>
              </a:rPr>
              <a:t>BP</a:t>
            </a:r>
            <a:r>
              <a:rPr lang="zh-CN" altLang="en-US" b="1" dirty="0">
                <a:solidFill>
                  <a:srgbClr val="00B050"/>
                </a:solidFill>
                <a:latin typeface="楷体_GB2312" pitchFamily="49" charset="-122"/>
                <a:ea typeface="楷体_GB2312" pitchFamily="49" charset="-122"/>
              </a:rPr>
              <a:t>指向堆栈中的固定位置</a:t>
            </a:r>
          </a:p>
          <a:p>
            <a:r>
              <a:rPr lang="zh-CN" altLang="en-US" b="1" dirty="0">
                <a:solidFill>
                  <a:srgbClr val="080808"/>
                </a:solidFill>
                <a:latin typeface="楷体_GB2312" pitchFamily="49" charset="-122"/>
                <a:ea typeface="楷体_GB2312" pitchFamily="49" charset="-122"/>
              </a:rPr>
              <a:t>	</a:t>
            </a:r>
            <a:r>
              <a:rPr lang="en-US" altLang="zh-CN" b="1" dirty="0">
                <a:solidFill>
                  <a:srgbClr val="080808"/>
                </a:solidFill>
                <a:latin typeface="楷体_GB2312" pitchFamily="49" charset="-122"/>
                <a:ea typeface="楷体_GB2312" pitchFamily="49" charset="-122"/>
              </a:rPr>
              <a:t>PUSH SI</a:t>
            </a:r>
          </a:p>
          <a:p>
            <a:r>
              <a:rPr lang="en-US" altLang="zh-CN" b="1" dirty="0">
                <a:solidFill>
                  <a:srgbClr val="080808"/>
                </a:solidFill>
                <a:latin typeface="楷体_GB2312" pitchFamily="49" charset="-122"/>
                <a:ea typeface="楷体_GB2312" pitchFamily="49" charset="-122"/>
              </a:rPr>
              <a:t>	PUSH DI</a:t>
            </a:r>
          </a:p>
          <a:p>
            <a:r>
              <a:rPr lang="en-US" altLang="zh-CN" b="1" dirty="0">
                <a:solidFill>
                  <a:srgbClr val="080808"/>
                </a:solidFill>
                <a:latin typeface="楷体_GB2312" pitchFamily="49" charset="-122"/>
                <a:ea typeface="楷体_GB2312" pitchFamily="49" charset="-122"/>
              </a:rPr>
              <a:t>	PUSH AX</a:t>
            </a:r>
          </a:p>
          <a:p>
            <a:r>
              <a:rPr lang="en-US" altLang="zh-CN" b="1" dirty="0">
                <a:solidFill>
                  <a:srgbClr val="080808"/>
                </a:solidFill>
                <a:latin typeface="楷体_GB2312" pitchFamily="49" charset="-122"/>
                <a:ea typeface="楷体_GB2312" pitchFamily="49" charset="-122"/>
              </a:rPr>
              <a:t>	PUSH BX</a:t>
            </a:r>
          </a:p>
        </p:txBody>
      </p:sp>
      <p:sp>
        <p:nvSpPr>
          <p:cNvPr id="5" name="矩形 4"/>
          <p:cNvSpPr/>
          <p:nvPr/>
        </p:nvSpPr>
        <p:spPr>
          <a:xfrm>
            <a:off x="4536624" y="1302361"/>
            <a:ext cx="4572000" cy="4524315"/>
          </a:xfrm>
          <a:prstGeom prst="rect">
            <a:avLst/>
          </a:prstGeom>
        </p:spPr>
        <p:txBody>
          <a:bodyPr>
            <a:spAutoFit/>
          </a:bodyPr>
          <a:lstStyle/>
          <a:p>
            <a:r>
              <a:rPr lang="en-US" altLang="zh-CN" b="1" dirty="0">
                <a:solidFill>
                  <a:srgbClr val="080808"/>
                </a:solidFill>
                <a:latin typeface="楷体_GB2312" pitchFamily="49" charset="-122"/>
                <a:ea typeface="楷体_GB2312" pitchFamily="49" charset="-122"/>
              </a:rPr>
              <a:t>PUSH CX</a:t>
            </a:r>
          </a:p>
          <a:p>
            <a:r>
              <a:rPr lang="en-US" altLang="zh-CN" b="1" dirty="0">
                <a:solidFill>
                  <a:srgbClr val="080808"/>
                </a:solidFill>
                <a:latin typeface="楷体_GB2312" pitchFamily="49" charset="-122"/>
                <a:ea typeface="楷体_GB2312" pitchFamily="49" charset="-122"/>
              </a:rPr>
              <a:t>	PUSH DX</a:t>
            </a:r>
          </a:p>
          <a:p>
            <a:r>
              <a:rPr lang="en-US" altLang="zh-CN" b="1" dirty="0">
                <a:solidFill>
                  <a:srgbClr val="080808"/>
                </a:solidFill>
                <a:latin typeface="楷体_GB2312" pitchFamily="49" charset="-122"/>
                <a:ea typeface="楷体_GB2312" pitchFamily="49" charset="-122"/>
              </a:rPr>
              <a:t>	MOV SI,[BP+4]	</a:t>
            </a:r>
            <a:r>
              <a:rPr lang="zh-CN" altLang="en-US" b="1" dirty="0">
                <a:solidFill>
                  <a:srgbClr val="080808"/>
                </a:solidFill>
                <a:latin typeface="楷体_GB2312" pitchFamily="49" charset="-122"/>
                <a:ea typeface="楷体_GB2312" pitchFamily="49" charset="-122"/>
              </a:rPr>
              <a:t>；从堆栈中取出入口参数，即数据区的首地址</a:t>
            </a:r>
          </a:p>
          <a:p>
            <a:r>
              <a:rPr lang="zh-CN" altLang="en-US" b="1" dirty="0">
                <a:solidFill>
                  <a:srgbClr val="080808"/>
                </a:solidFill>
                <a:latin typeface="楷体_GB2312" pitchFamily="49" charset="-122"/>
                <a:ea typeface="楷体_GB2312" pitchFamily="49" charset="-122"/>
              </a:rPr>
              <a:t>	</a:t>
            </a:r>
            <a:r>
              <a:rPr lang="en-US" altLang="zh-CN" b="1" dirty="0">
                <a:solidFill>
                  <a:srgbClr val="080808"/>
                </a:solidFill>
                <a:latin typeface="楷体_GB2312" pitchFamily="49" charset="-122"/>
                <a:ea typeface="楷体_GB2312" pitchFamily="49" charset="-122"/>
              </a:rPr>
              <a:t>XOR DX,DX</a:t>
            </a:r>
          </a:p>
          <a:p>
            <a:r>
              <a:rPr lang="en-US" altLang="zh-CN" b="1" dirty="0">
                <a:solidFill>
                  <a:srgbClr val="080808"/>
                </a:solidFill>
                <a:latin typeface="楷体_GB2312" pitchFamily="49" charset="-122"/>
                <a:ea typeface="楷体_GB2312" pitchFamily="49" charset="-122"/>
              </a:rPr>
              <a:t>	XOR BX,BX</a:t>
            </a:r>
          </a:p>
          <a:p>
            <a:r>
              <a:rPr lang="en-US" altLang="zh-CN" b="1" dirty="0">
                <a:solidFill>
                  <a:srgbClr val="080808"/>
                </a:solidFill>
                <a:latin typeface="楷体_GB2312" pitchFamily="49" charset="-122"/>
                <a:ea typeface="楷体_GB2312" pitchFamily="49" charset="-122"/>
              </a:rPr>
              <a:t>	XOR DI,DI</a:t>
            </a:r>
          </a:p>
          <a:p>
            <a:r>
              <a:rPr lang="en-US" altLang="zh-CN" b="1" dirty="0">
                <a:solidFill>
                  <a:srgbClr val="080808"/>
                </a:solidFill>
                <a:latin typeface="楷体_GB2312" pitchFamily="49" charset="-122"/>
                <a:ea typeface="楷体_GB2312" pitchFamily="49" charset="-122"/>
              </a:rPr>
              <a:t>	MOV CX,[SI]		</a:t>
            </a:r>
            <a:r>
              <a:rPr lang="zh-CN" altLang="en-US" b="1" dirty="0">
                <a:solidFill>
                  <a:srgbClr val="080808"/>
                </a:solidFill>
                <a:latin typeface="楷体_GB2312" pitchFamily="49" charset="-122"/>
                <a:ea typeface="楷体_GB2312" pitchFamily="49" charset="-122"/>
              </a:rPr>
              <a:t>；取数据区长度</a:t>
            </a:r>
          </a:p>
          <a:p>
            <a:r>
              <a:rPr lang="zh-CN" altLang="en-US" b="1" dirty="0">
                <a:solidFill>
                  <a:srgbClr val="080808"/>
                </a:solidFill>
                <a:latin typeface="楷体_GB2312" pitchFamily="49" charset="-122"/>
                <a:ea typeface="楷体_GB2312" pitchFamily="49" charset="-122"/>
              </a:rPr>
              <a:t>	</a:t>
            </a:r>
            <a:r>
              <a:rPr lang="en-US" altLang="zh-CN" b="1" dirty="0">
                <a:solidFill>
                  <a:srgbClr val="080808"/>
                </a:solidFill>
                <a:latin typeface="楷体_GB2312" pitchFamily="49" charset="-122"/>
                <a:ea typeface="楷体_GB2312" pitchFamily="49" charset="-122"/>
              </a:rPr>
              <a:t>PUSH CX		</a:t>
            </a:r>
            <a:r>
              <a:rPr lang="zh-CN" altLang="en-US" b="1" dirty="0">
                <a:solidFill>
                  <a:srgbClr val="080808"/>
                </a:solidFill>
                <a:latin typeface="楷体_GB2312" pitchFamily="49" charset="-122"/>
                <a:ea typeface="楷体_GB2312" pitchFamily="49" charset="-122"/>
              </a:rPr>
              <a:t>；暂存数据个数</a:t>
            </a:r>
          </a:p>
          <a:p>
            <a:r>
              <a:rPr lang="zh-CN" altLang="en-US" b="1" dirty="0">
                <a:solidFill>
                  <a:srgbClr val="080808"/>
                </a:solidFill>
                <a:latin typeface="楷体_GB2312" pitchFamily="49" charset="-122"/>
                <a:ea typeface="楷体_GB2312" pitchFamily="49" charset="-122"/>
              </a:rPr>
              <a:t>	</a:t>
            </a:r>
            <a:r>
              <a:rPr lang="en-US" altLang="zh-CN" b="1" dirty="0">
                <a:solidFill>
                  <a:srgbClr val="080808"/>
                </a:solidFill>
                <a:latin typeface="楷体_GB2312" pitchFamily="49" charset="-122"/>
                <a:ea typeface="楷体_GB2312" pitchFamily="49" charset="-122"/>
              </a:rPr>
              <a:t>ADD SI,2</a:t>
            </a:r>
          </a:p>
          <a:p>
            <a:r>
              <a:rPr lang="en-US" altLang="zh-CN" b="1" dirty="0">
                <a:solidFill>
                  <a:srgbClr val="080808"/>
                </a:solidFill>
                <a:latin typeface="楷体_GB2312" pitchFamily="49" charset="-122"/>
                <a:ea typeface="楷体_GB2312" pitchFamily="49" charset="-122"/>
              </a:rPr>
              <a:t>CPTM1:</a:t>
            </a:r>
          </a:p>
          <a:p>
            <a:r>
              <a:rPr lang="en-US" altLang="zh-CN" b="1" dirty="0">
                <a:solidFill>
                  <a:srgbClr val="080808"/>
                </a:solidFill>
                <a:latin typeface="楷体_GB2312" pitchFamily="49" charset="-122"/>
                <a:ea typeface="楷体_GB2312" pitchFamily="49" charset="-122"/>
              </a:rPr>
              <a:t>	MOV AX,[SI]</a:t>
            </a:r>
          </a:p>
          <a:p>
            <a:r>
              <a:rPr lang="en-US" altLang="zh-CN" b="1" dirty="0">
                <a:solidFill>
                  <a:srgbClr val="080808"/>
                </a:solidFill>
                <a:latin typeface="楷体_GB2312" pitchFamily="49" charset="-122"/>
                <a:ea typeface="楷体_GB2312" pitchFamily="49" charset="-122"/>
              </a:rPr>
              <a:t>	ADD SI,2</a:t>
            </a:r>
          </a:p>
          <a:p>
            <a:r>
              <a:rPr lang="en-US" altLang="zh-CN" b="1" dirty="0">
                <a:solidFill>
                  <a:srgbClr val="080808"/>
                </a:solidFill>
                <a:latin typeface="楷体_GB2312" pitchFamily="49" charset="-122"/>
                <a:ea typeface="楷体_GB2312" pitchFamily="49" charset="-122"/>
              </a:rPr>
              <a:t>	CWD</a:t>
            </a:r>
          </a:p>
          <a:p>
            <a:r>
              <a:rPr lang="en-US" altLang="zh-CN" b="1" dirty="0">
                <a:solidFill>
                  <a:srgbClr val="080808"/>
                </a:solidFill>
                <a:latin typeface="楷体_GB2312" pitchFamily="49" charset="-122"/>
                <a:ea typeface="楷体_GB2312" pitchFamily="49" charset="-122"/>
              </a:rPr>
              <a:t>	ADD BX,AX</a:t>
            </a:r>
          </a:p>
        </p:txBody>
      </p:sp>
    </p:spTree>
    <p:extLst>
      <p:ext uri="{BB962C8B-B14F-4D97-AF65-F5344CB8AC3E}">
        <p14:creationId xmlns:p14="http://schemas.microsoft.com/office/powerpoint/2010/main" val="102619953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矩形 2"/>
          <p:cNvSpPr/>
          <p:nvPr/>
        </p:nvSpPr>
        <p:spPr>
          <a:xfrm>
            <a:off x="899592" y="1340768"/>
            <a:ext cx="5112568" cy="4524315"/>
          </a:xfrm>
          <a:prstGeom prst="rect">
            <a:avLst/>
          </a:prstGeom>
        </p:spPr>
        <p:txBody>
          <a:bodyPr wrap="square">
            <a:spAutoFit/>
          </a:bodyPr>
          <a:lstStyle/>
          <a:p>
            <a:r>
              <a:rPr lang="en-US" altLang="zh-CN" b="1" dirty="0">
                <a:solidFill>
                  <a:srgbClr val="080808"/>
                </a:solidFill>
                <a:latin typeface="楷体_GB2312" pitchFamily="49" charset="-122"/>
                <a:ea typeface="楷体_GB2312" pitchFamily="49" charset="-122"/>
              </a:rPr>
              <a:t>ADC DI,DX</a:t>
            </a:r>
          </a:p>
          <a:p>
            <a:r>
              <a:rPr lang="en-US" altLang="zh-CN" b="1" dirty="0">
                <a:solidFill>
                  <a:srgbClr val="080808"/>
                </a:solidFill>
                <a:latin typeface="楷体_GB2312" pitchFamily="49" charset="-122"/>
                <a:ea typeface="楷体_GB2312" pitchFamily="49" charset="-122"/>
              </a:rPr>
              <a:t>	LOOP CPTM1</a:t>
            </a:r>
          </a:p>
          <a:p>
            <a:r>
              <a:rPr lang="en-US" altLang="zh-CN" b="1" dirty="0">
                <a:solidFill>
                  <a:srgbClr val="080808"/>
                </a:solidFill>
                <a:latin typeface="楷体_GB2312" pitchFamily="49" charset="-122"/>
                <a:ea typeface="楷体_GB2312" pitchFamily="49" charset="-122"/>
              </a:rPr>
              <a:t>	MOV DX,DI</a:t>
            </a:r>
          </a:p>
          <a:p>
            <a:r>
              <a:rPr lang="en-US" altLang="zh-CN" b="1" dirty="0">
                <a:solidFill>
                  <a:srgbClr val="080808"/>
                </a:solidFill>
                <a:latin typeface="楷体_GB2312" pitchFamily="49" charset="-122"/>
                <a:ea typeface="楷体_GB2312" pitchFamily="49" charset="-122"/>
              </a:rPr>
              <a:t>	MOV AX,BX</a:t>
            </a:r>
          </a:p>
          <a:p>
            <a:r>
              <a:rPr lang="en-US" altLang="zh-CN" b="1" dirty="0">
                <a:solidFill>
                  <a:srgbClr val="080808"/>
                </a:solidFill>
                <a:latin typeface="楷体_GB2312" pitchFamily="49" charset="-122"/>
                <a:ea typeface="楷体_GB2312" pitchFamily="49" charset="-122"/>
              </a:rPr>
              <a:t>	POP BX		</a:t>
            </a:r>
            <a:r>
              <a:rPr lang="zh-CN" altLang="en-US" b="1" dirty="0">
                <a:solidFill>
                  <a:srgbClr val="080808"/>
                </a:solidFill>
                <a:latin typeface="楷体_GB2312" pitchFamily="49" charset="-122"/>
                <a:ea typeface="楷体_GB2312" pitchFamily="49" charset="-122"/>
              </a:rPr>
              <a:t>；取出数据个数</a:t>
            </a:r>
          </a:p>
          <a:p>
            <a:r>
              <a:rPr lang="zh-CN" altLang="en-US" b="1" dirty="0">
                <a:solidFill>
                  <a:srgbClr val="080808"/>
                </a:solidFill>
                <a:latin typeface="楷体_GB2312" pitchFamily="49" charset="-122"/>
                <a:ea typeface="楷体_GB2312" pitchFamily="49" charset="-122"/>
              </a:rPr>
              <a:t>	</a:t>
            </a:r>
            <a:r>
              <a:rPr lang="en-US" altLang="zh-CN" b="1" dirty="0">
                <a:solidFill>
                  <a:srgbClr val="080808"/>
                </a:solidFill>
                <a:latin typeface="楷体_GB2312" pitchFamily="49" charset="-122"/>
                <a:ea typeface="楷体_GB2312" pitchFamily="49" charset="-122"/>
              </a:rPr>
              <a:t>IDIV BX		</a:t>
            </a:r>
            <a:r>
              <a:rPr lang="zh-CN" altLang="en-US" b="1" dirty="0">
                <a:solidFill>
                  <a:srgbClr val="080808"/>
                </a:solidFill>
                <a:latin typeface="楷体_GB2312" pitchFamily="49" charset="-122"/>
                <a:ea typeface="楷体_GB2312" pitchFamily="49" charset="-122"/>
              </a:rPr>
              <a:t>；求数据的平均值</a:t>
            </a:r>
          </a:p>
          <a:p>
            <a:r>
              <a:rPr lang="en-US" altLang="zh-CN" b="1" dirty="0">
                <a:solidFill>
                  <a:srgbClr val="080808"/>
                </a:solidFill>
                <a:latin typeface="楷体_GB2312" pitchFamily="49" charset="-122"/>
                <a:ea typeface="楷体_GB2312" pitchFamily="49" charset="-122"/>
              </a:rPr>
              <a:t>CPTM2:	</a:t>
            </a:r>
          </a:p>
          <a:p>
            <a:r>
              <a:rPr lang="en-US" altLang="zh-CN" b="1" dirty="0">
                <a:solidFill>
                  <a:srgbClr val="080808"/>
                </a:solidFill>
                <a:latin typeface="楷体_GB2312" pitchFamily="49" charset="-122"/>
                <a:ea typeface="楷体_GB2312" pitchFamily="49" charset="-122"/>
              </a:rPr>
              <a:t>	MOV [BP+4],AX	</a:t>
            </a:r>
            <a:endParaRPr lang="en-US" altLang="zh-CN" b="1" dirty="0" smtClean="0">
              <a:solidFill>
                <a:srgbClr val="080808"/>
              </a:solidFill>
              <a:latin typeface="楷体_GB2312" pitchFamily="49" charset="-122"/>
              <a:ea typeface="楷体_GB2312" pitchFamily="49" charset="-122"/>
            </a:endParaRPr>
          </a:p>
          <a:p>
            <a:r>
              <a:rPr lang="en-US" altLang="zh-CN" b="1" dirty="0">
                <a:solidFill>
                  <a:srgbClr val="080808"/>
                </a:solidFill>
                <a:latin typeface="楷体_GB2312" pitchFamily="49" charset="-122"/>
                <a:ea typeface="楷体_GB2312" pitchFamily="49" charset="-122"/>
              </a:rPr>
              <a:t> </a:t>
            </a:r>
            <a:r>
              <a:rPr lang="en-US" altLang="zh-CN" b="1" dirty="0" smtClean="0">
                <a:solidFill>
                  <a:srgbClr val="080808"/>
                </a:solidFill>
                <a:latin typeface="楷体_GB2312" pitchFamily="49" charset="-122"/>
                <a:ea typeface="楷体_GB2312" pitchFamily="49" charset="-122"/>
              </a:rPr>
              <a:t>   </a:t>
            </a:r>
            <a:r>
              <a:rPr lang="zh-CN" altLang="en-US" b="1" dirty="0" smtClean="0">
                <a:solidFill>
                  <a:srgbClr val="080808"/>
                </a:solidFill>
                <a:latin typeface="楷体_GB2312" pitchFamily="49" charset="-122"/>
                <a:ea typeface="楷体_GB2312" pitchFamily="49" charset="-122"/>
              </a:rPr>
              <a:t>；在</a:t>
            </a:r>
            <a:r>
              <a:rPr lang="zh-CN" altLang="en-US" b="1" dirty="0">
                <a:solidFill>
                  <a:srgbClr val="080808"/>
                </a:solidFill>
                <a:latin typeface="楷体_GB2312" pitchFamily="49" charset="-122"/>
                <a:ea typeface="楷体_GB2312" pitchFamily="49" charset="-122"/>
              </a:rPr>
              <a:t>堆栈中保存数据的平均值</a:t>
            </a:r>
          </a:p>
          <a:p>
            <a:r>
              <a:rPr lang="zh-CN" altLang="en-US" b="1" dirty="0">
                <a:solidFill>
                  <a:srgbClr val="080808"/>
                </a:solidFill>
                <a:latin typeface="楷体_GB2312" pitchFamily="49" charset="-122"/>
                <a:ea typeface="楷体_GB2312" pitchFamily="49" charset="-122"/>
              </a:rPr>
              <a:t>      </a:t>
            </a:r>
            <a:r>
              <a:rPr lang="en-US" altLang="zh-CN" b="1" dirty="0">
                <a:solidFill>
                  <a:srgbClr val="080808"/>
                </a:solidFill>
                <a:latin typeface="楷体_GB2312" pitchFamily="49" charset="-122"/>
                <a:ea typeface="楷体_GB2312" pitchFamily="49" charset="-122"/>
              </a:rPr>
              <a:t>POP  DX</a:t>
            </a:r>
          </a:p>
          <a:p>
            <a:r>
              <a:rPr lang="en-US" altLang="zh-CN" b="1" dirty="0">
                <a:solidFill>
                  <a:srgbClr val="080808"/>
                </a:solidFill>
                <a:latin typeface="楷体_GB2312" pitchFamily="49" charset="-122"/>
                <a:ea typeface="楷体_GB2312" pitchFamily="49" charset="-122"/>
              </a:rPr>
              <a:t>	POP  CX</a:t>
            </a:r>
          </a:p>
          <a:p>
            <a:r>
              <a:rPr lang="en-US" altLang="zh-CN" b="1" dirty="0">
                <a:solidFill>
                  <a:srgbClr val="080808"/>
                </a:solidFill>
                <a:latin typeface="楷体_GB2312" pitchFamily="49" charset="-122"/>
                <a:ea typeface="楷体_GB2312" pitchFamily="49" charset="-122"/>
              </a:rPr>
              <a:t>	POP  BX</a:t>
            </a:r>
          </a:p>
          <a:p>
            <a:r>
              <a:rPr lang="en-US" altLang="zh-CN" b="1" dirty="0">
                <a:solidFill>
                  <a:srgbClr val="080808"/>
                </a:solidFill>
                <a:latin typeface="楷体_GB2312" pitchFamily="49" charset="-122"/>
                <a:ea typeface="楷体_GB2312" pitchFamily="49" charset="-122"/>
              </a:rPr>
              <a:t>	POP  AX</a:t>
            </a:r>
          </a:p>
          <a:p>
            <a:r>
              <a:rPr lang="en-US" altLang="zh-CN" b="1" dirty="0">
                <a:solidFill>
                  <a:srgbClr val="080808"/>
                </a:solidFill>
                <a:latin typeface="楷体_GB2312" pitchFamily="49" charset="-122"/>
                <a:ea typeface="楷体_GB2312" pitchFamily="49" charset="-122"/>
              </a:rPr>
              <a:t>	POP  DI</a:t>
            </a:r>
          </a:p>
          <a:p>
            <a:r>
              <a:rPr lang="en-US" altLang="zh-CN" b="1" dirty="0">
                <a:solidFill>
                  <a:srgbClr val="080808"/>
                </a:solidFill>
                <a:latin typeface="楷体_GB2312" pitchFamily="49" charset="-122"/>
                <a:ea typeface="楷体_GB2312" pitchFamily="49" charset="-122"/>
              </a:rPr>
              <a:t>	POP  SI</a:t>
            </a:r>
          </a:p>
          <a:p>
            <a:r>
              <a:rPr lang="en-US" altLang="zh-CN" b="1" dirty="0">
                <a:solidFill>
                  <a:srgbClr val="080808"/>
                </a:solidFill>
                <a:latin typeface="楷体_GB2312" pitchFamily="49" charset="-122"/>
                <a:ea typeface="楷体_GB2312" pitchFamily="49" charset="-122"/>
              </a:rPr>
              <a:t>	POP  BP</a:t>
            </a:r>
          </a:p>
        </p:txBody>
      </p:sp>
    </p:spTree>
    <p:extLst>
      <p:ext uri="{BB962C8B-B14F-4D97-AF65-F5344CB8AC3E}">
        <p14:creationId xmlns:p14="http://schemas.microsoft.com/office/powerpoint/2010/main" val="29950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EFCFA52D-E464-4767-B48E-B7A22D513E75}" type="slidenum">
              <a:rPr lang="zh-CN" altLang="en-US">
                <a:solidFill>
                  <a:srgbClr val="000000"/>
                </a:solidFill>
              </a:rPr>
              <a:pPr/>
              <a:t>16</a:t>
            </a:fld>
            <a:endParaRPr lang="en-US" altLang="zh-CN">
              <a:solidFill>
                <a:srgbClr val="000000"/>
              </a:solidFill>
            </a:endParaRPr>
          </a:p>
        </p:txBody>
      </p:sp>
      <p:sp>
        <p:nvSpPr>
          <p:cNvPr id="141314" name="Text Box 2"/>
          <p:cNvSpPr txBox="1">
            <a:spLocks noChangeArrowheads="1"/>
          </p:cNvSpPr>
          <p:nvPr/>
        </p:nvSpPr>
        <p:spPr bwMode="auto">
          <a:xfrm>
            <a:off x="0" y="0"/>
            <a:ext cx="9144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3、属性运算符</a:t>
            </a:r>
          </a:p>
        </p:txBody>
      </p:sp>
      <p:sp>
        <p:nvSpPr>
          <p:cNvPr id="141315" name="Text Box 3"/>
          <p:cNvSpPr txBox="1">
            <a:spLocks noChangeArrowheads="1"/>
          </p:cNvSpPr>
          <p:nvPr/>
        </p:nvSpPr>
        <p:spPr bwMode="auto">
          <a:xfrm>
            <a:off x="228600" y="635000"/>
            <a:ext cx="8229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smtClean="0">
                <a:solidFill>
                  <a:srgbClr val="0000CC"/>
                </a:solidFill>
                <a:latin typeface="Times New Roman" charset="0"/>
              </a:rPr>
              <a:t>     用来给指令中的操作数指定一个临时的属性，而</a:t>
            </a:r>
            <a:r>
              <a:rPr kumimoji="1" lang="zh-CN" altLang="en-US" sz="2800" b="1" smtClean="0">
                <a:solidFill>
                  <a:srgbClr val="FF0000"/>
                </a:solidFill>
                <a:latin typeface="Times New Roman" charset="0"/>
              </a:rPr>
              <a:t>暂时</a:t>
            </a:r>
            <a:r>
              <a:rPr kumimoji="1" lang="zh-CN" altLang="en-US" sz="2800" b="1" smtClean="0">
                <a:solidFill>
                  <a:srgbClr val="0000CC"/>
                </a:solidFill>
                <a:latin typeface="Times New Roman" charset="0"/>
              </a:rPr>
              <a:t>忽略操作数定义时的属性。</a:t>
            </a:r>
          </a:p>
        </p:txBody>
      </p:sp>
      <p:sp>
        <p:nvSpPr>
          <p:cNvPr id="141316" name="Text Box 4"/>
          <p:cNvSpPr txBox="1">
            <a:spLocks noChangeArrowheads="1"/>
          </p:cNvSpPr>
          <p:nvPr/>
        </p:nvSpPr>
        <p:spPr bwMode="auto">
          <a:xfrm>
            <a:off x="0" y="1752600"/>
            <a:ext cx="7086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1)  </a:t>
            </a:r>
            <a:r>
              <a:rPr kumimoji="1" lang="en-US" altLang="zh-CN" sz="3200" b="1" smtClean="0">
                <a:solidFill>
                  <a:srgbClr val="000000"/>
                </a:solidFill>
                <a:latin typeface="Times New Roman" charset="0"/>
              </a:rPr>
              <a:t>PTR   </a:t>
            </a:r>
            <a:r>
              <a:rPr kumimoji="1" lang="zh-CN" altLang="en-US" sz="3200" b="1" smtClean="0">
                <a:solidFill>
                  <a:srgbClr val="000000"/>
                </a:solidFill>
                <a:latin typeface="Times New Roman" charset="0"/>
              </a:rPr>
              <a:t>定义操作数为新的类型</a:t>
            </a:r>
          </a:p>
        </p:txBody>
      </p:sp>
      <p:sp>
        <p:nvSpPr>
          <p:cNvPr id="141317" name="Text Box 5"/>
          <p:cNvSpPr txBox="1">
            <a:spLocks noChangeArrowheads="1"/>
          </p:cNvSpPr>
          <p:nvPr/>
        </p:nvSpPr>
        <p:spPr bwMode="auto">
          <a:xfrm>
            <a:off x="76200" y="2524125"/>
            <a:ext cx="88392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FF0000"/>
                </a:solidFill>
                <a:latin typeface="Times New Roman" charset="0"/>
              </a:rPr>
              <a:t>一般格式：类型     </a:t>
            </a:r>
            <a:r>
              <a:rPr kumimoji="1" lang="en-US" altLang="zh-CN" sz="3200" b="1" smtClean="0">
                <a:solidFill>
                  <a:srgbClr val="FF0000"/>
                </a:solidFill>
                <a:latin typeface="Times New Roman" charset="0"/>
              </a:rPr>
              <a:t>PTR    </a:t>
            </a:r>
            <a:r>
              <a:rPr kumimoji="1" lang="zh-CN" altLang="en-US" sz="3200" b="1" smtClean="0">
                <a:solidFill>
                  <a:srgbClr val="FF0000"/>
                </a:solidFill>
                <a:latin typeface="Times New Roman" charset="0"/>
              </a:rPr>
              <a:t>操作数</a:t>
            </a:r>
          </a:p>
        </p:txBody>
      </p:sp>
      <p:sp>
        <p:nvSpPr>
          <p:cNvPr id="141318" name="Text Box 6"/>
          <p:cNvSpPr txBox="1">
            <a:spLocks noChangeArrowheads="1"/>
          </p:cNvSpPr>
          <p:nvPr/>
        </p:nvSpPr>
        <p:spPr bwMode="auto">
          <a:xfrm>
            <a:off x="304800" y="3048000"/>
            <a:ext cx="853440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zh-CN" altLang="en-US" sz="2800" b="1" smtClean="0">
                <a:solidFill>
                  <a:srgbClr val="0000CC"/>
                </a:solidFill>
                <a:latin typeface="宋体" charset="-122"/>
              </a:rPr>
              <a:t>功能：建立一个存储器操作数，它与其后的存储器操作数有相同的段地址和偏移地址，但有不同的类型。</a:t>
            </a:r>
            <a:r>
              <a:rPr kumimoji="1" lang="zh-CN" altLang="en-US" sz="2800" b="1" smtClean="0">
                <a:solidFill>
                  <a:srgbClr val="0000CC"/>
                </a:solidFill>
                <a:latin typeface="Times New Roman" charset="0"/>
              </a:rPr>
              <a:t> </a:t>
            </a:r>
          </a:p>
        </p:txBody>
      </p:sp>
      <p:sp>
        <p:nvSpPr>
          <p:cNvPr id="141319" name="Text Box 7"/>
          <p:cNvSpPr txBox="1">
            <a:spLocks noChangeArrowheads="1"/>
          </p:cNvSpPr>
          <p:nvPr/>
        </p:nvSpPr>
        <p:spPr bwMode="auto">
          <a:xfrm>
            <a:off x="762000" y="4419600"/>
            <a:ext cx="55626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smtClean="0">
                <a:solidFill>
                  <a:srgbClr val="000000"/>
                </a:solidFill>
                <a:latin typeface="Times New Roman" charset="0"/>
              </a:rPr>
              <a:t>F2   DW   3456H</a:t>
            </a:r>
          </a:p>
          <a:p>
            <a:pPr>
              <a:lnSpc>
                <a:spcPct val="120000"/>
              </a:lnSpc>
            </a:pPr>
            <a:r>
              <a:rPr kumimoji="1" lang="en-US" altLang="zh-CN" sz="2800" b="1" smtClean="0">
                <a:solidFill>
                  <a:srgbClr val="000000"/>
                </a:solidFill>
                <a:latin typeface="Times New Roman" charset="0"/>
              </a:rPr>
              <a:t>MOV  AL,  BYTE  PTR   F2</a:t>
            </a:r>
          </a:p>
          <a:p>
            <a:pPr>
              <a:lnSpc>
                <a:spcPct val="120000"/>
              </a:lnSpc>
            </a:pPr>
            <a:r>
              <a:rPr kumimoji="1" lang="en-US" altLang="zh-CN" sz="2800" b="1" smtClean="0">
                <a:solidFill>
                  <a:srgbClr val="000000"/>
                </a:solidFill>
                <a:latin typeface="Times New Roman" charset="0"/>
              </a:rPr>
              <a:t>MOV   [BX],  3</a:t>
            </a:r>
          </a:p>
          <a:p>
            <a:pPr>
              <a:lnSpc>
                <a:spcPct val="120000"/>
              </a:lnSpc>
            </a:pPr>
            <a:r>
              <a:rPr kumimoji="1" lang="en-US" altLang="zh-CN" sz="2800" b="1" smtClean="0">
                <a:solidFill>
                  <a:srgbClr val="000000"/>
                </a:solidFill>
                <a:latin typeface="Times New Roman" charset="0"/>
              </a:rPr>
              <a:t>MOV  BYTE  PTR [BX],  3</a:t>
            </a:r>
          </a:p>
        </p:txBody>
      </p:sp>
      <p:sp>
        <p:nvSpPr>
          <p:cNvPr id="141320" name="Text Box 8"/>
          <p:cNvSpPr txBox="1">
            <a:spLocks noChangeArrowheads="1"/>
          </p:cNvSpPr>
          <p:nvPr/>
        </p:nvSpPr>
        <p:spPr bwMode="auto">
          <a:xfrm>
            <a:off x="5715000" y="4876800"/>
            <a:ext cx="20574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smtClean="0">
                <a:solidFill>
                  <a:srgbClr val="0000CC"/>
                </a:solidFill>
                <a:latin typeface="Times New Roman" charset="0"/>
              </a:rPr>
              <a:t>; </a:t>
            </a:r>
            <a:r>
              <a:rPr kumimoji="1" lang="en-US" altLang="zh-CN" sz="2800" b="1" smtClean="0">
                <a:solidFill>
                  <a:srgbClr val="0000CC"/>
                </a:solidFill>
                <a:latin typeface="Times New Roman" charset="0"/>
              </a:rPr>
              <a:t>AL:  56H</a:t>
            </a:r>
          </a:p>
        </p:txBody>
      </p:sp>
      <p:sp>
        <p:nvSpPr>
          <p:cNvPr id="141321" name="Text Box 9"/>
          <p:cNvSpPr txBox="1">
            <a:spLocks noChangeArrowheads="1"/>
          </p:cNvSpPr>
          <p:nvPr/>
        </p:nvSpPr>
        <p:spPr bwMode="auto">
          <a:xfrm>
            <a:off x="5715000" y="5414963"/>
            <a:ext cx="32004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smtClean="0">
                <a:solidFill>
                  <a:srgbClr val="006600"/>
                </a:solidFill>
                <a:latin typeface="Times New Roman" charset="0"/>
              </a:rPr>
              <a:t>; 错，类型不明确</a:t>
            </a:r>
            <a:endParaRPr kumimoji="1" lang="en-US" altLang="zh-CN" sz="2800" b="1" smtClean="0">
              <a:solidFill>
                <a:srgbClr val="006600"/>
              </a:solidFill>
              <a:latin typeface="Times New Roman" charset="0"/>
            </a:endParaRPr>
          </a:p>
        </p:txBody>
      </p:sp>
      <p:sp>
        <p:nvSpPr>
          <p:cNvPr id="141353" name="Text Box 41"/>
          <p:cNvSpPr txBox="1">
            <a:spLocks noChangeArrowheads="1"/>
          </p:cNvSpPr>
          <p:nvPr/>
        </p:nvSpPr>
        <p:spPr bwMode="auto">
          <a:xfrm>
            <a:off x="5791200" y="5948363"/>
            <a:ext cx="25146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smtClean="0">
                <a:solidFill>
                  <a:srgbClr val="0000CC"/>
                </a:solidFill>
                <a:latin typeface="Times New Roman" charset="0"/>
              </a:rPr>
              <a:t>; 字节传输</a:t>
            </a:r>
            <a:endParaRPr kumimoji="1" lang="en-US" altLang="zh-CN" sz="2800" b="1" smtClean="0">
              <a:solidFill>
                <a:srgbClr val="0000CC"/>
              </a:solidFill>
              <a:latin typeface="Times New Roman" charset="0"/>
            </a:endParaRPr>
          </a:p>
        </p:txBody>
      </p:sp>
    </p:spTree>
    <p:extLst>
      <p:ext uri="{BB962C8B-B14F-4D97-AF65-F5344CB8AC3E}">
        <p14:creationId xmlns:p14="http://schemas.microsoft.com/office/powerpoint/2010/main" val="3697779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wipe(up)">
                                      <p:cBhvr>
                                        <p:cTn id="7" dur="500"/>
                                        <p:tgtEl>
                                          <p:spTgt spid="141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1316"/>
                                        </p:tgtEl>
                                        <p:attrNameLst>
                                          <p:attrName>style.visibility</p:attrName>
                                        </p:attrNameLst>
                                      </p:cBhvr>
                                      <p:to>
                                        <p:strVal val="visible"/>
                                      </p:to>
                                    </p:set>
                                    <p:animEffect transition="in" filter="wipe(up)">
                                      <p:cBhvr>
                                        <p:cTn id="12" dur="500"/>
                                        <p:tgtEl>
                                          <p:spTgt spid="1413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1317"/>
                                        </p:tgtEl>
                                        <p:attrNameLst>
                                          <p:attrName>style.visibility</p:attrName>
                                        </p:attrNameLst>
                                      </p:cBhvr>
                                      <p:to>
                                        <p:strVal val="visible"/>
                                      </p:to>
                                    </p:set>
                                    <p:animEffect transition="in" filter="wipe(up)">
                                      <p:cBhvr>
                                        <p:cTn id="17" dur="500"/>
                                        <p:tgtEl>
                                          <p:spTgt spid="1413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1318"/>
                                        </p:tgtEl>
                                        <p:attrNameLst>
                                          <p:attrName>style.visibility</p:attrName>
                                        </p:attrNameLst>
                                      </p:cBhvr>
                                      <p:to>
                                        <p:strVal val="visible"/>
                                      </p:to>
                                    </p:set>
                                    <p:animEffect transition="in" filter="wipe(up)">
                                      <p:cBhvr>
                                        <p:cTn id="22" dur="500"/>
                                        <p:tgtEl>
                                          <p:spTgt spid="1413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1319"/>
                                        </p:tgtEl>
                                        <p:attrNameLst>
                                          <p:attrName>style.visibility</p:attrName>
                                        </p:attrNameLst>
                                      </p:cBhvr>
                                      <p:to>
                                        <p:strVal val="visible"/>
                                      </p:to>
                                    </p:set>
                                    <p:animEffect transition="in" filter="wipe(up)">
                                      <p:cBhvr>
                                        <p:cTn id="27" dur="500"/>
                                        <p:tgtEl>
                                          <p:spTgt spid="1413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41320"/>
                                        </p:tgtEl>
                                        <p:attrNameLst>
                                          <p:attrName>style.visibility</p:attrName>
                                        </p:attrNameLst>
                                      </p:cBhvr>
                                      <p:to>
                                        <p:strVal val="visible"/>
                                      </p:to>
                                    </p:set>
                                    <p:animEffect transition="in" filter="wipe(up)">
                                      <p:cBhvr>
                                        <p:cTn id="32" dur="500"/>
                                        <p:tgtEl>
                                          <p:spTgt spid="1413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41321"/>
                                        </p:tgtEl>
                                        <p:attrNameLst>
                                          <p:attrName>style.visibility</p:attrName>
                                        </p:attrNameLst>
                                      </p:cBhvr>
                                      <p:to>
                                        <p:strVal val="visible"/>
                                      </p:to>
                                    </p:set>
                                    <p:animEffect transition="in" filter="wipe(up)">
                                      <p:cBhvr>
                                        <p:cTn id="37" dur="500"/>
                                        <p:tgtEl>
                                          <p:spTgt spid="1413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41353"/>
                                        </p:tgtEl>
                                        <p:attrNameLst>
                                          <p:attrName>style.visibility</p:attrName>
                                        </p:attrNameLst>
                                      </p:cBhvr>
                                      <p:to>
                                        <p:strVal val="visible"/>
                                      </p:to>
                                    </p:set>
                                    <p:animEffect transition="in" filter="wipe(up)">
                                      <p:cBhvr>
                                        <p:cTn id="42" dur="500"/>
                                        <p:tgtEl>
                                          <p:spTgt spid="141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autoUpdateAnimBg="0"/>
      <p:bldP spid="141316" grpId="0" autoUpdateAnimBg="0"/>
      <p:bldP spid="141317" grpId="0" autoUpdateAnimBg="0"/>
      <p:bldP spid="141318" grpId="0" autoUpdateAnimBg="0"/>
      <p:bldP spid="141319" grpId="0" autoUpdateAnimBg="0"/>
      <p:bldP spid="141320" grpId="0" autoUpdateAnimBg="0"/>
      <p:bldP spid="141321" grpId="0" autoUpdateAnimBg="0"/>
      <p:bldP spid="141353" grpId="0"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Rectangle 4"/>
          <p:cNvSpPr>
            <a:spLocks noChangeArrowheads="1"/>
          </p:cNvSpPr>
          <p:nvPr/>
        </p:nvSpPr>
        <p:spPr bwMode="auto">
          <a:xfrm>
            <a:off x="684213" y="1557338"/>
            <a:ext cx="7416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en-US" altLang="zh-CN" sz="2400" b="1" dirty="0">
                <a:solidFill>
                  <a:srgbClr val="080808"/>
                </a:solidFill>
                <a:latin typeface="楷体_GB2312" pitchFamily="49" charset="-122"/>
                <a:ea typeface="楷体_GB2312" pitchFamily="49" charset="-122"/>
              </a:rPr>
              <a:t>	     RET</a:t>
            </a:r>
          </a:p>
          <a:p>
            <a:pPr algn="l"/>
            <a:r>
              <a:rPr lang="en-US" altLang="zh-CN" sz="2400" b="1" dirty="0">
                <a:solidFill>
                  <a:srgbClr val="080808"/>
                </a:solidFill>
                <a:latin typeface="楷体_GB2312" pitchFamily="49" charset="-122"/>
                <a:ea typeface="楷体_GB2312" pitchFamily="49" charset="-122"/>
              </a:rPr>
              <a:t>COMPUTMEAN ENDP</a:t>
            </a:r>
          </a:p>
          <a:p>
            <a:pPr algn="l"/>
            <a:r>
              <a:rPr lang="en-US" altLang="zh-CN" sz="2400" b="1" dirty="0">
                <a:solidFill>
                  <a:srgbClr val="080808"/>
                </a:solidFill>
                <a:latin typeface="楷体_GB2312" pitchFamily="49" charset="-122"/>
                <a:ea typeface="楷体_GB2312" pitchFamily="49" charset="-122"/>
              </a:rPr>
              <a:t>CODE       ENDS</a:t>
            </a:r>
          </a:p>
          <a:p>
            <a:pPr algn="l"/>
            <a:r>
              <a:rPr lang="en-US" altLang="zh-CN" sz="2400" b="1" dirty="0">
                <a:solidFill>
                  <a:srgbClr val="080808"/>
                </a:solidFill>
                <a:latin typeface="楷体_GB2312" pitchFamily="49" charset="-122"/>
                <a:ea typeface="楷体_GB2312" pitchFamily="49" charset="-122"/>
              </a:rPr>
              <a:t>       END START</a:t>
            </a:r>
          </a:p>
          <a:p>
            <a:pPr algn="l"/>
            <a:r>
              <a:rPr lang="en-US" altLang="zh-CN" sz="2400" b="1" dirty="0">
                <a:solidFill>
                  <a:srgbClr val="080808"/>
                </a:solidFill>
                <a:latin typeface="楷体_GB2312" pitchFamily="49" charset="-122"/>
                <a:ea typeface="楷体_GB2312" pitchFamily="49" charset="-122"/>
              </a:rPr>
              <a:t>   </a:t>
            </a:r>
            <a:r>
              <a:rPr lang="zh-CN" altLang="en-US" sz="2400" b="1" dirty="0">
                <a:solidFill>
                  <a:srgbClr val="080808"/>
                </a:solidFill>
                <a:latin typeface="楷体_GB2312" pitchFamily="49" charset="-122"/>
                <a:ea typeface="楷体_GB2312" pitchFamily="49" charset="-122"/>
              </a:rPr>
              <a:t>利用堆栈参数传递方式时，一定</a:t>
            </a:r>
          </a:p>
          <a:p>
            <a:pPr algn="l"/>
            <a:r>
              <a:rPr lang="zh-CN" altLang="en-US" sz="2400" b="1" dirty="0">
                <a:solidFill>
                  <a:srgbClr val="080808"/>
                </a:solidFill>
                <a:latin typeface="楷体_GB2312" pitchFamily="49" charset="-122"/>
                <a:ea typeface="楷体_GB2312" pitchFamily="49" charset="-122"/>
              </a:rPr>
              <a:t>要搞清楚堆栈的结构和指针的位置，</a:t>
            </a:r>
          </a:p>
          <a:p>
            <a:pPr algn="l"/>
            <a:r>
              <a:rPr lang="zh-CN" altLang="en-US" sz="2400" b="1" dirty="0">
                <a:solidFill>
                  <a:srgbClr val="080808"/>
                </a:solidFill>
                <a:latin typeface="楷体_GB2312" pitchFamily="49" charset="-122"/>
                <a:ea typeface="楷体_GB2312" pitchFamily="49" charset="-122"/>
              </a:rPr>
              <a:t>在进入子程序后，其堆栈结构与指</a:t>
            </a:r>
          </a:p>
          <a:p>
            <a:pPr algn="l"/>
            <a:r>
              <a:rPr lang="zh-CN" altLang="en-US" sz="2400" b="1" dirty="0">
                <a:solidFill>
                  <a:srgbClr val="080808"/>
                </a:solidFill>
                <a:latin typeface="楷体_GB2312" pitchFamily="49" charset="-122"/>
                <a:ea typeface="楷体_GB2312" pitchFamily="49" charset="-122"/>
              </a:rPr>
              <a:t>针如图</a:t>
            </a:r>
            <a:r>
              <a:rPr lang="en-US" altLang="zh-CN" sz="2400" b="1" dirty="0">
                <a:solidFill>
                  <a:srgbClr val="080808"/>
                </a:solidFill>
                <a:latin typeface="楷体_GB2312" pitchFamily="49" charset="-122"/>
                <a:ea typeface="楷体_GB2312" pitchFamily="49" charset="-122"/>
              </a:rPr>
              <a:t>4.6</a:t>
            </a:r>
            <a:r>
              <a:rPr lang="zh-CN" altLang="en-US" sz="2400" b="1" dirty="0">
                <a:solidFill>
                  <a:srgbClr val="080808"/>
                </a:solidFill>
                <a:latin typeface="楷体_GB2312" pitchFamily="49" charset="-122"/>
                <a:ea typeface="楷体_GB2312" pitchFamily="49" charset="-122"/>
              </a:rPr>
              <a:t>所示，随着子程序中</a:t>
            </a:r>
            <a:r>
              <a:rPr lang="en-US" altLang="zh-CN" sz="2400" b="1" dirty="0">
                <a:solidFill>
                  <a:srgbClr val="080808"/>
                </a:solidFill>
                <a:latin typeface="楷体_GB2312" pitchFamily="49" charset="-122"/>
                <a:ea typeface="楷体_GB2312" pitchFamily="49" charset="-122"/>
              </a:rPr>
              <a:t>PUSH</a:t>
            </a:r>
          </a:p>
          <a:p>
            <a:pPr algn="l"/>
            <a:r>
              <a:rPr lang="zh-CN" altLang="en-US" sz="2400" b="1" dirty="0">
                <a:solidFill>
                  <a:srgbClr val="080808"/>
                </a:solidFill>
                <a:latin typeface="楷体_GB2312" pitchFamily="49" charset="-122"/>
                <a:ea typeface="楷体_GB2312" pitchFamily="49" charset="-122"/>
              </a:rPr>
              <a:t>和</a:t>
            </a:r>
            <a:r>
              <a:rPr lang="en-US" altLang="zh-CN" sz="2400" b="1" dirty="0">
                <a:solidFill>
                  <a:srgbClr val="080808"/>
                </a:solidFill>
                <a:latin typeface="楷体_GB2312" pitchFamily="49" charset="-122"/>
                <a:ea typeface="楷体_GB2312" pitchFamily="49" charset="-122"/>
              </a:rPr>
              <a:t>POP</a:t>
            </a:r>
            <a:r>
              <a:rPr lang="zh-CN" altLang="en-US" sz="2400" b="1" dirty="0">
                <a:solidFill>
                  <a:srgbClr val="080808"/>
                </a:solidFill>
                <a:latin typeface="楷体_GB2312" pitchFamily="49" charset="-122"/>
                <a:ea typeface="楷体_GB2312" pitchFamily="49" charset="-122"/>
              </a:rPr>
              <a:t>指令的操作，堆栈指针</a:t>
            </a:r>
            <a:r>
              <a:rPr lang="en-US" altLang="zh-CN" sz="2400" b="1" dirty="0">
                <a:solidFill>
                  <a:srgbClr val="080808"/>
                </a:solidFill>
                <a:latin typeface="楷体_GB2312" pitchFamily="49" charset="-122"/>
                <a:ea typeface="楷体_GB2312" pitchFamily="49" charset="-122"/>
              </a:rPr>
              <a:t>SP</a:t>
            </a:r>
            <a:r>
              <a:rPr lang="zh-CN" altLang="en-US" sz="2400" b="1" dirty="0">
                <a:solidFill>
                  <a:srgbClr val="080808"/>
                </a:solidFill>
                <a:latin typeface="楷体_GB2312" pitchFamily="49" charset="-122"/>
                <a:ea typeface="楷体_GB2312" pitchFamily="49" charset="-122"/>
              </a:rPr>
              <a:t>在移</a:t>
            </a:r>
          </a:p>
          <a:p>
            <a:pPr algn="l"/>
            <a:r>
              <a:rPr lang="zh-CN" altLang="en-US" sz="2400" b="1" dirty="0">
                <a:solidFill>
                  <a:srgbClr val="080808"/>
                </a:solidFill>
                <a:latin typeface="楷体_GB2312" pitchFamily="49" charset="-122"/>
                <a:ea typeface="楷体_GB2312" pitchFamily="49" charset="-122"/>
              </a:rPr>
              <a:t>动，但</a:t>
            </a:r>
            <a:r>
              <a:rPr lang="en-US" altLang="zh-CN" sz="2400" b="1" dirty="0">
                <a:solidFill>
                  <a:srgbClr val="080808"/>
                </a:solidFill>
                <a:latin typeface="楷体_GB2312" pitchFamily="49" charset="-122"/>
                <a:ea typeface="楷体_GB2312" pitchFamily="49" charset="-122"/>
              </a:rPr>
              <a:t>BP</a:t>
            </a:r>
            <a:r>
              <a:rPr lang="zh-CN" altLang="en-US" sz="2400" b="1" dirty="0">
                <a:solidFill>
                  <a:srgbClr val="080808"/>
                </a:solidFill>
                <a:latin typeface="楷体_GB2312" pitchFamily="49" charset="-122"/>
                <a:ea typeface="楷体_GB2312" pitchFamily="49" charset="-122"/>
              </a:rPr>
              <a:t>指针的位置固定不变，因此</a:t>
            </a:r>
          </a:p>
          <a:p>
            <a:pPr algn="l"/>
            <a:r>
              <a:rPr lang="zh-CN" altLang="en-US" sz="2400" b="1" dirty="0">
                <a:solidFill>
                  <a:srgbClr val="080808"/>
                </a:solidFill>
                <a:latin typeface="楷体_GB2312" pitchFamily="49" charset="-122"/>
                <a:ea typeface="楷体_GB2312" pitchFamily="49" charset="-122"/>
              </a:rPr>
              <a:t>，可以利用</a:t>
            </a:r>
            <a:r>
              <a:rPr lang="en-US" altLang="zh-CN" sz="2400" b="1" dirty="0">
                <a:solidFill>
                  <a:srgbClr val="080808"/>
                </a:solidFill>
                <a:latin typeface="楷体_GB2312" pitchFamily="49" charset="-122"/>
                <a:ea typeface="楷体_GB2312" pitchFamily="49" charset="-122"/>
              </a:rPr>
              <a:t>BP</a:t>
            </a:r>
            <a:r>
              <a:rPr lang="zh-CN" altLang="en-US" sz="2400" b="1" dirty="0">
                <a:solidFill>
                  <a:srgbClr val="080808"/>
                </a:solidFill>
                <a:latin typeface="楷体_GB2312" pitchFamily="49" charset="-122"/>
                <a:ea typeface="楷体_GB2312" pitchFamily="49" charset="-122"/>
              </a:rPr>
              <a:t>指针取出入口参数，同</a:t>
            </a:r>
          </a:p>
          <a:p>
            <a:pPr algn="l"/>
            <a:r>
              <a:rPr lang="zh-CN" altLang="en-US" sz="2400" b="1" dirty="0">
                <a:solidFill>
                  <a:srgbClr val="080808"/>
                </a:solidFill>
                <a:latin typeface="楷体_GB2312" pitchFamily="49" charset="-122"/>
                <a:ea typeface="楷体_GB2312" pitchFamily="49" charset="-122"/>
              </a:rPr>
              <a:t>时将处理结果存放到指定的堆栈区域</a:t>
            </a:r>
          </a:p>
          <a:p>
            <a:pPr algn="l"/>
            <a:r>
              <a:rPr lang="zh-CN" altLang="en-US" sz="2400" b="1" dirty="0">
                <a:solidFill>
                  <a:srgbClr val="080808"/>
                </a:solidFill>
                <a:latin typeface="楷体_GB2312" pitchFamily="49" charset="-122"/>
                <a:ea typeface="楷体_GB2312" pitchFamily="49" charset="-122"/>
              </a:rPr>
              <a:t>。这样的子程序为可再入性子程序。</a:t>
            </a:r>
          </a:p>
        </p:txBody>
      </p:sp>
      <p:graphicFrame>
        <p:nvGraphicFramePr>
          <p:cNvPr id="4" name="对象 3"/>
          <p:cNvGraphicFramePr>
            <a:graphicFrameLocks noChangeAspect="1"/>
          </p:cNvGraphicFramePr>
          <p:nvPr/>
        </p:nvGraphicFramePr>
        <p:xfrm>
          <a:off x="5508625" y="1412875"/>
          <a:ext cx="3168650" cy="4968875"/>
        </p:xfrm>
        <a:graphic>
          <a:graphicData uri="http://schemas.openxmlformats.org/presentationml/2006/ole">
            <mc:AlternateContent xmlns:mc="http://schemas.openxmlformats.org/markup-compatibility/2006">
              <mc:Choice xmlns:v="urn:schemas-microsoft-com:vml" Requires="v">
                <p:oleObj spid="_x0000_s9219" name="Visio" r:id="rId3" imgW="2033500" imgH="3464148" progId="Visio.Drawing.11">
                  <p:embed/>
                </p:oleObj>
              </mc:Choice>
              <mc:Fallback>
                <p:oleObj name="Visio" r:id="rId3" imgW="2033500" imgH="346414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1412875"/>
                        <a:ext cx="3168650" cy="496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034993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Rectangle 4"/>
          <p:cNvSpPr>
            <a:spLocks noChangeArrowheads="1"/>
          </p:cNvSpPr>
          <p:nvPr/>
        </p:nvSpPr>
        <p:spPr bwMode="auto">
          <a:xfrm>
            <a:off x="611188" y="1484313"/>
            <a:ext cx="8137525"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zh-CN" altLang="en-US" sz="2800" b="1" dirty="0">
                <a:solidFill>
                  <a:srgbClr val="080808"/>
                </a:solidFill>
                <a:latin typeface="楷体_GB2312" pitchFamily="49" charset="-122"/>
                <a:ea typeface="楷体_GB2312" pitchFamily="49" charset="-122"/>
              </a:rPr>
              <a:t>例</a:t>
            </a:r>
            <a:r>
              <a:rPr lang="en-US" altLang="zh-CN" sz="2800" b="1" dirty="0">
                <a:solidFill>
                  <a:srgbClr val="080808"/>
                </a:solidFill>
                <a:latin typeface="楷体_GB2312" pitchFamily="49" charset="-122"/>
                <a:ea typeface="楷体_GB2312" pitchFamily="49" charset="-122"/>
              </a:rPr>
              <a:t>4.15  </a:t>
            </a:r>
            <a:r>
              <a:rPr lang="zh-CN" altLang="en-US" sz="2800" b="1" dirty="0">
                <a:solidFill>
                  <a:srgbClr val="080808"/>
                </a:solidFill>
                <a:latin typeface="楷体_GB2312" pitchFamily="49" charset="-122"/>
                <a:ea typeface="楷体_GB2312" pitchFamily="49" charset="-122"/>
              </a:rPr>
              <a:t>递归子程序设计。设计子程序完成</a:t>
            </a:r>
            <a:r>
              <a:rPr lang="en-US" altLang="zh-CN" sz="2800" b="1" dirty="0">
                <a:solidFill>
                  <a:srgbClr val="080808"/>
                </a:solidFill>
                <a:latin typeface="楷体_GB2312" pitchFamily="49" charset="-122"/>
                <a:ea typeface="楷体_GB2312" pitchFamily="49" charset="-122"/>
              </a:rPr>
              <a:t>y=n! </a:t>
            </a:r>
            <a:r>
              <a:rPr lang="zh-CN" altLang="en-US" sz="2800" b="1" dirty="0">
                <a:solidFill>
                  <a:srgbClr val="080808"/>
                </a:solidFill>
                <a:latin typeface="楷体_GB2312" pitchFamily="49" charset="-122"/>
                <a:ea typeface="楷体_GB2312" pitchFamily="49" charset="-122"/>
              </a:rPr>
              <a:t>的计算。</a:t>
            </a:r>
          </a:p>
          <a:p>
            <a:pPr algn="l"/>
            <a:endParaRPr lang="zh-CN" altLang="en-US" sz="2800" b="1" dirty="0">
              <a:solidFill>
                <a:srgbClr val="0000FF"/>
              </a:solidFill>
              <a:latin typeface="楷体_GB2312" pitchFamily="49" charset="-122"/>
              <a:ea typeface="楷体_GB2312" pitchFamily="49" charset="-122"/>
            </a:endParaRPr>
          </a:p>
          <a:p>
            <a:pPr algn="l"/>
            <a:r>
              <a:rPr lang="zh-CN" altLang="en-US" sz="2800" b="1" dirty="0">
                <a:solidFill>
                  <a:srgbClr val="0000FF"/>
                </a:solidFill>
                <a:latin typeface="楷体_GB2312" pitchFamily="49" charset="-122"/>
                <a:ea typeface="楷体_GB2312" pitchFamily="49" charset="-122"/>
              </a:rPr>
              <a:t>解</a:t>
            </a:r>
            <a:r>
              <a:rPr lang="zh-CN" altLang="en-US" sz="2800" b="1" dirty="0">
                <a:solidFill>
                  <a:srgbClr val="080808"/>
                </a:solidFill>
                <a:latin typeface="楷体_GB2312" pitchFamily="49" charset="-122"/>
                <a:ea typeface="楷体_GB2312" pitchFamily="49" charset="-122"/>
              </a:rPr>
              <a:t>：假设已经设计了计算</a:t>
            </a:r>
            <a:r>
              <a:rPr lang="en-US" altLang="zh-CN" sz="2800" b="1" dirty="0">
                <a:solidFill>
                  <a:srgbClr val="080808"/>
                </a:solidFill>
                <a:latin typeface="楷体_GB2312" pitchFamily="49" charset="-122"/>
                <a:ea typeface="楷体_GB2312" pitchFamily="49" charset="-122"/>
              </a:rPr>
              <a:t>k</a:t>
            </a:r>
            <a:r>
              <a:rPr lang="zh-CN" altLang="en-US" sz="2800" b="1" dirty="0">
                <a:solidFill>
                  <a:srgbClr val="080808"/>
                </a:solidFill>
                <a:latin typeface="楷体_GB2312" pitchFamily="49" charset="-122"/>
                <a:ea typeface="楷体_GB2312" pitchFamily="49" charset="-122"/>
              </a:rPr>
              <a:t>阶阶乘的子程序</a:t>
            </a:r>
            <a:r>
              <a:rPr lang="en-US" altLang="zh-CN" sz="2800" b="1" dirty="0">
                <a:solidFill>
                  <a:srgbClr val="0000FF"/>
                </a:solidFill>
                <a:latin typeface="楷体_GB2312" pitchFamily="49" charset="-122"/>
                <a:ea typeface="楷体_GB2312" pitchFamily="49" charset="-122"/>
              </a:rPr>
              <a:t>factorial</a:t>
            </a:r>
            <a:r>
              <a:rPr lang="zh-CN" altLang="en-US" sz="2800" b="1" dirty="0">
                <a:solidFill>
                  <a:srgbClr val="080808"/>
                </a:solidFill>
                <a:latin typeface="楷体_GB2312" pitchFamily="49" charset="-122"/>
                <a:ea typeface="楷体_GB2312" pitchFamily="49" charset="-122"/>
              </a:rPr>
              <a:t>，为说明方便采用</a:t>
            </a:r>
            <a:r>
              <a:rPr lang="en-US" altLang="zh-CN" sz="2800" b="1" dirty="0">
                <a:solidFill>
                  <a:srgbClr val="080808"/>
                </a:solidFill>
                <a:latin typeface="楷体_GB2312" pitchFamily="49" charset="-122"/>
                <a:ea typeface="楷体_GB2312" pitchFamily="49" charset="-122"/>
              </a:rPr>
              <a:t>f</a:t>
            </a:r>
            <a:r>
              <a:rPr lang="zh-CN" altLang="en-US" sz="2800" b="1" dirty="0">
                <a:solidFill>
                  <a:srgbClr val="080808"/>
                </a:solidFill>
                <a:latin typeface="楷体_GB2312" pitchFamily="49" charset="-122"/>
                <a:ea typeface="楷体_GB2312" pitchFamily="49" charset="-122"/>
              </a:rPr>
              <a:t>（</a:t>
            </a:r>
            <a:r>
              <a:rPr lang="en-US" altLang="zh-CN" sz="2800" b="1" dirty="0">
                <a:solidFill>
                  <a:srgbClr val="080808"/>
                </a:solidFill>
                <a:latin typeface="楷体_GB2312" pitchFamily="49" charset="-122"/>
                <a:ea typeface="楷体_GB2312" pitchFamily="49" charset="-122"/>
              </a:rPr>
              <a:t>k</a:t>
            </a:r>
            <a:r>
              <a:rPr lang="zh-CN" altLang="en-US" sz="2800" b="1" dirty="0">
                <a:solidFill>
                  <a:srgbClr val="080808"/>
                </a:solidFill>
                <a:latin typeface="楷体_GB2312" pitchFamily="49" charset="-122"/>
                <a:ea typeface="楷体_GB2312" pitchFamily="49" charset="-122"/>
              </a:rPr>
              <a:t>）表示，则</a:t>
            </a:r>
            <a:r>
              <a:rPr lang="en-US" altLang="zh-CN" sz="2800" b="1" dirty="0">
                <a:solidFill>
                  <a:srgbClr val="080808"/>
                </a:solidFill>
                <a:latin typeface="楷体_GB2312" pitchFamily="49" charset="-122"/>
                <a:ea typeface="楷体_GB2312" pitchFamily="49" charset="-122"/>
              </a:rPr>
              <a:t>k+1</a:t>
            </a:r>
            <a:r>
              <a:rPr lang="zh-CN" altLang="en-US" sz="2800" b="1" dirty="0">
                <a:solidFill>
                  <a:srgbClr val="080808"/>
                </a:solidFill>
                <a:latin typeface="楷体_GB2312" pitchFamily="49" charset="-122"/>
                <a:ea typeface="楷体_GB2312" pitchFamily="49" charset="-122"/>
              </a:rPr>
              <a:t>阶阶乘可以表示成：</a:t>
            </a:r>
          </a:p>
          <a:p>
            <a:pPr algn="l"/>
            <a:r>
              <a:rPr lang="zh-CN" altLang="en-US" sz="2800" b="1" dirty="0">
                <a:solidFill>
                  <a:srgbClr val="080808"/>
                </a:solidFill>
                <a:latin typeface="楷体_GB2312" pitchFamily="49" charset="-122"/>
                <a:ea typeface="楷体_GB2312" pitchFamily="49" charset="-122"/>
              </a:rPr>
              <a:t>		</a:t>
            </a:r>
            <a:r>
              <a:rPr lang="en-US" altLang="zh-CN" sz="2800" b="1" dirty="0">
                <a:solidFill>
                  <a:srgbClr val="080808"/>
                </a:solidFill>
                <a:latin typeface="楷体_GB2312" pitchFamily="49" charset="-122"/>
                <a:ea typeface="楷体_GB2312" pitchFamily="49" charset="-122"/>
              </a:rPr>
              <a:t>f(k+1)=(k+1)×f(k)</a:t>
            </a:r>
          </a:p>
          <a:p>
            <a:pPr algn="l"/>
            <a:r>
              <a:rPr lang="zh-CN" altLang="en-US" sz="2800" b="1" dirty="0">
                <a:solidFill>
                  <a:srgbClr val="080808"/>
                </a:solidFill>
                <a:latin typeface="楷体_GB2312" pitchFamily="49" charset="-122"/>
                <a:ea typeface="楷体_GB2312" pitchFamily="49" charset="-122"/>
              </a:rPr>
              <a:t>这样，计算</a:t>
            </a:r>
            <a:r>
              <a:rPr lang="en-US" altLang="zh-CN" sz="2800" b="1" dirty="0">
                <a:solidFill>
                  <a:srgbClr val="080808"/>
                </a:solidFill>
                <a:latin typeface="楷体_GB2312" pitchFamily="49" charset="-122"/>
                <a:ea typeface="楷体_GB2312" pitchFamily="49" charset="-122"/>
              </a:rPr>
              <a:t>n</a:t>
            </a:r>
            <a:r>
              <a:rPr lang="zh-CN" altLang="en-US" sz="2800" b="1" dirty="0">
                <a:solidFill>
                  <a:srgbClr val="080808"/>
                </a:solidFill>
                <a:latin typeface="楷体_GB2312" pitchFamily="49" charset="-122"/>
                <a:ea typeface="楷体_GB2312" pitchFamily="49" charset="-122"/>
              </a:rPr>
              <a:t>阶阶乘的过程可以用图</a:t>
            </a:r>
            <a:r>
              <a:rPr lang="en-US" altLang="zh-CN" sz="2800" b="1" dirty="0">
                <a:solidFill>
                  <a:srgbClr val="080808"/>
                </a:solidFill>
                <a:latin typeface="楷体_GB2312" pitchFamily="49" charset="-122"/>
                <a:ea typeface="楷体_GB2312" pitchFamily="49" charset="-122"/>
              </a:rPr>
              <a:t>4.7</a:t>
            </a:r>
            <a:r>
              <a:rPr lang="zh-CN" altLang="en-US" sz="2800" b="1" dirty="0">
                <a:solidFill>
                  <a:srgbClr val="080808"/>
                </a:solidFill>
                <a:latin typeface="楷体_GB2312" pitchFamily="49" charset="-122"/>
                <a:ea typeface="楷体_GB2312" pitchFamily="49" charset="-122"/>
              </a:rPr>
              <a:t>所示。因此，当计算</a:t>
            </a:r>
            <a:r>
              <a:rPr lang="en-US" altLang="zh-CN" sz="2800" b="1" dirty="0">
                <a:solidFill>
                  <a:srgbClr val="080808"/>
                </a:solidFill>
                <a:latin typeface="楷体_GB2312" pitchFamily="49" charset="-122"/>
                <a:ea typeface="楷体_GB2312" pitchFamily="49" charset="-122"/>
              </a:rPr>
              <a:t>n!</a:t>
            </a:r>
            <a:r>
              <a:rPr lang="zh-CN" altLang="en-US" sz="2800" b="1" dirty="0">
                <a:solidFill>
                  <a:srgbClr val="080808"/>
                </a:solidFill>
                <a:latin typeface="楷体_GB2312" pitchFamily="49" charset="-122"/>
                <a:ea typeface="楷体_GB2312" pitchFamily="49" charset="-122"/>
              </a:rPr>
              <a:t>时，要调用</a:t>
            </a:r>
            <a:r>
              <a:rPr lang="en-US" altLang="zh-CN" sz="2800" b="1" dirty="0">
                <a:solidFill>
                  <a:srgbClr val="080808"/>
                </a:solidFill>
                <a:latin typeface="楷体_GB2312" pitchFamily="49" charset="-122"/>
                <a:ea typeface="楷体_GB2312" pitchFamily="49" charset="-122"/>
              </a:rPr>
              <a:t>n</a:t>
            </a:r>
            <a:r>
              <a:rPr lang="zh-CN" altLang="en-US" sz="2800" b="1" dirty="0">
                <a:solidFill>
                  <a:srgbClr val="080808"/>
                </a:solidFill>
                <a:latin typeface="楷体_GB2312" pitchFamily="49" charset="-122"/>
                <a:ea typeface="楷体_GB2312" pitchFamily="49" charset="-122"/>
              </a:rPr>
              <a:t>次</a:t>
            </a:r>
            <a:r>
              <a:rPr lang="en-US" altLang="zh-CN" sz="2800" b="1" dirty="0">
                <a:solidFill>
                  <a:srgbClr val="080808"/>
                </a:solidFill>
                <a:latin typeface="楷体_GB2312" pitchFamily="49" charset="-122"/>
                <a:ea typeface="楷体_GB2312" pitchFamily="49" charset="-122"/>
              </a:rPr>
              <a:t>factorial</a:t>
            </a:r>
            <a:r>
              <a:rPr lang="zh-CN" altLang="en-US" sz="2800" b="1" dirty="0">
                <a:solidFill>
                  <a:srgbClr val="080808"/>
                </a:solidFill>
                <a:latin typeface="楷体_GB2312" pitchFamily="49" charset="-122"/>
                <a:ea typeface="楷体_GB2312" pitchFamily="49" charset="-122"/>
              </a:rPr>
              <a:t>子程序，每次调用使</a:t>
            </a:r>
            <a:r>
              <a:rPr lang="en-US" altLang="zh-CN" sz="2800" b="1" dirty="0">
                <a:solidFill>
                  <a:srgbClr val="080808"/>
                </a:solidFill>
                <a:latin typeface="楷体_GB2312" pitchFamily="49" charset="-122"/>
                <a:ea typeface="楷体_GB2312" pitchFamily="49" charset="-122"/>
              </a:rPr>
              <a:t>k</a:t>
            </a:r>
            <a:r>
              <a:rPr lang="zh-CN" altLang="en-US" sz="2800" b="1" dirty="0">
                <a:solidFill>
                  <a:srgbClr val="080808"/>
                </a:solidFill>
                <a:latin typeface="楷体_GB2312" pitchFamily="49" charset="-122"/>
                <a:ea typeface="楷体_GB2312" pitchFamily="49" charset="-122"/>
              </a:rPr>
              <a:t>值减</a:t>
            </a:r>
            <a:r>
              <a:rPr lang="en-US" altLang="zh-CN" sz="2800" b="1" dirty="0">
                <a:solidFill>
                  <a:srgbClr val="080808"/>
                </a:solidFill>
                <a:latin typeface="楷体_GB2312" pitchFamily="49" charset="-122"/>
                <a:ea typeface="楷体_GB2312" pitchFamily="49" charset="-122"/>
              </a:rPr>
              <a:t>1</a:t>
            </a:r>
            <a:r>
              <a:rPr lang="zh-CN" altLang="en-US" sz="2800" b="1" dirty="0">
                <a:solidFill>
                  <a:srgbClr val="080808"/>
                </a:solidFill>
                <a:latin typeface="楷体_GB2312" pitchFamily="49" charset="-122"/>
                <a:ea typeface="楷体_GB2312" pitchFamily="49" charset="-122"/>
              </a:rPr>
              <a:t>，直到</a:t>
            </a:r>
            <a:r>
              <a:rPr lang="en-US" altLang="zh-CN" sz="2800" b="1" dirty="0">
                <a:solidFill>
                  <a:srgbClr val="080808"/>
                </a:solidFill>
                <a:latin typeface="楷体_GB2312" pitchFamily="49" charset="-122"/>
                <a:ea typeface="楷体_GB2312" pitchFamily="49" charset="-122"/>
              </a:rPr>
              <a:t>k=1,</a:t>
            </a:r>
            <a:r>
              <a:rPr lang="zh-CN" altLang="en-US" sz="2800" b="1" dirty="0">
                <a:solidFill>
                  <a:srgbClr val="080808"/>
                </a:solidFill>
                <a:latin typeface="楷体_GB2312" pitchFamily="49" charset="-122"/>
                <a:ea typeface="楷体_GB2312" pitchFamily="49" charset="-122"/>
              </a:rPr>
              <a:t>这时将</a:t>
            </a:r>
            <a:r>
              <a:rPr lang="en-US" altLang="zh-CN" sz="2800" b="1" dirty="0">
                <a:solidFill>
                  <a:srgbClr val="080808"/>
                </a:solidFill>
                <a:latin typeface="楷体_GB2312" pitchFamily="49" charset="-122"/>
                <a:ea typeface="楷体_GB2312" pitchFamily="49" charset="-122"/>
              </a:rPr>
              <a:t>1!=1</a:t>
            </a:r>
            <a:r>
              <a:rPr lang="zh-CN" altLang="en-US" sz="2800" b="1" dirty="0">
                <a:solidFill>
                  <a:srgbClr val="080808"/>
                </a:solidFill>
                <a:latin typeface="楷体_GB2312" pitchFamily="49" charset="-122"/>
                <a:ea typeface="楷体_GB2312" pitchFamily="49" charset="-122"/>
              </a:rPr>
              <a:t>作为已知结果，然后一层一层返回。</a:t>
            </a:r>
          </a:p>
        </p:txBody>
      </p:sp>
      <p:sp>
        <p:nvSpPr>
          <p:cNvPr id="4" name="乘号 3"/>
          <p:cNvSpPr/>
          <p:nvPr/>
        </p:nvSpPr>
        <p:spPr>
          <a:xfrm>
            <a:off x="-19073" y="1016261"/>
            <a:ext cx="1152128" cy="93610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677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heckerboard(across)">
                                      <p:cBhvr>
                                        <p:cTn id="10" dur="500"/>
                                        <p:tgtEl>
                                          <p:spTgt spid="3">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heckerboard(across)">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graphicFrame>
        <p:nvGraphicFramePr>
          <p:cNvPr id="3" name="对象 2"/>
          <p:cNvGraphicFramePr>
            <a:graphicFrameLocks noChangeAspect="1"/>
          </p:cNvGraphicFramePr>
          <p:nvPr>
            <p:extLst>
              <p:ext uri="{D42A27DB-BD31-4B8C-83A1-F6EECF244321}">
                <p14:modId xmlns:p14="http://schemas.microsoft.com/office/powerpoint/2010/main" val="2810851735"/>
              </p:ext>
            </p:extLst>
          </p:nvPr>
        </p:nvGraphicFramePr>
        <p:xfrm>
          <a:off x="1547664" y="1233931"/>
          <a:ext cx="5257800" cy="5616575"/>
        </p:xfrm>
        <a:graphic>
          <a:graphicData uri="http://schemas.openxmlformats.org/presentationml/2006/ole">
            <mc:AlternateContent xmlns:mc="http://schemas.openxmlformats.org/markup-compatibility/2006">
              <mc:Choice xmlns:v="urn:schemas-microsoft-com:vml" Requires="v">
                <p:oleObj spid="_x0000_s10243" name="Visio" r:id="rId3" imgW="3799315" imgH="5079250" progId="Visio.Drawing.11">
                  <p:embed/>
                </p:oleObj>
              </mc:Choice>
              <mc:Fallback>
                <p:oleObj name="Visio" r:id="rId3" imgW="3799315" imgH="507925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233931"/>
                        <a:ext cx="5257800" cy="561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2014736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4" name="Rectangle 3"/>
          <p:cNvSpPr>
            <a:spLocks noChangeArrowheads="1"/>
          </p:cNvSpPr>
          <p:nvPr/>
        </p:nvSpPr>
        <p:spPr bwMode="auto">
          <a:xfrm>
            <a:off x="250825" y="3844925"/>
            <a:ext cx="889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endParaRPr lang="zh-CN" altLang="zh-CN" sz="2400" b="1">
              <a:solidFill>
                <a:srgbClr val="080808"/>
              </a:solidFill>
              <a:latin typeface="楷体_GB2312" pitchFamily="49" charset="-122"/>
              <a:ea typeface="楷体_GB2312" pitchFamily="49" charset="-122"/>
            </a:endParaRPr>
          </a:p>
        </p:txBody>
      </p:sp>
      <p:sp>
        <p:nvSpPr>
          <p:cNvPr id="5" name="Rectangle 4"/>
          <p:cNvSpPr>
            <a:spLocks noChangeArrowheads="1"/>
          </p:cNvSpPr>
          <p:nvPr/>
        </p:nvSpPr>
        <p:spPr bwMode="auto">
          <a:xfrm>
            <a:off x="539750" y="1557338"/>
            <a:ext cx="820896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en-US" altLang="zh-CN" sz="2400" b="1">
                <a:solidFill>
                  <a:srgbClr val="080808"/>
                </a:solidFill>
                <a:latin typeface="楷体_GB2312" pitchFamily="49" charset="-122"/>
                <a:ea typeface="楷体_GB2312" pitchFamily="49" charset="-122"/>
              </a:rPr>
              <a:t>  </a:t>
            </a:r>
            <a:r>
              <a:rPr lang="zh-CN" altLang="en-US" sz="2400" b="1">
                <a:solidFill>
                  <a:srgbClr val="080808"/>
                </a:solidFill>
                <a:latin typeface="楷体_GB2312" pitchFamily="49" charset="-122"/>
                <a:ea typeface="楷体_GB2312" pitchFamily="49" charset="-122"/>
              </a:rPr>
              <a:t>为设计递归子程序</a:t>
            </a:r>
            <a:r>
              <a:rPr lang="en-US" altLang="zh-CN" sz="2400" b="1">
                <a:solidFill>
                  <a:srgbClr val="080808"/>
                </a:solidFill>
                <a:latin typeface="楷体_GB2312" pitchFamily="49" charset="-122"/>
                <a:ea typeface="楷体_GB2312" pitchFamily="49" charset="-122"/>
              </a:rPr>
              <a:t>factorial</a:t>
            </a:r>
            <a:r>
              <a:rPr lang="zh-CN" altLang="en-US" sz="2400" b="1">
                <a:solidFill>
                  <a:srgbClr val="080808"/>
                </a:solidFill>
                <a:latin typeface="楷体_GB2312" pitchFamily="49" charset="-122"/>
                <a:ea typeface="楷体_GB2312" pitchFamily="49" charset="-122"/>
              </a:rPr>
              <a:t>，需要定义一个字单元</a:t>
            </a:r>
            <a:r>
              <a:rPr lang="en-US" altLang="zh-CN" sz="2400" b="1">
                <a:solidFill>
                  <a:srgbClr val="080808"/>
                </a:solidFill>
                <a:latin typeface="楷体_GB2312" pitchFamily="49" charset="-122"/>
                <a:ea typeface="楷体_GB2312" pitchFamily="49" charset="-122"/>
              </a:rPr>
              <a:t>RESULT</a:t>
            </a:r>
            <a:r>
              <a:rPr lang="zh-CN" altLang="en-US" sz="2400" b="1">
                <a:solidFill>
                  <a:srgbClr val="080808"/>
                </a:solidFill>
                <a:latin typeface="楷体_GB2312" pitchFamily="49" charset="-122"/>
                <a:ea typeface="楷体_GB2312" pitchFamily="49" charset="-122"/>
              </a:rPr>
              <a:t>用于存放计算结果，因此，</a:t>
            </a:r>
            <a:r>
              <a:rPr lang="en-US" altLang="zh-CN" sz="2400" b="1">
                <a:solidFill>
                  <a:srgbClr val="080808"/>
                </a:solidFill>
                <a:latin typeface="楷体_GB2312" pitchFamily="49" charset="-122"/>
                <a:ea typeface="楷体_GB2312" pitchFamily="49" charset="-122"/>
              </a:rPr>
              <a:t>factorial</a:t>
            </a:r>
            <a:r>
              <a:rPr lang="zh-CN" altLang="en-US" sz="2400" b="1">
                <a:solidFill>
                  <a:srgbClr val="080808"/>
                </a:solidFill>
                <a:latin typeface="楷体_GB2312" pitchFamily="49" charset="-122"/>
                <a:ea typeface="楷体_GB2312" pitchFamily="49" charset="-122"/>
              </a:rPr>
              <a:t>的入口参数为：正整数</a:t>
            </a:r>
            <a:r>
              <a:rPr lang="en-US" altLang="zh-CN" sz="2400" b="1">
                <a:solidFill>
                  <a:srgbClr val="080808"/>
                </a:solidFill>
                <a:latin typeface="楷体_GB2312" pitchFamily="49" charset="-122"/>
                <a:ea typeface="楷体_GB2312" pitchFamily="49" charset="-122"/>
              </a:rPr>
              <a:t>k</a:t>
            </a:r>
            <a:r>
              <a:rPr lang="zh-CN" altLang="en-US" sz="2400" b="1">
                <a:solidFill>
                  <a:srgbClr val="080808"/>
                </a:solidFill>
                <a:latin typeface="楷体_GB2312" pitchFamily="49" charset="-122"/>
                <a:ea typeface="楷体_GB2312" pitchFamily="49" charset="-122"/>
              </a:rPr>
              <a:t>（≤</a:t>
            </a:r>
            <a:r>
              <a:rPr lang="en-US" altLang="zh-CN" sz="2400" b="1">
                <a:solidFill>
                  <a:srgbClr val="080808"/>
                </a:solidFill>
                <a:latin typeface="楷体_GB2312" pitchFamily="49" charset="-122"/>
                <a:ea typeface="楷体_GB2312" pitchFamily="49" charset="-122"/>
              </a:rPr>
              <a:t>8</a:t>
            </a:r>
            <a:r>
              <a:rPr lang="zh-CN" altLang="en-US" sz="2400" b="1">
                <a:solidFill>
                  <a:srgbClr val="080808"/>
                </a:solidFill>
                <a:latin typeface="楷体_GB2312" pitchFamily="49" charset="-122"/>
                <a:ea typeface="楷体_GB2312" pitchFamily="49" charset="-122"/>
              </a:rPr>
              <a:t>）和</a:t>
            </a:r>
            <a:r>
              <a:rPr lang="en-US" altLang="zh-CN" sz="2400" b="1">
                <a:solidFill>
                  <a:srgbClr val="080808"/>
                </a:solidFill>
                <a:latin typeface="楷体_GB2312" pitchFamily="49" charset="-122"/>
                <a:ea typeface="楷体_GB2312" pitchFamily="49" charset="-122"/>
              </a:rPr>
              <a:t>RESULT</a:t>
            </a:r>
            <a:r>
              <a:rPr lang="zh-CN" altLang="en-US" sz="2400" b="1">
                <a:solidFill>
                  <a:srgbClr val="080808"/>
                </a:solidFill>
                <a:latin typeface="楷体_GB2312" pitchFamily="49" charset="-122"/>
                <a:ea typeface="楷体_GB2312" pitchFamily="49" charset="-122"/>
              </a:rPr>
              <a:t>单元的偏移地址，出口参数为</a:t>
            </a:r>
            <a:r>
              <a:rPr lang="en-US" altLang="zh-CN" sz="2400" b="1">
                <a:solidFill>
                  <a:srgbClr val="080808"/>
                </a:solidFill>
                <a:latin typeface="楷体_GB2312" pitchFamily="49" charset="-122"/>
                <a:ea typeface="楷体_GB2312" pitchFamily="49" charset="-122"/>
              </a:rPr>
              <a:t>RESULT</a:t>
            </a:r>
            <a:r>
              <a:rPr lang="zh-CN" altLang="en-US" sz="2400" b="1">
                <a:solidFill>
                  <a:srgbClr val="080808"/>
                </a:solidFill>
                <a:latin typeface="楷体_GB2312" pitchFamily="49" charset="-122"/>
                <a:ea typeface="楷体_GB2312" pitchFamily="49" charset="-122"/>
              </a:rPr>
              <a:t>单元的内容。汇编语言子程序</a:t>
            </a:r>
            <a:r>
              <a:rPr lang="en-US" altLang="zh-CN" sz="2400" b="1">
                <a:solidFill>
                  <a:srgbClr val="080808"/>
                </a:solidFill>
                <a:latin typeface="楷体_GB2312" pitchFamily="49" charset="-122"/>
                <a:ea typeface="楷体_GB2312" pitchFamily="49" charset="-122"/>
              </a:rPr>
              <a:t>factorial</a:t>
            </a:r>
            <a:r>
              <a:rPr lang="zh-CN" altLang="en-US" sz="2400" b="1">
                <a:solidFill>
                  <a:srgbClr val="080808"/>
                </a:solidFill>
                <a:latin typeface="楷体_GB2312" pitchFamily="49" charset="-122"/>
                <a:ea typeface="楷体_GB2312" pitchFamily="49" charset="-122"/>
              </a:rPr>
              <a:t>如下</a:t>
            </a:r>
            <a:r>
              <a:rPr lang="zh-CN" altLang="en-US" sz="2400">
                <a:latin typeface="楷体_GB2312" pitchFamily="49" charset="-122"/>
                <a:ea typeface="楷体_GB2312" pitchFamily="49" charset="-122"/>
              </a:rPr>
              <a:t>：</a:t>
            </a:r>
          </a:p>
        </p:txBody>
      </p:sp>
      <p:sp>
        <p:nvSpPr>
          <p:cNvPr id="6" name="Rectangle 5"/>
          <p:cNvSpPr>
            <a:spLocks noChangeArrowheads="1"/>
          </p:cNvSpPr>
          <p:nvPr/>
        </p:nvSpPr>
        <p:spPr bwMode="auto">
          <a:xfrm>
            <a:off x="755650" y="3213100"/>
            <a:ext cx="78486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algn="l"/>
            <a:r>
              <a:rPr lang="en-US" altLang="zh-CN" sz="2400" b="1">
                <a:solidFill>
                  <a:srgbClr val="080808"/>
                </a:solidFill>
                <a:latin typeface="楷体_GB2312" pitchFamily="49" charset="-122"/>
                <a:ea typeface="楷体_GB2312" pitchFamily="49" charset="-122"/>
              </a:rPr>
              <a:t>N=7  </a:t>
            </a:r>
            <a:r>
              <a:rPr lang="zh-CN" altLang="en-US" sz="2400" b="1">
                <a:solidFill>
                  <a:srgbClr val="080808"/>
                </a:solidFill>
                <a:latin typeface="楷体_GB2312" pitchFamily="49" charset="-122"/>
                <a:ea typeface="楷体_GB2312" pitchFamily="49" charset="-122"/>
              </a:rPr>
              <a:t>；计算</a:t>
            </a:r>
            <a:r>
              <a:rPr lang="en-US" altLang="zh-CN" sz="2400" b="1">
                <a:solidFill>
                  <a:srgbClr val="080808"/>
                </a:solidFill>
                <a:latin typeface="楷体_GB2312" pitchFamily="49" charset="-122"/>
                <a:ea typeface="楷体_GB2312" pitchFamily="49" charset="-122"/>
              </a:rPr>
              <a:t>7</a:t>
            </a:r>
            <a:r>
              <a:rPr lang="zh-CN" altLang="en-US" sz="2400" b="1">
                <a:solidFill>
                  <a:srgbClr val="080808"/>
                </a:solidFill>
                <a:latin typeface="楷体_GB2312" pitchFamily="49" charset="-122"/>
                <a:ea typeface="楷体_GB2312" pitchFamily="49" charset="-122"/>
              </a:rPr>
              <a:t>！，其结果应该为</a:t>
            </a:r>
            <a:r>
              <a:rPr lang="en-US" altLang="zh-CN" sz="2400" b="1">
                <a:solidFill>
                  <a:srgbClr val="080808"/>
                </a:solidFill>
                <a:latin typeface="楷体_GB2312" pitchFamily="49" charset="-122"/>
                <a:ea typeface="楷体_GB2312" pitchFamily="49" charset="-122"/>
              </a:rPr>
              <a:t>5040 (13B0H)</a:t>
            </a:r>
          </a:p>
          <a:p>
            <a:pPr indent="266700" algn="l"/>
            <a:r>
              <a:rPr lang="en-US" altLang="zh-CN" sz="2400" b="1">
                <a:solidFill>
                  <a:srgbClr val="080808"/>
                </a:solidFill>
                <a:latin typeface="楷体_GB2312" pitchFamily="49" charset="-122"/>
                <a:ea typeface="楷体_GB2312" pitchFamily="49" charset="-122"/>
              </a:rPr>
              <a:t>STACK   SEGMENT STACK 'STACK'</a:t>
            </a:r>
          </a:p>
          <a:p>
            <a:pPr indent="266700" algn="l"/>
            <a:r>
              <a:rPr lang="en-US" altLang="zh-CN" sz="2400" b="1">
                <a:solidFill>
                  <a:srgbClr val="080808"/>
                </a:solidFill>
                <a:latin typeface="楷体_GB2312" pitchFamily="49" charset="-122"/>
                <a:ea typeface="楷体_GB2312" pitchFamily="49" charset="-122"/>
              </a:rPr>
              <a:t>        DW 100H DUP(?)</a:t>
            </a:r>
          </a:p>
          <a:p>
            <a:pPr indent="266700" algn="l"/>
            <a:r>
              <a:rPr lang="en-US" altLang="zh-CN" sz="2400" b="1">
                <a:solidFill>
                  <a:srgbClr val="080808"/>
                </a:solidFill>
                <a:latin typeface="楷体_GB2312" pitchFamily="49" charset="-122"/>
                <a:ea typeface="楷体_GB2312" pitchFamily="49" charset="-122"/>
              </a:rPr>
              <a:t>TOP     LABEL WORD</a:t>
            </a:r>
          </a:p>
          <a:p>
            <a:pPr indent="266700" algn="l"/>
            <a:r>
              <a:rPr lang="en-US" altLang="zh-CN" sz="2400" b="1">
                <a:solidFill>
                  <a:srgbClr val="080808"/>
                </a:solidFill>
                <a:latin typeface="楷体_GB2312" pitchFamily="49" charset="-122"/>
                <a:ea typeface="楷体_GB2312" pitchFamily="49" charset="-122"/>
              </a:rPr>
              <a:t>STACK   ENDS</a:t>
            </a:r>
          </a:p>
          <a:p>
            <a:pPr indent="266700" algn="l"/>
            <a:r>
              <a:rPr lang="en-US" altLang="zh-CN" sz="2400" b="1">
                <a:solidFill>
                  <a:srgbClr val="080808"/>
                </a:solidFill>
                <a:latin typeface="楷体_GB2312" pitchFamily="49" charset="-122"/>
                <a:ea typeface="楷体_GB2312" pitchFamily="49" charset="-122"/>
              </a:rPr>
              <a:t>DATA    SEGMENT</a:t>
            </a:r>
          </a:p>
          <a:p>
            <a:pPr indent="266700" algn="l"/>
            <a:r>
              <a:rPr lang="en-US" altLang="zh-CN" sz="2400" b="1">
                <a:solidFill>
                  <a:srgbClr val="080808"/>
                </a:solidFill>
                <a:latin typeface="楷体_GB2312" pitchFamily="49" charset="-122"/>
                <a:ea typeface="楷体_GB2312" pitchFamily="49" charset="-122"/>
              </a:rPr>
              <a:t>RESULT  DW ?</a:t>
            </a:r>
          </a:p>
          <a:p>
            <a:pPr indent="266700" algn="l"/>
            <a:r>
              <a:rPr lang="en-US" altLang="zh-CN" sz="2400" b="1">
                <a:solidFill>
                  <a:srgbClr val="080808"/>
                </a:solidFill>
                <a:latin typeface="楷体_GB2312" pitchFamily="49" charset="-122"/>
                <a:ea typeface="楷体_GB2312" pitchFamily="49" charset="-122"/>
              </a:rPr>
              <a:t>DATA    ENDS</a:t>
            </a:r>
          </a:p>
        </p:txBody>
      </p:sp>
    </p:spTree>
    <p:extLst>
      <p:ext uri="{BB962C8B-B14F-4D97-AF65-F5344CB8AC3E}">
        <p14:creationId xmlns:p14="http://schemas.microsoft.com/office/powerpoint/2010/main" val="183058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additive="base">
                                        <p:cTn id="2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 calcmode="lin" valueType="num">
                                      <p:cBhvr additive="base">
                                        <p:cTn id="3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Rectangle 4"/>
          <p:cNvSpPr>
            <a:spLocks noChangeArrowheads="1"/>
          </p:cNvSpPr>
          <p:nvPr/>
        </p:nvSpPr>
        <p:spPr bwMode="auto">
          <a:xfrm>
            <a:off x="611188" y="1268760"/>
            <a:ext cx="8131175"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a:r>
              <a:rPr lang="en-US" altLang="zh-CN" sz="2400" b="1" dirty="0">
                <a:solidFill>
                  <a:srgbClr val="080808"/>
                </a:solidFill>
                <a:latin typeface="楷体_GB2312" pitchFamily="49" charset="-122"/>
                <a:ea typeface="楷体_GB2312" pitchFamily="49" charset="-122"/>
              </a:rPr>
              <a:t>CODE    SEGMENT</a:t>
            </a:r>
          </a:p>
          <a:p>
            <a:pPr algn="l"/>
            <a:r>
              <a:rPr lang="en-US" altLang="zh-CN" sz="2400" b="1" dirty="0">
                <a:solidFill>
                  <a:srgbClr val="080808"/>
                </a:solidFill>
                <a:latin typeface="楷体_GB2312" pitchFamily="49" charset="-122"/>
                <a:ea typeface="楷体_GB2312" pitchFamily="49" charset="-122"/>
              </a:rPr>
              <a:t>        ASSUME CS:CODE,DS:DATA,ES:DATA,SS:STACK</a:t>
            </a:r>
          </a:p>
          <a:p>
            <a:pPr algn="l"/>
            <a:r>
              <a:rPr lang="en-US" altLang="zh-CN" sz="2400" b="1" dirty="0">
                <a:solidFill>
                  <a:srgbClr val="080808"/>
                </a:solidFill>
                <a:latin typeface="楷体_GB2312" pitchFamily="49" charset="-122"/>
                <a:ea typeface="楷体_GB2312" pitchFamily="49" charset="-122"/>
              </a:rPr>
              <a:t>START:</a:t>
            </a:r>
          </a:p>
          <a:p>
            <a:pPr algn="l"/>
            <a:r>
              <a:rPr lang="en-US" altLang="zh-CN" sz="2400" b="1" dirty="0">
                <a:solidFill>
                  <a:srgbClr val="080808"/>
                </a:solidFill>
                <a:latin typeface="楷体_GB2312" pitchFamily="49" charset="-122"/>
                <a:ea typeface="楷体_GB2312" pitchFamily="49" charset="-122"/>
              </a:rPr>
              <a:t>        MOV AX,DATA</a:t>
            </a:r>
          </a:p>
          <a:p>
            <a:pPr algn="l"/>
            <a:r>
              <a:rPr lang="en-US" altLang="zh-CN" sz="2400" b="1" dirty="0">
                <a:solidFill>
                  <a:srgbClr val="080808"/>
                </a:solidFill>
                <a:latin typeface="楷体_GB2312" pitchFamily="49" charset="-122"/>
                <a:ea typeface="楷体_GB2312" pitchFamily="49" charset="-122"/>
              </a:rPr>
              <a:t>        MOV DS,AX</a:t>
            </a:r>
          </a:p>
          <a:p>
            <a:pPr algn="l"/>
            <a:r>
              <a:rPr lang="en-US" altLang="zh-CN" sz="2400" b="1" dirty="0">
                <a:solidFill>
                  <a:srgbClr val="080808"/>
                </a:solidFill>
                <a:latin typeface="楷体_GB2312" pitchFamily="49" charset="-122"/>
                <a:ea typeface="楷体_GB2312" pitchFamily="49" charset="-122"/>
              </a:rPr>
              <a:t>        MOV ES,AX</a:t>
            </a:r>
          </a:p>
          <a:p>
            <a:pPr algn="l"/>
            <a:r>
              <a:rPr lang="en-US" altLang="zh-CN" sz="2400" b="1" dirty="0">
                <a:solidFill>
                  <a:srgbClr val="080808"/>
                </a:solidFill>
                <a:latin typeface="楷体_GB2312" pitchFamily="49" charset="-122"/>
                <a:ea typeface="楷体_GB2312" pitchFamily="49" charset="-122"/>
              </a:rPr>
              <a:t>        MOV AX,STACK</a:t>
            </a:r>
          </a:p>
          <a:p>
            <a:pPr algn="l"/>
            <a:r>
              <a:rPr lang="en-US" altLang="zh-CN" sz="2400" b="1" dirty="0">
                <a:solidFill>
                  <a:srgbClr val="080808"/>
                </a:solidFill>
                <a:latin typeface="楷体_GB2312" pitchFamily="49" charset="-122"/>
                <a:ea typeface="楷体_GB2312" pitchFamily="49" charset="-122"/>
              </a:rPr>
              <a:t>        MOV SS,AX</a:t>
            </a:r>
          </a:p>
          <a:p>
            <a:pPr algn="l"/>
            <a:r>
              <a:rPr lang="en-US" altLang="zh-CN" sz="2400" b="1" dirty="0">
                <a:solidFill>
                  <a:srgbClr val="080808"/>
                </a:solidFill>
                <a:latin typeface="楷体_GB2312" pitchFamily="49" charset="-122"/>
                <a:ea typeface="楷体_GB2312" pitchFamily="49" charset="-122"/>
              </a:rPr>
              <a:t>        LEA SP,TOP</a:t>
            </a:r>
          </a:p>
          <a:p>
            <a:pPr algn="l"/>
            <a:r>
              <a:rPr lang="en-US" altLang="zh-CN" sz="2400" b="1" dirty="0">
                <a:solidFill>
                  <a:srgbClr val="080808"/>
                </a:solidFill>
                <a:latin typeface="楷体_GB2312" pitchFamily="49" charset="-122"/>
                <a:ea typeface="楷体_GB2312" pitchFamily="49" charset="-122"/>
              </a:rPr>
              <a:t>        LEA SI,RESULT</a:t>
            </a:r>
          </a:p>
          <a:p>
            <a:pPr algn="l"/>
            <a:r>
              <a:rPr lang="en-US" altLang="zh-CN" sz="2400" b="1" dirty="0">
                <a:solidFill>
                  <a:srgbClr val="080808"/>
                </a:solidFill>
                <a:latin typeface="楷体_GB2312" pitchFamily="49" charset="-122"/>
                <a:ea typeface="楷体_GB2312" pitchFamily="49" charset="-122"/>
              </a:rPr>
              <a:t>        PUSH SI		</a:t>
            </a:r>
            <a:r>
              <a:rPr lang="zh-CN" altLang="en-US" sz="2400" b="1" dirty="0">
                <a:solidFill>
                  <a:srgbClr val="080808"/>
                </a:solidFill>
                <a:latin typeface="楷体_GB2312" pitchFamily="49" charset="-122"/>
                <a:ea typeface="楷体_GB2312" pitchFamily="49" charset="-122"/>
              </a:rPr>
              <a:t>；结果单元的偏移地址压入堆栈</a:t>
            </a:r>
          </a:p>
          <a:p>
            <a:pPr algn="l"/>
            <a:r>
              <a:rPr lang="zh-CN" altLang="en-US" sz="2400" b="1" dirty="0">
                <a:solidFill>
                  <a:srgbClr val="080808"/>
                </a:solidFill>
                <a:latin typeface="楷体_GB2312" pitchFamily="49" charset="-122"/>
                <a:ea typeface="楷体_GB2312" pitchFamily="49" charset="-122"/>
              </a:rPr>
              <a:t>        </a:t>
            </a:r>
            <a:r>
              <a:rPr lang="en-US" altLang="zh-CN" sz="2400" b="1" dirty="0">
                <a:solidFill>
                  <a:srgbClr val="080808"/>
                </a:solidFill>
                <a:latin typeface="楷体_GB2312" pitchFamily="49" charset="-122"/>
                <a:ea typeface="楷体_GB2312" pitchFamily="49" charset="-122"/>
              </a:rPr>
              <a:t>MOV  AX,N</a:t>
            </a:r>
          </a:p>
          <a:p>
            <a:pPr algn="l"/>
            <a:r>
              <a:rPr lang="en-US" altLang="zh-CN" sz="2400" b="1" dirty="0">
                <a:solidFill>
                  <a:srgbClr val="080808"/>
                </a:solidFill>
                <a:latin typeface="楷体_GB2312" pitchFamily="49" charset="-122"/>
                <a:ea typeface="楷体_GB2312" pitchFamily="49" charset="-122"/>
              </a:rPr>
              <a:t>        PUSH AX		</a:t>
            </a:r>
            <a:r>
              <a:rPr lang="zh-CN" altLang="en-US" sz="2400" b="1" dirty="0">
                <a:solidFill>
                  <a:srgbClr val="080808"/>
                </a:solidFill>
                <a:latin typeface="楷体_GB2312" pitchFamily="49" charset="-122"/>
                <a:ea typeface="楷体_GB2312" pitchFamily="49" charset="-122"/>
              </a:rPr>
              <a:t>；</a:t>
            </a:r>
            <a:r>
              <a:rPr lang="en-US" altLang="zh-CN" sz="2400" b="1" dirty="0">
                <a:solidFill>
                  <a:srgbClr val="080808"/>
                </a:solidFill>
                <a:latin typeface="楷体_GB2312" pitchFamily="49" charset="-122"/>
                <a:ea typeface="楷体_GB2312" pitchFamily="49" charset="-122"/>
              </a:rPr>
              <a:t>N</a:t>
            </a:r>
            <a:r>
              <a:rPr lang="zh-CN" altLang="en-US" sz="2400" b="1" dirty="0">
                <a:solidFill>
                  <a:srgbClr val="080808"/>
                </a:solidFill>
                <a:latin typeface="楷体_GB2312" pitchFamily="49" charset="-122"/>
                <a:ea typeface="楷体_GB2312" pitchFamily="49" charset="-122"/>
              </a:rPr>
              <a:t>值压入堆栈</a:t>
            </a:r>
          </a:p>
          <a:p>
            <a:pPr algn="l"/>
            <a:r>
              <a:rPr lang="zh-CN" altLang="en-US" sz="2400" b="1" dirty="0">
                <a:solidFill>
                  <a:srgbClr val="080808"/>
                </a:solidFill>
                <a:latin typeface="楷体_GB2312" pitchFamily="49" charset="-122"/>
                <a:ea typeface="楷体_GB2312" pitchFamily="49" charset="-122"/>
              </a:rPr>
              <a:t>        </a:t>
            </a:r>
            <a:r>
              <a:rPr lang="en-US" altLang="zh-CN" sz="2400" b="1" dirty="0">
                <a:solidFill>
                  <a:srgbClr val="080808"/>
                </a:solidFill>
                <a:latin typeface="楷体_GB2312" pitchFamily="49" charset="-122"/>
                <a:ea typeface="楷体_GB2312" pitchFamily="49" charset="-122"/>
              </a:rPr>
              <a:t>CALL FACTORIAL</a:t>
            </a:r>
          </a:p>
        </p:txBody>
      </p:sp>
    </p:spTree>
    <p:extLst>
      <p:ext uri="{BB962C8B-B14F-4D97-AF65-F5344CB8AC3E}">
        <p14:creationId xmlns:p14="http://schemas.microsoft.com/office/powerpoint/2010/main" val="82643942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Rectangle 4"/>
          <p:cNvSpPr>
            <a:spLocks noChangeArrowheads="1"/>
          </p:cNvSpPr>
          <p:nvPr/>
        </p:nvSpPr>
        <p:spPr bwMode="auto">
          <a:xfrm>
            <a:off x="467544" y="1052736"/>
            <a:ext cx="8631237"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a:r>
              <a:rPr lang="en-US" altLang="zh-CN" sz="2400" b="1" dirty="0">
                <a:solidFill>
                  <a:srgbClr val="080808"/>
                </a:solidFill>
                <a:latin typeface="楷体_GB2312" pitchFamily="49" charset="-122"/>
                <a:ea typeface="楷体_GB2312" pitchFamily="49" charset="-122"/>
              </a:rPr>
              <a:t>           MOV AX,RESULT	</a:t>
            </a:r>
            <a:r>
              <a:rPr lang="zh-CN" altLang="en-US" sz="2400" b="1" dirty="0">
                <a:solidFill>
                  <a:srgbClr val="080808"/>
                </a:solidFill>
                <a:latin typeface="楷体_GB2312" pitchFamily="49" charset="-122"/>
                <a:ea typeface="楷体_GB2312" pitchFamily="49" charset="-122"/>
              </a:rPr>
              <a:t>；取出结果，并显示</a:t>
            </a:r>
          </a:p>
          <a:p>
            <a:pPr algn="l"/>
            <a:r>
              <a:rPr lang="zh-CN" altLang="en-US" sz="2400" b="1" dirty="0">
                <a:solidFill>
                  <a:srgbClr val="080808"/>
                </a:solidFill>
                <a:latin typeface="楷体_GB2312" pitchFamily="49" charset="-122"/>
                <a:ea typeface="楷体_GB2312" pitchFamily="49" charset="-122"/>
              </a:rPr>
              <a:t>	     </a:t>
            </a:r>
            <a:r>
              <a:rPr lang="en-US" altLang="zh-CN" sz="2400" b="1" dirty="0">
                <a:solidFill>
                  <a:srgbClr val="080808"/>
                </a:solidFill>
                <a:latin typeface="楷体_GB2312" pitchFamily="49" charset="-122"/>
                <a:ea typeface="楷体_GB2312" pitchFamily="49" charset="-122"/>
              </a:rPr>
              <a:t>CALL DISPAX</a:t>
            </a:r>
          </a:p>
          <a:p>
            <a:pPr algn="l"/>
            <a:r>
              <a:rPr lang="en-US" altLang="zh-CN" sz="2400" b="1" dirty="0">
                <a:solidFill>
                  <a:srgbClr val="080808"/>
                </a:solidFill>
                <a:latin typeface="楷体_GB2312" pitchFamily="49" charset="-122"/>
                <a:ea typeface="楷体_GB2312" pitchFamily="49" charset="-122"/>
              </a:rPr>
              <a:t>           MOV AH,4CH      	</a:t>
            </a:r>
            <a:r>
              <a:rPr lang="zh-CN" altLang="en-US" sz="2400" b="1" dirty="0">
                <a:solidFill>
                  <a:srgbClr val="080808"/>
                </a:solidFill>
                <a:latin typeface="楷体_GB2312" pitchFamily="49" charset="-122"/>
                <a:ea typeface="楷体_GB2312" pitchFamily="49" charset="-122"/>
              </a:rPr>
              <a:t>；返回</a:t>
            </a:r>
            <a:r>
              <a:rPr lang="en-US" altLang="zh-CN" sz="2400" b="1" dirty="0">
                <a:solidFill>
                  <a:srgbClr val="080808"/>
                </a:solidFill>
                <a:latin typeface="楷体_GB2312" pitchFamily="49" charset="-122"/>
                <a:ea typeface="楷体_GB2312" pitchFamily="49" charset="-122"/>
              </a:rPr>
              <a:t>DOS</a:t>
            </a:r>
            <a:r>
              <a:rPr lang="zh-CN" altLang="en-US" sz="2400" b="1" dirty="0">
                <a:solidFill>
                  <a:srgbClr val="080808"/>
                </a:solidFill>
                <a:latin typeface="楷体_GB2312" pitchFamily="49" charset="-122"/>
                <a:ea typeface="楷体_GB2312" pitchFamily="49" charset="-122"/>
              </a:rPr>
              <a:t>操作系统</a:t>
            </a:r>
          </a:p>
          <a:p>
            <a:pPr algn="l"/>
            <a:r>
              <a:rPr lang="zh-CN" altLang="en-US" sz="2400" b="1" dirty="0">
                <a:solidFill>
                  <a:srgbClr val="080808"/>
                </a:solidFill>
                <a:latin typeface="楷体_GB2312" pitchFamily="49" charset="-122"/>
                <a:ea typeface="楷体_GB2312" pitchFamily="49" charset="-122"/>
              </a:rPr>
              <a:t>           </a:t>
            </a:r>
            <a:r>
              <a:rPr lang="en-US" altLang="zh-CN" sz="2400" b="1" dirty="0">
                <a:solidFill>
                  <a:srgbClr val="080808"/>
                </a:solidFill>
                <a:latin typeface="楷体_GB2312" pitchFamily="49" charset="-122"/>
                <a:ea typeface="楷体_GB2312" pitchFamily="49" charset="-122"/>
              </a:rPr>
              <a:t>INT 21H</a:t>
            </a:r>
          </a:p>
          <a:p>
            <a:pPr algn="l"/>
            <a:r>
              <a:rPr lang="en-US" altLang="zh-CN" sz="2400" b="1" dirty="0">
                <a:solidFill>
                  <a:srgbClr val="080808"/>
                </a:solidFill>
                <a:latin typeface="楷体_GB2312" pitchFamily="49" charset="-122"/>
                <a:ea typeface="楷体_GB2312" pitchFamily="49" charset="-122"/>
              </a:rPr>
              <a:t>FACTORIAL  PROC NEAR		</a:t>
            </a:r>
            <a:r>
              <a:rPr lang="zh-CN" altLang="en-US" sz="2400" b="1" dirty="0">
                <a:solidFill>
                  <a:srgbClr val="080808"/>
                </a:solidFill>
                <a:latin typeface="楷体_GB2312" pitchFamily="49" charset="-122"/>
                <a:ea typeface="楷体_GB2312" pitchFamily="49" charset="-122"/>
              </a:rPr>
              <a:t>；计算</a:t>
            </a:r>
            <a:r>
              <a:rPr lang="en-US" altLang="zh-CN" sz="2400" b="1" dirty="0">
                <a:solidFill>
                  <a:srgbClr val="080808"/>
                </a:solidFill>
                <a:latin typeface="楷体_GB2312" pitchFamily="49" charset="-122"/>
                <a:ea typeface="楷体_GB2312" pitchFamily="49" charset="-122"/>
              </a:rPr>
              <a:t>N!</a:t>
            </a:r>
            <a:r>
              <a:rPr lang="zh-CN" altLang="en-US" sz="2400" b="1" dirty="0">
                <a:solidFill>
                  <a:srgbClr val="080808"/>
                </a:solidFill>
                <a:latin typeface="楷体_GB2312" pitchFamily="49" charset="-122"/>
                <a:ea typeface="楷体_GB2312" pitchFamily="49" charset="-122"/>
              </a:rPr>
              <a:t>的递归子程序</a:t>
            </a:r>
          </a:p>
          <a:p>
            <a:pPr algn="l"/>
            <a:r>
              <a:rPr lang="zh-CN" altLang="en-US" sz="2400" b="1" dirty="0">
                <a:solidFill>
                  <a:srgbClr val="080808"/>
                </a:solidFill>
                <a:latin typeface="楷体_GB2312" pitchFamily="49" charset="-122"/>
                <a:ea typeface="楷体_GB2312" pitchFamily="49" charset="-122"/>
              </a:rPr>
              <a:t>           </a:t>
            </a:r>
            <a:r>
              <a:rPr lang="en-US" altLang="zh-CN" sz="2400" b="1" dirty="0">
                <a:solidFill>
                  <a:srgbClr val="080808"/>
                </a:solidFill>
                <a:latin typeface="楷体_GB2312" pitchFamily="49" charset="-122"/>
                <a:ea typeface="楷体_GB2312" pitchFamily="49" charset="-122"/>
              </a:rPr>
              <a:t>PUSH BP</a:t>
            </a:r>
          </a:p>
          <a:p>
            <a:pPr algn="l"/>
            <a:r>
              <a:rPr lang="en-US" altLang="zh-CN" sz="2400" b="1" dirty="0">
                <a:solidFill>
                  <a:srgbClr val="080808"/>
                </a:solidFill>
                <a:latin typeface="楷体_GB2312" pitchFamily="49" charset="-122"/>
                <a:ea typeface="楷体_GB2312" pitchFamily="49" charset="-122"/>
              </a:rPr>
              <a:t>           MOV BP,SP</a:t>
            </a:r>
          </a:p>
          <a:p>
            <a:pPr algn="l"/>
            <a:r>
              <a:rPr lang="en-US" altLang="zh-CN" sz="2400" b="1" dirty="0">
                <a:solidFill>
                  <a:srgbClr val="080808"/>
                </a:solidFill>
                <a:latin typeface="楷体_GB2312" pitchFamily="49" charset="-122"/>
                <a:ea typeface="楷体_GB2312" pitchFamily="49" charset="-122"/>
              </a:rPr>
              <a:t>           PUSH BX</a:t>
            </a:r>
          </a:p>
          <a:p>
            <a:pPr algn="l"/>
            <a:r>
              <a:rPr lang="en-US" altLang="zh-CN" sz="2400" b="1" dirty="0">
                <a:solidFill>
                  <a:srgbClr val="080808"/>
                </a:solidFill>
                <a:latin typeface="楷体_GB2312" pitchFamily="49" charset="-122"/>
                <a:ea typeface="楷体_GB2312" pitchFamily="49" charset="-122"/>
              </a:rPr>
              <a:t>           PUSH AX</a:t>
            </a:r>
          </a:p>
          <a:p>
            <a:pPr algn="l"/>
            <a:r>
              <a:rPr lang="en-US" altLang="zh-CN" sz="2400" b="1" dirty="0">
                <a:solidFill>
                  <a:srgbClr val="080808"/>
                </a:solidFill>
                <a:latin typeface="楷体_GB2312" pitchFamily="49" charset="-122"/>
                <a:ea typeface="楷体_GB2312" pitchFamily="49" charset="-122"/>
              </a:rPr>
              <a:t>           MOV BX,[BP+6]   </a:t>
            </a:r>
            <a:r>
              <a:rPr lang="zh-CN" altLang="en-US" sz="2400" b="1" dirty="0">
                <a:solidFill>
                  <a:srgbClr val="080808"/>
                </a:solidFill>
                <a:latin typeface="楷体_GB2312" pitchFamily="49" charset="-122"/>
                <a:ea typeface="楷体_GB2312" pitchFamily="49" charset="-122"/>
              </a:rPr>
              <a:t>；从堆栈中取出存放结果的地址</a:t>
            </a:r>
          </a:p>
          <a:p>
            <a:pPr algn="l"/>
            <a:r>
              <a:rPr lang="zh-CN" altLang="en-US" sz="2400" b="1" dirty="0">
                <a:solidFill>
                  <a:srgbClr val="080808"/>
                </a:solidFill>
                <a:latin typeface="楷体_GB2312" pitchFamily="49" charset="-122"/>
                <a:ea typeface="楷体_GB2312" pitchFamily="49" charset="-122"/>
              </a:rPr>
              <a:t>           </a:t>
            </a:r>
            <a:r>
              <a:rPr lang="en-US" altLang="zh-CN" sz="2400" b="1" dirty="0">
                <a:solidFill>
                  <a:srgbClr val="080808"/>
                </a:solidFill>
                <a:latin typeface="楷体_GB2312" pitchFamily="49" charset="-122"/>
                <a:ea typeface="楷体_GB2312" pitchFamily="49" charset="-122"/>
              </a:rPr>
              <a:t>MOV AX,[BP+4]   </a:t>
            </a:r>
            <a:r>
              <a:rPr lang="zh-CN" altLang="en-US" sz="2400" b="1" dirty="0">
                <a:solidFill>
                  <a:srgbClr val="080808"/>
                </a:solidFill>
                <a:latin typeface="楷体_GB2312" pitchFamily="49" charset="-122"/>
                <a:ea typeface="楷体_GB2312" pitchFamily="49" charset="-122"/>
              </a:rPr>
              <a:t>；从堆栈中取出</a:t>
            </a:r>
            <a:r>
              <a:rPr lang="en-US" altLang="zh-CN" sz="2400" b="1" dirty="0">
                <a:solidFill>
                  <a:srgbClr val="080808"/>
                </a:solidFill>
                <a:latin typeface="楷体_GB2312" pitchFamily="49" charset="-122"/>
                <a:ea typeface="楷体_GB2312" pitchFamily="49" charset="-122"/>
              </a:rPr>
              <a:t>k</a:t>
            </a:r>
            <a:r>
              <a:rPr lang="zh-CN" altLang="en-US" sz="2400" b="1" dirty="0">
                <a:solidFill>
                  <a:srgbClr val="080808"/>
                </a:solidFill>
                <a:latin typeface="楷体_GB2312" pitchFamily="49" charset="-122"/>
                <a:ea typeface="楷体_GB2312" pitchFamily="49" charset="-122"/>
              </a:rPr>
              <a:t>值</a:t>
            </a:r>
          </a:p>
          <a:p>
            <a:pPr algn="l"/>
            <a:r>
              <a:rPr lang="zh-CN" altLang="en-US" sz="2400" b="1" dirty="0">
                <a:solidFill>
                  <a:srgbClr val="080808"/>
                </a:solidFill>
                <a:latin typeface="楷体_GB2312" pitchFamily="49" charset="-122"/>
                <a:ea typeface="楷体_GB2312" pitchFamily="49" charset="-122"/>
              </a:rPr>
              <a:t>           </a:t>
            </a:r>
            <a:r>
              <a:rPr lang="en-US" altLang="zh-CN" sz="2400" b="1" dirty="0">
                <a:solidFill>
                  <a:srgbClr val="080808"/>
                </a:solidFill>
                <a:latin typeface="楷体_GB2312" pitchFamily="49" charset="-122"/>
                <a:ea typeface="楷体_GB2312" pitchFamily="49" charset="-122"/>
              </a:rPr>
              <a:t>CMP AX,1		</a:t>
            </a:r>
            <a:r>
              <a:rPr lang="zh-CN" altLang="en-US" sz="2400" b="1" dirty="0">
                <a:solidFill>
                  <a:srgbClr val="080808"/>
                </a:solidFill>
                <a:latin typeface="楷体_GB2312" pitchFamily="49" charset="-122"/>
                <a:ea typeface="楷体_GB2312" pitchFamily="49" charset="-122"/>
              </a:rPr>
              <a:t>；结束条件判断</a:t>
            </a:r>
          </a:p>
          <a:p>
            <a:pPr algn="l"/>
            <a:r>
              <a:rPr lang="zh-CN" altLang="en-US" sz="2400" b="1" dirty="0">
                <a:solidFill>
                  <a:srgbClr val="080808"/>
                </a:solidFill>
                <a:latin typeface="楷体_GB2312" pitchFamily="49" charset="-122"/>
                <a:ea typeface="楷体_GB2312" pitchFamily="49" charset="-122"/>
              </a:rPr>
              <a:t>           </a:t>
            </a:r>
            <a:r>
              <a:rPr lang="en-US" altLang="zh-CN" sz="2400" b="1" dirty="0">
                <a:solidFill>
                  <a:srgbClr val="080808"/>
                </a:solidFill>
                <a:latin typeface="楷体_GB2312" pitchFamily="49" charset="-122"/>
                <a:ea typeface="楷体_GB2312" pitchFamily="49" charset="-122"/>
              </a:rPr>
              <a:t>JE FACT1</a:t>
            </a:r>
          </a:p>
          <a:p>
            <a:pPr algn="l"/>
            <a:r>
              <a:rPr lang="en-US" altLang="zh-CN" sz="2400" b="1" dirty="0">
                <a:solidFill>
                  <a:srgbClr val="080808"/>
                </a:solidFill>
                <a:latin typeface="楷体_GB2312" pitchFamily="49" charset="-122"/>
                <a:ea typeface="楷体_GB2312" pitchFamily="49" charset="-122"/>
              </a:rPr>
              <a:t>           PUSH BX</a:t>
            </a:r>
          </a:p>
          <a:p>
            <a:pPr algn="l"/>
            <a:r>
              <a:rPr lang="en-US" altLang="zh-CN" sz="2400" b="1" dirty="0">
                <a:solidFill>
                  <a:srgbClr val="080808"/>
                </a:solidFill>
                <a:latin typeface="楷体_GB2312" pitchFamily="49" charset="-122"/>
                <a:ea typeface="楷体_GB2312" pitchFamily="49" charset="-122"/>
              </a:rPr>
              <a:t>           DEC AX          </a:t>
            </a:r>
            <a:r>
              <a:rPr lang="zh-CN" altLang="en-US" sz="2400" b="1" dirty="0">
                <a:solidFill>
                  <a:srgbClr val="080808"/>
                </a:solidFill>
                <a:latin typeface="楷体_GB2312" pitchFamily="49" charset="-122"/>
                <a:ea typeface="楷体_GB2312" pitchFamily="49" charset="-122"/>
              </a:rPr>
              <a:t>；</a:t>
            </a:r>
            <a:r>
              <a:rPr lang="en-US" altLang="zh-CN" sz="2400" b="1" dirty="0">
                <a:solidFill>
                  <a:srgbClr val="080808"/>
                </a:solidFill>
                <a:latin typeface="楷体_GB2312" pitchFamily="49" charset="-122"/>
                <a:ea typeface="楷体_GB2312" pitchFamily="49" charset="-122"/>
              </a:rPr>
              <a:t>k=k-1</a:t>
            </a:r>
          </a:p>
        </p:txBody>
      </p:sp>
    </p:spTree>
    <p:extLst>
      <p:ext uri="{BB962C8B-B14F-4D97-AF65-F5344CB8AC3E}">
        <p14:creationId xmlns:p14="http://schemas.microsoft.com/office/powerpoint/2010/main" val="47255317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Rectangle 4"/>
          <p:cNvSpPr>
            <a:spLocks noChangeArrowheads="1"/>
          </p:cNvSpPr>
          <p:nvPr/>
        </p:nvSpPr>
        <p:spPr bwMode="auto">
          <a:xfrm>
            <a:off x="684213" y="1119188"/>
            <a:ext cx="8280400"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en-US" altLang="zh-CN" dirty="0"/>
              <a:t>               </a:t>
            </a:r>
            <a:r>
              <a:rPr lang="en-US" altLang="zh-CN" sz="2400" b="1" dirty="0">
                <a:solidFill>
                  <a:srgbClr val="080808"/>
                </a:solidFill>
                <a:latin typeface="楷体_GB2312" pitchFamily="49" charset="-122"/>
                <a:ea typeface="楷体_GB2312" pitchFamily="49" charset="-122"/>
              </a:rPr>
              <a:t>PUSH AX</a:t>
            </a:r>
          </a:p>
          <a:p>
            <a:pPr algn="l"/>
            <a:r>
              <a:rPr lang="en-US" altLang="zh-CN" sz="2400" b="1" dirty="0">
                <a:solidFill>
                  <a:srgbClr val="080808"/>
                </a:solidFill>
                <a:latin typeface="楷体_GB2312" pitchFamily="49" charset="-122"/>
                <a:ea typeface="楷体_GB2312" pitchFamily="49" charset="-122"/>
              </a:rPr>
              <a:t>        CALL FACTORIAL       </a:t>
            </a:r>
            <a:r>
              <a:rPr lang="zh-CN" altLang="en-US" sz="2400" b="1" dirty="0">
                <a:solidFill>
                  <a:srgbClr val="080808"/>
                </a:solidFill>
                <a:latin typeface="楷体_GB2312" pitchFamily="49" charset="-122"/>
                <a:ea typeface="楷体_GB2312" pitchFamily="49" charset="-122"/>
              </a:rPr>
              <a:t>；递归调用</a:t>
            </a:r>
            <a:r>
              <a:rPr lang="en-US" altLang="zh-CN" sz="2400" b="1" dirty="0">
                <a:solidFill>
                  <a:srgbClr val="080808"/>
                </a:solidFill>
                <a:latin typeface="楷体_GB2312" pitchFamily="49" charset="-122"/>
                <a:ea typeface="楷体_GB2312" pitchFamily="49" charset="-122"/>
              </a:rPr>
              <a:t>FACTORIAL</a:t>
            </a:r>
          </a:p>
          <a:p>
            <a:pPr algn="l"/>
            <a:r>
              <a:rPr lang="en-US" altLang="zh-CN" sz="2400" b="1" dirty="0">
                <a:solidFill>
                  <a:srgbClr val="080808"/>
                </a:solidFill>
                <a:latin typeface="楷体_GB2312" pitchFamily="49" charset="-122"/>
                <a:ea typeface="楷体_GB2312" pitchFamily="49" charset="-122"/>
              </a:rPr>
              <a:t>        MOV BX,[BP+6]   </a:t>
            </a:r>
            <a:r>
              <a:rPr lang="zh-CN" altLang="en-US" sz="2400" b="1" dirty="0">
                <a:solidFill>
                  <a:srgbClr val="080808"/>
                </a:solidFill>
                <a:latin typeface="楷体_GB2312" pitchFamily="49" charset="-122"/>
                <a:ea typeface="楷体_GB2312" pitchFamily="49" charset="-122"/>
              </a:rPr>
              <a:t>；从堆栈中取出存放结果的地址</a:t>
            </a:r>
          </a:p>
          <a:p>
            <a:pPr algn="l"/>
            <a:r>
              <a:rPr lang="zh-CN" altLang="en-US" sz="2400" b="1" dirty="0">
                <a:solidFill>
                  <a:srgbClr val="080808"/>
                </a:solidFill>
                <a:latin typeface="楷体_GB2312" pitchFamily="49" charset="-122"/>
                <a:ea typeface="楷体_GB2312" pitchFamily="49" charset="-122"/>
              </a:rPr>
              <a:t>        </a:t>
            </a:r>
            <a:r>
              <a:rPr lang="en-US" altLang="zh-CN" sz="2400" b="1" dirty="0">
                <a:solidFill>
                  <a:srgbClr val="080808"/>
                </a:solidFill>
                <a:latin typeface="楷体_GB2312" pitchFamily="49" charset="-122"/>
                <a:ea typeface="楷体_GB2312" pitchFamily="49" charset="-122"/>
              </a:rPr>
              <a:t>MOV AX,[BX]	      </a:t>
            </a:r>
            <a:r>
              <a:rPr lang="zh-CN" altLang="en-US" sz="2400" b="1" dirty="0">
                <a:solidFill>
                  <a:srgbClr val="080808"/>
                </a:solidFill>
                <a:latin typeface="楷体_GB2312" pitchFamily="49" charset="-122"/>
                <a:ea typeface="楷体_GB2312" pitchFamily="49" charset="-122"/>
              </a:rPr>
              <a:t>；取出结果</a:t>
            </a:r>
          </a:p>
          <a:p>
            <a:pPr algn="l"/>
            <a:r>
              <a:rPr lang="zh-CN" altLang="en-US" sz="2400" b="1" dirty="0">
                <a:solidFill>
                  <a:srgbClr val="080808"/>
                </a:solidFill>
                <a:latin typeface="楷体_GB2312" pitchFamily="49" charset="-122"/>
                <a:ea typeface="楷体_GB2312" pitchFamily="49" charset="-122"/>
              </a:rPr>
              <a:t>        </a:t>
            </a:r>
            <a:r>
              <a:rPr lang="en-US" altLang="zh-CN" sz="2400" b="1" dirty="0">
                <a:solidFill>
                  <a:srgbClr val="080808"/>
                </a:solidFill>
                <a:latin typeface="楷体_GB2312" pitchFamily="49" charset="-122"/>
                <a:ea typeface="楷体_GB2312" pitchFamily="49" charset="-122"/>
              </a:rPr>
              <a:t>MUL WORD PTR [BP+4]   </a:t>
            </a:r>
            <a:r>
              <a:rPr lang="zh-CN" altLang="en-US" sz="2400" b="1" dirty="0">
                <a:solidFill>
                  <a:srgbClr val="080808"/>
                </a:solidFill>
                <a:latin typeface="楷体_GB2312" pitchFamily="49" charset="-122"/>
                <a:ea typeface="楷体_GB2312" pitchFamily="49" charset="-122"/>
              </a:rPr>
              <a:t>；计算</a:t>
            </a:r>
            <a:r>
              <a:rPr lang="en-US" altLang="zh-CN" sz="2400" b="1" dirty="0">
                <a:solidFill>
                  <a:srgbClr val="080808"/>
                </a:solidFill>
                <a:latin typeface="楷体_GB2312" pitchFamily="49" charset="-122"/>
                <a:ea typeface="楷体_GB2312" pitchFamily="49" charset="-122"/>
              </a:rPr>
              <a:t>k!=k*(k-1)!</a:t>
            </a:r>
          </a:p>
          <a:p>
            <a:pPr algn="l"/>
            <a:r>
              <a:rPr lang="en-US" altLang="zh-CN" sz="2400" b="1" dirty="0">
                <a:solidFill>
                  <a:srgbClr val="080808"/>
                </a:solidFill>
                <a:latin typeface="楷体_GB2312" pitchFamily="49" charset="-122"/>
                <a:ea typeface="楷体_GB2312" pitchFamily="49" charset="-122"/>
              </a:rPr>
              <a:t>        JMP FACT2</a:t>
            </a:r>
          </a:p>
          <a:p>
            <a:pPr algn="l"/>
            <a:r>
              <a:rPr lang="en-US" altLang="zh-CN" sz="2400" b="1" dirty="0">
                <a:solidFill>
                  <a:srgbClr val="080808"/>
                </a:solidFill>
                <a:latin typeface="楷体_GB2312" pitchFamily="49" charset="-122"/>
                <a:ea typeface="楷体_GB2312" pitchFamily="49" charset="-122"/>
              </a:rPr>
              <a:t>FACT1:</a:t>
            </a:r>
          </a:p>
          <a:p>
            <a:pPr algn="l"/>
            <a:r>
              <a:rPr lang="en-US" altLang="zh-CN" sz="2400" b="1" dirty="0">
                <a:solidFill>
                  <a:srgbClr val="080808"/>
                </a:solidFill>
                <a:latin typeface="楷体_GB2312" pitchFamily="49" charset="-122"/>
                <a:ea typeface="楷体_GB2312" pitchFamily="49" charset="-122"/>
              </a:rPr>
              <a:t>        MOV AX,1</a:t>
            </a:r>
          </a:p>
          <a:p>
            <a:pPr algn="l"/>
            <a:r>
              <a:rPr lang="en-US" altLang="zh-CN" sz="2400" b="1" dirty="0">
                <a:solidFill>
                  <a:srgbClr val="080808"/>
                </a:solidFill>
                <a:latin typeface="楷体_GB2312" pitchFamily="49" charset="-122"/>
                <a:ea typeface="楷体_GB2312" pitchFamily="49" charset="-122"/>
              </a:rPr>
              <a:t>FACT2:</a:t>
            </a:r>
          </a:p>
          <a:p>
            <a:pPr algn="l"/>
            <a:r>
              <a:rPr lang="en-US" altLang="zh-CN" sz="2400" b="1" dirty="0">
                <a:solidFill>
                  <a:srgbClr val="080808"/>
                </a:solidFill>
                <a:latin typeface="楷体_GB2312" pitchFamily="49" charset="-122"/>
                <a:ea typeface="楷体_GB2312" pitchFamily="49" charset="-122"/>
              </a:rPr>
              <a:t>        MOV [BX],AX           </a:t>
            </a:r>
            <a:r>
              <a:rPr lang="zh-CN" altLang="en-US" sz="2400" b="1" dirty="0">
                <a:solidFill>
                  <a:srgbClr val="080808"/>
                </a:solidFill>
                <a:latin typeface="楷体_GB2312" pitchFamily="49" charset="-122"/>
                <a:ea typeface="楷体_GB2312" pitchFamily="49" charset="-122"/>
              </a:rPr>
              <a:t>；保存结果</a:t>
            </a:r>
          </a:p>
          <a:p>
            <a:pPr algn="l"/>
            <a:r>
              <a:rPr lang="zh-CN" altLang="en-US" sz="2400" b="1" dirty="0">
                <a:solidFill>
                  <a:srgbClr val="080808"/>
                </a:solidFill>
                <a:latin typeface="楷体_GB2312" pitchFamily="49" charset="-122"/>
                <a:ea typeface="楷体_GB2312" pitchFamily="49" charset="-122"/>
              </a:rPr>
              <a:t>        </a:t>
            </a:r>
            <a:r>
              <a:rPr lang="en-US" altLang="zh-CN" sz="2400" b="1" dirty="0">
                <a:solidFill>
                  <a:srgbClr val="080808"/>
                </a:solidFill>
                <a:latin typeface="楷体_GB2312" pitchFamily="49" charset="-122"/>
                <a:ea typeface="楷体_GB2312" pitchFamily="49" charset="-122"/>
              </a:rPr>
              <a:t>POP AX</a:t>
            </a:r>
          </a:p>
          <a:p>
            <a:pPr algn="l"/>
            <a:r>
              <a:rPr lang="en-US" altLang="zh-CN" sz="2400" b="1" dirty="0">
                <a:solidFill>
                  <a:srgbClr val="080808"/>
                </a:solidFill>
                <a:latin typeface="楷体_GB2312" pitchFamily="49" charset="-122"/>
                <a:ea typeface="楷体_GB2312" pitchFamily="49" charset="-122"/>
              </a:rPr>
              <a:t>        POP BX</a:t>
            </a:r>
          </a:p>
          <a:p>
            <a:pPr algn="l"/>
            <a:r>
              <a:rPr lang="en-US" altLang="zh-CN" sz="2400" b="1" dirty="0">
                <a:solidFill>
                  <a:srgbClr val="080808"/>
                </a:solidFill>
                <a:latin typeface="楷体_GB2312" pitchFamily="49" charset="-122"/>
                <a:ea typeface="楷体_GB2312" pitchFamily="49" charset="-122"/>
              </a:rPr>
              <a:t>        POP BP</a:t>
            </a:r>
          </a:p>
          <a:p>
            <a:r>
              <a:rPr lang="en-US" altLang="zh-CN" sz="2400" b="1" dirty="0">
                <a:solidFill>
                  <a:srgbClr val="080808"/>
                </a:solidFill>
                <a:latin typeface="楷体_GB2312" pitchFamily="49" charset="-122"/>
                <a:ea typeface="楷体_GB2312" pitchFamily="49" charset="-122"/>
              </a:rPr>
              <a:t>     RET 4	     </a:t>
            </a:r>
            <a:r>
              <a:rPr lang="zh-CN" altLang="en-US" sz="2400" b="1" dirty="0">
                <a:solidFill>
                  <a:srgbClr val="080808"/>
                </a:solidFill>
                <a:latin typeface="楷体_GB2312" pitchFamily="49" charset="-122"/>
                <a:ea typeface="楷体_GB2312" pitchFamily="49" charset="-122"/>
              </a:rPr>
              <a:t>；递归子程序返回，并修正</a:t>
            </a:r>
            <a:r>
              <a:rPr lang="en-US" altLang="zh-CN" sz="2400" b="1" dirty="0">
                <a:solidFill>
                  <a:srgbClr val="080808"/>
                </a:solidFill>
                <a:latin typeface="楷体_GB2312" pitchFamily="49" charset="-122"/>
                <a:ea typeface="楷体_GB2312" pitchFamily="49" charset="-122"/>
              </a:rPr>
              <a:t>SP</a:t>
            </a:r>
            <a:r>
              <a:rPr lang="zh-CN" altLang="en-US" sz="2400" b="1" dirty="0">
                <a:solidFill>
                  <a:srgbClr val="080808"/>
                </a:solidFill>
                <a:latin typeface="楷体_GB2312" pitchFamily="49" charset="-122"/>
                <a:ea typeface="楷体_GB2312" pitchFamily="49" charset="-122"/>
              </a:rPr>
              <a:t>指针</a:t>
            </a:r>
          </a:p>
          <a:p>
            <a:pPr algn="l"/>
            <a:r>
              <a:rPr lang="en-US" altLang="zh-CN" sz="2400" b="1" dirty="0">
                <a:solidFill>
                  <a:srgbClr val="080808"/>
                </a:solidFill>
                <a:latin typeface="楷体_GB2312" pitchFamily="49" charset="-122"/>
                <a:ea typeface="楷体_GB2312" pitchFamily="49" charset="-122"/>
              </a:rPr>
              <a:t>FACTORIAL   ENDP</a:t>
            </a:r>
          </a:p>
          <a:p>
            <a:endParaRPr lang="en-US" altLang="zh-CN" sz="2400" b="1" dirty="0">
              <a:solidFill>
                <a:srgbClr val="080808"/>
              </a:solidFill>
              <a:latin typeface="楷体_GB2312" pitchFamily="49" charset="-122"/>
              <a:ea typeface="楷体_GB2312" pitchFamily="49" charset="-122"/>
            </a:endParaRPr>
          </a:p>
        </p:txBody>
      </p:sp>
    </p:spTree>
    <p:extLst>
      <p:ext uri="{BB962C8B-B14F-4D97-AF65-F5344CB8AC3E}">
        <p14:creationId xmlns:p14="http://schemas.microsoft.com/office/powerpoint/2010/main" val="344220417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Rectangle 4"/>
          <p:cNvSpPr>
            <a:spLocks noChangeArrowheads="1"/>
          </p:cNvSpPr>
          <p:nvPr/>
        </p:nvSpPr>
        <p:spPr bwMode="auto">
          <a:xfrm>
            <a:off x="539552" y="1196752"/>
            <a:ext cx="8353425"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r>
              <a:rPr lang="en-US" altLang="zh-CN" sz="2400" b="1" dirty="0">
                <a:solidFill>
                  <a:srgbClr val="080808"/>
                </a:solidFill>
                <a:latin typeface="楷体_GB2312" pitchFamily="49" charset="-122"/>
                <a:ea typeface="楷体_GB2312" pitchFamily="49" charset="-122"/>
              </a:rPr>
              <a:t>CODE    ENDS</a:t>
            </a:r>
          </a:p>
          <a:p>
            <a:pPr algn="l"/>
            <a:r>
              <a:rPr lang="en-US" altLang="zh-CN" sz="2400" b="1" dirty="0">
                <a:solidFill>
                  <a:srgbClr val="080808"/>
                </a:solidFill>
                <a:latin typeface="楷体_GB2312" pitchFamily="49" charset="-122"/>
                <a:ea typeface="楷体_GB2312" pitchFamily="49" charset="-122"/>
              </a:rPr>
              <a:t>        END START</a:t>
            </a:r>
          </a:p>
          <a:p>
            <a:pPr algn="l"/>
            <a:r>
              <a:rPr lang="en-US" altLang="zh-CN" sz="3600" b="1" dirty="0">
                <a:solidFill>
                  <a:srgbClr val="FF0000"/>
                </a:solidFill>
              </a:rPr>
              <a:t>★</a:t>
            </a:r>
            <a:r>
              <a:rPr lang="zh-CN" altLang="en-US" sz="2400" b="1" dirty="0">
                <a:solidFill>
                  <a:srgbClr val="0000FF"/>
                </a:solidFill>
                <a:latin typeface="楷体_GB2312" pitchFamily="49" charset="-122"/>
                <a:ea typeface="楷体_GB2312" pitchFamily="49" charset="-122"/>
              </a:rPr>
              <a:t>设计递归子程序的关键</a:t>
            </a:r>
            <a:r>
              <a:rPr lang="zh-CN" altLang="en-US" sz="2400" b="1" dirty="0">
                <a:solidFill>
                  <a:srgbClr val="080808"/>
                </a:solidFill>
                <a:latin typeface="楷体_GB2312" pitchFamily="49" charset="-122"/>
                <a:ea typeface="楷体_GB2312" pitchFamily="49" charset="-122"/>
              </a:rPr>
              <a:t>在于搞清楚</a:t>
            </a:r>
            <a:r>
              <a:rPr lang="zh-CN" altLang="en-US" sz="2400" b="1" dirty="0">
                <a:solidFill>
                  <a:srgbClr val="0000FF"/>
                </a:solidFill>
                <a:latin typeface="楷体_GB2312" pitchFamily="49" charset="-122"/>
                <a:ea typeface="楷体_GB2312" pitchFamily="49" charset="-122"/>
              </a:rPr>
              <a:t>堆栈结构</a:t>
            </a:r>
            <a:r>
              <a:rPr lang="zh-CN" altLang="en-US" sz="2400" b="1" dirty="0">
                <a:solidFill>
                  <a:srgbClr val="080808"/>
                </a:solidFill>
                <a:latin typeface="楷体_GB2312" pitchFamily="49" charset="-122"/>
                <a:ea typeface="楷体_GB2312" pitchFamily="49" charset="-122"/>
              </a:rPr>
              <a:t>与</a:t>
            </a:r>
            <a:r>
              <a:rPr lang="zh-CN" altLang="en-US" sz="2400" b="1" dirty="0">
                <a:solidFill>
                  <a:srgbClr val="0000FF"/>
                </a:solidFill>
                <a:latin typeface="楷体_GB2312" pitchFamily="49" charset="-122"/>
                <a:ea typeface="楷体_GB2312" pitchFamily="49" charset="-122"/>
              </a:rPr>
              <a:t>指针</a:t>
            </a:r>
            <a:r>
              <a:rPr lang="zh-CN" altLang="en-US" sz="2400" b="1" dirty="0">
                <a:solidFill>
                  <a:srgbClr val="080808"/>
                </a:solidFill>
                <a:latin typeface="楷体_GB2312" pitchFamily="49" charset="-122"/>
                <a:ea typeface="楷体_GB2312" pitchFamily="49" charset="-122"/>
              </a:rPr>
              <a:t>的使用。子程序</a:t>
            </a:r>
            <a:r>
              <a:rPr lang="en-US" altLang="zh-CN" sz="2400" b="1" dirty="0">
                <a:solidFill>
                  <a:srgbClr val="080808"/>
                </a:solidFill>
                <a:latin typeface="楷体_GB2312" pitchFamily="49" charset="-122"/>
                <a:ea typeface="楷体_GB2312" pitchFamily="49" charset="-122"/>
              </a:rPr>
              <a:t>FACTORIAL</a:t>
            </a:r>
            <a:r>
              <a:rPr lang="zh-CN" altLang="en-US" sz="2400" b="1" dirty="0">
                <a:solidFill>
                  <a:srgbClr val="080808"/>
                </a:solidFill>
                <a:latin typeface="楷体_GB2312" pitchFamily="49" charset="-122"/>
                <a:ea typeface="楷体_GB2312" pitchFamily="49" charset="-122"/>
              </a:rPr>
              <a:t>执行时，其前三次调用的堆栈结构如图</a:t>
            </a:r>
            <a:r>
              <a:rPr lang="en-US" altLang="zh-CN" sz="2400" b="1" dirty="0">
                <a:solidFill>
                  <a:srgbClr val="080808"/>
                </a:solidFill>
                <a:latin typeface="楷体_GB2312" pitchFamily="49" charset="-122"/>
                <a:ea typeface="楷体_GB2312" pitchFamily="49" charset="-122"/>
              </a:rPr>
              <a:t>4.8</a:t>
            </a:r>
            <a:r>
              <a:rPr lang="zh-CN" altLang="en-US" sz="2400" b="1" dirty="0">
                <a:solidFill>
                  <a:srgbClr val="080808"/>
                </a:solidFill>
                <a:latin typeface="楷体_GB2312" pitchFamily="49" charset="-122"/>
                <a:ea typeface="楷体_GB2312" pitchFamily="49" charset="-122"/>
              </a:rPr>
              <a:t>所示。第一次由主程序调用，其返回地址也是主程序中</a:t>
            </a:r>
            <a:r>
              <a:rPr lang="en-US" altLang="zh-CN" sz="2400" b="1" dirty="0">
                <a:solidFill>
                  <a:srgbClr val="080808"/>
                </a:solidFill>
                <a:latin typeface="楷体_GB2312" pitchFamily="49" charset="-122"/>
                <a:ea typeface="楷体_GB2312" pitchFamily="49" charset="-122"/>
              </a:rPr>
              <a:t>CALL</a:t>
            </a:r>
            <a:r>
              <a:rPr lang="zh-CN" altLang="en-US" sz="2400" b="1" dirty="0">
                <a:solidFill>
                  <a:srgbClr val="080808"/>
                </a:solidFill>
                <a:latin typeface="楷体_GB2312" pitchFamily="49" charset="-122"/>
                <a:ea typeface="楷体_GB2312" pitchFamily="49" charset="-122"/>
              </a:rPr>
              <a:t>指令的下一条语句的地址，</a:t>
            </a:r>
            <a:r>
              <a:rPr lang="en-US" altLang="zh-CN" sz="2400" b="1" dirty="0">
                <a:solidFill>
                  <a:srgbClr val="080808"/>
                </a:solidFill>
                <a:latin typeface="楷体_GB2312" pitchFamily="49" charset="-122"/>
                <a:ea typeface="楷体_GB2312" pitchFamily="49" charset="-122"/>
              </a:rPr>
              <a:t>BP</a:t>
            </a:r>
            <a:r>
              <a:rPr lang="zh-CN" altLang="en-US" sz="2400" b="1" dirty="0">
                <a:solidFill>
                  <a:srgbClr val="080808"/>
                </a:solidFill>
                <a:latin typeface="楷体_GB2312" pitchFamily="49" charset="-122"/>
                <a:ea typeface="楷体_GB2312" pitchFamily="49" charset="-122"/>
              </a:rPr>
              <a:t>指针指向堆栈的适当位置，这时可以通过</a:t>
            </a:r>
            <a:r>
              <a:rPr lang="en-US" altLang="zh-CN" sz="2400" b="1" dirty="0">
                <a:solidFill>
                  <a:srgbClr val="080808"/>
                </a:solidFill>
                <a:latin typeface="楷体_GB2312" pitchFamily="49" charset="-122"/>
                <a:ea typeface="楷体_GB2312" pitchFamily="49" charset="-122"/>
              </a:rPr>
              <a:t>BP</a:t>
            </a:r>
            <a:r>
              <a:rPr lang="zh-CN" altLang="en-US" sz="2400" b="1" dirty="0">
                <a:solidFill>
                  <a:srgbClr val="080808"/>
                </a:solidFill>
                <a:latin typeface="楷体_GB2312" pitchFamily="49" charset="-122"/>
                <a:ea typeface="楷体_GB2312" pitchFamily="49" charset="-122"/>
              </a:rPr>
              <a:t>取出结果单元的地址和</a:t>
            </a:r>
            <a:r>
              <a:rPr lang="en-US" altLang="zh-CN" sz="2400" b="1" dirty="0">
                <a:solidFill>
                  <a:srgbClr val="080808"/>
                </a:solidFill>
                <a:latin typeface="楷体_GB2312" pitchFamily="49" charset="-122"/>
                <a:ea typeface="楷体_GB2312" pitchFamily="49" charset="-122"/>
              </a:rPr>
              <a:t>N</a:t>
            </a:r>
            <a:r>
              <a:rPr lang="zh-CN" altLang="en-US" sz="2400" b="1" dirty="0">
                <a:solidFill>
                  <a:srgbClr val="080808"/>
                </a:solidFill>
                <a:latin typeface="楷体_GB2312" pitchFamily="49" charset="-122"/>
                <a:ea typeface="楷体_GB2312" pitchFamily="49" charset="-122"/>
              </a:rPr>
              <a:t>值；第二次调用为递归调用，是由子程序</a:t>
            </a:r>
            <a:r>
              <a:rPr lang="en-US" altLang="zh-CN" sz="2400" b="1" dirty="0">
                <a:solidFill>
                  <a:srgbClr val="080808"/>
                </a:solidFill>
                <a:latin typeface="楷体_GB2312" pitchFamily="49" charset="-122"/>
                <a:ea typeface="楷体_GB2312" pitchFamily="49" charset="-122"/>
              </a:rPr>
              <a:t>FACTORIAL</a:t>
            </a:r>
            <a:r>
              <a:rPr lang="zh-CN" altLang="en-US" sz="2400" b="1" dirty="0">
                <a:solidFill>
                  <a:srgbClr val="080808"/>
                </a:solidFill>
                <a:latin typeface="楷体_GB2312" pitchFamily="49" charset="-122"/>
                <a:ea typeface="楷体_GB2312" pitchFamily="49" charset="-122"/>
              </a:rPr>
              <a:t>本身所引起的，其返回地址为子程序中</a:t>
            </a:r>
            <a:r>
              <a:rPr lang="en-US" altLang="zh-CN" sz="2400" b="1" dirty="0">
                <a:solidFill>
                  <a:srgbClr val="080808"/>
                </a:solidFill>
                <a:latin typeface="楷体_GB2312" pitchFamily="49" charset="-122"/>
                <a:ea typeface="楷体_GB2312" pitchFamily="49" charset="-122"/>
              </a:rPr>
              <a:t>CALL</a:t>
            </a:r>
            <a:r>
              <a:rPr lang="zh-CN" altLang="en-US" sz="2400" b="1" dirty="0">
                <a:solidFill>
                  <a:srgbClr val="080808"/>
                </a:solidFill>
                <a:latin typeface="楷体_GB2312" pitchFamily="49" charset="-122"/>
                <a:ea typeface="楷体_GB2312" pitchFamily="49" charset="-122"/>
              </a:rPr>
              <a:t>指令的下一条语句的地址，</a:t>
            </a:r>
            <a:r>
              <a:rPr lang="en-US" altLang="zh-CN" sz="2400" b="1" dirty="0">
                <a:solidFill>
                  <a:srgbClr val="080808"/>
                </a:solidFill>
                <a:latin typeface="楷体_GB2312" pitchFamily="49" charset="-122"/>
                <a:ea typeface="楷体_GB2312" pitchFamily="49" charset="-122"/>
              </a:rPr>
              <a:t>BP</a:t>
            </a:r>
            <a:r>
              <a:rPr lang="zh-CN" altLang="en-US" sz="2400" b="1" dirty="0">
                <a:solidFill>
                  <a:srgbClr val="080808"/>
                </a:solidFill>
                <a:latin typeface="楷体_GB2312" pitchFamily="49" charset="-122"/>
                <a:ea typeface="楷体_GB2312" pitchFamily="49" charset="-122"/>
              </a:rPr>
              <a:t>指针又指向了堆栈新的位置，这时可以通过</a:t>
            </a:r>
            <a:r>
              <a:rPr lang="en-US" altLang="zh-CN" sz="2400" b="1" dirty="0">
                <a:solidFill>
                  <a:srgbClr val="080808"/>
                </a:solidFill>
                <a:latin typeface="楷体_GB2312" pitchFamily="49" charset="-122"/>
                <a:ea typeface="楷体_GB2312" pitchFamily="49" charset="-122"/>
              </a:rPr>
              <a:t>BP</a:t>
            </a:r>
            <a:r>
              <a:rPr lang="zh-CN" altLang="en-US" sz="2400" b="1" dirty="0">
                <a:solidFill>
                  <a:srgbClr val="080808"/>
                </a:solidFill>
                <a:latin typeface="楷体_GB2312" pitchFamily="49" charset="-122"/>
                <a:ea typeface="楷体_GB2312" pitchFamily="49" charset="-122"/>
              </a:rPr>
              <a:t>取出结果单元的地址和</a:t>
            </a:r>
            <a:r>
              <a:rPr lang="en-US" altLang="zh-CN" sz="2400" b="1" dirty="0">
                <a:solidFill>
                  <a:srgbClr val="080808"/>
                </a:solidFill>
                <a:latin typeface="楷体_GB2312" pitchFamily="49" charset="-122"/>
                <a:ea typeface="楷体_GB2312" pitchFamily="49" charset="-122"/>
              </a:rPr>
              <a:t>N-1</a:t>
            </a:r>
            <a:r>
              <a:rPr lang="zh-CN" altLang="en-US" sz="2400" b="1" dirty="0">
                <a:solidFill>
                  <a:srgbClr val="080808"/>
                </a:solidFill>
                <a:latin typeface="楷体_GB2312" pitchFamily="49" charset="-122"/>
                <a:ea typeface="楷体_GB2312" pitchFamily="49" charset="-122"/>
              </a:rPr>
              <a:t>值；第三次调用与第二次调用类似，只是通过</a:t>
            </a:r>
            <a:r>
              <a:rPr lang="en-US" altLang="zh-CN" sz="2400" b="1" dirty="0">
                <a:solidFill>
                  <a:srgbClr val="080808"/>
                </a:solidFill>
                <a:latin typeface="楷体_GB2312" pitchFamily="49" charset="-122"/>
                <a:ea typeface="楷体_GB2312" pitchFamily="49" charset="-122"/>
              </a:rPr>
              <a:t>BP</a:t>
            </a:r>
            <a:r>
              <a:rPr lang="zh-CN" altLang="en-US" sz="2400" b="1" dirty="0">
                <a:solidFill>
                  <a:srgbClr val="080808"/>
                </a:solidFill>
                <a:latin typeface="楷体_GB2312" pitchFamily="49" charset="-122"/>
                <a:ea typeface="楷体_GB2312" pitchFamily="49" charset="-122"/>
              </a:rPr>
              <a:t>可以取出结果单元的地址和</a:t>
            </a:r>
            <a:r>
              <a:rPr lang="en-US" altLang="zh-CN" sz="2400" b="1" dirty="0">
                <a:solidFill>
                  <a:srgbClr val="080808"/>
                </a:solidFill>
                <a:latin typeface="楷体_GB2312" pitchFamily="49" charset="-122"/>
                <a:ea typeface="楷体_GB2312" pitchFamily="49" charset="-122"/>
              </a:rPr>
              <a:t>N-2</a:t>
            </a:r>
            <a:r>
              <a:rPr lang="zh-CN" altLang="en-US" sz="2400" b="1" dirty="0">
                <a:solidFill>
                  <a:srgbClr val="080808"/>
                </a:solidFill>
                <a:latin typeface="楷体_GB2312" pitchFamily="49" charset="-122"/>
                <a:ea typeface="楷体_GB2312" pitchFamily="49" charset="-122"/>
              </a:rPr>
              <a:t>值；依此类推，直至</a:t>
            </a:r>
            <a:r>
              <a:rPr lang="en-US" altLang="zh-CN" sz="2400" b="1" dirty="0">
                <a:solidFill>
                  <a:srgbClr val="080808"/>
                </a:solidFill>
                <a:latin typeface="楷体_GB2312" pitchFamily="49" charset="-122"/>
                <a:ea typeface="楷体_GB2312" pitchFamily="49" charset="-122"/>
              </a:rPr>
              <a:t>N=1</a:t>
            </a:r>
            <a:r>
              <a:rPr lang="zh-CN" altLang="en-US" sz="2400" b="1" dirty="0">
                <a:solidFill>
                  <a:srgbClr val="080808"/>
                </a:solidFill>
                <a:latin typeface="楷体_GB2312" pitchFamily="49" charset="-122"/>
                <a:ea typeface="楷体_GB2312" pitchFamily="49" charset="-122"/>
              </a:rPr>
              <a:t>。这个过程可以描述成从上到下的调用过程。从</a:t>
            </a:r>
            <a:r>
              <a:rPr lang="en-US" altLang="zh-CN" sz="2400" b="1" dirty="0">
                <a:solidFill>
                  <a:srgbClr val="080808"/>
                </a:solidFill>
                <a:latin typeface="楷体_GB2312" pitchFamily="49" charset="-122"/>
                <a:ea typeface="楷体_GB2312" pitchFamily="49" charset="-122"/>
              </a:rPr>
              <a:t>RET</a:t>
            </a:r>
            <a:r>
              <a:rPr lang="zh-CN" altLang="en-US" sz="2400" b="1" dirty="0">
                <a:solidFill>
                  <a:srgbClr val="080808"/>
                </a:solidFill>
                <a:latin typeface="楷体_GB2312" pitchFamily="49" charset="-122"/>
                <a:ea typeface="楷体_GB2312" pitchFamily="49" charset="-122"/>
              </a:rPr>
              <a:t>处返回时，与调用过程次序相反，是从下到上的一个返回过程，分析过程类似。</a:t>
            </a:r>
          </a:p>
        </p:txBody>
      </p:sp>
    </p:spTree>
    <p:extLst>
      <p:ext uri="{BB962C8B-B14F-4D97-AF65-F5344CB8AC3E}">
        <p14:creationId xmlns:p14="http://schemas.microsoft.com/office/powerpoint/2010/main" val="301745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4" name="Rectangle 3"/>
          <p:cNvSpPr>
            <a:spLocks noChangeArrowheads="1"/>
          </p:cNvSpPr>
          <p:nvPr/>
        </p:nvSpPr>
        <p:spPr bwMode="auto">
          <a:xfrm>
            <a:off x="250825" y="3844925"/>
            <a:ext cx="889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a:endParaRPr lang="zh-CN" altLang="zh-CN" sz="2400" b="1">
              <a:solidFill>
                <a:srgbClr val="080808"/>
              </a:solidFill>
              <a:latin typeface="楷体_GB2312" pitchFamily="49" charset="-122"/>
              <a:ea typeface="楷体_GB2312" pitchFamily="49" charset="-122"/>
            </a:endParaRPr>
          </a:p>
        </p:txBody>
      </p:sp>
      <p:sp>
        <p:nvSpPr>
          <p:cNvPr id="5" name="Rectangle 5"/>
          <p:cNvSpPr>
            <a:spLocks noChangeArrowheads="1"/>
          </p:cNvSpPr>
          <p:nvPr/>
        </p:nvSpPr>
        <p:spPr bwMode="auto">
          <a:xfrm>
            <a:off x="0" y="1414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6" name="Object 4"/>
          <p:cNvGraphicFramePr>
            <a:graphicFrameLocks noChangeAspect="1"/>
          </p:cNvGraphicFramePr>
          <p:nvPr>
            <p:extLst>
              <p:ext uri="{D42A27DB-BD31-4B8C-83A1-F6EECF244321}">
                <p14:modId xmlns:p14="http://schemas.microsoft.com/office/powerpoint/2010/main" val="4055301436"/>
              </p:ext>
            </p:extLst>
          </p:nvPr>
        </p:nvGraphicFramePr>
        <p:xfrm>
          <a:off x="1403350" y="1196752"/>
          <a:ext cx="5832475" cy="5445125"/>
        </p:xfrm>
        <a:graphic>
          <a:graphicData uri="http://schemas.openxmlformats.org/presentationml/2006/ole">
            <mc:AlternateContent xmlns:mc="http://schemas.openxmlformats.org/markup-compatibility/2006">
              <mc:Choice xmlns:v="urn:schemas-microsoft-com:vml" Requires="v">
                <p:oleObj spid="_x0000_s11267" name="Visio" r:id="rId3" imgW="3681360" imgH="4030560" progId="Visio.Drawing.11">
                  <p:embed/>
                </p:oleObj>
              </mc:Choice>
              <mc:Fallback>
                <p:oleObj name="Visio" r:id="rId3" imgW="3681360" imgH="40305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196752"/>
                        <a:ext cx="5832475" cy="544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0621761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子程序设计</a:t>
            </a:r>
          </a:p>
        </p:txBody>
      </p:sp>
      <p:sp>
        <p:nvSpPr>
          <p:cNvPr id="3" name="Text Box 4"/>
          <p:cNvSpPr txBox="1">
            <a:spLocks noChangeArrowheads="1"/>
          </p:cNvSpPr>
          <p:nvPr/>
        </p:nvSpPr>
        <p:spPr bwMode="auto">
          <a:xfrm>
            <a:off x="1292225" y="2571750"/>
            <a:ext cx="6232525"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ahoma" pitchFamily="34" charset="0"/>
                <a:ea typeface="仿宋_GB2312" pitchFamily="49" charset="-122"/>
              </a:defRPr>
            </a:lvl1pPr>
            <a:lvl2pPr marL="742950" indent="-285750" eaLnBrk="0" hangingPunct="0">
              <a:defRPr kumimoji="1" sz="2000">
                <a:solidFill>
                  <a:schemeClr val="tx1"/>
                </a:solidFill>
                <a:latin typeface="Tahoma" pitchFamily="34" charset="0"/>
                <a:ea typeface="仿宋_GB2312" pitchFamily="49" charset="-122"/>
              </a:defRPr>
            </a:lvl2pPr>
            <a:lvl3pPr marL="1143000" indent="-228600" eaLnBrk="0" hangingPunct="0">
              <a:defRPr kumimoji="1" sz="2000">
                <a:solidFill>
                  <a:schemeClr val="tx1"/>
                </a:solidFill>
                <a:latin typeface="Tahoma" pitchFamily="34" charset="0"/>
                <a:ea typeface="仿宋_GB2312" pitchFamily="49" charset="-122"/>
              </a:defRPr>
            </a:lvl3pPr>
            <a:lvl4pPr marL="1600200" indent="-228600" eaLnBrk="0" hangingPunct="0">
              <a:defRPr kumimoji="1" sz="2000">
                <a:solidFill>
                  <a:schemeClr val="tx1"/>
                </a:solidFill>
                <a:latin typeface="Tahoma" pitchFamily="34" charset="0"/>
                <a:ea typeface="仿宋_GB2312" pitchFamily="49" charset="-122"/>
              </a:defRPr>
            </a:lvl4pPr>
            <a:lvl5pPr marL="2057400" indent="-228600" eaLnBrk="0" hangingPunct="0">
              <a:defRPr kumimoji="1" sz="2000">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defRPr kumimoji="1" sz="2000">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defRPr kumimoji="1" sz="2000">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defRPr kumimoji="1" sz="2000">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defRPr kumimoji="1" sz="2000">
                <a:solidFill>
                  <a:schemeClr val="tx1"/>
                </a:solidFill>
                <a:latin typeface="Tahoma" pitchFamily="34" charset="0"/>
                <a:ea typeface="仿宋_GB2312" pitchFamily="49" charset="-122"/>
              </a:defRPr>
            </a:lvl9pPr>
          </a:lstStyle>
          <a:p>
            <a:pPr eaLnBrk="1" hangingPunct="1"/>
            <a:r>
              <a:rPr lang="en-US" altLang="zh-CN" sz="7200" b="1" dirty="0">
                <a:solidFill>
                  <a:srgbClr val="0000FF"/>
                </a:solidFill>
                <a:latin typeface="华文行楷" pitchFamily="2" charset="-122"/>
                <a:ea typeface="华文行楷" pitchFamily="2" charset="-122"/>
              </a:rPr>
              <a:t>  </a:t>
            </a:r>
            <a:r>
              <a:rPr lang="zh-CN" altLang="en-US" sz="7200" b="1" dirty="0">
                <a:solidFill>
                  <a:srgbClr val="0000FF"/>
                </a:solidFill>
                <a:latin typeface="华文行楷" pitchFamily="2" charset="-122"/>
                <a:ea typeface="华文行楷" pitchFamily="2" charset="-122"/>
              </a:rPr>
              <a:t>作业</a:t>
            </a:r>
            <a:r>
              <a:rPr lang="en-US" altLang="zh-CN" sz="7200" b="1" dirty="0">
                <a:solidFill>
                  <a:srgbClr val="0000FF"/>
                </a:solidFill>
                <a:latin typeface="华文行楷" pitchFamily="2" charset="-122"/>
                <a:ea typeface="华文行楷" pitchFamily="2" charset="-122"/>
              </a:rPr>
              <a:t>:</a:t>
            </a:r>
            <a:r>
              <a:rPr lang="en-US" altLang="zh-CN" sz="7200" b="1" dirty="0">
                <a:solidFill>
                  <a:srgbClr val="0000FF"/>
                </a:solidFill>
                <a:latin typeface="华文楷体" pitchFamily="2" charset="-122"/>
                <a:ea typeface="华文楷体" pitchFamily="2" charset="-122"/>
              </a:rPr>
              <a:t>19, 21, 25</a:t>
            </a:r>
          </a:p>
        </p:txBody>
      </p:sp>
    </p:spTree>
    <p:extLst>
      <p:ext uri="{BB962C8B-B14F-4D97-AF65-F5344CB8AC3E}">
        <p14:creationId xmlns:p14="http://schemas.microsoft.com/office/powerpoint/2010/main" val="1546179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788B360-E970-4499-B87C-242B96EC8CEC}" type="slidenum">
              <a:rPr lang="zh-CN" altLang="en-US">
                <a:solidFill>
                  <a:srgbClr val="000000"/>
                </a:solidFill>
              </a:rPr>
              <a:pPr/>
              <a:t>17</a:t>
            </a:fld>
            <a:endParaRPr lang="en-US" altLang="zh-CN">
              <a:solidFill>
                <a:srgbClr val="000000"/>
              </a:solidFill>
            </a:endParaRPr>
          </a:p>
        </p:txBody>
      </p:sp>
      <p:sp>
        <p:nvSpPr>
          <p:cNvPr id="124930" name="Rectangle 2"/>
          <p:cNvSpPr>
            <a:spLocks noGrp="1" noChangeArrowheads="1"/>
          </p:cNvSpPr>
          <p:nvPr>
            <p:ph type="ctrTitle"/>
          </p:nvPr>
        </p:nvSpPr>
        <p:spPr>
          <a:xfrm>
            <a:off x="685800" y="1066800"/>
            <a:ext cx="7772400" cy="1143000"/>
          </a:xfrm>
        </p:spPr>
        <p:txBody>
          <a:bodyPr/>
          <a:lstStyle/>
          <a:p>
            <a:r>
              <a:rPr lang="en-US" altLang="zh-CN" sz="4800" b="1" dirty="0" smtClean="0">
                <a:latin typeface="华文隶书" pitchFamily="2" charset="-122"/>
                <a:ea typeface="华文隶书" pitchFamily="2" charset="-122"/>
              </a:rPr>
              <a:t>1</a:t>
            </a:r>
            <a:r>
              <a:rPr lang="zh-CN" altLang="en-US" sz="4800" b="1" dirty="0" smtClean="0">
                <a:latin typeface="华文隶书" pitchFamily="2" charset="-122"/>
                <a:ea typeface="华文隶书" pitchFamily="2" charset="-122"/>
              </a:rPr>
              <a:t>.</a:t>
            </a:r>
            <a:r>
              <a:rPr lang="zh-CN" altLang="en-US" sz="4800" b="1" dirty="0">
                <a:latin typeface="华文隶书" pitchFamily="2" charset="-122"/>
                <a:ea typeface="华文隶书" pitchFamily="2" charset="-122"/>
              </a:rPr>
              <a:t>1.3 表达式</a:t>
            </a:r>
          </a:p>
        </p:txBody>
      </p:sp>
      <p:sp>
        <p:nvSpPr>
          <p:cNvPr id="124931" name="Rectangle 3"/>
          <p:cNvSpPr>
            <a:spLocks noChangeArrowheads="1"/>
          </p:cNvSpPr>
          <p:nvPr/>
        </p:nvSpPr>
        <p:spPr bwMode="auto">
          <a:xfrm>
            <a:off x="457200" y="2362200"/>
            <a:ext cx="81534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2400">
                <a:solidFill>
                  <a:schemeClr val="tx1"/>
                </a:solidFill>
                <a:latin typeface="Times New Roman" charset="0"/>
                <a:ea typeface="宋体" charset="-122"/>
              </a:defRPr>
            </a:lvl1pPr>
            <a:lvl2pPr>
              <a:spcBef>
                <a:spcPct val="0"/>
              </a:spcBef>
              <a:defRPr kumimoji="1" sz="2400">
                <a:solidFill>
                  <a:schemeClr val="tx1"/>
                </a:solidFill>
                <a:latin typeface="Times New Roman" charset="0"/>
                <a:ea typeface="宋体" charset="-122"/>
              </a:defRPr>
            </a:lvl2pPr>
            <a:lvl3pPr>
              <a:spcBef>
                <a:spcPct val="0"/>
              </a:spcBef>
              <a:defRPr kumimoji="1" sz="2400">
                <a:solidFill>
                  <a:schemeClr val="tx1"/>
                </a:solidFill>
                <a:latin typeface="Times New Roman" charset="0"/>
                <a:ea typeface="宋体" charset="-122"/>
              </a:defRPr>
            </a:lvl3pPr>
            <a:lvl4pPr>
              <a:spcBef>
                <a:spcPct val="0"/>
              </a:spcBef>
              <a:defRPr kumimoji="1" sz="2400">
                <a:solidFill>
                  <a:schemeClr val="tx1"/>
                </a:solidFill>
                <a:latin typeface="Times New Roman" charset="0"/>
                <a:ea typeface="宋体" charset="-122"/>
              </a:defRPr>
            </a:lvl4pPr>
            <a:lvl5pPr>
              <a:spcBef>
                <a:spcPct val="0"/>
              </a:spcBef>
              <a:defRPr kumimoji="1" sz="2400">
                <a:solidFill>
                  <a:schemeClr val="tx1"/>
                </a:solidFill>
                <a:latin typeface="Times New Roman" charset="0"/>
                <a:ea typeface="宋体" charset="-122"/>
              </a:defRPr>
            </a:lvl5pPr>
            <a:lvl6pPr marL="457200" fontAlgn="base">
              <a:spcBef>
                <a:spcPct val="0"/>
              </a:spcBef>
              <a:spcAft>
                <a:spcPct val="0"/>
              </a:spcAft>
              <a:defRPr kumimoji="1" sz="2400">
                <a:solidFill>
                  <a:schemeClr val="tx1"/>
                </a:solidFill>
                <a:latin typeface="Times New Roman" charset="0"/>
                <a:ea typeface="宋体" charset="-122"/>
              </a:defRPr>
            </a:lvl6pPr>
            <a:lvl7pPr marL="914400" fontAlgn="base">
              <a:spcBef>
                <a:spcPct val="0"/>
              </a:spcBef>
              <a:spcAft>
                <a:spcPct val="0"/>
              </a:spcAft>
              <a:defRPr kumimoji="1" sz="2400">
                <a:solidFill>
                  <a:schemeClr val="tx1"/>
                </a:solidFill>
                <a:latin typeface="Times New Roman" charset="0"/>
                <a:ea typeface="宋体" charset="-122"/>
              </a:defRPr>
            </a:lvl7pPr>
            <a:lvl8pPr marL="1371600" fontAlgn="base">
              <a:spcBef>
                <a:spcPct val="0"/>
              </a:spcBef>
              <a:spcAft>
                <a:spcPct val="0"/>
              </a:spcAft>
              <a:defRPr kumimoji="1" sz="2400">
                <a:solidFill>
                  <a:schemeClr val="tx1"/>
                </a:solidFill>
                <a:latin typeface="Times New Roman" charset="0"/>
                <a:ea typeface="宋体" charset="-122"/>
              </a:defRPr>
            </a:lvl8pPr>
            <a:lvl9pPr marL="1828800" fontAlgn="base">
              <a:spcBef>
                <a:spcPct val="0"/>
              </a:spcBef>
              <a:spcAft>
                <a:spcPct val="0"/>
              </a:spcAft>
              <a:defRPr kumimoji="1" sz="2400">
                <a:solidFill>
                  <a:schemeClr val="tx1"/>
                </a:solidFill>
                <a:latin typeface="Times New Roman" charset="0"/>
                <a:ea typeface="宋体" charset="-122"/>
              </a:defRPr>
            </a:lvl9pPr>
          </a:lstStyle>
          <a:p>
            <a:pPr algn="ctr"/>
            <a:r>
              <a:rPr lang="zh-CN" altLang="en-US" sz="3200" b="1" dirty="0" smtClean="0">
                <a:solidFill>
                  <a:srgbClr val="000000"/>
                </a:solidFill>
                <a:latin typeface="宋体" charset="-122"/>
              </a:rPr>
              <a:t>    </a:t>
            </a:r>
            <a:r>
              <a:rPr lang="zh-CN" altLang="en-US" sz="3200" b="1" dirty="0" smtClean="0">
                <a:solidFill>
                  <a:srgbClr val="0000CC"/>
                </a:solidFill>
                <a:latin typeface="宋体" charset="-122"/>
              </a:rPr>
              <a:t>是由运算符和操作数组成的序列，在汇编时产生一个确定的值。这个值可以仅表示一个常量，也可以表示一个存储单元的偏移地址，相应的表达式称为常量表达式和地址</a:t>
            </a:r>
            <a:endParaRPr lang="en-US" altLang="zh-CN" sz="3200" b="1" dirty="0" smtClean="0">
              <a:solidFill>
                <a:srgbClr val="0000CC"/>
              </a:solidFill>
              <a:latin typeface="宋体" charset="-122"/>
            </a:endParaRPr>
          </a:p>
          <a:p>
            <a:r>
              <a:rPr lang="zh-CN" altLang="en-US" sz="3200" b="1" dirty="0" smtClean="0">
                <a:solidFill>
                  <a:srgbClr val="0000CC"/>
                </a:solidFill>
                <a:latin typeface="宋体" charset="-122"/>
              </a:rPr>
              <a:t>表达式。</a:t>
            </a:r>
            <a:r>
              <a:rPr lang="zh-CN" altLang="en-US" sz="3200" b="1" dirty="0" smtClean="0">
                <a:solidFill>
                  <a:srgbClr val="000000"/>
                </a:solidFill>
                <a:latin typeface="华文隶书" pitchFamily="2" charset="-122"/>
                <a:ea typeface="华文隶书" pitchFamily="2" charset="-122"/>
              </a:rPr>
              <a:t> </a:t>
            </a:r>
          </a:p>
        </p:txBody>
      </p:sp>
    </p:spTree>
    <p:extLst>
      <p:ext uri="{BB962C8B-B14F-4D97-AF65-F5344CB8AC3E}">
        <p14:creationId xmlns:p14="http://schemas.microsoft.com/office/powerpoint/2010/main" val="302233836"/>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WordArt 2"/>
          <p:cNvSpPr>
            <a:spLocks noChangeArrowheads="1" noChangeShapeType="1" noTextEdit="1"/>
          </p:cNvSpPr>
          <p:nvPr/>
        </p:nvSpPr>
        <p:spPr bwMode="gray">
          <a:xfrm>
            <a:off x="1890713" y="2514600"/>
            <a:ext cx="5881687" cy="722313"/>
          </a:xfrm>
          <a:prstGeom prst="rect">
            <a:avLst/>
          </a:prstGeom>
        </p:spPr>
        <p:txBody>
          <a:bodyPr wrap="none" fromWordArt="1">
            <a:prstTxWarp prst="textDeflate">
              <a:avLst>
                <a:gd name="adj" fmla="val 0"/>
              </a:avLst>
            </a:prstTxWarp>
          </a:bodyPr>
          <a:lstStyle/>
          <a:p>
            <a:pPr algn="ctr"/>
            <a:r>
              <a:rPr lang="en-US" altLang="zh-CN" sz="3600" b="1" kern="10">
                <a:ln w="19050">
                  <a:solidFill>
                    <a:srgbClr val="FFFFFF"/>
                  </a:solidFill>
                  <a:round/>
                  <a:headEnd/>
                  <a:tailEnd/>
                </a:ln>
                <a:gradFill rotWithShape="1">
                  <a:gsLst>
                    <a:gs pos="0">
                      <a:schemeClr val="accent1"/>
                    </a:gs>
                    <a:gs pos="100000">
                      <a:schemeClr val="hlink"/>
                    </a:gs>
                  </a:gsLst>
                  <a:lin ang="0" scaled="1"/>
                </a:gradFill>
                <a:effectLst>
                  <a:outerShdw dist="53882" dir="2700000" algn="ctr" rotWithShape="0">
                    <a:schemeClr val="bg2">
                      <a:alpha val="50000"/>
                    </a:schemeClr>
                  </a:outerShdw>
                </a:effectLst>
                <a:latin typeface="Arial"/>
                <a:cs typeface="Arial"/>
              </a:rPr>
              <a:t>Thank You !</a:t>
            </a:r>
            <a:endParaRPr lang="zh-CN" altLang="en-US" sz="3600" b="1" kern="10">
              <a:ln w="19050">
                <a:solidFill>
                  <a:srgbClr val="FFFFFF"/>
                </a:solidFill>
                <a:round/>
                <a:headEnd/>
                <a:tailEnd/>
              </a:ln>
              <a:gradFill rotWithShape="1">
                <a:gsLst>
                  <a:gs pos="0">
                    <a:schemeClr val="accent1"/>
                  </a:gs>
                  <a:gs pos="100000">
                    <a:schemeClr val="hlink"/>
                  </a:gs>
                </a:gsLst>
                <a:lin ang="0" scaled="1"/>
              </a:gradFill>
              <a:effectLst>
                <a:outerShdw dist="53882" dir="2700000" algn="ctr" rotWithShape="0">
                  <a:schemeClr val="bg2">
                    <a:alpha val="50000"/>
                  </a:schemeClr>
                </a:outerShdw>
              </a:effectLst>
              <a:latin typeface="Arial"/>
              <a:cs typeface="Arial"/>
            </a:endParaRPr>
          </a:p>
        </p:txBody>
      </p:sp>
      <p:sp>
        <p:nvSpPr>
          <p:cNvPr id="82947" name="Rectangle 3"/>
          <p:cNvSpPr>
            <a:spLocks noGrp="1" noChangeArrowheads="1"/>
          </p:cNvSpPr>
          <p:nvPr>
            <p:ph type="subTitle" idx="1"/>
          </p:nvPr>
        </p:nvSpPr>
        <p:spPr bwMode="gray">
          <a:xfrm>
            <a:off x="2514600" y="5334000"/>
            <a:ext cx="4071938" cy="381000"/>
          </a:xfrm>
          <a:noFill/>
          <a:ln/>
        </p:spPr>
        <p:txBody>
          <a:bodyPr/>
          <a:lstStyle/>
          <a:p>
            <a:r>
              <a:rPr lang="en-US" altLang="zh-CN" b="0">
                <a:ea typeface="宋体" charset="-122"/>
              </a:rPr>
              <a:t>www.themegallery.com</a:t>
            </a:r>
          </a:p>
        </p:txBody>
      </p:sp>
    </p:spTree>
    <p:extLst>
      <p:ext uri="{BB962C8B-B14F-4D97-AF65-F5344CB8AC3E}">
        <p14:creationId xmlns:p14="http://schemas.microsoft.com/office/powerpoint/2010/main" val="2236493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2946"/>
                                        </p:tgtEl>
                                        <p:attrNameLst>
                                          <p:attrName>style.visibility</p:attrName>
                                        </p:attrNameLst>
                                      </p:cBhvr>
                                      <p:to>
                                        <p:strVal val="visible"/>
                                      </p:to>
                                    </p:set>
                                    <p:anim calcmode="lin" valueType="num">
                                      <p:cBhvr>
                                        <p:cTn id="7" dur="500" fill="hold"/>
                                        <p:tgtEl>
                                          <p:spTgt spid="82946"/>
                                        </p:tgtEl>
                                        <p:attrNameLst>
                                          <p:attrName>ppt_w</p:attrName>
                                        </p:attrNameLst>
                                      </p:cBhvr>
                                      <p:tavLst>
                                        <p:tav tm="0">
                                          <p:val>
                                            <p:fltVal val="0"/>
                                          </p:val>
                                        </p:tav>
                                        <p:tav tm="100000">
                                          <p:val>
                                            <p:strVal val="#ppt_w"/>
                                          </p:val>
                                        </p:tav>
                                      </p:tavLst>
                                    </p:anim>
                                    <p:anim calcmode="lin" valueType="num">
                                      <p:cBhvr>
                                        <p:cTn id="8" dur="500" fill="hold"/>
                                        <p:tgtEl>
                                          <p:spTgt spid="82946"/>
                                        </p:tgtEl>
                                        <p:attrNameLst>
                                          <p:attrName>ppt_h</p:attrName>
                                        </p:attrNameLst>
                                      </p:cBhvr>
                                      <p:tavLst>
                                        <p:tav tm="0">
                                          <p:val>
                                            <p:fltVal val="0"/>
                                          </p:val>
                                        </p:tav>
                                        <p:tav tm="100000">
                                          <p:val>
                                            <p:strVal val="#ppt_h"/>
                                          </p:val>
                                        </p:tav>
                                      </p:tavLst>
                                    </p:anim>
                                    <p:animEffect transition="in" filter="fade">
                                      <p:cBhvr>
                                        <p:cTn id="9" dur="500"/>
                                        <p:tgtEl>
                                          <p:spTgt spid="8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6F3A9CDD-E2D2-42A1-A60B-91EE3AA8196E}" type="slidenum">
              <a:rPr lang="zh-CN" altLang="en-US">
                <a:solidFill>
                  <a:srgbClr val="000000"/>
                </a:solidFill>
              </a:rPr>
              <a:pPr/>
              <a:t>18</a:t>
            </a:fld>
            <a:endParaRPr lang="en-US" altLang="zh-CN">
              <a:solidFill>
                <a:srgbClr val="000000"/>
              </a:solidFill>
            </a:endParaRPr>
          </a:p>
        </p:txBody>
      </p:sp>
      <p:sp>
        <p:nvSpPr>
          <p:cNvPr id="121858" name="Text Box 2"/>
          <p:cNvSpPr txBox="1">
            <a:spLocks noChangeArrowheads="1"/>
          </p:cNvSpPr>
          <p:nvPr/>
        </p:nvSpPr>
        <p:spPr bwMode="auto">
          <a:xfrm>
            <a:off x="152400" y="161925"/>
            <a:ext cx="71628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1、  常数</a:t>
            </a:r>
          </a:p>
        </p:txBody>
      </p:sp>
      <p:sp>
        <p:nvSpPr>
          <p:cNvPr id="121859" name="Text Box 3"/>
          <p:cNvSpPr txBox="1">
            <a:spLocks noChangeArrowheads="1"/>
          </p:cNvSpPr>
          <p:nvPr/>
        </p:nvSpPr>
        <p:spPr bwMode="auto">
          <a:xfrm>
            <a:off x="76200" y="1127125"/>
            <a:ext cx="89154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kumimoji="1" sz="2400">
                <a:solidFill>
                  <a:schemeClr val="tx1"/>
                </a:solidFill>
                <a:latin typeface="Times New Roman" charset="0"/>
                <a:ea typeface="宋体" charset="-122"/>
              </a:defRPr>
            </a:lvl1pPr>
            <a:lvl2pPr marL="2378075">
              <a:spcBef>
                <a:spcPct val="0"/>
              </a:spcBef>
              <a:defRPr kumimoji="1" sz="2400">
                <a:solidFill>
                  <a:schemeClr val="tx1"/>
                </a:solidFill>
                <a:latin typeface="Times New Roman" charset="0"/>
                <a:ea typeface="宋体" charset="-122"/>
              </a:defRPr>
            </a:lvl2pPr>
            <a:lvl3pPr marL="2568575">
              <a:spcBef>
                <a:spcPct val="0"/>
              </a:spcBef>
              <a:defRPr kumimoji="1" sz="2400">
                <a:solidFill>
                  <a:schemeClr val="tx1"/>
                </a:solidFill>
                <a:latin typeface="Times New Roman" charset="0"/>
                <a:ea typeface="宋体" charset="-122"/>
              </a:defRPr>
            </a:lvl3pPr>
            <a:lvl4pPr marL="2759075">
              <a:spcBef>
                <a:spcPct val="0"/>
              </a:spcBef>
              <a:defRPr kumimoji="1" sz="2400">
                <a:solidFill>
                  <a:schemeClr val="tx1"/>
                </a:solidFill>
                <a:latin typeface="Times New Roman" charset="0"/>
                <a:ea typeface="宋体" charset="-122"/>
              </a:defRPr>
            </a:lvl4pPr>
            <a:lvl5pPr marL="2949575">
              <a:spcBef>
                <a:spcPct val="0"/>
              </a:spcBef>
              <a:defRPr kumimoji="1" sz="2400">
                <a:solidFill>
                  <a:schemeClr val="tx1"/>
                </a:solidFill>
                <a:latin typeface="Times New Roman" charset="0"/>
                <a:ea typeface="宋体" charset="-122"/>
              </a:defRPr>
            </a:lvl5pPr>
            <a:lvl6pPr marL="3406775" fontAlgn="base">
              <a:spcBef>
                <a:spcPct val="0"/>
              </a:spcBef>
              <a:spcAft>
                <a:spcPct val="0"/>
              </a:spcAft>
              <a:defRPr kumimoji="1" sz="2400">
                <a:solidFill>
                  <a:schemeClr val="tx1"/>
                </a:solidFill>
                <a:latin typeface="Times New Roman" charset="0"/>
                <a:ea typeface="宋体" charset="-122"/>
              </a:defRPr>
            </a:lvl6pPr>
            <a:lvl7pPr marL="3863975" fontAlgn="base">
              <a:spcBef>
                <a:spcPct val="0"/>
              </a:spcBef>
              <a:spcAft>
                <a:spcPct val="0"/>
              </a:spcAft>
              <a:defRPr kumimoji="1" sz="2400">
                <a:solidFill>
                  <a:schemeClr val="tx1"/>
                </a:solidFill>
                <a:latin typeface="Times New Roman" charset="0"/>
                <a:ea typeface="宋体" charset="-122"/>
              </a:defRPr>
            </a:lvl7pPr>
            <a:lvl8pPr marL="4321175" fontAlgn="base">
              <a:spcBef>
                <a:spcPct val="0"/>
              </a:spcBef>
              <a:spcAft>
                <a:spcPct val="0"/>
              </a:spcAft>
              <a:defRPr kumimoji="1" sz="2400">
                <a:solidFill>
                  <a:schemeClr val="tx1"/>
                </a:solidFill>
                <a:latin typeface="Times New Roman" charset="0"/>
                <a:ea typeface="宋体" charset="-122"/>
              </a:defRPr>
            </a:lvl8pPr>
            <a:lvl9pPr marL="4778375" fontAlgn="base">
              <a:spcBef>
                <a:spcPct val="0"/>
              </a:spcBef>
              <a:spcAft>
                <a:spcPct val="0"/>
              </a:spcAft>
              <a:defRPr kumimoji="1" sz="2400">
                <a:solidFill>
                  <a:schemeClr val="tx1"/>
                </a:solidFill>
                <a:latin typeface="Times New Roman" charset="0"/>
                <a:ea typeface="宋体" charset="-122"/>
              </a:defRPr>
            </a:lvl9pPr>
          </a:lstStyle>
          <a:p>
            <a:pPr>
              <a:lnSpc>
                <a:spcPct val="125000"/>
              </a:lnSpc>
              <a:spcBef>
                <a:spcPct val="50000"/>
              </a:spcBef>
            </a:pPr>
            <a:r>
              <a:rPr lang="zh-CN" altLang="en-US" sz="2800" b="1" smtClean="0">
                <a:solidFill>
                  <a:srgbClr val="000000"/>
                </a:solidFill>
              </a:rPr>
              <a:t>二进制(</a:t>
            </a:r>
            <a:r>
              <a:rPr lang="en-US" altLang="zh-CN" sz="2800" b="1" smtClean="0">
                <a:solidFill>
                  <a:srgbClr val="000000"/>
                </a:solidFill>
              </a:rPr>
              <a:t>B)，</a:t>
            </a:r>
            <a:r>
              <a:rPr lang="zh-CN" altLang="en-US" sz="2800" b="1" smtClean="0">
                <a:solidFill>
                  <a:srgbClr val="000000"/>
                </a:solidFill>
              </a:rPr>
              <a:t>八进制(</a:t>
            </a:r>
            <a:r>
              <a:rPr lang="en-US" altLang="zh-CN" sz="2800" b="1" smtClean="0">
                <a:solidFill>
                  <a:srgbClr val="000000"/>
                </a:solidFill>
              </a:rPr>
              <a:t>Q)，</a:t>
            </a:r>
            <a:r>
              <a:rPr lang="zh-CN" altLang="en-US" sz="2800" b="1" smtClean="0">
                <a:solidFill>
                  <a:srgbClr val="000000"/>
                </a:solidFill>
              </a:rPr>
              <a:t>十六进制(</a:t>
            </a:r>
            <a:r>
              <a:rPr lang="en-US" altLang="zh-CN" sz="2800" b="1" smtClean="0">
                <a:solidFill>
                  <a:srgbClr val="000000"/>
                </a:solidFill>
              </a:rPr>
              <a:t>H)，</a:t>
            </a:r>
            <a:r>
              <a:rPr lang="zh-CN" altLang="en-US" sz="2800" b="1" smtClean="0">
                <a:solidFill>
                  <a:srgbClr val="000000"/>
                </a:solidFill>
              </a:rPr>
              <a:t>十进制(</a:t>
            </a:r>
            <a:r>
              <a:rPr lang="en-US" altLang="zh-CN" sz="2800" b="1" smtClean="0">
                <a:solidFill>
                  <a:srgbClr val="000000"/>
                </a:solidFill>
              </a:rPr>
              <a:t>D)(</a:t>
            </a:r>
            <a:r>
              <a:rPr lang="zh-CN" altLang="en-US" sz="2800" b="1" smtClean="0">
                <a:solidFill>
                  <a:srgbClr val="000000"/>
                </a:solidFill>
              </a:rPr>
              <a:t>默认)，十进制浮点数，十六进制实数，字符和字符串</a:t>
            </a:r>
          </a:p>
        </p:txBody>
      </p:sp>
      <p:sp>
        <p:nvSpPr>
          <p:cNvPr id="121860" name="Text Box 4"/>
          <p:cNvSpPr txBox="1">
            <a:spLocks noChangeArrowheads="1"/>
          </p:cNvSpPr>
          <p:nvPr/>
        </p:nvSpPr>
        <p:spPr bwMode="auto">
          <a:xfrm>
            <a:off x="381000" y="2457450"/>
            <a:ext cx="81534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CC"/>
                </a:solidFill>
                <a:latin typeface="Times New Roman" charset="0"/>
              </a:rPr>
              <a:t>100      01100100</a:t>
            </a:r>
            <a:r>
              <a:rPr kumimoji="1" lang="en-US" altLang="zh-CN" sz="3200" b="1" smtClean="0">
                <a:solidFill>
                  <a:srgbClr val="0000CC"/>
                </a:solidFill>
                <a:latin typeface="Times New Roman" charset="0"/>
              </a:rPr>
              <a:t>B     244Q     64H</a:t>
            </a:r>
          </a:p>
          <a:p>
            <a:pPr>
              <a:lnSpc>
                <a:spcPct val="120000"/>
              </a:lnSpc>
              <a:spcBef>
                <a:spcPct val="50000"/>
              </a:spcBef>
            </a:pPr>
            <a:r>
              <a:rPr kumimoji="1" lang="en-US" altLang="zh-CN" sz="3200" b="1" smtClean="0">
                <a:solidFill>
                  <a:srgbClr val="0000CC"/>
                </a:solidFill>
                <a:latin typeface="Times New Roman" charset="0"/>
              </a:rPr>
              <a:t>‘BD’    ‘This is a classroom.’</a:t>
            </a:r>
          </a:p>
        </p:txBody>
      </p:sp>
    </p:spTree>
    <p:extLst>
      <p:ext uri="{BB962C8B-B14F-4D97-AF65-F5344CB8AC3E}">
        <p14:creationId xmlns:p14="http://schemas.microsoft.com/office/powerpoint/2010/main" val="2602041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859"/>
                                        </p:tgtEl>
                                        <p:attrNameLst>
                                          <p:attrName>style.visibility</p:attrName>
                                        </p:attrNameLst>
                                      </p:cBhvr>
                                      <p:to>
                                        <p:strVal val="visible"/>
                                      </p:to>
                                    </p:set>
                                    <p:animEffect transition="in" filter="wipe(left)">
                                      <p:cBhvr>
                                        <p:cTn id="7" dur="500"/>
                                        <p:tgtEl>
                                          <p:spTgt spid="1218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1860"/>
                                        </p:tgtEl>
                                        <p:attrNameLst>
                                          <p:attrName>style.visibility</p:attrName>
                                        </p:attrNameLst>
                                      </p:cBhvr>
                                      <p:to>
                                        <p:strVal val="visible"/>
                                      </p:to>
                                    </p:set>
                                    <p:animEffect transition="in" filter="wipe(left)">
                                      <p:cBhvr>
                                        <p:cTn id="12" dur="500"/>
                                        <p:tgtEl>
                                          <p:spTgt spid="121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autoUpdateAnimBg="0"/>
      <p:bldP spid="12186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CD422C46-0826-4F86-A4B2-949D25E118B1}" type="slidenum">
              <a:rPr lang="zh-CN" altLang="en-US">
                <a:solidFill>
                  <a:srgbClr val="000000"/>
                </a:solidFill>
              </a:rPr>
              <a:pPr/>
              <a:t>19</a:t>
            </a:fld>
            <a:endParaRPr lang="en-US" altLang="zh-CN">
              <a:solidFill>
                <a:srgbClr val="000000"/>
              </a:solidFill>
            </a:endParaRPr>
          </a:p>
        </p:txBody>
      </p:sp>
      <p:sp>
        <p:nvSpPr>
          <p:cNvPr id="122882" name="Text Box 2"/>
          <p:cNvSpPr txBox="1">
            <a:spLocks noChangeArrowheads="1"/>
          </p:cNvSpPr>
          <p:nvPr/>
        </p:nvSpPr>
        <p:spPr bwMode="auto">
          <a:xfrm>
            <a:off x="228600" y="0"/>
            <a:ext cx="7086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2、常量操作数</a:t>
            </a:r>
            <a:endParaRPr kumimoji="1" lang="en-US" altLang="zh-CN" sz="3200" b="1" smtClean="0">
              <a:solidFill>
                <a:srgbClr val="000000"/>
              </a:solidFill>
              <a:latin typeface="Times New Roman" charset="0"/>
            </a:endParaRPr>
          </a:p>
        </p:txBody>
      </p:sp>
      <p:sp>
        <p:nvSpPr>
          <p:cNvPr id="122883" name="Text Box 3"/>
          <p:cNvSpPr txBox="1">
            <a:spLocks noChangeArrowheads="1"/>
          </p:cNvSpPr>
          <p:nvPr/>
        </p:nvSpPr>
        <p:spPr bwMode="auto">
          <a:xfrm>
            <a:off x="152400" y="685800"/>
            <a:ext cx="87630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kumimoji="1" sz="2400">
                <a:solidFill>
                  <a:schemeClr val="tx1"/>
                </a:solidFill>
                <a:latin typeface="Times New Roman" charset="0"/>
                <a:ea typeface="宋体" charset="-122"/>
              </a:defRPr>
            </a:lvl1pPr>
            <a:lvl2pPr marL="2378075">
              <a:spcBef>
                <a:spcPct val="0"/>
              </a:spcBef>
              <a:defRPr kumimoji="1" sz="2400">
                <a:solidFill>
                  <a:schemeClr val="tx1"/>
                </a:solidFill>
                <a:latin typeface="Times New Roman" charset="0"/>
                <a:ea typeface="宋体" charset="-122"/>
              </a:defRPr>
            </a:lvl2pPr>
            <a:lvl3pPr marL="2568575">
              <a:spcBef>
                <a:spcPct val="0"/>
              </a:spcBef>
              <a:defRPr kumimoji="1" sz="2400">
                <a:solidFill>
                  <a:schemeClr val="tx1"/>
                </a:solidFill>
                <a:latin typeface="Times New Roman" charset="0"/>
                <a:ea typeface="宋体" charset="-122"/>
              </a:defRPr>
            </a:lvl3pPr>
            <a:lvl4pPr marL="2759075">
              <a:spcBef>
                <a:spcPct val="0"/>
              </a:spcBef>
              <a:defRPr kumimoji="1" sz="2400">
                <a:solidFill>
                  <a:schemeClr val="tx1"/>
                </a:solidFill>
                <a:latin typeface="Times New Roman" charset="0"/>
                <a:ea typeface="宋体" charset="-122"/>
              </a:defRPr>
            </a:lvl4pPr>
            <a:lvl5pPr marL="2949575">
              <a:spcBef>
                <a:spcPct val="0"/>
              </a:spcBef>
              <a:defRPr kumimoji="1" sz="2400">
                <a:solidFill>
                  <a:schemeClr val="tx1"/>
                </a:solidFill>
                <a:latin typeface="Times New Roman" charset="0"/>
                <a:ea typeface="宋体" charset="-122"/>
              </a:defRPr>
            </a:lvl5pPr>
            <a:lvl6pPr marL="3406775" fontAlgn="base">
              <a:spcBef>
                <a:spcPct val="0"/>
              </a:spcBef>
              <a:spcAft>
                <a:spcPct val="0"/>
              </a:spcAft>
              <a:defRPr kumimoji="1" sz="2400">
                <a:solidFill>
                  <a:schemeClr val="tx1"/>
                </a:solidFill>
                <a:latin typeface="Times New Roman" charset="0"/>
                <a:ea typeface="宋体" charset="-122"/>
              </a:defRPr>
            </a:lvl6pPr>
            <a:lvl7pPr marL="3863975" fontAlgn="base">
              <a:spcBef>
                <a:spcPct val="0"/>
              </a:spcBef>
              <a:spcAft>
                <a:spcPct val="0"/>
              </a:spcAft>
              <a:defRPr kumimoji="1" sz="2400">
                <a:solidFill>
                  <a:schemeClr val="tx1"/>
                </a:solidFill>
                <a:latin typeface="Times New Roman" charset="0"/>
                <a:ea typeface="宋体" charset="-122"/>
              </a:defRPr>
            </a:lvl7pPr>
            <a:lvl8pPr marL="4321175" fontAlgn="base">
              <a:spcBef>
                <a:spcPct val="0"/>
              </a:spcBef>
              <a:spcAft>
                <a:spcPct val="0"/>
              </a:spcAft>
              <a:defRPr kumimoji="1" sz="2400">
                <a:solidFill>
                  <a:schemeClr val="tx1"/>
                </a:solidFill>
                <a:latin typeface="Times New Roman" charset="0"/>
                <a:ea typeface="宋体" charset="-122"/>
              </a:defRPr>
            </a:lvl8pPr>
            <a:lvl9pPr marL="4778375" fontAlgn="base">
              <a:spcBef>
                <a:spcPct val="0"/>
              </a:spcBef>
              <a:spcAft>
                <a:spcPct val="0"/>
              </a:spcAft>
              <a:defRPr kumimoji="1" sz="2400">
                <a:solidFill>
                  <a:schemeClr val="tx1"/>
                </a:solidFill>
                <a:latin typeface="Times New Roman" charset="0"/>
                <a:ea typeface="宋体" charset="-122"/>
              </a:defRPr>
            </a:lvl9pPr>
          </a:lstStyle>
          <a:p>
            <a:pPr>
              <a:lnSpc>
                <a:spcPct val="125000"/>
              </a:lnSpc>
              <a:spcBef>
                <a:spcPct val="50000"/>
              </a:spcBef>
            </a:pPr>
            <a:r>
              <a:rPr lang="zh-CN" altLang="en-US" sz="3200" b="1" i="1" smtClean="0">
                <a:solidFill>
                  <a:srgbClr val="000000"/>
                </a:solidFill>
                <a:latin typeface="宋体" charset="-122"/>
              </a:rPr>
              <a:t>    </a:t>
            </a:r>
            <a:r>
              <a:rPr lang="zh-CN" altLang="en-US" sz="3200" b="1" i="1" u="sng" smtClean="0">
                <a:solidFill>
                  <a:srgbClr val="000000"/>
                </a:solidFill>
                <a:latin typeface="宋体" charset="-122"/>
              </a:rPr>
              <a:t>常量操作数是一个数值操作数，一般是常量或者是表示常量的标识符。</a:t>
            </a:r>
          </a:p>
          <a:p>
            <a:pPr>
              <a:lnSpc>
                <a:spcPct val="125000"/>
              </a:lnSpc>
              <a:spcBef>
                <a:spcPct val="50000"/>
              </a:spcBef>
            </a:pPr>
            <a:r>
              <a:rPr lang="zh-CN" altLang="en-US" sz="3200" b="1" smtClean="0">
                <a:solidFill>
                  <a:srgbClr val="000000"/>
                </a:solidFill>
                <a:latin typeface="宋体" charset="-122"/>
              </a:rPr>
              <a:t>   </a:t>
            </a:r>
            <a:r>
              <a:rPr lang="zh-CN" altLang="en-US" sz="3200" b="1" smtClean="0">
                <a:solidFill>
                  <a:srgbClr val="0000CC"/>
                </a:solidFill>
                <a:latin typeface="宋体" charset="-122"/>
              </a:rPr>
              <a:t>如</a:t>
            </a:r>
            <a:r>
              <a:rPr lang="zh-CN" altLang="en-US" sz="3200" b="1" i="1" smtClean="0">
                <a:solidFill>
                  <a:srgbClr val="0000CC"/>
                </a:solidFill>
                <a:latin typeface="宋体" charset="-122"/>
              </a:rPr>
              <a:t>：</a:t>
            </a:r>
            <a:r>
              <a:rPr lang="en-US" altLang="zh-CN" sz="3200" b="1" smtClean="0">
                <a:solidFill>
                  <a:srgbClr val="0000CC"/>
                </a:solidFill>
              </a:rPr>
              <a:t>COUNT  EQU   10</a:t>
            </a:r>
          </a:p>
          <a:p>
            <a:pPr>
              <a:lnSpc>
                <a:spcPct val="125000"/>
              </a:lnSpc>
              <a:spcBef>
                <a:spcPct val="50000"/>
              </a:spcBef>
            </a:pPr>
            <a:r>
              <a:rPr lang="en-US" altLang="zh-CN" sz="3200" b="1" smtClean="0">
                <a:solidFill>
                  <a:srgbClr val="0000CC"/>
                </a:solidFill>
              </a:rPr>
              <a:t>               NAME=‘J’</a:t>
            </a:r>
            <a:r>
              <a:rPr lang="en-US" altLang="zh-CN" sz="3200" b="1" i="1" u="sng" smtClean="0">
                <a:solidFill>
                  <a:srgbClr val="000000"/>
                </a:solidFill>
              </a:rPr>
              <a:t> </a:t>
            </a:r>
          </a:p>
        </p:txBody>
      </p:sp>
      <p:sp>
        <p:nvSpPr>
          <p:cNvPr id="122884" name="Text Box 4"/>
          <p:cNvSpPr txBox="1">
            <a:spLocks noChangeArrowheads="1"/>
          </p:cNvSpPr>
          <p:nvPr/>
        </p:nvSpPr>
        <p:spPr bwMode="auto">
          <a:xfrm>
            <a:off x="152400" y="3886200"/>
            <a:ext cx="87630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kumimoji="1" lang="zh-CN" altLang="en-US" sz="3200" b="1" smtClean="0">
                <a:solidFill>
                  <a:srgbClr val="000000"/>
                </a:solidFill>
                <a:latin typeface="宋体" charset="-122"/>
              </a:rPr>
              <a:t>    可以为数字常量操作数或字符串常量操作数。前者可采用二进制、八进制、十进制或十六进制等进位计数形式；而后者所对应的常量值为相应字符的</a:t>
            </a:r>
            <a:r>
              <a:rPr kumimoji="1" lang="en-US" altLang="zh-CN" sz="3200" b="1" smtClean="0">
                <a:solidFill>
                  <a:srgbClr val="000000"/>
                </a:solidFill>
                <a:latin typeface="Times New Roman" charset="0"/>
              </a:rPr>
              <a:t>ASCII</a:t>
            </a:r>
            <a:r>
              <a:rPr kumimoji="1" lang="zh-CN" altLang="en-US" sz="3200" b="1" smtClean="0">
                <a:solidFill>
                  <a:srgbClr val="000000"/>
                </a:solidFill>
                <a:latin typeface="宋体" charset="-122"/>
              </a:rPr>
              <a:t>码。</a:t>
            </a:r>
            <a:r>
              <a:rPr kumimoji="1" lang="zh-CN" altLang="en-US" sz="3200" b="1" smtClean="0">
                <a:solidFill>
                  <a:srgbClr val="000000"/>
                </a:solidFill>
                <a:latin typeface="Times New Roman" charset="0"/>
              </a:rPr>
              <a:t> </a:t>
            </a:r>
          </a:p>
        </p:txBody>
      </p:sp>
    </p:spTree>
    <p:extLst>
      <p:ext uri="{BB962C8B-B14F-4D97-AF65-F5344CB8AC3E}">
        <p14:creationId xmlns:p14="http://schemas.microsoft.com/office/powerpoint/2010/main" val="2674700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wipe(left)">
                                      <p:cBhvr>
                                        <p:cTn id="7" dur="500"/>
                                        <p:tgtEl>
                                          <p:spTgt spid="1228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884"/>
                                        </p:tgtEl>
                                        <p:attrNameLst>
                                          <p:attrName>style.visibility</p:attrName>
                                        </p:attrNameLst>
                                      </p:cBhvr>
                                      <p:to>
                                        <p:strVal val="visible"/>
                                      </p:to>
                                    </p:set>
                                    <p:animEffect transition="in" filter="wipe(left)">
                                      <p:cBhvr>
                                        <p:cTn id="12" dur="500"/>
                                        <p:tgtEl>
                                          <p:spTgt spid="122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autoUpdateAnimBg="0"/>
      <p:bldP spid="12288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84200" y="161925"/>
            <a:ext cx="8178800" cy="533400"/>
          </a:xfrm>
        </p:spPr>
        <p:txBody>
          <a:bodyPr/>
          <a:lstStyle/>
          <a:p>
            <a:r>
              <a:rPr lang="zh-CN" altLang="en-US" sz="4000" dirty="0" smtClean="0">
                <a:latin typeface="华文隶书" panose="02010800040101010101" pitchFamily="2" charset="-122"/>
                <a:ea typeface="华文隶书" panose="02010800040101010101" pitchFamily="2" charset="-122"/>
              </a:rPr>
              <a:t>本章要点</a:t>
            </a:r>
            <a:endParaRPr lang="en-US" altLang="zh-CN" sz="4000" dirty="0">
              <a:latin typeface="华文隶书" panose="02010800040101010101" pitchFamily="2" charset="-122"/>
              <a:ea typeface="华文隶书" panose="02010800040101010101" pitchFamily="2" charset="-122"/>
            </a:endParaRPr>
          </a:p>
        </p:txBody>
      </p:sp>
      <p:sp>
        <p:nvSpPr>
          <p:cNvPr id="64515"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grpSp>
        <p:nvGrpSpPr>
          <p:cNvPr id="64516" name="Group 4"/>
          <p:cNvGrpSpPr>
            <a:grpSpLocks/>
          </p:cNvGrpSpPr>
          <p:nvPr/>
        </p:nvGrpSpPr>
        <p:grpSpPr bwMode="auto">
          <a:xfrm>
            <a:off x="2133600" y="1268760"/>
            <a:ext cx="4724400" cy="685800"/>
            <a:chOff x="1296" y="1824"/>
            <a:chExt cx="2976" cy="432"/>
          </a:xfrm>
        </p:grpSpPr>
        <p:sp>
          <p:nvSpPr>
            <p:cNvPr id="64517" name="AutoShape 5"/>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64518" name="AutoShape 6"/>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64519" name="Text Box 7"/>
            <p:cNvSpPr txBox="1">
              <a:spLocks noChangeArrowheads="1"/>
            </p:cNvSpPr>
            <p:nvPr/>
          </p:nvSpPr>
          <p:spPr bwMode="gray">
            <a:xfrm>
              <a:off x="1675" y="192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ea typeface="宋体" charset="-122"/>
                </a:rPr>
                <a:t>汇编语言程序设计基础</a:t>
              </a:r>
              <a:endParaRPr lang="en-US" altLang="zh-CN" b="1" dirty="0">
                <a:solidFill>
                  <a:srgbClr val="000000"/>
                </a:solidFill>
                <a:ea typeface="宋体" charset="-122"/>
              </a:endParaRPr>
            </a:p>
          </p:txBody>
        </p:sp>
        <p:sp>
          <p:nvSpPr>
            <p:cNvPr id="64520" name="Text Box 8"/>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charset="-122"/>
                </a:rPr>
                <a:t>1</a:t>
              </a:r>
            </a:p>
          </p:txBody>
        </p:sp>
      </p:grpSp>
      <p:grpSp>
        <p:nvGrpSpPr>
          <p:cNvPr id="64521" name="Group 9"/>
          <p:cNvGrpSpPr>
            <a:grpSpLocks/>
          </p:cNvGrpSpPr>
          <p:nvPr/>
        </p:nvGrpSpPr>
        <p:grpSpPr bwMode="auto">
          <a:xfrm>
            <a:off x="2133600" y="2106960"/>
            <a:ext cx="4724400" cy="685800"/>
            <a:chOff x="1296" y="1824"/>
            <a:chExt cx="2976" cy="432"/>
          </a:xfrm>
        </p:grpSpPr>
        <p:sp>
          <p:nvSpPr>
            <p:cNvPr id="64522" name="AutoShape 10"/>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64523" name="AutoShape 11"/>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64524" name="Text Box 12"/>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ea typeface="宋体" charset="-122"/>
                </a:rPr>
                <a:t>源程序的汇编、链接与调试</a:t>
              </a:r>
              <a:endParaRPr lang="en-US" altLang="zh-CN" b="1" dirty="0">
                <a:solidFill>
                  <a:srgbClr val="000000"/>
                </a:solidFill>
                <a:ea typeface="宋体" charset="-122"/>
              </a:endParaRPr>
            </a:p>
          </p:txBody>
        </p:sp>
        <p:sp>
          <p:nvSpPr>
            <p:cNvPr id="64525" name="Text Box 13"/>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charset="-122"/>
                </a:rPr>
                <a:t>2</a:t>
              </a:r>
            </a:p>
          </p:txBody>
        </p:sp>
      </p:grpSp>
      <p:grpSp>
        <p:nvGrpSpPr>
          <p:cNvPr id="64526" name="Group 14"/>
          <p:cNvGrpSpPr>
            <a:grpSpLocks/>
          </p:cNvGrpSpPr>
          <p:nvPr/>
        </p:nvGrpSpPr>
        <p:grpSpPr bwMode="auto">
          <a:xfrm>
            <a:off x="2133600" y="2945160"/>
            <a:ext cx="4724400" cy="685800"/>
            <a:chOff x="1296" y="1824"/>
            <a:chExt cx="2976" cy="432"/>
          </a:xfrm>
        </p:grpSpPr>
        <p:sp>
          <p:nvSpPr>
            <p:cNvPr id="64527" name="AutoShape 15"/>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64528" name="AutoShape 16"/>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64529" name="Text Box 17"/>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ea typeface="宋体" charset="-122"/>
                </a:rPr>
                <a:t>分支程序的设计</a:t>
              </a:r>
              <a:endParaRPr lang="en-US" altLang="zh-CN" b="1" dirty="0">
                <a:solidFill>
                  <a:srgbClr val="000000"/>
                </a:solidFill>
                <a:ea typeface="宋体" charset="-122"/>
              </a:endParaRPr>
            </a:p>
          </p:txBody>
        </p:sp>
        <p:sp>
          <p:nvSpPr>
            <p:cNvPr id="64530" name="Text Box 18"/>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charset="-122"/>
                </a:rPr>
                <a:t>3</a:t>
              </a:r>
            </a:p>
          </p:txBody>
        </p:sp>
      </p:grpSp>
      <p:grpSp>
        <p:nvGrpSpPr>
          <p:cNvPr id="64531" name="Group 19"/>
          <p:cNvGrpSpPr>
            <a:grpSpLocks/>
          </p:cNvGrpSpPr>
          <p:nvPr/>
        </p:nvGrpSpPr>
        <p:grpSpPr bwMode="auto">
          <a:xfrm>
            <a:off x="2133600" y="3859560"/>
            <a:ext cx="4724400" cy="685800"/>
            <a:chOff x="1296" y="1824"/>
            <a:chExt cx="2976" cy="432"/>
          </a:xfrm>
        </p:grpSpPr>
        <p:sp>
          <p:nvSpPr>
            <p:cNvPr id="64532" name="AutoShape 20"/>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64533" name="AutoShape 21"/>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64534" name="Text Box 22"/>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ea typeface="宋体" charset="-122"/>
                </a:rPr>
                <a:t>循环程序的设计</a:t>
              </a:r>
              <a:endParaRPr lang="en-US" altLang="zh-CN" b="1" dirty="0">
                <a:solidFill>
                  <a:srgbClr val="000000"/>
                </a:solidFill>
                <a:ea typeface="宋体" charset="-122"/>
              </a:endParaRPr>
            </a:p>
          </p:txBody>
        </p:sp>
        <p:sp>
          <p:nvSpPr>
            <p:cNvPr id="64535" name="Text Box 23"/>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charset="-122"/>
                </a:rPr>
                <a:t>4</a:t>
              </a:r>
            </a:p>
          </p:txBody>
        </p:sp>
      </p:grpSp>
      <p:grpSp>
        <p:nvGrpSpPr>
          <p:cNvPr id="25" name="Group 4"/>
          <p:cNvGrpSpPr>
            <a:grpSpLocks/>
          </p:cNvGrpSpPr>
          <p:nvPr/>
        </p:nvGrpSpPr>
        <p:grpSpPr bwMode="auto">
          <a:xfrm>
            <a:off x="2134474" y="4664968"/>
            <a:ext cx="4724400" cy="685800"/>
            <a:chOff x="1296" y="1824"/>
            <a:chExt cx="2976" cy="432"/>
          </a:xfrm>
        </p:grpSpPr>
        <p:sp>
          <p:nvSpPr>
            <p:cNvPr id="26" name="AutoShape 5"/>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27" name="AutoShape 6"/>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28" name="Text Box 7"/>
            <p:cNvSpPr txBox="1">
              <a:spLocks noChangeArrowheads="1"/>
            </p:cNvSpPr>
            <p:nvPr/>
          </p:nvSpPr>
          <p:spPr bwMode="gray">
            <a:xfrm>
              <a:off x="1675" y="192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a:solidFill>
                    <a:srgbClr val="000000"/>
                  </a:solidFill>
                  <a:ea typeface="宋体" charset="-122"/>
                </a:rPr>
                <a:t>子</a:t>
              </a:r>
              <a:r>
                <a:rPr lang="zh-CN" altLang="en-US" b="1" dirty="0" smtClean="0">
                  <a:solidFill>
                    <a:srgbClr val="000000"/>
                  </a:solidFill>
                  <a:ea typeface="宋体" charset="-122"/>
                </a:rPr>
                <a:t>程序</a:t>
              </a:r>
              <a:r>
                <a:rPr lang="zh-CN" altLang="en-US" b="1" dirty="0">
                  <a:solidFill>
                    <a:srgbClr val="000000"/>
                  </a:solidFill>
                  <a:ea typeface="宋体" charset="-122"/>
                </a:rPr>
                <a:t>的设计</a:t>
              </a:r>
              <a:endParaRPr lang="en-US" altLang="zh-CN" b="1" dirty="0">
                <a:solidFill>
                  <a:srgbClr val="000000"/>
                </a:solidFill>
                <a:ea typeface="宋体" charset="-122"/>
              </a:endParaRPr>
            </a:p>
          </p:txBody>
        </p:sp>
        <p:sp>
          <p:nvSpPr>
            <p:cNvPr id="29" name="Text Box 8"/>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grpSp>
        <p:nvGrpSpPr>
          <p:cNvPr id="30" name="Group 14"/>
          <p:cNvGrpSpPr>
            <a:grpSpLocks/>
          </p:cNvGrpSpPr>
          <p:nvPr/>
        </p:nvGrpSpPr>
        <p:grpSpPr bwMode="auto">
          <a:xfrm>
            <a:off x="2134474" y="5517232"/>
            <a:ext cx="4724400" cy="685800"/>
            <a:chOff x="1296" y="1824"/>
            <a:chExt cx="2976" cy="432"/>
          </a:xfrm>
        </p:grpSpPr>
        <p:sp>
          <p:nvSpPr>
            <p:cNvPr id="31" name="AutoShape 15"/>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32" name="AutoShape 16"/>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33" name="Text Box 17"/>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ea typeface="宋体" charset="-122"/>
                </a:rPr>
                <a:t>综合程序的设计</a:t>
              </a:r>
              <a:endParaRPr lang="en-US" altLang="zh-CN" b="1" dirty="0">
                <a:solidFill>
                  <a:srgbClr val="000000"/>
                </a:solidFill>
                <a:ea typeface="宋体" charset="-122"/>
              </a:endParaRPr>
            </a:p>
          </p:txBody>
        </p:sp>
        <p:sp>
          <p:nvSpPr>
            <p:cNvPr id="34" name="Text Box 18"/>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smtClean="0">
                  <a:solidFill>
                    <a:schemeClr val="bg1"/>
                  </a:solidFill>
                  <a:ea typeface="宋体" charset="-122"/>
                </a:rPr>
                <a:t>6</a:t>
              </a:r>
              <a:endParaRPr lang="en-US" altLang="zh-CN" sz="2400" dirty="0">
                <a:solidFill>
                  <a:schemeClr val="bg1"/>
                </a:solidFill>
                <a:ea typeface="宋体" charset="-122"/>
              </a:endParaRPr>
            </a:p>
          </p:txBody>
        </p:sp>
      </p:grpSp>
      <p:sp>
        <p:nvSpPr>
          <p:cNvPr id="2" name="矩形 1"/>
          <p:cNvSpPr/>
          <p:nvPr/>
        </p:nvSpPr>
        <p:spPr>
          <a:xfrm>
            <a:off x="1907704" y="1089025"/>
            <a:ext cx="5256584" cy="18561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4FDC1748-AA4E-4873-8096-2BEF5E006094}" type="slidenum">
              <a:rPr lang="zh-CN" altLang="en-US">
                <a:solidFill>
                  <a:srgbClr val="000000"/>
                </a:solidFill>
              </a:rPr>
              <a:pPr/>
              <a:t>20</a:t>
            </a:fld>
            <a:endParaRPr lang="en-US" altLang="zh-CN">
              <a:solidFill>
                <a:srgbClr val="000000"/>
              </a:solidFill>
            </a:endParaRPr>
          </a:p>
        </p:txBody>
      </p:sp>
      <p:sp>
        <p:nvSpPr>
          <p:cNvPr id="109570" name="Text Box 2"/>
          <p:cNvSpPr txBox="1">
            <a:spLocks noChangeArrowheads="1"/>
          </p:cNvSpPr>
          <p:nvPr/>
        </p:nvSpPr>
        <p:spPr bwMode="auto">
          <a:xfrm>
            <a:off x="228600" y="0"/>
            <a:ext cx="6096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3、存储器操作数</a:t>
            </a:r>
            <a:endParaRPr kumimoji="1" lang="en-US" altLang="zh-CN" sz="3200" b="1" smtClean="0">
              <a:solidFill>
                <a:srgbClr val="000000"/>
              </a:solidFill>
              <a:latin typeface="Times New Roman" charset="0"/>
            </a:endParaRPr>
          </a:p>
        </p:txBody>
      </p:sp>
      <p:sp>
        <p:nvSpPr>
          <p:cNvPr id="109571" name="Text Box 3"/>
          <p:cNvSpPr txBox="1">
            <a:spLocks noChangeArrowheads="1"/>
          </p:cNvSpPr>
          <p:nvPr/>
        </p:nvSpPr>
        <p:spPr bwMode="auto">
          <a:xfrm>
            <a:off x="152400" y="669925"/>
            <a:ext cx="8763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kumimoji="1" sz="2400">
                <a:solidFill>
                  <a:schemeClr val="tx1"/>
                </a:solidFill>
                <a:latin typeface="Times New Roman" charset="0"/>
                <a:ea typeface="宋体" charset="-122"/>
              </a:defRPr>
            </a:lvl1pPr>
            <a:lvl2pPr marL="2378075">
              <a:spcBef>
                <a:spcPct val="0"/>
              </a:spcBef>
              <a:defRPr kumimoji="1" sz="2400">
                <a:solidFill>
                  <a:schemeClr val="tx1"/>
                </a:solidFill>
                <a:latin typeface="Times New Roman" charset="0"/>
                <a:ea typeface="宋体" charset="-122"/>
              </a:defRPr>
            </a:lvl2pPr>
            <a:lvl3pPr marL="2568575">
              <a:spcBef>
                <a:spcPct val="0"/>
              </a:spcBef>
              <a:defRPr kumimoji="1" sz="2400">
                <a:solidFill>
                  <a:schemeClr val="tx1"/>
                </a:solidFill>
                <a:latin typeface="Times New Roman" charset="0"/>
                <a:ea typeface="宋体" charset="-122"/>
              </a:defRPr>
            </a:lvl3pPr>
            <a:lvl4pPr marL="2759075">
              <a:spcBef>
                <a:spcPct val="0"/>
              </a:spcBef>
              <a:defRPr kumimoji="1" sz="2400">
                <a:solidFill>
                  <a:schemeClr val="tx1"/>
                </a:solidFill>
                <a:latin typeface="Times New Roman" charset="0"/>
                <a:ea typeface="宋体" charset="-122"/>
              </a:defRPr>
            </a:lvl4pPr>
            <a:lvl5pPr marL="2949575">
              <a:spcBef>
                <a:spcPct val="0"/>
              </a:spcBef>
              <a:defRPr kumimoji="1" sz="2400">
                <a:solidFill>
                  <a:schemeClr val="tx1"/>
                </a:solidFill>
                <a:latin typeface="Times New Roman" charset="0"/>
                <a:ea typeface="宋体" charset="-122"/>
              </a:defRPr>
            </a:lvl5pPr>
            <a:lvl6pPr marL="3406775" fontAlgn="base">
              <a:spcBef>
                <a:spcPct val="0"/>
              </a:spcBef>
              <a:spcAft>
                <a:spcPct val="0"/>
              </a:spcAft>
              <a:defRPr kumimoji="1" sz="2400">
                <a:solidFill>
                  <a:schemeClr val="tx1"/>
                </a:solidFill>
                <a:latin typeface="Times New Roman" charset="0"/>
                <a:ea typeface="宋体" charset="-122"/>
              </a:defRPr>
            </a:lvl6pPr>
            <a:lvl7pPr marL="3863975" fontAlgn="base">
              <a:spcBef>
                <a:spcPct val="0"/>
              </a:spcBef>
              <a:spcAft>
                <a:spcPct val="0"/>
              </a:spcAft>
              <a:defRPr kumimoji="1" sz="2400">
                <a:solidFill>
                  <a:schemeClr val="tx1"/>
                </a:solidFill>
                <a:latin typeface="Times New Roman" charset="0"/>
                <a:ea typeface="宋体" charset="-122"/>
              </a:defRPr>
            </a:lvl7pPr>
            <a:lvl8pPr marL="4321175" fontAlgn="base">
              <a:spcBef>
                <a:spcPct val="0"/>
              </a:spcBef>
              <a:spcAft>
                <a:spcPct val="0"/>
              </a:spcAft>
              <a:defRPr kumimoji="1" sz="2400">
                <a:solidFill>
                  <a:schemeClr val="tx1"/>
                </a:solidFill>
                <a:latin typeface="Times New Roman" charset="0"/>
                <a:ea typeface="宋体" charset="-122"/>
              </a:defRPr>
            </a:lvl8pPr>
            <a:lvl9pPr marL="4778375" fontAlgn="base">
              <a:spcBef>
                <a:spcPct val="0"/>
              </a:spcBef>
              <a:spcAft>
                <a:spcPct val="0"/>
              </a:spcAft>
              <a:defRPr kumimoji="1" sz="2400">
                <a:solidFill>
                  <a:schemeClr val="tx1"/>
                </a:solidFill>
                <a:latin typeface="Times New Roman" charset="0"/>
                <a:ea typeface="宋体" charset="-122"/>
              </a:defRPr>
            </a:lvl9pPr>
          </a:lstStyle>
          <a:p>
            <a:pPr>
              <a:lnSpc>
                <a:spcPct val="125000"/>
              </a:lnSpc>
              <a:spcBef>
                <a:spcPct val="50000"/>
              </a:spcBef>
            </a:pPr>
            <a:r>
              <a:rPr lang="zh-CN" altLang="en-US" sz="3200" b="1" i="1" smtClean="0">
                <a:solidFill>
                  <a:srgbClr val="000000"/>
                </a:solidFill>
                <a:latin typeface="宋体" charset="-122"/>
              </a:rPr>
              <a:t>    </a:t>
            </a:r>
            <a:r>
              <a:rPr lang="zh-CN" altLang="en-US" sz="3200" b="1" i="1" u="sng" smtClean="0">
                <a:solidFill>
                  <a:srgbClr val="000000"/>
                </a:solidFill>
                <a:latin typeface="宋体" charset="-122"/>
              </a:rPr>
              <a:t>存储器操作数是一个地址操作数，代表一个存储单元的地址，通常以标识符的形式出现。 </a:t>
            </a:r>
          </a:p>
        </p:txBody>
      </p:sp>
      <p:sp>
        <p:nvSpPr>
          <p:cNvPr id="109573" name="Text Box 5"/>
          <p:cNvSpPr txBox="1">
            <a:spLocks noChangeArrowheads="1"/>
          </p:cNvSpPr>
          <p:nvPr/>
        </p:nvSpPr>
        <p:spPr bwMode="auto">
          <a:xfrm>
            <a:off x="152400" y="2133600"/>
            <a:ext cx="87630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kumimoji="1" lang="zh-CN" altLang="en-US" sz="3200" b="1" smtClean="0">
                <a:solidFill>
                  <a:srgbClr val="FF0000"/>
                </a:solidFill>
                <a:latin typeface="宋体" charset="-122"/>
              </a:rPr>
              <a:t>变量：</a:t>
            </a:r>
            <a:r>
              <a:rPr kumimoji="1" lang="zh-CN" altLang="en-US" sz="3200" b="1" smtClean="0">
                <a:solidFill>
                  <a:srgbClr val="000000"/>
                </a:solidFill>
                <a:latin typeface="宋体" charset="-122"/>
              </a:rPr>
              <a:t>代表的是某个数据在数据段、附加段或堆栈段中的地址。变量所对应的存储单元内容在程序的运行过程中是可以改变的。</a:t>
            </a:r>
          </a:p>
        </p:txBody>
      </p:sp>
      <p:sp>
        <p:nvSpPr>
          <p:cNvPr id="109575" name="Text Box 7"/>
          <p:cNvSpPr txBox="1">
            <a:spLocks noChangeArrowheads="1"/>
          </p:cNvSpPr>
          <p:nvPr/>
        </p:nvSpPr>
        <p:spPr bwMode="auto">
          <a:xfrm>
            <a:off x="152400" y="4191000"/>
            <a:ext cx="88392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kumimoji="1" lang="zh-CN" altLang="en-US" sz="3200" b="1" smtClean="0">
                <a:solidFill>
                  <a:srgbClr val="FF0000"/>
                </a:solidFill>
                <a:latin typeface="宋体" charset="-122"/>
              </a:rPr>
              <a:t>标号：</a:t>
            </a:r>
            <a:r>
              <a:rPr kumimoji="1" lang="zh-CN" altLang="en-US" sz="3200" b="1" smtClean="0">
                <a:solidFill>
                  <a:srgbClr val="000000"/>
                </a:solidFill>
                <a:latin typeface="宋体" charset="-122"/>
              </a:rPr>
              <a:t>代表的是某条指令代码在代码段中的地址。标号通常作为转移指令或调用指令的目标操作数，在程序运行过程中不能改变。</a:t>
            </a:r>
            <a:r>
              <a:rPr kumimoji="1" lang="zh-CN" altLang="en-US" sz="3200" b="1" smtClean="0">
                <a:solidFill>
                  <a:srgbClr val="000000"/>
                </a:solidFill>
                <a:latin typeface="Times New Roman" charset="0"/>
              </a:rPr>
              <a:t> </a:t>
            </a:r>
            <a:endParaRPr kumimoji="1" lang="zh-CN" altLang="en-US" sz="3200" b="1" smtClean="0">
              <a:solidFill>
                <a:srgbClr val="3333CC"/>
              </a:solidFill>
              <a:latin typeface="Times New Roman" charset="0"/>
            </a:endParaRPr>
          </a:p>
        </p:txBody>
      </p:sp>
    </p:spTree>
    <p:extLst>
      <p:ext uri="{BB962C8B-B14F-4D97-AF65-F5344CB8AC3E}">
        <p14:creationId xmlns:p14="http://schemas.microsoft.com/office/powerpoint/2010/main" val="162480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9571"/>
                                        </p:tgtEl>
                                        <p:attrNameLst>
                                          <p:attrName>style.visibility</p:attrName>
                                        </p:attrNameLst>
                                      </p:cBhvr>
                                      <p:to>
                                        <p:strVal val="visible"/>
                                      </p:to>
                                    </p:set>
                                    <p:animEffect transition="in" filter="wipe(up)">
                                      <p:cBhvr>
                                        <p:cTn id="7" dur="500"/>
                                        <p:tgtEl>
                                          <p:spTgt spid="1095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9573"/>
                                        </p:tgtEl>
                                        <p:attrNameLst>
                                          <p:attrName>style.visibility</p:attrName>
                                        </p:attrNameLst>
                                      </p:cBhvr>
                                      <p:to>
                                        <p:strVal val="visible"/>
                                      </p:to>
                                    </p:set>
                                    <p:animEffect transition="in" filter="wipe(up)">
                                      <p:cBhvr>
                                        <p:cTn id="12" dur="500"/>
                                        <p:tgtEl>
                                          <p:spTgt spid="1095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9575"/>
                                        </p:tgtEl>
                                        <p:attrNameLst>
                                          <p:attrName>style.visibility</p:attrName>
                                        </p:attrNameLst>
                                      </p:cBhvr>
                                      <p:to>
                                        <p:strVal val="visible"/>
                                      </p:to>
                                    </p:set>
                                    <p:animEffect transition="in" filter="wipe(up)">
                                      <p:cBhvr>
                                        <p:cTn id="17" dur="500"/>
                                        <p:tgtEl>
                                          <p:spTgt spid="109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autoUpdateAnimBg="0"/>
      <p:bldP spid="109573" grpId="0" autoUpdateAnimBg="0"/>
      <p:bldP spid="10957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E31E6664-9346-4E62-8C83-F11B6E981EB9}" type="slidenum">
              <a:rPr lang="zh-CN" altLang="en-US">
                <a:solidFill>
                  <a:srgbClr val="000000"/>
                </a:solidFill>
              </a:rPr>
              <a:pPr/>
              <a:t>21</a:t>
            </a:fld>
            <a:endParaRPr lang="en-US" altLang="zh-CN">
              <a:solidFill>
                <a:srgbClr val="000000"/>
              </a:solidFill>
            </a:endParaRPr>
          </a:p>
        </p:txBody>
      </p:sp>
      <p:sp>
        <p:nvSpPr>
          <p:cNvPr id="110594" name="Text Box 2"/>
          <p:cNvSpPr txBox="1">
            <a:spLocks noChangeArrowheads="1"/>
          </p:cNvSpPr>
          <p:nvPr/>
        </p:nvSpPr>
        <p:spPr bwMode="auto">
          <a:xfrm>
            <a:off x="0" y="0"/>
            <a:ext cx="7010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存储器操作数有三个属性</a:t>
            </a:r>
          </a:p>
        </p:txBody>
      </p:sp>
      <p:sp>
        <p:nvSpPr>
          <p:cNvPr id="110595" name="Text Box 3"/>
          <p:cNvSpPr txBox="1">
            <a:spLocks noChangeArrowheads="1"/>
          </p:cNvSpPr>
          <p:nvPr/>
        </p:nvSpPr>
        <p:spPr bwMode="auto">
          <a:xfrm>
            <a:off x="152400" y="609600"/>
            <a:ext cx="8839200" cy="603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kumimoji="1" sz="2400">
                <a:solidFill>
                  <a:schemeClr val="tx1"/>
                </a:solidFill>
                <a:latin typeface="Times New Roman" charset="0"/>
                <a:ea typeface="宋体" charset="-122"/>
              </a:defRPr>
            </a:lvl1pPr>
            <a:lvl2pPr marL="914400" indent="-457200">
              <a:spcBef>
                <a:spcPct val="0"/>
              </a:spcBef>
              <a:defRPr kumimoji="1" sz="2400">
                <a:solidFill>
                  <a:schemeClr val="tx1"/>
                </a:solidFill>
                <a:latin typeface="Times New Roman" charset="0"/>
                <a:ea typeface="宋体" charset="-122"/>
              </a:defRPr>
            </a:lvl2pPr>
            <a:lvl3pPr marL="1371600" indent="-457200">
              <a:spcBef>
                <a:spcPct val="0"/>
              </a:spcBef>
              <a:defRPr kumimoji="1" sz="2400">
                <a:solidFill>
                  <a:schemeClr val="tx1"/>
                </a:solidFill>
                <a:latin typeface="Times New Roman" charset="0"/>
                <a:ea typeface="宋体" charset="-122"/>
              </a:defRPr>
            </a:lvl3pPr>
            <a:lvl4pPr marL="1828800" indent="-457200">
              <a:spcBef>
                <a:spcPct val="0"/>
              </a:spcBef>
              <a:defRPr kumimoji="1" sz="2400">
                <a:solidFill>
                  <a:schemeClr val="tx1"/>
                </a:solidFill>
                <a:latin typeface="Times New Roman" charset="0"/>
                <a:ea typeface="宋体" charset="-122"/>
              </a:defRPr>
            </a:lvl4pPr>
            <a:lvl5pPr marL="2286000" indent="-457200">
              <a:spcBef>
                <a:spcPct val="0"/>
              </a:spcBef>
              <a:defRPr kumimoji="1" sz="2400">
                <a:solidFill>
                  <a:schemeClr val="tx1"/>
                </a:solidFill>
                <a:latin typeface="Times New Roman" charset="0"/>
                <a:ea typeface="宋体" charset="-122"/>
              </a:defRPr>
            </a:lvl5pPr>
            <a:lvl6pPr marL="2743200" indent="-457200" fontAlgn="base">
              <a:spcBef>
                <a:spcPct val="0"/>
              </a:spcBef>
              <a:spcAft>
                <a:spcPct val="0"/>
              </a:spcAft>
              <a:defRPr kumimoji="1" sz="2400">
                <a:solidFill>
                  <a:schemeClr val="tx1"/>
                </a:solidFill>
                <a:latin typeface="Times New Roman" charset="0"/>
                <a:ea typeface="宋体" charset="-122"/>
              </a:defRPr>
            </a:lvl6pPr>
            <a:lvl7pPr marL="3200400" indent="-457200" fontAlgn="base">
              <a:spcBef>
                <a:spcPct val="0"/>
              </a:spcBef>
              <a:spcAft>
                <a:spcPct val="0"/>
              </a:spcAft>
              <a:defRPr kumimoji="1" sz="2400">
                <a:solidFill>
                  <a:schemeClr val="tx1"/>
                </a:solidFill>
                <a:latin typeface="Times New Roman" charset="0"/>
                <a:ea typeface="宋体" charset="-122"/>
              </a:defRPr>
            </a:lvl7pPr>
            <a:lvl8pPr marL="3657600" indent="-457200" fontAlgn="base">
              <a:spcBef>
                <a:spcPct val="0"/>
              </a:spcBef>
              <a:spcAft>
                <a:spcPct val="0"/>
              </a:spcAft>
              <a:defRPr kumimoji="1" sz="2400">
                <a:solidFill>
                  <a:schemeClr val="tx1"/>
                </a:solidFill>
                <a:latin typeface="Times New Roman" charset="0"/>
                <a:ea typeface="宋体" charset="-122"/>
              </a:defRPr>
            </a:lvl8pPr>
            <a:lvl9pPr marL="4114800" indent="-457200" fontAlgn="base">
              <a:spcBef>
                <a:spcPct val="0"/>
              </a:spcBef>
              <a:spcAft>
                <a:spcPct val="0"/>
              </a:spcAft>
              <a:defRPr kumimoji="1" sz="2400">
                <a:solidFill>
                  <a:schemeClr val="tx1"/>
                </a:solidFill>
                <a:latin typeface="Times New Roman" charset="0"/>
                <a:ea typeface="宋体" charset="-122"/>
              </a:defRPr>
            </a:lvl9pPr>
          </a:lstStyle>
          <a:p>
            <a:pPr>
              <a:lnSpc>
                <a:spcPct val="120000"/>
              </a:lnSpc>
              <a:spcBef>
                <a:spcPct val="50000"/>
              </a:spcBef>
              <a:buFontTx/>
              <a:buAutoNum type="arabicParenR"/>
            </a:pPr>
            <a:r>
              <a:rPr lang="zh-CN" altLang="en-US" sz="3200" b="1" smtClean="0">
                <a:solidFill>
                  <a:srgbClr val="0000CC"/>
                </a:solidFill>
              </a:rPr>
              <a:t>段属性(</a:t>
            </a:r>
            <a:r>
              <a:rPr lang="en-US" altLang="zh-CN" sz="3200" b="1" smtClean="0">
                <a:solidFill>
                  <a:srgbClr val="0000CC"/>
                </a:solidFill>
              </a:rPr>
              <a:t>SEG)</a:t>
            </a:r>
            <a:r>
              <a:rPr lang="en-US" altLang="zh-CN" sz="3200" b="1" smtClean="0">
                <a:solidFill>
                  <a:srgbClr val="000000"/>
                </a:solidFill>
              </a:rPr>
              <a:t> ： </a:t>
            </a:r>
            <a:r>
              <a:rPr lang="zh-CN" altLang="en-US" sz="3200" b="1" smtClean="0">
                <a:solidFill>
                  <a:srgbClr val="000000"/>
                </a:solidFill>
              </a:rPr>
              <a:t>所对应存储单元的段地址</a:t>
            </a:r>
          </a:p>
          <a:p>
            <a:pPr>
              <a:lnSpc>
                <a:spcPct val="120000"/>
              </a:lnSpc>
              <a:spcBef>
                <a:spcPct val="50000"/>
              </a:spcBef>
              <a:buFontTx/>
              <a:buAutoNum type="arabicParenR"/>
            </a:pPr>
            <a:r>
              <a:rPr lang="zh-CN" altLang="en-US" sz="3200" b="1" smtClean="0">
                <a:solidFill>
                  <a:srgbClr val="0000CC"/>
                </a:solidFill>
              </a:rPr>
              <a:t>偏移量属性(</a:t>
            </a:r>
            <a:r>
              <a:rPr lang="en-US" altLang="zh-CN" sz="3200" b="1" smtClean="0">
                <a:solidFill>
                  <a:srgbClr val="0000CC"/>
                </a:solidFill>
              </a:rPr>
              <a:t>OFFSET)</a:t>
            </a:r>
            <a:r>
              <a:rPr lang="en-US" altLang="zh-CN" sz="3200" b="1" smtClean="0">
                <a:solidFill>
                  <a:srgbClr val="000000"/>
                </a:solidFill>
              </a:rPr>
              <a:t> ：</a:t>
            </a:r>
            <a:r>
              <a:rPr lang="zh-CN" altLang="en-US" sz="3200" b="1" smtClean="0">
                <a:solidFill>
                  <a:srgbClr val="000000"/>
                </a:solidFill>
              </a:rPr>
              <a:t>所对于存储单元在所在段内的偏移地址(距段起点的字节数)</a:t>
            </a:r>
          </a:p>
          <a:p>
            <a:pPr>
              <a:lnSpc>
                <a:spcPct val="120000"/>
              </a:lnSpc>
              <a:spcBef>
                <a:spcPct val="50000"/>
              </a:spcBef>
              <a:buFontTx/>
              <a:buAutoNum type="arabicParenR"/>
            </a:pPr>
            <a:r>
              <a:rPr lang="zh-CN" altLang="en-US" sz="3200" b="1" smtClean="0">
                <a:solidFill>
                  <a:srgbClr val="0000CC"/>
                </a:solidFill>
              </a:rPr>
              <a:t>类型属性(</a:t>
            </a:r>
            <a:r>
              <a:rPr lang="en-US" altLang="zh-CN" sz="3200" b="1" smtClean="0">
                <a:solidFill>
                  <a:srgbClr val="0000CC"/>
                </a:solidFill>
              </a:rPr>
              <a:t>TYPE)</a:t>
            </a:r>
          </a:p>
          <a:p>
            <a:pPr>
              <a:lnSpc>
                <a:spcPct val="120000"/>
              </a:lnSpc>
              <a:spcBef>
                <a:spcPct val="50000"/>
              </a:spcBef>
            </a:pPr>
            <a:r>
              <a:rPr lang="zh-CN" altLang="en-US" sz="3200" b="1" i="1" u="sng" smtClean="0">
                <a:solidFill>
                  <a:srgbClr val="000000"/>
                </a:solidFill>
              </a:rPr>
              <a:t>变量的类型   </a:t>
            </a:r>
            <a:r>
              <a:rPr lang="zh-CN" altLang="en-US" sz="3200" b="1" smtClean="0">
                <a:solidFill>
                  <a:srgbClr val="000000"/>
                </a:solidFill>
              </a:rPr>
              <a:t>是占用存储单元的字节数，分为： </a:t>
            </a:r>
            <a:r>
              <a:rPr lang="en-US" altLang="zh-CN" sz="3200" b="1" smtClean="0">
                <a:solidFill>
                  <a:srgbClr val="FF0000"/>
                </a:solidFill>
              </a:rPr>
              <a:t>DB</a:t>
            </a:r>
            <a:r>
              <a:rPr lang="en-US" altLang="zh-CN" sz="3200" b="1" smtClean="0">
                <a:solidFill>
                  <a:srgbClr val="000000"/>
                </a:solidFill>
              </a:rPr>
              <a:t>(1</a:t>
            </a:r>
            <a:r>
              <a:rPr lang="zh-CN" altLang="en-US" sz="3200" b="1" smtClean="0">
                <a:solidFill>
                  <a:srgbClr val="000000"/>
                </a:solidFill>
              </a:rPr>
              <a:t>个字节)  </a:t>
            </a:r>
            <a:r>
              <a:rPr lang="en-US" altLang="zh-CN" sz="3200" b="1" smtClean="0">
                <a:solidFill>
                  <a:srgbClr val="FF0000"/>
                </a:solidFill>
              </a:rPr>
              <a:t>DW</a:t>
            </a:r>
            <a:r>
              <a:rPr lang="en-US" altLang="zh-CN" sz="3200" b="1" smtClean="0">
                <a:solidFill>
                  <a:srgbClr val="000000"/>
                </a:solidFill>
              </a:rPr>
              <a:t>(2</a:t>
            </a:r>
            <a:r>
              <a:rPr lang="zh-CN" altLang="en-US" sz="3200" b="1" smtClean="0">
                <a:solidFill>
                  <a:srgbClr val="000000"/>
                </a:solidFill>
              </a:rPr>
              <a:t>个字节) </a:t>
            </a:r>
            <a:r>
              <a:rPr lang="en-US" altLang="zh-CN" sz="3200" b="1" smtClean="0">
                <a:solidFill>
                  <a:srgbClr val="FF0000"/>
                </a:solidFill>
              </a:rPr>
              <a:t>DD</a:t>
            </a:r>
            <a:r>
              <a:rPr lang="en-US" altLang="zh-CN" sz="3200" b="1" smtClean="0">
                <a:solidFill>
                  <a:srgbClr val="000000"/>
                </a:solidFill>
              </a:rPr>
              <a:t>(4</a:t>
            </a:r>
            <a:r>
              <a:rPr lang="zh-CN" altLang="en-US" sz="3200" b="1" smtClean="0">
                <a:solidFill>
                  <a:srgbClr val="000000"/>
                </a:solidFill>
              </a:rPr>
              <a:t>个字节)</a:t>
            </a:r>
          </a:p>
          <a:p>
            <a:pPr>
              <a:spcBef>
                <a:spcPct val="50000"/>
              </a:spcBef>
            </a:pPr>
            <a:r>
              <a:rPr lang="zh-CN" altLang="en-US" sz="3200" b="1" i="1" u="sng" smtClean="0">
                <a:solidFill>
                  <a:srgbClr val="000000"/>
                </a:solidFill>
              </a:rPr>
              <a:t>标号</a:t>
            </a:r>
            <a:r>
              <a:rPr lang="zh-CN" altLang="en-US" sz="3200" b="1" i="1" u="sng" smtClean="0">
                <a:solidFill>
                  <a:srgbClr val="000000"/>
                </a:solidFill>
                <a:latin typeface="宋体" charset="-122"/>
              </a:rPr>
              <a:t>的类型  </a:t>
            </a:r>
            <a:r>
              <a:rPr lang="zh-CN" altLang="en-US" sz="3200" b="1" smtClean="0">
                <a:solidFill>
                  <a:srgbClr val="000000"/>
                </a:solidFill>
                <a:latin typeface="宋体" charset="-122"/>
              </a:rPr>
              <a:t>则反映了相应存储单元地址在作为转移或调用指令的目标操作数时的寻址方式，可有两种情况，即</a:t>
            </a:r>
            <a:r>
              <a:rPr lang="en-US" altLang="zh-CN" sz="3200" b="1" smtClean="0">
                <a:solidFill>
                  <a:srgbClr val="000000"/>
                </a:solidFill>
              </a:rPr>
              <a:t>NEAR</a:t>
            </a:r>
            <a:r>
              <a:rPr lang="zh-CN" altLang="en-US" sz="3200" b="1" smtClean="0">
                <a:solidFill>
                  <a:srgbClr val="000000"/>
                </a:solidFill>
                <a:latin typeface="宋体" charset="-122"/>
              </a:rPr>
              <a:t>和</a:t>
            </a:r>
            <a:r>
              <a:rPr lang="en-US" altLang="zh-CN" sz="3200" b="1" smtClean="0">
                <a:solidFill>
                  <a:srgbClr val="000000"/>
                </a:solidFill>
              </a:rPr>
              <a:t>FAR</a:t>
            </a:r>
            <a:r>
              <a:rPr lang="en-US" altLang="zh-CN" sz="3200" b="1" smtClean="0">
                <a:solidFill>
                  <a:srgbClr val="000000"/>
                </a:solidFill>
                <a:latin typeface="宋体" charset="-122"/>
              </a:rPr>
              <a:t>。</a:t>
            </a:r>
            <a:r>
              <a:rPr lang="en-US" altLang="zh-CN" sz="3200" b="1" smtClean="0">
                <a:solidFill>
                  <a:srgbClr val="000000"/>
                </a:solidFill>
              </a:rPr>
              <a:t> </a:t>
            </a:r>
            <a:endParaRPr lang="zh-CN" altLang="en-US" sz="3200" b="1" smtClean="0">
              <a:solidFill>
                <a:srgbClr val="000000"/>
              </a:solidFill>
            </a:endParaRPr>
          </a:p>
        </p:txBody>
      </p:sp>
    </p:spTree>
    <p:extLst>
      <p:ext uri="{BB962C8B-B14F-4D97-AF65-F5344CB8AC3E}">
        <p14:creationId xmlns:p14="http://schemas.microsoft.com/office/powerpoint/2010/main" val="3604392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animEffect transition="in" filter="wipe(up)">
                                      <p:cBhvr>
                                        <p:cTn id="7" dur="500"/>
                                        <p:tgtEl>
                                          <p:spTgt spid="110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p:cNvSpPr>
            <a:spLocks noGrp="1"/>
          </p:cNvSpPr>
          <p:nvPr>
            <p:ph type="sldNum" sz="quarter" idx="12"/>
          </p:nvPr>
        </p:nvSpPr>
        <p:spPr/>
        <p:txBody>
          <a:bodyPr/>
          <a:lstStyle/>
          <a:p>
            <a:fld id="{88F31EDC-9593-425E-813C-83ED134F2AFF}" type="slidenum">
              <a:rPr lang="zh-CN" altLang="en-US">
                <a:solidFill>
                  <a:srgbClr val="000000"/>
                </a:solidFill>
              </a:rPr>
              <a:pPr/>
              <a:t>22</a:t>
            </a:fld>
            <a:endParaRPr lang="en-US" altLang="zh-CN">
              <a:solidFill>
                <a:srgbClr val="000000"/>
              </a:solidFill>
            </a:endParaRPr>
          </a:p>
        </p:txBody>
      </p:sp>
      <p:sp>
        <p:nvSpPr>
          <p:cNvPr id="111618" name="Text Box 2"/>
          <p:cNvSpPr txBox="1">
            <a:spLocks noChangeArrowheads="1"/>
          </p:cNvSpPr>
          <p:nvPr/>
        </p:nvSpPr>
        <p:spPr bwMode="auto">
          <a:xfrm>
            <a:off x="533400" y="228600"/>
            <a:ext cx="426720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kumimoji="1" lang="en-US" altLang="zh-CN" sz="3200" b="1" smtClean="0">
                <a:solidFill>
                  <a:srgbClr val="000000"/>
                </a:solidFill>
                <a:latin typeface="Times New Roman" charset="0"/>
              </a:rPr>
              <a:t>DATA   SEGMENT</a:t>
            </a:r>
          </a:p>
          <a:p>
            <a:pPr>
              <a:lnSpc>
                <a:spcPct val="120000"/>
              </a:lnSpc>
              <a:spcBef>
                <a:spcPct val="20000"/>
              </a:spcBef>
            </a:pPr>
            <a:r>
              <a:rPr kumimoji="1" lang="en-US" altLang="zh-CN" sz="3200" b="1" smtClean="0">
                <a:solidFill>
                  <a:srgbClr val="000000"/>
                </a:solidFill>
                <a:latin typeface="Times New Roman" charset="0"/>
              </a:rPr>
              <a:t>     X   DB   5,  4</a:t>
            </a:r>
          </a:p>
          <a:p>
            <a:pPr>
              <a:lnSpc>
                <a:spcPct val="120000"/>
              </a:lnSpc>
              <a:spcBef>
                <a:spcPct val="20000"/>
              </a:spcBef>
            </a:pPr>
            <a:r>
              <a:rPr kumimoji="1" lang="en-US" altLang="zh-CN" sz="3200" b="1" smtClean="0">
                <a:solidFill>
                  <a:srgbClr val="000000"/>
                </a:solidFill>
                <a:latin typeface="Times New Roman" charset="0"/>
              </a:rPr>
              <a:t>     Y   DW   40H</a:t>
            </a:r>
          </a:p>
          <a:p>
            <a:pPr>
              <a:lnSpc>
                <a:spcPct val="120000"/>
              </a:lnSpc>
              <a:spcBef>
                <a:spcPct val="20000"/>
              </a:spcBef>
            </a:pPr>
            <a:r>
              <a:rPr kumimoji="1" lang="en-US" altLang="zh-CN" sz="3200" b="1" smtClean="0">
                <a:solidFill>
                  <a:srgbClr val="000000"/>
                </a:solidFill>
                <a:latin typeface="Times New Roman" charset="0"/>
              </a:rPr>
              <a:t>     Z    DD   2030H</a:t>
            </a:r>
          </a:p>
          <a:p>
            <a:pPr>
              <a:lnSpc>
                <a:spcPct val="120000"/>
              </a:lnSpc>
              <a:spcBef>
                <a:spcPct val="20000"/>
              </a:spcBef>
            </a:pPr>
            <a:r>
              <a:rPr kumimoji="1" lang="en-US" altLang="zh-CN" sz="3200" b="1" smtClean="0">
                <a:solidFill>
                  <a:srgbClr val="000000"/>
                </a:solidFill>
                <a:latin typeface="Times New Roman" charset="0"/>
              </a:rPr>
              <a:t>DATA   ENDS</a:t>
            </a:r>
          </a:p>
        </p:txBody>
      </p:sp>
      <p:graphicFrame>
        <p:nvGraphicFramePr>
          <p:cNvPr id="111619" name="Group 3"/>
          <p:cNvGraphicFramePr>
            <a:graphicFrameLocks noGrp="1"/>
          </p:cNvGraphicFramePr>
          <p:nvPr/>
        </p:nvGraphicFramePr>
        <p:xfrm>
          <a:off x="5791200" y="685800"/>
          <a:ext cx="1295400" cy="5181600"/>
        </p:xfrm>
        <a:graphic>
          <a:graphicData uri="http://schemas.openxmlformats.org/drawingml/2006/table">
            <a:tbl>
              <a:tblPr/>
              <a:tblGrid>
                <a:gridCol w="1295400"/>
              </a:tblGrid>
              <a:tr h="4064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800" b="1" i="0" u="none" strike="noStrike" cap="none" normalizeH="0" baseline="0" smtClean="0">
                        <a:ln>
                          <a:noFill/>
                        </a:ln>
                        <a:solidFill>
                          <a:schemeClr val="tx1"/>
                        </a:solidFill>
                        <a:effectLst/>
                        <a:latin typeface="Times New Roman"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Times New Roman" charset="0"/>
                          <a:ea typeface="宋体" charset="-122"/>
                        </a:rPr>
                        <a:t>05</a:t>
                      </a:r>
                      <a:r>
                        <a:rPr kumimoji="1" lang="en-US" altLang="zh-CN" sz="2800" b="1" i="0" u="none" strike="noStrike" cap="none" normalizeH="0" baseline="0" smtClean="0">
                          <a:ln>
                            <a:noFill/>
                          </a:ln>
                          <a:solidFill>
                            <a:schemeClr val="tx1"/>
                          </a:solidFill>
                          <a:effectLst/>
                          <a:latin typeface="Times New Roman" charset="0"/>
                          <a:ea typeface="宋体" charset="-122"/>
                        </a:rPr>
                        <a:t>H</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Times New Roman" charset="0"/>
                          <a:ea typeface="宋体" charset="-122"/>
                        </a:rPr>
                        <a:t>04</a:t>
                      </a:r>
                      <a:r>
                        <a:rPr kumimoji="1" lang="en-US" altLang="zh-CN" sz="2800" b="1" i="0" u="none" strike="noStrike" cap="none" normalizeH="0" baseline="0" smtClean="0">
                          <a:ln>
                            <a:noFill/>
                          </a:ln>
                          <a:solidFill>
                            <a:schemeClr val="tx1"/>
                          </a:solidFill>
                          <a:effectLst/>
                          <a:latin typeface="Times New Roman" charset="0"/>
                          <a:ea typeface="宋体" charset="-122"/>
                        </a:rPr>
                        <a:t>H</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0000CC"/>
                          </a:solidFill>
                          <a:effectLst/>
                          <a:latin typeface="Times New Roman" charset="0"/>
                          <a:ea typeface="宋体" charset="-122"/>
                        </a:rPr>
                        <a:t>40</a:t>
                      </a:r>
                      <a:r>
                        <a:rPr kumimoji="1" lang="en-US" altLang="zh-CN" sz="2800" b="1" i="0" u="none" strike="noStrike" cap="none" normalizeH="0" baseline="0" smtClean="0">
                          <a:ln>
                            <a:noFill/>
                          </a:ln>
                          <a:solidFill>
                            <a:srgbClr val="0000CC"/>
                          </a:solidFill>
                          <a:effectLst/>
                          <a:latin typeface="Times New Roman" charset="0"/>
                          <a:ea typeface="宋体" charset="-122"/>
                        </a:rPr>
                        <a:t>H</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0000CC"/>
                          </a:solidFill>
                          <a:effectLst/>
                          <a:latin typeface="Times New Roman" charset="0"/>
                          <a:ea typeface="宋体" charset="-122"/>
                        </a:rPr>
                        <a:t>00</a:t>
                      </a:r>
                      <a:r>
                        <a:rPr kumimoji="1" lang="en-US" altLang="zh-CN" sz="2800" b="1" i="0" u="none" strike="noStrike" cap="none" normalizeH="0" baseline="0" smtClean="0">
                          <a:ln>
                            <a:noFill/>
                          </a:ln>
                          <a:solidFill>
                            <a:srgbClr val="0000CC"/>
                          </a:solidFill>
                          <a:effectLst/>
                          <a:latin typeface="Times New Roman" charset="0"/>
                          <a:ea typeface="宋体" charset="-122"/>
                        </a:rPr>
                        <a:t>H</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FF0000"/>
                          </a:solidFill>
                          <a:effectLst/>
                          <a:latin typeface="Times New Roman" charset="0"/>
                          <a:ea typeface="宋体" charset="-122"/>
                        </a:rPr>
                        <a:t>30</a:t>
                      </a:r>
                      <a:r>
                        <a:rPr kumimoji="1" lang="en-US" altLang="zh-CN" sz="2800" b="1" i="0" u="none" strike="noStrike" cap="none" normalizeH="0" baseline="0" smtClean="0">
                          <a:ln>
                            <a:noFill/>
                          </a:ln>
                          <a:solidFill>
                            <a:srgbClr val="FF0000"/>
                          </a:solidFill>
                          <a:effectLst/>
                          <a:latin typeface="Times New Roman" charset="0"/>
                          <a:ea typeface="宋体" charset="-122"/>
                        </a:rPr>
                        <a:t>H</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FF0000"/>
                          </a:solidFill>
                          <a:effectLst/>
                          <a:latin typeface="Times New Roman" charset="0"/>
                          <a:ea typeface="宋体" charset="-122"/>
                        </a:rPr>
                        <a:t>20</a:t>
                      </a:r>
                      <a:r>
                        <a:rPr kumimoji="1" lang="en-US" altLang="zh-CN" sz="2800" b="1" i="0" u="none" strike="noStrike" cap="none" normalizeH="0" baseline="0" smtClean="0">
                          <a:ln>
                            <a:noFill/>
                          </a:ln>
                          <a:solidFill>
                            <a:srgbClr val="FF0000"/>
                          </a:solidFill>
                          <a:effectLst/>
                          <a:latin typeface="Times New Roman" charset="0"/>
                          <a:ea typeface="宋体" charset="-122"/>
                        </a:rPr>
                        <a:t>H</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FF0000"/>
                          </a:solidFill>
                          <a:effectLst/>
                          <a:latin typeface="Times New Roman" charset="0"/>
                          <a:ea typeface="宋体" charset="-122"/>
                        </a:rPr>
                        <a:t>00</a:t>
                      </a:r>
                      <a:r>
                        <a:rPr kumimoji="1" lang="en-US" altLang="zh-CN" sz="2800" b="1" i="0" u="none" strike="noStrike" cap="none" normalizeH="0" baseline="0" smtClean="0">
                          <a:ln>
                            <a:noFill/>
                          </a:ln>
                          <a:solidFill>
                            <a:srgbClr val="FF0000"/>
                          </a:solidFill>
                          <a:effectLst/>
                          <a:latin typeface="Times New Roman" charset="0"/>
                          <a:ea typeface="宋体" charset="-122"/>
                        </a:rPr>
                        <a:t>H</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FF0000"/>
                          </a:solidFill>
                          <a:effectLst/>
                          <a:latin typeface="Times New Roman" charset="0"/>
                          <a:ea typeface="宋体" charset="-122"/>
                        </a:rPr>
                        <a:t>00</a:t>
                      </a:r>
                      <a:r>
                        <a:rPr kumimoji="1" lang="en-US" altLang="zh-CN" sz="2800" b="1" i="0" u="none" strike="noStrike" cap="none" normalizeH="0" baseline="0" smtClean="0">
                          <a:ln>
                            <a:noFill/>
                          </a:ln>
                          <a:solidFill>
                            <a:srgbClr val="FF0000"/>
                          </a:solidFill>
                          <a:effectLst/>
                          <a:latin typeface="Times New Roman" charset="0"/>
                          <a:ea typeface="宋体" charset="-122"/>
                        </a:rPr>
                        <a:t>H</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800" b="1" i="0" u="none" strike="noStrike" cap="none" normalizeH="0" baseline="0" smtClean="0">
                        <a:ln>
                          <a:noFill/>
                        </a:ln>
                        <a:solidFill>
                          <a:schemeClr val="tx1"/>
                        </a:solidFill>
                        <a:effectLst/>
                        <a:latin typeface="Times New Roman"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1643" name="AutoShape 27"/>
          <p:cNvSpPr>
            <a:spLocks noChangeArrowheads="1"/>
          </p:cNvSpPr>
          <p:nvPr/>
        </p:nvSpPr>
        <p:spPr bwMode="auto">
          <a:xfrm>
            <a:off x="3810000" y="1143000"/>
            <a:ext cx="1828800" cy="554038"/>
          </a:xfrm>
          <a:prstGeom prst="wedgeRoundRectCallout">
            <a:avLst>
              <a:gd name="adj1" fmla="val 66579"/>
              <a:gd name="adj2" fmla="val 718"/>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en-US" altLang="zh-CN" sz="2800" b="1" smtClean="0">
                <a:solidFill>
                  <a:srgbClr val="FFFF00"/>
                </a:solidFill>
                <a:latin typeface="Times New Roman" charset="0"/>
              </a:rPr>
              <a:t>DS:0000H</a:t>
            </a:r>
          </a:p>
        </p:txBody>
      </p:sp>
      <p:sp>
        <p:nvSpPr>
          <p:cNvPr id="111644" name="AutoShape 28"/>
          <p:cNvSpPr>
            <a:spLocks noChangeArrowheads="1"/>
          </p:cNvSpPr>
          <p:nvPr/>
        </p:nvSpPr>
        <p:spPr bwMode="auto">
          <a:xfrm>
            <a:off x="7162800" y="1143000"/>
            <a:ext cx="609600" cy="554038"/>
          </a:xfrm>
          <a:prstGeom prst="wedgeRoundRectCallout">
            <a:avLst>
              <a:gd name="adj1" fmla="val -50782"/>
              <a:gd name="adj2" fmla="val 12463"/>
              <a:gd name="adj3" fmla="val 16667"/>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en-US" altLang="zh-CN" sz="2800" b="1" smtClean="0">
                <a:solidFill>
                  <a:srgbClr val="FFFF00"/>
                </a:solidFill>
                <a:latin typeface="Times New Roman" charset="0"/>
              </a:rPr>
              <a:t>X</a:t>
            </a:r>
          </a:p>
        </p:txBody>
      </p:sp>
      <p:sp>
        <p:nvSpPr>
          <p:cNvPr id="111645" name="AutoShape 29"/>
          <p:cNvSpPr>
            <a:spLocks/>
          </p:cNvSpPr>
          <p:nvPr/>
        </p:nvSpPr>
        <p:spPr bwMode="auto">
          <a:xfrm>
            <a:off x="7086600" y="2362200"/>
            <a:ext cx="381000" cy="762000"/>
          </a:xfrm>
          <a:prstGeom prst="rightBrace">
            <a:avLst>
              <a:gd name="adj1" fmla="val 16667"/>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11646" name="AutoShape 30"/>
          <p:cNvSpPr>
            <a:spLocks noChangeArrowheads="1"/>
          </p:cNvSpPr>
          <p:nvPr/>
        </p:nvSpPr>
        <p:spPr bwMode="auto">
          <a:xfrm>
            <a:off x="7467600" y="2438400"/>
            <a:ext cx="609600" cy="554038"/>
          </a:xfrm>
          <a:prstGeom prst="wedgeRoundRectCallout">
            <a:avLst>
              <a:gd name="adj1" fmla="val 17708"/>
              <a:gd name="adj2" fmla="val 6449"/>
              <a:gd name="adj3" fmla="val 16667"/>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en-US" altLang="zh-CN" sz="2800" b="1" smtClean="0">
                <a:solidFill>
                  <a:srgbClr val="FFFF00"/>
                </a:solidFill>
                <a:latin typeface="Times New Roman" charset="0"/>
              </a:rPr>
              <a:t>Y</a:t>
            </a:r>
          </a:p>
        </p:txBody>
      </p:sp>
      <p:sp>
        <p:nvSpPr>
          <p:cNvPr id="111647" name="AutoShape 31"/>
          <p:cNvSpPr>
            <a:spLocks/>
          </p:cNvSpPr>
          <p:nvPr/>
        </p:nvSpPr>
        <p:spPr bwMode="auto">
          <a:xfrm>
            <a:off x="7162800" y="3581400"/>
            <a:ext cx="381000" cy="1600200"/>
          </a:xfrm>
          <a:prstGeom prst="rightBrace">
            <a:avLst>
              <a:gd name="adj1" fmla="val 35000"/>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11648" name="AutoShape 32"/>
          <p:cNvSpPr>
            <a:spLocks noChangeArrowheads="1"/>
          </p:cNvSpPr>
          <p:nvPr/>
        </p:nvSpPr>
        <p:spPr bwMode="auto">
          <a:xfrm>
            <a:off x="7621588" y="4113213"/>
            <a:ext cx="606425" cy="554037"/>
          </a:xfrm>
          <a:prstGeom prst="wedgeRoundRectCallout">
            <a:avLst>
              <a:gd name="adj1" fmla="val 10417"/>
              <a:gd name="adj2" fmla="val -8472"/>
              <a:gd name="adj3" fmla="val 16667"/>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en-US" altLang="zh-CN" sz="2800" b="1" smtClean="0">
                <a:solidFill>
                  <a:srgbClr val="FFFF00"/>
                </a:solidFill>
                <a:latin typeface="Times New Roman" charset="0"/>
              </a:rPr>
              <a:t>Z</a:t>
            </a:r>
          </a:p>
        </p:txBody>
      </p:sp>
      <p:sp>
        <p:nvSpPr>
          <p:cNvPr id="111649" name="Text Box 33"/>
          <p:cNvSpPr txBox="1">
            <a:spLocks noChangeArrowheads="1"/>
          </p:cNvSpPr>
          <p:nvPr/>
        </p:nvSpPr>
        <p:spPr bwMode="auto">
          <a:xfrm>
            <a:off x="228600" y="3962400"/>
            <a:ext cx="5181600" cy="2371725"/>
          </a:xfrm>
          <a:prstGeom prst="rect">
            <a:avLst/>
          </a:prstGeom>
          <a:noFill/>
          <a:ln w="38100">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smtClean="0">
                <a:solidFill>
                  <a:srgbClr val="000000"/>
                </a:solidFill>
                <a:latin typeface="Times New Roman" charset="0"/>
              </a:rPr>
              <a:t>X,Y,Z</a:t>
            </a:r>
            <a:r>
              <a:rPr kumimoji="1" lang="zh-CN" altLang="en-US" sz="3200" b="1" smtClean="0">
                <a:solidFill>
                  <a:srgbClr val="000000"/>
                </a:solidFill>
                <a:latin typeface="Times New Roman" charset="0"/>
              </a:rPr>
              <a:t>分别都有三个属性：</a:t>
            </a:r>
          </a:p>
          <a:p>
            <a:pPr>
              <a:lnSpc>
                <a:spcPct val="120000"/>
              </a:lnSpc>
              <a:spcBef>
                <a:spcPct val="50000"/>
              </a:spcBef>
            </a:pPr>
            <a:r>
              <a:rPr kumimoji="1" lang="zh-CN" altLang="en-US" sz="3200" b="1" smtClean="0">
                <a:solidFill>
                  <a:srgbClr val="000000"/>
                </a:solidFill>
                <a:latin typeface="Times New Roman" charset="0"/>
              </a:rPr>
              <a:t>段地址，偏移地址和类型值，</a:t>
            </a:r>
          </a:p>
          <a:p>
            <a:pPr>
              <a:lnSpc>
                <a:spcPct val="120000"/>
              </a:lnSpc>
              <a:spcBef>
                <a:spcPct val="50000"/>
              </a:spcBef>
            </a:pPr>
            <a:r>
              <a:rPr kumimoji="1" lang="zh-CN" altLang="en-US" sz="3200" b="1" smtClean="0">
                <a:solidFill>
                  <a:srgbClr val="000000"/>
                </a:solidFill>
                <a:latin typeface="Times New Roman" charset="0"/>
              </a:rPr>
              <a:t>这三个属性都有固定的值。</a:t>
            </a:r>
          </a:p>
        </p:txBody>
      </p:sp>
    </p:spTree>
    <p:extLst>
      <p:ext uri="{BB962C8B-B14F-4D97-AF65-F5344CB8AC3E}">
        <p14:creationId xmlns:p14="http://schemas.microsoft.com/office/powerpoint/2010/main" val="1309884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11619"/>
                                        </p:tgtEl>
                                        <p:attrNameLst>
                                          <p:attrName>style.visibility</p:attrName>
                                        </p:attrNameLst>
                                      </p:cBhvr>
                                      <p:to>
                                        <p:strVal val="visible"/>
                                      </p:to>
                                    </p:set>
                                    <p:animEffect transition="in" filter="randombar(horizontal)">
                                      <p:cBhvr>
                                        <p:cTn id="7" dur="500"/>
                                        <p:tgtEl>
                                          <p:spTgt spid="111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1643"/>
                                        </p:tgtEl>
                                        <p:attrNameLst>
                                          <p:attrName>style.visibility</p:attrName>
                                        </p:attrNameLst>
                                      </p:cBhvr>
                                      <p:to>
                                        <p:strVal val="visible"/>
                                      </p:to>
                                    </p:set>
                                    <p:animEffect transition="in" filter="randombar(horizontal)">
                                      <p:cBhvr>
                                        <p:cTn id="12" dur="500"/>
                                        <p:tgtEl>
                                          <p:spTgt spid="1116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1644"/>
                                        </p:tgtEl>
                                        <p:attrNameLst>
                                          <p:attrName>style.visibility</p:attrName>
                                        </p:attrNameLst>
                                      </p:cBhvr>
                                      <p:to>
                                        <p:strVal val="visible"/>
                                      </p:to>
                                    </p:set>
                                    <p:animEffect transition="in" filter="randombar(horizontal)">
                                      <p:cBhvr>
                                        <p:cTn id="17" dur="500"/>
                                        <p:tgtEl>
                                          <p:spTgt spid="1116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1645"/>
                                        </p:tgtEl>
                                        <p:attrNameLst>
                                          <p:attrName>style.visibility</p:attrName>
                                        </p:attrNameLst>
                                      </p:cBhvr>
                                      <p:to>
                                        <p:strVal val="visible"/>
                                      </p:to>
                                    </p:set>
                                    <p:animEffect transition="in" filter="wipe(up)">
                                      <p:cBhvr>
                                        <p:cTn id="22" dur="500"/>
                                        <p:tgtEl>
                                          <p:spTgt spid="1116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11646"/>
                                        </p:tgtEl>
                                        <p:attrNameLst>
                                          <p:attrName>style.visibility</p:attrName>
                                        </p:attrNameLst>
                                      </p:cBhvr>
                                      <p:to>
                                        <p:strVal val="visible"/>
                                      </p:to>
                                    </p:set>
                                    <p:animEffect transition="in" filter="randombar(horizontal)">
                                      <p:cBhvr>
                                        <p:cTn id="27" dur="500"/>
                                        <p:tgtEl>
                                          <p:spTgt spid="1116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1647"/>
                                        </p:tgtEl>
                                        <p:attrNameLst>
                                          <p:attrName>style.visibility</p:attrName>
                                        </p:attrNameLst>
                                      </p:cBhvr>
                                      <p:to>
                                        <p:strVal val="visible"/>
                                      </p:to>
                                    </p:set>
                                    <p:animEffect transition="in" filter="wipe(up)">
                                      <p:cBhvr>
                                        <p:cTn id="32" dur="500"/>
                                        <p:tgtEl>
                                          <p:spTgt spid="1116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111648"/>
                                        </p:tgtEl>
                                        <p:attrNameLst>
                                          <p:attrName>style.visibility</p:attrName>
                                        </p:attrNameLst>
                                      </p:cBhvr>
                                      <p:to>
                                        <p:strVal val="visible"/>
                                      </p:to>
                                    </p:set>
                                    <p:anim to="" calcmode="lin" valueType="num">
                                      <p:cBhvr>
                                        <p:cTn id="37" dur="1" fill="hold"/>
                                        <p:tgtEl>
                                          <p:spTgt spid="111648"/>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111649"/>
                                        </p:tgtEl>
                                        <p:attrNameLst>
                                          <p:attrName>style.visibility</p:attrName>
                                        </p:attrNameLst>
                                      </p:cBhvr>
                                      <p:to>
                                        <p:strVal val="visible"/>
                                      </p:to>
                                    </p:set>
                                    <p:anim calcmode="lin" valueType="num">
                                      <p:cBhvr>
                                        <p:cTn id="42" dur="500" fill="hold"/>
                                        <p:tgtEl>
                                          <p:spTgt spid="111649"/>
                                        </p:tgtEl>
                                        <p:attrNameLst>
                                          <p:attrName>ppt_w</p:attrName>
                                        </p:attrNameLst>
                                      </p:cBhvr>
                                      <p:tavLst>
                                        <p:tav tm="0">
                                          <p:val>
                                            <p:fltVal val="0"/>
                                          </p:val>
                                        </p:tav>
                                        <p:tav tm="100000">
                                          <p:val>
                                            <p:strVal val="#ppt_w"/>
                                          </p:val>
                                        </p:tav>
                                      </p:tavLst>
                                    </p:anim>
                                    <p:anim calcmode="lin" valueType="num">
                                      <p:cBhvr>
                                        <p:cTn id="43" dur="500" fill="hold"/>
                                        <p:tgtEl>
                                          <p:spTgt spid="1116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43" grpId="0" animBg="1" autoUpdateAnimBg="0"/>
      <p:bldP spid="111644" grpId="0" animBg="1" autoUpdateAnimBg="0"/>
      <p:bldP spid="111645" grpId="0" animBg="1"/>
      <p:bldP spid="111646" grpId="0" animBg="1" autoUpdateAnimBg="0"/>
      <p:bldP spid="111647" grpId="0" animBg="1"/>
      <p:bldP spid="111648" grpId="0" animBg="1" autoUpdateAnimBg="0"/>
      <p:bldP spid="111649"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C2CCF0F1-98E4-419B-87EF-43355032FD79}" type="slidenum">
              <a:rPr lang="zh-CN" altLang="en-US">
                <a:solidFill>
                  <a:srgbClr val="000000"/>
                </a:solidFill>
              </a:rPr>
              <a:pPr/>
              <a:t>23</a:t>
            </a:fld>
            <a:endParaRPr lang="en-US" altLang="zh-CN">
              <a:solidFill>
                <a:srgbClr val="000000"/>
              </a:solidFill>
            </a:endParaRPr>
          </a:p>
        </p:txBody>
      </p:sp>
      <p:sp>
        <p:nvSpPr>
          <p:cNvPr id="126978" name="Text Box 2"/>
          <p:cNvSpPr txBox="1">
            <a:spLocks noChangeArrowheads="1"/>
          </p:cNvSpPr>
          <p:nvPr/>
        </p:nvSpPr>
        <p:spPr bwMode="auto">
          <a:xfrm>
            <a:off x="304800" y="314325"/>
            <a:ext cx="7391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4、常量表达式</a:t>
            </a:r>
            <a:endParaRPr kumimoji="1" lang="en-US" altLang="zh-CN" sz="3200" b="1" smtClean="0">
              <a:solidFill>
                <a:srgbClr val="000000"/>
              </a:solidFill>
              <a:latin typeface="Times New Roman" charset="0"/>
            </a:endParaRPr>
          </a:p>
        </p:txBody>
      </p:sp>
      <p:sp>
        <p:nvSpPr>
          <p:cNvPr id="126979" name="Text Box 3"/>
          <p:cNvSpPr txBox="1">
            <a:spLocks noChangeArrowheads="1"/>
          </p:cNvSpPr>
          <p:nvPr/>
        </p:nvSpPr>
        <p:spPr bwMode="auto">
          <a:xfrm>
            <a:off x="228600" y="1371600"/>
            <a:ext cx="8610600"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kumimoji="1" sz="2400">
                <a:solidFill>
                  <a:schemeClr val="tx1"/>
                </a:solidFill>
                <a:latin typeface="Times New Roman" charset="0"/>
                <a:ea typeface="宋体" charset="-122"/>
              </a:defRPr>
            </a:lvl1pPr>
            <a:lvl2pPr marL="2378075">
              <a:spcBef>
                <a:spcPct val="0"/>
              </a:spcBef>
              <a:defRPr kumimoji="1" sz="2400">
                <a:solidFill>
                  <a:schemeClr val="tx1"/>
                </a:solidFill>
                <a:latin typeface="Times New Roman" charset="0"/>
                <a:ea typeface="宋体" charset="-122"/>
              </a:defRPr>
            </a:lvl2pPr>
            <a:lvl3pPr marL="2568575">
              <a:spcBef>
                <a:spcPct val="0"/>
              </a:spcBef>
              <a:defRPr kumimoji="1" sz="2400">
                <a:solidFill>
                  <a:schemeClr val="tx1"/>
                </a:solidFill>
                <a:latin typeface="Times New Roman" charset="0"/>
                <a:ea typeface="宋体" charset="-122"/>
              </a:defRPr>
            </a:lvl3pPr>
            <a:lvl4pPr marL="2759075">
              <a:spcBef>
                <a:spcPct val="0"/>
              </a:spcBef>
              <a:defRPr kumimoji="1" sz="2400">
                <a:solidFill>
                  <a:schemeClr val="tx1"/>
                </a:solidFill>
                <a:latin typeface="Times New Roman" charset="0"/>
                <a:ea typeface="宋体" charset="-122"/>
              </a:defRPr>
            </a:lvl4pPr>
            <a:lvl5pPr marL="2949575">
              <a:spcBef>
                <a:spcPct val="0"/>
              </a:spcBef>
              <a:defRPr kumimoji="1" sz="2400">
                <a:solidFill>
                  <a:schemeClr val="tx1"/>
                </a:solidFill>
                <a:latin typeface="Times New Roman" charset="0"/>
                <a:ea typeface="宋体" charset="-122"/>
              </a:defRPr>
            </a:lvl5pPr>
            <a:lvl6pPr marL="3406775" fontAlgn="base">
              <a:spcBef>
                <a:spcPct val="0"/>
              </a:spcBef>
              <a:spcAft>
                <a:spcPct val="0"/>
              </a:spcAft>
              <a:defRPr kumimoji="1" sz="2400">
                <a:solidFill>
                  <a:schemeClr val="tx1"/>
                </a:solidFill>
                <a:latin typeface="Times New Roman" charset="0"/>
                <a:ea typeface="宋体" charset="-122"/>
              </a:defRPr>
            </a:lvl6pPr>
            <a:lvl7pPr marL="3863975" fontAlgn="base">
              <a:spcBef>
                <a:spcPct val="0"/>
              </a:spcBef>
              <a:spcAft>
                <a:spcPct val="0"/>
              </a:spcAft>
              <a:defRPr kumimoji="1" sz="2400">
                <a:solidFill>
                  <a:schemeClr val="tx1"/>
                </a:solidFill>
                <a:latin typeface="Times New Roman" charset="0"/>
                <a:ea typeface="宋体" charset="-122"/>
              </a:defRPr>
            </a:lvl7pPr>
            <a:lvl8pPr marL="4321175" fontAlgn="base">
              <a:spcBef>
                <a:spcPct val="0"/>
              </a:spcBef>
              <a:spcAft>
                <a:spcPct val="0"/>
              </a:spcAft>
              <a:defRPr kumimoji="1" sz="2400">
                <a:solidFill>
                  <a:schemeClr val="tx1"/>
                </a:solidFill>
                <a:latin typeface="Times New Roman" charset="0"/>
                <a:ea typeface="宋体" charset="-122"/>
              </a:defRPr>
            </a:lvl8pPr>
            <a:lvl9pPr marL="4778375" fontAlgn="base">
              <a:spcBef>
                <a:spcPct val="0"/>
              </a:spcBef>
              <a:spcAft>
                <a:spcPct val="0"/>
              </a:spcAft>
              <a:defRPr kumimoji="1" sz="2400">
                <a:solidFill>
                  <a:schemeClr val="tx1"/>
                </a:solidFill>
                <a:latin typeface="Times New Roman" charset="0"/>
                <a:ea typeface="宋体" charset="-122"/>
              </a:defRPr>
            </a:lvl9pPr>
          </a:lstStyle>
          <a:p>
            <a:pPr algn="just">
              <a:lnSpc>
                <a:spcPct val="125000"/>
              </a:lnSpc>
              <a:spcBef>
                <a:spcPct val="50000"/>
              </a:spcBef>
            </a:pPr>
            <a:r>
              <a:rPr lang="zh-CN" altLang="en-US" sz="3200" b="1" i="1" smtClean="0">
                <a:solidFill>
                  <a:srgbClr val="000000"/>
                </a:solidFill>
              </a:rPr>
              <a:t>     </a:t>
            </a:r>
            <a:r>
              <a:rPr lang="zh-CN" altLang="en-US" sz="3200" b="1" i="1" u="sng" smtClean="0">
                <a:solidFill>
                  <a:srgbClr val="0000CC"/>
                </a:solidFill>
              </a:rPr>
              <a:t>由常量操作数及运算符构成</a:t>
            </a:r>
            <a:r>
              <a:rPr lang="zh-CN" altLang="en-US" sz="3200" b="1" i="1" u="sng" smtClean="0">
                <a:solidFill>
                  <a:srgbClr val="0000CC"/>
                </a:solidFill>
                <a:latin typeface="宋体" charset="-122"/>
              </a:rPr>
              <a:t>,</a:t>
            </a:r>
            <a:r>
              <a:rPr lang="zh-CN" altLang="en-US" sz="3200" b="1" i="1" u="sng" smtClean="0">
                <a:solidFill>
                  <a:srgbClr val="0000CC"/>
                </a:solidFill>
              </a:rPr>
              <a:t>在汇编时产生一个常量。</a:t>
            </a:r>
            <a:endParaRPr lang="zh-CN" altLang="en-US" sz="3200" b="1" i="1" u="sng" smtClean="0">
              <a:solidFill>
                <a:srgbClr val="0000CC"/>
              </a:solidFill>
              <a:latin typeface="宋体" charset="-122"/>
            </a:endParaRPr>
          </a:p>
          <a:p>
            <a:pPr>
              <a:lnSpc>
                <a:spcPct val="125000"/>
              </a:lnSpc>
              <a:spcBef>
                <a:spcPct val="50000"/>
              </a:spcBef>
            </a:pPr>
            <a:r>
              <a:rPr lang="zh-CN" altLang="en-US" sz="3200" b="1" i="1" smtClean="0">
                <a:solidFill>
                  <a:srgbClr val="000000"/>
                </a:solidFill>
                <a:latin typeface="宋体" charset="-122"/>
              </a:rPr>
              <a:t>     </a:t>
            </a:r>
            <a:r>
              <a:rPr lang="zh-CN" altLang="en-US" sz="3200" b="1" smtClean="0">
                <a:solidFill>
                  <a:srgbClr val="000000"/>
                </a:solidFill>
                <a:latin typeface="宋体" charset="-122"/>
              </a:rPr>
              <a:t>如</a:t>
            </a:r>
            <a:r>
              <a:rPr lang="en-US" altLang="zh-CN" sz="3200" b="1" smtClean="0">
                <a:solidFill>
                  <a:srgbClr val="000000"/>
                </a:solidFill>
              </a:rPr>
              <a:t>PORT、VAL</a:t>
            </a:r>
            <a:r>
              <a:rPr lang="zh-CN" altLang="en-US" sz="3200" b="1" smtClean="0">
                <a:solidFill>
                  <a:srgbClr val="000000"/>
                </a:solidFill>
              </a:rPr>
              <a:t>十1、 </a:t>
            </a:r>
            <a:r>
              <a:rPr lang="en-US" altLang="zh-CN" sz="3200" b="1" smtClean="0">
                <a:solidFill>
                  <a:srgbClr val="000000"/>
                </a:solidFill>
              </a:rPr>
              <a:t>OFFSET  SUM、  SEG SUM、TYPE CYCLE</a:t>
            </a:r>
            <a:r>
              <a:rPr lang="zh-CN" altLang="en-US" sz="3200" b="1" smtClean="0">
                <a:solidFill>
                  <a:srgbClr val="000000"/>
                </a:solidFill>
                <a:latin typeface="宋体" charset="-122"/>
              </a:rPr>
              <a:t>等。</a:t>
            </a:r>
            <a:r>
              <a:rPr lang="zh-CN" altLang="en-US" sz="3200" b="1" i="1" u="sng" smtClean="0">
                <a:solidFill>
                  <a:srgbClr val="000000"/>
                </a:solidFill>
                <a:latin typeface="宋体" charset="-122"/>
              </a:rPr>
              <a:t> </a:t>
            </a:r>
          </a:p>
        </p:txBody>
      </p:sp>
    </p:spTree>
    <p:extLst>
      <p:ext uri="{BB962C8B-B14F-4D97-AF65-F5344CB8AC3E}">
        <p14:creationId xmlns:p14="http://schemas.microsoft.com/office/powerpoint/2010/main" val="2213928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6979"/>
                                        </p:tgtEl>
                                        <p:attrNameLst>
                                          <p:attrName>style.visibility</p:attrName>
                                        </p:attrNameLst>
                                      </p:cBhvr>
                                      <p:to>
                                        <p:strVal val="visible"/>
                                      </p:to>
                                    </p:set>
                                    <p:animEffect transition="in" filter="barn(outVertical)">
                                      <p:cBhvr>
                                        <p:cTn id="7" dur="500"/>
                                        <p:tgtEl>
                                          <p:spTgt spid="126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629FEAA2-80D3-44C9-8FDD-D1B346161AE9}" type="slidenum">
              <a:rPr lang="zh-CN" altLang="en-US">
                <a:solidFill>
                  <a:srgbClr val="000000"/>
                </a:solidFill>
              </a:rPr>
              <a:pPr/>
              <a:t>24</a:t>
            </a:fld>
            <a:endParaRPr lang="en-US" altLang="zh-CN">
              <a:solidFill>
                <a:srgbClr val="000000"/>
              </a:solidFill>
            </a:endParaRPr>
          </a:p>
        </p:txBody>
      </p:sp>
      <p:sp>
        <p:nvSpPr>
          <p:cNvPr id="125954" name="Text Box 2"/>
          <p:cNvSpPr txBox="1">
            <a:spLocks noChangeArrowheads="1"/>
          </p:cNvSpPr>
          <p:nvPr/>
        </p:nvSpPr>
        <p:spPr bwMode="auto">
          <a:xfrm>
            <a:off x="304800" y="0"/>
            <a:ext cx="6096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5、地址表达式</a:t>
            </a:r>
            <a:endParaRPr kumimoji="1" lang="en-US" altLang="zh-CN" sz="3200" b="1" smtClean="0">
              <a:solidFill>
                <a:srgbClr val="000000"/>
              </a:solidFill>
              <a:latin typeface="Times New Roman" charset="0"/>
            </a:endParaRPr>
          </a:p>
        </p:txBody>
      </p:sp>
      <p:sp>
        <p:nvSpPr>
          <p:cNvPr id="125955" name="Text Box 3"/>
          <p:cNvSpPr txBox="1">
            <a:spLocks noChangeArrowheads="1"/>
          </p:cNvSpPr>
          <p:nvPr/>
        </p:nvSpPr>
        <p:spPr bwMode="auto">
          <a:xfrm>
            <a:off x="0" y="669925"/>
            <a:ext cx="9144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kumimoji="1" sz="2400">
                <a:solidFill>
                  <a:schemeClr val="tx1"/>
                </a:solidFill>
                <a:latin typeface="Times New Roman" charset="0"/>
                <a:ea typeface="宋体" charset="-122"/>
              </a:defRPr>
            </a:lvl1pPr>
            <a:lvl2pPr marL="2378075">
              <a:spcBef>
                <a:spcPct val="0"/>
              </a:spcBef>
              <a:defRPr kumimoji="1" sz="2400">
                <a:solidFill>
                  <a:schemeClr val="tx1"/>
                </a:solidFill>
                <a:latin typeface="Times New Roman" charset="0"/>
                <a:ea typeface="宋体" charset="-122"/>
              </a:defRPr>
            </a:lvl2pPr>
            <a:lvl3pPr marL="2568575">
              <a:spcBef>
                <a:spcPct val="0"/>
              </a:spcBef>
              <a:defRPr kumimoji="1" sz="2400">
                <a:solidFill>
                  <a:schemeClr val="tx1"/>
                </a:solidFill>
                <a:latin typeface="Times New Roman" charset="0"/>
                <a:ea typeface="宋体" charset="-122"/>
              </a:defRPr>
            </a:lvl3pPr>
            <a:lvl4pPr marL="2759075">
              <a:spcBef>
                <a:spcPct val="0"/>
              </a:spcBef>
              <a:defRPr kumimoji="1" sz="2400">
                <a:solidFill>
                  <a:schemeClr val="tx1"/>
                </a:solidFill>
                <a:latin typeface="Times New Roman" charset="0"/>
                <a:ea typeface="宋体" charset="-122"/>
              </a:defRPr>
            </a:lvl4pPr>
            <a:lvl5pPr marL="2949575">
              <a:spcBef>
                <a:spcPct val="0"/>
              </a:spcBef>
              <a:defRPr kumimoji="1" sz="2400">
                <a:solidFill>
                  <a:schemeClr val="tx1"/>
                </a:solidFill>
                <a:latin typeface="Times New Roman" charset="0"/>
                <a:ea typeface="宋体" charset="-122"/>
              </a:defRPr>
            </a:lvl5pPr>
            <a:lvl6pPr marL="3406775" fontAlgn="base">
              <a:spcBef>
                <a:spcPct val="0"/>
              </a:spcBef>
              <a:spcAft>
                <a:spcPct val="0"/>
              </a:spcAft>
              <a:defRPr kumimoji="1" sz="2400">
                <a:solidFill>
                  <a:schemeClr val="tx1"/>
                </a:solidFill>
                <a:latin typeface="Times New Roman" charset="0"/>
                <a:ea typeface="宋体" charset="-122"/>
              </a:defRPr>
            </a:lvl6pPr>
            <a:lvl7pPr marL="3863975" fontAlgn="base">
              <a:spcBef>
                <a:spcPct val="0"/>
              </a:spcBef>
              <a:spcAft>
                <a:spcPct val="0"/>
              </a:spcAft>
              <a:defRPr kumimoji="1" sz="2400">
                <a:solidFill>
                  <a:schemeClr val="tx1"/>
                </a:solidFill>
                <a:latin typeface="Times New Roman" charset="0"/>
                <a:ea typeface="宋体" charset="-122"/>
              </a:defRPr>
            </a:lvl7pPr>
            <a:lvl8pPr marL="4321175" fontAlgn="base">
              <a:spcBef>
                <a:spcPct val="0"/>
              </a:spcBef>
              <a:spcAft>
                <a:spcPct val="0"/>
              </a:spcAft>
              <a:defRPr kumimoji="1" sz="2400">
                <a:solidFill>
                  <a:schemeClr val="tx1"/>
                </a:solidFill>
                <a:latin typeface="Times New Roman" charset="0"/>
                <a:ea typeface="宋体" charset="-122"/>
              </a:defRPr>
            </a:lvl8pPr>
            <a:lvl9pPr marL="4778375" fontAlgn="base">
              <a:spcBef>
                <a:spcPct val="0"/>
              </a:spcBef>
              <a:spcAft>
                <a:spcPct val="0"/>
              </a:spcAft>
              <a:defRPr kumimoji="1" sz="2400">
                <a:solidFill>
                  <a:schemeClr val="tx1"/>
                </a:solidFill>
                <a:latin typeface="Times New Roman" charset="0"/>
                <a:ea typeface="宋体" charset="-122"/>
              </a:defRPr>
            </a:lvl9pPr>
          </a:lstStyle>
          <a:p>
            <a:pPr>
              <a:lnSpc>
                <a:spcPct val="125000"/>
              </a:lnSpc>
              <a:spcBef>
                <a:spcPct val="50000"/>
              </a:spcBef>
            </a:pPr>
            <a:r>
              <a:rPr lang="zh-CN" altLang="en-US" sz="3200" b="1" i="1" smtClean="0">
                <a:solidFill>
                  <a:srgbClr val="000000"/>
                </a:solidFill>
                <a:latin typeface="宋体" charset="-122"/>
              </a:rPr>
              <a:t>  </a:t>
            </a:r>
            <a:r>
              <a:rPr lang="zh-CN" altLang="en-US" sz="3200" b="1" i="1" u="sng" smtClean="0">
                <a:solidFill>
                  <a:srgbClr val="3333CC"/>
                </a:solidFill>
                <a:latin typeface="宋体" charset="-122"/>
              </a:rPr>
              <a:t>由存储器操作数与运算符构成，但由存储器操作数构成地址表达式时，必须有明确的物理意义。</a:t>
            </a:r>
            <a:r>
              <a:rPr lang="zh-CN" altLang="en-US" sz="3200" b="1" i="1" u="sng" smtClean="0">
                <a:solidFill>
                  <a:srgbClr val="000000"/>
                </a:solidFill>
                <a:latin typeface="宋体" charset="-122"/>
              </a:rPr>
              <a:t> </a:t>
            </a:r>
          </a:p>
        </p:txBody>
      </p:sp>
      <p:sp>
        <p:nvSpPr>
          <p:cNvPr id="125956" name="Text Box 4"/>
          <p:cNvSpPr txBox="1">
            <a:spLocks noChangeArrowheads="1"/>
          </p:cNvSpPr>
          <p:nvPr/>
        </p:nvSpPr>
        <p:spPr bwMode="auto">
          <a:xfrm>
            <a:off x="0" y="1970088"/>
            <a:ext cx="9144000" cy="427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20000"/>
              </a:spcBef>
            </a:pPr>
            <a:r>
              <a:rPr kumimoji="1" lang="zh-CN" altLang="en-US" sz="3200" b="1" smtClean="0">
                <a:solidFill>
                  <a:srgbClr val="000000"/>
                </a:solidFill>
                <a:latin typeface="Times New Roman" charset="0"/>
              </a:rPr>
              <a:t>     例如</a:t>
            </a:r>
            <a:r>
              <a:rPr kumimoji="1" lang="zh-CN" altLang="en-US" sz="3200" b="1" smtClean="0">
                <a:solidFill>
                  <a:srgbClr val="000000"/>
                </a:solidFill>
                <a:latin typeface="宋体" charset="-122"/>
              </a:rPr>
              <a:t>  </a:t>
            </a:r>
            <a:r>
              <a:rPr kumimoji="1" lang="en-US" altLang="zh-CN" sz="3200" b="1" smtClean="0">
                <a:solidFill>
                  <a:srgbClr val="000000"/>
                </a:solidFill>
                <a:latin typeface="Times New Roman" charset="0"/>
              </a:rPr>
              <a:t>SUM＋2、CYCLE－5</a:t>
            </a:r>
          </a:p>
          <a:p>
            <a:pPr>
              <a:lnSpc>
                <a:spcPct val="120000"/>
              </a:lnSpc>
              <a:spcBef>
                <a:spcPct val="20000"/>
              </a:spcBef>
            </a:pPr>
            <a:r>
              <a:rPr kumimoji="1" lang="zh-CN" altLang="en-US" sz="3200" b="1" smtClean="0">
                <a:solidFill>
                  <a:srgbClr val="000000"/>
                </a:solidFill>
                <a:latin typeface="宋体" charset="-122"/>
              </a:rPr>
              <a:t>    表达式</a:t>
            </a:r>
            <a:r>
              <a:rPr kumimoji="1" lang="en-US" altLang="zh-CN" sz="3200" b="1" smtClean="0">
                <a:solidFill>
                  <a:srgbClr val="000000"/>
                </a:solidFill>
                <a:latin typeface="宋体" charset="-122"/>
              </a:rPr>
              <a:t>SUM＋2、CYCLE－5</a:t>
            </a:r>
            <a:r>
              <a:rPr kumimoji="1" lang="zh-CN" altLang="en-US" sz="3200" b="1" smtClean="0">
                <a:solidFill>
                  <a:srgbClr val="000000"/>
                </a:solidFill>
                <a:latin typeface="宋体" charset="-122"/>
              </a:rPr>
              <a:t>的值仍然是一个存储器操作数，该存储器操作数的段地址与类型属性分别与存储器操作数</a:t>
            </a:r>
            <a:r>
              <a:rPr kumimoji="1" lang="en-US" altLang="zh-CN" sz="3200" b="1" smtClean="0">
                <a:solidFill>
                  <a:srgbClr val="000000"/>
                </a:solidFill>
                <a:latin typeface="宋体" charset="-122"/>
              </a:rPr>
              <a:t>SUM</a:t>
            </a:r>
            <a:r>
              <a:rPr kumimoji="1" lang="zh-CN" altLang="en-US" sz="3200" b="1" smtClean="0">
                <a:solidFill>
                  <a:srgbClr val="000000"/>
                </a:solidFill>
                <a:latin typeface="宋体" charset="-122"/>
              </a:rPr>
              <a:t>及</a:t>
            </a:r>
            <a:r>
              <a:rPr kumimoji="1" lang="en-US" altLang="zh-CN" sz="3200" b="1" smtClean="0">
                <a:solidFill>
                  <a:srgbClr val="000000"/>
                </a:solidFill>
                <a:latin typeface="宋体" charset="-122"/>
              </a:rPr>
              <a:t>CYCLE</a:t>
            </a:r>
            <a:r>
              <a:rPr kumimoji="1" lang="zh-CN" altLang="en-US" sz="3200" b="1" smtClean="0">
                <a:solidFill>
                  <a:srgbClr val="000000"/>
                </a:solidFill>
                <a:latin typeface="宋体" charset="-122"/>
              </a:rPr>
              <a:t>相同，但偏移地址分别比</a:t>
            </a:r>
            <a:r>
              <a:rPr kumimoji="1" lang="en-US" altLang="zh-CN" sz="3200" b="1" smtClean="0">
                <a:solidFill>
                  <a:srgbClr val="000000"/>
                </a:solidFill>
                <a:latin typeface="宋体" charset="-122"/>
              </a:rPr>
              <a:t>SUM</a:t>
            </a:r>
            <a:r>
              <a:rPr kumimoji="1" lang="zh-CN" altLang="en-US" sz="3200" b="1" smtClean="0">
                <a:solidFill>
                  <a:srgbClr val="000000"/>
                </a:solidFill>
                <a:latin typeface="宋体" charset="-122"/>
              </a:rPr>
              <a:t>及</a:t>
            </a:r>
            <a:r>
              <a:rPr kumimoji="1" lang="en-US" altLang="zh-CN" sz="3200" b="1" smtClean="0">
                <a:solidFill>
                  <a:srgbClr val="000000"/>
                </a:solidFill>
                <a:latin typeface="宋体" charset="-122"/>
              </a:rPr>
              <a:t>CYCLE</a:t>
            </a:r>
            <a:r>
              <a:rPr kumimoji="1" lang="zh-CN" altLang="en-US" sz="3200" b="1" smtClean="0">
                <a:solidFill>
                  <a:srgbClr val="000000"/>
                </a:solidFill>
                <a:latin typeface="宋体" charset="-122"/>
              </a:rPr>
              <a:t>大2或小5。表达式是在汇编时计算的，而变量单元的内容在程序的运行过程中可以改变。 </a:t>
            </a:r>
          </a:p>
        </p:txBody>
      </p:sp>
    </p:spTree>
    <p:extLst>
      <p:ext uri="{BB962C8B-B14F-4D97-AF65-F5344CB8AC3E}">
        <p14:creationId xmlns:p14="http://schemas.microsoft.com/office/powerpoint/2010/main" val="3084488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5955"/>
                                        </p:tgtEl>
                                        <p:attrNameLst>
                                          <p:attrName>style.visibility</p:attrName>
                                        </p:attrNameLst>
                                      </p:cBhvr>
                                      <p:to>
                                        <p:strVal val="visible"/>
                                      </p:to>
                                    </p:set>
                                    <p:animEffect transition="in" filter="barn(outVertical)">
                                      <p:cBhvr>
                                        <p:cTn id="7" dur="500"/>
                                        <p:tgtEl>
                                          <p:spTgt spid="1259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25956"/>
                                        </p:tgtEl>
                                        <p:attrNameLst>
                                          <p:attrName>style.visibility</p:attrName>
                                        </p:attrNameLst>
                                      </p:cBhvr>
                                      <p:to>
                                        <p:strVal val="visible"/>
                                      </p:to>
                                    </p:set>
                                    <p:animEffect transition="in" filter="barn(outVertical)">
                                      <p:cBhvr>
                                        <p:cTn id="12" dur="500"/>
                                        <p:tgtEl>
                                          <p:spTgt spid="125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utoUpdateAnimBg="0"/>
      <p:bldP spid="12595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E066AA77-47AF-4ECC-BD22-C3D1215B05B6}" type="slidenum">
              <a:rPr lang="zh-CN" altLang="en-US">
                <a:solidFill>
                  <a:srgbClr val="000000"/>
                </a:solidFill>
              </a:rPr>
              <a:pPr/>
              <a:t>25</a:t>
            </a:fld>
            <a:endParaRPr lang="en-US" altLang="zh-CN">
              <a:solidFill>
                <a:srgbClr val="000000"/>
              </a:solidFill>
            </a:endParaRPr>
          </a:p>
        </p:txBody>
      </p:sp>
      <p:sp>
        <p:nvSpPr>
          <p:cNvPr id="114690" name="Rectangle 2"/>
          <p:cNvSpPr>
            <a:spLocks noGrp="1" noChangeArrowheads="1"/>
          </p:cNvSpPr>
          <p:nvPr>
            <p:ph type="ctrTitle"/>
          </p:nvPr>
        </p:nvSpPr>
        <p:spPr>
          <a:xfrm>
            <a:off x="533400" y="2286000"/>
            <a:ext cx="8077200" cy="1143000"/>
          </a:xfrm>
        </p:spPr>
        <p:txBody>
          <a:bodyPr/>
          <a:lstStyle/>
          <a:p>
            <a:r>
              <a:rPr lang="en-US" altLang="zh-CN" b="1" dirty="0" smtClean="0">
                <a:latin typeface="华文隶书" pitchFamily="2" charset="-122"/>
                <a:ea typeface="华文隶书" pitchFamily="2" charset="-122"/>
              </a:rPr>
              <a:t>1</a:t>
            </a:r>
            <a:r>
              <a:rPr lang="zh-CN" altLang="en-US" b="1" dirty="0" smtClean="0">
                <a:latin typeface="华文隶书" pitchFamily="2" charset="-122"/>
                <a:ea typeface="华文隶书" pitchFamily="2" charset="-122"/>
              </a:rPr>
              <a:t>.</a:t>
            </a:r>
            <a:r>
              <a:rPr lang="zh-CN" altLang="en-US" b="1" dirty="0">
                <a:latin typeface="华文隶书" pitchFamily="2" charset="-122"/>
                <a:ea typeface="华文隶书" pitchFamily="2" charset="-122"/>
              </a:rPr>
              <a:t>1.4 汇编语言程序汇编步骤</a:t>
            </a:r>
          </a:p>
        </p:txBody>
      </p:sp>
    </p:spTree>
    <p:extLst>
      <p:ext uri="{BB962C8B-B14F-4D97-AF65-F5344CB8AC3E}">
        <p14:creationId xmlns:p14="http://schemas.microsoft.com/office/powerpoint/2010/main" val="27148713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3"/>
          <p:cNvSpPr>
            <a:spLocks noGrp="1"/>
          </p:cNvSpPr>
          <p:nvPr>
            <p:ph type="sldNum" sz="quarter" idx="12"/>
          </p:nvPr>
        </p:nvSpPr>
        <p:spPr/>
        <p:txBody>
          <a:bodyPr/>
          <a:lstStyle/>
          <a:p>
            <a:fld id="{9A43A5C2-5BDC-4934-838A-1077724BB186}" type="slidenum">
              <a:rPr lang="zh-CN" altLang="en-US">
                <a:solidFill>
                  <a:srgbClr val="000000"/>
                </a:solidFill>
              </a:rPr>
              <a:pPr/>
              <a:t>26</a:t>
            </a:fld>
            <a:endParaRPr lang="en-US" altLang="zh-CN">
              <a:solidFill>
                <a:srgbClr val="000000"/>
              </a:solidFill>
            </a:endParaRPr>
          </a:p>
        </p:txBody>
      </p:sp>
      <p:sp>
        <p:nvSpPr>
          <p:cNvPr id="115714" name="Text Box 2"/>
          <p:cNvSpPr txBox="1">
            <a:spLocks noChangeArrowheads="1"/>
          </p:cNvSpPr>
          <p:nvPr/>
        </p:nvSpPr>
        <p:spPr bwMode="auto">
          <a:xfrm>
            <a:off x="1600200" y="2724150"/>
            <a:ext cx="1371600" cy="7048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pPr>
            <a:r>
              <a:rPr kumimoji="1" lang="zh-CN" altLang="en-US" sz="3200" b="1" smtClean="0">
                <a:solidFill>
                  <a:srgbClr val="000000"/>
                </a:solidFill>
                <a:latin typeface="Times New Roman" charset="0"/>
              </a:rPr>
              <a:t>.</a:t>
            </a:r>
            <a:r>
              <a:rPr kumimoji="1" lang="en-US" altLang="zh-CN" sz="3200" b="1" smtClean="0">
                <a:solidFill>
                  <a:srgbClr val="000000"/>
                </a:solidFill>
                <a:latin typeface="Times New Roman" charset="0"/>
              </a:rPr>
              <a:t>ASM</a:t>
            </a:r>
          </a:p>
        </p:txBody>
      </p:sp>
      <p:sp>
        <p:nvSpPr>
          <p:cNvPr id="115715" name="Line 3"/>
          <p:cNvSpPr>
            <a:spLocks noChangeShapeType="1"/>
          </p:cNvSpPr>
          <p:nvPr/>
        </p:nvSpPr>
        <p:spPr bwMode="auto">
          <a:xfrm>
            <a:off x="3200400" y="3028950"/>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15716" name="Text Box 4"/>
          <p:cNvSpPr txBox="1">
            <a:spLocks noChangeArrowheads="1"/>
          </p:cNvSpPr>
          <p:nvPr/>
        </p:nvSpPr>
        <p:spPr bwMode="auto">
          <a:xfrm>
            <a:off x="4419600" y="2724150"/>
            <a:ext cx="1371600" cy="7048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pPr>
            <a:r>
              <a:rPr kumimoji="1" lang="zh-CN" altLang="en-US" sz="3200" b="1" smtClean="0">
                <a:solidFill>
                  <a:srgbClr val="000000"/>
                </a:solidFill>
                <a:latin typeface="Times New Roman" charset="0"/>
              </a:rPr>
              <a:t>.</a:t>
            </a:r>
            <a:r>
              <a:rPr kumimoji="1" lang="en-US" altLang="zh-CN" sz="3200" b="1" smtClean="0">
                <a:solidFill>
                  <a:srgbClr val="000000"/>
                </a:solidFill>
                <a:latin typeface="Times New Roman" charset="0"/>
              </a:rPr>
              <a:t>OBJ</a:t>
            </a:r>
          </a:p>
        </p:txBody>
      </p:sp>
      <p:sp>
        <p:nvSpPr>
          <p:cNvPr id="115717" name="Text Box 5"/>
          <p:cNvSpPr txBox="1">
            <a:spLocks noChangeArrowheads="1"/>
          </p:cNvSpPr>
          <p:nvPr/>
        </p:nvSpPr>
        <p:spPr bwMode="auto">
          <a:xfrm>
            <a:off x="7086600" y="2647950"/>
            <a:ext cx="1371600" cy="7048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pPr>
            <a:r>
              <a:rPr kumimoji="1" lang="zh-CN" altLang="en-US" sz="3200" b="1" smtClean="0">
                <a:solidFill>
                  <a:srgbClr val="000000"/>
                </a:solidFill>
                <a:latin typeface="Times New Roman" charset="0"/>
              </a:rPr>
              <a:t>.</a:t>
            </a:r>
            <a:r>
              <a:rPr kumimoji="1" lang="en-US" altLang="zh-CN" sz="3200" b="1" smtClean="0">
                <a:solidFill>
                  <a:srgbClr val="000000"/>
                </a:solidFill>
                <a:latin typeface="Times New Roman" charset="0"/>
              </a:rPr>
              <a:t>EXE</a:t>
            </a:r>
          </a:p>
        </p:txBody>
      </p:sp>
      <p:sp>
        <p:nvSpPr>
          <p:cNvPr id="115718" name="Line 6"/>
          <p:cNvSpPr>
            <a:spLocks noChangeShapeType="1"/>
          </p:cNvSpPr>
          <p:nvPr/>
        </p:nvSpPr>
        <p:spPr bwMode="auto">
          <a:xfrm>
            <a:off x="5943600" y="3028950"/>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15719" name="Text Box 7"/>
          <p:cNvSpPr txBox="1">
            <a:spLocks noChangeArrowheads="1"/>
          </p:cNvSpPr>
          <p:nvPr/>
        </p:nvSpPr>
        <p:spPr bwMode="auto">
          <a:xfrm>
            <a:off x="3048000" y="2266950"/>
            <a:ext cx="12192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pPr>
            <a:r>
              <a:rPr kumimoji="1" lang="zh-CN" altLang="en-US" sz="3200" b="1" smtClean="0">
                <a:solidFill>
                  <a:srgbClr val="000000"/>
                </a:solidFill>
                <a:latin typeface="Times New Roman" charset="0"/>
              </a:rPr>
              <a:t>汇编</a:t>
            </a:r>
          </a:p>
        </p:txBody>
      </p:sp>
      <p:sp>
        <p:nvSpPr>
          <p:cNvPr id="115720" name="Text Box 8"/>
          <p:cNvSpPr txBox="1">
            <a:spLocks noChangeArrowheads="1"/>
          </p:cNvSpPr>
          <p:nvPr/>
        </p:nvSpPr>
        <p:spPr bwMode="auto">
          <a:xfrm>
            <a:off x="5791200" y="2343150"/>
            <a:ext cx="12192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pPr>
            <a:r>
              <a:rPr kumimoji="1" lang="zh-CN" altLang="en-US" sz="3200" b="1" smtClean="0">
                <a:solidFill>
                  <a:srgbClr val="000000"/>
                </a:solidFill>
                <a:latin typeface="Times New Roman" charset="0"/>
              </a:rPr>
              <a:t>连接</a:t>
            </a:r>
          </a:p>
        </p:txBody>
      </p:sp>
      <p:sp>
        <p:nvSpPr>
          <p:cNvPr id="115721" name="Text Box 9"/>
          <p:cNvSpPr txBox="1">
            <a:spLocks noChangeArrowheads="1"/>
          </p:cNvSpPr>
          <p:nvPr/>
        </p:nvSpPr>
        <p:spPr bwMode="auto">
          <a:xfrm>
            <a:off x="0" y="3505200"/>
            <a:ext cx="61722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宏汇编程序： </a:t>
            </a:r>
            <a:r>
              <a:rPr kumimoji="1" lang="en-US" altLang="zh-CN" sz="3200" b="1" smtClean="0">
                <a:solidFill>
                  <a:srgbClr val="000000"/>
                </a:solidFill>
                <a:latin typeface="Times New Roman" charset="0"/>
              </a:rPr>
              <a:t>MASM.EXE</a:t>
            </a:r>
          </a:p>
        </p:txBody>
      </p:sp>
      <p:sp>
        <p:nvSpPr>
          <p:cNvPr id="115722" name="Text Box 10"/>
          <p:cNvSpPr txBox="1">
            <a:spLocks noChangeArrowheads="1"/>
          </p:cNvSpPr>
          <p:nvPr/>
        </p:nvSpPr>
        <p:spPr bwMode="auto">
          <a:xfrm>
            <a:off x="0" y="4276725"/>
            <a:ext cx="61722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连接程序： </a:t>
            </a:r>
            <a:r>
              <a:rPr kumimoji="1" lang="en-US" altLang="zh-CN" sz="3200" b="1" smtClean="0">
                <a:solidFill>
                  <a:srgbClr val="000000"/>
                </a:solidFill>
                <a:latin typeface="Times New Roman" charset="0"/>
              </a:rPr>
              <a:t>LINK.EXE</a:t>
            </a:r>
          </a:p>
        </p:txBody>
      </p:sp>
      <p:sp>
        <p:nvSpPr>
          <p:cNvPr id="115723" name="Text Box 11"/>
          <p:cNvSpPr txBox="1">
            <a:spLocks noChangeArrowheads="1"/>
          </p:cNvSpPr>
          <p:nvPr/>
        </p:nvSpPr>
        <p:spPr bwMode="auto">
          <a:xfrm>
            <a:off x="381000" y="114300"/>
            <a:ext cx="762000" cy="2171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pPr>
            <a:r>
              <a:rPr kumimoji="1" lang="zh-CN" altLang="en-US" sz="2800" b="1" smtClean="0">
                <a:solidFill>
                  <a:srgbClr val="000000"/>
                </a:solidFill>
                <a:latin typeface="Times New Roman" charset="0"/>
              </a:rPr>
              <a:t>编辑程序</a:t>
            </a:r>
            <a:endParaRPr kumimoji="1" lang="en-US" altLang="zh-CN" sz="2800" b="1" smtClean="0">
              <a:solidFill>
                <a:srgbClr val="000000"/>
              </a:solidFill>
              <a:latin typeface="Times New Roman" charset="0"/>
            </a:endParaRPr>
          </a:p>
        </p:txBody>
      </p:sp>
      <p:sp>
        <p:nvSpPr>
          <p:cNvPr id="115724" name="Line 12"/>
          <p:cNvSpPr>
            <a:spLocks noChangeShapeType="1"/>
          </p:cNvSpPr>
          <p:nvPr/>
        </p:nvSpPr>
        <p:spPr bwMode="auto">
          <a:xfrm>
            <a:off x="1219200" y="1143000"/>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15725" name="Text Box 13"/>
          <p:cNvSpPr txBox="1">
            <a:spLocks noChangeArrowheads="1"/>
          </p:cNvSpPr>
          <p:nvPr/>
        </p:nvSpPr>
        <p:spPr bwMode="auto">
          <a:xfrm>
            <a:off x="1905000" y="304800"/>
            <a:ext cx="685800" cy="16589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pPr>
            <a:r>
              <a:rPr kumimoji="1" lang="zh-CN" altLang="en-US" sz="2800" b="1" smtClean="0">
                <a:solidFill>
                  <a:srgbClr val="000000"/>
                </a:solidFill>
                <a:latin typeface="Times New Roman" charset="0"/>
              </a:rPr>
              <a:t>源程序</a:t>
            </a:r>
            <a:endParaRPr kumimoji="1" lang="en-US" altLang="zh-CN" sz="2800" b="1" smtClean="0">
              <a:solidFill>
                <a:srgbClr val="000000"/>
              </a:solidFill>
              <a:latin typeface="Times New Roman" charset="0"/>
            </a:endParaRPr>
          </a:p>
        </p:txBody>
      </p:sp>
      <p:sp>
        <p:nvSpPr>
          <p:cNvPr id="115726" name="Text Box 14"/>
          <p:cNvSpPr txBox="1">
            <a:spLocks noChangeArrowheads="1"/>
          </p:cNvSpPr>
          <p:nvPr/>
        </p:nvSpPr>
        <p:spPr bwMode="auto">
          <a:xfrm>
            <a:off x="6096000" y="114300"/>
            <a:ext cx="685800" cy="2171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pPr>
            <a:r>
              <a:rPr kumimoji="1" lang="zh-CN" altLang="en-US" sz="2800" b="1" smtClean="0">
                <a:solidFill>
                  <a:srgbClr val="000000"/>
                </a:solidFill>
                <a:latin typeface="Times New Roman" charset="0"/>
              </a:rPr>
              <a:t>连接程序</a:t>
            </a:r>
            <a:endParaRPr kumimoji="1" lang="en-US" altLang="zh-CN" sz="2800" b="1" smtClean="0">
              <a:solidFill>
                <a:srgbClr val="000000"/>
              </a:solidFill>
              <a:latin typeface="Times New Roman" charset="0"/>
            </a:endParaRPr>
          </a:p>
        </p:txBody>
      </p:sp>
      <p:sp>
        <p:nvSpPr>
          <p:cNvPr id="115727" name="Line 15"/>
          <p:cNvSpPr>
            <a:spLocks noChangeShapeType="1"/>
          </p:cNvSpPr>
          <p:nvPr/>
        </p:nvSpPr>
        <p:spPr bwMode="auto">
          <a:xfrm>
            <a:off x="5334000" y="1143000"/>
            <a:ext cx="762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15739" name="Line 27"/>
          <p:cNvSpPr>
            <a:spLocks noChangeShapeType="1"/>
          </p:cNvSpPr>
          <p:nvPr/>
        </p:nvSpPr>
        <p:spPr bwMode="auto">
          <a:xfrm>
            <a:off x="2590800" y="1143000"/>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15740" name="Text Box 28"/>
          <p:cNvSpPr txBox="1">
            <a:spLocks noChangeArrowheads="1"/>
          </p:cNvSpPr>
          <p:nvPr/>
        </p:nvSpPr>
        <p:spPr bwMode="auto">
          <a:xfrm>
            <a:off x="3276600" y="114300"/>
            <a:ext cx="685800" cy="2171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pPr>
            <a:r>
              <a:rPr kumimoji="1" lang="zh-CN" altLang="en-US" sz="2800" b="1" smtClean="0">
                <a:solidFill>
                  <a:srgbClr val="000000"/>
                </a:solidFill>
                <a:latin typeface="Times New Roman" charset="0"/>
              </a:rPr>
              <a:t>汇编程序</a:t>
            </a:r>
            <a:endParaRPr kumimoji="1" lang="en-US" altLang="zh-CN" sz="2800" b="1" smtClean="0">
              <a:solidFill>
                <a:srgbClr val="000000"/>
              </a:solidFill>
              <a:latin typeface="Times New Roman" charset="0"/>
            </a:endParaRPr>
          </a:p>
        </p:txBody>
      </p:sp>
      <p:sp>
        <p:nvSpPr>
          <p:cNvPr id="115741" name="Line 29"/>
          <p:cNvSpPr>
            <a:spLocks noChangeShapeType="1"/>
          </p:cNvSpPr>
          <p:nvPr/>
        </p:nvSpPr>
        <p:spPr bwMode="auto">
          <a:xfrm>
            <a:off x="3962400" y="1143000"/>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15742" name="Text Box 30"/>
          <p:cNvSpPr txBox="1">
            <a:spLocks noChangeArrowheads="1"/>
          </p:cNvSpPr>
          <p:nvPr/>
        </p:nvSpPr>
        <p:spPr bwMode="auto">
          <a:xfrm>
            <a:off x="4648200" y="114300"/>
            <a:ext cx="685800" cy="2171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pPr>
            <a:r>
              <a:rPr kumimoji="1" lang="zh-CN" altLang="en-US" sz="2800" b="1" smtClean="0">
                <a:solidFill>
                  <a:srgbClr val="000000"/>
                </a:solidFill>
                <a:latin typeface="Times New Roman" charset="0"/>
              </a:rPr>
              <a:t>目标程序</a:t>
            </a:r>
            <a:endParaRPr kumimoji="1" lang="en-US" altLang="zh-CN" sz="2800" b="1" smtClean="0">
              <a:solidFill>
                <a:srgbClr val="000000"/>
              </a:solidFill>
              <a:latin typeface="Times New Roman" charset="0"/>
            </a:endParaRPr>
          </a:p>
        </p:txBody>
      </p:sp>
      <p:sp>
        <p:nvSpPr>
          <p:cNvPr id="115743" name="Line 31"/>
          <p:cNvSpPr>
            <a:spLocks noChangeShapeType="1"/>
          </p:cNvSpPr>
          <p:nvPr/>
        </p:nvSpPr>
        <p:spPr bwMode="auto">
          <a:xfrm>
            <a:off x="6781800" y="1143000"/>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15744" name="Text Box 32"/>
          <p:cNvSpPr txBox="1">
            <a:spLocks noChangeArrowheads="1"/>
          </p:cNvSpPr>
          <p:nvPr/>
        </p:nvSpPr>
        <p:spPr bwMode="auto">
          <a:xfrm>
            <a:off x="7467600" y="114300"/>
            <a:ext cx="685800" cy="2171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pPr>
            <a:r>
              <a:rPr kumimoji="1" lang="zh-CN" altLang="en-US" sz="2800" b="1" smtClean="0">
                <a:solidFill>
                  <a:srgbClr val="000000"/>
                </a:solidFill>
                <a:latin typeface="Times New Roman" charset="0"/>
              </a:rPr>
              <a:t>执行程序</a:t>
            </a:r>
            <a:endParaRPr kumimoji="1" lang="en-US" altLang="zh-CN" sz="2800" b="1" smtClean="0">
              <a:solidFill>
                <a:srgbClr val="000000"/>
              </a:solidFill>
              <a:latin typeface="Times New Roman" charset="0"/>
            </a:endParaRPr>
          </a:p>
        </p:txBody>
      </p:sp>
      <p:sp>
        <p:nvSpPr>
          <p:cNvPr id="115745" name="Text Box 33"/>
          <p:cNvSpPr txBox="1">
            <a:spLocks noChangeArrowheads="1"/>
          </p:cNvSpPr>
          <p:nvPr/>
        </p:nvSpPr>
        <p:spPr bwMode="auto">
          <a:xfrm>
            <a:off x="152400" y="4800600"/>
            <a:ext cx="80772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3333CC"/>
                </a:solidFill>
                <a:latin typeface="Times New Roman" charset="0"/>
              </a:rPr>
              <a:t>步骤：</a:t>
            </a:r>
          </a:p>
          <a:p>
            <a:pPr>
              <a:lnSpc>
                <a:spcPct val="120000"/>
              </a:lnSpc>
              <a:spcBef>
                <a:spcPct val="50000"/>
              </a:spcBef>
            </a:pPr>
            <a:r>
              <a:rPr kumimoji="1" lang="zh-CN" altLang="en-US" sz="3200" b="1" smtClean="0">
                <a:solidFill>
                  <a:srgbClr val="3333CC"/>
                </a:solidFill>
                <a:latin typeface="Times New Roman" charset="0"/>
              </a:rPr>
              <a:t>1)编写源程序；2)汇编；3)连接；4)调试。</a:t>
            </a:r>
          </a:p>
        </p:txBody>
      </p:sp>
      <p:graphicFrame>
        <p:nvGraphicFramePr>
          <p:cNvPr id="115747" name="Object 35">
            <a:hlinkClick r:id="rId3" action="ppaction://hlinksldjump"/>
          </p:cNvPr>
          <p:cNvGraphicFramePr>
            <a:graphicFrameLocks noChangeAspect="1"/>
          </p:cNvGraphicFramePr>
          <p:nvPr/>
        </p:nvGraphicFramePr>
        <p:xfrm>
          <a:off x="7162800" y="6324600"/>
          <a:ext cx="685800" cy="376238"/>
        </p:xfrm>
        <a:graphic>
          <a:graphicData uri="http://schemas.openxmlformats.org/presentationml/2006/ole">
            <mc:AlternateContent xmlns:mc="http://schemas.openxmlformats.org/markup-compatibility/2006">
              <mc:Choice xmlns:v="urn:schemas-microsoft-com:vml" Requires="v">
                <p:oleObj spid="_x0000_s2060" name="Clip" r:id="rId4" imgW="142933" imgH="142933" progId="MS_ClipArt_Gallery.5">
                  <p:embed/>
                </p:oleObj>
              </mc:Choice>
              <mc:Fallback>
                <p:oleObj name="Clip" r:id="rId4" imgW="142933" imgH="142933"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6324600"/>
                        <a:ext cx="685800"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32868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5721"/>
                                        </p:tgtEl>
                                        <p:attrNameLst>
                                          <p:attrName>style.visibility</p:attrName>
                                        </p:attrNameLst>
                                      </p:cBhvr>
                                      <p:to>
                                        <p:strVal val="visible"/>
                                      </p:to>
                                    </p:set>
                                    <p:animEffect transition="in" filter="blinds(horizontal)">
                                      <p:cBhvr>
                                        <p:cTn id="7" dur="500"/>
                                        <p:tgtEl>
                                          <p:spTgt spid="1157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5722"/>
                                        </p:tgtEl>
                                        <p:attrNameLst>
                                          <p:attrName>style.visibility</p:attrName>
                                        </p:attrNameLst>
                                      </p:cBhvr>
                                      <p:to>
                                        <p:strVal val="visible"/>
                                      </p:to>
                                    </p:set>
                                    <p:animEffect transition="in" filter="blinds(horizontal)">
                                      <p:cBhvr>
                                        <p:cTn id="12" dur="500"/>
                                        <p:tgtEl>
                                          <p:spTgt spid="1157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5745"/>
                                        </p:tgtEl>
                                        <p:attrNameLst>
                                          <p:attrName>style.visibility</p:attrName>
                                        </p:attrNameLst>
                                      </p:cBhvr>
                                      <p:to>
                                        <p:strVal val="visible"/>
                                      </p:to>
                                    </p:set>
                                    <p:animEffect transition="in" filter="blinds(horizontal)">
                                      <p:cBhvr>
                                        <p:cTn id="17" dur="500"/>
                                        <p:tgtEl>
                                          <p:spTgt spid="115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1" grpId="0" autoUpdateAnimBg="0"/>
      <p:bldP spid="115722" grpId="0" autoUpdateAnimBg="0"/>
      <p:bldP spid="11574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2495DAF6-3C04-4ACD-A5DA-4E618D55E1D0}" type="slidenum">
              <a:rPr lang="zh-CN" altLang="en-US">
                <a:solidFill>
                  <a:srgbClr val="000000"/>
                </a:solidFill>
              </a:rPr>
              <a:pPr/>
              <a:t>27</a:t>
            </a:fld>
            <a:endParaRPr lang="en-US" altLang="zh-CN">
              <a:solidFill>
                <a:srgbClr val="000000"/>
              </a:solidFill>
            </a:endParaRPr>
          </a:p>
        </p:txBody>
      </p:sp>
      <p:sp>
        <p:nvSpPr>
          <p:cNvPr id="116738" name="Text Box 2"/>
          <p:cNvSpPr txBox="1">
            <a:spLocks noChangeArrowheads="1"/>
          </p:cNvSpPr>
          <p:nvPr/>
        </p:nvSpPr>
        <p:spPr bwMode="auto">
          <a:xfrm>
            <a:off x="457200" y="914400"/>
            <a:ext cx="8077200" cy="487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69925">
              <a:spcBef>
                <a:spcPct val="0"/>
              </a:spcBef>
              <a:defRPr kumimoji="1" sz="2400">
                <a:solidFill>
                  <a:schemeClr val="tx1"/>
                </a:solidFill>
                <a:latin typeface="Times New Roman" charset="0"/>
                <a:ea typeface="宋体" charset="-122"/>
              </a:defRPr>
            </a:lvl1pPr>
            <a:lvl2pPr marL="860425">
              <a:spcBef>
                <a:spcPct val="0"/>
              </a:spcBef>
              <a:defRPr kumimoji="1" sz="2400">
                <a:solidFill>
                  <a:schemeClr val="tx1"/>
                </a:solidFill>
                <a:latin typeface="Times New Roman" charset="0"/>
                <a:ea typeface="宋体" charset="-122"/>
              </a:defRPr>
            </a:lvl2pPr>
            <a:lvl3pPr marL="1050925">
              <a:spcBef>
                <a:spcPct val="0"/>
              </a:spcBef>
              <a:defRPr kumimoji="1" sz="2400">
                <a:solidFill>
                  <a:schemeClr val="tx1"/>
                </a:solidFill>
                <a:latin typeface="Times New Roman" charset="0"/>
                <a:ea typeface="宋体" charset="-122"/>
              </a:defRPr>
            </a:lvl3pPr>
            <a:lvl4pPr>
              <a:spcBef>
                <a:spcPct val="0"/>
              </a:spcBef>
              <a:defRPr kumimoji="1" sz="2400">
                <a:solidFill>
                  <a:schemeClr val="tx1"/>
                </a:solidFill>
                <a:latin typeface="Times New Roman" charset="0"/>
                <a:ea typeface="宋体" charset="-122"/>
              </a:defRPr>
            </a:lvl4pPr>
            <a:lvl5pPr>
              <a:spcBef>
                <a:spcPct val="0"/>
              </a:spcBef>
              <a:defRPr kumimoji="1" sz="2400">
                <a:solidFill>
                  <a:schemeClr val="tx1"/>
                </a:solidFill>
                <a:latin typeface="Times New Roman" charset="0"/>
                <a:ea typeface="宋体" charset="-122"/>
              </a:defRPr>
            </a:lvl5pPr>
            <a:lvl6pPr fontAlgn="base">
              <a:spcBef>
                <a:spcPct val="0"/>
              </a:spcBef>
              <a:spcAft>
                <a:spcPct val="0"/>
              </a:spcAft>
              <a:defRPr kumimoji="1" sz="2400">
                <a:solidFill>
                  <a:schemeClr val="tx1"/>
                </a:solidFill>
                <a:latin typeface="Times New Roman" charset="0"/>
                <a:ea typeface="宋体" charset="-122"/>
              </a:defRPr>
            </a:lvl6pPr>
            <a:lvl7pPr fontAlgn="base">
              <a:spcBef>
                <a:spcPct val="0"/>
              </a:spcBef>
              <a:spcAft>
                <a:spcPct val="0"/>
              </a:spcAft>
              <a:defRPr kumimoji="1" sz="2400">
                <a:solidFill>
                  <a:schemeClr val="tx1"/>
                </a:solidFill>
                <a:latin typeface="Times New Roman" charset="0"/>
                <a:ea typeface="宋体" charset="-122"/>
              </a:defRPr>
            </a:lvl7pPr>
            <a:lvl8pPr fontAlgn="base">
              <a:spcBef>
                <a:spcPct val="0"/>
              </a:spcBef>
              <a:spcAft>
                <a:spcPct val="0"/>
              </a:spcAft>
              <a:defRPr kumimoji="1" sz="2400">
                <a:solidFill>
                  <a:schemeClr val="tx1"/>
                </a:solidFill>
                <a:latin typeface="Times New Roman" charset="0"/>
                <a:ea typeface="宋体" charset="-122"/>
              </a:defRPr>
            </a:lvl8pPr>
            <a:lvl9pPr fontAlgn="base">
              <a:spcBef>
                <a:spcPct val="0"/>
              </a:spcBef>
              <a:spcAft>
                <a:spcPct val="0"/>
              </a:spcAft>
              <a:defRPr kumimoji="1" sz="2400">
                <a:solidFill>
                  <a:schemeClr val="tx1"/>
                </a:solidFill>
                <a:latin typeface="Times New Roman" charset="0"/>
                <a:ea typeface="宋体" charset="-122"/>
              </a:defRPr>
            </a:lvl9pPr>
          </a:lstStyle>
          <a:p>
            <a:pPr>
              <a:lnSpc>
                <a:spcPct val="140000"/>
              </a:lnSpc>
              <a:spcBef>
                <a:spcPct val="50000"/>
              </a:spcBef>
            </a:pPr>
            <a:r>
              <a:rPr lang="zh-CN" altLang="en-US" sz="3200" b="1" smtClean="0">
                <a:solidFill>
                  <a:srgbClr val="000000"/>
                </a:solidFill>
              </a:rPr>
              <a:t>用户编写程序，程序在计算机中运行，计算机的控制由操作系统交给用户程序，运行用户程序，当用户程序运行结束后，应再将控制权交回操作系统，所以，在程序中应该有返回</a:t>
            </a:r>
            <a:r>
              <a:rPr lang="en-US" altLang="zh-CN" sz="3200" b="1" smtClean="0">
                <a:solidFill>
                  <a:srgbClr val="000000"/>
                </a:solidFill>
              </a:rPr>
              <a:t>DOS</a:t>
            </a:r>
            <a:r>
              <a:rPr lang="zh-CN" altLang="en-US" sz="3200" b="1" smtClean="0">
                <a:solidFill>
                  <a:srgbClr val="000000"/>
                </a:solidFill>
              </a:rPr>
              <a:t>的操作。在计算机中，返回</a:t>
            </a:r>
            <a:r>
              <a:rPr lang="en-US" altLang="zh-CN" sz="3200" b="1" smtClean="0">
                <a:solidFill>
                  <a:srgbClr val="000000"/>
                </a:solidFill>
              </a:rPr>
              <a:t>DOS</a:t>
            </a:r>
            <a:r>
              <a:rPr lang="zh-CN" altLang="en-US" sz="3200" b="1" smtClean="0">
                <a:solidFill>
                  <a:srgbClr val="000000"/>
                </a:solidFill>
              </a:rPr>
              <a:t>的操作由操作系统中的一个子程序来实现，用户使用时调用这个子程序即可。</a:t>
            </a:r>
          </a:p>
        </p:txBody>
      </p:sp>
    </p:spTree>
    <p:extLst>
      <p:ext uri="{BB962C8B-B14F-4D97-AF65-F5344CB8AC3E}">
        <p14:creationId xmlns:p14="http://schemas.microsoft.com/office/powerpoint/2010/main" val="32353787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p:txBody>
          <a:bodyPr/>
          <a:lstStyle/>
          <a:p>
            <a:fld id="{E3D1349A-C1B9-493D-A1F6-5362240E35CB}" type="slidenum">
              <a:rPr lang="zh-CN" altLang="en-US">
                <a:solidFill>
                  <a:srgbClr val="000000"/>
                </a:solidFill>
              </a:rPr>
              <a:pPr/>
              <a:t>28</a:t>
            </a:fld>
            <a:endParaRPr lang="en-US" altLang="zh-CN">
              <a:solidFill>
                <a:srgbClr val="000000"/>
              </a:solidFill>
            </a:endParaRPr>
          </a:p>
        </p:txBody>
      </p:sp>
      <p:sp>
        <p:nvSpPr>
          <p:cNvPr id="117762" name="Text Box 2"/>
          <p:cNvSpPr txBox="1">
            <a:spLocks noChangeArrowheads="1"/>
          </p:cNvSpPr>
          <p:nvPr/>
        </p:nvSpPr>
        <p:spPr bwMode="auto">
          <a:xfrm>
            <a:off x="0" y="0"/>
            <a:ext cx="9144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dirty="0" smtClean="0">
                <a:solidFill>
                  <a:srgbClr val="000000"/>
                </a:solidFill>
                <a:latin typeface="Times New Roman" charset="0"/>
              </a:rPr>
              <a:t>每当一个用户的可执行文件.</a:t>
            </a:r>
            <a:r>
              <a:rPr kumimoji="1" lang="en-US" altLang="zh-CN" sz="2800" b="1" dirty="0" smtClean="0">
                <a:solidFill>
                  <a:srgbClr val="000000"/>
                </a:solidFill>
                <a:latin typeface="Times New Roman" charset="0"/>
              </a:rPr>
              <a:t>EXE</a:t>
            </a:r>
            <a:r>
              <a:rPr kumimoji="1" lang="zh-CN" altLang="en-US" sz="2800" b="1" dirty="0" smtClean="0">
                <a:solidFill>
                  <a:srgbClr val="000000"/>
                </a:solidFill>
                <a:latin typeface="Times New Roman" charset="0"/>
              </a:rPr>
              <a:t>装入内存后，存储器的分配情况如图：</a:t>
            </a:r>
          </a:p>
        </p:txBody>
      </p:sp>
      <p:graphicFrame>
        <p:nvGraphicFramePr>
          <p:cNvPr id="117763" name="Group 3"/>
          <p:cNvGraphicFramePr>
            <a:graphicFrameLocks noGrp="1"/>
          </p:cNvGraphicFramePr>
          <p:nvPr/>
        </p:nvGraphicFramePr>
        <p:xfrm>
          <a:off x="4114800" y="990600"/>
          <a:ext cx="1524000" cy="5699761"/>
        </p:xfrm>
        <a:graphic>
          <a:graphicData uri="http://schemas.openxmlformats.org/drawingml/2006/table">
            <a:tbl>
              <a:tblPr/>
              <a:tblGrid>
                <a:gridCol w="1524000"/>
              </a:tblGrid>
              <a:tr h="10160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charset="0"/>
                          <a:ea typeface="宋体" charset="-122"/>
                        </a:rPr>
                        <a:t>系统占用</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rgbClr val="0000CC"/>
                          </a:solidFill>
                          <a:effectLst/>
                          <a:latin typeface="Times New Roman" charset="0"/>
                          <a:ea typeface="宋体" charset="-122"/>
                        </a:rPr>
                        <a:t>程序段前缀</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charset="0"/>
                          <a:ea typeface="宋体" charset="-122"/>
                        </a:rPr>
                        <a:t>用户数据区</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charset="0"/>
                          <a:ea typeface="宋体" charset="-122"/>
                        </a:rPr>
                        <a:t>用户堆栈区</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315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charset="0"/>
                          <a:ea typeface="宋体" charset="-122"/>
                        </a:rPr>
                        <a:t>用户代码段</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charset="0"/>
                          <a:ea typeface="宋体"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charset="0"/>
                          <a:ea typeface="宋体"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0575">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000" b="1"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charset="0"/>
                          <a:ea typeface="宋体" charset="-122"/>
                        </a:rPr>
                        <a:t>系统和</a:t>
                      </a:r>
                      <a:r>
                        <a:rPr kumimoji="1" lang="en-US" altLang="zh-CN" sz="2000" b="1" i="0" u="none" strike="noStrike" cap="none" normalizeH="0" baseline="0" smtClean="0">
                          <a:ln>
                            <a:noFill/>
                          </a:ln>
                          <a:solidFill>
                            <a:schemeClr val="tx1"/>
                          </a:solidFill>
                          <a:effectLst/>
                          <a:latin typeface="Times New Roman" charset="0"/>
                          <a:ea typeface="宋体" charset="-122"/>
                        </a:rPr>
                        <a:t>ROM</a:t>
                      </a:r>
                      <a:r>
                        <a:rPr kumimoji="1" lang="zh-CN" altLang="en-US" sz="2000" b="1" i="0" u="none" strike="noStrike" cap="none" normalizeH="0" baseline="0" smtClean="0">
                          <a:ln>
                            <a:noFill/>
                          </a:ln>
                          <a:solidFill>
                            <a:schemeClr val="tx1"/>
                          </a:solidFill>
                          <a:effectLst/>
                          <a:latin typeface="Times New Roman" charset="0"/>
                          <a:ea typeface="宋体" charset="-122"/>
                        </a:rPr>
                        <a:t>占用</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7781" name="AutoShape 21"/>
          <p:cNvSpPr>
            <a:spLocks noChangeArrowheads="1"/>
          </p:cNvSpPr>
          <p:nvPr/>
        </p:nvSpPr>
        <p:spPr bwMode="auto">
          <a:xfrm>
            <a:off x="5943600" y="609600"/>
            <a:ext cx="1295400" cy="554038"/>
          </a:xfrm>
          <a:prstGeom prst="wedgeRoundRectCallout">
            <a:avLst>
              <a:gd name="adj1" fmla="val -71815"/>
              <a:gd name="adj2" fmla="val 19630"/>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zh-CN" altLang="en-US" sz="2800" b="1" smtClean="0">
                <a:solidFill>
                  <a:srgbClr val="FFFF00"/>
                </a:solidFill>
                <a:latin typeface="Times New Roman" charset="0"/>
              </a:rPr>
              <a:t>00000</a:t>
            </a:r>
            <a:r>
              <a:rPr kumimoji="1" lang="en-US" altLang="zh-CN" sz="2800" b="1" smtClean="0">
                <a:solidFill>
                  <a:srgbClr val="FFFF00"/>
                </a:solidFill>
                <a:latin typeface="Times New Roman" charset="0"/>
              </a:rPr>
              <a:t>H</a:t>
            </a:r>
          </a:p>
        </p:txBody>
      </p:sp>
      <p:sp>
        <p:nvSpPr>
          <p:cNvPr id="117782" name="AutoShape 22"/>
          <p:cNvSpPr>
            <a:spLocks noChangeArrowheads="1"/>
          </p:cNvSpPr>
          <p:nvPr/>
        </p:nvSpPr>
        <p:spPr bwMode="auto">
          <a:xfrm>
            <a:off x="2514600" y="1752600"/>
            <a:ext cx="1295400" cy="554038"/>
          </a:xfrm>
          <a:prstGeom prst="wedgeRoundRectCallout">
            <a:avLst>
              <a:gd name="adj1" fmla="val 73898"/>
              <a:gd name="adj2" fmla="val 8167"/>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en-US" altLang="zh-CN" sz="2800" b="1" smtClean="0">
                <a:solidFill>
                  <a:srgbClr val="FFFF00"/>
                </a:solidFill>
                <a:latin typeface="Times New Roman" charset="0"/>
              </a:rPr>
              <a:t>DS,ES</a:t>
            </a:r>
          </a:p>
        </p:txBody>
      </p:sp>
      <p:sp>
        <p:nvSpPr>
          <p:cNvPr id="117783" name="AutoShape 23"/>
          <p:cNvSpPr>
            <a:spLocks/>
          </p:cNvSpPr>
          <p:nvPr/>
        </p:nvSpPr>
        <p:spPr bwMode="auto">
          <a:xfrm>
            <a:off x="5638800" y="2057400"/>
            <a:ext cx="304800" cy="609600"/>
          </a:xfrm>
          <a:prstGeom prst="rightBrace">
            <a:avLst>
              <a:gd name="adj1" fmla="val 16667"/>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17784" name="Text Box 24"/>
          <p:cNvSpPr txBox="1">
            <a:spLocks noChangeArrowheads="1"/>
          </p:cNvSpPr>
          <p:nvPr/>
        </p:nvSpPr>
        <p:spPr bwMode="auto">
          <a:xfrm>
            <a:off x="5943600" y="2057400"/>
            <a:ext cx="16002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400" b="1" smtClean="0">
                <a:solidFill>
                  <a:srgbClr val="FF0000"/>
                </a:solidFill>
                <a:latin typeface="Times New Roman" charset="0"/>
              </a:rPr>
              <a:t>100个字节</a:t>
            </a:r>
          </a:p>
        </p:txBody>
      </p:sp>
      <p:sp>
        <p:nvSpPr>
          <p:cNvPr id="117785" name="AutoShape 25"/>
          <p:cNvSpPr>
            <a:spLocks noChangeArrowheads="1"/>
          </p:cNvSpPr>
          <p:nvPr/>
        </p:nvSpPr>
        <p:spPr bwMode="auto">
          <a:xfrm>
            <a:off x="2895600" y="3200400"/>
            <a:ext cx="762000" cy="554038"/>
          </a:xfrm>
          <a:prstGeom prst="wedgeRoundRectCallout">
            <a:avLst>
              <a:gd name="adj1" fmla="val 116875"/>
              <a:gd name="adj2" fmla="val -11889"/>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en-US" altLang="zh-CN" sz="2800" b="1" smtClean="0">
                <a:solidFill>
                  <a:srgbClr val="FFFF00"/>
                </a:solidFill>
                <a:latin typeface="Times New Roman" charset="0"/>
              </a:rPr>
              <a:t>SS</a:t>
            </a:r>
          </a:p>
        </p:txBody>
      </p:sp>
      <p:sp>
        <p:nvSpPr>
          <p:cNvPr id="117786" name="AutoShape 26"/>
          <p:cNvSpPr>
            <a:spLocks/>
          </p:cNvSpPr>
          <p:nvPr/>
        </p:nvSpPr>
        <p:spPr bwMode="auto">
          <a:xfrm>
            <a:off x="5715000" y="2743200"/>
            <a:ext cx="304800" cy="2362200"/>
          </a:xfrm>
          <a:prstGeom prst="rightBrace">
            <a:avLst>
              <a:gd name="adj1" fmla="val 64583"/>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17787" name="Text Box 27"/>
          <p:cNvSpPr txBox="1">
            <a:spLocks noChangeArrowheads="1"/>
          </p:cNvSpPr>
          <p:nvPr/>
        </p:nvSpPr>
        <p:spPr bwMode="auto">
          <a:xfrm>
            <a:off x="5943600" y="3657600"/>
            <a:ext cx="20574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400" b="1" smtClean="0">
                <a:solidFill>
                  <a:srgbClr val="FF0000"/>
                </a:solidFill>
                <a:latin typeface="Times New Roman" charset="0"/>
              </a:rPr>
              <a:t>用户程序空间</a:t>
            </a:r>
          </a:p>
        </p:txBody>
      </p:sp>
      <p:sp>
        <p:nvSpPr>
          <p:cNvPr id="117788" name="AutoShape 28"/>
          <p:cNvSpPr>
            <a:spLocks noChangeArrowheads="1"/>
          </p:cNvSpPr>
          <p:nvPr/>
        </p:nvSpPr>
        <p:spPr bwMode="auto">
          <a:xfrm>
            <a:off x="2286000" y="6303963"/>
            <a:ext cx="1524000" cy="554037"/>
          </a:xfrm>
          <a:prstGeom prst="wedgeRoundRectCallout">
            <a:avLst>
              <a:gd name="adj1" fmla="val 74167"/>
              <a:gd name="adj2" fmla="val -3870"/>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en-US" altLang="zh-CN" sz="2800" b="1" smtClean="0">
                <a:solidFill>
                  <a:srgbClr val="FFFF00"/>
                </a:solidFill>
                <a:latin typeface="Times New Roman" charset="0"/>
              </a:rPr>
              <a:t>FFFFFH</a:t>
            </a:r>
          </a:p>
        </p:txBody>
      </p:sp>
      <p:sp>
        <p:nvSpPr>
          <p:cNvPr id="117789" name="AutoShape 29"/>
          <p:cNvSpPr>
            <a:spLocks noChangeArrowheads="1"/>
          </p:cNvSpPr>
          <p:nvPr/>
        </p:nvSpPr>
        <p:spPr bwMode="auto">
          <a:xfrm>
            <a:off x="2895600" y="3962400"/>
            <a:ext cx="762000" cy="554038"/>
          </a:xfrm>
          <a:prstGeom prst="wedgeRoundRectCallout">
            <a:avLst>
              <a:gd name="adj1" fmla="val 119375"/>
              <a:gd name="adj2" fmla="val -21921"/>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en-US" altLang="zh-CN" sz="2800" b="1" smtClean="0">
                <a:solidFill>
                  <a:srgbClr val="FFFF00"/>
                </a:solidFill>
                <a:latin typeface="Times New Roman" charset="0"/>
              </a:rPr>
              <a:t>CS</a:t>
            </a:r>
          </a:p>
        </p:txBody>
      </p:sp>
    </p:spTree>
    <p:extLst>
      <p:ext uri="{BB962C8B-B14F-4D97-AF65-F5344CB8AC3E}">
        <p14:creationId xmlns:p14="http://schemas.microsoft.com/office/powerpoint/2010/main" val="4164961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2"/>
          </p:nvPr>
        </p:nvSpPr>
        <p:spPr/>
        <p:txBody>
          <a:bodyPr/>
          <a:lstStyle/>
          <a:p>
            <a:fld id="{424D6B5B-7822-4D3D-8B1D-13E9B3AF1C4F}" type="slidenum">
              <a:rPr lang="zh-CN" altLang="en-US">
                <a:solidFill>
                  <a:srgbClr val="000000"/>
                </a:solidFill>
              </a:rPr>
              <a:pPr/>
              <a:t>29</a:t>
            </a:fld>
            <a:endParaRPr lang="en-US" altLang="zh-CN">
              <a:solidFill>
                <a:srgbClr val="000000"/>
              </a:solidFill>
            </a:endParaRPr>
          </a:p>
        </p:txBody>
      </p:sp>
      <p:graphicFrame>
        <p:nvGraphicFramePr>
          <p:cNvPr id="118786" name="Group 2"/>
          <p:cNvGraphicFramePr>
            <a:graphicFrameLocks noGrp="1"/>
          </p:cNvGraphicFramePr>
          <p:nvPr/>
        </p:nvGraphicFramePr>
        <p:xfrm>
          <a:off x="7391400" y="457200"/>
          <a:ext cx="1524000" cy="5722938"/>
        </p:xfrm>
        <a:graphic>
          <a:graphicData uri="http://schemas.openxmlformats.org/drawingml/2006/table">
            <a:tbl>
              <a:tblPr/>
              <a:tblGrid>
                <a:gridCol w="1524000"/>
              </a:tblGrid>
              <a:tr h="10160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charset="0"/>
                          <a:ea typeface="宋体" charset="-122"/>
                        </a:rPr>
                        <a:t>系统占用</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Times New Roman" charset="0"/>
                          <a:ea typeface="宋体" charset="-122"/>
                        </a:rPr>
                        <a:t>INT 20H</a:t>
                      </a:r>
                      <a:r>
                        <a:rPr kumimoji="1" lang="en-US" altLang="zh-CN" sz="2000" b="1" i="0" u="none" strike="noStrike" cap="none" normalizeH="0" baseline="0" smtClean="0">
                          <a:ln>
                            <a:noFill/>
                          </a:ln>
                          <a:solidFill>
                            <a:srgbClr val="0000CC"/>
                          </a:solidFill>
                          <a:effectLst/>
                          <a:latin typeface="Times New Roman" charset="0"/>
                          <a:ea typeface="宋体" charset="-122"/>
                        </a:rPr>
                        <a:t>  </a:t>
                      </a:r>
                      <a:r>
                        <a:rPr kumimoji="1" lang="zh-CN" altLang="en-US" sz="2000" b="1" i="0" u="none" strike="noStrike" cap="none" normalizeH="0" baseline="0" smtClean="0">
                          <a:ln>
                            <a:noFill/>
                          </a:ln>
                          <a:solidFill>
                            <a:srgbClr val="0000CC"/>
                          </a:solidFill>
                          <a:effectLst/>
                          <a:latin typeface="Times New Roman" charset="0"/>
                          <a:ea typeface="宋体" charset="-122"/>
                        </a:rPr>
                        <a:t>程序段前缀</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charset="0"/>
                          <a:ea typeface="宋体" charset="-122"/>
                        </a:rPr>
                        <a:t>用户数据区</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charset="0"/>
                          <a:ea typeface="宋体" charset="-122"/>
                        </a:rPr>
                        <a:t>用户堆栈区</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315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charset="0"/>
                          <a:ea typeface="宋体" charset="-122"/>
                        </a:rPr>
                        <a:t>用户代码段</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charset="0"/>
                          <a:ea typeface="宋体"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charset="0"/>
                          <a:ea typeface="宋体"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0575">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000" b="1"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charset="0"/>
                          <a:ea typeface="宋体" charset="-122"/>
                        </a:rPr>
                        <a:t>系统和</a:t>
                      </a:r>
                      <a:r>
                        <a:rPr kumimoji="1" lang="en-US" altLang="zh-CN" sz="2000" b="1" i="0" u="none" strike="noStrike" cap="none" normalizeH="0" baseline="0" smtClean="0">
                          <a:ln>
                            <a:noFill/>
                          </a:ln>
                          <a:solidFill>
                            <a:schemeClr val="tx1"/>
                          </a:solidFill>
                          <a:effectLst/>
                          <a:latin typeface="Times New Roman" charset="0"/>
                          <a:ea typeface="宋体" charset="-122"/>
                        </a:rPr>
                        <a:t>ROM</a:t>
                      </a:r>
                      <a:r>
                        <a:rPr kumimoji="1" lang="zh-CN" altLang="en-US" sz="2000" b="1" i="0" u="none" strike="noStrike" cap="none" normalizeH="0" baseline="0" smtClean="0">
                          <a:ln>
                            <a:noFill/>
                          </a:ln>
                          <a:solidFill>
                            <a:schemeClr val="tx1"/>
                          </a:solidFill>
                          <a:effectLst/>
                          <a:latin typeface="Times New Roman" charset="0"/>
                          <a:ea typeface="宋体" charset="-122"/>
                        </a:rPr>
                        <a:t>占用</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8804" name="Text Box 20"/>
          <p:cNvSpPr txBox="1">
            <a:spLocks noChangeArrowheads="1"/>
          </p:cNvSpPr>
          <p:nvPr/>
        </p:nvSpPr>
        <p:spPr bwMode="auto">
          <a:xfrm>
            <a:off x="228600" y="152400"/>
            <a:ext cx="6934200" cy="65468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无论用户程序有几段，也无论这些段的排列顺序如何，用户程序的代码前一定有100个字节的</a:t>
            </a:r>
            <a:r>
              <a:rPr kumimoji="1" lang="zh-CN" altLang="en-US" sz="3200" b="1" smtClean="0">
                <a:solidFill>
                  <a:srgbClr val="0000CC"/>
                </a:solidFill>
                <a:latin typeface="Times New Roman" charset="0"/>
              </a:rPr>
              <a:t>程序段前缀</a:t>
            </a:r>
            <a:r>
              <a:rPr kumimoji="1" lang="zh-CN" altLang="en-US" sz="3200" b="1" smtClean="0">
                <a:solidFill>
                  <a:srgbClr val="000000"/>
                </a:solidFill>
                <a:latin typeface="Times New Roman" charset="0"/>
              </a:rPr>
              <a:t>(</a:t>
            </a:r>
            <a:r>
              <a:rPr kumimoji="1" lang="en-US" altLang="zh-CN" sz="3200" b="1" smtClean="0">
                <a:solidFill>
                  <a:srgbClr val="000000"/>
                </a:solidFill>
                <a:latin typeface="Times New Roman" charset="0"/>
              </a:rPr>
              <a:t>Program Segment Prefix, </a:t>
            </a:r>
            <a:r>
              <a:rPr kumimoji="1" lang="zh-CN" altLang="en-US" sz="3200" b="1" smtClean="0">
                <a:solidFill>
                  <a:srgbClr val="000000"/>
                </a:solidFill>
                <a:latin typeface="Times New Roman" charset="0"/>
              </a:rPr>
              <a:t>简称</a:t>
            </a:r>
            <a:r>
              <a:rPr kumimoji="1" lang="en-US" altLang="zh-CN" sz="3200" b="1" smtClean="0">
                <a:solidFill>
                  <a:srgbClr val="000000"/>
                </a:solidFill>
                <a:latin typeface="Times New Roman" charset="0"/>
              </a:rPr>
              <a:t>PSP)，PSP</a:t>
            </a:r>
            <a:r>
              <a:rPr kumimoji="1" lang="zh-CN" altLang="en-US" sz="3200" b="1" smtClean="0">
                <a:solidFill>
                  <a:srgbClr val="000000"/>
                </a:solidFill>
                <a:latin typeface="Times New Roman" charset="0"/>
              </a:rPr>
              <a:t>给出了用户的可执行文件(.</a:t>
            </a:r>
            <a:r>
              <a:rPr kumimoji="1" lang="en-US" altLang="zh-CN" sz="3200" b="1" smtClean="0">
                <a:solidFill>
                  <a:srgbClr val="000000"/>
                </a:solidFill>
                <a:latin typeface="Times New Roman" charset="0"/>
              </a:rPr>
              <a:t>EXE)</a:t>
            </a:r>
            <a:r>
              <a:rPr kumimoji="1" lang="zh-CN" altLang="en-US" sz="3200" b="1" smtClean="0">
                <a:solidFill>
                  <a:srgbClr val="000000"/>
                </a:solidFill>
                <a:latin typeface="Times New Roman" charset="0"/>
              </a:rPr>
              <a:t>的若干控制信息。其中</a:t>
            </a:r>
            <a:r>
              <a:rPr kumimoji="1" lang="en-US" altLang="zh-CN" sz="3200" b="1" smtClean="0">
                <a:solidFill>
                  <a:srgbClr val="000000"/>
                </a:solidFill>
                <a:latin typeface="Times New Roman" charset="0"/>
              </a:rPr>
              <a:t>PSP</a:t>
            </a:r>
            <a:r>
              <a:rPr kumimoji="1" lang="zh-CN" altLang="en-US" sz="3200" b="1" smtClean="0">
                <a:solidFill>
                  <a:srgbClr val="000000"/>
                </a:solidFill>
                <a:latin typeface="Times New Roman" charset="0"/>
              </a:rPr>
              <a:t>的开始处(第1，2字节)有一条中断指令</a:t>
            </a:r>
            <a:r>
              <a:rPr kumimoji="1" lang="en-US" altLang="zh-CN" sz="3200" b="1" smtClean="0">
                <a:solidFill>
                  <a:srgbClr val="FF0000"/>
                </a:solidFill>
                <a:latin typeface="Times New Roman" charset="0"/>
              </a:rPr>
              <a:t>INT 20H</a:t>
            </a:r>
            <a:r>
              <a:rPr kumimoji="1" lang="zh-CN" altLang="en-US" sz="3200" b="1" smtClean="0">
                <a:solidFill>
                  <a:srgbClr val="000000"/>
                </a:solidFill>
                <a:latin typeface="Times New Roman" charset="0"/>
              </a:rPr>
              <a:t>的代码，通过它可以</a:t>
            </a:r>
            <a:r>
              <a:rPr kumimoji="1" lang="zh-CN" altLang="en-US" sz="3200" b="1" smtClean="0">
                <a:solidFill>
                  <a:srgbClr val="FF0000"/>
                </a:solidFill>
                <a:latin typeface="Times New Roman" charset="0"/>
              </a:rPr>
              <a:t>结束用户程序，返回操作系统</a:t>
            </a:r>
            <a:r>
              <a:rPr kumimoji="1" lang="zh-CN" altLang="en-US" sz="3200" b="1" smtClean="0">
                <a:solidFill>
                  <a:srgbClr val="000000"/>
                </a:solidFill>
                <a:latin typeface="Times New Roman" charset="0"/>
              </a:rPr>
              <a:t>。在用户程序执行完以后，通过执行该条指令就可以返回</a:t>
            </a:r>
            <a:r>
              <a:rPr kumimoji="1" lang="en-US" altLang="zh-CN" sz="3200" b="1" smtClean="0">
                <a:solidFill>
                  <a:srgbClr val="000000"/>
                </a:solidFill>
                <a:latin typeface="Times New Roman" charset="0"/>
              </a:rPr>
              <a:t>DOS。</a:t>
            </a:r>
          </a:p>
        </p:txBody>
      </p:sp>
    </p:spTree>
    <p:extLst>
      <p:ext uri="{BB962C8B-B14F-4D97-AF65-F5344CB8AC3E}">
        <p14:creationId xmlns:p14="http://schemas.microsoft.com/office/powerpoint/2010/main" val="3944922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汇编语言程序设计基础</a:t>
            </a:r>
            <a:endParaRPr lang="zh-CN" altLang="en-US" dirty="0"/>
          </a:p>
        </p:txBody>
      </p:sp>
      <p:sp>
        <p:nvSpPr>
          <p:cNvPr id="4" name="Rectangle 10"/>
          <p:cNvSpPr>
            <a:spLocks noChangeArrowheads="1"/>
          </p:cNvSpPr>
          <p:nvPr/>
        </p:nvSpPr>
        <p:spPr bwMode="auto">
          <a:xfrm>
            <a:off x="457200" y="1268760"/>
            <a:ext cx="1811338" cy="609600"/>
          </a:xfrm>
          <a:prstGeom prst="rect">
            <a:avLst/>
          </a:prstGeom>
          <a:solidFill>
            <a:srgbClr val="9900CC"/>
          </a:solidFill>
          <a:ln w="9525">
            <a:solidFill>
              <a:srgbClr val="FFFFCC"/>
            </a:solidFill>
            <a:prstDash val="sysDot"/>
            <a:miter lim="800000"/>
            <a:headEnd/>
            <a:tailEnd/>
          </a:ln>
        </p:spPr>
        <p:txBody>
          <a:bodyPr anchor="ctr"/>
          <a:lstStyle>
            <a:lvl1pPr eaLnBrk="0" hangingPunct="0">
              <a:spcBef>
                <a:spcPct val="20000"/>
              </a:spcBef>
              <a:buClr>
                <a:schemeClr val="hlink"/>
              </a:buClr>
              <a:buSzPct val="110000"/>
              <a:buFont typeface="Wingdings" pitchFamily="2" charset="2"/>
              <a:buBlip>
                <a:blip r:embed="rId2"/>
              </a:buBlip>
              <a:defRPr kumimoji="1" sz="3200">
                <a:solidFill>
                  <a:schemeClr val="tx1"/>
                </a:solidFill>
                <a:latin typeface="Tahoma" pitchFamily="34" charset="0"/>
                <a:ea typeface="宋体" charset="-122"/>
              </a:defRPr>
            </a:lvl1pPr>
            <a:lvl2pPr marL="742950" indent="-285750" eaLnBrk="0" hangingPunct="0">
              <a:spcBef>
                <a:spcPct val="20000"/>
              </a:spcBef>
              <a:buClr>
                <a:schemeClr val="tx1"/>
              </a:buClr>
              <a:buSzPct val="60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hlink"/>
              </a:buClr>
              <a:buSzPct val="95000"/>
              <a:buFont typeface="Wingdings" pitchFamily="2" charset="2"/>
              <a:buChar char="w"/>
              <a:defRPr kumimoji="1" sz="2400">
                <a:solidFill>
                  <a:schemeClr val="tx1"/>
                </a:solidFill>
                <a:latin typeface="Tahoma" pitchFamily="34" charset="0"/>
                <a:ea typeface="宋体" charset="-122"/>
              </a:defRPr>
            </a:lvl3pPr>
            <a:lvl4pPr marL="1600200" indent="-228600" eaLnBrk="0" hangingPunct="0">
              <a:spcBef>
                <a:spcPct val="20000"/>
              </a:spcBef>
              <a:buClr>
                <a:schemeClr val="tx1"/>
              </a:buClr>
              <a:buSzPct val="6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hlink"/>
              </a:buClr>
              <a:buSzPct val="6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9pPr>
          </a:lstStyle>
          <a:p>
            <a:pPr algn="ctr" eaLnBrk="1" hangingPunct="1">
              <a:spcBef>
                <a:spcPct val="0"/>
              </a:spcBef>
              <a:buClrTx/>
              <a:buSzTx/>
              <a:buFontTx/>
              <a:buNone/>
            </a:pPr>
            <a:r>
              <a:rPr lang="zh-CN" altLang="en-US" dirty="0">
                <a:solidFill>
                  <a:schemeClr val="bg1"/>
                </a:solidFill>
                <a:latin typeface="楷体_GB2312" pitchFamily="49" charset="-122"/>
                <a:ea typeface="楷体_GB2312" pitchFamily="49" charset="-122"/>
              </a:rPr>
              <a:t>算法</a:t>
            </a:r>
            <a:endParaRPr lang="zh-CN" altLang="en-US" sz="3600" dirty="0">
              <a:solidFill>
                <a:schemeClr val="bg1"/>
              </a:solidFill>
              <a:latin typeface="楷体_GB2312" pitchFamily="49" charset="-122"/>
              <a:ea typeface="楷体_GB2312" pitchFamily="49" charset="-122"/>
            </a:endParaRPr>
          </a:p>
        </p:txBody>
      </p:sp>
      <p:sp>
        <p:nvSpPr>
          <p:cNvPr id="5" name="Rectangle 11"/>
          <p:cNvSpPr>
            <a:spLocks noChangeArrowheads="1"/>
          </p:cNvSpPr>
          <p:nvPr/>
        </p:nvSpPr>
        <p:spPr bwMode="auto">
          <a:xfrm>
            <a:off x="502311" y="1988840"/>
            <a:ext cx="8001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110000"/>
              <a:buFont typeface="Wingdings" pitchFamily="2" charset="2"/>
              <a:buBlip>
                <a:blip r:embed="rId2"/>
              </a:buBlip>
              <a:defRPr kumimoji="1" sz="3200">
                <a:solidFill>
                  <a:schemeClr val="tx1"/>
                </a:solidFill>
                <a:latin typeface="Tahoma" pitchFamily="34" charset="0"/>
                <a:ea typeface="宋体" charset="-122"/>
              </a:defRPr>
            </a:lvl1pPr>
            <a:lvl2pPr marL="742950" indent="-285750" eaLnBrk="0" hangingPunct="0">
              <a:spcBef>
                <a:spcPct val="20000"/>
              </a:spcBef>
              <a:buClr>
                <a:schemeClr val="tx1"/>
              </a:buClr>
              <a:buSzPct val="60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hlink"/>
              </a:buClr>
              <a:buSzPct val="95000"/>
              <a:buFont typeface="Wingdings" pitchFamily="2" charset="2"/>
              <a:buChar char="w"/>
              <a:defRPr kumimoji="1" sz="2400">
                <a:solidFill>
                  <a:schemeClr val="tx1"/>
                </a:solidFill>
                <a:latin typeface="Tahoma" pitchFamily="34" charset="0"/>
                <a:ea typeface="宋体" charset="-122"/>
              </a:defRPr>
            </a:lvl3pPr>
            <a:lvl4pPr marL="1600200" indent="-228600" eaLnBrk="0" hangingPunct="0">
              <a:spcBef>
                <a:spcPct val="20000"/>
              </a:spcBef>
              <a:buClr>
                <a:schemeClr val="tx1"/>
              </a:buClr>
              <a:buSzPct val="6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hlink"/>
              </a:buClr>
              <a:buSzPct val="6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9pPr>
          </a:lstStyle>
          <a:p>
            <a:pPr eaLnBrk="1" hangingPunct="1">
              <a:spcBef>
                <a:spcPct val="40000"/>
              </a:spcBef>
              <a:buClrTx/>
              <a:buSzTx/>
              <a:buFontTx/>
              <a:buNone/>
            </a:pPr>
            <a:r>
              <a:rPr lang="en-US" altLang="zh-CN" sz="2000" b="1" dirty="0">
                <a:solidFill>
                  <a:srgbClr val="000000"/>
                </a:solidFill>
                <a:latin typeface="楷体_GB2312" pitchFamily="49" charset="-122"/>
                <a:ea typeface="楷体_GB2312" pitchFamily="49" charset="-122"/>
              </a:rPr>
              <a:t>    </a:t>
            </a:r>
            <a:r>
              <a:rPr lang="zh-CN" altLang="en-US" sz="2400" b="1" dirty="0">
                <a:solidFill>
                  <a:srgbClr val="000000"/>
                </a:solidFill>
                <a:latin typeface="楷体_GB2312" pitchFamily="49" charset="-122"/>
                <a:ea typeface="楷体_GB2312" pitchFamily="49" charset="-122"/>
              </a:rPr>
              <a:t>所谓算法，简单地说就是计算机能够实现的有限的解题步骤。我们知道，计算机只能进行最基本的算术运算和逻辑运算，要完成较为复杂的运算和控制操作，必须</a:t>
            </a:r>
            <a:r>
              <a:rPr lang="zh-CN" altLang="en-US" sz="2400" b="1" dirty="0">
                <a:solidFill>
                  <a:srgbClr val="FF0000"/>
                </a:solidFill>
                <a:latin typeface="楷体_GB2312" pitchFamily="49" charset="-122"/>
                <a:ea typeface="楷体_GB2312" pitchFamily="49" charset="-122"/>
              </a:rPr>
              <a:t>选择合适的算法，这是正确编程的基础。</a:t>
            </a:r>
          </a:p>
        </p:txBody>
      </p:sp>
      <p:sp>
        <p:nvSpPr>
          <p:cNvPr id="6" name="Rectangle 1029"/>
          <p:cNvSpPr>
            <a:spLocks noChangeArrowheads="1"/>
          </p:cNvSpPr>
          <p:nvPr/>
        </p:nvSpPr>
        <p:spPr bwMode="auto">
          <a:xfrm>
            <a:off x="533400" y="3717032"/>
            <a:ext cx="8001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110000"/>
              <a:buFont typeface="Wingdings" pitchFamily="2" charset="2"/>
              <a:buBlip>
                <a:blip r:embed="rId2"/>
              </a:buBlip>
              <a:defRPr kumimoji="1" sz="3200">
                <a:solidFill>
                  <a:schemeClr val="tx1"/>
                </a:solidFill>
                <a:latin typeface="Tahoma" pitchFamily="34" charset="0"/>
                <a:ea typeface="宋体" charset="-122"/>
              </a:defRPr>
            </a:lvl1pPr>
            <a:lvl2pPr marL="742950" indent="-285750" eaLnBrk="0" hangingPunct="0">
              <a:spcBef>
                <a:spcPct val="20000"/>
              </a:spcBef>
              <a:buClr>
                <a:schemeClr val="tx1"/>
              </a:buClr>
              <a:buSzPct val="60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hlink"/>
              </a:buClr>
              <a:buSzPct val="95000"/>
              <a:buFont typeface="Wingdings" pitchFamily="2" charset="2"/>
              <a:buChar char="w"/>
              <a:defRPr kumimoji="1" sz="2400">
                <a:solidFill>
                  <a:schemeClr val="tx1"/>
                </a:solidFill>
                <a:latin typeface="Tahoma" pitchFamily="34" charset="0"/>
                <a:ea typeface="宋体" charset="-122"/>
              </a:defRPr>
            </a:lvl3pPr>
            <a:lvl4pPr marL="1600200" indent="-228600" eaLnBrk="0" hangingPunct="0">
              <a:spcBef>
                <a:spcPct val="20000"/>
              </a:spcBef>
              <a:buClr>
                <a:schemeClr val="tx1"/>
              </a:buClr>
              <a:buSzPct val="6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hlink"/>
              </a:buClr>
              <a:buSzPct val="6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9pPr>
          </a:lstStyle>
          <a:p>
            <a:pPr eaLnBrk="1" hangingPunct="1">
              <a:spcBef>
                <a:spcPct val="40000"/>
              </a:spcBef>
              <a:buClrTx/>
              <a:buSzTx/>
              <a:buFontTx/>
              <a:buNone/>
            </a:pPr>
            <a:r>
              <a:rPr lang="en-US" altLang="zh-CN" sz="2400" b="1" dirty="0">
                <a:solidFill>
                  <a:srgbClr val="000000"/>
                </a:solidFill>
                <a:latin typeface="楷体_GB2312" pitchFamily="49" charset="-122"/>
                <a:ea typeface="楷体_GB2312" pitchFamily="49" charset="-122"/>
              </a:rPr>
              <a:t>    </a:t>
            </a:r>
            <a:r>
              <a:rPr lang="zh-CN" altLang="en-US" sz="2400" b="1" dirty="0">
                <a:solidFill>
                  <a:srgbClr val="000000"/>
                </a:solidFill>
                <a:latin typeface="楷体_GB2312" pitchFamily="49" charset="-122"/>
                <a:ea typeface="楷体_GB2312" pitchFamily="49" charset="-122"/>
              </a:rPr>
              <a:t>若题目涉及到某种运算，则必须写出适合程序设计的正确算法，若题目要完成的功能未涉及到运算，也要写出编程思想。</a:t>
            </a:r>
          </a:p>
        </p:txBody>
      </p:sp>
    </p:spTree>
    <p:extLst>
      <p:ext uri="{BB962C8B-B14F-4D97-AF65-F5344CB8AC3E}">
        <p14:creationId xmlns:p14="http://schemas.microsoft.com/office/powerpoint/2010/main" val="311458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3"/>
          <p:cNvSpPr>
            <a:spLocks noGrp="1"/>
          </p:cNvSpPr>
          <p:nvPr>
            <p:ph type="sldNum" sz="quarter" idx="12"/>
          </p:nvPr>
        </p:nvSpPr>
        <p:spPr/>
        <p:txBody>
          <a:bodyPr/>
          <a:lstStyle/>
          <a:p>
            <a:fld id="{0D88CF28-41AD-47E1-8A26-83D6E1263208}" type="slidenum">
              <a:rPr lang="zh-CN" altLang="en-US">
                <a:solidFill>
                  <a:srgbClr val="000000"/>
                </a:solidFill>
              </a:rPr>
              <a:pPr/>
              <a:t>30</a:t>
            </a:fld>
            <a:endParaRPr lang="en-US" altLang="zh-CN">
              <a:solidFill>
                <a:srgbClr val="000000"/>
              </a:solidFill>
            </a:endParaRPr>
          </a:p>
        </p:txBody>
      </p:sp>
      <p:sp>
        <p:nvSpPr>
          <p:cNvPr id="119810" name="Text Box 2"/>
          <p:cNvSpPr txBox="1">
            <a:spLocks noChangeArrowheads="1"/>
          </p:cNvSpPr>
          <p:nvPr/>
        </p:nvSpPr>
        <p:spPr bwMode="auto">
          <a:xfrm>
            <a:off x="0" y="0"/>
            <a:ext cx="91440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smtClean="0">
                <a:solidFill>
                  <a:srgbClr val="000000"/>
                </a:solidFill>
                <a:latin typeface="Times New Roman" charset="0"/>
              </a:rPr>
              <a:t>如何使用户程序执行完后返回来执行这条指令？</a:t>
            </a:r>
          </a:p>
        </p:txBody>
      </p:sp>
      <p:graphicFrame>
        <p:nvGraphicFramePr>
          <p:cNvPr id="119811" name="Group 3"/>
          <p:cNvGraphicFramePr>
            <a:graphicFrameLocks noGrp="1"/>
          </p:cNvGraphicFramePr>
          <p:nvPr/>
        </p:nvGraphicFramePr>
        <p:xfrm>
          <a:off x="7391400" y="838200"/>
          <a:ext cx="1524000" cy="5722938"/>
        </p:xfrm>
        <a:graphic>
          <a:graphicData uri="http://schemas.openxmlformats.org/drawingml/2006/table">
            <a:tbl>
              <a:tblPr/>
              <a:tblGrid>
                <a:gridCol w="1524000"/>
              </a:tblGrid>
              <a:tr h="10160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charset="0"/>
                          <a:ea typeface="宋体" charset="-122"/>
                        </a:rPr>
                        <a:t>系统占用</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Times New Roman" charset="0"/>
                          <a:ea typeface="宋体" charset="-122"/>
                        </a:rPr>
                        <a:t>INT 20H</a:t>
                      </a:r>
                      <a:r>
                        <a:rPr kumimoji="1" lang="en-US" altLang="zh-CN" sz="2000" b="1" i="0" u="none" strike="noStrike" cap="none" normalizeH="0" baseline="0" smtClean="0">
                          <a:ln>
                            <a:noFill/>
                          </a:ln>
                          <a:solidFill>
                            <a:srgbClr val="0000CC"/>
                          </a:solidFill>
                          <a:effectLst/>
                          <a:latin typeface="Times New Roman" charset="0"/>
                          <a:ea typeface="宋体" charset="-122"/>
                        </a:rPr>
                        <a:t>  </a:t>
                      </a:r>
                      <a:r>
                        <a:rPr kumimoji="1" lang="zh-CN" altLang="en-US" sz="2000" b="1" i="0" u="none" strike="noStrike" cap="none" normalizeH="0" baseline="0" smtClean="0">
                          <a:ln>
                            <a:noFill/>
                          </a:ln>
                          <a:solidFill>
                            <a:srgbClr val="0000CC"/>
                          </a:solidFill>
                          <a:effectLst/>
                          <a:latin typeface="Times New Roman" charset="0"/>
                          <a:ea typeface="宋体" charset="-122"/>
                        </a:rPr>
                        <a:t>程序段前缀</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charset="0"/>
                          <a:ea typeface="宋体" charset="-122"/>
                        </a:rPr>
                        <a:t>用户数据区</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charset="0"/>
                          <a:ea typeface="宋体" charset="-122"/>
                        </a:rPr>
                        <a:t>用户堆栈区</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315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charset="0"/>
                          <a:ea typeface="宋体" charset="-122"/>
                        </a:rPr>
                        <a:t>用户代码段</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charset="0"/>
                          <a:ea typeface="宋体"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Times New Roman" charset="0"/>
                          <a:ea typeface="宋体" charset="-122"/>
                        </a:rPr>
                        <a:t>RET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0575">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2000" b="1"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charset="0"/>
                          <a:ea typeface="宋体" charset="-122"/>
                        </a:rPr>
                        <a:t>系统和</a:t>
                      </a:r>
                      <a:r>
                        <a:rPr kumimoji="1" lang="en-US" altLang="zh-CN" sz="2000" b="1" i="0" u="none" strike="noStrike" cap="none" normalizeH="0" baseline="0" smtClean="0">
                          <a:ln>
                            <a:noFill/>
                          </a:ln>
                          <a:solidFill>
                            <a:schemeClr val="tx1"/>
                          </a:solidFill>
                          <a:effectLst/>
                          <a:latin typeface="Times New Roman" charset="0"/>
                          <a:ea typeface="宋体" charset="-122"/>
                        </a:rPr>
                        <a:t>ROM</a:t>
                      </a:r>
                      <a:r>
                        <a:rPr kumimoji="1" lang="zh-CN" altLang="en-US" sz="2000" b="1" i="0" u="none" strike="noStrike" cap="none" normalizeH="0" baseline="0" smtClean="0">
                          <a:ln>
                            <a:noFill/>
                          </a:ln>
                          <a:solidFill>
                            <a:schemeClr val="tx1"/>
                          </a:solidFill>
                          <a:effectLst/>
                          <a:latin typeface="Times New Roman" charset="0"/>
                          <a:ea typeface="宋体" charset="-122"/>
                        </a:rPr>
                        <a:t>占用</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9829" name="AutoShape 21"/>
          <p:cNvSpPr>
            <a:spLocks noChangeArrowheads="1"/>
          </p:cNvSpPr>
          <p:nvPr/>
        </p:nvSpPr>
        <p:spPr bwMode="auto">
          <a:xfrm>
            <a:off x="6324600" y="1752600"/>
            <a:ext cx="914400" cy="473075"/>
          </a:xfrm>
          <a:prstGeom prst="wedgeRoundRectCallout">
            <a:avLst>
              <a:gd name="adj1" fmla="val 67708"/>
              <a:gd name="adj2" fmla="val -7046"/>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en-US" altLang="zh-CN" sz="2400" b="1" smtClean="0">
                <a:solidFill>
                  <a:srgbClr val="FFFF00"/>
                </a:solidFill>
                <a:latin typeface="Times New Roman" charset="0"/>
              </a:rPr>
              <a:t>DS,ES</a:t>
            </a:r>
          </a:p>
        </p:txBody>
      </p:sp>
      <p:sp>
        <p:nvSpPr>
          <p:cNvPr id="119830" name="AutoShape 22"/>
          <p:cNvSpPr>
            <a:spLocks noChangeArrowheads="1"/>
          </p:cNvSpPr>
          <p:nvPr/>
        </p:nvSpPr>
        <p:spPr bwMode="auto">
          <a:xfrm>
            <a:off x="6705600" y="3124200"/>
            <a:ext cx="533400" cy="473075"/>
          </a:xfrm>
          <a:prstGeom prst="wedgeRoundRectCallout">
            <a:avLst>
              <a:gd name="adj1" fmla="val 83931"/>
              <a:gd name="adj2" fmla="val -13759"/>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en-US" altLang="zh-CN" sz="2400" b="1" smtClean="0">
                <a:solidFill>
                  <a:srgbClr val="FFFF00"/>
                </a:solidFill>
                <a:latin typeface="Times New Roman" charset="0"/>
              </a:rPr>
              <a:t>SS</a:t>
            </a:r>
          </a:p>
        </p:txBody>
      </p:sp>
      <p:sp>
        <p:nvSpPr>
          <p:cNvPr id="119831" name="AutoShape 23"/>
          <p:cNvSpPr>
            <a:spLocks noChangeArrowheads="1"/>
          </p:cNvSpPr>
          <p:nvPr/>
        </p:nvSpPr>
        <p:spPr bwMode="auto">
          <a:xfrm>
            <a:off x="6705600" y="3810000"/>
            <a:ext cx="533400" cy="473075"/>
          </a:xfrm>
          <a:prstGeom prst="wedgeRoundRectCallout">
            <a:avLst>
              <a:gd name="adj1" fmla="val 87500"/>
              <a:gd name="adj2" fmla="val -14093"/>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en-US" altLang="zh-CN" sz="2400" b="1" smtClean="0">
                <a:solidFill>
                  <a:srgbClr val="FFFF00"/>
                </a:solidFill>
                <a:latin typeface="Times New Roman" charset="0"/>
              </a:rPr>
              <a:t>CS</a:t>
            </a:r>
          </a:p>
        </p:txBody>
      </p:sp>
      <p:sp>
        <p:nvSpPr>
          <p:cNvPr id="119832" name="Text Box 24"/>
          <p:cNvSpPr txBox="1">
            <a:spLocks noChangeArrowheads="1"/>
          </p:cNvSpPr>
          <p:nvPr/>
        </p:nvSpPr>
        <p:spPr bwMode="auto">
          <a:xfrm>
            <a:off x="0" y="612775"/>
            <a:ext cx="6324600" cy="624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b="1" smtClean="0">
                <a:solidFill>
                  <a:srgbClr val="000000"/>
                </a:solidFill>
                <a:latin typeface="Times New Roman" charset="0"/>
              </a:rPr>
              <a:t>首先将用户程序定义为一个</a:t>
            </a:r>
            <a:r>
              <a:rPr kumimoji="1" lang="zh-CN" altLang="en-US" sz="2800" b="1" smtClean="0">
                <a:solidFill>
                  <a:srgbClr val="FF0000"/>
                </a:solidFill>
                <a:latin typeface="Times New Roman" charset="0"/>
              </a:rPr>
              <a:t>远过程</a:t>
            </a:r>
            <a:r>
              <a:rPr kumimoji="1" lang="zh-CN" altLang="en-US" sz="2800" b="1" smtClean="0">
                <a:solidFill>
                  <a:srgbClr val="000000"/>
                </a:solidFill>
                <a:latin typeface="Times New Roman" charset="0"/>
              </a:rPr>
              <a:t>，当可执行文件装入内存后，</a:t>
            </a:r>
            <a:r>
              <a:rPr kumimoji="1" lang="en-US" altLang="zh-CN" sz="2800" b="1" smtClean="0">
                <a:solidFill>
                  <a:srgbClr val="000000"/>
                </a:solidFill>
                <a:latin typeface="Times New Roman" charset="0"/>
              </a:rPr>
              <a:t>DS,ES</a:t>
            </a:r>
            <a:r>
              <a:rPr kumimoji="1" lang="zh-CN" altLang="en-US" sz="2800" b="1" smtClean="0">
                <a:solidFill>
                  <a:srgbClr val="000000"/>
                </a:solidFill>
                <a:latin typeface="Times New Roman" charset="0"/>
              </a:rPr>
              <a:t>两个段寄存器被</a:t>
            </a:r>
            <a:r>
              <a:rPr kumimoji="1" lang="en-US" altLang="zh-CN" sz="2800" b="1" smtClean="0">
                <a:solidFill>
                  <a:srgbClr val="000000"/>
                </a:solidFill>
                <a:latin typeface="Times New Roman" charset="0"/>
              </a:rPr>
              <a:t>CPU</a:t>
            </a:r>
            <a:r>
              <a:rPr kumimoji="1" lang="zh-CN" altLang="en-US" sz="2800" b="1" smtClean="0">
                <a:solidFill>
                  <a:srgbClr val="000000"/>
                </a:solidFill>
                <a:latin typeface="Times New Roman" charset="0"/>
              </a:rPr>
              <a:t>自动设置为指向</a:t>
            </a:r>
            <a:r>
              <a:rPr kumimoji="1" lang="en-US" altLang="zh-CN" sz="2800" b="1" smtClean="0">
                <a:solidFill>
                  <a:srgbClr val="000000"/>
                </a:solidFill>
                <a:latin typeface="Times New Roman" charset="0"/>
              </a:rPr>
              <a:t>PSP</a:t>
            </a:r>
            <a:r>
              <a:rPr kumimoji="1" lang="zh-CN" altLang="en-US" sz="2800" b="1" smtClean="0">
                <a:solidFill>
                  <a:srgbClr val="000000"/>
                </a:solidFill>
                <a:latin typeface="Times New Roman" charset="0"/>
              </a:rPr>
              <a:t>的首址，所以一般程序的开始指令为：</a:t>
            </a:r>
          </a:p>
          <a:p>
            <a:pPr>
              <a:lnSpc>
                <a:spcPct val="120000"/>
              </a:lnSpc>
            </a:pPr>
            <a:r>
              <a:rPr kumimoji="1" lang="en-US" altLang="zh-CN" sz="2800" b="1" smtClean="0">
                <a:solidFill>
                  <a:srgbClr val="0000CC"/>
                </a:solidFill>
                <a:latin typeface="Times New Roman" charset="0"/>
              </a:rPr>
              <a:t>        PUSH   DS</a:t>
            </a:r>
          </a:p>
          <a:p>
            <a:pPr>
              <a:lnSpc>
                <a:spcPct val="120000"/>
              </a:lnSpc>
            </a:pPr>
            <a:r>
              <a:rPr kumimoji="1" lang="en-US" altLang="zh-CN" sz="2800" b="1" smtClean="0">
                <a:solidFill>
                  <a:srgbClr val="0000CC"/>
                </a:solidFill>
                <a:latin typeface="Times New Roman" charset="0"/>
              </a:rPr>
              <a:t>        MOV   AX,   0</a:t>
            </a:r>
          </a:p>
          <a:p>
            <a:pPr>
              <a:lnSpc>
                <a:spcPct val="120000"/>
              </a:lnSpc>
            </a:pPr>
            <a:r>
              <a:rPr kumimoji="1" lang="en-US" altLang="zh-CN" sz="2800" b="1" smtClean="0">
                <a:solidFill>
                  <a:srgbClr val="0000CC"/>
                </a:solidFill>
                <a:latin typeface="Times New Roman" charset="0"/>
              </a:rPr>
              <a:t>        PUSH   AX</a:t>
            </a:r>
          </a:p>
          <a:p>
            <a:pPr>
              <a:lnSpc>
                <a:spcPct val="120000"/>
              </a:lnSpc>
            </a:pPr>
            <a:r>
              <a:rPr kumimoji="1" lang="zh-CN" altLang="en-US" sz="2800" b="1" smtClean="0">
                <a:solidFill>
                  <a:srgbClr val="000000"/>
                </a:solidFill>
                <a:latin typeface="Times New Roman" charset="0"/>
              </a:rPr>
              <a:t>即将</a:t>
            </a:r>
            <a:r>
              <a:rPr kumimoji="1" lang="en-US" altLang="zh-CN" sz="2800" b="1" smtClean="0">
                <a:solidFill>
                  <a:srgbClr val="FF0000"/>
                </a:solidFill>
                <a:latin typeface="Times New Roman" charset="0"/>
              </a:rPr>
              <a:t>DS</a:t>
            </a:r>
            <a:r>
              <a:rPr kumimoji="1" lang="zh-CN" altLang="en-US" sz="2800" b="1" smtClean="0">
                <a:solidFill>
                  <a:srgbClr val="FF0000"/>
                </a:solidFill>
                <a:latin typeface="Times New Roman" charset="0"/>
              </a:rPr>
              <a:t>的内容和0000</a:t>
            </a:r>
            <a:r>
              <a:rPr kumimoji="1" lang="en-US" altLang="zh-CN" sz="2800" b="1" smtClean="0">
                <a:solidFill>
                  <a:srgbClr val="FF0000"/>
                </a:solidFill>
                <a:latin typeface="Times New Roman" charset="0"/>
              </a:rPr>
              <a:t>H</a:t>
            </a:r>
            <a:r>
              <a:rPr kumimoji="1" lang="zh-CN" altLang="en-US" sz="2800" b="1" smtClean="0">
                <a:solidFill>
                  <a:srgbClr val="000000"/>
                </a:solidFill>
                <a:latin typeface="Times New Roman" charset="0"/>
              </a:rPr>
              <a:t>压入堆栈，程序结束时的最后一条语句为</a:t>
            </a:r>
            <a:r>
              <a:rPr kumimoji="1" lang="en-US" altLang="zh-CN" sz="2800" b="1" smtClean="0">
                <a:solidFill>
                  <a:srgbClr val="FF0000"/>
                </a:solidFill>
                <a:latin typeface="Times New Roman" charset="0"/>
              </a:rPr>
              <a:t>RET</a:t>
            </a:r>
            <a:r>
              <a:rPr kumimoji="1" lang="en-US" altLang="zh-CN" sz="2800" b="1" smtClean="0">
                <a:solidFill>
                  <a:srgbClr val="000000"/>
                </a:solidFill>
                <a:latin typeface="Times New Roman" charset="0"/>
              </a:rPr>
              <a:t>，</a:t>
            </a:r>
            <a:r>
              <a:rPr kumimoji="1" lang="zh-CN" altLang="en-US" sz="2800" b="1" smtClean="0">
                <a:solidFill>
                  <a:srgbClr val="000000"/>
                </a:solidFill>
                <a:latin typeface="Times New Roman" charset="0"/>
              </a:rPr>
              <a:t>就把压入堆栈的</a:t>
            </a:r>
            <a:r>
              <a:rPr kumimoji="1" lang="en-US" altLang="zh-CN" sz="2800" b="1" smtClean="0">
                <a:solidFill>
                  <a:srgbClr val="000000"/>
                </a:solidFill>
                <a:latin typeface="Times New Roman" charset="0"/>
              </a:rPr>
              <a:t>PSP</a:t>
            </a:r>
            <a:r>
              <a:rPr kumimoji="1" lang="zh-CN" altLang="en-US" sz="2800" b="1" smtClean="0">
                <a:solidFill>
                  <a:srgbClr val="000000"/>
                </a:solidFill>
                <a:latin typeface="Times New Roman" charset="0"/>
              </a:rPr>
              <a:t>段的段地址和偏移地址0000</a:t>
            </a:r>
            <a:r>
              <a:rPr kumimoji="1" lang="en-US" altLang="zh-CN" sz="2800" b="1" smtClean="0">
                <a:solidFill>
                  <a:srgbClr val="000000"/>
                </a:solidFill>
                <a:latin typeface="Times New Roman" charset="0"/>
              </a:rPr>
              <a:t>H</a:t>
            </a:r>
            <a:r>
              <a:rPr kumimoji="1" lang="zh-CN" altLang="en-US" sz="2800" b="1" smtClean="0">
                <a:solidFill>
                  <a:srgbClr val="000000"/>
                </a:solidFill>
                <a:latin typeface="Times New Roman" charset="0"/>
              </a:rPr>
              <a:t>弹出并送入</a:t>
            </a:r>
            <a:r>
              <a:rPr kumimoji="1" lang="en-US" altLang="zh-CN" sz="2800" b="1" smtClean="0">
                <a:solidFill>
                  <a:srgbClr val="000000"/>
                </a:solidFill>
                <a:latin typeface="Times New Roman" charset="0"/>
              </a:rPr>
              <a:t>CS</a:t>
            </a:r>
            <a:r>
              <a:rPr kumimoji="1" lang="zh-CN" altLang="en-US" sz="2800" b="1" smtClean="0">
                <a:solidFill>
                  <a:srgbClr val="000000"/>
                </a:solidFill>
                <a:latin typeface="Times New Roman" charset="0"/>
              </a:rPr>
              <a:t>和</a:t>
            </a:r>
            <a:r>
              <a:rPr kumimoji="1" lang="en-US" altLang="zh-CN" sz="2800" b="1" smtClean="0">
                <a:solidFill>
                  <a:srgbClr val="000000"/>
                </a:solidFill>
                <a:latin typeface="Times New Roman" charset="0"/>
              </a:rPr>
              <a:t>IP，</a:t>
            </a:r>
            <a:r>
              <a:rPr kumimoji="1" lang="zh-CN" altLang="en-US" sz="2800" b="1" smtClean="0">
                <a:solidFill>
                  <a:srgbClr val="000000"/>
                </a:solidFill>
                <a:latin typeface="Times New Roman" charset="0"/>
              </a:rPr>
              <a:t>转而执行返回</a:t>
            </a:r>
            <a:r>
              <a:rPr kumimoji="1" lang="en-US" altLang="zh-CN" sz="2800" b="1" smtClean="0">
                <a:solidFill>
                  <a:srgbClr val="000000"/>
                </a:solidFill>
                <a:latin typeface="Times New Roman" charset="0"/>
              </a:rPr>
              <a:t>DOS</a:t>
            </a:r>
            <a:r>
              <a:rPr kumimoji="1" lang="zh-CN" altLang="en-US" sz="2800" b="1" smtClean="0">
                <a:solidFill>
                  <a:srgbClr val="000000"/>
                </a:solidFill>
                <a:latin typeface="Times New Roman" charset="0"/>
              </a:rPr>
              <a:t>的指令</a:t>
            </a:r>
            <a:r>
              <a:rPr kumimoji="1" lang="en-US" altLang="zh-CN" sz="2800" b="1" smtClean="0">
                <a:solidFill>
                  <a:srgbClr val="000000"/>
                </a:solidFill>
                <a:latin typeface="Times New Roman" charset="0"/>
              </a:rPr>
              <a:t>INT  20H。</a:t>
            </a:r>
          </a:p>
        </p:txBody>
      </p:sp>
      <p:graphicFrame>
        <p:nvGraphicFramePr>
          <p:cNvPr id="119833" name="Group 25"/>
          <p:cNvGraphicFramePr>
            <a:graphicFrameLocks noGrp="1"/>
          </p:cNvGraphicFramePr>
          <p:nvPr/>
        </p:nvGraphicFramePr>
        <p:xfrm>
          <a:off x="4953000" y="2743200"/>
          <a:ext cx="914400" cy="1478280"/>
        </p:xfrm>
        <a:graphic>
          <a:graphicData uri="http://schemas.openxmlformats.org/drawingml/2006/table">
            <a:tbl>
              <a:tblPr/>
              <a:tblGrid>
                <a:gridCol w="914400"/>
              </a:tblGrid>
              <a:tr h="3810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rgbClr val="FF0000"/>
                          </a:solidFill>
                          <a:effectLst/>
                          <a:latin typeface="Times New Roman" charset="0"/>
                          <a:ea typeface="宋体" charset="-122"/>
                        </a:rPr>
                        <a:t>00</a:t>
                      </a:r>
                      <a:r>
                        <a:rPr kumimoji="1" lang="en-US" altLang="zh-CN" sz="1800" b="1" i="0" u="none" strike="noStrike" cap="none" normalizeH="0" baseline="0" smtClean="0">
                          <a:ln>
                            <a:noFill/>
                          </a:ln>
                          <a:solidFill>
                            <a:srgbClr val="FF0000"/>
                          </a:solidFill>
                          <a:effectLst/>
                          <a:latin typeface="Times New Roman" charset="0"/>
                          <a:ea typeface="宋体" charset="-122"/>
                        </a:rPr>
                        <a:t>H</a:t>
                      </a:r>
                    </a:p>
                  </a:txBody>
                  <a:tcPr anchor="ct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320675">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1" i="0" u="none" strike="noStrike" cap="none" normalizeH="0" baseline="0" smtClean="0">
                          <a:ln>
                            <a:noFill/>
                          </a:ln>
                          <a:solidFill>
                            <a:srgbClr val="FF0000"/>
                          </a:solidFill>
                          <a:effectLst/>
                          <a:latin typeface="Times New Roman" charset="0"/>
                          <a:ea typeface="宋体" charset="-122"/>
                        </a:rPr>
                        <a:t>00</a:t>
                      </a:r>
                      <a:r>
                        <a:rPr kumimoji="1" lang="en-US" altLang="zh-CN" sz="1800" b="1" i="0" u="none" strike="noStrike" cap="none" normalizeH="0" baseline="0" smtClean="0">
                          <a:ln>
                            <a:noFill/>
                          </a:ln>
                          <a:solidFill>
                            <a:srgbClr val="FF0000"/>
                          </a:solidFill>
                          <a:effectLst/>
                          <a:latin typeface="Times New Roman" charset="0"/>
                          <a:ea typeface="宋体" charset="-122"/>
                        </a:rPr>
                        <a:t>H</a:t>
                      </a:r>
                    </a:p>
                  </a:txBody>
                  <a:tcPr anchor="ct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23653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FF0000"/>
                          </a:solidFill>
                          <a:effectLst/>
                          <a:latin typeface="Times New Roman" charset="0"/>
                          <a:ea typeface="宋体" charset="-122"/>
                        </a:rPr>
                        <a:t>PSP</a:t>
                      </a:r>
                      <a:r>
                        <a:rPr kumimoji="1" lang="en-US" altLang="zh-CN" sz="1800" b="1" i="0" u="none" strike="noStrike" cap="none" normalizeH="0" baseline="-25000" smtClean="0">
                          <a:ln>
                            <a:noFill/>
                          </a:ln>
                          <a:solidFill>
                            <a:srgbClr val="FF0000"/>
                          </a:solidFill>
                          <a:effectLst/>
                          <a:latin typeface="Times New Roman" charset="0"/>
                          <a:ea typeface="宋体" charset="-122"/>
                        </a:rPr>
                        <a:t>L</a:t>
                      </a:r>
                    </a:p>
                  </a:txBody>
                  <a:tcPr anchor="ct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tr>
              <a:tr h="238125">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FF0000"/>
                          </a:solidFill>
                          <a:effectLst/>
                          <a:latin typeface="Times New Roman" charset="0"/>
                          <a:ea typeface="宋体" charset="-122"/>
                        </a:rPr>
                        <a:t>PSP</a:t>
                      </a:r>
                      <a:r>
                        <a:rPr kumimoji="1" lang="en-US" altLang="zh-CN" sz="1800" b="1" i="0" u="none" strike="noStrike" cap="none" normalizeH="0" baseline="-25000" smtClean="0">
                          <a:ln>
                            <a:noFill/>
                          </a:ln>
                          <a:solidFill>
                            <a:srgbClr val="FF0000"/>
                          </a:solidFill>
                          <a:effectLst/>
                          <a:latin typeface="Times New Roman" charset="0"/>
                          <a:ea typeface="宋体" charset="-122"/>
                        </a:rPr>
                        <a:t>H</a:t>
                      </a:r>
                    </a:p>
                  </a:txBody>
                  <a:tcPr anchor="ctr" horzOverflow="overflow">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a:noFill/>
                    </a:lnTlToBr>
                    <a:lnBlToTr>
                      <a:noFill/>
                    </a:lnBlToTr>
                    <a:noFill/>
                  </a:tcPr>
                </a:tc>
              </a:tr>
            </a:tbl>
          </a:graphicData>
        </a:graphic>
      </p:graphicFrame>
      <p:sp>
        <p:nvSpPr>
          <p:cNvPr id="119845" name="AutoShape 37"/>
          <p:cNvSpPr>
            <a:spLocks noChangeArrowheads="1"/>
          </p:cNvSpPr>
          <p:nvPr/>
        </p:nvSpPr>
        <p:spPr bwMode="auto">
          <a:xfrm>
            <a:off x="3657600" y="2819400"/>
            <a:ext cx="914400" cy="946150"/>
          </a:xfrm>
          <a:prstGeom prst="wedgeRoundRectCallout">
            <a:avLst>
              <a:gd name="adj1" fmla="val 88194"/>
              <a:gd name="adj2" fmla="val 2014"/>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zh-CN" altLang="en-US" sz="2400" b="1" smtClean="0">
                <a:solidFill>
                  <a:srgbClr val="FFFF00"/>
                </a:solidFill>
                <a:latin typeface="Times New Roman" charset="0"/>
              </a:rPr>
              <a:t>堆栈情况</a:t>
            </a:r>
          </a:p>
        </p:txBody>
      </p:sp>
    </p:spTree>
    <p:extLst>
      <p:ext uri="{BB962C8B-B14F-4D97-AF65-F5344CB8AC3E}">
        <p14:creationId xmlns:p14="http://schemas.microsoft.com/office/powerpoint/2010/main" val="1848241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9832"/>
                                        </p:tgtEl>
                                        <p:attrNameLst>
                                          <p:attrName>style.visibility</p:attrName>
                                        </p:attrNameLst>
                                      </p:cBhvr>
                                      <p:to>
                                        <p:strVal val="visible"/>
                                      </p:to>
                                    </p:set>
                                    <p:animEffect transition="in" filter="dissolve">
                                      <p:cBhvr>
                                        <p:cTn id="7" dur="500"/>
                                        <p:tgtEl>
                                          <p:spTgt spid="1198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19833"/>
                                        </p:tgtEl>
                                        <p:attrNameLst>
                                          <p:attrName>style.visibility</p:attrName>
                                        </p:attrNameLst>
                                      </p:cBhvr>
                                      <p:to>
                                        <p:strVal val="visible"/>
                                      </p:to>
                                    </p:set>
                                    <p:animEffect transition="in" filter="wipe(up)">
                                      <p:cBhvr>
                                        <p:cTn id="12" dur="500"/>
                                        <p:tgtEl>
                                          <p:spTgt spid="1198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9845"/>
                                        </p:tgtEl>
                                        <p:attrNameLst>
                                          <p:attrName>style.visibility</p:attrName>
                                        </p:attrNameLst>
                                      </p:cBhvr>
                                      <p:to>
                                        <p:strVal val="visible"/>
                                      </p:to>
                                    </p:set>
                                    <p:animEffect transition="in" filter="wipe(up)">
                                      <p:cBhvr>
                                        <p:cTn id="17" dur="500"/>
                                        <p:tgtEl>
                                          <p:spTgt spid="119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2" grpId="0" autoUpdateAnimBg="0"/>
      <p:bldP spid="119845"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828748FB-F8B6-47A8-9549-00DBEC0E9508}" type="slidenum">
              <a:rPr lang="zh-CN" altLang="en-US">
                <a:solidFill>
                  <a:srgbClr val="000000"/>
                </a:solidFill>
              </a:rPr>
              <a:pPr/>
              <a:t>31</a:t>
            </a:fld>
            <a:endParaRPr lang="en-US" altLang="zh-CN">
              <a:solidFill>
                <a:srgbClr val="000000"/>
              </a:solidFill>
            </a:endParaRPr>
          </a:p>
        </p:txBody>
      </p:sp>
      <p:sp>
        <p:nvSpPr>
          <p:cNvPr id="120834" name="Text Box 2"/>
          <p:cNvSpPr txBox="1">
            <a:spLocks noChangeArrowheads="1"/>
          </p:cNvSpPr>
          <p:nvPr/>
        </p:nvSpPr>
        <p:spPr bwMode="auto">
          <a:xfrm>
            <a:off x="457200" y="622300"/>
            <a:ext cx="7924800" cy="433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返回操作系统的另一个办法是通过系统调用（调用号是4</a:t>
            </a:r>
            <a:r>
              <a:rPr kumimoji="1" lang="en-US" altLang="zh-CN" sz="3200" b="1" smtClean="0">
                <a:solidFill>
                  <a:srgbClr val="000000"/>
                </a:solidFill>
                <a:latin typeface="Times New Roman" charset="0"/>
              </a:rPr>
              <a:t>CH)。</a:t>
            </a:r>
            <a:r>
              <a:rPr kumimoji="1" lang="zh-CN" altLang="en-US" sz="3200" b="1" smtClean="0">
                <a:solidFill>
                  <a:srgbClr val="000000"/>
                </a:solidFill>
                <a:latin typeface="Times New Roman" charset="0"/>
              </a:rPr>
              <a:t>这时，</a:t>
            </a:r>
            <a:r>
              <a:rPr kumimoji="1" lang="en-US" altLang="zh-CN" sz="3200" b="1" smtClean="0">
                <a:solidFill>
                  <a:srgbClr val="000000"/>
                </a:solidFill>
                <a:latin typeface="Times New Roman" charset="0"/>
              </a:rPr>
              <a:t> </a:t>
            </a:r>
            <a:r>
              <a:rPr kumimoji="1" lang="zh-CN" altLang="en-US" sz="3200" b="1" smtClean="0">
                <a:solidFill>
                  <a:srgbClr val="000000"/>
                </a:solidFill>
                <a:latin typeface="Times New Roman" charset="0"/>
              </a:rPr>
              <a:t>在用户程序结束时，用下面两条指令：</a:t>
            </a:r>
          </a:p>
          <a:p>
            <a:pPr>
              <a:lnSpc>
                <a:spcPct val="120000"/>
              </a:lnSpc>
              <a:spcBef>
                <a:spcPct val="50000"/>
              </a:spcBef>
            </a:pPr>
            <a:r>
              <a:rPr kumimoji="1" lang="zh-CN" altLang="en-US" sz="3200" b="1" smtClean="0">
                <a:solidFill>
                  <a:srgbClr val="000000"/>
                </a:solidFill>
                <a:latin typeface="Times New Roman" charset="0"/>
              </a:rPr>
              <a:t>         </a:t>
            </a:r>
            <a:r>
              <a:rPr kumimoji="1" lang="en-US" altLang="zh-CN" sz="3200" b="1" smtClean="0">
                <a:solidFill>
                  <a:srgbClr val="3333CC"/>
                </a:solidFill>
                <a:latin typeface="Times New Roman" charset="0"/>
              </a:rPr>
              <a:t>MOV    AH,   4CH</a:t>
            </a:r>
          </a:p>
          <a:p>
            <a:pPr>
              <a:lnSpc>
                <a:spcPct val="120000"/>
              </a:lnSpc>
              <a:spcBef>
                <a:spcPct val="50000"/>
              </a:spcBef>
            </a:pPr>
            <a:r>
              <a:rPr kumimoji="1" lang="en-US" altLang="zh-CN" sz="3200" b="1" smtClean="0">
                <a:solidFill>
                  <a:srgbClr val="3333CC"/>
                </a:solidFill>
                <a:latin typeface="Times New Roman" charset="0"/>
              </a:rPr>
              <a:t>         INT    21H</a:t>
            </a:r>
          </a:p>
          <a:p>
            <a:pPr>
              <a:lnSpc>
                <a:spcPct val="120000"/>
              </a:lnSpc>
              <a:spcBef>
                <a:spcPct val="50000"/>
              </a:spcBef>
            </a:pPr>
            <a:r>
              <a:rPr kumimoji="1" lang="zh-CN" altLang="en-US" sz="3200" b="1" smtClean="0">
                <a:solidFill>
                  <a:srgbClr val="000000"/>
                </a:solidFill>
                <a:latin typeface="Times New Roman" charset="0"/>
              </a:rPr>
              <a:t>即可实现返回</a:t>
            </a:r>
            <a:r>
              <a:rPr kumimoji="1" lang="en-US" altLang="zh-CN" sz="3200" b="1" smtClean="0">
                <a:solidFill>
                  <a:srgbClr val="000000"/>
                </a:solidFill>
                <a:latin typeface="Times New Roman" charset="0"/>
              </a:rPr>
              <a:t>DOS。</a:t>
            </a:r>
          </a:p>
        </p:txBody>
      </p:sp>
      <p:graphicFrame>
        <p:nvGraphicFramePr>
          <p:cNvPr id="120835"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84"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11756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CB9F3E80-A0F2-449F-A71E-2808370DB299}" type="slidenum">
              <a:rPr lang="zh-CN" altLang="en-US">
                <a:solidFill>
                  <a:srgbClr val="000000"/>
                </a:solidFill>
              </a:rPr>
              <a:pPr/>
              <a:t>32</a:t>
            </a:fld>
            <a:endParaRPr lang="en-US" altLang="zh-CN">
              <a:solidFill>
                <a:srgbClr val="000000"/>
              </a:solidFill>
            </a:endParaRPr>
          </a:p>
        </p:txBody>
      </p:sp>
      <p:sp>
        <p:nvSpPr>
          <p:cNvPr id="12290" name="Rectangle 2"/>
          <p:cNvSpPr>
            <a:spLocks noGrp="1" noChangeArrowheads="1"/>
          </p:cNvSpPr>
          <p:nvPr>
            <p:ph type="title"/>
          </p:nvPr>
        </p:nvSpPr>
        <p:spPr>
          <a:xfrm>
            <a:off x="609600" y="2133600"/>
            <a:ext cx="7772400" cy="1143000"/>
          </a:xfrm>
        </p:spPr>
        <p:txBody>
          <a:bodyPr/>
          <a:lstStyle/>
          <a:p>
            <a:r>
              <a:rPr lang="zh-CN" altLang="en-US" sz="5400" b="1" dirty="0" smtClean="0">
                <a:latin typeface="华文隶书" pitchFamily="2" charset="-122"/>
                <a:ea typeface="华文隶书" pitchFamily="2" charset="-122"/>
              </a:rPr>
              <a:t>§</a:t>
            </a:r>
            <a:r>
              <a:rPr lang="en-US" altLang="zh-CN" sz="5400" b="1" dirty="0" smtClean="0">
                <a:latin typeface="华文隶书" pitchFamily="2" charset="-122"/>
                <a:ea typeface="华文隶书" pitchFamily="2" charset="-122"/>
              </a:rPr>
              <a:t>1</a:t>
            </a:r>
            <a:r>
              <a:rPr lang="zh-CN" altLang="en-US" sz="5400" b="1" dirty="0" smtClean="0">
                <a:latin typeface="华文隶书" pitchFamily="2" charset="-122"/>
                <a:ea typeface="华文隶书" pitchFamily="2" charset="-122"/>
              </a:rPr>
              <a:t>.</a:t>
            </a:r>
            <a:r>
              <a:rPr lang="zh-CN" altLang="en-US" sz="5400" b="1" dirty="0">
                <a:latin typeface="华文隶书" pitchFamily="2" charset="-122"/>
                <a:ea typeface="华文隶书" pitchFamily="2" charset="-122"/>
              </a:rPr>
              <a:t>2 伪指令</a:t>
            </a:r>
          </a:p>
        </p:txBody>
      </p:sp>
    </p:spTree>
    <p:extLst>
      <p:ext uri="{BB962C8B-B14F-4D97-AF65-F5344CB8AC3E}">
        <p14:creationId xmlns:p14="http://schemas.microsoft.com/office/powerpoint/2010/main" val="15724899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E80975F5-C101-4870-91AF-8B3FD79F9C88}" type="slidenum">
              <a:rPr lang="zh-CN" altLang="en-US">
                <a:solidFill>
                  <a:srgbClr val="000000"/>
                </a:solidFill>
              </a:rPr>
              <a:pPr/>
              <a:t>33</a:t>
            </a:fld>
            <a:endParaRPr lang="en-US" altLang="zh-CN">
              <a:solidFill>
                <a:srgbClr val="000000"/>
              </a:solidFill>
            </a:endParaRPr>
          </a:p>
        </p:txBody>
      </p:sp>
      <p:sp>
        <p:nvSpPr>
          <p:cNvPr id="13314" name="Text Box 2"/>
          <p:cNvSpPr txBox="1">
            <a:spLocks noChangeArrowheads="1"/>
          </p:cNvSpPr>
          <p:nvPr/>
        </p:nvSpPr>
        <p:spPr bwMode="auto">
          <a:xfrm>
            <a:off x="381000" y="593725"/>
            <a:ext cx="83058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伪指令：伪指令不是</a:t>
            </a:r>
            <a:r>
              <a:rPr kumimoji="1" lang="en-US" altLang="zh-CN" sz="3200" b="1" smtClean="0">
                <a:solidFill>
                  <a:srgbClr val="000000"/>
                </a:solidFill>
                <a:latin typeface="Times New Roman" charset="0"/>
              </a:rPr>
              <a:t>CPU</a:t>
            </a:r>
            <a:r>
              <a:rPr kumimoji="1" lang="zh-CN" altLang="en-US" sz="3200" b="1" smtClean="0">
                <a:solidFill>
                  <a:srgbClr val="000000"/>
                </a:solidFill>
                <a:latin typeface="Times New Roman" charset="0"/>
              </a:rPr>
              <a:t>运行的指令，而是程序员给</a:t>
            </a:r>
            <a:r>
              <a:rPr kumimoji="1" lang="zh-CN" altLang="en-US" sz="3200" b="1" smtClean="0">
                <a:solidFill>
                  <a:srgbClr val="FF0000"/>
                </a:solidFill>
                <a:latin typeface="Times New Roman" charset="0"/>
              </a:rPr>
              <a:t>汇编程序</a:t>
            </a:r>
            <a:r>
              <a:rPr kumimoji="1" lang="zh-CN" altLang="en-US" sz="3200" b="1" smtClean="0">
                <a:solidFill>
                  <a:srgbClr val="000000"/>
                </a:solidFill>
                <a:latin typeface="Times New Roman" charset="0"/>
              </a:rPr>
              <a:t>下达的命令。是在汇编源程序期间由</a:t>
            </a:r>
            <a:r>
              <a:rPr kumimoji="1" lang="zh-CN" altLang="en-US" sz="3200" b="1" smtClean="0">
                <a:solidFill>
                  <a:srgbClr val="FF0000"/>
                </a:solidFill>
                <a:latin typeface="Times New Roman" charset="0"/>
              </a:rPr>
              <a:t>汇编程序执行的命令</a:t>
            </a:r>
            <a:r>
              <a:rPr kumimoji="1" lang="zh-CN" altLang="en-US" sz="3200" b="1" smtClean="0">
                <a:solidFill>
                  <a:srgbClr val="000000"/>
                </a:solidFill>
                <a:latin typeface="Times New Roman" charset="0"/>
              </a:rPr>
              <a:t>。</a:t>
            </a:r>
          </a:p>
        </p:txBody>
      </p:sp>
      <p:sp>
        <p:nvSpPr>
          <p:cNvPr id="13315" name="Text Box 3"/>
          <p:cNvSpPr txBox="1">
            <a:spLocks noChangeArrowheads="1"/>
          </p:cNvSpPr>
          <p:nvPr/>
        </p:nvSpPr>
        <p:spPr bwMode="auto">
          <a:xfrm>
            <a:off x="457200" y="2895600"/>
            <a:ext cx="81534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63600">
              <a:spcBef>
                <a:spcPct val="0"/>
              </a:spcBef>
              <a:defRPr kumimoji="1" sz="2400">
                <a:solidFill>
                  <a:schemeClr val="tx1"/>
                </a:solidFill>
                <a:latin typeface="Times New Roman" charset="0"/>
                <a:ea typeface="宋体" charset="-122"/>
              </a:defRPr>
            </a:lvl1pPr>
            <a:lvl2pPr marL="1054100">
              <a:spcBef>
                <a:spcPct val="0"/>
              </a:spcBef>
              <a:defRPr kumimoji="1" sz="2400">
                <a:solidFill>
                  <a:schemeClr val="tx1"/>
                </a:solidFill>
                <a:latin typeface="Times New Roman" charset="0"/>
                <a:ea typeface="宋体" charset="-122"/>
              </a:defRPr>
            </a:lvl2pPr>
            <a:lvl3pPr marL="1244600">
              <a:spcBef>
                <a:spcPct val="0"/>
              </a:spcBef>
              <a:defRPr kumimoji="1" sz="2400">
                <a:solidFill>
                  <a:schemeClr val="tx1"/>
                </a:solidFill>
                <a:latin typeface="Times New Roman" charset="0"/>
                <a:ea typeface="宋体" charset="-122"/>
              </a:defRPr>
            </a:lvl3pPr>
            <a:lvl4pPr marL="1435100">
              <a:spcBef>
                <a:spcPct val="0"/>
              </a:spcBef>
              <a:defRPr kumimoji="1" sz="2400">
                <a:solidFill>
                  <a:schemeClr val="tx1"/>
                </a:solidFill>
                <a:latin typeface="Times New Roman" charset="0"/>
                <a:ea typeface="宋体" charset="-122"/>
              </a:defRPr>
            </a:lvl4pPr>
            <a:lvl5pPr>
              <a:spcBef>
                <a:spcPct val="0"/>
              </a:spcBef>
              <a:defRPr kumimoji="1" sz="2400">
                <a:solidFill>
                  <a:schemeClr val="tx1"/>
                </a:solidFill>
                <a:latin typeface="Times New Roman" charset="0"/>
                <a:ea typeface="宋体" charset="-122"/>
              </a:defRPr>
            </a:lvl5pPr>
            <a:lvl6pPr fontAlgn="base">
              <a:spcBef>
                <a:spcPct val="0"/>
              </a:spcBef>
              <a:spcAft>
                <a:spcPct val="0"/>
              </a:spcAft>
              <a:defRPr kumimoji="1" sz="2400">
                <a:solidFill>
                  <a:schemeClr val="tx1"/>
                </a:solidFill>
                <a:latin typeface="Times New Roman" charset="0"/>
                <a:ea typeface="宋体" charset="-122"/>
              </a:defRPr>
            </a:lvl6pPr>
            <a:lvl7pPr fontAlgn="base">
              <a:spcBef>
                <a:spcPct val="0"/>
              </a:spcBef>
              <a:spcAft>
                <a:spcPct val="0"/>
              </a:spcAft>
              <a:defRPr kumimoji="1" sz="2400">
                <a:solidFill>
                  <a:schemeClr val="tx1"/>
                </a:solidFill>
                <a:latin typeface="Times New Roman" charset="0"/>
                <a:ea typeface="宋体" charset="-122"/>
              </a:defRPr>
            </a:lvl7pPr>
            <a:lvl8pPr fontAlgn="base">
              <a:spcBef>
                <a:spcPct val="0"/>
              </a:spcBef>
              <a:spcAft>
                <a:spcPct val="0"/>
              </a:spcAft>
              <a:defRPr kumimoji="1" sz="2400">
                <a:solidFill>
                  <a:schemeClr val="tx1"/>
                </a:solidFill>
                <a:latin typeface="Times New Roman" charset="0"/>
                <a:ea typeface="宋体" charset="-122"/>
              </a:defRPr>
            </a:lvl8pPr>
            <a:lvl9pPr fontAlgn="base">
              <a:spcBef>
                <a:spcPct val="0"/>
              </a:spcBef>
              <a:spcAft>
                <a:spcPct val="0"/>
              </a:spcAft>
              <a:defRPr kumimoji="1" sz="2400">
                <a:solidFill>
                  <a:schemeClr val="tx1"/>
                </a:solidFill>
                <a:latin typeface="Times New Roman" charset="0"/>
                <a:ea typeface="宋体" charset="-122"/>
              </a:defRPr>
            </a:lvl9pPr>
          </a:lstStyle>
          <a:p>
            <a:pPr>
              <a:lnSpc>
                <a:spcPct val="120000"/>
              </a:lnSpc>
              <a:spcBef>
                <a:spcPct val="50000"/>
              </a:spcBef>
            </a:pPr>
            <a:r>
              <a:rPr lang="zh-CN" altLang="en-US" sz="3200" b="1" smtClean="0">
                <a:solidFill>
                  <a:srgbClr val="000000"/>
                </a:solidFill>
              </a:rPr>
              <a:t>伪指令用来对汇编程序进行控制，对程序中的数据进行存储空间分配、实现条件汇编、列表等处理，其格式和汇编指令一样，但</a:t>
            </a:r>
            <a:r>
              <a:rPr lang="zh-CN" altLang="en-US" sz="3200" b="1" smtClean="0">
                <a:solidFill>
                  <a:srgbClr val="FF0000"/>
                </a:solidFill>
              </a:rPr>
              <a:t>不产生目标代码</a:t>
            </a:r>
            <a:r>
              <a:rPr lang="zh-CN" altLang="en-US" sz="3200" b="1" smtClean="0">
                <a:solidFill>
                  <a:srgbClr val="0000CC"/>
                </a:solidFill>
              </a:rPr>
              <a:t>，</a:t>
            </a:r>
            <a:r>
              <a:rPr lang="zh-CN" altLang="en-US" sz="3200" b="1" smtClean="0">
                <a:solidFill>
                  <a:srgbClr val="000000"/>
                </a:solidFill>
              </a:rPr>
              <a:t>即不直接命令</a:t>
            </a:r>
            <a:r>
              <a:rPr lang="en-US" altLang="zh-CN" sz="3200" b="1" smtClean="0">
                <a:solidFill>
                  <a:srgbClr val="000000"/>
                </a:solidFill>
              </a:rPr>
              <a:t>CPU</a:t>
            </a:r>
            <a:r>
              <a:rPr lang="zh-CN" altLang="en-US" sz="3200" b="1" smtClean="0">
                <a:solidFill>
                  <a:srgbClr val="000000"/>
                </a:solidFill>
              </a:rPr>
              <a:t>去执行什么操作。 </a:t>
            </a:r>
          </a:p>
        </p:txBody>
      </p:sp>
    </p:spTree>
    <p:extLst>
      <p:ext uri="{BB962C8B-B14F-4D97-AF65-F5344CB8AC3E}">
        <p14:creationId xmlns:p14="http://schemas.microsoft.com/office/powerpoint/2010/main" val="17692397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strips(upRight)">
                                      <p:cBhvr>
                                        <p:cTn id="7"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3"/>
          <p:cNvSpPr>
            <a:spLocks noGrp="1"/>
          </p:cNvSpPr>
          <p:nvPr>
            <p:ph type="sldNum" sz="quarter" idx="12"/>
          </p:nvPr>
        </p:nvSpPr>
        <p:spPr/>
        <p:txBody>
          <a:bodyPr/>
          <a:lstStyle/>
          <a:p>
            <a:fld id="{C22D8761-3901-4A7C-AA70-58AA854A1556}" type="slidenum">
              <a:rPr lang="zh-CN" altLang="en-US">
                <a:solidFill>
                  <a:srgbClr val="000000"/>
                </a:solidFill>
              </a:rPr>
              <a:pPr/>
              <a:t>34</a:t>
            </a:fld>
            <a:endParaRPr lang="en-US" altLang="zh-CN">
              <a:solidFill>
                <a:srgbClr val="000000"/>
              </a:solidFill>
            </a:endParaRPr>
          </a:p>
        </p:txBody>
      </p:sp>
      <p:sp>
        <p:nvSpPr>
          <p:cNvPr id="41986" name="Text Box 2"/>
          <p:cNvSpPr txBox="1">
            <a:spLocks noChangeArrowheads="1"/>
          </p:cNvSpPr>
          <p:nvPr/>
        </p:nvSpPr>
        <p:spPr bwMode="auto">
          <a:xfrm>
            <a:off x="0" y="0"/>
            <a:ext cx="9144000"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dirty="0" smtClean="0">
                <a:solidFill>
                  <a:srgbClr val="000000"/>
                </a:solidFill>
                <a:latin typeface="Times New Roman" charset="0"/>
              </a:rPr>
              <a:t>1</a:t>
            </a:r>
            <a:r>
              <a:rPr kumimoji="1" lang="zh-CN" altLang="en-US" sz="3200" b="1" dirty="0" smtClean="0">
                <a:solidFill>
                  <a:srgbClr val="000000"/>
                </a:solidFill>
                <a:latin typeface="Times New Roman" charset="0"/>
              </a:rPr>
              <a:t>.2.1 数据定义伪指令</a:t>
            </a:r>
          </a:p>
        </p:txBody>
      </p:sp>
      <p:sp>
        <p:nvSpPr>
          <p:cNvPr id="41987" name="Text Box 3"/>
          <p:cNvSpPr txBox="1">
            <a:spLocks noChangeArrowheads="1"/>
          </p:cNvSpPr>
          <p:nvPr/>
        </p:nvSpPr>
        <p:spPr bwMode="auto">
          <a:xfrm>
            <a:off x="0" y="762000"/>
            <a:ext cx="91440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smtClean="0">
                <a:solidFill>
                  <a:srgbClr val="000000"/>
                </a:solidFill>
                <a:latin typeface="Times New Roman" charset="0"/>
              </a:rPr>
              <a:t>DB：</a:t>
            </a:r>
            <a:r>
              <a:rPr kumimoji="1" lang="zh-CN" altLang="en-US" sz="3200" b="1" smtClean="0">
                <a:solidFill>
                  <a:srgbClr val="000000"/>
                </a:solidFill>
                <a:latin typeface="Times New Roman" charset="0"/>
              </a:rPr>
              <a:t>定义字节，其后的每个操作数占有一个存储单元，连续存放；</a:t>
            </a:r>
          </a:p>
        </p:txBody>
      </p:sp>
      <p:sp>
        <p:nvSpPr>
          <p:cNvPr id="41988" name="Text Box 4"/>
          <p:cNvSpPr txBox="1">
            <a:spLocks noChangeArrowheads="1"/>
          </p:cNvSpPr>
          <p:nvPr/>
        </p:nvSpPr>
        <p:spPr bwMode="auto">
          <a:xfrm>
            <a:off x="0" y="1981200"/>
            <a:ext cx="45720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smtClean="0">
                <a:solidFill>
                  <a:srgbClr val="0000CC"/>
                </a:solidFill>
                <a:latin typeface="Times New Roman" charset="0"/>
              </a:rPr>
              <a:t>BUFFER  DB   2, 3</a:t>
            </a:r>
          </a:p>
          <a:p>
            <a:pPr>
              <a:lnSpc>
                <a:spcPct val="120000"/>
              </a:lnSpc>
              <a:spcBef>
                <a:spcPct val="50000"/>
              </a:spcBef>
            </a:pPr>
            <a:r>
              <a:rPr kumimoji="1" lang="en-US" altLang="zh-CN" sz="3200" b="1" smtClean="0">
                <a:solidFill>
                  <a:srgbClr val="0000CC"/>
                </a:solidFill>
                <a:latin typeface="Times New Roman" charset="0"/>
              </a:rPr>
              <a:t>STRING   DB  ‘NO’</a:t>
            </a:r>
          </a:p>
        </p:txBody>
      </p:sp>
      <p:grpSp>
        <p:nvGrpSpPr>
          <p:cNvPr id="42088" name="Group 104"/>
          <p:cNvGrpSpPr>
            <a:grpSpLocks/>
          </p:cNvGrpSpPr>
          <p:nvPr/>
        </p:nvGrpSpPr>
        <p:grpSpPr bwMode="auto">
          <a:xfrm>
            <a:off x="4114800" y="1676400"/>
            <a:ext cx="2895600" cy="1828800"/>
            <a:chOff x="2592" y="1056"/>
            <a:chExt cx="1824" cy="1152"/>
          </a:xfrm>
        </p:grpSpPr>
        <p:sp>
          <p:nvSpPr>
            <p:cNvPr id="41992" name="Rectangle 8"/>
            <p:cNvSpPr>
              <a:spLocks noChangeArrowheads="1"/>
            </p:cNvSpPr>
            <p:nvPr/>
          </p:nvSpPr>
          <p:spPr bwMode="auto">
            <a:xfrm>
              <a:off x="3600" y="1917"/>
              <a:ext cx="8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charset="0"/>
                  <a:ea typeface="宋体" charset="-122"/>
                </a:defRPr>
              </a:lvl1pPr>
              <a:lvl2pPr>
                <a:spcBef>
                  <a:spcPct val="20000"/>
                </a:spcBef>
                <a:buChar char="–"/>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algn="ctr">
                <a:buFontTx/>
                <a:buNone/>
              </a:pPr>
              <a:r>
                <a:rPr lang="en-US" altLang="zh-CN" sz="2400" b="1" smtClean="0">
                  <a:solidFill>
                    <a:srgbClr val="0000CC"/>
                  </a:solidFill>
                </a:rPr>
                <a:t>‘O’</a:t>
              </a:r>
            </a:p>
          </p:txBody>
        </p:sp>
        <p:sp>
          <p:nvSpPr>
            <p:cNvPr id="41993" name="Rectangle 9"/>
            <p:cNvSpPr>
              <a:spLocks noChangeArrowheads="1"/>
            </p:cNvSpPr>
            <p:nvPr/>
          </p:nvSpPr>
          <p:spPr bwMode="auto">
            <a:xfrm>
              <a:off x="3600" y="1630"/>
              <a:ext cx="81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charset="0"/>
                  <a:ea typeface="宋体" charset="-122"/>
                </a:defRPr>
              </a:lvl1pPr>
              <a:lvl2pPr>
                <a:spcBef>
                  <a:spcPct val="20000"/>
                </a:spcBef>
                <a:buChar char="–"/>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algn="ctr">
                <a:buFontTx/>
                <a:buNone/>
              </a:pPr>
              <a:r>
                <a:rPr lang="en-US" altLang="zh-CN" sz="2400" b="1" smtClean="0">
                  <a:solidFill>
                    <a:srgbClr val="0000CC"/>
                  </a:solidFill>
                </a:rPr>
                <a:t>‘N’</a:t>
              </a:r>
            </a:p>
          </p:txBody>
        </p:sp>
        <p:sp>
          <p:nvSpPr>
            <p:cNvPr id="41994" name="Rectangle 10"/>
            <p:cNvSpPr>
              <a:spLocks noChangeArrowheads="1"/>
            </p:cNvSpPr>
            <p:nvPr/>
          </p:nvSpPr>
          <p:spPr bwMode="auto">
            <a:xfrm>
              <a:off x="3600" y="1343"/>
              <a:ext cx="81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charset="0"/>
                  <a:ea typeface="宋体" charset="-122"/>
                </a:defRPr>
              </a:lvl1pPr>
              <a:lvl2pPr>
                <a:spcBef>
                  <a:spcPct val="20000"/>
                </a:spcBef>
                <a:buChar char="–"/>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algn="ctr">
                <a:buFontTx/>
                <a:buNone/>
              </a:pPr>
              <a:r>
                <a:rPr lang="en-US" altLang="zh-CN" sz="2400" b="1" smtClean="0">
                  <a:solidFill>
                    <a:srgbClr val="0000CC"/>
                  </a:solidFill>
                </a:rPr>
                <a:t>03H</a:t>
              </a:r>
            </a:p>
          </p:txBody>
        </p:sp>
        <p:sp>
          <p:nvSpPr>
            <p:cNvPr id="41995" name="Rectangle 11"/>
            <p:cNvSpPr>
              <a:spLocks noChangeArrowheads="1"/>
            </p:cNvSpPr>
            <p:nvPr/>
          </p:nvSpPr>
          <p:spPr bwMode="auto">
            <a:xfrm>
              <a:off x="3600" y="1056"/>
              <a:ext cx="81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charset="0"/>
                  <a:ea typeface="宋体" charset="-122"/>
                </a:defRPr>
              </a:lvl1pPr>
              <a:lvl2pPr>
                <a:spcBef>
                  <a:spcPct val="20000"/>
                </a:spcBef>
                <a:buChar char="–"/>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algn="ctr">
                <a:buFontTx/>
                <a:buNone/>
              </a:pPr>
              <a:r>
                <a:rPr lang="en-US" altLang="zh-CN" sz="2400" b="1" smtClean="0">
                  <a:solidFill>
                    <a:srgbClr val="0000CC"/>
                  </a:solidFill>
                </a:rPr>
                <a:t>02H</a:t>
              </a:r>
            </a:p>
          </p:txBody>
        </p:sp>
        <p:sp>
          <p:nvSpPr>
            <p:cNvPr id="42000" name="Line 16"/>
            <p:cNvSpPr>
              <a:spLocks noChangeShapeType="1"/>
            </p:cNvSpPr>
            <p:nvPr/>
          </p:nvSpPr>
          <p:spPr bwMode="auto">
            <a:xfrm>
              <a:off x="3600" y="1056"/>
              <a:ext cx="8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05" name="Line 21"/>
            <p:cNvSpPr>
              <a:spLocks noChangeShapeType="1"/>
            </p:cNvSpPr>
            <p:nvPr/>
          </p:nvSpPr>
          <p:spPr bwMode="auto">
            <a:xfrm>
              <a:off x="3600" y="1343"/>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06" name="Line 22"/>
            <p:cNvSpPr>
              <a:spLocks noChangeShapeType="1"/>
            </p:cNvSpPr>
            <p:nvPr/>
          </p:nvSpPr>
          <p:spPr bwMode="auto">
            <a:xfrm>
              <a:off x="3600" y="1630"/>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07" name="Line 23"/>
            <p:cNvSpPr>
              <a:spLocks noChangeShapeType="1"/>
            </p:cNvSpPr>
            <p:nvPr/>
          </p:nvSpPr>
          <p:spPr bwMode="auto">
            <a:xfrm>
              <a:off x="3600" y="1917"/>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10" name="Line 26"/>
            <p:cNvSpPr>
              <a:spLocks noChangeShapeType="1"/>
            </p:cNvSpPr>
            <p:nvPr/>
          </p:nvSpPr>
          <p:spPr bwMode="auto">
            <a:xfrm>
              <a:off x="3600" y="2208"/>
              <a:ext cx="8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11" name="Line 27"/>
            <p:cNvSpPr>
              <a:spLocks noChangeShapeType="1"/>
            </p:cNvSpPr>
            <p:nvPr/>
          </p:nvSpPr>
          <p:spPr bwMode="auto">
            <a:xfrm>
              <a:off x="3600" y="1056"/>
              <a:ext cx="0" cy="115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12" name="Line 28"/>
            <p:cNvSpPr>
              <a:spLocks noChangeShapeType="1"/>
            </p:cNvSpPr>
            <p:nvPr/>
          </p:nvSpPr>
          <p:spPr bwMode="auto">
            <a:xfrm>
              <a:off x="4416" y="1056"/>
              <a:ext cx="0" cy="115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21" name="Rectangle 37"/>
            <p:cNvSpPr>
              <a:spLocks noChangeArrowheads="1"/>
            </p:cNvSpPr>
            <p:nvPr/>
          </p:nvSpPr>
          <p:spPr bwMode="auto">
            <a:xfrm>
              <a:off x="2592" y="1917"/>
              <a:ext cx="10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charset="0"/>
                  <a:ea typeface="宋体" charset="-122"/>
                </a:defRPr>
              </a:lvl1pPr>
              <a:lvl2pPr>
                <a:spcBef>
                  <a:spcPct val="20000"/>
                </a:spcBef>
                <a:buChar char="–"/>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algn="r">
                <a:buFontTx/>
                <a:buNone/>
              </a:pPr>
              <a:endParaRPr lang="en-US" altLang="zh-CN" sz="2400" b="1" smtClean="0">
                <a:solidFill>
                  <a:srgbClr val="0000CC"/>
                </a:solidFill>
              </a:endParaRPr>
            </a:p>
          </p:txBody>
        </p:sp>
        <p:sp>
          <p:nvSpPr>
            <p:cNvPr id="42022" name="Rectangle 38"/>
            <p:cNvSpPr>
              <a:spLocks noChangeArrowheads="1"/>
            </p:cNvSpPr>
            <p:nvPr/>
          </p:nvSpPr>
          <p:spPr bwMode="auto">
            <a:xfrm>
              <a:off x="2592" y="1630"/>
              <a:ext cx="10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charset="0"/>
                  <a:ea typeface="宋体" charset="-122"/>
                </a:defRPr>
              </a:lvl1pPr>
              <a:lvl2pPr>
                <a:spcBef>
                  <a:spcPct val="20000"/>
                </a:spcBef>
                <a:buChar char="–"/>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algn="r">
                <a:buFontTx/>
                <a:buNone/>
              </a:pPr>
              <a:endParaRPr lang="en-US" altLang="zh-CN" sz="2400" b="1" smtClean="0">
                <a:solidFill>
                  <a:srgbClr val="0000CC"/>
                </a:solidFill>
              </a:endParaRPr>
            </a:p>
          </p:txBody>
        </p:sp>
        <p:sp>
          <p:nvSpPr>
            <p:cNvPr id="42023" name="Rectangle 39"/>
            <p:cNvSpPr>
              <a:spLocks noChangeArrowheads="1"/>
            </p:cNvSpPr>
            <p:nvPr/>
          </p:nvSpPr>
          <p:spPr bwMode="auto">
            <a:xfrm>
              <a:off x="2592" y="1343"/>
              <a:ext cx="10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charset="0"/>
                  <a:ea typeface="宋体" charset="-122"/>
                </a:defRPr>
              </a:lvl1pPr>
              <a:lvl2pPr>
                <a:spcBef>
                  <a:spcPct val="20000"/>
                </a:spcBef>
                <a:buChar char="–"/>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algn="r">
                <a:buFontTx/>
                <a:buNone/>
              </a:pPr>
              <a:endParaRPr lang="en-US" altLang="zh-CN" sz="2400" b="1" smtClean="0">
                <a:solidFill>
                  <a:srgbClr val="0000CC"/>
                </a:solidFill>
              </a:endParaRPr>
            </a:p>
          </p:txBody>
        </p:sp>
        <p:sp>
          <p:nvSpPr>
            <p:cNvPr id="42024" name="Rectangle 40"/>
            <p:cNvSpPr>
              <a:spLocks noChangeArrowheads="1"/>
            </p:cNvSpPr>
            <p:nvPr/>
          </p:nvSpPr>
          <p:spPr bwMode="auto">
            <a:xfrm>
              <a:off x="2592" y="1056"/>
              <a:ext cx="10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charset="0"/>
                  <a:ea typeface="宋体" charset="-122"/>
                </a:defRPr>
              </a:lvl1pPr>
              <a:lvl2pPr>
                <a:spcBef>
                  <a:spcPct val="20000"/>
                </a:spcBef>
                <a:buChar char="–"/>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algn="r">
                <a:buFontTx/>
                <a:buNone/>
              </a:pPr>
              <a:r>
                <a:rPr lang="en-US" altLang="zh-CN" sz="2400" b="1" smtClean="0">
                  <a:solidFill>
                    <a:srgbClr val="0000CC"/>
                  </a:solidFill>
                </a:rPr>
                <a:t>BUFFER</a:t>
              </a:r>
            </a:p>
          </p:txBody>
        </p:sp>
        <p:sp>
          <p:nvSpPr>
            <p:cNvPr id="42025" name="Line 41"/>
            <p:cNvSpPr>
              <a:spLocks noChangeShapeType="1"/>
            </p:cNvSpPr>
            <p:nvPr/>
          </p:nvSpPr>
          <p:spPr bwMode="auto">
            <a:xfrm>
              <a:off x="2592" y="1056"/>
              <a:ext cx="100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30" name="Line 46"/>
            <p:cNvSpPr>
              <a:spLocks noChangeShapeType="1"/>
            </p:cNvSpPr>
            <p:nvPr/>
          </p:nvSpPr>
          <p:spPr bwMode="auto">
            <a:xfrm>
              <a:off x="2592" y="2208"/>
              <a:ext cx="100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31" name="Line 47"/>
            <p:cNvSpPr>
              <a:spLocks noChangeShapeType="1"/>
            </p:cNvSpPr>
            <p:nvPr/>
          </p:nvSpPr>
          <p:spPr bwMode="auto">
            <a:xfrm>
              <a:off x="2592" y="1056"/>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32" name="Line 48"/>
            <p:cNvSpPr>
              <a:spLocks noChangeShapeType="1"/>
            </p:cNvSpPr>
            <p:nvPr/>
          </p:nvSpPr>
          <p:spPr bwMode="auto">
            <a:xfrm>
              <a:off x="3600" y="1056"/>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33" name="Line 49"/>
            <p:cNvSpPr>
              <a:spLocks noChangeShapeType="1"/>
            </p:cNvSpPr>
            <p:nvPr/>
          </p:nvSpPr>
          <p:spPr bwMode="auto">
            <a:xfrm>
              <a:off x="2592" y="1343"/>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34" name="Line 50"/>
            <p:cNvSpPr>
              <a:spLocks noChangeShapeType="1"/>
            </p:cNvSpPr>
            <p:nvPr/>
          </p:nvSpPr>
          <p:spPr bwMode="auto">
            <a:xfrm>
              <a:off x="3600" y="1343"/>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35" name="Line 51"/>
            <p:cNvSpPr>
              <a:spLocks noChangeShapeType="1"/>
            </p:cNvSpPr>
            <p:nvPr/>
          </p:nvSpPr>
          <p:spPr bwMode="auto">
            <a:xfrm>
              <a:off x="2592" y="1630"/>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36" name="Line 52"/>
            <p:cNvSpPr>
              <a:spLocks noChangeShapeType="1"/>
            </p:cNvSpPr>
            <p:nvPr/>
          </p:nvSpPr>
          <p:spPr bwMode="auto">
            <a:xfrm>
              <a:off x="3600" y="1630"/>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37" name="Line 53"/>
            <p:cNvSpPr>
              <a:spLocks noChangeShapeType="1"/>
            </p:cNvSpPr>
            <p:nvPr/>
          </p:nvSpPr>
          <p:spPr bwMode="auto">
            <a:xfrm>
              <a:off x="2592" y="1917"/>
              <a:ext cx="0" cy="2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38" name="Line 54"/>
            <p:cNvSpPr>
              <a:spLocks noChangeShapeType="1"/>
            </p:cNvSpPr>
            <p:nvPr/>
          </p:nvSpPr>
          <p:spPr bwMode="auto">
            <a:xfrm>
              <a:off x="3600" y="1917"/>
              <a:ext cx="0" cy="2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grpSp>
      <p:sp>
        <p:nvSpPr>
          <p:cNvPr id="42046" name="Text Box 62"/>
          <p:cNvSpPr txBox="1">
            <a:spLocks noChangeArrowheads="1"/>
          </p:cNvSpPr>
          <p:nvPr/>
        </p:nvSpPr>
        <p:spPr bwMode="auto">
          <a:xfrm>
            <a:off x="0" y="3505200"/>
            <a:ext cx="9144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smtClean="0">
                <a:solidFill>
                  <a:srgbClr val="000000"/>
                </a:solidFill>
                <a:latin typeface="Times New Roman" charset="0"/>
              </a:rPr>
              <a:t>DW：</a:t>
            </a:r>
            <a:r>
              <a:rPr kumimoji="1" lang="zh-CN" altLang="en-US" sz="3200" b="1" smtClean="0">
                <a:solidFill>
                  <a:srgbClr val="000000"/>
                </a:solidFill>
                <a:latin typeface="Times New Roman" charset="0"/>
              </a:rPr>
              <a:t>定义字，其后的每个操作数占有两个字节；</a:t>
            </a:r>
          </a:p>
        </p:txBody>
      </p:sp>
      <p:sp>
        <p:nvSpPr>
          <p:cNvPr id="42047" name="Text Box 63"/>
          <p:cNvSpPr txBox="1">
            <a:spLocks noChangeArrowheads="1"/>
          </p:cNvSpPr>
          <p:nvPr/>
        </p:nvSpPr>
        <p:spPr bwMode="auto">
          <a:xfrm>
            <a:off x="304800" y="4114800"/>
            <a:ext cx="3657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smtClean="0">
                <a:solidFill>
                  <a:srgbClr val="0000CC"/>
                </a:solidFill>
                <a:latin typeface="Times New Roman" charset="0"/>
              </a:rPr>
              <a:t>BUF  DW  2, 3, 5</a:t>
            </a:r>
          </a:p>
        </p:txBody>
      </p:sp>
      <p:grpSp>
        <p:nvGrpSpPr>
          <p:cNvPr id="42089" name="Group 105"/>
          <p:cNvGrpSpPr>
            <a:grpSpLocks/>
          </p:cNvGrpSpPr>
          <p:nvPr/>
        </p:nvGrpSpPr>
        <p:grpSpPr bwMode="auto">
          <a:xfrm>
            <a:off x="5181600" y="4191000"/>
            <a:ext cx="2133600" cy="2579688"/>
            <a:chOff x="3264" y="2640"/>
            <a:chExt cx="1344" cy="1625"/>
          </a:xfrm>
        </p:grpSpPr>
        <p:sp>
          <p:nvSpPr>
            <p:cNvPr id="42083" name="Rectangle 99"/>
            <p:cNvSpPr>
              <a:spLocks noChangeArrowheads="1"/>
            </p:cNvSpPr>
            <p:nvPr/>
          </p:nvSpPr>
          <p:spPr bwMode="auto">
            <a:xfrm>
              <a:off x="3792" y="3575"/>
              <a:ext cx="81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charset="0"/>
                  <a:ea typeface="宋体" charset="-122"/>
                </a:defRPr>
              </a:lvl1pPr>
              <a:lvl2pPr>
                <a:spcBef>
                  <a:spcPct val="20000"/>
                </a:spcBef>
                <a:buChar char="–"/>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algn="ctr">
                <a:buFontTx/>
                <a:buNone/>
              </a:pPr>
              <a:r>
                <a:rPr lang="en-US" altLang="zh-CN" sz="1800" b="1" smtClean="0">
                  <a:solidFill>
                    <a:srgbClr val="FF0000"/>
                  </a:solidFill>
                </a:rPr>
                <a:t>05H</a:t>
              </a:r>
            </a:p>
          </p:txBody>
        </p:sp>
        <p:sp>
          <p:nvSpPr>
            <p:cNvPr id="42081" name="Rectangle 97"/>
            <p:cNvSpPr>
              <a:spLocks noChangeArrowheads="1"/>
            </p:cNvSpPr>
            <p:nvPr/>
          </p:nvSpPr>
          <p:spPr bwMode="auto">
            <a:xfrm>
              <a:off x="3792" y="3805"/>
              <a:ext cx="81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charset="0"/>
                  <a:ea typeface="宋体" charset="-122"/>
                </a:defRPr>
              </a:lvl1pPr>
              <a:lvl2pPr>
                <a:spcBef>
                  <a:spcPct val="20000"/>
                </a:spcBef>
                <a:buChar char="–"/>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algn="ctr">
                <a:buFontTx/>
                <a:buNone/>
              </a:pPr>
              <a:r>
                <a:rPr lang="en-US" altLang="zh-CN" sz="1800" b="1" smtClean="0">
                  <a:solidFill>
                    <a:srgbClr val="FF0000"/>
                  </a:solidFill>
                </a:rPr>
                <a:t>00H</a:t>
              </a:r>
            </a:p>
          </p:txBody>
        </p:sp>
        <p:sp>
          <p:nvSpPr>
            <p:cNvPr id="42079" name="Rectangle 95"/>
            <p:cNvSpPr>
              <a:spLocks noChangeArrowheads="1"/>
            </p:cNvSpPr>
            <p:nvPr/>
          </p:nvSpPr>
          <p:spPr bwMode="auto">
            <a:xfrm>
              <a:off x="3792" y="4035"/>
              <a:ext cx="81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charset="0"/>
                  <a:ea typeface="宋体" charset="-122"/>
                </a:defRPr>
              </a:lvl1pPr>
              <a:lvl2pPr>
                <a:spcBef>
                  <a:spcPct val="20000"/>
                </a:spcBef>
                <a:buChar char="–"/>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algn="ctr">
                <a:buFontTx/>
                <a:buNone/>
              </a:pPr>
              <a:endParaRPr lang="en-US" altLang="zh-CN" sz="1800" b="1" smtClean="0">
                <a:solidFill>
                  <a:srgbClr val="0000CC"/>
                </a:solidFill>
              </a:endParaRPr>
            </a:p>
          </p:txBody>
        </p:sp>
        <p:sp>
          <p:nvSpPr>
            <p:cNvPr id="42049" name="Rectangle 65"/>
            <p:cNvSpPr>
              <a:spLocks noChangeArrowheads="1"/>
            </p:cNvSpPr>
            <p:nvPr/>
          </p:nvSpPr>
          <p:spPr bwMode="auto">
            <a:xfrm>
              <a:off x="3792" y="3345"/>
              <a:ext cx="81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charset="0"/>
                  <a:ea typeface="宋体" charset="-122"/>
                </a:defRPr>
              </a:lvl1pPr>
              <a:lvl2pPr>
                <a:spcBef>
                  <a:spcPct val="20000"/>
                </a:spcBef>
                <a:buChar char="–"/>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algn="ctr">
                <a:buFontTx/>
                <a:buNone/>
              </a:pPr>
              <a:r>
                <a:rPr lang="en-US" altLang="zh-CN" sz="1800" b="1" smtClean="0">
                  <a:solidFill>
                    <a:srgbClr val="0000CC"/>
                  </a:solidFill>
                </a:rPr>
                <a:t>00H</a:t>
              </a:r>
            </a:p>
          </p:txBody>
        </p:sp>
        <p:sp>
          <p:nvSpPr>
            <p:cNvPr id="42050" name="Rectangle 66"/>
            <p:cNvSpPr>
              <a:spLocks noChangeArrowheads="1"/>
            </p:cNvSpPr>
            <p:nvPr/>
          </p:nvSpPr>
          <p:spPr bwMode="auto">
            <a:xfrm>
              <a:off x="3792" y="3100"/>
              <a:ext cx="816"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charset="0"/>
                  <a:ea typeface="宋体" charset="-122"/>
                </a:defRPr>
              </a:lvl1pPr>
              <a:lvl2pPr>
                <a:spcBef>
                  <a:spcPct val="20000"/>
                </a:spcBef>
                <a:buChar char="–"/>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algn="ctr">
                <a:buFontTx/>
                <a:buNone/>
              </a:pPr>
              <a:r>
                <a:rPr lang="en-US" altLang="zh-CN" sz="1800" b="1" smtClean="0">
                  <a:solidFill>
                    <a:srgbClr val="0000CC"/>
                  </a:solidFill>
                </a:rPr>
                <a:t>03H</a:t>
              </a:r>
            </a:p>
          </p:txBody>
        </p:sp>
        <p:sp>
          <p:nvSpPr>
            <p:cNvPr id="42051" name="Rectangle 67"/>
            <p:cNvSpPr>
              <a:spLocks noChangeArrowheads="1"/>
            </p:cNvSpPr>
            <p:nvPr/>
          </p:nvSpPr>
          <p:spPr bwMode="auto">
            <a:xfrm>
              <a:off x="3792" y="2870"/>
              <a:ext cx="81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charset="0"/>
                  <a:ea typeface="宋体" charset="-122"/>
                </a:defRPr>
              </a:lvl1pPr>
              <a:lvl2pPr>
                <a:spcBef>
                  <a:spcPct val="20000"/>
                </a:spcBef>
                <a:buChar char="–"/>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algn="ctr">
                <a:buFontTx/>
                <a:buNone/>
              </a:pPr>
              <a:r>
                <a:rPr lang="en-US" altLang="zh-CN" sz="1800" b="1" smtClean="0">
                  <a:solidFill>
                    <a:srgbClr val="000000"/>
                  </a:solidFill>
                </a:rPr>
                <a:t>00H</a:t>
              </a:r>
            </a:p>
          </p:txBody>
        </p:sp>
        <p:sp>
          <p:nvSpPr>
            <p:cNvPr id="42052" name="Rectangle 68"/>
            <p:cNvSpPr>
              <a:spLocks noChangeArrowheads="1"/>
            </p:cNvSpPr>
            <p:nvPr/>
          </p:nvSpPr>
          <p:spPr bwMode="auto">
            <a:xfrm>
              <a:off x="3792" y="2640"/>
              <a:ext cx="81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charset="0"/>
                  <a:ea typeface="宋体" charset="-122"/>
                </a:defRPr>
              </a:lvl1pPr>
              <a:lvl2pPr>
                <a:spcBef>
                  <a:spcPct val="20000"/>
                </a:spcBef>
                <a:buChar char="–"/>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algn="ctr">
                <a:buFontTx/>
                <a:buNone/>
              </a:pPr>
              <a:r>
                <a:rPr lang="en-US" altLang="zh-CN" sz="1800" b="1" smtClean="0">
                  <a:solidFill>
                    <a:srgbClr val="000000"/>
                  </a:solidFill>
                </a:rPr>
                <a:t>02H</a:t>
              </a:r>
            </a:p>
          </p:txBody>
        </p:sp>
        <p:sp>
          <p:nvSpPr>
            <p:cNvPr id="42053" name="Line 69"/>
            <p:cNvSpPr>
              <a:spLocks noChangeShapeType="1"/>
            </p:cNvSpPr>
            <p:nvPr/>
          </p:nvSpPr>
          <p:spPr bwMode="auto">
            <a:xfrm>
              <a:off x="3792" y="2640"/>
              <a:ext cx="8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54" name="Line 70"/>
            <p:cNvSpPr>
              <a:spLocks noChangeShapeType="1"/>
            </p:cNvSpPr>
            <p:nvPr/>
          </p:nvSpPr>
          <p:spPr bwMode="auto">
            <a:xfrm>
              <a:off x="3792" y="2870"/>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55" name="Line 71"/>
            <p:cNvSpPr>
              <a:spLocks noChangeShapeType="1"/>
            </p:cNvSpPr>
            <p:nvPr/>
          </p:nvSpPr>
          <p:spPr bwMode="auto">
            <a:xfrm>
              <a:off x="3792" y="3100"/>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56" name="Line 72"/>
            <p:cNvSpPr>
              <a:spLocks noChangeShapeType="1"/>
            </p:cNvSpPr>
            <p:nvPr/>
          </p:nvSpPr>
          <p:spPr bwMode="auto">
            <a:xfrm>
              <a:off x="3792" y="3345"/>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57" name="Line 73"/>
            <p:cNvSpPr>
              <a:spLocks noChangeShapeType="1"/>
            </p:cNvSpPr>
            <p:nvPr/>
          </p:nvSpPr>
          <p:spPr bwMode="auto">
            <a:xfrm>
              <a:off x="3792" y="4265"/>
              <a:ext cx="8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58" name="Line 74"/>
            <p:cNvSpPr>
              <a:spLocks noChangeShapeType="1"/>
            </p:cNvSpPr>
            <p:nvPr/>
          </p:nvSpPr>
          <p:spPr bwMode="auto">
            <a:xfrm>
              <a:off x="3792" y="2640"/>
              <a:ext cx="0" cy="162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59" name="Line 75"/>
            <p:cNvSpPr>
              <a:spLocks noChangeShapeType="1"/>
            </p:cNvSpPr>
            <p:nvPr/>
          </p:nvSpPr>
          <p:spPr bwMode="auto">
            <a:xfrm>
              <a:off x="4608" y="2640"/>
              <a:ext cx="0" cy="162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80" name="Line 96"/>
            <p:cNvSpPr>
              <a:spLocks noChangeShapeType="1"/>
            </p:cNvSpPr>
            <p:nvPr/>
          </p:nvSpPr>
          <p:spPr bwMode="auto">
            <a:xfrm>
              <a:off x="3792" y="4035"/>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82" name="Line 98"/>
            <p:cNvSpPr>
              <a:spLocks noChangeShapeType="1"/>
            </p:cNvSpPr>
            <p:nvPr/>
          </p:nvSpPr>
          <p:spPr bwMode="auto">
            <a:xfrm>
              <a:off x="3792" y="3805"/>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84" name="Line 100"/>
            <p:cNvSpPr>
              <a:spLocks noChangeShapeType="1"/>
            </p:cNvSpPr>
            <p:nvPr/>
          </p:nvSpPr>
          <p:spPr bwMode="auto">
            <a:xfrm>
              <a:off x="3792" y="3575"/>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61" name="Rectangle 77"/>
            <p:cNvSpPr>
              <a:spLocks noChangeArrowheads="1"/>
            </p:cNvSpPr>
            <p:nvPr/>
          </p:nvSpPr>
          <p:spPr bwMode="auto">
            <a:xfrm>
              <a:off x="3264" y="3330"/>
              <a:ext cx="52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charset="0"/>
                  <a:ea typeface="宋体" charset="-122"/>
                </a:defRPr>
              </a:lvl1pPr>
              <a:lvl2pPr>
                <a:spcBef>
                  <a:spcPct val="20000"/>
                </a:spcBef>
                <a:buChar char="–"/>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algn="r">
                <a:buFontTx/>
                <a:buNone/>
              </a:pPr>
              <a:endParaRPr lang="en-US" altLang="zh-CN" sz="1800" b="1" smtClean="0">
                <a:solidFill>
                  <a:srgbClr val="0000CC"/>
                </a:solidFill>
              </a:endParaRPr>
            </a:p>
          </p:txBody>
        </p:sp>
        <p:sp>
          <p:nvSpPr>
            <p:cNvPr id="42062" name="Rectangle 78"/>
            <p:cNvSpPr>
              <a:spLocks noChangeArrowheads="1"/>
            </p:cNvSpPr>
            <p:nvPr/>
          </p:nvSpPr>
          <p:spPr bwMode="auto">
            <a:xfrm>
              <a:off x="3264" y="3100"/>
              <a:ext cx="52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charset="0"/>
                  <a:ea typeface="宋体" charset="-122"/>
                </a:defRPr>
              </a:lvl1pPr>
              <a:lvl2pPr>
                <a:spcBef>
                  <a:spcPct val="20000"/>
                </a:spcBef>
                <a:buChar char="–"/>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algn="r">
                <a:buFontTx/>
                <a:buNone/>
              </a:pPr>
              <a:endParaRPr lang="en-US" altLang="zh-CN" sz="1800" b="1" smtClean="0">
                <a:solidFill>
                  <a:srgbClr val="0000CC"/>
                </a:solidFill>
              </a:endParaRPr>
            </a:p>
          </p:txBody>
        </p:sp>
        <p:sp>
          <p:nvSpPr>
            <p:cNvPr id="42063" name="Rectangle 79"/>
            <p:cNvSpPr>
              <a:spLocks noChangeArrowheads="1"/>
            </p:cNvSpPr>
            <p:nvPr/>
          </p:nvSpPr>
          <p:spPr bwMode="auto">
            <a:xfrm>
              <a:off x="3264" y="2870"/>
              <a:ext cx="52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charset="0"/>
                  <a:ea typeface="宋体" charset="-122"/>
                </a:defRPr>
              </a:lvl1pPr>
              <a:lvl2pPr>
                <a:spcBef>
                  <a:spcPct val="20000"/>
                </a:spcBef>
                <a:buChar char="–"/>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algn="r">
                <a:buFontTx/>
                <a:buNone/>
              </a:pPr>
              <a:endParaRPr lang="en-US" altLang="zh-CN" sz="1800" b="1" smtClean="0">
                <a:solidFill>
                  <a:srgbClr val="0000CC"/>
                </a:solidFill>
              </a:endParaRPr>
            </a:p>
          </p:txBody>
        </p:sp>
        <p:sp>
          <p:nvSpPr>
            <p:cNvPr id="42064" name="Rectangle 80"/>
            <p:cNvSpPr>
              <a:spLocks noChangeArrowheads="1"/>
            </p:cNvSpPr>
            <p:nvPr/>
          </p:nvSpPr>
          <p:spPr bwMode="auto">
            <a:xfrm>
              <a:off x="3264" y="2640"/>
              <a:ext cx="52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800">
                  <a:solidFill>
                    <a:schemeClr val="tx1"/>
                  </a:solidFill>
                  <a:latin typeface="Times New Roman" charset="0"/>
                  <a:ea typeface="宋体" charset="-122"/>
                </a:defRPr>
              </a:lvl1pPr>
              <a:lvl2pPr>
                <a:spcBef>
                  <a:spcPct val="20000"/>
                </a:spcBef>
                <a:buChar char="–"/>
                <a:defRPr kumimoji="1" sz="2400">
                  <a:solidFill>
                    <a:schemeClr val="tx1"/>
                  </a:solidFill>
                  <a:latin typeface="Times New Roman" charset="0"/>
                  <a:ea typeface="宋体" charset="-122"/>
                </a:defRPr>
              </a:lvl2pPr>
              <a:lvl3pPr>
                <a:spcBef>
                  <a:spcPct val="20000"/>
                </a:spcBef>
                <a:buChar char="•"/>
                <a:defRPr kumimoji="1" sz="2000">
                  <a:solidFill>
                    <a:schemeClr val="tx1"/>
                  </a:solidFill>
                  <a:latin typeface="Times New Roman" charset="0"/>
                  <a:ea typeface="宋体" charset="-122"/>
                </a:defRPr>
              </a:lvl3pPr>
              <a:lvl4pPr>
                <a:spcBef>
                  <a:spcPct val="20000"/>
                </a:spcBef>
                <a:buChar char="–"/>
                <a:defRPr kumimoji="1">
                  <a:solidFill>
                    <a:schemeClr val="tx1"/>
                  </a:solidFill>
                  <a:latin typeface="Times New Roman" charset="0"/>
                  <a:ea typeface="宋体" charset="-122"/>
                </a:defRPr>
              </a:lvl4pPr>
              <a:lvl5pPr>
                <a:spcBef>
                  <a:spcPct val="20000"/>
                </a:spcBef>
                <a:buChar char="»"/>
                <a:defRPr kumimoji="1">
                  <a:solidFill>
                    <a:schemeClr val="tx1"/>
                  </a:solidFill>
                  <a:latin typeface="Times New Roman" charset="0"/>
                  <a:ea typeface="宋体" charset="-122"/>
                </a:defRPr>
              </a:lvl5pPr>
              <a:lvl6pPr fontAlgn="base">
                <a:spcBef>
                  <a:spcPct val="20000"/>
                </a:spcBef>
                <a:spcAft>
                  <a:spcPct val="0"/>
                </a:spcAft>
                <a:buChar char="»"/>
                <a:defRPr kumimoji="1">
                  <a:solidFill>
                    <a:schemeClr val="tx1"/>
                  </a:solidFill>
                  <a:latin typeface="Times New Roman" charset="0"/>
                  <a:ea typeface="宋体" charset="-122"/>
                </a:defRPr>
              </a:lvl6pPr>
              <a:lvl7pPr fontAlgn="base">
                <a:spcBef>
                  <a:spcPct val="20000"/>
                </a:spcBef>
                <a:spcAft>
                  <a:spcPct val="0"/>
                </a:spcAft>
                <a:buChar char="»"/>
                <a:defRPr kumimoji="1">
                  <a:solidFill>
                    <a:schemeClr val="tx1"/>
                  </a:solidFill>
                  <a:latin typeface="Times New Roman" charset="0"/>
                  <a:ea typeface="宋体" charset="-122"/>
                </a:defRPr>
              </a:lvl7pPr>
              <a:lvl8pPr fontAlgn="base">
                <a:spcBef>
                  <a:spcPct val="20000"/>
                </a:spcBef>
                <a:spcAft>
                  <a:spcPct val="0"/>
                </a:spcAft>
                <a:buChar char="»"/>
                <a:defRPr kumimoji="1">
                  <a:solidFill>
                    <a:schemeClr val="tx1"/>
                  </a:solidFill>
                  <a:latin typeface="Times New Roman" charset="0"/>
                  <a:ea typeface="宋体" charset="-122"/>
                </a:defRPr>
              </a:lvl8pPr>
              <a:lvl9pPr fontAlgn="base">
                <a:spcBef>
                  <a:spcPct val="20000"/>
                </a:spcBef>
                <a:spcAft>
                  <a:spcPct val="0"/>
                </a:spcAft>
                <a:buChar char="»"/>
                <a:defRPr kumimoji="1">
                  <a:solidFill>
                    <a:schemeClr val="tx1"/>
                  </a:solidFill>
                  <a:latin typeface="Times New Roman" charset="0"/>
                  <a:ea typeface="宋体" charset="-122"/>
                </a:defRPr>
              </a:lvl9pPr>
            </a:lstStyle>
            <a:p>
              <a:pPr algn="r">
                <a:buFontTx/>
                <a:buNone/>
              </a:pPr>
              <a:r>
                <a:rPr lang="en-US" altLang="zh-CN" sz="1800" b="1" smtClean="0">
                  <a:solidFill>
                    <a:srgbClr val="0000CC"/>
                  </a:solidFill>
                </a:rPr>
                <a:t>BUF</a:t>
              </a:r>
            </a:p>
          </p:txBody>
        </p:sp>
        <p:sp>
          <p:nvSpPr>
            <p:cNvPr id="42065" name="Line 81"/>
            <p:cNvSpPr>
              <a:spLocks noChangeShapeType="1"/>
            </p:cNvSpPr>
            <p:nvPr/>
          </p:nvSpPr>
          <p:spPr bwMode="auto">
            <a:xfrm>
              <a:off x="3264" y="2640"/>
              <a:ext cx="52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66" name="Line 82"/>
            <p:cNvSpPr>
              <a:spLocks noChangeShapeType="1"/>
            </p:cNvSpPr>
            <p:nvPr/>
          </p:nvSpPr>
          <p:spPr bwMode="auto">
            <a:xfrm>
              <a:off x="3264" y="3560"/>
              <a:ext cx="52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67" name="Line 83"/>
            <p:cNvSpPr>
              <a:spLocks noChangeShapeType="1"/>
            </p:cNvSpPr>
            <p:nvPr/>
          </p:nvSpPr>
          <p:spPr bwMode="auto">
            <a:xfrm>
              <a:off x="3264" y="2640"/>
              <a:ext cx="0" cy="23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68" name="Line 84"/>
            <p:cNvSpPr>
              <a:spLocks noChangeShapeType="1"/>
            </p:cNvSpPr>
            <p:nvPr/>
          </p:nvSpPr>
          <p:spPr bwMode="auto">
            <a:xfrm>
              <a:off x="3792" y="2640"/>
              <a:ext cx="0" cy="23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69" name="Line 85"/>
            <p:cNvSpPr>
              <a:spLocks noChangeShapeType="1"/>
            </p:cNvSpPr>
            <p:nvPr/>
          </p:nvSpPr>
          <p:spPr bwMode="auto">
            <a:xfrm>
              <a:off x="3264" y="2870"/>
              <a:ext cx="0" cy="23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70" name="Line 86"/>
            <p:cNvSpPr>
              <a:spLocks noChangeShapeType="1"/>
            </p:cNvSpPr>
            <p:nvPr/>
          </p:nvSpPr>
          <p:spPr bwMode="auto">
            <a:xfrm>
              <a:off x="3792" y="2870"/>
              <a:ext cx="0" cy="23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71" name="Line 87"/>
            <p:cNvSpPr>
              <a:spLocks noChangeShapeType="1"/>
            </p:cNvSpPr>
            <p:nvPr/>
          </p:nvSpPr>
          <p:spPr bwMode="auto">
            <a:xfrm>
              <a:off x="3264" y="3100"/>
              <a:ext cx="0" cy="23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72" name="Line 88"/>
            <p:cNvSpPr>
              <a:spLocks noChangeShapeType="1"/>
            </p:cNvSpPr>
            <p:nvPr/>
          </p:nvSpPr>
          <p:spPr bwMode="auto">
            <a:xfrm>
              <a:off x="3792" y="3100"/>
              <a:ext cx="0" cy="23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73" name="Line 89"/>
            <p:cNvSpPr>
              <a:spLocks noChangeShapeType="1"/>
            </p:cNvSpPr>
            <p:nvPr/>
          </p:nvSpPr>
          <p:spPr bwMode="auto">
            <a:xfrm>
              <a:off x="3264" y="3330"/>
              <a:ext cx="0" cy="23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2074" name="Line 90"/>
            <p:cNvSpPr>
              <a:spLocks noChangeShapeType="1"/>
            </p:cNvSpPr>
            <p:nvPr/>
          </p:nvSpPr>
          <p:spPr bwMode="auto">
            <a:xfrm>
              <a:off x="3792" y="3330"/>
              <a:ext cx="0" cy="23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grpSp>
      <p:sp>
        <p:nvSpPr>
          <p:cNvPr id="42091" name="Text Box 107"/>
          <p:cNvSpPr txBox="1">
            <a:spLocks noChangeArrowheads="1"/>
          </p:cNvSpPr>
          <p:nvPr/>
        </p:nvSpPr>
        <p:spPr bwMode="auto">
          <a:xfrm>
            <a:off x="4343400" y="2514600"/>
            <a:ext cx="17526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2400" b="1" smtClean="0">
                <a:solidFill>
                  <a:srgbClr val="3333CC"/>
                </a:solidFill>
                <a:latin typeface="Times New Roman" charset="0"/>
              </a:rPr>
              <a:t>STRING</a:t>
            </a:r>
          </a:p>
        </p:txBody>
      </p:sp>
      <p:sp>
        <p:nvSpPr>
          <p:cNvPr id="42092" name="Text Box 108"/>
          <p:cNvSpPr txBox="1">
            <a:spLocks noChangeArrowheads="1"/>
          </p:cNvSpPr>
          <p:nvPr/>
        </p:nvSpPr>
        <p:spPr bwMode="auto">
          <a:xfrm>
            <a:off x="76200" y="4606925"/>
            <a:ext cx="57150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smtClean="0">
                <a:solidFill>
                  <a:srgbClr val="000000"/>
                </a:solidFill>
                <a:latin typeface="Times New Roman" charset="0"/>
              </a:rPr>
              <a:t>DD:  </a:t>
            </a:r>
            <a:r>
              <a:rPr kumimoji="1" lang="zh-CN" altLang="en-US" sz="3200" b="1" smtClean="0">
                <a:solidFill>
                  <a:srgbClr val="000000"/>
                </a:solidFill>
                <a:latin typeface="Times New Roman" charset="0"/>
              </a:rPr>
              <a:t>定义双字，其后每个操作数占4个字节；</a:t>
            </a:r>
          </a:p>
        </p:txBody>
      </p:sp>
      <p:sp>
        <p:nvSpPr>
          <p:cNvPr id="42093" name="Text Box 109"/>
          <p:cNvSpPr txBox="1">
            <a:spLocks noChangeArrowheads="1"/>
          </p:cNvSpPr>
          <p:nvPr/>
        </p:nvSpPr>
        <p:spPr bwMode="auto">
          <a:xfrm>
            <a:off x="76200" y="5638800"/>
            <a:ext cx="57912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3333CC"/>
                </a:solidFill>
                <a:latin typeface="Times New Roman" charset="0"/>
              </a:rPr>
              <a:t>还有</a:t>
            </a:r>
            <a:r>
              <a:rPr kumimoji="1" lang="en-US" altLang="zh-CN" sz="3200" b="1" smtClean="0">
                <a:solidFill>
                  <a:srgbClr val="3333CC"/>
                </a:solidFill>
                <a:latin typeface="Times New Roman" charset="0"/>
              </a:rPr>
              <a:t>DQ（4</a:t>
            </a:r>
            <a:r>
              <a:rPr kumimoji="1" lang="zh-CN" altLang="en-US" sz="3200" b="1" smtClean="0">
                <a:solidFill>
                  <a:srgbClr val="3333CC"/>
                </a:solidFill>
                <a:latin typeface="Times New Roman" charset="0"/>
              </a:rPr>
              <a:t>个字长）、</a:t>
            </a:r>
            <a:r>
              <a:rPr kumimoji="1" lang="en-US" altLang="zh-CN" sz="3200" b="1" smtClean="0">
                <a:solidFill>
                  <a:srgbClr val="3333CC"/>
                </a:solidFill>
                <a:latin typeface="Times New Roman" charset="0"/>
              </a:rPr>
              <a:t>DT（10</a:t>
            </a:r>
            <a:r>
              <a:rPr kumimoji="1" lang="zh-CN" altLang="en-US" sz="3200" b="1" smtClean="0">
                <a:solidFill>
                  <a:srgbClr val="3333CC"/>
                </a:solidFill>
                <a:latin typeface="Times New Roman" charset="0"/>
              </a:rPr>
              <a:t>个字节长）</a:t>
            </a:r>
          </a:p>
        </p:txBody>
      </p:sp>
    </p:spTree>
    <p:extLst>
      <p:ext uri="{BB962C8B-B14F-4D97-AF65-F5344CB8AC3E}">
        <p14:creationId xmlns:p14="http://schemas.microsoft.com/office/powerpoint/2010/main" val="1656766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dissolve">
                                      <p:cBhvr>
                                        <p:cTn id="7" dur="500"/>
                                        <p:tgtEl>
                                          <p:spTgt spid="41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2088"/>
                                        </p:tgtEl>
                                        <p:attrNameLst>
                                          <p:attrName>style.visibility</p:attrName>
                                        </p:attrNameLst>
                                      </p:cBhvr>
                                      <p:to>
                                        <p:strVal val="visible"/>
                                      </p:to>
                                    </p:set>
                                    <p:animEffect transition="in" filter="dissolve">
                                      <p:cBhvr>
                                        <p:cTn id="12" dur="500"/>
                                        <p:tgtEl>
                                          <p:spTgt spid="420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2091"/>
                                        </p:tgtEl>
                                        <p:attrNameLst>
                                          <p:attrName>style.visibility</p:attrName>
                                        </p:attrNameLst>
                                      </p:cBhvr>
                                      <p:to>
                                        <p:strVal val="visible"/>
                                      </p:to>
                                    </p:set>
                                    <p:animEffect transition="in" filter="dissolve">
                                      <p:cBhvr>
                                        <p:cTn id="17" dur="500"/>
                                        <p:tgtEl>
                                          <p:spTgt spid="420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2046"/>
                                        </p:tgtEl>
                                        <p:attrNameLst>
                                          <p:attrName>style.visibility</p:attrName>
                                        </p:attrNameLst>
                                      </p:cBhvr>
                                      <p:to>
                                        <p:strVal val="visible"/>
                                      </p:to>
                                    </p:set>
                                    <p:animEffect transition="in" filter="dissolve">
                                      <p:cBhvr>
                                        <p:cTn id="22" dur="500"/>
                                        <p:tgtEl>
                                          <p:spTgt spid="420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2047"/>
                                        </p:tgtEl>
                                        <p:attrNameLst>
                                          <p:attrName>style.visibility</p:attrName>
                                        </p:attrNameLst>
                                      </p:cBhvr>
                                      <p:to>
                                        <p:strVal val="visible"/>
                                      </p:to>
                                    </p:set>
                                    <p:animEffect transition="in" filter="dissolve">
                                      <p:cBhvr>
                                        <p:cTn id="27" dur="500"/>
                                        <p:tgtEl>
                                          <p:spTgt spid="420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2089"/>
                                        </p:tgtEl>
                                        <p:attrNameLst>
                                          <p:attrName>style.visibility</p:attrName>
                                        </p:attrNameLst>
                                      </p:cBhvr>
                                      <p:to>
                                        <p:strVal val="visible"/>
                                      </p:to>
                                    </p:set>
                                    <p:animEffect transition="in" filter="dissolve">
                                      <p:cBhvr>
                                        <p:cTn id="32" dur="500"/>
                                        <p:tgtEl>
                                          <p:spTgt spid="420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2092"/>
                                        </p:tgtEl>
                                        <p:attrNameLst>
                                          <p:attrName>style.visibility</p:attrName>
                                        </p:attrNameLst>
                                      </p:cBhvr>
                                      <p:to>
                                        <p:strVal val="visible"/>
                                      </p:to>
                                    </p:set>
                                    <p:animEffect transition="in" filter="dissolve">
                                      <p:cBhvr>
                                        <p:cTn id="37" dur="500"/>
                                        <p:tgtEl>
                                          <p:spTgt spid="420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2093"/>
                                        </p:tgtEl>
                                        <p:attrNameLst>
                                          <p:attrName>style.visibility</p:attrName>
                                        </p:attrNameLst>
                                      </p:cBhvr>
                                      <p:to>
                                        <p:strVal val="visible"/>
                                      </p:to>
                                    </p:set>
                                    <p:animEffect transition="in" filter="dissolve">
                                      <p:cBhvr>
                                        <p:cTn id="42" dur="500"/>
                                        <p:tgtEl>
                                          <p:spTgt spid="42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utoUpdateAnimBg="0"/>
      <p:bldP spid="42046" grpId="0" autoUpdateAnimBg="0"/>
      <p:bldP spid="42047" grpId="0" autoUpdateAnimBg="0"/>
      <p:bldP spid="42091" grpId="0" autoUpdateAnimBg="0"/>
      <p:bldP spid="42092" grpId="0" autoUpdateAnimBg="0"/>
      <p:bldP spid="4209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4C2E5C32-BD01-4FE2-9E21-49A384090184}" type="slidenum">
              <a:rPr lang="zh-CN" altLang="en-US">
                <a:solidFill>
                  <a:srgbClr val="000000"/>
                </a:solidFill>
              </a:rPr>
              <a:pPr/>
              <a:t>35</a:t>
            </a:fld>
            <a:endParaRPr lang="en-US" altLang="zh-CN">
              <a:solidFill>
                <a:srgbClr val="000000"/>
              </a:solidFill>
            </a:endParaRPr>
          </a:p>
        </p:txBody>
      </p:sp>
      <p:sp>
        <p:nvSpPr>
          <p:cNvPr id="43011" name="Text Box 3"/>
          <p:cNvSpPr txBox="1">
            <a:spLocks noChangeArrowheads="1"/>
          </p:cNvSpPr>
          <p:nvPr/>
        </p:nvSpPr>
        <p:spPr bwMode="auto">
          <a:xfrm>
            <a:off x="0" y="381000"/>
            <a:ext cx="91440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若仅保留单元，不初始化，用?代替初值；</a:t>
            </a:r>
          </a:p>
          <a:p>
            <a:pPr>
              <a:lnSpc>
                <a:spcPct val="120000"/>
              </a:lnSpc>
              <a:spcBef>
                <a:spcPct val="50000"/>
              </a:spcBef>
            </a:pPr>
            <a:r>
              <a:rPr kumimoji="1" lang="zh-CN" altLang="en-US" sz="3200" b="1" smtClean="0">
                <a:solidFill>
                  <a:srgbClr val="000000"/>
                </a:solidFill>
                <a:latin typeface="Times New Roman" charset="0"/>
              </a:rPr>
              <a:t>若数据重复，用 </a:t>
            </a:r>
            <a:r>
              <a:rPr kumimoji="1" lang="en-US" altLang="zh-CN" sz="3200" b="1" smtClean="0">
                <a:solidFill>
                  <a:srgbClr val="0000CC"/>
                </a:solidFill>
                <a:latin typeface="Times New Roman" charset="0"/>
              </a:rPr>
              <a:t>n</a:t>
            </a:r>
            <a:r>
              <a:rPr kumimoji="1" lang="en-US" altLang="zh-CN" sz="3200" b="1" smtClean="0">
                <a:solidFill>
                  <a:srgbClr val="000000"/>
                </a:solidFill>
                <a:latin typeface="Times New Roman" charset="0"/>
              </a:rPr>
              <a:t> DUP( )</a:t>
            </a:r>
            <a:r>
              <a:rPr kumimoji="1" lang="zh-CN" altLang="en-US" sz="3200" b="1" smtClean="0">
                <a:solidFill>
                  <a:srgbClr val="000000"/>
                </a:solidFill>
                <a:latin typeface="Times New Roman" charset="0"/>
              </a:rPr>
              <a:t>代替，</a:t>
            </a:r>
            <a:r>
              <a:rPr kumimoji="1" lang="en-US" altLang="zh-CN" sz="3200" b="1" smtClean="0">
                <a:solidFill>
                  <a:srgbClr val="0000CC"/>
                </a:solidFill>
                <a:latin typeface="Times New Roman" charset="0"/>
              </a:rPr>
              <a:t>n</a:t>
            </a:r>
            <a:r>
              <a:rPr kumimoji="1" lang="zh-CN" altLang="en-US" sz="3200" b="1" smtClean="0">
                <a:solidFill>
                  <a:srgbClr val="000000"/>
                </a:solidFill>
                <a:latin typeface="Times New Roman" charset="0"/>
              </a:rPr>
              <a:t>为重复次数。</a:t>
            </a:r>
          </a:p>
        </p:txBody>
      </p:sp>
      <p:sp>
        <p:nvSpPr>
          <p:cNvPr id="43013" name="Text Box 5"/>
          <p:cNvSpPr txBox="1">
            <a:spLocks noChangeArrowheads="1"/>
          </p:cNvSpPr>
          <p:nvPr/>
        </p:nvSpPr>
        <p:spPr bwMode="auto">
          <a:xfrm>
            <a:off x="609600" y="2209800"/>
            <a:ext cx="6477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smtClean="0">
                <a:solidFill>
                  <a:srgbClr val="0000CC"/>
                </a:solidFill>
                <a:latin typeface="Times New Roman" charset="0"/>
              </a:rPr>
              <a:t>ARRAY  DB   100  DUP(?)</a:t>
            </a:r>
          </a:p>
        </p:txBody>
      </p:sp>
      <p:sp>
        <p:nvSpPr>
          <p:cNvPr id="43015" name="Text Box 7"/>
          <p:cNvSpPr txBox="1">
            <a:spLocks noChangeArrowheads="1"/>
          </p:cNvSpPr>
          <p:nvPr/>
        </p:nvSpPr>
        <p:spPr bwMode="auto">
          <a:xfrm>
            <a:off x="0" y="2971800"/>
            <a:ext cx="89154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保留100个字节，首地址为</a:t>
            </a:r>
            <a:r>
              <a:rPr kumimoji="1" lang="en-US" altLang="zh-CN" sz="3200" b="1" smtClean="0">
                <a:solidFill>
                  <a:srgbClr val="000000"/>
                </a:solidFill>
                <a:latin typeface="Times New Roman" charset="0"/>
              </a:rPr>
              <a:t>ARRAY，</a:t>
            </a:r>
            <a:r>
              <a:rPr kumimoji="1" lang="zh-CN" altLang="en-US" sz="3200" b="1" smtClean="0">
                <a:solidFill>
                  <a:srgbClr val="000000"/>
                </a:solidFill>
                <a:latin typeface="Times New Roman" charset="0"/>
              </a:rPr>
              <a:t>不初始化，即100个字节内均为随机值</a:t>
            </a:r>
            <a:endParaRPr kumimoji="1" lang="en-US" altLang="zh-CN" sz="3200" b="1" smtClean="0">
              <a:solidFill>
                <a:srgbClr val="000000"/>
              </a:solidFill>
              <a:latin typeface="Times New Roman" charset="0"/>
            </a:endParaRPr>
          </a:p>
        </p:txBody>
      </p:sp>
      <p:sp>
        <p:nvSpPr>
          <p:cNvPr id="43016" name="Text Box 8"/>
          <p:cNvSpPr txBox="1">
            <a:spLocks noChangeArrowheads="1"/>
          </p:cNvSpPr>
          <p:nvPr/>
        </p:nvSpPr>
        <p:spPr bwMode="auto">
          <a:xfrm>
            <a:off x="685800" y="4419600"/>
            <a:ext cx="6477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smtClean="0">
                <a:solidFill>
                  <a:srgbClr val="0000CC"/>
                </a:solidFill>
                <a:latin typeface="Times New Roman" charset="0"/>
              </a:rPr>
              <a:t>DATA1  DB   100  DUP(‘AB’)</a:t>
            </a:r>
          </a:p>
        </p:txBody>
      </p:sp>
      <p:sp>
        <p:nvSpPr>
          <p:cNvPr id="43017" name="Text Box 9"/>
          <p:cNvSpPr txBox="1">
            <a:spLocks noChangeArrowheads="1"/>
          </p:cNvSpPr>
          <p:nvPr/>
        </p:nvSpPr>
        <p:spPr bwMode="auto">
          <a:xfrm>
            <a:off x="0" y="5461000"/>
            <a:ext cx="89154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zh-CN" altLang="en-US" sz="3200" b="1" smtClean="0">
                <a:solidFill>
                  <a:srgbClr val="000000"/>
                </a:solidFill>
                <a:latin typeface="Times New Roman" charset="0"/>
              </a:rPr>
              <a:t>初始化200个字节，内有100个41</a:t>
            </a:r>
            <a:r>
              <a:rPr kumimoji="1" lang="en-US" altLang="zh-CN" sz="3200" b="1" smtClean="0">
                <a:solidFill>
                  <a:srgbClr val="000000"/>
                </a:solidFill>
                <a:latin typeface="Times New Roman" charset="0"/>
              </a:rPr>
              <a:t>H, 42H</a:t>
            </a:r>
          </a:p>
          <a:p>
            <a:pPr>
              <a:lnSpc>
                <a:spcPct val="80000"/>
              </a:lnSpc>
              <a:spcBef>
                <a:spcPct val="50000"/>
              </a:spcBef>
            </a:pPr>
            <a:r>
              <a:rPr kumimoji="1" lang="zh-CN" altLang="en-US" sz="3200" b="1" smtClean="0">
                <a:solidFill>
                  <a:srgbClr val="000000"/>
                </a:solidFill>
                <a:latin typeface="Times New Roman" charset="0"/>
              </a:rPr>
              <a:t>（即</a:t>
            </a:r>
            <a:r>
              <a:rPr kumimoji="1" lang="en-US" altLang="zh-CN" sz="3200" b="1" smtClean="0">
                <a:solidFill>
                  <a:srgbClr val="000000"/>
                </a:solidFill>
                <a:latin typeface="Times New Roman" charset="0"/>
              </a:rPr>
              <a:t>41H 42H 41H 42H</a:t>
            </a:r>
            <a:r>
              <a:rPr kumimoji="1" lang="en-US" altLang="zh-CN" sz="3200" b="1" smtClean="0">
                <a:solidFill>
                  <a:srgbClr val="3333CC"/>
                </a:solidFill>
                <a:latin typeface="Times New Roman" charset="0"/>
              </a:rPr>
              <a:t> </a:t>
            </a:r>
            <a:r>
              <a:rPr kumimoji="1" lang="en-US" altLang="zh-CN" sz="3200" b="1" smtClean="0">
                <a:solidFill>
                  <a:srgbClr val="000000"/>
                </a:solidFill>
                <a:latin typeface="Times New Roman" charset="0"/>
              </a:rPr>
              <a:t>41H 42H……</a:t>
            </a:r>
            <a:r>
              <a:rPr kumimoji="1" lang="zh-CN" altLang="en-US" sz="3200" b="1" smtClean="0">
                <a:solidFill>
                  <a:srgbClr val="000000"/>
                </a:solidFill>
                <a:latin typeface="Times New Roman" charset="0"/>
              </a:rPr>
              <a:t>）</a:t>
            </a:r>
          </a:p>
        </p:txBody>
      </p:sp>
    </p:spTree>
    <p:extLst>
      <p:ext uri="{BB962C8B-B14F-4D97-AF65-F5344CB8AC3E}">
        <p14:creationId xmlns:p14="http://schemas.microsoft.com/office/powerpoint/2010/main" val="1432897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Effect transition="in" filter="dissolve">
                                      <p:cBhvr>
                                        <p:cTn id="7" dur="500"/>
                                        <p:tgtEl>
                                          <p:spTgt spid="430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3015">
                                            <p:txEl>
                                              <p:pRg st="0" end="0"/>
                                            </p:txEl>
                                          </p:spTgt>
                                        </p:tgtEl>
                                        <p:attrNameLst>
                                          <p:attrName>style.visibility</p:attrName>
                                        </p:attrNameLst>
                                      </p:cBhvr>
                                      <p:to>
                                        <p:strVal val="visible"/>
                                      </p:to>
                                    </p:set>
                                    <p:animEffect transition="in" filter="dissolve">
                                      <p:cBhvr>
                                        <p:cTn id="12" dur="500"/>
                                        <p:tgtEl>
                                          <p:spTgt spid="430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3016"/>
                                        </p:tgtEl>
                                        <p:attrNameLst>
                                          <p:attrName>style.visibility</p:attrName>
                                        </p:attrNameLst>
                                      </p:cBhvr>
                                      <p:to>
                                        <p:strVal val="visible"/>
                                      </p:to>
                                    </p:set>
                                    <p:animEffect transition="in" filter="dissolve">
                                      <p:cBhvr>
                                        <p:cTn id="17" dur="500"/>
                                        <p:tgtEl>
                                          <p:spTgt spid="430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017"/>
                                        </p:tgtEl>
                                        <p:attrNameLst>
                                          <p:attrName>style.visibility</p:attrName>
                                        </p:attrNameLst>
                                      </p:cBhvr>
                                      <p:to>
                                        <p:strVal val="visible"/>
                                      </p:to>
                                    </p:set>
                                    <p:animEffect transition="in" filter="dissolve">
                                      <p:cBhvr>
                                        <p:cTn id="22" dur="500"/>
                                        <p:tgtEl>
                                          <p:spTgt spid="43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autoUpdateAnimBg="0"/>
      <p:bldP spid="43015" grpId="0" build="p" autoUpdateAnimBg="0"/>
      <p:bldP spid="43016" grpId="0" autoUpdateAnimBg="0"/>
      <p:bldP spid="4301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p:txBody>
          <a:bodyPr/>
          <a:lstStyle/>
          <a:p>
            <a:fld id="{76AF555C-A047-4E6E-9D3A-2115228E1D0F}" type="slidenum">
              <a:rPr lang="zh-CN" altLang="en-US">
                <a:solidFill>
                  <a:srgbClr val="000000"/>
                </a:solidFill>
              </a:rPr>
              <a:pPr/>
              <a:t>36</a:t>
            </a:fld>
            <a:endParaRPr lang="en-US" altLang="zh-CN">
              <a:solidFill>
                <a:srgbClr val="000000"/>
              </a:solidFill>
            </a:endParaRPr>
          </a:p>
        </p:txBody>
      </p:sp>
      <p:sp>
        <p:nvSpPr>
          <p:cNvPr id="44036" name="Text Box 4"/>
          <p:cNvSpPr txBox="1">
            <a:spLocks noChangeArrowheads="1"/>
          </p:cNvSpPr>
          <p:nvPr/>
        </p:nvSpPr>
        <p:spPr bwMode="auto">
          <a:xfrm>
            <a:off x="0" y="1066800"/>
            <a:ext cx="89154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CC"/>
                </a:solidFill>
                <a:latin typeface="Times New Roman" charset="0"/>
              </a:rPr>
              <a:t>例：有如下数据定义伪指令：</a:t>
            </a:r>
          </a:p>
          <a:p>
            <a:pPr>
              <a:lnSpc>
                <a:spcPct val="120000"/>
              </a:lnSpc>
              <a:spcBef>
                <a:spcPct val="50000"/>
              </a:spcBef>
            </a:pPr>
            <a:r>
              <a:rPr kumimoji="1" lang="en-US" altLang="zh-CN" sz="3200" b="1" smtClean="0">
                <a:solidFill>
                  <a:srgbClr val="0000CC"/>
                </a:solidFill>
                <a:latin typeface="Times New Roman" charset="0"/>
              </a:rPr>
              <a:t>VAL   DB   1，4 DUP (5, 2 DUP(FFH, 0 ))</a:t>
            </a:r>
          </a:p>
          <a:p>
            <a:pPr>
              <a:lnSpc>
                <a:spcPct val="120000"/>
              </a:lnSpc>
              <a:spcBef>
                <a:spcPct val="50000"/>
              </a:spcBef>
            </a:pPr>
            <a:r>
              <a:rPr kumimoji="1" lang="zh-CN" altLang="en-US" sz="3200" b="1" smtClean="0">
                <a:solidFill>
                  <a:srgbClr val="0000CC"/>
                </a:solidFill>
                <a:latin typeface="Times New Roman" charset="0"/>
              </a:rPr>
              <a:t>则在</a:t>
            </a:r>
            <a:r>
              <a:rPr kumimoji="1" lang="en-US" altLang="zh-CN" sz="3200" b="1" smtClean="0">
                <a:solidFill>
                  <a:srgbClr val="0000CC"/>
                </a:solidFill>
                <a:latin typeface="Times New Roman" charset="0"/>
              </a:rPr>
              <a:t>VAL</a:t>
            </a:r>
            <a:r>
              <a:rPr kumimoji="1" lang="zh-CN" altLang="en-US" sz="3200" b="1" smtClean="0">
                <a:solidFill>
                  <a:srgbClr val="0000CC"/>
                </a:solidFill>
                <a:latin typeface="Times New Roman" charset="0"/>
              </a:rPr>
              <a:t>存储区前10个字节单元的数据是：</a:t>
            </a:r>
          </a:p>
        </p:txBody>
      </p:sp>
      <p:sp>
        <p:nvSpPr>
          <p:cNvPr id="44037" name="Text Box 5"/>
          <p:cNvSpPr txBox="1">
            <a:spLocks noChangeArrowheads="1"/>
          </p:cNvSpPr>
          <p:nvPr/>
        </p:nvSpPr>
        <p:spPr bwMode="auto">
          <a:xfrm>
            <a:off x="762000" y="3733800"/>
            <a:ext cx="533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FF0000"/>
                </a:solidFill>
                <a:latin typeface="Times New Roman" charset="0"/>
              </a:rPr>
              <a:t>1,</a:t>
            </a:r>
          </a:p>
        </p:txBody>
      </p:sp>
      <p:sp>
        <p:nvSpPr>
          <p:cNvPr id="44039" name="Text Box 7"/>
          <p:cNvSpPr txBox="1">
            <a:spLocks noChangeArrowheads="1"/>
          </p:cNvSpPr>
          <p:nvPr/>
        </p:nvSpPr>
        <p:spPr bwMode="auto">
          <a:xfrm>
            <a:off x="1143000" y="3733800"/>
            <a:ext cx="533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FF0000"/>
                </a:solidFill>
                <a:latin typeface="Times New Roman" charset="0"/>
              </a:rPr>
              <a:t>5,</a:t>
            </a:r>
          </a:p>
        </p:txBody>
      </p:sp>
      <p:sp>
        <p:nvSpPr>
          <p:cNvPr id="44040" name="Text Box 8"/>
          <p:cNvSpPr txBox="1">
            <a:spLocks noChangeArrowheads="1"/>
          </p:cNvSpPr>
          <p:nvPr/>
        </p:nvSpPr>
        <p:spPr bwMode="auto">
          <a:xfrm>
            <a:off x="1524000" y="3733800"/>
            <a:ext cx="1143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smtClean="0">
                <a:solidFill>
                  <a:srgbClr val="FF0000"/>
                </a:solidFill>
                <a:latin typeface="Times New Roman" charset="0"/>
              </a:rPr>
              <a:t>FFH,</a:t>
            </a:r>
          </a:p>
        </p:txBody>
      </p:sp>
      <p:sp>
        <p:nvSpPr>
          <p:cNvPr id="44041" name="Text Box 9"/>
          <p:cNvSpPr txBox="1">
            <a:spLocks noChangeArrowheads="1"/>
          </p:cNvSpPr>
          <p:nvPr/>
        </p:nvSpPr>
        <p:spPr bwMode="auto">
          <a:xfrm>
            <a:off x="2514600" y="3733800"/>
            <a:ext cx="533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FF0000"/>
                </a:solidFill>
                <a:latin typeface="Times New Roman" charset="0"/>
              </a:rPr>
              <a:t>0,</a:t>
            </a:r>
          </a:p>
        </p:txBody>
      </p:sp>
      <p:sp>
        <p:nvSpPr>
          <p:cNvPr id="44043" name="Text Box 11"/>
          <p:cNvSpPr txBox="1">
            <a:spLocks noChangeArrowheads="1"/>
          </p:cNvSpPr>
          <p:nvPr/>
        </p:nvSpPr>
        <p:spPr bwMode="auto">
          <a:xfrm>
            <a:off x="2895600" y="3733800"/>
            <a:ext cx="12192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smtClean="0">
                <a:solidFill>
                  <a:srgbClr val="FF0000"/>
                </a:solidFill>
                <a:latin typeface="Times New Roman" charset="0"/>
              </a:rPr>
              <a:t>FFH,</a:t>
            </a:r>
          </a:p>
        </p:txBody>
      </p:sp>
      <p:sp>
        <p:nvSpPr>
          <p:cNvPr id="44044" name="Text Box 12"/>
          <p:cNvSpPr txBox="1">
            <a:spLocks noChangeArrowheads="1"/>
          </p:cNvSpPr>
          <p:nvPr/>
        </p:nvSpPr>
        <p:spPr bwMode="auto">
          <a:xfrm>
            <a:off x="3962400" y="3733800"/>
            <a:ext cx="533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FF0000"/>
                </a:solidFill>
                <a:latin typeface="Times New Roman" charset="0"/>
              </a:rPr>
              <a:t>0,</a:t>
            </a:r>
          </a:p>
        </p:txBody>
      </p:sp>
      <p:sp>
        <p:nvSpPr>
          <p:cNvPr id="44045" name="Text Box 13"/>
          <p:cNvSpPr txBox="1">
            <a:spLocks noChangeArrowheads="1"/>
          </p:cNvSpPr>
          <p:nvPr/>
        </p:nvSpPr>
        <p:spPr bwMode="auto">
          <a:xfrm>
            <a:off x="4419600" y="3733800"/>
            <a:ext cx="533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FF0000"/>
                </a:solidFill>
                <a:latin typeface="Times New Roman" charset="0"/>
              </a:rPr>
              <a:t>5,</a:t>
            </a:r>
          </a:p>
        </p:txBody>
      </p:sp>
      <p:sp>
        <p:nvSpPr>
          <p:cNvPr id="44046" name="Text Box 14"/>
          <p:cNvSpPr txBox="1">
            <a:spLocks noChangeArrowheads="1"/>
          </p:cNvSpPr>
          <p:nvPr/>
        </p:nvSpPr>
        <p:spPr bwMode="auto">
          <a:xfrm>
            <a:off x="4876800" y="3733800"/>
            <a:ext cx="12192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smtClean="0">
                <a:solidFill>
                  <a:srgbClr val="FF0000"/>
                </a:solidFill>
                <a:latin typeface="Times New Roman" charset="0"/>
              </a:rPr>
              <a:t>FFH,</a:t>
            </a:r>
          </a:p>
        </p:txBody>
      </p:sp>
      <p:sp>
        <p:nvSpPr>
          <p:cNvPr id="44047" name="Text Box 15"/>
          <p:cNvSpPr txBox="1">
            <a:spLocks noChangeArrowheads="1"/>
          </p:cNvSpPr>
          <p:nvPr/>
        </p:nvSpPr>
        <p:spPr bwMode="auto">
          <a:xfrm>
            <a:off x="5867400" y="3733800"/>
            <a:ext cx="533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FF0000"/>
                </a:solidFill>
                <a:latin typeface="Times New Roman" charset="0"/>
              </a:rPr>
              <a:t>0,</a:t>
            </a:r>
          </a:p>
        </p:txBody>
      </p:sp>
      <p:sp>
        <p:nvSpPr>
          <p:cNvPr id="44048" name="Text Box 16"/>
          <p:cNvSpPr txBox="1">
            <a:spLocks noChangeArrowheads="1"/>
          </p:cNvSpPr>
          <p:nvPr/>
        </p:nvSpPr>
        <p:spPr bwMode="auto">
          <a:xfrm>
            <a:off x="6248400" y="3733800"/>
            <a:ext cx="1295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smtClean="0">
                <a:solidFill>
                  <a:srgbClr val="FF0000"/>
                </a:solidFill>
                <a:latin typeface="Times New Roman" charset="0"/>
              </a:rPr>
              <a:t>FFH</a:t>
            </a:r>
          </a:p>
        </p:txBody>
      </p:sp>
      <p:sp>
        <p:nvSpPr>
          <p:cNvPr id="44050" name="Text Box 18"/>
          <p:cNvSpPr txBox="1">
            <a:spLocks noChangeArrowheads="1"/>
          </p:cNvSpPr>
          <p:nvPr/>
        </p:nvSpPr>
        <p:spPr bwMode="auto">
          <a:xfrm>
            <a:off x="0" y="4648200"/>
            <a:ext cx="91440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若定义 </a:t>
            </a:r>
            <a:r>
              <a:rPr kumimoji="1" lang="en-US" altLang="zh-CN" sz="3200" b="1" smtClean="0">
                <a:solidFill>
                  <a:srgbClr val="000000"/>
                </a:solidFill>
                <a:latin typeface="Times New Roman" charset="0"/>
              </a:rPr>
              <a:t>DW  1, 2, 5 DUP(‘YES’,2 DUP(3)), </a:t>
            </a:r>
            <a:r>
              <a:rPr kumimoji="1" lang="zh-CN" altLang="en-US" sz="3200" b="1" smtClean="0">
                <a:solidFill>
                  <a:srgbClr val="000000"/>
                </a:solidFill>
                <a:latin typeface="Times New Roman" charset="0"/>
              </a:rPr>
              <a:t>则在存储区的数据是什么？</a:t>
            </a:r>
            <a:endParaRPr kumimoji="1" lang="en-US" altLang="zh-CN" sz="3200" b="1" smtClean="0">
              <a:solidFill>
                <a:srgbClr val="000000"/>
              </a:solidFill>
              <a:latin typeface="Times New Roman" charset="0"/>
            </a:endParaRPr>
          </a:p>
        </p:txBody>
      </p:sp>
    </p:spTree>
    <p:extLst>
      <p:ext uri="{BB962C8B-B14F-4D97-AF65-F5344CB8AC3E}">
        <p14:creationId xmlns:p14="http://schemas.microsoft.com/office/powerpoint/2010/main" val="7836972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7"/>
                                        </p:tgtEl>
                                        <p:attrNameLst>
                                          <p:attrName>style.visibility</p:attrName>
                                        </p:attrNameLst>
                                      </p:cBhvr>
                                      <p:to>
                                        <p:strVal val="visible"/>
                                      </p:to>
                                    </p:set>
                                    <p:animEffect transition="in" filter="wipe(left)">
                                      <p:cBhvr>
                                        <p:cTn id="7" dur="500"/>
                                        <p:tgtEl>
                                          <p:spTgt spid="44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9"/>
                                        </p:tgtEl>
                                        <p:attrNameLst>
                                          <p:attrName>style.visibility</p:attrName>
                                        </p:attrNameLst>
                                      </p:cBhvr>
                                      <p:to>
                                        <p:strVal val="visible"/>
                                      </p:to>
                                    </p:set>
                                    <p:animEffect transition="in" filter="wipe(left)">
                                      <p:cBhvr>
                                        <p:cTn id="12" dur="500"/>
                                        <p:tgtEl>
                                          <p:spTgt spid="440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40"/>
                                        </p:tgtEl>
                                        <p:attrNameLst>
                                          <p:attrName>style.visibility</p:attrName>
                                        </p:attrNameLst>
                                      </p:cBhvr>
                                      <p:to>
                                        <p:strVal val="visible"/>
                                      </p:to>
                                    </p:set>
                                    <p:animEffect transition="in" filter="wipe(left)">
                                      <p:cBhvr>
                                        <p:cTn id="17" dur="500"/>
                                        <p:tgtEl>
                                          <p:spTgt spid="440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41"/>
                                        </p:tgtEl>
                                        <p:attrNameLst>
                                          <p:attrName>style.visibility</p:attrName>
                                        </p:attrNameLst>
                                      </p:cBhvr>
                                      <p:to>
                                        <p:strVal val="visible"/>
                                      </p:to>
                                    </p:set>
                                    <p:animEffect transition="in" filter="wipe(left)">
                                      <p:cBhvr>
                                        <p:cTn id="22" dur="500"/>
                                        <p:tgtEl>
                                          <p:spTgt spid="440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043"/>
                                        </p:tgtEl>
                                        <p:attrNameLst>
                                          <p:attrName>style.visibility</p:attrName>
                                        </p:attrNameLst>
                                      </p:cBhvr>
                                      <p:to>
                                        <p:strVal val="visible"/>
                                      </p:to>
                                    </p:set>
                                    <p:animEffect transition="in" filter="wipe(left)">
                                      <p:cBhvr>
                                        <p:cTn id="27" dur="500"/>
                                        <p:tgtEl>
                                          <p:spTgt spid="440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044"/>
                                        </p:tgtEl>
                                        <p:attrNameLst>
                                          <p:attrName>style.visibility</p:attrName>
                                        </p:attrNameLst>
                                      </p:cBhvr>
                                      <p:to>
                                        <p:strVal val="visible"/>
                                      </p:to>
                                    </p:set>
                                    <p:animEffect transition="in" filter="wipe(left)">
                                      <p:cBhvr>
                                        <p:cTn id="32" dur="500"/>
                                        <p:tgtEl>
                                          <p:spTgt spid="440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045"/>
                                        </p:tgtEl>
                                        <p:attrNameLst>
                                          <p:attrName>style.visibility</p:attrName>
                                        </p:attrNameLst>
                                      </p:cBhvr>
                                      <p:to>
                                        <p:strVal val="visible"/>
                                      </p:to>
                                    </p:set>
                                    <p:animEffect transition="in" filter="wipe(left)">
                                      <p:cBhvr>
                                        <p:cTn id="37" dur="500"/>
                                        <p:tgtEl>
                                          <p:spTgt spid="4404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4046"/>
                                        </p:tgtEl>
                                        <p:attrNameLst>
                                          <p:attrName>style.visibility</p:attrName>
                                        </p:attrNameLst>
                                      </p:cBhvr>
                                      <p:to>
                                        <p:strVal val="visible"/>
                                      </p:to>
                                    </p:set>
                                    <p:animEffect transition="in" filter="wipe(left)">
                                      <p:cBhvr>
                                        <p:cTn id="42" dur="500"/>
                                        <p:tgtEl>
                                          <p:spTgt spid="4404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4047"/>
                                        </p:tgtEl>
                                        <p:attrNameLst>
                                          <p:attrName>style.visibility</p:attrName>
                                        </p:attrNameLst>
                                      </p:cBhvr>
                                      <p:to>
                                        <p:strVal val="visible"/>
                                      </p:to>
                                    </p:set>
                                    <p:animEffect transition="in" filter="wipe(left)">
                                      <p:cBhvr>
                                        <p:cTn id="47" dur="500"/>
                                        <p:tgtEl>
                                          <p:spTgt spid="4404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4048"/>
                                        </p:tgtEl>
                                        <p:attrNameLst>
                                          <p:attrName>style.visibility</p:attrName>
                                        </p:attrNameLst>
                                      </p:cBhvr>
                                      <p:to>
                                        <p:strVal val="visible"/>
                                      </p:to>
                                    </p:set>
                                    <p:animEffect transition="in" filter="wipe(left)">
                                      <p:cBhvr>
                                        <p:cTn id="52" dur="500"/>
                                        <p:tgtEl>
                                          <p:spTgt spid="4404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4050"/>
                                        </p:tgtEl>
                                        <p:attrNameLst>
                                          <p:attrName>style.visibility</p:attrName>
                                        </p:attrNameLst>
                                      </p:cBhvr>
                                      <p:to>
                                        <p:strVal val="visible"/>
                                      </p:to>
                                    </p:set>
                                    <p:animEffect transition="in" filter="dissolve">
                                      <p:cBhvr>
                                        <p:cTn id="57" dur="500"/>
                                        <p:tgtEl>
                                          <p:spTgt spid="44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autoUpdateAnimBg="0"/>
      <p:bldP spid="44039" grpId="0" autoUpdateAnimBg="0"/>
      <p:bldP spid="44040" grpId="0" autoUpdateAnimBg="0"/>
      <p:bldP spid="44041" grpId="0" autoUpdateAnimBg="0"/>
      <p:bldP spid="44043" grpId="0" autoUpdateAnimBg="0"/>
      <p:bldP spid="44044" grpId="0" autoUpdateAnimBg="0"/>
      <p:bldP spid="44045" grpId="0" autoUpdateAnimBg="0"/>
      <p:bldP spid="44046" grpId="0" autoUpdateAnimBg="0"/>
      <p:bldP spid="44047" grpId="0" autoUpdateAnimBg="0"/>
      <p:bldP spid="44048" grpId="0" autoUpdateAnimBg="0"/>
      <p:bldP spid="44050"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0" y="2519632"/>
            <a:ext cx="9144000" cy="1296144"/>
          </a:xfrm>
          <a:prstGeom prst="rect">
            <a:avLst/>
          </a:prstGeom>
          <a:solidFill>
            <a:schemeClr val="accent1">
              <a:lumMod val="20000"/>
              <a:lumOff val="80000"/>
            </a:schemeClr>
          </a:solidFill>
          <a:ln>
            <a:noFill/>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20000"/>
              </a:lnSpc>
              <a:spcBef>
                <a:spcPct val="50000"/>
              </a:spcBef>
              <a:spcAft>
                <a:spcPct val="0"/>
              </a:spcAft>
              <a:buClrTx/>
              <a:buSzTx/>
              <a:buFontTx/>
              <a:buNone/>
              <a:tabLst/>
            </a:pPr>
            <a:endParaRPr kumimoji="1" lang="zh-CN" altLang="en-US" sz="3200" b="1" i="0" u="none" strike="noStrike" cap="none" normalizeH="0" baseline="0" smtClean="0">
              <a:ln>
                <a:noFill/>
              </a:ln>
              <a:solidFill>
                <a:schemeClr val="accent2"/>
              </a:solidFill>
              <a:effectLst/>
              <a:latin typeface="Times New Roman" charset="0"/>
              <a:ea typeface="宋体" charset="-122"/>
            </a:endParaRPr>
          </a:p>
        </p:txBody>
      </p:sp>
      <p:sp>
        <p:nvSpPr>
          <p:cNvPr id="13" name="灯片编号占位符 3"/>
          <p:cNvSpPr>
            <a:spLocks noGrp="1"/>
          </p:cNvSpPr>
          <p:nvPr>
            <p:ph type="sldNum" sz="quarter" idx="12"/>
          </p:nvPr>
        </p:nvSpPr>
        <p:spPr/>
        <p:txBody>
          <a:bodyPr/>
          <a:lstStyle/>
          <a:p>
            <a:fld id="{8045529F-F883-48F3-A44A-EA1F193B0309}" type="slidenum">
              <a:rPr lang="zh-CN" altLang="en-US">
                <a:solidFill>
                  <a:srgbClr val="000000"/>
                </a:solidFill>
              </a:rPr>
              <a:pPr/>
              <a:t>37</a:t>
            </a:fld>
            <a:endParaRPr lang="en-US" altLang="zh-CN">
              <a:solidFill>
                <a:srgbClr val="000000"/>
              </a:solidFill>
            </a:endParaRPr>
          </a:p>
        </p:txBody>
      </p:sp>
      <p:sp>
        <p:nvSpPr>
          <p:cNvPr id="46082" name="Text Box 2"/>
          <p:cNvSpPr txBox="1">
            <a:spLocks noChangeArrowheads="1"/>
          </p:cNvSpPr>
          <p:nvPr/>
        </p:nvSpPr>
        <p:spPr bwMode="auto">
          <a:xfrm>
            <a:off x="152400" y="0"/>
            <a:ext cx="6400800"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dirty="0" smtClean="0">
                <a:solidFill>
                  <a:srgbClr val="000000"/>
                </a:solidFill>
                <a:latin typeface="Times New Roman" charset="0"/>
              </a:rPr>
              <a:t>1</a:t>
            </a:r>
            <a:r>
              <a:rPr kumimoji="1" lang="zh-CN" altLang="en-US" sz="3200" b="1" dirty="0" smtClean="0">
                <a:solidFill>
                  <a:srgbClr val="000000"/>
                </a:solidFill>
                <a:latin typeface="Times New Roman" charset="0"/>
              </a:rPr>
              <a:t>.2.2   符号定义伪指令</a:t>
            </a:r>
          </a:p>
        </p:txBody>
      </p:sp>
      <p:sp>
        <p:nvSpPr>
          <p:cNvPr id="46083" name="Text Box 3"/>
          <p:cNvSpPr txBox="1">
            <a:spLocks noChangeArrowheads="1"/>
          </p:cNvSpPr>
          <p:nvPr/>
        </p:nvSpPr>
        <p:spPr bwMode="auto">
          <a:xfrm>
            <a:off x="76200" y="762000"/>
            <a:ext cx="4495800" cy="7048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pPr>
            <a:r>
              <a:rPr kumimoji="1" lang="zh-CN" altLang="en-US" sz="3200" b="1" smtClean="0">
                <a:solidFill>
                  <a:srgbClr val="000000"/>
                </a:solidFill>
                <a:latin typeface="Times New Roman" charset="0"/>
              </a:rPr>
              <a:t>标识符    </a:t>
            </a:r>
            <a:r>
              <a:rPr kumimoji="1" lang="en-US" altLang="zh-CN" sz="3200" b="1" smtClean="0">
                <a:solidFill>
                  <a:srgbClr val="000000"/>
                </a:solidFill>
                <a:latin typeface="Times New Roman" charset="0"/>
              </a:rPr>
              <a:t>EQU    </a:t>
            </a:r>
            <a:r>
              <a:rPr kumimoji="1" lang="zh-CN" altLang="en-US" sz="3200" b="1" smtClean="0">
                <a:solidFill>
                  <a:srgbClr val="000000"/>
                </a:solidFill>
                <a:latin typeface="Times New Roman" charset="0"/>
              </a:rPr>
              <a:t>表达式</a:t>
            </a:r>
          </a:p>
        </p:txBody>
      </p:sp>
      <p:sp>
        <p:nvSpPr>
          <p:cNvPr id="46084" name="Text Box 4"/>
          <p:cNvSpPr txBox="1">
            <a:spLocks noChangeArrowheads="1"/>
          </p:cNvSpPr>
          <p:nvPr/>
        </p:nvSpPr>
        <p:spPr bwMode="auto">
          <a:xfrm>
            <a:off x="4876800" y="762000"/>
            <a:ext cx="3733800" cy="70485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50000"/>
              </a:spcBef>
            </a:pPr>
            <a:r>
              <a:rPr kumimoji="1" lang="zh-CN" altLang="en-US" sz="3200" b="1" smtClean="0">
                <a:solidFill>
                  <a:srgbClr val="000000"/>
                </a:solidFill>
                <a:latin typeface="Times New Roman" charset="0"/>
              </a:rPr>
              <a:t>标识符    </a:t>
            </a:r>
            <a:r>
              <a:rPr kumimoji="1" lang="en-US" altLang="zh-CN" sz="3200" b="1" smtClean="0">
                <a:solidFill>
                  <a:srgbClr val="000000"/>
                </a:solidFill>
                <a:latin typeface="Times New Roman" charset="0"/>
              </a:rPr>
              <a:t>=   </a:t>
            </a:r>
            <a:r>
              <a:rPr kumimoji="1" lang="zh-CN" altLang="en-US" sz="3200" b="1" smtClean="0">
                <a:solidFill>
                  <a:srgbClr val="000000"/>
                </a:solidFill>
                <a:latin typeface="Times New Roman" charset="0"/>
              </a:rPr>
              <a:t>表达式</a:t>
            </a:r>
          </a:p>
        </p:txBody>
      </p:sp>
      <p:sp>
        <p:nvSpPr>
          <p:cNvPr id="46085" name="Text Box 5"/>
          <p:cNvSpPr txBox="1">
            <a:spLocks noChangeArrowheads="1"/>
          </p:cNvSpPr>
          <p:nvPr/>
        </p:nvSpPr>
        <p:spPr bwMode="auto">
          <a:xfrm>
            <a:off x="76200" y="1524000"/>
            <a:ext cx="89154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dirty="0" smtClean="0">
                <a:solidFill>
                  <a:srgbClr val="000000"/>
                </a:solidFill>
                <a:latin typeface="Times New Roman" charset="0"/>
              </a:rPr>
              <a:t>给标识符定义一个值或其他符号名或一条可执行语句，汇编时，凡是出现该标识符的地方就用定义的数据替代。</a:t>
            </a:r>
          </a:p>
        </p:txBody>
      </p:sp>
      <p:sp>
        <p:nvSpPr>
          <p:cNvPr id="46086" name="Text Box 6"/>
          <p:cNvSpPr txBox="1">
            <a:spLocks noChangeArrowheads="1"/>
          </p:cNvSpPr>
          <p:nvPr/>
        </p:nvSpPr>
        <p:spPr bwMode="auto">
          <a:xfrm>
            <a:off x="0" y="4800600"/>
            <a:ext cx="91440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smtClean="0">
                <a:solidFill>
                  <a:srgbClr val="FF0000"/>
                </a:solidFill>
                <a:latin typeface="Times New Roman" charset="0"/>
              </a:rPr>
              <a:t>注意：</a:t>
            </a:r>
            <a:r>
              <a:rPr kumimoji="1" lang="zh-CN" altLang="en-US" sz="2800" b="1" smtClean="0">
                <a:solidFill>
                  <a:srgbClr val="000000"/>
                </a:solidFill>
                <a:latin typeface="Times New Roman" charset="0"/>
              </a:rPr>
              <a:t>用</a:t>
            </a:r>
            <a:r>
              <a:rPr kumimoji="1" lang="en-US" altLang="zh-CN" sz="2800" b="1" smtClean="0">
                <a:solidFill>
                  <a:srgbClr val="000000"/>
                </a:solidFill>
                <a:latin typeface="Times New Roman" charset="0"/>
              </a:rPr>
              <a:t>EQU</a:t>
            </a:r>
            <a:r>
              <a:rPr kumimoji="1" lang="zh-CN" altLang="en-US" sz="2800" b="1" smtClean="0">
                <a:solidFill>
                  <a:srgbClr val="000000"/>
                </a:solidFill>
                <a:latin typeface="Times New Roman" charset="0"/>
              </a:rPr>
              <a:t>赋值的名字不能重新赋值，需用</a:t>
            </a:r>
            <a:r>
              <a:rPr kumimoji="1" lang="en-US" altLang="zh-CN" sz="2800" b="1" smtClean="0">
                <a:solidFill>
                  <a:srgbClr val="000000"/>
                </a:solidFill>
                <a:latin typeface="Times New Roman" charset="0"/>
              </a:rPr>
              <a:t>PURGE</a:t>
            </a:r>
            <a:r>
              <a:rPr kumimoji="1" lang="zh-CN" altLang="en-US" sz="2800" b="1" smtClean="0">
                <a:solidFill>
                  <a:srgbClr val="000000"/>
                </a:solidFill>
                <a:latin typeface="Times New Roman" charset="0"/>
              </a:rPr>
              <a:t>释放后重新定义。如：</a:t>
            </a:r>
            <a:r>
              <a:rPr kumimoji="1" lang="en-US" altLang="zh-CN" sz="2800" b="1" smtClean="0">
                <a:solidFill>
                  <a:srgbClr val="000000"/>
                </a:solidFill>
                <a:latin typeface="Times New Roman" charset="0"/>
              </a:rPr>
              <a:t>PURGE   TIMES</a:t>
            </a:r>
          </a:p>
          <a:p>
            <a:pPr>
              <a:lnSpc>
                <a:spcPct val="120000"/>
              </a:lnSpc>
              <a:spcBef>
                <a:spcPct val="50000"/>
              </a:spcBef>
            </a:pPr>
            <a:r>
              <a:rPr kumimoji="1" lang="en-US" altLang="zh-CN" sz="2800" b="1" smtClean="0">
                <a:solidFill>
                  <a:srgbClr val="000000"/>
                </a:solidFill>
                <a:latin typeface="Times New Roman" charset="0"/>
              </a:rPr>
              <a:t>                                    TIMES  EQU   100</a:t>
            </a:r>
            <a:endParaRPr kumimoji="1" lang="zh-CN" altLang="en-US" sz="2800" b="1" smtClean="0">
              <a:solidFill>
                <a:srgbClr val="000000"/>
              </a:solidFill>
              <a:latin typeface="Times New Roman" charset="0"/>
            </a:endParaRPr>
          </a:p>
        </p:txBody>
      </p:sp>
      <p:sp>
        <p:nvSpPr>
          <p:cNvPr id="46087" name="Text Box 7"/>
          <p:cNvSpPr txBox="1">
            <a:spLocks noChangeArrowheads="1"/>
          </p:cNvSpPr>
          <p:nvPr/>
        </p:nvSpPr>
        <p:spPr bwMode="auto">
          <a:xfrm>
            <a:off x="0" y="2667000"/>
            <a:ext cx="42672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10000"/>
              </a:spcBef>
            </a:pPr>
            <a:r>
              <a:rPr kumimoji="1" lang="en-US" altLang="zh-CN" sz="2800" b="1" smtClean="0">
                <a:solidFill>
                  <a:srgbClr val="FF0000"/>
                </a:solidFill>
                <a:latin typeface="Times New Roman" charset="0"/>
              </a:rPr>
              <a:t>TIMES   </a:t>
            </a:r>
            <a:r>
              <a:rPr kumimoji="1" lang="en-US" altLang="zh-CN" sz="2800" b="1" smtClean="0">
                <a:solidFill>
                  <a:srgbClr val="0000CC"/>
                </a:solidFill>
                <a:latin typeface="Times New Roman" charset="0"/>
              </a:rPr>
              <a:t>EQU   50</a:t>
            </a:r>
          </a:p>
          <a:p>
            <a:pPr>
              <a:lnSpc>
                <a:spcPct val="120000"/>
              </a:lnSpc>
              <a:spcBef>
                <a:spcPct val="10000"/>
              </a:spcBef>
            </a:pPr>
            <a:r>
              <a:rPr kumimoji="1" lang="en-US" altLang="zh-CN" sz="2800" b="1" smtClean="0">
                <a:solidFill>
                  <a:srgbClr val="0000CC"/>
                </a:solidFill>
                <a:latin typeface="Times New Roman" charset="0"/>
              </a:rPr>
              <a:t>BUF   DB</a:t>
            </a:r>
            <a:r>
              <a:rPr kumimoji="1" lang="en-US" altLang="zh-CN" sz="2800" b="1" smtClean="0">
                <a:solidFill>
                  <a:srgbClr val="FF0000"/>
                </a:solidFill>
                <a:latin typeface="Times New Roman" charset="0"/>
              </a:rPr>
              <a:t>  TIMES </a:t>
            </a:r>
            <a:r>
              <a:rPr kumimoji="1" lang="en-US" altLang="zh-CN" sz="2800" b="1" smtClean="0">
                <a:solidFill>
                  <a:srgbClr val="0000CC"/>
                </a:solidFill>
                <a:latin typeface="Times New Roman" charset="0"/>
              </a:rPr>
              <a:t>DUP(?)</a:t>
            </a:r>
          </a:p>
        </p:txBody>
      </p:sp>
      <p:sp>
        <p:nvSpPr>
          <p:cNvPr id="46088" name="Text Box 8"/>
          <p:cNvSpPr txBox="1">
            <a:spLocks noChangeArrowheads="1"/>
          </p:cNvSpPr>
          <p:nvPr/>
        </p:nvSpPr>
        <p:spPr bwMode="auto">
          <a:xfrm>
            <a:off x="4038600" y="2819400"/>
            <a:ext cx="13716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smtClean="0">
                <a:solidFill>
                  <a:srgbClr val="000000"/>
                </a:solidFill>
                <a:latin typeface="Times New Roman" charset="0"/>
              </a:rPr>
              <a:t>等效于：</a:t>
            </a:r>
          </a:p>
        </p:txBody>
      </p:sp>
      <p:sp>
        <p:nvSpPr>
          <p:cNvPr id="46089" name="Text Box 9"/>
          <p:cNvSpPr txBox="1">
            <a:spLocks noChangeArrowheads="1"/>
          </p:cNvSpPr>
          <p:nvPr/>
        </p:nvSpPr>
        <p:spPr bwMode="auto">
          <a:xfrm>
            <a:off x="5410200" y="2819400"/>
            <a:ext cx="35052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10000"/>
              </a:spcBef>
            </a:pPr>
            <a:r>
              <a:rPr kumimoji="1" lang="en-US" altLang="zh-CN" sz="2800" b="1" smtClean="0">
                <a:solidFill>
                  <a:srgbClr val="0000CC"/>
                </a:solidFill>
                <a:latin typeface="Times New Roman" charset="0"/>
              </a:rPr>
              <a:t>BUF   DB  </a:t>
            </a:r>
            <a:r>
              <a:rPr kumimoji="1" lang="en-US" altLang="zh-CN" sz="2800" b="1" smtClean="0">
                <a:solidFill>
                  <a:srgbClr val="FF0000"/>
                </a:solidFill>
                <a:latin typeface="Times New Roman" charset="0"/>
              </a:rPr>
              <a:t>50 </a:t>
            </a:r>
            <a:r>
              <a:rPr kumimoji="1" lang="en-US" altLang="zh-CN" sz="2800" b="1" smtClean="0">
                <a:solidFill>
                  <a:srgbClr val="0000CC"/>
                </a:solidFill>
                <a:latin typeface="Times New Roman" charset="0"/>
              </a:rPr>
              <a:t>DUP(?)</a:t>
            </a:r>
          </a:p>
        </p:txBody>
      </p:sp>
      <p:sp>
        <p:nvSpPr>
          <p:cNvPr id="46090" name="Text Box 10"/>
          <p:cNvSpPr txBox="1">
            <a:spLocks noChangeArrowheads="1"/>
          </p:cNvSpPr>
          <p:nvPr/>
        </p:nvSpPr>
        <p:spPr bwMode="auto">
          <a:xfrm>
            <a:off x="76200" y="3733800"/>
            <a:ext cx="75438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10000"/>
              </a:spcBef>
            </a:pPr>
            <a:r>
              <a:rPr kumimoji="1" lang="en-US" altLang="zh-CN" sz="2800" b="1" smtClean="0">
                <a:solidFill>
                  <a:srgbClr val="000000"/>
                </a:solidFill>
                <a:latin typeface="Times New Roman" charset="0"/>
              </a:rPr>
              <a:t>BETA   =  TIMES-2</a:t>
            </a:r>
          </a:p>
          <a:p>
            <a:pPr>
              <a:lnSpc>
                <a:spcPct val="120000"/>
              </a:lnSpc>
              <a:spcBef>
                <a:spcPct val="10000"/>
              </a:spcBef>
            </a:pPr>
            <a:r>
              <a:rPr kumimoji="1" lang="en-US" altLang="zh-CN" sz="2800" b="1" smtClean="0">
                <a:solidFill>
                  <a:srgbClr val="000000"/>
                </a:solidFill>
                <a:latin typeface="Times New Roman" charset="0"/>
              </a:rPr>
              <a:t>BETA   =  TIMES+5   ;</a:t>
            </a:r>
            <a:r>
              <a:rPr kumimoji="1" lang="zh-CN" altLang="en-US" sz="2800" b="1" smtClean="0">
                <a:solidFill>
                  <a:srgbClr val="000000"/>
                </a:solidFill>
                <a:latin typeface="Times New Roman" charset="0"/>
              </a:rPr>
              <a:t>重新赋值</a:t>
            </a:r>
          </a:p>
        </p:txBody>
      </p:sp>
      <p:sp>
        <p:nvSpPr>
          <p:cNvPr id="2" name="矩形 1"/>
          <p:cNvSpPr/>
          <p:nvPr/>
        </p:nvSpPr>
        <p:spPr bwMode="auto">
          <a:xfrm>
            <a:off x="0" y="2819400"/>
            <a:ext cx="8915400" cy="14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20000"/>
              </a:lnSpc>
              <a:spcBef>
                <a:spcPct val="50000"/>
              </a:spcBef>
              <a:spcAft>
                <a:spcPct val="0"/>
              </a:spcAft>
              <a:buClrTx/>
              <a:buSzTx/>
              <a:buFontTx/>
              <a:buNone/>
              <a:tabLst/>
            </a:pPr>
            <a:endParaRPr kumimoji="1" lang="zh-CN" altLang="en-US" sz="3200" b="1" i="0" u="none" strike="noStrike" cap="none" normalizeH="0" baseline="0" smtClean="0">
              <a:ln>
                <a:noFill/>
              </a:ln>
              <a:solidFill>
                <a:schemeClr val="accent2"/>
              </a:solidFill>
              <a:effectLst/>
              <a:latin typeface="Times New Roman" charset="0"/>
              <a:ea typeface="宋体" charset="-122"/>
            </a:endParaRPr>
          </a:p>
        </p:txBody>
      </p:sp>
    </p:spTree>
    <p:extLst>
      <p:ext uri="{BB962C8B-B14F-4D97-AF65-F5344CB8AC3E}">
        <p14:creationId xmlns:p14="http://schemas.microsoft.com/office/powerpoint/2010/main" val="3935004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dissolve">
                                      <p:cBhvr>
                                        <p:cTn id="7" dur="500"/>
                                        <p:tgtEl>
                                          <p:spTgt spid="460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087"/>
                                        </p:tgtEl>
                                        <p:attrNameLst>
                                          <p:attrName>style.visibility</p:attrName>
                                        </p:attrNameLst>
                                      </p:cBhvr>
                                      <p:to>
                                        <p:strVal val="visible"/>
                                      </p:to>
                                    </p:set>
                                    <p:animEffect transition="in" filter="dissolve">
                                      <p:cBhvr>
                                        <p:cTn id="12" dur="500"/>
                                        <p:tgtEl>
                                          <p:spTgt spid="460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088"/>
                                        </p:tgtEl>
                                        <p:attrNameLst>
                                          <p:attrName>style.visibility</p:attrName>
                                        </p:attrNameLst>
                                      </p:cBhvr>
                                      <p:to>
                                        <p:strVal val="visible"/>
                                      </p:to>
                                    </p:set>
                                    <p:animEffect transition="in" filter="dissolve">
                                      <p:cBhvr>
                                        <p:cTn id="17" dur="500"/>
                                        <p:tgtEl>
                                          <p:spTgt spid="460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089"/>
                                        </p:tgtEl>
                                        <p:attrNameLst>
                                          <p:attrName>style.visibility</p:attrName>
                                        </p:attrNameLst>
                                      </p:cBhvr>
                                      <p:to>
                                        <p:strVal val="visible"/>
                                      </p:to>
                                    </p:set>
                                    <p:animEffect transition="in" filter="dissolve">
                                      <p:cBhvr>
                                        <p:cTn id="22" dur="500"/>
                                        <p:tgtEl>
                                          <p:spTgt spid="460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6090"/>
                                        </p:tgtEl>
                                        <p:attrNameLst>
                                          <p:attrName>style.visibility</p:attrName>
                                        </p:attrNameLst>
                                      </p:cBhvr>
                                      <p:to>
                                        <p:strVal val="visible"/>
                                      </p:to>
                                    </p:set>
                                    <p:animEffect transition="in" filter="dissolve">
                                      <p:cBhvr>
                                        <p:cTn id="27" dur="500"/>
                                        <p:tgtEl>
                                          <p:spTgt spid="460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086"/>
                                        </p:tgtEl>
                                        <p:attrNameLst>
                                          <p:attrName>style.visibility</p:attrName>
                                        </p:attrNameLst>
                                      </p:cBhvr>
                                      <p:to>
                                        <p:strVal val="visible"/>
                                      </p:to>
                                    </p:set>
                                    <p:animEffect transition="in" filter="dissolve">
                                      <p:cBhvr>
                                        <p:cTn id="32" dur="500"/>
                                        <p:tgtEl>
                                          <p:spTgt spid="4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utoUpdateAnimBg="0"/>
      <p:bldP spid="46086" grpId="0" autoUpdateAnimBg="0"/>
      <p:bldP spid="46087" grpId="0" autoUpdateAnimBg="0"/>
      <p:bldP spid="46088" grpId="0" autoUpdateAnimBg="0"/>
      <p:bldP spid="46089" grpId="0" autoUpdateAnimBg="0"/>
      <p:bldP spid="4609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2"/>
          </p:nvPr>
        </p:nvSpPr>
        <p:spPr/>
        <p:txBody>
          <a:bodyPr/>
          <a:lstStyle/>
          <a:p>
            <a:fld id="{733DF305-9588-4206-9990-066626A475B1}" type="slidenum">
              <a:rPr lang="zh-CN" altLang="en-US">
                <a:solidFill>
                  <a:srgbClr val="000000"/>
                </a:solidFill>
              </a:rPr>
              <a:pPr/>
              <a:t>38</a:t>
            </a:fld>
            <a:endParaRPr lang="en-US" altLang="zh-CN">
              <a:solidFill>
                <a:srgbClr val="000000"/>
              </a:solidFill>
            </a:endParaRPr>
          </a:p>
        </p:txBody>
      </p:sp>
      <p:sp>
        <p:nvSpPr>
          <p:cNvPr id="45068" name="Text Box 12"/>
          <p:cNvSpPr txBox="1">
            <a:spLocks noChangeArrowheads="1"/>
          </p:cNvSpPr>
          <p:nvPr/>
        </p:nvSpPr>
        <p:spPr bwMode="auto">
          <a:xfrm>
            <a:off x="609600" y="373063"/>
            <a:ext cx="3505200" cy="282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10000"/>
              </a:spcBef>
            </a:pPr>
            <a:r>
              <a:rPr kumimoji="1" lang="en-US" altLang="zh-CN" sz="2800" b="1" smtClean="0">
                <a:solidFill>
                  <a:srgbClr val="000000"/>
                </a:solidFill>
                <a:latin typeface="Times New Roman" charset="0"/>
              </a:rPr>
              <a:t>DATA     SEGMENT</a:t>
            </a:r>
          </a:p>
          <a:p>
            <a:pPr>
              <a:lnSpc>
                <a:spcPct val="120000"/>
              </a:lnSpc>
              <a:spcBef>
                <a:spcPct val="10000"/>
              </a:spcBef>
            </a:pPr>
            <a:r>
              <a:rPr kumimoji="1" lang="en-US" altLang="zh-CN" sz="2800" b="1" smtClean="0">
                <a:solidFill>
                  <a:srgbClr val="000000"/>
                </a:solidFill>
                <a:latin typeface="Times New Roman" charset="0"/>
              </a:rPr>
              <a:t>     A   DW  3</a:t>
            </a:r>
          </a:p>
          <a:p>
            <a:pPr>
              <a:lnSpc>
                <a:spcPct val="120000"/>
              </a:lnSpc>
              <a:spcBef>
                <a:spcPct val="10000"/>
              </a:spcBef>
            </a:pPr>
            <a:r>
              <a:rPr kumimoji="1" lang="en-US" altLang="zh-CN" sz="2800" b="1" smtClean="0">
                <a:solidFill>
                  <a:srgbClr val="000000"/>
                </a:solidFill>
                <a:latin typeface="Times New Roman" charset="0"/>
              </a:rPr>
              <a:t>     B   DW   4</a:t>
            </a:r>
          </a:p>
          <a:p>
            <a:pPr>
              <a:lnSpc>
                <a:spcPct val="120000"/>
              </a:lnSpc>
              <a:spcBef>
                <a:spcPct val="10000"/>
              </a:spcBef>
            </a:pPr>
            <a:r>
              <a:rPr kumimoji="1" lang="en-US" altLang="zh-CN" sz="2800" b="1" smtClean="0">
                <a:solidFill>
                  <a:srgbClr val="000000"/>
                </a:solidFill>
                <a:latin typeface="Times New Roman" charset="0"/>
              </a:rPr>
              <a:t>     L   EQU   B-A</a:t>
            </a:r>
          </a:p>
          <a:p>
            <a:pPr>
              <a:lnSpc>
                <a:spcPct val="120000"/>
              </a:lnSpc>
              <a:spcBef>
                <a:spcPct val="10000"/>
              </a:spcBef>
            </a:pPr>
            <a:r>
              <a:rPr kumimoji="1" lang="en-US" altLang="zh-CN" sz="2800" b="1" smtClean="0">
                <a:solidFill>
                  <a:srgbClr val="000000"/>
                </a:solidFill>
                <a:latin typeface="Times New Roman" charset="0"/>
              </a:rPr>
              <a:t>DATA   ENDS</a:t>
            </a:r>
          </a:p>
        </p:txBody>
      </p:sp>
      <p:graphicFrame>
        <p:nvGraphicFramePr>
          <p:cNvPr id="45101" name="Group 45"/>
          <p:cNvGraphicFramePr>
            <a:graphicFrameLocks noGrp="1"/>
          </p:cNvGraphicFramePr>
          <p:nvPr/>
        </p:nvGraphicFramePr>
        <p:xfrm>
          <a:off x="5791200" y="685800"/>
          <a:ext cx="1295400" cy="2590800"/>
        </p:xfrm>
        <a:graphic>
          <a:graphicData uri="http://schemas.openxmlformats.org/drawingml/2006/table">
            <a:tbl>
              <a:tblPr/>
              <a:tblGrid>
                <a:gridCol w="1295400"/>
              </a:tblGrid>
              <a:tr h="4064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Times New Roman" charset="0"/>
                          <a:ea typeface="宋体" charset="-122"/>
                        </a:rPr>
                        <a:t>03</a:t>
                      </a:r>
                      <a:r>
                        <a:rPr kumimoji="1" lang="en-US" altLang="zh-CN" sz="2800" b="1" i="0" u="none" strike="noStrike" cap="none" normalizeH="0" baseline="0" smtClean="0">
                          <a:ln>
                            <a:noFill/>
                          </a:ln>
                          <a:solidFill>
                            <a:schemeClr val="tx1"/>
                          </a:solidFill>
                          <a:effectLst/>
                          <a:latin typeface="Times New Roman" charset="0"/>
                          <a:ea typeface="宋体" charset="-122"/>
                        </a:rPr>
                        <a:t>H</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tx1"/>
                          </a:solidFill>
                          <a:effectLst/>
                          <a:latin typeface="Times New Roman" charset="0"/>
                          <a:ea typeface="宋体" charset="-122"/>
                        </a:rPr>
                        <a:t>00</a:t>
                      </a:r>
                      <a:r>
                        <a:rPr kumimoji="1" lang="en-US" altLang="zh-CN" sz="2800" b="1" i="0" u="none" strike="noStrike" cap="none" normalizeH="0" baseline="0" smtClean="0">
                          <a:ln>
                            <a:noFill/>
                          </a:ln>
                          <a:solidFill>
                            <a:schemeClr val="tx1"/>
                          </a:solidFill>
                          <a:effectLst/>
                          <a:latin typeface="Times New Roman" charset="0"/>
                          <a:ea typeface="宋体" charset="-122"/>
                        </a:rPr>
                        <a:t>H</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0000CC"/>
                          </a:solidFill>
                          <a:effectLst/>
                          <a:latin typeface="Times New Roman" charset="0"/>
                          <a:ea typeface="宋体" charset="-122"/>
                        </a:rPr>
                        <a:t>04</a:t>
                      </a:r>
                      <a:r>
                        <a:rPr kumimoji="1" lang="en-US" altLang="zh-CN" sz="2800" b="1" i="0" u="none" strike="noStrike" cap="none" normalizeH="0" baseline="0" smtClean="0">
                          <a:ln>
                            <a:noFill/>
                          </a:ln>
                          <a:solidFill>
                            <a:srgbClr val="0000CC"/>
                          </a:solidFill>
                          <a:effectLst/>
                          <a:latin typeface="Times New Roman" charset="0"/>
                          <a:ea typeface="宋体" charset="-122"/>
                        </a:rPr>
                        <a:t>H</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rgbClr val="0000CC"/>
                          </a:solidFill>
                          <a:effectLst/>
                          <a:latin typeface="Times New Roman" charset="0"/>
                          <a:ea typeface="宋体" charset="-122"/>
                        </a:rPr>
                        <a:t>00</a:t>
                      </a:r>
                      <a:r>
                        <a:rPr kumimoji="1" lang="en-US" altLang="zh-CN" sz="2800" b="1" i="0" u="none" strike="noStrike" cap="none" normalizeH="0" baseline="0" smtClean="0">
                          <a:ln>
                            <a:noFill/>
                          </a:ln>
                          <a:solidFill>
                            <a:srgbClr val="0000CC"/>
                          </a:solidFill>
                          <a:effectLst/>
                          <a:latin typeface="Times New Roman" charset="0"/>
                          <a:ea typeface="宋体" charset="-122"/>
                        </a:rPr>
                        <a:t>H</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800" b="1" i="0" u="none" strike="noStrike" cap="none" normalizeH="0" baseline="0" smtClean="0">
                        <a:ln>
                          <a:noFill/>
                        </a:ln>
                        <a:solidFill>
                          <a:srgbClr val="FF0000"/>
                        </a:solidFill>
                        <a:effectLst/>
                        <a:latin typeface="Times New Roman" charset="0"/>
                        <a:ea typeface="宋体"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93" name="AutoShape 37"/>
          <p:cNvSpPr>
            <a:spLocks noChangeArrowheads="1"/>
          </p:cNvSpPr>
          <p:nvPr/>
        </p:nvSpPr>
        <p:spPr bwMode="auto">
          <a:xfrm>
            <a:off x="3886200" y="762000"/>
            <a:ext cx="1828800" cy="554038"/>
          </a:xfrm>
          <a:prstGeom prst="wedgeRoundRectCallout">
            <a:avLst>
              <a:gd name="adj1" fmla="val 66579"/>
              <a:gd name="adj2" fmla="val 718"/>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en-US" altLang="zh-CN" sz="2800" b="1" smtClean="0">
                <a:solidFill>
                  <a:srgbClr val="FFFF00"/>
                </a:solidFill>
                <a:latin typeface="Times New Roman" charset="0"/>
              </a:rPr>
              <a:t>DS:0000H</a:t>
            </a:r>
          </a:p>
        </p:txBody>
      </p:sp>
      <p:sp>
        <p:nvSpPr>
          <p:cNvPr id="45097" name="AutoShape 41"/>
          <p:cNvSpPr>
            <a:spLocks/>
          </p:cNvSpPr>
          <p:nvPr/>
        </p:nvSpPr>
        <p:spPr bwMode="auto">
          <a:xfrm>
            <a:off x="7086600" y="990600"/>
            <a:ext cx="381000" cy="1600200"/>
          </a:xfrm>
          <a:prstGeom prst="rightBrace">
            <a:avLst>
              <a:gd name="adj1" fmla="val 35000"/>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45100" name="Text Box 44"/>
          <p:cNvSpPr txBox="1">
            <a:spLocks noChangeArrowheads="1"/>
          </p:cNvSpPr>
          <p:nvPr/>
        </p:nvSpPr>
        <p:spPr bwMode="auto">
          <a:xfrm>
            <a:off x="7391400" y="1371600"/>
            <a:ext cx="16002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数据段</a:t>
            </a:r>
          </a:p>
        </p:txBody>
      </p:sp>
      <p:sp>
        <p:nvSpPr>
          <p:cNvPr id="45102" name="Text Box 46"/>
          <p:cNvSpPr txBox="1">
            <a:spLocks noChangeArrowheads="1"/>
          </p:cNvSpPr>
          <p:nvPr/>
        </p:nvSpPr>
        <p:spPr bwMode="auto">
          <a:xfrm>
            <a:off x="304800" y="3590925"/>
            <a:ext cx="67818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smtClean="0">
                <a:solidFill>
                  <a:srgbClr val="0000CC"/>
                </a:solidFill>
                <a:latin typeface="Times New Roman" charset="0"/>
              </a:rPr>
              <a:t>L</a:t>
            </a:r>
            <a:r>
              <a:rPr kumimoji="1" lang="zh-CN" altLang="en-US" sz="3200" b="1" smtClean="0">
                <a:solidFill>
                  <a:srgbClr val="0000CC"/>
                </a:solidFill>
                <a:latin typeface="Times New Roman" charset="0"/>
              </a:rPr>
              <a:t>为常量，不占空间，值为</a:t>
            </a:r>
            <a:r>
              <a:rPr kumimoji="1" lang="en-US" altLang="zh-CN" sz="3200" b="1" smtClean="0">
                <a:solidFill>
                  <a:srgbClr val="0000CC"/>
                </a:solidFill>
                <a:latin typeface="Times New Roman" charset="0"/>
              </a:rPr>
              <a:t>2</a:t>
            </a:r>
          </a:p>
        </p:txBody>
      </p:sp>
    </p:spTree>
    <p:extLst>
      <p:ext uri="{BB962C8B-B14F-4D97-AF65-F5344CB8AC3E}">
        <p14:creationId xmlns:p14="http://schemas.microsoft.com/office/powerpoint/2010/main" val="39291602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5101"/>
                                        </p:tgtEl>
                                        <p:attrNameLst>
                                          <p:attrName>style.visibility</p:attrName>
                                        </p:attrNameLst>
                                      </p:cBhvr>
                                      <p:to>
                                        <p:strVal val="visible"/>
                                      </p:to>
                                    </p:set>
                                    <p:animEffect transition="in" filter="wipe(up)">
                                      <p:cBhvr>
                                        <p:cTn id="7" dur="500"/>
                                        <p:tgtEl>
                                          <p:spTgt spid="45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5093"/>
                                        </p:tgtEl>
                                        <p:attrNameLst>
                                          <p:attrName>style.visibility</p:attrName>
                                        </p:attrNameLst>
                                      </p:cBhvr>
                                      <p:to>
                                        <p:strVal val="visible"/>
                                      </p:to>
                                    </p:set>
                                    <p:animEffect transition="in" filter="wipe(up)">
                                      <p:cBhvr>
                                        <p:cTn id="12" dur="500"/>
                                        <p:tgtEl>
                                          <p:spTgt spid="45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5097"/>
                                        </p:tgtEl>
                                        <p:attrNameLst>
                                          <p:attrName>style.visibility</p:attrName>
                                        </p:attrNameLst>
                                      </p:cBhvr>
                                      <p:to>
                                        <p:strVal val="visible"/>
                                      </p:to>
                                    </p:set>
                                    <p:animEffect transition="in" filter="wipe(up)">
                                      <p:cBhvr>
                                        <p:cTn id="17" dur="500"/>
                                        <p:tgtEl>
                                          <p:spTgt spid="450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5100"/>
                                        </p:tgtEl>
                                        <p:attrNameLst>
                                          <p:attrName>style.visibility</p:attrName>
                                        </p:attrNameLst>
                                      </p:cBhvr>
                                      <p:to>
                                        <p:strVal val="visible"/>
                                      </p:to>
                                    </p:set>
                                    <p:animEffect transition="in" filter="wipe(up)">
                                      <p:cBhvr>
                                        <p:cTn id="22" dur="500"/>
                                        <p:tgtEl>
                                          <p:spTgt spid="451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5102"/>
                                        </p:tgtEl>
                                        <p:attrNameLst>
                                          <p:attrName>style.visibility</p:attrName>
                                        </p:attrNameLst>
                                      </p:cBhvr>
                                      <p:to>
                                        <p:strVal val="visible"/>
                                      </p:to>
                                    </p:set>
                                    <p:animEffect transition="in" filter="wipe(up)">
                                      <p:cBhvr>
                                        <p:cTn id="27" dur="500"/>
                                        <p:tgtEl>
                                          <p:spTgt spid="45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93" grpId="0" animBg="1" autoUpdateAnimBg="0"/>
      <p:bldP spid="45097" grpId="0" animBg="1"/>
      <p:bldP spid="45100" grpId="0" autoUpdateAnimBg="0"/>
      <p:bldP spid="4510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61585179-5F78-4EF0-BE51-45C33F035988}" type="slidenum">
              <a:rPr lang="zh-CN" altLang="en-US">
                <a:solidFill>
                  <a:srgbClr val="000000"/>
                </a:solidFill>
              </a:rPr>
              <a:pPr/>
              <a:t>39</a:t>
            </a:fld>
            <a:endParaRPr lang="en-US" altLang="zh-CN">
              <a:solidFill>
                <a:srgbClr val="000000"/>
              </a:solidFill>
            </a:endParaRPr>
          </a:p>
        </p:txBody>
      </p:sp>
      <p:sp>
        <p:nvSpPr>
          <p:cNvPr id="14338" name="Text Box 2"/>
          <p:cNvSpPr txBox="1">
            <a:spLocks noChangeArrowheads="1"/>
          </p:cNvSpPr>
          <p:nvPr/>
        </p:nvSpPr>
        <p:spPr bwMode="auto">
          <a:xfrm>
            <a:off x="228600" y="9525"/>
            <a:ext cx="8001000"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dirty="0" smtClean="0">
                <a:solidFill>
                  <a:srgbClr val="000000"/>
                </a:solidFill>
                <a:latin typeface="Times New Roman" charset="0"/>
              </a:rPr>
              <a:t>1</a:t>
            </a:r>
            <a:r>
              <a:rPr kumimoji="1" lang="zh-CN" altLang="en-US" sz="3200" b="1" dirty="0" smtClean="0">
                <a:solidFill>
                  <a:srgbClr val="000000"/>
                </a:solidFill>
                <a:latin typeface="Times New Roman" charset="0"/>
              </a:rPr>
              <a:t>.2.3   段定义伪指令</a:t>
            </a:r>
            <a:r>
              <a:rPr kumimoji="1" lang="en-US" altLang="zh-CN" sz="3200" b="1" dirty="0" smtClean="0">
                <a:solidFill>
                  <a:srgbClr val="000000"/>
                </a:solidFill>
                <a:latin typeface="Times New Roman" charset="0"/>
              </a:rPr>
              <a:t>SEGMENT</a:t>
            </a:r>
            <a:r>
              <a:rPr kumimoji="1" lang="zh-CN" altLang="en-US" sz="3200" b="1" dirty="0" smtClean="0">
                <a:solidFill>
                  <a:srgbClr val="000000"/>
                </a:solidFill>
                <a:latin typeface="Times New Roman" charset="0"/>
              </a:rPr>
              <a:t>和</a:t>
            </a:r>
            <a:r>
              <a:rPr kumimoji="1" lang="en-US" altLang="zh-CN" sz="3200" b="1" dirty="0" smtClean="0">
                <a:solidFill>
                  <a:srgbClr val="000000"/>
                </a:solidFill>
                <a:latin typeface="Times New Roman" charset="0"/>
              </a:rPr>
              <a:t>ENDS</a:t>
            </a:r>
          </a:p>
        </p:txBody>
      </p:sp>
      <p:sp>
        <p:nvSpPr>
          <p:cNvPr id="14339" name="Text Box 3"/>
          <p:cNvSpPr txBox="1">
            <a:spLocks noChangeArrowheads="1"/>
          </p:cNvSpPr>
          <p:nvPr/>
        </p:nvSpPr>
        <p:spPr bwMode="auto">
          <a:xfrm>
            <a:off x="228600" y="685800"/>
            <a:ext cx="86106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dirty="0" smtClean="0">
                <a:solidFill>
                  <a:srgbClr val="000000"/>
                </a:solidFill>
                <a:latin typeface="Times New Roman" charset="0"/>
              </a:rPr>
              <a:t>一般的源程序分为4个段：代码段</a:t>
            </a:r>
            <a:r>
              <a:rPr kumimoji="1" lang="en-US" altLang="zh-CN" sz="2800" b="1" dirty="0" smtClean="0">
                <a:solidFill>
                  <a:srgbClr val="000000"/>
                </a:solidFill>
                <a:latin typeface="Times New Roman" charset="0"/>
              </a:rPr>
              <a:t>Code、</a:t>
            </a:r>
            <a:r>
              <a:rPr kumimoji="1" lang="zh-CN" altLang="en-US" sz="2800" b="1" dirty="0" smtClean="0">
                <a:solidFill>
                  <a:srgbClr val="000000"/>
                </a:solidFill>
                <a:latin typeface="Times New Roman" charset="0"/>
              </a:rPr>
              <a:t>数据段</a:t>
            </a:r>
            <a:r>
              <a:rPr kumimoji="1" lang="en-US" altLang="zh-CN" sz="2800" b="1" dirty="0" smtClean="0">
                <a:solidFill>
                  <a:srgbClr val="000000"/>
                </a:solidFill>
                <a:latin typeface="Times New Roman" charset="0"/>
              </a:rPr>
              <a:t>Data、</a:t>
            </a:r>
            <a:r>
              <a:rPr kumimoji="1" lang="zh-CN" altLang="en-US" sz="2800" b="1" dirty="0" smtClean="0">
                <a:solidFill>
                  <a:srgbClr val="000000"/>
                </a:solidFill>
                <a:latin typeface="Times New Roman" charset="0"/>
              </a:rPr>
              <a:t>堆栈段</a:t>
            </a:r>
            <a:r>
              <a:rPr kumimoji="1" lang="en-US" altLang="zh-CN" sz="2800" b="1" dirty="0" smtClean="0">
                <a:solidFill>
                  <a:srgbClr val="000000"/>
                </a:solidFill>
                <a:latin typeface="Times New Roman" charset="0"/>
              </a:rPr>
              <a:t>Stack、</a:t>
            </a:r>
            <a:r>
              <a:rPr kumimoji="1" lang="zh-CN" altLang="en-US" sz="2800" b="1" dirty="0" smtClean="0">
                <a:solidFill>
                  <a:srgbClr val="000000"/>
                </a:solidFill>
                <a:latin typeface="Times New Roman" charset="0"/>
              </a:rPr>
              <a:t>附加段</a:t>
            </a:r>
            <a:r>
              <a:rPr kumimoji="1" lang="en-US" altLang="zh-CN" sz="2800" b="1" dirty="0" smtClean="0">
                <a:solidFill>
                  <a:srgbClr val="000000"/>
                </a:solidFill>
                <a:latin typeface="Times New Roman" charset="0"/>
              </a:rPr>
              <a:t>Extra。</a:t>
            </a:r>
          </a:p>
          <a:p>
            <a:pPr>
              <a:lnSpc>
                <a:spcPct val="120000"/>
              </a:lnSpc>
              <a:spcBef>
                <a:spcPct val="50000"/>
              </a:spcBef>
            </a:pPr>
            <a:r>
              <a:rPr kumimoji="1" lang="zh-CN" altLang="en-US" sz="2800" b="1" dirty="0" smtClean="0">
                <a:solidFill>
                  <a:srgbClr val="000000"/>
                </a:solidFill>
                <a:latin typeface="Times New Roman" charset="0"/>
              </a:rPr>
              <a:t>各个段从段定义语句开始，到段结束语句</a:t>
            </a:r>
            <a:r>
              <a:rPr kumimoji="1" lang="en-US" altLang="zh-CN" sz="2800" b="1" dirty="0" smtClean="0">
                <a:solidFill>
                  <a:srgbClr val="000000"/>
                </a:solidFill>
                <a:latin typeface="Times New Roman" charset="0"/>
              </a:rPr>
              <a:t>ENDS</a:t>
            </a:r>
            <a:r>
              <a:rPr kumimoji="1" lang="zh-CN" altLang="en-US" sz="2800" b="1" dirty="0" smtClean="0">
                <a:solidFill>
                  <a:srgbClr val="000000"/>
                </a:solidFill>
                <a:latin typeface="Times New Roman" charset="0"/>
              </a:rPr>
              <a:t>结束。</a:t>
            </a:r>
          </a:p>
        </p:txBody>
      </p:sp>
      <p:sp>
        <p:nvSpPr>
          <p:cNvPr id="14340" name="Text Box 4"/>
          <p:cNvSpPr txBox="1">
            <a:spLocks noChangeArrowheads="1"/>
          </p:cNvSpPr>
          <p:nvPr/>
        </p:nvSpPr>
        <p:spPr bwMode="auto">
          <a:xfrm>
            <a:off x="0" y="2667000"/>
            <a:ext cx="8991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CC"/>
                </a:solidFill>
                <a:latin typeface="Times New Roman" charset="0"/>
              </a:rPr>
              <a:t>段名</a:t>
            </a:r>
            <a:r>
              <a:rPr kumimoji="1" lang="zh-CN" altLang="en-US" sz="3200" b="1" smtClean="0">
                <a:solidFill>
                  <a:srgbClr val="000000"/>
                </a:solidFill>
                <a:latin typeface="Times New Roman" charset="0"/>
              </a:rPr>
              <a:t>   </a:t>
            </a:r>
            <a:r>
              <a:rPr kumimoji="1" lang="en-US" altLang="zh-CN" sz="3200" b="1" smtClean="0">
                <a:solidFill>
                  <a:srgbClr val="FF0000"/>
                </a:solidFill>
                <a:latin typeface="Times New Roman" charset="0"/>
              </a:rPr>
              <a:t>SEGMENT </a:t>
            </a:r>
            <a:r>
              <a:rPr kumimoji="1" lang="en-US" altLang="zh-CN" sz="3200" b="1" smtClean="0">
                <a:solidFill>
                  <a:srgbClr val="000000"/>
                </a:solidFill>
                <a:latin typeface="Times New Roman" charset="0"/>
              </a:rPr>
              <a:t> [</a:t>
            </a:r>
            <a:r>
              <a:rPr kumimoji="1" lang="zh-CN" altLang="en-US" sz="3200" b="1" smtClean="0">
                <a:solidFill>
                  <a:srgbClr val="009900"/>
                </a:solidFill>
                <a:latin typeface="Times New Roman" charset="0"/>
              </a:rPr>
              <a:t>定位类型]  [组合类型]  [类别]</a:t>
            </a:r>
          </a:p>
        </p:txBody>
      </p:sp>
      <p:sp>
        <p:nvSpPr>
          <p:cNvPr id="14341" name="Text Box 5"/>
          <p:cNvSpPr txBox="1">
            <a:spLocks noChangeArrowheads="1"/>
          </p:cNvSpPr>
          <p:nvPr/>
        </p:nvSpPr>
        <p:spPr bwMode="auto">
          <a:xfrm>
            <a:off x="1524000" y="3429000"/>
            <a:ext cx="22860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pPr>
            <a:r>
              <a:rPr kumimoji="1" lang="zh-CN" altLang="en-US" sz="3200" b="1" smtClean="0">
                <a:solidFill>
                  <a:srgbClr val="0000CC"/>
                </a:solidFill>
                <a:latin typeface="Times New Roman" charset="0"/>
              </a:rPr>
              <a:t>……</a:t>
            </a:r>
          </a:p>
          <a:p>
            <a:pPr algn="ctr">
              <a:lnSpc>
                <a:spcPct val="120000"/>
              </a:lnSpc>
            </a:pPr>
            <a:r>
              <a:rPr kumimoji="1" lang="zh-CN" altLang="en-US" sz="3200" b="1" smtClean="0">
                <a:solidFill>
                  <a:srgbClr val="0000CC"/>
                </a:solidFill>
                <a:latin typeface="Times New Roman" charset="0"/>
              </a:rPr>
              <a:t>段体</a:t>
            </a:r>
          </a:p>
          <a:p>
            <a:pPr algn="ctr">
              <a:lnSpc>
                <a:spcPct val="120000"/>
              </a:lnSpc>
            </a:pPr>
            <a:r>
              <a:rPr kumimoji="1" lang="zh-CN" altLang="en-US" sz="3200" b="1" smtClean="0">
                <a:solidFill>
                  <a:srgbClr val="0000CC"/>
                </a:solidFill>
                <a:latin typeface="Times New Roman" charset="0"/>
              </a:rPr>
              <a:t>……</a:t>
            </a:r>
          </a:p>
        </p:txBody>
      </p:sp>
      <p:sp>
        <p:nvSpPr>
          <p:cNvPr id="14342" name="Text Box 6"/>
          <p:cNvSpPr txBox="1">
            <a:spLocks noChangeArrowheads="1"/>
          </p:cNvSpPr>
          <p:nvPr/>
        </p:nvSpPr>
        <p:spPr bwMode="auto">
          <a:xfrm>
            <a:off x="381000" y="5334000"/>
            <a:ext cx="5562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CC"/>
                </a:solidFill>
                <a:latin typeface="Times New Roman" charset="0"/>
              </a:rPr>
              <a:t>段名</a:t>
            </a:r>
            <a:r>
              <a:rPr kumimoji="1" lang="zh-CN" altLang="en-US" sz="3200" b="1" smtClean="0">
                <a:solidFill>
                  <a:srgbClr val="000000"/>
                </a:solidFill>
                <a:latin typeface="Times New Roman" charset="0"/>
              </a:rPr>
              <a:t>   </a:t>
            </a:r>
            <a:r>
              <a:rPr kumimoji="1" lang="zh-CN" altLang="en-US" sz="3200" b="1" smtClean="0">
                <a:solidFill>
                  <a:srgbClr val="FF0000"/>
                </a:solidFill>
                <a:latin typeface="Times New Roman" charset="0"/>
              </a:rPr>
              <a:t> </a:t>
            </a:r>
            <a:r>
              <a:rPr kumimoji="1" lang="en-US" altLang="zh-CN" sz="3200" b="1" smtClean="0">
                <a:solidFill>
                  <a:srgbClr val="FF0000"/>
                </a:solidFill>
                <a:latin typeface="Times New Roman" charset="0"/>
              </a:rPr>
              <a:t>ENDS</a:t>
            </a:r>
          </a:p>
        </p:txBody>
      </p:sp>
      <p:sp>
        <p:nvSpPr>
          <p:cNvPr id="14343" name="AutoShape 7"/>
          <p:cNvSpPr>
            <a:spLocks noChangeArrowheads="1"/>
          </p:cNvSpPr>
          <p:nvPr/>
        </p:nvSpPr>
        <p:spPr bwMode="auto">
          <a:xfrm>
            <a:off x="0" y="3810000"/>
            <a:ext cx="1828800" cy="554038"/>
          </a:xfrm>
          <a:prstGeom prst="wedgeRoundRectCallout">
            <a:avLst>
              <a:gd name="adj1" fmla="val -13282"/>
              <a:gd name="adj2" fmla="val -149426"/>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zh-CN" altLang="en-US" sz="2800" b="1" smtClean="0">
                <a:solidFill>
                  <a:srgbClr val="FFFF00"/>
                </a:solidFill>
                <a:latin typeface="Times New Roman" charset="0"/>
              </a:rPr>
              <a:t>用户指定</a:t>
            </a:r>
          </a:p>
        </p:txBody>
      </p:sp>
      <p:sp>
        <p:nvSpPr>
          <p:cNvPr id="14344" name="AutoShape 8"/>
          <p:cNvSpPr>
            <a:spLocks/>
          </p:cNvSpPr>
          <p:nvPr/>
        </p:nvSpPr>
        <p:spPr bwMode="auto">
          <a:xfrm rot="16200000" flipV="1">
            <a:off x="5715000" y="1524000"/>
            <a:ext cx="457200" cy="3962400"/>
          </a:xfrm>
          <a:prstGeom prst="leftBrace">
            <a:avLst>
              <a:gd name="adj1" fmla="val 72222"/>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4345" name="AutoShape 9"/>
          <p:cNvSpPr>
            <a:spLocks noChangeArrowheads="1"/>
          </p:cNvSpPr>
          <p:nvPr/>
        </p:nvSpPr>
        <p:spPr bwMode="auto">
          <a:xfrm>
            <a:off x="4876800" y="3883025"/>
            <a:ext cx="2362200" cy="631825"/>
          </a:xfrm>
          <a:prstGeom prst="wedgeRoundRectCallout">
            <a:avLst>
              <a:gd name="adj1" fmla="val -12769"/>
              <a:gd name="adj2" fmla="val 29370"/>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zh-CN" altLang="en-US" sz="3200" b="1" smtClean="0">
                <a:solidFill>
                  <a:srgbClr val="FFFF00"/>
                </a:solidFill>
                <a:latin typeface="Times New Roman" charset="0"/>
              </a:rPr>
              <a:t>可任选定义</a:t>
            </a:r>
          </a:p>
        </p:txBody>
      </p:sp>
    </p:spTree>
    <p:extLst>
      <p:ext uri="{BB962C8B-B14F-4D97-AF65-F5344CB8AC3E}">
        <p14:creationId xmlns:p14="http://schemas.microsoft.com/office/powerpoint/2010/main" val="5523684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dissolve">
                                      <p:cBhvr>
                                        <p:cTn id="7" dur="500"/>
                                        <p:tgtEl>
                                          <p:spTgt spid="14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41"/>
                                        </p:tgtEl>
                                        <p:attrNameLst>
                                          <p:attrName>style.visibility</p:attrName>
                                        </p:attrNameLst>
                                      </p:cBhvr>
                                      <p:to>
                                        <p:strVal val="visible"/>
                                      </p:to>
                                    </p:set>
                                    <p:animEffect transition="in" filter="dissolve">
                                      <p:cBhvr>
                                        <p:cTn id="12" dur="500"/>
                                        <p:tgtEl>
                                          <p:spTgt spid="143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42"/>
                                        </p:tgtEl>
                                        <p:attrNameLst>
                                          <p:attrName>style.visibility</p:attrName>
                                        </p:attrNameLst>
                                      </p:cBhvr>
                                      <p:to>
                                        <p:strVal val="visible"/>
                                      </p:to>
                                    </p:set>
                                    <p:animEffect transition="in" filter="dissolve">
                                      <p:cBhvr>
                                        <p:cTn id="17" dur="500"/>
                                        <p:tgtEl>
                                          <p:spTgt spid="143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343"/>
                                        </p:tgtEl>
                                        <p:attrNameLst>
                                          <p:attrName>style.visibility</p:attrName>
                                        </p:attrNameLst>
                                      </p:cBhvr>
                                      <p:to>
                                        <p:strVal val="visible"/>
                                      </p:to>
                                    </p:set>
                                    <p:animEffect transition="in" filter="dissolve">
                                      <p:cBhvr>
                                        <p:cTn id="22" dur="500"/>
                                        <p:tgtEl>
                                          <p:spTgt spid="143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344"/>
                                        </p:tgtEl>
                                        <p:attrNameLst>
                                          <p:attrName>style.visibility</p:attrName>
                                        </p:attrNameLst>
                                      </p:cBhvr>
                                      <p:to>
                                        <p:strVal val="visible"/>
                                      </p:to>
                                    </p:set>
                                    <p:animEffect transition="in" filter="dissolve">
                                      <p:cBhvr>
                                        <p:cTn id="27" dur="500"/>
                                        <p:tgtEl>
                                          <p:spTgt spid="143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345"/>
                                        </p:tgtEl>
                                        <p:attrNameLst>
                                          <p:attrName>style.visibility</p:attrName>
                                        </p:attrNameLst>
                                      </p:cBhvr>
                                      <p:to>
                                        <p:strVal val="visible"/>
                                      </p:to>
                                    </p:set>
                                    <p:animEffect transition="in" filter="dissolve">
                                      <p:cBhvr>
                                        <p:cTn id="32" dur="500"/>
                                        <p:tgtEl>
                                          <p:spTgt spid="14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utoUpdateAnimBg="0"/>
      <p:bldP spid="14341" grpId="0" autoUpdateAnimBg="0"/>
      <p:bldP spid="14342" grpId="0" autoUpdateAnimBg="0"/>
      <p:bldP spid="14343" grpId="0" animBg="1" autoUpdateAnimBg="0"/>
      <p:bldP spid="14344" grpId="0" animBg="1"/>
      <p:bldP spid="1434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汇编语言程序设计基础</a:t>
            </a:r>
          </a:p>
        </p:txBody>
      </p:sp>
      <p:sp>
        <p:nvSpPr>
          <p:cNvPr id="4" name="Text Box 4"/>
          <p:cNvSpPr txBox="1">
            <a:spLocks noChangeArrowheads="1"/>
          </p:cNvSpPr>
          <p:nvPr/>
        </p:nvSpPr>
        <p:spPr bwMode="auto">
          <a:xfrm>
            <a:off x="146050" y="1052736"/>
            <a:ext cx="401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buClrTx/>
              <a:buFontTx/>
              <a:buNone/>
            </a:pPr>
            <a:r>
              <a:rPr kumimoji="1" lang="en-US" altLang="zh-CN" sz="2400" b="1" dirty="0">
                <a:solidFill>
                  <a:schemeClr val="accent2"/>
                </a:solidFill>
                <a:effectLst/>
                <a:latin typeface="楷体_GB2312" pitchFamily="49" charset="-122"/>
              </a:rPr>
              <a:t>4.4.1  </a:t>
            </a:r>
            <a:r>
              <a:rPr kumimoji="1" lang="zh-CN" altLang="en-US" sz="2400" b="1" dirty="0">
                <a:solidFill>
                  <a:schemeClr val="accent2"/>
                </a:solidFill>
                <a:effectLst/>
                <a:latin typeface="楷体_GB2312" pitchFamily="49" charset="-122"/>
              </a:rPr>
              <a:t>程序设计的基本过程</a:t>
            </a:r>
          </a:p>
        </p:txBody>
      </p:sp>
      <p:sp>
        <p:nvSpPr>
          <p:cNvPr id="5" name="Rectangle 5"/>
          <p:cNvSpPr>
            <a:spLocks noChangeArrowheads="1"/>
          </p:cNvSpPr>
          <p:nvPr/>
        </p:nvSpPr>
        <p:spPr bwMode="auto">
          <a:xfrm>
            <a:off x="76200" y="1484784"/>
            <a:ext cx="90678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88925" algn="l">
              <a:defRPr kumimoji="1" sz="2400">
                <a:solidFill>
                  <a:schemeClr val="tx1"/>
                </a:solidFill>
                <a:latin typeface="Times New Roman" charset="0"/>
                <a:ea typeface="宋体" charset="-122"/>
              </a:defRPr>
            </a:lvl1pPr>
            <a:lvl2pPr algn="l">
              <a:defRPr kumimoji="1" sz="2400">
                <a:solidFill>
                  <a:schemeClr val="tx1"/>
                </a:solidFill>
                <a:latin typeface="Times New Roman" charset="0"/>
                <a:ea typeface="宋体" charset="-122"/>
              </a:defRPr>
            </a:lvl2pPr>
            <a:lvl3pPr algn="l">
              <a:defRPr kumimoji="1" sz="2400">
                <a:solidFill>
                  <a:schemeClr val="tx1"/>
                </a:solidFill>
                <a:latin typeface="Times New Roman" charset="0"/>
                <a:ea typeface="宋体" charset="-122"/>
              </a:defRPr>
            </a:lvl3pPr>
            <a:lvl4pPr algn="l">
              <a:defRPr kumimoji="1" sz="2400">
                <a:solidFill>
                  <a:schemeClr val="tx1"/>
                </a:solidFill>
                <a:latin typeface="Times New Roman" charset="0"/>
                <a:ea typeface="宋体" charset="-122"/>
              </a:defRPr>
            </a:lvl4pPr>
            <a:lvl5pPr algn="l">
              <a:defRPr kumimoji="1" sz="2400">
                <a:solidFill>
                  <a:schemeClr val="tx1"/>
                </a:solidFill>
                <a:latin typeface="Times New Roman" charset="0"/>
                <a:ea typeface="宋体" charset="-122"/>
              </a:defRPr>
            </a:lvl5pPr>
            <a:lvl6pPr fontAlgn="base">
              <a:spcBef>
                <a:spcPct val="0"/>
              </a:spcBef>
              <a:spcAft>
                <a:spcPct val="0"/>
              </a:spcAft>
              <a:defRPr kumimoji="1" sz="2400">
                <a:solidFill>
                  <a:schemeClr val="tx1"/>
                </a:solidFill>
                <a:latin typeface="Times New Roman" charset="0"/>
                <a:ea typeface="宋体" charset="-122"/>
              </a:defRPr>
            </a:lvl6pPr>
            <a:lvl7pPr fontAlgn="base">
              <a:spcBef>
                <a:spcPct val="0"/>
              </a:spcBef>
              <a:spcAft>
                <a:spcPct val="0"/>
              </a:spcAft>
              <a:defRPr kumimoji="1" sz="2400">
                <a:solidFill>
                  <a:schemeClr val="tx1"/>
                </a:solidFill>
                <a:latin typeface="Times New Roman" charset="0"/>
                <a:ea typeface="宋体" charset="-122"/>
              </a:defRPr>
            </a:lvl7pPr>
            <a:lvl8pPr fontAlgn="base">
              <a:spcBef>
                <a:spcPct val="0"/>
              </a:spcBef>
              <a:spcAft>
                <a:spcPct val="0"/>
              </a:spcAft>
              <a:defRPr kumimoji="1" sz="2400">
                <a:solidFill>
                  <a:schemeClr val="tx1"/>
                </a:solidFill>
                <a:latin typeface="Times New Roman" charset="0"/>
                <a:ea typeface="宋体" charset="-122"/>
              </a:defRPr>
            </a:lvl8pPr>
            <a:lvl9pPr fontAlgn="base">
              <a:spcBef>
                <a:spcPct val="0"/>
              </a:spcBef>
              <a:spcAft>
                <a:spcPct val="0"/>
              </a:spcAft>
              <a:defRPr kumimoji="1" sz="2400">
                <a:solidFill>
                  <a:schemeClr val="tx1"/>
                </a:solidFill>
                <a:latin typeface="Times New Roman" charset="0"/>
                <a:ea typeface="宋体" charset="-122"/>
              </a:defRPr>
            </a:lvl9pPr>
          </a:lstStyle>
          <a:p>
            <a:pPr algn="just">
              <a:spcBef>
                <a:spcPct val="15000"/>
              </a:spcBef>
              <a:buClrTx/>
              <a:buFontTx/>
              <a:buNone/>
            </a:pPr>
            <a:r>
              <a:rPr lang="zh-CN" altLang="en-US" b="1" dirty="0">
                <a:solidFill>
                  <a:srgbClr val="0000FF"/>
                </a:solidFill>
                <a:effectLst/>
                <a:ea typeface="楷体_GB2312" pitchFamily="49" charset="-122"/>
              </a:rPr>
              <a:t>一、程序设计的一般步骤</a:t>
            </a:r>
          </a:p>
          <a:p>
            <a:pPr algn="just" eaLnBrk="0" hangingPunct="0">
              <a:spcBef>
                <a:spcPct val="5000"/>
              </a:spcBef>
              <a:buClrTx/>
              <a:buFontTx/>
              <a:buNone/>
            </a:pPr>
            <a:r>
              <a:rPr lang="zh-CN" altLang="en-US" b="1" dirty="0">
                <a:effectLst/>
                <a:ea typeface="楷体_GB2312" pitchFamily="49" charset="-122"/>
              </a:rPr>
              <a:t>汇编语言程序设计基本上与高级语言程序设计一样，一般步骤：</a:t>
            </a:r>
          </a:p>
          <a:p>
            <a:pPr algn="just" eaLnBrk="0" hangingPunct="0">
              <a:spcBef>
                <a:spcPct val="5000"/>
              </a:spcBef>
              <a:buClrTx/>
              <a:buFontTx/>
              <a:buNone/>
            </a:pPr>
            <a:r>
              <a:rPr lang="en-US" altLang="zh-CN" sz="2300" b="1" dirty="0">
                <a:solidFill>
                  <a:schemeClr val="tx2"/>
                </a:solidFill>
                <a:effectLst/>
                <a:ea typeface="楷体_GB2312" pitchFamily="49" charset="-122"/>
              </a:rPr>
              <a:t>1</a:t>
            </a:r>
            <a:r>
              <a:rPr lang="zh-CN" altLang="en-US" sz="2300" b="1" dirty="0">
                <a:solidFill>
                  <a:schemeClr val="tx2"/>
                </a:solidFill>
                <a:effectLst/>
                <a:ea typeface="楷体_GB2312" pitchFamily="49" charset="-122"/>
              </a:rPr>
              <a:t>．</a:t>
            </a:r>
            <a:r>
              <a:rPr lang="zh-CN" altLang="en-US" sz="2300" b="1" dirty="0">
                <a:effectLst/>
                <a:ea typeface="楷体_GB2312" pitchFamily="49" charset="-122"/>
              </a:rPr>
              <a:t>分析问题并抽象出数学模型。</a:t>
            </a:r>
          </a:p>
          <a:p>
            <a:pPr algn="just" eaLnBrk="0" hangingPunct="0">
              <a:spcBef>
                <a:spcPct val="5000"/>
              </a:spcBef>
              <a:buClrTx/>
              <a:buFontTx/>
              <a:buNone/>
            </a:pPr>
            <a:r>
              <a:rPr lang="en-US" altLang="zh-CN" sz="2300" b="1" dirty="0">
                <a:solidFill>
                  <a:schemeClr val="tx2"/>
                </a:solidFill>
                <a:effectLst/>
                <a:ea typeface="楷体_GB2312" pitchFamily="49" charset="-122"/>
              </a:rPr>
              <a:t>2</a:t>
            </a:r>
            <a:r>
              <a:rPr lang="zh-CN" altLang="en-US" sz="2300" b="1" dirty="0">
                <a:solidFill>
                  <a:schemeClr val="tx2"/>
                </a:solidFill>
                <a:effectLst/>
                <a:ea typeface="楷体_GB2312" pitchFamily="49" charset="-122"/>
              </a:rPr>
              <a:t>．</a:t>
            </a:r>
            <a:r>
              <a:rPr lang="zh-CN" altLang="en-US" sz="2300" b="1" dirty="0">
                <a:effectLst/>
                <a:ea typeface="楷体_GB2312" pitchFamily="49" charset="-122"/>
              </a:rPr>
              <a:t>确定最佳算法。</a:t>
            </a:r>
          </a:p>
          <a:p>
            <a:pPr algn="just" eaLnBrk="0" hangingPunct="0">
              <a:spcBef>
                <a:spcPct val="5000"/>
              </a:spcBef>
              <a:buClrTx/>
              <a:buFontTx/>
              <a:buNone/>
            </a:pPr>
            <a:r>
              <a:rPr lang="en-US" altLang="zh-CN" sz="2300" b="1" dirty="0">
                <a:solidFill>
                  <a:schemeClr val="tx2"/>
                </a:solidFill>
                <a:effectLst/>
                <a:ea typeface="楷体_GB2312" pitchFamily="49" charset="-122"/>
              </a:rPr>
              <a:t>3</a:t>
            </a:r>
            <a:r>
              <a:rPr lang="zh-CN" altLang="en-US" sz="2300" b="1" dirty="0">
                <a:solidFill>
                  <a:schemeClr val="tx2"/>
                </a:solidFill>
                <a:effectLst/>
                <a:ea typeface="楷体_GB2312" pitchFamily="49" charset="-122"/>
              </a:rPr>
              <a:t>．</a:t>
            </a:r>
            <a:r>
              <a:rPr lang="zh-CN" altLang="en-US" sz="2300" b="1" dirty="0">
                <a:effectLst/>
                <a:ea typeface="楷体_GB2312" pitchFamily="49" charset="-122"/>
              </a:rPr>
              <a:t>画出程序结构框图和流程图。</a:t>
            </a:r>
          </a:p>
          <a:p>
            <a:pPr algn="just" eaLnBrk="0" hangingPunct="0">
              <a:spcBef>
                <a:spcPct val="5000"/>
              </a:spcBef>
              <a:buClrTx/>
              <a:buFontTx/>
              <a:buNone/>
            </a:pPr>
            <a:r>
              <a:rPr lang="en-US" altLang="zh-CN" sz="2300" b="1" dirty="0">
                <a:solidFill>
                  <a:schemeClr val="tx2"/>
                </a:solidFill>
                <a:effectLst/>
                <a:ea typeface="楷体_GB2312" pitchFamily="49" charset="-122"/>
              </a:rPr>
              <a:t>4</a:t>
            </a:r>
            <a:r>
              <a:rPr lang="zh-CN" altLang="en-US" sz="2300" b="1" dirty="0">
                <a:solidFill>
                  <a:schemeClr val="tx2"/>
                </a:solidFill>
                <a:effectLst/>
                <a:ea typeface="楷体_GB2312" pitchFamily="49" charset="-122"/>
              </a:rPr>
              <a:t>．</a:t>
            </a:r>
            <a:r>
              <a:rPr lang="zh-CN" altLang="en-US" sz="2300" b="1" dirty="0">
                <a:solidFill>
                  <a:schemeClr val="accent2"/>
                </a:solidFill>
                <a:effectLst/>
                <a:ea typeface="楷体_GB2312" pitchFamily="49" charset="-122"/>
              </a:rPr>
              <a:t>合理分配内存工作单元和寄存器，并了解</a:t>
            </a:r>
            <a:r>
              <a:rPr lang="en-US" altLang="zh-CN" sz="2300" b="1" dirty="0">
                <a:solidFill>
                  <a:schemeClr val="accent2"/>
                </a:solidFill>
                <a:effectLst/>
                <a:ea typeface="楷体_GB2312" pitchFamily="49" charset="-122"/>
              </a:rPr>
              <a:t>I/O</a:t>
            </a:r>
            <a:r>
              <a:rPr lang="zh-CN" altLang="en-US" sz="2300" b="1" dirty="0">
                <a:solidFill>
                  <a:schemeClr val="accent2"/>
                </a:solidFill>
                <a:effectLst/>
                <a:ea typeface="楷体_GB2312" pitchFamily="49" charset="-122"/>
              </a:rPr>
              <a:t>接口地址。</a:t>
            </a:r>
          </a:p>
          <a:p>
            <a:pPr algn="just" eaLnBrk="0" hangingPunct="0">
              <a:spcBef>
                <a:spcPct val="5000"/>
              </a:spcBef>
              <a:buClrTx/>
              <a:buFontTx/>
              <a:buNone/>
            </a:pPr>
            <a:r>
              <a:rPr lang="en-US" altLang="zh-CN" sz="2300" b="1" dirty="0">
                <a:solidFill>
                  <a:schemeClr val="tx2"/>
                </a:solidFill>
                <a:effectLst/>
                <a:ea typeface="楷体_GB2312" pitchFamily="49" charset="-122"/>
              </a:rPr>
              <a:t>5</a:t>
            </a:r>
            <a:r>
              <a:rPr lang="zh-CN" altLang="en-US" sz="2300" b="1" dirty="0">
                <a:solidFill>
                  <a:schemeClr val="tx2"/>
                </a:solidFill>
                <a:effectLst/>
                <a:ea typeface="楷体_GB2312" pitchFamily="49" charset="-122"/>
              </a:rPr>
              <a:t>．</a:t>
            </a:r>
            <a:r>
              <a:rPr lang="zh-CN" altLang="en-US" sz="2300" b="1" dirty="0">
                <a:effectLst/>
                <a:ea typeface="楷体_GB2312" pitchFamily="49" charset="-122"/>
              </a:rPr>
              <a:t>编程并调试。</a:t>
            </a:r>
            <a:r>
              <a:rPr lang="en-US" altLang="zh-CN" sz="2300" b="1" dirty="0">
                <a:effectLst/>
                <a:ea typeface="楷体_GB2312" pitchFamily="49" charset="-122"/>
              </a:rPr>
              <a:t>(</a:t>
            </a:r>
            <a:r>
              <a:rPr lang="zh-CN" altLang="en-US" sz="2300" b="1" dirty="0">
                <a:effectLst/>
                <a:ea typeface="楷体_GB2312" pitchFamily="49" charset="-122"/>
              </a:rPr>
              <a:t>有时需要用注释行说明程序，便于阅读和修改。</a:t>
            </a:r>
            <a:r>
              <a:rPr lang="en-US" altLang="zh-CN" sz="2300" b="1" dirty="0">
                <a:effectLst/>
                <a:ea typeface="楷体_GB2312" pitchFamily="49" charset="-122"/>
              </a:rPr>
              <a:t>)</a:t>
            </a:r>
          </a:p>
        </p:txBody>
      </p:sp>
      <p:sp>
        <p:nvSpPr>
          <p:cNvPr id="6" name="Text Box 6"/>
          <p:cNvSpPr txBox="1">
            <a:spLocks noChangeArrowheads="1"/>
          </p:cNvSpPr>
          <p:nvPr/>
        </p:nvSpPr>
        <p:spPr bwMode="auto">
          <a:xfrm>
            <a:off x="381000" y="4173975"/>
            <a:ext cx="8001000" cy="256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5000"/>
              </a:spcBef>
              <a:buClrTx/>
              <a:buFontTx/>
              <a:buNone/>
            </a:pPr>
            <a:r>
              <a:rPr kumimoji="1" lang="zh-CN" altLang="en-US" sz="2400" b="1" dirty="0">
                <a:solidFill>
                  <a:srgbClr val="0000FF"/>
                </a:solidFill>
                <a:latin typeface="Times New Roman" charset="0"/>
                <a:ea typeface="楷体_GB2312" pitchFamily="49" charset="-122"/>
              </a:rPr>
              <a:t>二、评价程序质量的标准</a:t>
            </a:r>
          </a:p>
          <a:p>
            <a:pPr algn="l">
              <a:spcBef>
                <a:spcPct val="15000"/>
              </a:spcBef>
              <a:buClrTx/>
              <a:buFontTx/>
              <a:buNone/>
            </a:pPr>
            <a:r>
              <a:rPr kumimoji="1" lang="en-US" altLang="zh-CN" sz="2400" b="1" dirty="0">
                <a:solidFill>
                  <a:schemeClr val="tx2"/>
                </a:solidFill>
                <a:effectLst/>
              </a:rPr>
              <a:t>1</a:t>
            </a:r>
            <a:r>
              <a:rPr kumimoji="1" lang="zh-CN" altLang="en-US" sz="2400" b="1" dirty="0">
                <a:solidFill>
                  <a:schemeClr val="tx2"/>
                </a:solidFill>
                <a:effectLst/>
              </a:rPr>
              <a:t>．</a:t>
            </a:r>
            <a:r>
              <a:rPr kumimoji="1" lang="zh-CN" altLang="en-US" sz="2400" b="1" dirty="0">
                <a:solidFill>
                  <a:schemeClr val="tx1"/>
                </a:solidFill>
                <a:effectLst/>
              </a:rPr>
              <a:t>合理组织数据，发挥存贮器、</a:t>
            </a:r>
            <a:r>
              <a:rPr kumimoji="1" lang="en-US" altLang="zh-CN" sz="2400" b="1" dirty="0" err="1">
                <a:solidFill>
                  <a:schemeClr val="tx1"/>
                </a:solidFill>
                <a:effectLst/>
              </a:rPr>
              <a:t>Reg</a:t>
            </a:r>
            <a:r>
              <a:rPr kumimoji="1" lang="zh-CN" altLang="en-US" sz="2400" b="1" dirty="0">
                <a:solidFill>
                  <a:schemeClr val="tx1"/>
                </a:solidFill>
                <a:effectLst/>
              </a:rPr>
              <a:t>的作用。</a:t>
            </a:r>
          </a:p>
          <a:p>
            <a:pPr algn="l">
              <a:spcBef>
                <a:spcPct val="15000"/>
              </a:spcBef>
              <a:buClrTx/>
              <a:buFontTx/>
              <a:buNone/>
            </a:pPr>
            <a:r>
              <a:rPr kumimoji="1" lang="en-US" altLang="zh-CN" sz="2400" b="1" dirty="0">
                <a:solidFill>
                  <a:schemeClr val="tx2"/>
                </a:solidFill>
                <a:effectLst/>
              </a:rPr>
              <a:t>2</a:t>
            </a:r>
            <a:r>
              <a:rPr kumimoji="1" lang="zh-CN" altLang="en-US" sz="2400" b="1" dirty="0">
                <a:solidFill>
                  <a:schemeClr val="tx2"/>
                </a:solidFill>
                <a:effectLst/>
              </a:rPr>
              <a:t>．</a:t>
            </a:r>
            <a:r>
              <a:rPr kumimoji="1" lang="zh-CN" altLang="en-US" sz="2400" b="1" dirty="0">
                <a:solidFill>
                  <a:schemeClr val="tx1"/>
                </a:solidFill>
                <a:effectLst/>
              </a:rPr>
              <a:t>程序逻辑结构好，便于二次开发。      </a:t>
            </a:r>
          </a:p>
          <a:p>
            <a:pPr algn="l">
              <a:spcBef>
                <a:spcPct val="15000"/>
              </a:spcBef>
              <a:buClrTx/>
              <a:buFontTx/>
              <a:buNone/>
            </a:pPr>
            <a:r>
              <a:rPr kumimoji="1" lang="en-US" altLang="zh-CN" sz="2400" b="1" dirty="0">
                <a:solidFill>
                  <a:schemeClr val="tx2"/>
                </a:solidFill>
                <a:effectLst/>
              </a:rPr>
              <a:t>3</a:t>
            </a:r>
            <a:r>
              <a:rPr kumimoji="1" lang="zh-CN" altLang="en-US" sz="2400" b="1" dirty="0">
                <a:solidFill>
                  <a:schemeClr val="tx2"/>
                </a:solidFill>
                <a:effectLst/>
              </a:rPr>
              <a:t>．</a:t>
            </a:r>
            <a:r>
              <a:rPr kumimoji="1" lang="zh-CN" altLang="en-US" sz="2400" b="1" dirty="0">
                <a:solidFill>
                  <a:schemeClr val="tx1"/>
                </a:solidFill>
                <a:effectLst/>
              </a:rPr>
              <a:t>可读性强。 </a:t>
            </a:r>
          </a:p>
          <a:p>
            <a:pPr algn="l">
              <a:spcBef>
                <a:spcPct val="15000"/>
              </a:spcBef>
              <a:buClrTx/>
              <a:buFontTx/>
              <a:buNone/>
            </a:pPr>
            <a:r>
              <a:rPr kumimoji="1" lang="en-US" altLang="zh-CN" sz="2400" b="1" dirty="0">
                <a:solidFill>
                  <a:schemeClr val="tx2"/>
                </a:solidFill>
                <a:effectLst/>
              </a:rPr>
              <a:t>4</a:t>
            </a:r>
            <a:r>
              <a:rPr kumimoji="1" lang="zh-CN" altLang="en-US" sz="2400" b="1" dirty="0">
                <a:solidFill>
                  <a:schemeClr val="tx2"/>
                </a:solidFill>
                <a:effectLst/>
              </a:rPr>
              <a:t>．</a:t>
            </a:r>
            <a:r>
              <a:rPr kumimoji="1" lang="zh-CN" altLang="en-US" sz="2400" b="1" dirty="0">
                <a:solidFill>
                  <a:schemeClr val="tx1"/>
                </a:solidFill>
                <a:effectLst/>
              </a:rPr>
              <a:t>高可靠性和可维护性。                         </a:t>
            </a:r>
          </a:p>
          <a:p>
            <a:pPr algn="l">
              <a:spcBef>
                <a:spcPct val="15000"/>
              </a:spcBef>
              <a:buClrTx/>
              <a:buFontTx/>
              <a:buNone/>
            </a:pPr>
            <a:r>
              <a:rPr kumimoji="1" lang="zh-CN" altLang="en-US" sz="2400" b="1" dirty="0">
                <a:solidFill>
                  <a:schemeClr val="tx1"/>
                </a:solidFill>
                <a:effectLst/>
              </a:rPr>
              <a:t> </a:t>
            </a:r>
            <a:r>
              <a:rPr kumimoji="1" lang="en-US" altLang="zh-CN" sz="2400" b="1" dirty="0">
                <a:solidFill>
                  <a:schemeClr val="tx2"/>
                </a:solidFill>
                <a:effectLst/>
              </a:rPr>
              <a:t>5</a:t>
            </a:r>
            <a:r>
              <a:rPr kumimoji="1" lang="zh-CN" altLang="en-US" sz="2400" b="1" dirty="0">
                <a:solidFill>
                  <a:schemeClr val="tx2"/>
                </a:solidFill>
                <a:effectLst/>
              </a:rPr>
              <a:t>．</a:t>
            </a:r>
            <a:r>
              <a:rPr kumimoji="1" lang="zh-CN" altLang="en-US" sz="2400" b="1" dirty="0">
                <a:solidFill>
                  <a:schemeClr val="tx1"/>
                </a:solidFill>
                <a:effectLst/>
              </a:rPr>
              <a:t>效率高（代码少）。</a:t>
            </a:r>
          </a:p>
        </p:txBody>
      </p:sp>
      <p:sp>
        <p:nvSpPr>
          <p:cNvPr id="10" name="Rectangle 11"/>
          <p:cNvSpPr>
            <a:spLocks noChangeArrowheads="1"/>
          </p:cNvSpPr>
          <p:nvPr/>
        </p:nvSpPr>
        <p:spPr bwMode="auto">
          <a:xfrm>
            <a:off x="6497156" y="4329678"/>
            <a:ext cx="2539340" cy="212365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9AE6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lnSpc>
                <a:spcPct val="105000"/>
              </a:lnSpc>
              <a:spcBef>
                <a:spcPct val="20000"/>
              </a:spcBef>
              <a:buClr>
                <a:srgbClr val="FFFF00"/>
              </a:buClr>
              <a:buFont typeface="Wingdings" pitchFamily="2" charset="2"/>
              <a:buChar char="u"/>
            </a:pPr>
            <a:r>
              <a:rPr lang="zh-CN" altLang="en-US" sz="2000" b="1" dirty="0">
                <a:solidFill>
                  <a:schemeClr val="tx1"/>
                </a:solidFill>
                <a:effectLst/>
              </a:rPr>
              <a:t>模块化设计方法</a:t>
            </a:r>
          </a:p>
          <a:p>
            <a:pPr lvl="1" algn="l">
              <a:lnSpc>
                <a:spcPct val="105000"/>
              </a:lnSpc>
              <a:spcBef>
                <a:spcPct val="20000"/>
              </a:spcBef>
              <a:buClr>
                <a:srgbClr val="FFFF00"/>
              </a:buClr>
              <a:buFont typeface="Wingdings" pitchFamily="2" charset="2"/>
              <a:buChar char="Ø"/>
            </a:pPr>
            <a:r>
              <a:rPr lang="zh-CN" altLang="en-US" sz="2000" b="1" dirty="0">
                <a:solidFill>
                  <a:schemeClr val="tx1"/>
                </a:solidFill>
                <a:effectLst/>
              </a:rPr>
              <a:t>“</a:t>
            </a:r>
            <a:r>
              <a:rPr lang="zh-CN" altLang="en-US" sz="2000" b="1" dirty="0">
                <a:solidFill>
                  <a:srgbClr val="FF0000"/>
                </a:solidFill>
                <a:effectLst/>
              </a:rPr>
              <a:t>自顶向下，逐步细化</a:t>
            </a:r>
            <a:r>
              <a:rPr lang="zh-CN" altLang="en-US" sz="2000" b="1" dirty="0">
                <a:solidFill>
                  <a:schemeClr val="tx1"/>
                </a:solidFill>
                <a:effectLst/>
              </a:rPr>
              <a:t>”  </a:t>
            </a:r>
          </a:p>
          <a:p>
            <a:pPr algn="l">
              <a:lnSpc>
                <a:spcPct val="105000"/>
              </a:lnSpc>
              <a:spcBef>
                <a:spcPct val="20000"/>
              </a:spcBef>
              <a:buClr>
                <a:srgbClr val="FFFF00"/>
              </a:buClr>
              <a:buFont typeface="Wingdings" pitchFamily="2" charset="2"/>
              <a:buChar char="u"/>
            </a:pPr>
            <a:r>
              <a:rPr lang="zh-CN" altLang="en-US" sz="2000" b="1" dirty="0">
                <a:solidFill>
                  <a:schemeClr val="tx1"/>
                </a:solidFill>
                <a:effectLst/>
              </a:rPr>
              <a:t>结构化编码方法 </a:t>
            </a:r>
          </a:p>
          <a:p>
            <a:pPr lvl="1" algn="l">
              <a:lnSpc>
                <a:spcPct val="105000"/>
              </a:lnSpc>
              <a:spcBef>
                <a:spcPct val="20000"/>
              </a:spcBef>
              <a:buClr>
                <a:srgbClr val="FFFF00"/>
              </a:buClr>
              <a:buFont typeface="Wingdings" pitchFamily="2" charset="2"/>
              <a:buChar char="Ø"/>
            </a:pPr>
            <a:r>
              <a:rPr lang="zh-CN" altLang="en-US" sz="2000" b="1" dirty="0">
                <a:solidFill>
                  <a:srgbClr val="FF0000"/>
                </a:solidFill>
                <a:effectLst/>
              </a:rPr>
              <a:t>顺序、分支、循环</a:t>
            </a:r>
            <a:r>
              <a:rPr lang="zh-CN" altLang="en-US" sz="2000" b="1" dirty="0">
                <a:solidFill>
                  <a:schemeClr val="tx1"/>
                </a:solidFill>
                <a:effectLst/>
              </a:rPr>
              <a:t>三种基本结构</a:t>
            </a:r>
            <a:r>
              <a:rPr lang="zh-CN" altLang="en-US" sz="2000" b="1" dirty="0">
                <a:solidFill>
                  <a:srgbClr val="FFFF00"/>
                </a:solidFill>
                <a:effectLst/>
              </a:rPr>
              <a:t> </a:t>
            </a:r>
          </a:p>
        </p:txBody>
      </p:sp>
    </p:spTree>
    <p:extLst>
      <p:ext uri="{BB962C8B-B14F-4D97-AF65-F5344CB8AC3E}">
        <p14:creationId xmlns:p14="http://schemas.microsoft.com/office/powerpoint/2010/main" val="347786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up)">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up)">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up)">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6"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1+#ppt_w/2"/>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autoUpdateAnimBg="0"/>
      <p:bldP spid="10"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灯片编号占位符 3"/>
          <p:cNvSpPr>
            <a:spLocks noGrp="1"/>
          </p:cNvSpPr>
          <p:nvPr>
            <p:ph type="sldNum" sz="quarter" idx="12"/>
          </p:nvPr>
        </p:nvSpPr>
        <p:spPr/>
        <p:txBody>
          <a:bodyPr/>
          <a:lstStyle/>
          <a:p>
            <a:fld id="{D57E04BC-39CB-4AAA-85C9-6D18DECC46BE}" type="slidenum">
              <a:rPr lang="zh-CN" altLang="en-US">
                <a:solidFill>
                  <a:srgbClr val="000000"/>
                </a:solidFill>
              </a:rPr>
              <a:pPr/>
              <a:t>40</a:t>
            </a:fld>
            <a:endParaRPr lang="en-US" altLang="zh-CN">
              <a:solidFill>
                <a:srgbClr val="000000"/>
              </a:solidFill>
            </a:endParaRPr>
          </a:p>
        </p:txBody>
      </p:sp>
      <p:sp>
        <p:nvSpPr>
          <p:cNvPr id="15362" name="Text Box 2"/>
          <p:cNvSpPr txBox="1">
            <a:spLocks noChangeArrowheads="1"/>
          </p:cNvSpPr>
          <p:nvPr/>
        </p:nvSpPr>
        <p:spPr bwMode="auto">
          <a:xfrm>
            <a:off x="76200" y="0"/>
            <a:ext cx="64008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CC"/>
                </a:solidFill>
                <a:latin typeface="Times New Roman" charset="0"/>
              </a:rPr>
              <a:t>1)段名必须是合法的标识符。</a:t>
            </a:r>
          </a:p>
        </p:txBody>
      </p:sp>
      <p:sp>
        <p:nvSpPr>
          <p:cNvPr id="15363" name="Text Box 3"/>
          <p:cNvSpPr txBox="1">
            <a:spLocks noChangeArrowheads="1"/>
          </p:cNvSpPr>
          <p:nvPr/>
        </p:nvSpPr>
        <p:spPr bwMode="auto">
          <a:xfrm>
            <a:off x="76200" y="920750"/>
            <a:ext cx="5334000"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kumimoji="1" lang="zh-CN" altLang="en-US" sz="3200" b="1" smtClean="0">
                <a:solidFill>
                  <a:srgbClr val="000000"/>
                </a:solidFill>
                <a:latin typeface="Times New Roman" charset="0"/>
              </a:rPr>
              <a:t>2)定位类型：</a:t>
            </a:r>
          </a:p>
          <a:p>
            <a:pPr>
              <a:lnSpc>
                <a:spcPct val="90000"/>
              </a:lnSpc>
              <a:spcBef>
                <a:spcPct val="50000"/>
              </a:spcBef>
            </a:pPr>
            <a:r>
              <a:rPr kumimoji="1" lang="zh-CN" altLang="en-US" sz="3200" b="1" smtClean="0">
                <a:solidFill>
                  <a:srgbClr val="000000"/>
                </a:solidFill>
                <a:latin typeface="Times New Roman" charset="0"/>
              </a:rPr>
              <a:t>表示本段起始地址位于何处</a:t>
            </a:r>
          </a:p>
        </p:txBody>
      </p:sp>
      <p:sp>
        <p:nvSpPr>
          <p:cNvPr id="15364" name="Text Box 4"/>
          <p:cNvSpPr txBox="1">
            <a:spLocks noChangeArrowheads="1"/>
          </p:cNvSpPr>
          <p:nvPr/>
        </p:nvSpPr>
        <p:spPr bwMode="auto">
          <a:xfrm>
            <a:off x="0" y="2438400"/>
            <a:ext cx="4724400" cy="381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smtClean="0">
                <a:solidFill>
                  <a:srgbClr val="000000"/>
                </a:solidFill>
                <a:latin typeface="Times New Roman" charset="0"/>
              </a:rPr>
              <a:t>内存可以看成是一本书,将其分成</a:t>
            </a:r>
            <a:r>
              <a:rPr kumimoji="1" lang="zh-CN" altLang="en-US" sz="2800" b="1" smtClean="0">
                <a:solidFill>
                  <a:srgbClr val="FF0000"/>
                </a:solidFill>
                <a:latin typeface="Times New Roman" charset="0"/>
              </a:rPr>
              <a:t>页,段,字,和字节</a:t>
            </a:r>
            <a:r>
              <a:rPr kumimoji="1" lang="zh-CN" altLang="en-US" sz="2800" b="1" smtClean="0">
                <a:solidFill>
                  <a:srgbClr val="000000"/>
                </a:solidFill>
                <a:latin typeface="Times New Roman" charset="0"/>
              </a:rPr>
              <a:t>。</a:t>
            </a:r>
          </a:p>
          <a:p>
            <a:pPr>
              <a:lnSpc>
                <a:spcPct val="120000"/>
              </a:lnSpc>
              <a:spcBef>
                <a:spcPct val="50000"/>
              </a:spcBef>
            </a:pPr>
            <a:r>
              <a:rPr kumimoji="1" lang="zh-CN" altLang="en-US" sz="2800" b="1" smtClean="0">
                <a:solidFill>
                  <a:srgbClr val="0000CC"/>
                </a:solidFill>
                <a:latin typeface="Times New Roman" charset="0"/>
              </a:rPr>
              <a:t>每256个地址为一页(</a:t>
            </a:r>
            <a:r>
              <a:rPr kumimoji="1" lang="en-US" altLang="zh-CN" sz="2800" b="1" smtClean="0">
                <a:solidFill>
                  <a:srgbClr val="0000CC"/>
                </a:solidFill>
                <a:latin typeface="Times New Roman" charset="0"/>
              </a:rPr>
              <a:t>PAGE)</a:t>
            </a:r>
            <a:r>
              <a:rPr kumimoji="1" lang="en-US" altLang="zh-CN" sz="2800" b="1" smtClean="0">
                <a:solidFill>
                  <a:srgbClr val="000000"/>
                </a:solidFill>
                <a:latin typeface="Times New Roman" charset="0"/>
              </a:rPr>
              <a:t>，</a:t>
            </a:r>
            <a:r>
              <a:rPr kumimoji="1" lang="zh-CN" altLang="en-US" sz="2800" b="1" smtClean="0">
                <a:solidFill>
                  <a:srgbClr val="000000"/>
                </a:solidFill>
                <a:latin typeface="Times New Roman" charset="0"/>
              </a:rPr>
              <a:t>每页的起始地址为二进制：</a:t>
            </a:r>
          </a:p>
          <a:p>
            <a:pPr>
              <a:lnSpc>
                <a:spcPct val="120000"/>
              </a:lnSpc>
              <a:spcBef>
                <a:spcPct val="50000"/>
              </a:spcBef>
            </a:pPr>
            <a:r>
              <a:rPr kumimoji="1" lang="zh-CN" altLang="en-US" sz="2800" b="1" smtClean="0">
                <a:solidFill>
                  <a:srgbClr val="000000"/>
                </a:solidFill>
                <a:latin typeface="Times New Roman" charset="0"/>
              </a:rPr>
              <a:t>**** **** **** 0000 0000</a:t>
            </a:r>
          </a:p>
          <a:p>
            <a:pPr>
              <a:lnSpc>
                <a:spcPct val="120000"/>
              </a:lnSpc>
              <a:spcBef>
                <a:spcPct val="50000"/>
              </a:spcBef>
            </a:pPr>
            <a:r>
              <a:rPr kumimoji="1" lang="zh-CN" altLang="en-US" sz="2800" b="1" smtClean="0">
                <a:solidFill>
                  <a:srgbClr val="000000"/>
                </a:solidFill>
                <a:latin typeface="Times New Roman" charset="0"/>
              </a:rPr>
              <a:t>16进制：</a:t>
            </a:r>
            <a:r>
              <a:rPr kumimoji="1" lang="zh-CN" altLang="en-US" sz="2800" b="1" smtClean="0">
                <a:solidFill>
                  <a:srgbClr val="FF0000"/>
                </a:solidFill>
                <a:latin typeface="Times New Roman" charset="0"/>
              </a:rPr>
              <a:t>***00</a:t>
            </a:r>
            <a:r>
              <a:rPr kumimoji="1" lang="en-US" altLang="zh-CN" sz="2800" b="1" smtClean="0">
                <a:solidFill>
                  <a:srgbClr val="FF0000"/>
                </a:solidFill>
                <a:latin typeface="Times New Roman" charset="0"/>
              </a:rPr>
              <a:t>H</a:t>
            </a:r>
          </a:p>
        </p:txBody>
      </p:sp>
      <p:graphicFrame>
        <p:nvGraphicFramePr>
          <p:cNvPr id="15432" name="Group 72"/>
          <p:cNvGraphicFramePr>
            <a:graphicFrameLocks noGrp="1"/>
          </p:cNvGraphicFramePr>
          <p:nvPr/>
        </p:nvGraphicFramePr>
        <p:xfrm>
          <a:off x="6324600" y="304800"/>
          <a:ext cx="685800" cy="6348413"/>
        </p:xfrm>
        <a:graphic>
          <a:graphicData uri="http://schemas.openxmlformats.org/drawingml/2006/table">
            <a:tbl>
              <a:tblPr/>
              <a:tblGrid>
                <a:gridCol w="685800"/>
              </a:tblGrid>
              <a:tr h="2286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3825">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065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3825">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428" name="AutoShape 68"/>
          <p:cNvSpPr>
            <a:spLocks/>
          </p:cNvSpPr>
          <p:nvPr/>
        </p:nvSpPr>
        <p:spPr bwMode="auto">
          <a:xfrm>
            <a:off x="7010400" y="381000"/>
            <a:ext cx="381000" cy="2514600"/>
          </a:xfrm>
          <a:prstGeom prst="rightBrace">
            <a:avLst>
              <a:gd name="adj1" fmla="val 55000"/>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5429" name="Text Box 69"/>
          <p:cNvSpPr txBox="1">
            <a:spLocks noChangeArrowheads="1"/>
          </p:cNvSpPr>
          <p:nvPr/>
        </p:nvSpPr>
        <p:spPr bwMode="auto">
          <a:xfrm>
            <a:off x="7391400" y="1219200"/>
            <a:ext cx="17526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pPr>
            <a:r>
              <a:rPr kumimoji="1" lang="zh-CN" altLang="en-US" sz="2400" b="1" smtClean="0">
                <a:solidFill>
                  <a:srgbClr val="0000CC"/>
                </a:solidFill>
                <a:latin typeface="Times New Roman" charset="0"/>
              </a:rPr>
              <a:t>第一页    (256个地址)</a:t>
            </a:r>
          </a:p>
        </p:txBody>
      </p:sp>
      <p:sp>
        <p:nvSpPr>
          <p:cNvPr id="15430" name="AutoShape 70"/>
          <p:cNvSpPr>
            <a:spLocks/>
          </p:cNvSpPr>
          <p:nvPr/>
        </p:nvSpPr>
        <p:spPr bwMode="auto">
          <a:xfrm>
            <a:off x="7010400" y="3124200"/>
            <a:ext cx="381000" cy="2438400"/>
          </a:xfrm>
          <a:prstGeom prst="rightBrace">
            <a:avLst>
              <a:gd name="adj1" fmla="val 5333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5431" name="Text Box 71"/>
          <p:cNvSpPr txBox="1">
            <a:spLocks noChangeArrowheads="1"/>
          </p:cNvSpPr>
          <p:nvPr/>
        </p:nvSpPr>
        <p:spPr bwMode="auto">
          <a:xfrm>
            <a:off x="7391400" y="4038600"/>
            <a:ext cx="17526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400" b="1" smtClean="0">
                <a:solidFill>
                  <a:srgbClr val="0000CC"/>
                </a:solidFill>
                <a:latin typeface="Times New Roman" charset="0"/>
              </a:rPr>
              <a:t>第二页  (256个地址)</a:t>
            </a:r>
          </a:p>
        </p:txBody>
      </p:sp>
      <p:sp>
        <p:nvSpPr>
          <p:cNvPr id="15433" name="AutoShape 73"/>
          <p:cNvSpPr>
            <a:spLocks noChangeArrowheads="1"/>
          </p:cNvSpPr>
          <p:nvPr/>
        </p:nvSpPr>
        <p:spPr bwMode="auto">
          <a:xfrm>
            <a:off x="4953000" y="533400"/>
            <a:ext cx="1295400" cy="457200"/>
          </a:xfrm>
          <a:prstGeom prst="wedgeRoundRectCallout">
            <a:avLst>
              <a:gd name="adj1" fmla="val 64218"/>
              <a:gd name="adj2" fmla="val -70486"/>
              <a:gd name="adj3" fmla="val 1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lnSpc>
                <a:spcPct val="120000"/>
              </a:lnSpc>
              <a:spcBef>
                <a:spcPct val="50000"/>
              </a:spcBef>
            </a:pPr>
            <a:r>
              <a:rPr kumimoji="1" lang="zh-CN" altLang="en-US" sz="2400" b="1" smtClean="0">
                <a:solidFill>
                  <a:srgbClr val="FFFF00"/>
                </a:solidFill>
                <a:latin typeface="Times New Roman" charset="0"/>
              </a:rPr>
              <a:t>00000</a:t>
            </a:r>
            <a:r>
              <a:rPr kumimoji="1" lang="en-US" altLang="zh-CN" sz="2400" b="1" smtClean="0">
                <a:solidFill>
                  <a:srgbClr val="FFFF00"/>
                </a:solidFill>
                <a:latin typeface="Times New Roman" charset="0"/>
              </a:rPr>
              <a:t>H</a:t>
            </a:r>
          </a:p>
        </p:txBody>
      </p:sp>
      <p:sp>
        <p:nvSpPr>
          <p:cNvPr id="15434" name="AutoShape 74"/>
          <p:cNvSpPr>
            <a:spLocks noChangeArrowheads="1"/>
          </p:cNvSpPr>
          <p:nvPr/>
        </p:nvSpPr>
        <p:spPr bwMode="auto">
          <a:xfrm>
            <a:off x="4876800" y="2590800"/>
            <a:ext cx="1295400" cy="457200"/>
          </a:xfrm>
          <a:prstGeom prst="wedgeRoundRectCallout">
            <a:avLst>
              <a:gd name="adj1" fmla="val 72426"/>
              <a:gd name="adj2" fmla="val 11111"/>
              <a:gd name="adj3" fmla="val 1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lnSpc>
                <a:spcPct val="120000"/>
              </a:lnSpc>
              <a:spcBef>
                <a:spcPct val="50000"/>
              </a:spcBef>
            </a:pPr>
            <a:r>
              <a:rPr kumimoji="1" lang="zh-CN" altLang="en-US" sz="2400" b="1" smtClean="0">
                <a:solidFill>
                  <a:srgbClr val="FFFF00"/>
                </a:solidFill>
                <a:latin typeface="Times New Roman" charset="0"/>
              </a:rPr>
              <a:t>000</a:t>
            </a:r>
            <a:r>
              <a:rPr kumimoji="1" lang="en-US" altLang="zh-CN" sz="2400" b="1" smtClean="0">
                <a:solidFill>
                  <a:srgbClr val="FFFF00"/>
                </a:solidFill>
                <a:latin typeface="Times New Roman" charset="0"/>
              </a:rPr>
              <a:t>FFH</a:t>
            </a:r>
          </a:p>
        </p:txBody>
      </p:sp>
      <p:sp>
        <p:nvSpPr>
          <p:cNvPr id="15435" name="AutoShape 75"/>
          <p:cNvSpPr>
            <a:spLocks noChangeArrowheads="1"/>
          </p:cNvSpPr>
          <p:nvPr/>
        </p:nvSpPr>
        <p:spPr bwMode="auto">
          <a:xfrm>
            <a:off x="4876800" y="3124200"/>
            <a:ext cx="1295400" cy="457200"/>
          </a:xfrm>
          <a:prstGeom prst="wedgeRoundRectCallout">
            <a:avLst>
              <a:gd name="adj1" fmla="val 75000"/>
              <a:gd name="adj2" fmla="val -55903"/>
              <a:gd name="adj3" fmla="val 1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lnSpc>
                <a:spcPct val="120000"/>
              </a:lnSpc>
              <a:spcBef>
                <a:spcPct val="50000"/>
              </a:spcBef>
            </a:pPr>
            <a:r>
              <a:rPr kumimoji="1" lang="zh-CN" altLang="en-US" sz="2400" b="1" smtClean="0">
                <a:solidFill>
                  <a:srgbClr val="FFFF00"/>
                </a:solidFill>
                <a:latin typeface="Times New Roman" charset="0"/>
              </a:rPr>
              <a:t>00100</a:t>
            </a:r>
            <a:r>
              <a:rPr kumimoji="1" lang="en-US" altLang="zh-CN" sz="2400" b="1" smtClean="0">
                <a:solidFill>
                  <a:srgbClr val="FFFF00"/>
                </a:solidFill>
                <a:latin typeface="Times New Roman" charset="0"/>
              </a:rPr>
              <a:t>H</a:t>
            </a:r>
          </a:p>
        </p:txBody>
      </p:sp>
      <p:sp>
        <p:nvSpPr>
          <p:cNvPr id="15436" name="AutoShape 76"/>
          <p:cNvSpPr>
            <a:spLocks noChangeArrowheads="1"/>
          </p:cNvSpPr>
          <p:nvPr/>
        </p:nvSpPr>
        <p:spPr bwMode="auto">
          <a:xfrm>
            <a:off x="4876800" y="5638800"/>
            <a:ext cx="1295400" cy="457200"/>
          </a:xfrm>
          <a:prstGeom prst="wedgeRoundRectCallout">
            <a:avLst>
              <a:gd name="adj1" fmla="val 71815"/>
              <a:gd name="adj2" fmla="val -21528"/>
              <a:gd name="adj3" fmla="val 1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lnSpc>
                <a:spcPct val="120000"/>
              </a:lnSpc>
              <a:spcBef>
                <a:spcPct val="50000"/>
              </a:spcBef>
            </a:pPr>
            <a:r>
              <a:rPr kumimoji="1" lang="zh-CN" altLang="en-US" sz="2400" b="1" smtClean="0">
                <a:solidFill>
                  <a:srgbClr val="FFFF00"/>
                </a:solidFill>
                <a:latin typeface="Times New Roman" charset="0"/>
              </a:rPr>
              <a:t>00200</a:t>
            </a:r>
            <a:r>
              <a:rPr kumimoji="1" lang="en-US" altLang="zh-CN" sz="2400" b="1" smtClean="0">
                <a:solidFill>
                  <a:srgbClr val="FFFF00"/>
                </a:solidFill>
                <a:latin typeface="Times New Roman" charset="0"/>
              </a:rPr>
              <a:t>H</a:t>
            </a:r>
          </a:p>
        </p:txBody>
      </p:sp>
      <p:sp>
        <p:nvSpPr>
          <p:cNvPr id="15437" name="AutoShape 77"/>
          <p:cNvSpPr>
            <a:spLocks noChangeArrowheads="1"/>
          </p:cNvSpPr>
          <p:nvPr/>
        </p:nvSpPr>
        <p:spPr bwMode="auto">
          <a:xfrm>
            <a:off x="4800600" y="5029200"/>
            <a:ext cx="1295400" cy="457200"/>
          </a:xfrm>
          <a:prstGeom prst="wedgeRoundRectCallout">
            <a:avLst>
              <a:gd name="adj1" fmla="val 84190"/>
              <a:gd name="adj2" fmla="val 55556"/>
              <a:gd name="adj3" fmla="val 1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lnSpc>
                <a:spcPct val="120000"/>
              </a:lnSpc>
              <a:spcBef>
                <a:spcPct val="50000"/>
              </a:spcBef>
            </a:pPr>
            <a:r>
              <a:rPr kumimoji="1" lang="zh-CN" altLang="en-US" sz="2400" b="1" smtClean="0">
                <a:solidFill>
                  <a:srgbClr val="FFFF00"/>
                </a:solidFill>
                <a:latin typeface="Times New Roman" charset="0"/>
              </a:rPr>
              <a:t>001</a:t>
            </a:r>
            <a:r>
              <a:rPr kumimoji="1" lang="en-US" altLang="zh-CN" sz="2400" b="1" smtClean="0">
                <a:solidFill>
                  <a:srgbClr val="FFFF00"/>
                </a:solidFill>
                <a:latin typeface="Times New Roman" charset="0"/>
              </a:rPr>
              <a:t>FFH</a:t>
            </a:r>
          </a:p>
        </p:txBody>
      </p:sp>
    </p:spTree>
    <p:extLst>
      <p:ext uri="{BB962C8B-B14F-4D97-AF65-F5344CB8AC3E}">
        <p14:creationId xmlns:p14="http://schemas.microsoft.com/office/powerpoint/2010/main" val="2264898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dissolve">
                                      <p:cBhvr>
                                        <p:cTn id="7" dur="500"/>
                                        <p:tgtEl>
                                          <p:spTgt spid="15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dissolve">
                                      <p:cBhvr>
                                        <p:cTn id="12" dur="500"/>
                                        <p:tgtEl>
                                          <p:spTgt spid="153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432"/>
                                        </p:tgtEl>
                                        <p:attrNameLst>
                                          <p:attrName>style.visibility</p:attrName>
                                        </p:attrNameLst>
                                      </p:cBhvr>
                                      <p:to>
                                        <p:strVal val="visible"/>
                                      </p:to>
                                    </p:set>
                                    <p:animEffect transition="in" filter="dissolve">
                                      <p:cBhvr>
                                        <p:cTn id="17" dur="500"/>
                                        <p:tgtEl>
                                          <p:spTgt spid="154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428"/>
                                        </p:tgtEl>
                                        <p:attrNameLst>
                                          <p:attrName>style.visibility</p:attrName>
                                        </p:attrNameLst>
                                      </p:cBhvr>
                                      <p:to>
                                        <p:strVal val="visible"/>
                                      </p:to>
                                    </p:set>
                                    <p:animEffect transition="in" filter="dissolve">
                                      <p:cBhvr>
                                        <p:cTn id="22" dur="500"/>
                                        <p:tgtEl>
                                          <p:spTgt spid="154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429"/>
                                        </p:tgtEl>
                                        <p:attrNameLst>
                                          <p:attrName>style.visibility</p:attrName>
                                        </p:attrNameLst>
                                      </p:cBhvr>
                                      <p:to>
                                        <p:strVal val="visible"/>
                                      </p:to>
                                    </p:set>
                                    <p:animEffect transition="in" filter="dissolve">
                                      <p:cBhvr>
                                        <p:cTn id="27" dur="500"/>
                                        <p:tgtEl>
                                          <p:spTgt spid="154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433"/>
                                        </p:tgtEl>
                                        <p:attrNameLst>
                                          <p:attrName>style.visibility</p:attrName>
                                        </p:attrNameLst>
                                      </p:cBhvr>
                                      <p:to>
                                        <p:strVal val="visible"/>
                                      </p:to>
                                    </p:set>
                                    <p:animEffect transition="in" filter="dissolve">
                                      <p:cBhvr>
                                        <p:cTn id="32" dur="500"/>
                                        <p:tgtEl>
                                          <p:spTgt spid="154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5434"/>
                                        </p:tgtEl>
                                        <p:attrNameLst>
                                          <p:attrName>style.visibility</p:attrName>
                                        </p:attrNameLst>
                                      </p:cBhvr>
                                      <p:to>
                                        <p:strVal val="visible"/>
                                      </p:to>
                                    </p:set>
                                    <p:animEffect transition="in" filter="dissolve">
                                      <p:cBhvr>
                                        <p:cTn id="37" dur="500"/>
                                        <p:tgtEl>
                                          <p:spTgt spid="154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5430"/>
                                        </p:tgtEl>
                                        <p:attrNameLst>
                                          <p:attrName>style.visibility</p:attrName>
                                        </p:attrNameLst>
                                      </p:cBhvr>
                                      <p:to>
                                        <p:strVal val="visible"/>
                                      </p:to>
                                    </p:set>
                                    <p:animEffect transition="in" filter="dissolve">
                                      <p:cBhvr>
                                        <p:cTn id="42" dur="500"/>
                                        <p:tgtEl>
                                          <p:spTgt spid="154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5431"/>
                                        </p:tgtEl>
                                        <p:attrNameLst>
                                          <p:attrName>style.visibility</p:attrName>
                                        </p:attrNameLst>
                                      </p:cBhvr>
                                      <p:to>
                                        <p:strVal val="visible"/>
                                      </p:to>
                                    </p:set>
                                    <p:animEffect transition="in" filter="dissolve">
                                      <p:cBhvr>
                                        <p:cTn id="47" dur="500"/>
                                        <p:tgtEl>
                                          <p:spTgt spid="1543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5435"/>
                                        </p:tgtEl>
                                        <p:attrNameLst>
                                          <p:attrName>style.visibility</p:attrName>
                                        </p:attrNameLst>
                                      </p:cBhvr>
                                      <p:to>
                                        <p:strVal val="visible"/>
                                      </p:to>
                                    </p:set>
                                    <p:animEffect transition="in" filter="dissolve">
                                      <p:cBhvr>
                                        <p:cTn id="52" dur="500"/>
                                        <p:tgtEl>
                                          <p:spTgt spid="1543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5437"/>
                                        </p:tgtEl>
                                        <p:attrNameLst>
                                          <p:attrName>style.visibility</p:attrName>
                                        </p:attrNameLst>
                                      </p:cBhvr>
                                      <p:to>
                                        <p:strVal val="visible"/>
                                      </p:to>
                                    </p:set>
                                    <p:animEffect transition="in" filter="dissolve">
                                      <p:cBhvr>
                                        <p:cTn id="57" dur="500"/>
                                        <p:tgtEl>
                                          <p:spTgt spid="1543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5436"/>
                                        </p:tgtEl>
                                        <p:attrNameLst>
                                          <p:attrName>style.visibility</p:attrName>
                                        </p:attrNameLst>
                                      </p:cBhvr>
                                      <p:to>
                                        <p:strVal val="visible"/>
                                      </p:to>
                                    </p:set>
                                    <p:animEffect transition="in" filter="dissolve">
                                      <p:cBhvr>
                                        <p:cTn id="62" dur="500"/>
                                        <p:tgtEl>
                                          <p:spTgt spid="15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p:bldP spid="15364" grpId="0" autoUpdateAnimBg="0"/>
      <p:bldP spid="15428" grpId="0" animBg="1"/>
      <p:bldP spid="15429" grpId="0" autoUpdateAnimBg="0"/>
      <p:bldP spid="15430" grpId="0" animBg="1"/>
      <p:bldP spid="15431" grpId="0" autoUpdateAnimBg="0"/>
      <p:bldP spid="15433" grpId="0" animBg="1" autoUpdateAnimBg="0"/>
      <p:bldP spid="15434" grpId="0" animBg="1" autoUpdateAnimBg="0"/>
      <p:bldP spid="15435" grpId="0" animBg="1" autoUpdateAnimBg="0"/>
      <p:bldP spid="15436" grpId="0" animBg="1" autoUpdateAnimBg="0"/>
      <p:bldP spid="15437"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3"/>
          <p:cNvSpPr>
            <a:spLocks noGrp="1"/>
          </p:cNvSpPr>
          <p:nvPr>
            <p:ph type="sldNum" sz="quarter" idx="12"/>
          </p:nvPr>
        </p:nvSpPr>
        <p:spPr/>
        <p:txBody>
          <a:bodyPr/>
          <a:lstStyle/>
          <a:p>
            <a:fld id="{9BC3069C-CF0E-4CB0-A6DB-DC67BB62AC9C}" type="slidenum">
              <a:rPr lang="zh-CN" altLang="en-US">
                <a:solidFill>
                  <a:srgbClr val="000000"/>
                </a:solidFill>
              </a:rPr>
              <a:pPr/>
              <a:t>41</a:t>
            </a:fld>
            <a:endParaRPr lang="en-US" altLang="zh-CN">
              <a:solidFill>
                <a:srgbClr val="000000"/>
              </a:solidFill>
            </a:endParaRPr>
          </a:p>
        </p:txBody>
      </p:sp>
      <p:sp>
        <p:nvSpPr>
          <p:cNvPr id="17410" name="Text Box 2"/>
          <p:cNvSpPr txBox="1">
            <a:spLocks noChangeArrowheads="1"/>
          </p:cNvSpPr>
          <p:nvPr/>
        </p:nvSpPr>
        <p:spPr bwMode="auto">
          <a:xfrm>
            <a:off x="0" y="368300"/>
            <a:ext cx="5257800" cy="361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smtClean="0">
                <a:solidFill>
                  <a:srgbClr val="0000CC"/>
                </a:solidFill>
                <a:latin typeface="Times New Roman" charset="0"/>
              </a:rPr>
              <a:t>每16个地址为一段(</a:t>
            </a:r>
            <a:r>
              <a:rPr kumimoji="1" lang="en-US" altLang="zh-CN" sz="2800" b="1" smtClean="0">
                <a:solidFill>
                  <a:srgbClr val="0000CC"/>
                </a:solidFill>
                <a:latin typeface="Times New Roman" charset="0"/>
              </a:rPr>
              <a:t>PARA)</a:t>
            </a:r>
            <a:r>
              <a:rPr kumimoji="1" lang="en-US" altLang="zh-CN" sz="2800" b="1" smtClean="0">
                <a:solidFill>
                  <a:srgbClr val="000000"/>
                </a:solidFill>
                <a:latin typeface="Times New Roman" charset="0"/>
              </a:rPr>
              <a:t>，</a:t>
            </a:r>
          </a:p>
          <a:p>
            <a:pPr>
              <a:lnSpc>
                <a:spcPct val="120000"/>
              </a:lnSpc>
              <a:spcBef>
                <a:spcPct val="50000"/>
              </a:spcBef>
            </a:pPr>
            <a:r>
              <a:rPr kumimoji="1" lang="zh-CN" altLang="en-US" sz="2800" b="1" smtClean="0">
                <a:solidFill>
                  <a:srgbClr val="000000"/>
                </a:solidFill>
                <a:latin typeface="Times New Roman" charset="0"/>
              </a:rPr>
              <a:t>每段的起始地址为二进制：</a:t>
            </a:r>
          </a:p>
          <a:p>
            <a:pPr>
              <a:lnSpc>
                <a:spcPct val="120000"/>
              </a:lnSpc>
              <a:spcBef>
                <a:spcPct val="50000"/>
              </a:spcBef>
            </a:pPr>
            <a:r>
              <a:rPr kumimoji="1" lang="zh-CN" altLang="en-US" sz="2800" b="1" smtClean="0">
                <a:solidFill>
                  <a:srgbClr val="000000"/>
                </a:solidFill>
                <a:latin typeface="Times New Roman" charset="0"/>
              </a:rPr>
              <a:t>**** **** **** **** 0000</a:t>
            </a:r>
          </a:p>
          <a:p>
            <a:pPr>
              <a:lnSpc>
                <a:spcPct val="120000"/>
              </a:lnSpc>
              <a:spcBef>
                <a:spcPct val="50000"/>
              </a:spcBef>
            </a:pPr>
            <a:r>
              <a:rPr kumimoji="1" lang="zh-CN" altLang="en-US" sz="2800" b="1" smtClean="0">
                <a:solidFill>
                  <a:srgbClr val="000000"/>
                </a:solidFill>
                <a:latin typeface="Times New Roman" charset="0"/>
              </a:rPr>
              <a:t>16进制：</a:t>
            </a:r>
            <a:r>
              <a:rPr kumimoji="1" lang="zh-CN" altLang="en-US" sz="2800" b="1" smtClean="0">
                <a:solidFill>
                  <a:srgbClr val="FF0000"/>
                </a:solidFill>
                <a:latin typeface="Times New Roman" charset="0"/>
              </a:rPr>
              <a:t>****0</a:t>
            </a:r>
            <a:r>
              <a:rPr kumimoji="1" lang="en-US" altLang="zh-CN" sz="2800" b="1" smtClean="0">
                <a:solidFill>
                  <a:srgbClr val="FF0000"/>
                </a:solidFill>
                <a:latin typeface="Times New Roman" charset="0"/>
              </a:rPr>
              <a:t>H</a:t>
            </a:r>
          </a:p>
          <a:p>
            <a:pPr>
              <a:lnSpc>
                <a:spcPct val="120000"/>
              </a:lnSpc>
              <a:spcBef>
                <a:spcPct val="50000"/>
              </a:spcBef>
            </a:pPr>
            <a:endParaRPr kumimoji="1" lang="zh-CN" altLang="en-US" sz="3200" b="1" smtClean="0">
              <a:solidFill>
                <a:srgbClr val="000000"/>
              </a:solidFill>
              <a:latin typeface="Times New Roman" charset="0"/>
            </a:endParaRPr>
          </a:p>
        </p:txBody>
      </p:sp>
      <p:graphicFrame>
        <p:nvGraphicFramePr>
          <p:cNvPr id="17479" name="Group 71"/>
          <p:cNvGraphicFramePr>
            <a:graphicFrameLocks noGrp="1"/>
          </p:cNvGraphicFramePr>
          <p:nvPr/>
        </p:nvGraphicFramePr>
        <p:xfrm>
          <a:off x="6324600" y="152400"/>
          <a:ext cx="685800" cy="6413184"/>
        </p:xfrm>
        <a:graphic>
          <a:graphicData uri="http://schemas.openxmlformats.org/drawingml/2006/table">
            <a:tbl>
              <a:tblPr/>
              <a:tblGrid>
                <a:gridCol w="685800"/>
              </a:tblGrid>
              <a:tr h="228600">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3825">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3825">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238">
                <a:tc>
                  <a:txBody>
                    <a:bodyPr/>
                    <a:lstStyle>
                      <a:lvl1pPr>
                        <a:spcBef>
                          <a:spcPct val="20000"/>
                        </a:spcBef>
                        <a:defRPr kumimoji="1" sz="2800">
                          <a:solidFill>
                            <a:schemeClr val="tx1"/>
                          </a:solidFill>
                          <a:latin typeface="Times New Roman" charset="0"/>
                          <a:ea typeface="宋体" charset="-122"/>
                        </a:defRPr>
                      </a:lvl1pPr>
                      <a:lvl2pPr>
                        <a:spcBef>
                          <a:spcPct val="20000"/>
                        </a:spcBef>
                        <a:defRPr kumimoji="1" sz="2400">
                          <a:solidFill>
                            <a:schemeClr val="tx1"/>
                          </a:solidFill>
                          <a:latin typeface="Times New Roman" charset="0"/>
                          <a:ea typeface="宋体" charset="-122"/>
                        </a:defRPr>
                      </a:lvl2pPr>
                      <a:lvl3pPr>
                        <a:spcBef>
                          <a:spcPct val="20000"/>
                        </a:spcBef>
                        <a:defRPr kumimoji="1" sz="2000">
                          <a:solidFill>
                            <a:schemeClr val="tx1"/>
                          </a:solidFill>
                          <a:latin typeface="Times New Roman" charset="0"/>
                          <a:ea typeface="宋体" charset="-122"/>
                        </a:defRPr>
                      </a:lvl3pPr>
                      <a:lvl4pPr>
                        <a:spcBef>
                          <a:spcPct val="20000"/>
                        </a:spcBef>
                        <a:defRPr kumimoji="1">
                          <a:solidFill>
                            <a:schemeClr val="tx1"/>
                          </a:solidFill>
                          <a:latin typeface="Times New Roman" charset="0"/>
                          <a:ea typeface="宋体" charset="-122"/>
                        </a:defRPr>
                      </a:lvl4pPr>
                      <a:lvl5pPr>
                        <a:spcBef>
                          <a:spcPct val="20000"/>
                        </a:spcBef>
                        <a:defRPr kumimoji="1">
                          <a:solidFill>
                            <a:schemeClr val="tx1"/>
                          </a:solidFill>
                          <a:latin typeface="Times New Roman" charset="0"/>
                          <a:ea typeface="宋体" charset="-122"/>
                        </a:defRPr>
                      </a:lvl5pPr>
                      <a:lvl6pPr fontAlgn="base">
                        <a:spcBef>
                          <a:spcPct val="20000"/>
                        </a:spcBef>
                        <a:spcAft>
                          <a:spcPct val="0"/>
                        </a:spcAft>
                        <a:defRPr kumimoji="1">
                          <a:solidFill>
                            <a:schemeClr val="tx1"/>
                          </a:solidFill>
                          <a:latin typeface="Times New Roman" charset="0"/>
                          <a:ea typeface="宋体" charset="-122"/>
                        </a:defRPr>
                      </a:lvl6pPr>
                      <a:lvl7pPr fontAlgn="base">
                        <a:spcBef>
                          <a:spcPct val="20000"/>
                        </a:spcBef>
                        <a:spcAft>
                          <a:spcPct val="0"/>
                        </a:spcAft>
                        <a:defRPr kumimoji="1">
                          <a:solidFill>
                            <a:schemeClr val="tx1"/>
                          </a:solidFill>
                          <a:latin typeface="Times New Roman" charset="0"/>
                          <a:ea typeface="宋体" charset="-122"/>
                        </a:defRPr>
                      </a:lvl7pPr>
                      <a:lvl8pPr fontAlgn="base">
                        <a:spcBef>
                          <a:spcPct val="20000"/>
                        </a:spcBef>
                        <a:spcAft>
                          <a:spcPct val="0"/>
                        </a:spcAft>
                        <a:defRPr kumimoji="1">
                          <a:solidFill>
                            <a:schemeClr val="tx1"/>
                          </a:solidFill>
                          <a:latin typeface="Times New Roman" charset="0"/>
                          <a:ea typeface="宋体" charset="-122"/>
                        </a:defRPr>
                      </a:lvl8pPr>
                      <a:lvl9pPr fontAlgn="base">
                        <a:spcBef>
                          <a:spcPct val="20000"/>
                        </a:spcBef>
                        <a:spcAft>
                          <a:spcPct val="0"/>
                        </a:spcAft>
                        <a:defRPr kumimoji="1">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en-US" sz="1000" b="0" i="0" u="none" strike="noStrike" cap="none" normalizeH="0" baseline="0" smtClean="0">
                        <a:ln>
                          <a:noFill/>
                        </a:ln>
                        <a:solidFill>
                          <a:schemeClr val="tx1"/>
                        </a:solidFill>
                        <a:effectLst/>
                        <a:latin typeface="Times New Roman" charset="0"/>
                        <a:ea typeface="宋体"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67" name="AutoShape 59"/>
          <p:cNvSpPr>
            <a:spLocks/>
          </p:cNvSpPr>
          <p:nvPr/>
        </p:nvSpPr>
        <p:spPr bwMode="auto">
          <a:xfrm>
            <a:off x="7010400" y="990600"/>
            <a:ext cx="381000" cy="2514600"/>
          </a:xfrm>
          <a:prstGeom prst="rightBrace">
            <a:avLst>
              <a:gd name="adj1" fmla="val 55000"/>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7468" name="Text Box 60"/>
          <p:cNvSpPr txBox="1">
            <a:spLocks noChangeArrowheads="1"/>
          </p:cNvSpPr>
          <p:nvPr/>
        </p:nvSpPr>
        <p:spPr bwMode="auto">
          <a:xfrm>
            <a:off x="7391400" y="1981200"/>
            <a:ext cx="17526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pPr>
            <a:r>
              <a:rPr kumimoji="1" lang="zh-CN" altLang="en-US" sz="2400" b="1" smtClean="0">
                <a:solidFill>
                  <a:srgbClr val="0000CC"/>
                </a:solidFill>
                <a:latin typeface="Times New Roman" charset="0"/>
              </a:rPr>
              <a:t>第一段      (16个地址)</a:t>
            </a:r>
          </a:p>
        </p:txBody>
      </p:sp>
      <p:sp>
        <p:nvSpPr>
          <p:cNvPr id="17469" name="AutoShape 61"/>
          <p:cNvSpPr>
            <a:spLocks/>
          </p:cNvSpPr>
          <p:nvPr/>
        </p:nvSpPr>
        <p:spPr bwMode="auto">
          <a:xfrm>
            <a:off x="7010400" y="3733800"/>
            <a:ext cx="381000" cy="2438400"/>
          </a:xfrm>
          <a:prstGeom prst="rightBrace">
            <a:avLst>
              <a:gd name="adj1" fmla="val 5333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7470" name="Text Box 62"/>
          <p:cNvSpPr txBox="1">
            <a:spLocks noChangeArrowheads="1"/>
          </p:cNvSpPr>
          <p:nvPr/>
        </p:nvSpPr>
        <p:spPr bwMode="auto">
          <a:xfrm>
            <a:off x="7391400" y="4800600"/>
            <a:ext cx="17526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400" b="1" smtClean="0">
                <a:solidFill>
                  <a:srgbClr val="0000CC"/>
                </a:solidFill>
                <a:latin typeface="Times New Roman" charset="0"/>
              </a:rPr>
              <a:t>第二段    (16个地址)</a:t>
            </a:r>
          </a:p>
        </p:txBody>
      </p:sp>
      <p:sp>
        <p:nvSpPr>
          <p:cNvPr id="17471" name="AutoShape 63"/>
          <p:cNvSpPr>
            <a:spLocks noChangeArrowheads="1"/>
          </p:cNvSpPr>
          <p:nvPr/>
        </p:nvSpPr>
        <p:spPr bwMode="auto">
          <a:xfrm>
            <a:off x="4800600" y="762000"/>
            <a:ext cx="1295400" cy="457200"/>
          </a:xfrm>
          <a:prstGeom prst="wedgeRoundRectCallout">
            <a:avLst>
              <a:gd name="adj1" fmla="val 73898"/>
              <a:gd name="adj2" fmla="val 14236"/>
              <a:gd name="adj3" fmla="val 1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lnSpc>
                <a:spcPct val="120000"/>
              </a:lnSpc>
              <a:spcBef>
                <a:spcPct val="50000"/>
              </a:spcBef>
            </a:pPr>
            <a:r>
              <a:rPr kumimoji="1" lang="zh-CN" altLang="en-US" sz="2400" b="1" smtClean="0">
                <a:solidFill>
                  <a:srgbClr val="FFFF00"/>
                </a:solidFill>
                <a:latin typeface="Times New Roman" charset="0"/>
              </a:rPr>
              <a:t>***00</a:t>
            </a:r>
            <a:r>
              <a:rPr kumimoji="1" lang="en-US" altLang="zh-CN" sz="2400" b="1" smtClean="0">
                <a:solidFill>
                  <a:srgbClr val="FFFF00"/>
                </a:solidFill>
                <a:latin typeface="Times New Roman" charset="0"/>
              </a:rPr>
              <a:t>H</a:t>
            </a:r>
          </a:p>
        </p:txBody>
      </p:sp>
      <p:sp>
        <p:nvSpPr>
          <p:cNvPr id="17472" name="AutoShape 64"/>
          <p:cNvSpPr>
            <a:spLocks noChangeArrowheads="1"/>
          </p:cNvSpPr>
          <p:nvPr/>
        </p:nvSpPr>
        <p:spPr bwMode="auto">
          <a:xfrm>
            <a:off x="4876800" y="3200400"/>
            <a:ext cx="1295400" cy="457200"/>
          </a:xfrm>
          <a:prstGeom prst="wedgeRoundRectCallout">
            <a:avLst>
              <a:gd name="adj1" fmla="val 73898"/>
              <a:gd name="adj2" fmla="val 17708"/>
              <a:gd name="adj3" fmla="val 1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lnSpc>
                <a:spcPct val="120000"/>
              </a:lnSpc>
              <a:spcBef>
                <a:spcPct val="50000"/>
              </a:spcBef>
            </a:pPr>
            <a:r>
              <a:rPr kumimoji="1" lang="zh-CN" altLang="en-US" sz="2400" b="1" smtClean="0">
                <a:solidFill>
                  <a:srgbClr val="FFFF00"/>
                </a:solidFill>
                <a:latin typeface="Times New Roman" charset="0"/>
              </a:rPr>
              <a:t>***0</a:t>
            </a:r>
            <a:r>
              <a:rPr kumimoji="1" lang="en-US" altLang="zh-CN" sz="2400" b="1" smtClean="0">
                <a:solidFill>
                  <a:srgbClr val="FFFF00"/>
                </a:solidFill>
                <a:latin typeface="Times New Roman" charset="0"/>
              </a:rPr>
              <a:t>FH</a:t>
            </a:r>
          </a:p>
        </p:txBody>
      </p:sp>
      <p:sp>
        <p:nvSpPr>
          <p:cNvPr id="17473" name="AutoShape 65"/>
          <p:cNvSpPr>
            <a:spLocks noChangeArrowheads="1"/>
          </p:cNvSpPr>
          <p:nvPr/>
        </p:nvSpPr>
        <p:spPr bwMode="auto">
          <a:xfrm>
            <a:off x="4800600" y="3733800"/>
            <a:ext cx="1295400" cy="457200"/>
          </a:xfrm>
          <a:prstGeom prst="wedgeRoundRectCallout">
            <a:avLst>
              <a:gd name="adj1" fmla="val 75491"/>
              <a:gd name="adj2" fmla="val -52431"/>
              <a:gd name="adj3" fmla="val 1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lnSpc>
                <a:spcPct val="120000"/>
              </a:lnSpc>
              <a:spcBef>
                <a:spcPct val="50000"/>
              </a:spcBef>
            </a:pPr>
            <a:r>
              <a:rPr kumimoji="1" lang="zh-CN" altLang="en-US" sz="2400" b="1" smtClean="0">
                <a:solidFill>
                  <a:srgbClr val="FFFF00"/>
                </a:solidFill>
                <a:latin typeface="Times New Roman" charset="0"/>
              </a:rPr>
              <a:t>***10</a:t>
            </a:r>
            <a:r>
              <a:rPr kumimoji="1" lang="en-US" altLang="zh-CN" sz="2400" b="1" smtClean="0">
                <a:solidFill>
                  <a:srgbClr val="FFFF00"/>
                </a:solidFill>
                <a:latin typeface="Times New Roman" charset="0"/>
              </a:rPr>
              <a:t>H</a:t>
            </a:r>
          </a:p>
        </p:txBody>
      </p:sp>
      <p:sp>
        <p:nvSpPr>
          <p:cNvPr id="17474" name="AutoShape 66"/>
          <p:cNvSpPr>
            <a:spLocks noChangeArrowheads="1"/>
          </p:cNvSpPr>
          <p:nvPr/>
        </p:nvSpPr>
        <p:spPr bwMode="auto">
          <a:xfrm>
            <a:off x="4953000" y="5715000"/>
            <a:ext cx="1295400" cy="457200"/>
          </a:xfrm>
          <a:prstGeom prst="wedgeRoundRectCallout">
            <a:avLst>
              <a:gd name="adj1" fmla="val 69731"/>
              <a:gd name="adj2" fmla="val 48958"/>
              <a:gd name="adj3" fmla="val 1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lnSpc>
                <a:spcPct val="120000"/>
              </a:lnSpc>
              <a:spcBef>
                <a:spcPct val="50000"/>
              </a:spcBef>
            </a:pPr>
            <a:r>
              <a:rPr kumimoji="1" lang="zh-CN" altLang="en-US" sz="2400" b="1" smtClean="0">
                <a:solidFill>
                  <a:srgbClr val="FFFF00"/>
                </a:solidFill>
                <a:latin typeface="Times New Roman" charset="0"/>
              </a:rPr>
              <a:t>***1</a:t>
            </a:r>
            <a:r>
              <a:rPr kumimoji="1" lang="en-US" altLang="zh-CN" sz="2400" b="1" smtClean="0">
                <a:solidFill>
                  <a:srgbClr val="FFFF00"/>
                </a:solidFill>
                <a:latin typeface="Times New Roman" charset="0"/>
              </a:rPr>
              <a:t>FH</a:t>
            </a:r>
          </a:p>
        </p:txBody>
      </p:sp>
      <p:sp>
        <p:nvSpPr>
          <p:cNvPr id="17475" name="AutoShape 67"/>
          <p:cNvSpPr>
            <a:spLocks noChangeArrowheads="1"/>
          </p:cNvSpPr>
          <p:nvPr/>
        </p:nvSpPr>
        <p:spPr bwMode="auto">
          <a:xfrm>
            <a:off x="4876800" y="6400800"/>
            <a:ext cx="1295400" cy="457200"/>
          </a:xfrm>
          <a:prstGeom prst="wedgeRoundRectCallout">
            <a:avLst>
              <a:gd name="adj1" fmla="val 73407"/>
              <a:gd name="adj2" fmla="val -48264"/>
              <a:gd name="adj3" fmla="val 1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lnSpc>
                <a:spcPct val="120000"/>
              </a:lnSpc>
              <a:spcBef>
                <a:spcPct val="50000"/>
              </a:spcBef>
            </a:pPr>
            <a:r>
              <a:rPr kumimoji="1" lang="zh-CN" altLang="en-US" sz="2400" b="1" smtClean="0">
                <a:solidFill>
                  <a:srgbClr val="FFFF00"/>
                </a:solidFill>
                <a:latin typeface="Times New Roman" charset="0"/>
              </a:rPr>
              <a:t>***20</a:t>
            </a:r>
            <a:r>
              <a:rPr kumimoji="1" lang="en-US" altLang="zh-CN" sz="2400" b="1" smtClean="0">
                <a:solidFill>
                  <a:srgbClr val="FFFF00"/>
                </a:solidFill>
                <a:latin typeface="Times New Roman" charset="0"/>
              </a:rPr>
              <a:t>H</a:t>
            </a:r>
          </a:p>
        </p:txBody>
      </p:sp>
      <p:sp>
        <p:nvSpPr>
          <p:cNvPr id="17477" name="Text Box 69"/>
          <p:cNvSpPr txBox="1">
            <a:spLocks noChangeArrowheads="1"/>
          </p:cNvSpPr>
          <p:nvPr/>
        </p:nvSpPr>
        <p:spPr bwMode="auto">
          <a:xfrm>
            <a:off x="0" y="4276725"/>
            <a:ext cx="4572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CC"/>
                </a:solidFill>
                <a:latin typeface="Times New Roman" charset="0"/>
              </a:rPr>
              <a:t>段(节)是默认的定位类型。</a:t>
            </a:r>
          </a:p>
        </p:txBody>
      </p:sp>
    </p:spTree>
    <p:extLst>
      <p:ext uri="{BB962C8B-B14F-4D97-AF65-F5344CB8AC3E}">
        <p14:creationId xmlns:p14="http://schemas.microsoft.com/office/powerpoint/2010/main" val="3116324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479"/>
                                        </p:tgtEl>
                                        <p:attrNameLst>
                                          <p:attrName>style.visibility</p:attrName>
                                        </p:attrNameLst>
                                      </p:cBhvr>
                                      <p:to>
                                        <p:strVal val="visible"/>
                                      </p:to>
                                    </p:set>
                                    <p:animEffect transition="in" filter="dissolve">
                                      <p:cBhvr>
                                        <p:cTn id="7" dur="500"/>
                                        <p:tgtEl>
                                          <p:spTgt spid="174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467"/>
                                        </p:tgtEl>
                                        <p:attrNameLst>
                                          <p:attrName>style.visibility</p:attrName>
                                        </p:attrNameLst>
                                      </p:cBhvr>
                                      <p:to>
                                        <p:strVal val="visible"/>
                                      </p:to>
                                    </p:set>
                                    <p:animEffect transition="in" filter="dissolve">
                                      <p:cBhvr>
                                        <p:cTn id="12" dur="500"/>
                                        <p:tgtEl>
                                          <p:spTgt spid="174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468"/>
                                        </p:tgtEl>
                                        <p:attrNameLst>
                                          <p:attrName>style.visibility</p:attrName>
                                        </p:attrNameLst>
                                      </p:cBhvr>
                                      <p:to>
                                        <p:strVal val="visible"/>
                                      </p:to>
                                    </p:set>
                                    <p:animEffect transition="in" filter="dissolve">
                                      <p:cBhvr>
                                        <p:cTn id="17" dur="500"/>
                                        <p:tgtEl>
                                          <p:spTgt spid="174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471"/>
                                        </p:tgtEl>
                                        <p:attrNameLst>
                                          <p:attrName>style.visibility</p:attrName>
                                        </p:attrNameLst>
                                      </p:cBhvr>
                                      <p:to>
                                        <p:strVal val="visible"/>
                                      </p:to>
                                    </p:set>
                                    <p:animEffect transition="in" filter="dissolve">
                                      <p:cBhvr>
                                        <p:cTn id="22" dur="500"/>
                                        <p:tgtEl>
                                          <p:spTgt spid="174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472"/>
                                        </p:tgtEl>
                                        <p:attrNameLst>
                                          <p:attrName>style.visibility</p:attrName>
                                        </p:attrNameLst>
                                      </p:cBhvr>
                                      <p:to>
                                        <p:strVal val="visible"/>
                                      </p:to>
                                    </p:set>
                                    <p:animEffect transition="in" filter="dissolve">
                                      <p:cBhvr>
                                        <p:cTn id="27" dur="500"/>
                                        <p:tgtEl>
                                          <p:spTgt spid="174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469"/>
                                        </p:tgtEl>
                                        <p:attrNameLst>
                                          <p:attrName>style.visibility</p:attrName>
                                        </p:attrNameLst>
                                      </p:cBhvr>
                                      <p:to>
                                        <p:strVal val="visible"/>
                                      </p:to>
                                    </p:set>
                                    <p:animEffect transition="in" filter="dissolve">
                                      <p:cBhvr>
                                        <p:cTn id="32" dur="500"/>
                                        <p:tgtEl>
                                          <p:spTgt spid="174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470"/>
                                        </p:tgtEl>
                                        <p:attrNameLst>
                                          <p:attrName>style.visibility</p:attrName>
                                        </p:attrNameLst>
                                      </p:cBhvr>
                                      <p:to>
                                        <p:strVal val="visible"/>
                                      </p:to>
                                    </p:set>
                                    <p:animEffect transition="in" filter="dissolve">
                                      <p:cBhvr>
                                        <p:cTn id="37" dur="500"/>
                                        <p:tgtEl>
                                          <p:spTgt spid="174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7473"/>
                                        </p:tgtEl>
                                        <p:attrNameLst>
                                          <p:attrName>style.visibility</p:attrName>
                                        </p:attrNameLst>
                                      </p:cBhvr>
                                      <p:to>
                                        <p:strVal val="visible"/>
                                      </p:to>
                                    </p:set>
                                    <p:animEffect transition="in" filter="dissolve">
                                      <p:cBhvr>
                                        <p:cTn id="42" dur="500"/>
                                        <p:tgtEl>
                                          <p:spTgt spid="174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7474"/>
                                        </p:tgtEl>
                                        <p:attrNameLst>
                                          <p:attrName>style.visibility</p:attrName>
                                        </p:attrNameLst>
                                      </p:cBhvr>
                                      <p:to>
                                        <p:strVal val="visible"/>
                                      </p:to>
                                    </p:set>
                                    <p:animEffect transition="in" filter="dissolve">
                                      <p:cBhvr>
                                        <p:cTn id="47" dur="500"/>
                                        <p:tgtEl>
                                          <p:spTgt spid="1747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7475"/>
                                        </p:tgtEl>
                                        <p:attrNameLst>
                                          <p:attrName>style.visibility</p:attrName>
                                        </p:attrNameLst>
                                      </p:cBhvr>
                                      <p:to>
                                        <p:strVal val="visible"/>
                                      </p:to>
                                    </p:set>
                                    <p:animEffect transition="in" filter="dissolve">
                                      <p:cBhvr>
                                        <p:cTn id="52" dur="500"/>
                                        <p:tgtEl>
                                          <p:spTgt spid="17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67" grpId="0" animBg="1"/>
      <p:bldP spid="17468" grpId="0" autoUpdateAnimBg="0"/>
      <p:bldP spid="17469" grpId="0" animBg="1"/>
      <p:bldP spid="17470" grpId="0" autoUpdateAnimBg="0"/>
      <p:bldP spid="17471" grpId="0" animBg="1" autoUpdateAnimBg="0"/>
      <p:bldP spid="17472" grpId="0" animBg="1" autoUpdateAnimBg="0"/>
      <p:bldP spid="17473" grpId="0" animBg="1" autoUpdateAnimBg="0"/>
      <p:bldP spid="17474" grpId="0" animBg="1" autoUpdateAnimBg="0"/>
      <p:bldP spid="17475"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F1464B4A-6F00-4463-BA8F-98F6305F77EE}" type="slidenum">
              <a:rPr lang="zh-CN" altLang="en-US">
                <a:solidFill>
                  <a:srgbClr val="000000"/>
                </a:solidFill>
              </a:rPr>
              <a:pPr/>
              <a:t>42</a:t>
            </a:fld>
            <a:endParaRPr lang="en-US" altLang="zh-CN">
              <a:solidFill>
                <a:srgbClr val="000000"/>
              </a:solidFill>
            </a:endParaRPr>
          </a:p>
        </p:txBody>
      </p:sp>
      <p:sp>
        <p:nvSpPr>
          <p:cNvPr id="18490" name="Text Box 58"/>
          <p:cNvSpPr txBox="1">
            <a:spLocks noChangeArrowheads="1"/>
          </p:cNvSpPr>
          <p:nvPr/>
        </p:nvSpPr>
        <p:spPr bwMode="auto">
          <a:xfrm>
            <a:off x="76200" y="76200"/>
            <a:ext cx="8915400"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kumimoji="1" lang="zh-CN" altLang="en-US" sz="2800" b="1" smtClean="0">
                <a:solidFill>
                  <a:srgbClr val="0000CC"/>
                </a:solidFill>
                <a:latin typeface="Times New Roman" charset="0"/>
              </a:rPr>
              <a:t>每2个地址为一个字(</a:t>
            </a:r>
            <a:r>
              <a:rPr kumimoji="1" lang="en-US" altLang="zh-CN" sz="2800" b="1" smtClean="0">
                <a:solidFill>
                  <a:srgbClr val="0000CC"/>
                </a:solidFill>
                <a:latin typeface="Times New Roman" charset="0"/>
              </a:rPr>
              <a:t>WORD)</a:t>
            </a:r>
            <a:r>
              <a:rPr kumimoji="1" lang="en-US" altLang="zh-CN" sz="2800" b="1" smtClean="0">
                <a:solidFill>
                  <a:srgbClr val="000000"/>
                </a:solidFill>
                <a:latin typeface="Times New Roman" charset="0"/>
              </a:rPr>
              <a:t>，</a:t>
            </a:r>
            <a:r>
              <a:rPr kumimoji="1" lang="zh-CN" altLang="en-US" sz="2800" b="1" smtClean="0">
                <a:solidFill>
                  <a:srgbClr val="000000"/>
                </a:solidFill>
                <a:latin typeface="Times New Roman" charset="0"/>
              </a:rPr>
              <a:t>每个字的起始地址为</a:t>
            </a:r>
            <a:r>
              <a:rPr kumimoji="1" lang="zh-CN" altLang="en-US" sz="2800" b="1" smtClean="0">
                <a:solidFill>
                  <a:srgbClr val="FF0000"/>
                </a:solidFill>
                <a:latin typeface="Times New Roman" charset="0"/>
              </a:rPr>
              <a:t>偶数</a:t>
            </a:r>
            <a:r>
              <a:rPr kumimoji="1" lang="zh-CN" altLang="en-US" sz="2800" b="1" smtClean="0">
                <a:solidFill>
                  <a:srgbClr val="000000"/>
                </a:solidFill>
                <a:latin typeface="Times New Roman" charset="0"/>
              </a:rPr>
              <a:t>；</a:t>
            </a:r>
          </a:p>
          <a:p>
            <a:pPr>
              <a:lnSpc>
                <a:spcPct val="90000"/>
              </a:lnSpc>
              <a:spcBef>
                <a:spcPct val="50000"/>
              </a:spcBef>
            </a:pPr>
            <a:r>
              <a:rPr kumimoji="1" lang="zh-CN" altLang="en-US" sz="2800" b="1" smtClean="0">
                <a:solidFill>
                  <a:srgbClr val="000000"/>
                </a:solidFill>
                <a:latin typeface="Times New Roman" charset="0"/>
              </a:rPr>
              <a:t>最基本的类型是字节</a:t>
            </a:r>
            <a:r>
              <a:rPr kumimoji="1" lang="zh-CN" altLang="en-US" sz="2800" b="1" smtClean="0">
                <a:solidFill>
                  <a:srgbClr val="0000CC"/>
                </a:solidFill>
                <a:latin typeface="Times New Roman" charset="0"/>
              </a:rPr>
              <a:t>(</a:t>
            </a:r>
            <a:r>
              <a:rPr kumimoji="1" lang="en-US" altLang="zh-CN" sz="2800" b="1" smtClean="0">
                <a:solidFill>
                  <a:srgbClr val="0000CC"/>
                </a:solidFill>
                <a:latin typeface="Times New Roman" charset="0"/>
              </a:rPr>
              <a:t>BYTE)</a:t>
            </a:r>
            <a:r>
              <a:rPr kumimoji="1" lang="en-US" altLang="zh-CN" sz="2800" b="1" smtClean="0">
                <a:solidFill>
                  <a:srgbClr val="000000"/>
                </a:solidFill>
                <a:latin typeface="Times New Roman" charset="0"/>
              </a:rPr>
              <a:t>，</a:t>
            </a:r>
            <a:r>
              <a:rPr kumimoji="1" lang="zh-CN" altLang="en-US" sz="2800" b="1" smtClean="0">
                <a:solidFill>
                  <a:srgbClr val="000000"/>
                </a:solidFill>
                <a:latin typeface="Times New Roman" charset="0"/>
              </a:rPr>
              <a:t>每个</a:t>
            </a:r>
            <a:r>
              <a:rPr kumimoji="1" lang="zh-CN" altLang="en-US" sz="2800" b="1" smtClean="0">
                <a:solidFill>
                  <a:srgbClr val="FF0000"/>
                </a:solidFill>
                <a:latin typeface="Times New Roman" charset="0"/>
              </a:rPr>
              <a:t>字节只包含一个地址</a:t>
            </a:r>
            <a:r>
              <a:rPr kumimoji="1" lang="zh-CN" altLang="en-US" sz="2800" b="1" smtClean="0">
                <a:solidFill>
                  <a:srgbClr val="000000"/>
                </a:solidFill>
                <a:latin typeface="Times New Roman" charset="0"/>
              </a:rPr>
              <a:t>，可以是内存的任何空间。</a:t>
            </a:r>
          </a:p>
        </p:txBody>
      </p:sp>
      <p:sp>
        <p:nvSpPr>
          <p:cNvPr id="18492" name="Text Box 60"/>
          <p:cNvSpPr txBox="1">
            <a:spLocks noChangeArrowheads="1"/>
          </p:cNvSpPr>
          <p:nvPr/>
        </p:nvSpPr>
        <p:spPr bwMode="auto">
          <a:xfrm>
            <a:off x="0" y="1711325"/>
            <a:ext cx="91440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FF0000"/>
                </a:solidFill>
                <a:latin typeface="Times New Roman" charset="0"/>
              </a:rPr>
              <a:t>定位类型表示所定义的段存放在内存空间时，段首地址对内存空间的要求</a:t>
            </a:r>
            <a:r>
              <a:rPr kumimoji="1" lang="zh-CN" altLang="en-US" sz="3200" b="1" smtClean="0">
                <a:solidFill>
                  <a:srgbClr val="000000"/>
                </a:solidFill>
                <a:latin typeface="Times New Roman" charset="0"/>
              </a:rPr>
              <a:t>，即段起始点是放在一页的起点上(</a:t>
            </a:r>
            <a:r>
              <a:rPr kumimoji="1" lang="en-US" altLang="zh-CN" sz="3200" b="1" smtClean="0">
                <a:solidFill>
                  <a:srgbClr val="000000"/>
                </a:solidFill>
                <a:latin typeface="Times New Roman" charset="0"/>
              </a:rPr>
              <a:t>PAGE)</a:t>
            </a:r>
            <a:r>
              <a:rPr kumimoji="1" lang="zh-CN" altLang="en-US" sz="3200" b="1" smtClean="0">
                <a:solidFill>
                  <a:srgbClr val="000000"/>
                </a:solidFill>
                <a:latin typeface="Times New Roman" charset="0"/>
              </a:rPr>
              <a:t>还是一段的起点上(</a:t>
            </a:r>
            <a:r>
              <a:rPr kumimoji="1" lang="en-US" altLang="zh-CN" sz="3200" b="1" smtClean="0">
                <a:solidFill>
                  <a:srgbClr val="000000"/>
                </a:solidFill>
                <a:latin typeface="Times New Roman" charset="0"/>
              </a:rPr>
              <a:t>PARA)</a:t>
            </a:r>
            <a:r>
              <a:rPr kumimoji="1" lang="zh-CN" altLang="en-US" sz="3200" b="1" smtClean="0">
                <a:solidFill>
                  <a:srgbClr val="000000"/>
                </a:solidFill>
                <a:latin typeface="Times New Roman" charset="0"/>
              </a:rPr>
              <a:t>等，如果不定义定位类型，编译程序将默认其为段类型，即将段首地址放在从</a:t>
            </a:r>
            <a:r>
              <a:rPr kumimoji="1" lang="zh-CN" altLang="en-US" sz="3200" b="1" smtClean="0">
                <a:solidFill>
                  <a:srgbClr val="0000CC"/>
                </a:solidFill>
                <a:latin typeface="Times New Roman" charset="0"/>
              </a:rPr>
              <a:t>****0</a:t>
            </a:r>
            <a:r>
              <a:rPr kumimoji="1" lang="en-US" altLang="zh-CN" sz="3200" b="1" smtClean="0">
                <a:solidFill>
                  <a:srgbClr val="0000CC"/>
                </a:solidFill>
                <a:latin typeface="Times New Roman" charset="0"/>
              </a:rPr>
              <a:t>H</a:t>
            </a:r>
            <a:r>
              <a:rPr kumimoji="1" lang="zh-CN" altLang="en-US" sz="3200" b="1" smtClean="0">
                <a:solidFill>
                  <a:srgbClr val="000000"/>
                </a:solidFill>
                <a:latin typeface="Times New Roman" charset="0"/>
              </a:rPr>
              <a:t>开始的内存空间。</a:t>
            </a:r>
          </a:p>
        </p:txBody>
      </p:sp>
      <p:sp>
        <p:nvSpPr>
          <p:cNvPr id="18493" name="Text Box 61"/>
          <p:cNvSpPr txBox="1">
            <a:spLocks noChangeArrowheads="1"/>
          </p:cNvSpPr>
          <p:nvPr/>
        </p:nvSpPr>
        <p:spPr bwMode="auto">
          <a:xfrm>
            <a:off x="152400" y="4891088"/>
            <a:ext cx="8839200" cy="173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428750" indent="-1428750">
              <a:spcBef>
                <a:spcPct val="0"/>
              </a:spcBef>
              <a:defRPr kumimoji="1" sz="2400">
                <a:solidFill>
                  <a:schemeClr val="tx1"/>
                </a:solidFill>
                <a:latin typeface="Times New Roman" charset="0"/>
                <a:ea typeface="宋体" charset="-122"/>
              </a:defRPr>
            </a:lvl1pPr>
            <a:lvl2pPr marL="1619250">
              <a:spcBef>
                <a:spcPct val="0"/>
              </a:spcBef>
              <a:defRPr kumimoji="1" sz="2400">
                <a:solidFill>
                  <a:schemeClr val="tx1"/>
                </a:solidFill>
                <a:latin typeface="Times New Roman" charset="0"/>
                <a:ea typeface="宋体" charset="-122"/>
              </a:defRPr>
            </a:lvl2pPr>
            <a:lvl3pPr marL="1809750">
              <a:spcBef>
                <a:spcPct val="0"/>
              </a:spcBef>
              <a:defRPr kumimoji="1" sz="2400">
                <a:solidFill>
                  <a:schemeClr val="tx1"/>
                </a:solidFill>
                <a:latin typeface="Times New Roman" charset="0"/>
                <a:ea typeface="宋体" charset="-122"/>
              </a:defRPr>
            </a:lvl3pPr>
            <a:lvl4pPr marL="2000250">
              <a:spcBef>
                <a:spcPct val="0"/>
              </a:spcBef>
              <a:defRPr kumimoji="1" sz="2400">
                <a:solidFill>
                  <a:schemeClr val="tx1"/>
                </a:solidFill>
                <a:latin typeface="Times New Roman" charset="0"/>
                <a:ea typeface="宋体" charset="-122"/>
              </a:defRPr>
            </a:lvl4pPr>
            <a:lvl5pPr marL="2190750">
              <a:spcBef>
                <a:spcPct val="0"/>
              </a:spcBef>
              <a:defRPr kumimoji="1" sz="2400">
                <a:solidFill>
                  <a:schemeClr val="tx1"/>
                </a:solidFill>
                <a:latin typeface="Times New Roman" charset="0"/>
                <a:ea typeface="宋体" charset="-122"/>
              </a:defRPr>
            </a:lvl5pPr>
            <a:lvl6pPr marL="2647950" fontAlgn="base">
              <a:spcBef>
                <a:spcPct val="0"/>
              </a:spcBef>
              <a:spcAft>
                <a:spcPct val="0"/>
              </a:spcAft>
              <a:defRPr kumimoji="1" sz="2400">
                <a:solidFill>
                  <a:schemeClr val="tx1"/>
                </a:solidFill>
                <a:latin typeface="Times New Roman" charset="0"/>
                <a:ea typeface="宋体" charset="-122"/>
              </a:defRPr>
            </a:lvl6pPr>
            <a:lvl7pPr marL="3105150" fontAlgn="base">
              <a:spcBef>
                <a:spcPct val="0"/>
              </a:spcBef>
              <a:spcAft>
                <a:spcPct val="0"/>
              </a:spcAft>
              <a:defRPr kumimoji="1" sz="2400">
                <a:solidFill>
                  <a:schemeClr val="tx1"/>
                </a:solidFill>
                <a:latin typeface="Times New Roman" charset="0"/>
                <a:ea typeface="宋体" charset="-122"/>
              </a:defRPr>
            </a:lvl7pPr>
            <a:lvl8pPr marL="3562350" fontAlgn="base">
              <a:spcBef>
                <a:spcPct val="0"/>
              </a:spcBef>
              <a:spcAft>
                <a:spcPct val="0"/>
              </a:spcAft>
              <a:defRPr kumimoji="1" sz="2400">
                <a:solidFill>
                  <a:schemeClr val="tx1"/>
                </a:solidFill>
                <a:latin typeface="Times New Roman" charset="0"/>
                <a:ea typeface="宋体" charset="-122"/>
              </a:defRPr>
            </a:lvl8pPr>
            <a:lvl9pPr marL="4019550" fontAlgn="base">
              <a:spcBef>
                <a:spcPct val="0"/>
              </a:spcBef>
              <a:spcAft>
                <a:spcPct val="0"/>
              </a:spcAft>
              <a:defRPr kumimoji="1" sz="2400">
                <a:solidFill>
                  <a:schemeClr val="tx1"/>
                </a:solidFill>
                <a:latin typeface="Times New Roman" charset="0"/>
                <a:ea typeface="宋体" charset="-122"/>
              </a:defRPr>
            </a:lvl9pPr>
          </a:lstStyle>
          <a:p>
            <a:pPr>
              <a:lnSpc>
                <a:spcPct val="75000"/>
              </a:lnSpc>
              <a:spcBef>
                <a:spcPct val="50000"/>
              </a:spcBef>
            </a:pPr>
            <a:r>
              <a:rPr lang="en-US" altLang="zh-CN" b="1" smtClean="0">
                <a:solidFill>
                  <a:srgbClr val="0000CC"/>
                </a:solidFill>
              </a:rPr>
              <a:t>BYTE:</a:t>
            </a:r>
            <a:r>
              <a:rPr lang="en-US" altLang="zh-CN" b="1" smtClean="0">
                <a:solidFill>
                  <a:srgbClr val="000000"/>
                </a:solidFill>
              </a:rPr>
              <a:t>   </a:t>
            </a:r>
            <a:r>
              <a:rPr lang="zh-CN" altLang="en-US" b="1" smtClean="0">
                <a:solidFill>
                  <a:srgbClr val="000000"/>
                </a:solidFill>
              </a:rPr>
              <a:t>表示本段起始单元可以从任一地址开始；</a:t>
            </a:r>
          </a:p>
          <a:p>
            <a:pPr>
              <a:lnSpc>
                <a:spcPct val="75000"/>
              </a:lnSpc>
              <a:spcBef>
                <a:spcPct val="50000"/>
              </a:spcBef>
            </a:pPr>
            <a:r>
              <a:rPr lang="en-US" altLang="zh-CN" b="1" smtClean="0">
                <a:solidFill>
                  <a:srgbClr val="0000CC"/>
                </a:solidFill>
              </a:rPr>
              <a:t>WORD:</a:t>
            </a:r>
            <a:r>
              <a:rPr lang="en-US" altLang="zh-CN" b="1" smtClean="0">
                <a:solidFill>
                  <a:srgbClr val="000000"/>
                </a:solidFill>
              </a:rPr>
              <a:t> </a:t>
            </a:r>
            <a:r>
              <a:rPr lang="zh-CN" altLang="en-US" b="1" smtClean="0">
                <a:solidFill>
                  <a:srgbClr val="000000"/>
                </a:solidFill>
              </a:rPr>
              <a:t>表示本段起始单元从一个偶地址开始;</a:t>
            </a:r>
          </a:p>
          <a:p>
            <a:pPr>
              <a:lnSpc>
                <a:spcPct val="75000"/>
              </a:lnSpc>
              <a:spcBef>
                <a:spcPct val="50000"/>
              </a:spcBef>
            </a:pPr>
            <a:r>
              <a:rPr lang="en-US" altLang="zh-CN" b="1" smtClean="0">
                <a:solidFill>
                  <a:srgbClr val="0000CC"/>
                </a:solidFill>
              </a:rPr>
              <a:t>PARA:</a:t>
            </a:r>
            <a:r>
              <a:rPr lang="en-US" altLang="zh-CN" b="1" smtClean="0">
                <a:solidFill>
                  <a:srgbClr val="000000"/>
                </a:solidFill>
              </a:rPr>
              <a:t>  </a:t>
            </a:r>
            <a:r>
              <a:rPr lang="zh-CN" altLang="en-US" b="1" smtClean="0">
                <a:solidFill>
                  <a:srgbClr val="000000"/>
                </a:solidFill>
              </a:rPr>
              <a:t>表示本段起始单元从一个段的边界开始(默认);</a:t>
            </a:r>
          </a:p>
          <a:p>
            <a:pPr>
              <a:lnSpc>
                <a:spcPct val="75000"/>
              </a:lnSpc>
              <a:spcBef>
                <a:spcPct val="50000"/>
              </a:spcBef>
            </a:pPr>
            <a:r>
              <a:rPr lang="en-US" altLang="zh-CN" b="1" smtClean="0">
                <a:solidFill>
                  <a:srgbClr val="0000CC"/>
                </a:solidFill>
              </a:rPr>
              <a:t>PAGE:</a:t>
            </a:r>
            <a:r>
              <a:rPr lang="en-US" altLang="zh-CN" b="1" smtClean="0">
                <a:solidFill>
                  <a:srgbClr val="000000"/>
                </a:solidFill>
              </a:rPr>
              <a:t>  </a:t>
            </a:r>
            <a:r>
              <a:rPr lang="zh-CN" altLang="en-US" b="1" smtClean="0">
                <a:solidFill>
                  <a:srgbClr val="000000"/>
                </a:solidFill>
              </a:rPr>
              <a:t>表示本段起始单元从一个页的边界开始。</a:t>
            </a:r>
            <a:endParaRPr lang="en-US" altLang="zh-CN" b="1" smtClean="0">
              <a:solidFill>
                <a:srgbClr val="000000"/>
              </a:solidFill>
            </a:endParaRPr>
          </a:p>
        </p:txBody>
      </p:sp>
    </p:spTree>
    <p:extLst>
      <p:ext uri="{BB962C8B-B14F-4D97-AF65-F5344CB8AC3E}">
        <p14:creationId xmlns:p14="http://schemas.microsoft.com/office/powerpoint/2010/main" val="2123663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492"/>
                                        </p:tgtEl>
                                        <p:attrNameLst>
                                          <p:attrName>style.visibility</p:attrName>
                                        </p:attrNameLst>
                                      </p:cBhvr>
                                      <p:to>
                                        <p:strVal val="visible"/>
                                      </p:to>
                                    </p:set>
                                    <p:animEffect transition="in" filter="checkerboard(across)">
                                      <p:cBhvr>
                                        <p:cTn id="7" dur="500"/>
                                        <p:tgtEl>
                                          <p:spTgt spid="184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493"/>
                                        </p:tgtEl>
                                        <p:attrNameLst>
                                          <p:attrName>style.visibility</p:attrName>
                                        </p:attrNameLst>
                                      </p:cBhvr>
                                      <p:to>
                                        <p:strVal val="visible"/>
                                      </p:to>
                                    </p:set>
                                    <p:animEffect transition="in" filter="checkerboard(across)">
                                      <p:cBhvr>
                                        <p:cTn id="12" dur="500"/>
                                        <p:tgtEl>
                                          <p:spTgt spid="18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92" grpId="0" autoUpdateAnimBg="0"/>
      <p:bldP spid="18493"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CCB7364E-0E98-4BF6-B3E9-BCBDC2C63E76}" type="slidenum">
              <a:rPr lang="zh-CN" altLang="en-US">
                <a:solidFill>
                  <a:srgbClr val="000000"/>
                </a:solidFill>
              </a:rPr>
              <a:pPr/>
              <a:t>43</a:t>
            </a:fld>
            <a:endParaRPr lang="en-US" altLang="zh-CN">
              <a:solidFill>
                <a:srgbClr val="000000"/>
              </a:solidFill>
            </a:endParaRPr>
          </a:p>
        </p:txBody>
      </p:sp>
      <p:sp>
        <p:nvSpPr>
          <p:cNvPr id="19458" name="Text Box 2"/>
          <p:cNvSpPr txBox="1">
            <a:spLocks noChangeArrowheads="1"/>
          </p:cNvSpPr>
          <p:nvPr/>
        </p:nvSpPr>
        <p:spPr bwMode="auto">
          <a:xfrm>
            <a:off x="228600" y="0"/>
            <a:ext cx="2438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3)组合类型</a:t>
            </a:r>
          </a:p>
        </p:txBody>
      </p:sp>
      <p:sp>
        <p:nvSpPr>
          <p:cNvPr id="19459" name="Text Box 3"/>
          <p:cNvSpPr txBox="1">
            <a:spLocks noChangeArrowheads="1"/>
          </p:cNvSpPr>
          <p:nvPr/>
        </p:nvSpPr>
        <p:spPr bwMode="auto">
          <a:xfrm>
            <a:off x="152400" y="669925"/>
            <a:ext cx="87630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kumimoji="1" lang="zh-CN" altLang="en-US" sz="3200" b="1" smtClean="0">
                <a:solidFill>
                  <a:srgbClr val="000000"/>
                </a:solidFill>
                <a:latin typeface="Times New Roman" charset="0"/>
              </a:rPr>
              <a:t>告诉汇编程序，所定义的段与其他段的关系，即将该段存放内存时，是否将该段与其他段在物理上或逻辑上放在一起。</a:t>
            </a:r>
          </a:p>
        </p:txBody>
      </p:sp>
      <p:sp>
        <p:nvSpPr>
          <p:cNvPr id="19460" name="Text Box 4"/>
          <p:cNvSpPr txBox="1">
            <a:spLocks noChangeArrowheads="1"/>
          </p:cNvSpPr>
          <p:nvPr/>
        </p:nvSpPr>
        <p:spPr bwMode="auto">
          <a:xfrm>
            <a:off x="228600" y="2667000"/>
            <a:ext cx="86868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smtClean="0">
                <a:solidFill>
                  <a:srgbClr val="0000CC"/>
                </a:solidFill>
                <a:latin typeface="Times New Roman" charset="0"/>
              </a:rPr>
              <a:t>NONE:</a:t>
            </a:r>
            <a:r>
              <a:rPr kumimoji="1" lang="en-US" altLang="zh-CN" sz="3200" b="1" smtClean="0">
                <a:solidFill>
                  <a:srgbClr val="000000"/>
                </a:solidFill>
                <a:latin typeface="Times New Roman" charset="0"/>
              </a:rPr>
              <a:t>  </a:t>
            </a:r>
            <a:r>
              <a:rPr kumimoji="1" lang="zh-CN" altLang="en-US" sz="3200" b="1" smtClean="0">
                <a:solidFill>
                  <a:srgbClr val="000000"/>
                </a:solidFill>
                <a:latin typeface="Times New Roman" charset="0"/>
              </a:rPr>
              <a:t>表示本段与其他段不发生任何关系，该段有自己的段基址，</a:t>
            </a:r>
            <a:r>
              <a:rPr kumimoji="1" lang="zh-CN" altLang="en-US" sz="3200" b="1" smtClean="0">
                <a:solidFill>
                  <a:srgbClr val="0000CC"/>
                </a:solidFill>
                <a:latin typeface="Times New Roman" charset="0"/>
              </a:rPr>
              <a:t>是默认的组合关系。</a:t>
            </a:r>
          </a:p>
        </p:txBody>
      </p:sp>
      <p:sp>
        <p:nvSpPr>
          <p:cNvPr id="19461" name="Text Box 5"/>
          <p:cNvSpPr txBox="1">
            <a:spLocks noChangeArrowheads="1"/>
          </p:cNvSpPr>
          <p:nvPr/>
        </p:nvSpPr>
        <p:spPr bwMode="auto">
          <a:xfrm>
            <a:off x="228600" y="4114800"/>
            <a:ext cx="88392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smtClean="0">
                <a:solidFill>
                  <a:srgbClr val="0000CC"/>
                </a:solidFill>
                <a:latin typeface="Times New Roman" charset="0"/>
              </a:rPr>
              <a:t>PUBLIC：</a:t>
            </a:r>
            <a:r>
              <a:rPr kumimoji="1" lang="zh-CN" altLang="en-US" sz="3200" b="1" smtClean="0">
                <a:solidFill>
                  <a:srgbClr val="000000"/>
                </a:solidFill>
                <a:latin typeface="Times New Roman" charset="0"/>
              </a:rPr>
              <a:t>在满足定位类型的前提下与其他模块的同名段连接在一起，形成一个新的逻辑段，</a:t>
            </a:r>
            <a:r>
              <a:rPr kumimoji="1" lang="zh-CN" altLang="en-US" sz="3200" b="1" smtClean="0">
                <a:solidFill>
                  <a:srgbClr val="FF0000"/>
                </a:solidFill>
                <a:latin typeface="Times New Roman" charset="0"/>
              </a:rPr>
              <a:t>共用一个段基址</a:t>
            </a:r>
            <a:r>
              <a:rPr kumimoji="1" lang="zh-CN" altLang="en-US" sz="3200" b="1" smtClean="0">
                <a:solidFill>
                  <a:srgbClr val="000000"/>
                </a:solidFill>
                <a:latin typeface="Times New Roman" charset="0"/>
              </a:rPr>
              <a:t>。</a:t>
            </a:r>
          </a:p>
        </p:txBody>
      </p:sp>
    </p:spTree>
    <p:extLst>
      <p:ext uri="{BB962C8B-B14F-4D97-AF65-F5344CB8AC3E}">
        <p14:creationId xmlns:p14="http://schemas.microsoft.com/office/powerpoint/2010/main" val="4068460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dissolve">
                                      <p:cBhvr>
                                        <p:cTn id="7" dur="500"/>
                                        <p:tgtEl>
                                          <p:spTgt spid="19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461"/>
                                        </p:tgtEl>
                                        <p:attrNameLst>
                                          <p:attrName>style.visibility</p:attrName>
                                        </p:attrNameLst>
                                      </p:cBhvr>
                                      <p:to>
                                        <p:strVal val="visible"/>
                                      </p:to>
                                    </p:set>
                                    <p:animEffect transition="in" filter="dissolve">
                                      <p:cBhvr>
                                        <p:cTn id="12"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utoUpdateAnimBg="0"/>
      <p:bldP spid="1946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3CCDAC87-2B16-44A6-82A3-E2BB424387CB}" type="slidenum">
              <a:rPr lang="zh-CN" altLang="en-US">
                <a:solidFill>
                  <a:srgbClr val="000000"/>
                </a:solidFill>
              </a:rPr>
              <a:pPr/>
              <a:t>44</a:t>
            </a:fld>
            <a:endParaRPr lang="en-US" altLang="zh-CN">
              <a:solidFill>
                <a:srgbClr val="000000"/>
              </a:solidFill>
            </a:endParaRPr>
          </a:p>
        </p:txBody>
      </p:sp>
      <p:sp>
        <p:nvSpPr>
          <p:cNvPr id="21506" name="Text Box 2"/>
          <p:cNvSpPr txBox="1">
            <a:spLocks noChangeArrowheads="1"/>
          </p:cNvSpPr>
          <p:nvPr/>
        </p:nvSpPr>
        <p:spPr bwMode="auto">
          <a:xfrm>
            <a:off x="0" y="390525"/>
            <a:ext cx="91440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smtClean="0">
                <a:solidFill>
                  <a:srgbClr val="0000CC"/>
                </a:solidFill>
                <a:latin typeface="Times New Roman" charset="0"/>
              </a:rPr>
              <a:t>COMMON:</a:t>
            </a:r>
            <a:r>
              <a:rPr kumimoji="1" lang="en-US" altLang="zh-CN" sz="3200" b="1" smtClean="0">
                <a:solidFill>
                  <a:srgbClr val="000000"/>
                </a:solidFill>
                <a:latin typeface="Times New Roman" charset="0"/>
              </a:rPr>
              <a:t>  </a:t>
            </a:r>
            <a:r>
              <a:rPr kumimoji="1" lang="zh-CN" altLang="en-US" sz="3200" b="1" smtClean="0">
                <a:solidFill>
                  <a:srgbClr val="000000"/>
                </a:solidFill>
                <a:latin typeface="Times New Roman" charset="0"/>
              </a:rPr>
              <a:t>表示产生一个覆盖段。连接时，把本段与其他</a:t>
            </a:r>
            <a:r>
              <a:rPr kumimoji="1" lang="zh-CN" altLang="en-US" sz="3200" b="1" smtClean="0">
                <a:solidFill>
                  <a:srgbClr val="FF0000"/>
                </a:solidFill>
                <a:latin typeface="Times New Roman" charset="0"/>
              </a:rPr>
              <a:t>也用</a:t>
            </a:r>
            <a:r>
              <a:rPr kumimoji="1" lang="en-US" altLang="zh-CN" sz="3200" b="1" smtClean="0">
                <a:solidFill>
                  <a:srgbClr val="FF0000"/>
                </a:solidFill>
                <a:latin typeface="Times New Roman" charset="0"/>
              </a:rPr>
              <a:t>COMMON</a:t>
            </a:r>
            <a:r>
              <a:rPr kumimoji="1" lang="zh-CN" altLang="en-US" sz="3200" b="1" smtClean="0">
                <a:solidFill>
                  <a:srgbClr val="FF0000"/>
                </a:solidFill>
                <a:latin typeface="Times New Roman" charset="0"/>
              </a:rPr>
              <a:t>说明的同名段</a:t>
            </a:r>
            <a:r>
              <a:rPr kumimoji="1" lang="zh-CN" altLang="en-US" sz="3200" b="1" smtClean="0">
                <a:solidFill>
                  <a:srgbClr val="000000"/>
                </a:solidFill>
                <a:latin typeface="Times New Roman" charset="0"/>
              </a:rPr>
              <a:t>置成相同的起始地址，重叠在一起，共享相同的存储区，其段长度由最长的段确定。</a:t>
            </a:r>
          </a:p>
        </p:txBody>
      </p:sp>
      <p:sp>
        <p:nvSpPr>
          <p:cNvPr id="21507" name="Text Box 3"/>
          <p:cNvSpPr txBox="1">
            <a:spLocks noChangeArrowheads="1"/>
          </p:cNvSpPr>
          <p:nvPr/>
        </p:nvSpPr>
        <p:spPr bwMode="auto">
          <a:xfrm>
            <a:off x="0" y="3235325"/>
            <a:ext cx="91440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smtClean="0">
                <a:solidFill>
                  <a:srgbClr val="0000CC"/>
                </a:solidFill>
                <a:latin typeface="Times New Roman" charset="0"/>
              </a:rPr>
              <a:t>STACK:</a:t>
            </a:r>
            <a:r>
              <a:rPr kumimoji="1" lang="en-US" altLang="zh-CN" sz="3200" b="1" smtClean="0">
                <a:solidFill>
                  <a:srgbClr val="000000"/>
                </a:solidFill>
                <a:latin typeface="Times New Roman" charset="0"/>
              </a:rPr>
              <a:t> </a:t>
            </a:r>
            <a:r>
              <a:rPr kumimoji="1" lang="zh-CN" altLang="en-US" sz="3200" b="1" smtClean="0">
                <a:solidFill>
                  <a:srgbClr val="000000"/>
                </a:solidFill>
                <a:latin typeface="Times New Roman" charset="0"/>
              </a:rPr>
              <a:t>在每个汇编程序中，只能必须有一个堆栈段，连接时，将本段与其他</a:t>
            </a:r>
            <a:r>
              <a:rPr kumimoji="1" lang="zh-CN" altLang="en-US" sz="3200" b="1" smtClean="0">
                <a:solidFill>
                  <a:srgbClr val="FF0000"/>
                </a:solidFill>
                <a:latin typeface="Times New Roman" charset="0"/>
              </a:rPr>
              <a:t>也用</a:t>
            </a:r>
            <a:r>
              <a:rPr kumimoji="1" lang="en-US" altLang="zh-CN" sz="3200" b="1" smtClean="0">
                <a:solidFill>
                  <a:srgbClr val="FF0000"/>
                </a:solidFill>
                <a:latin typeface="Times New Roman" charset="0"/>
              </a:rPr>
              <a:t>STACK</a:t>
            </a:r>
            <a:r>
              <a:rPr kumimoji="1" lang="zh-CN" altLang="en-US" sz="3200" b="1" smtClean="0">
                <a:solidFill>
                  <a:srgbClr val="FF0000"/>
                </a:solidFill>
                <a:latin typeface="Times New Roman" charset="0"/>
              </a:rPr>
              <a:t>说明的同名段</a:t>
            </a:r>
            <a:r>
              <a:rPr kumimoji="1" lang="zh-CN" altLang="en-US" sz="3200" b="1" smtClean="0">
                <a:solidFill>
                  <a:srgbClr val="000000"/>
                </a:solidFill>
                <a:latin typeface="Times New Roman" charset="0"/>
              </a:rPr>
              <a:t>连接成一个连续的</a:t>
            </a:r>
            <a:r>
              <a:rPr kumimoji="1" lang="en-US" altLang="zh-CN" sz="3200" b="1" smtClean="0">
                <a:solidFill>
                  <a:srgbClr val="000000"/>
                </a:solidFill>
                <a:latin typeface="Times New Roman" charset="0"/>
              </a:rPr>
              <a:t>STACK</a:t>
            </a:r>
            <a:r>
              <a:rPr kumimoji="1" lang="zh-CN" altLang="en-US" sz="3200" b="1" smtClean="0">
                <a:solidFill>
                  <a:srgbClr val="000000"/>
                </a:solidFill>
                <a:latin typeface="Times New Roman" charset="0"/>
              </a:rPr>
              <a:t>段，</a:t>
            </a:r>
            <a:r>
              <a:rPr kumimoji="1" lang="zh-CN" altLang="en-US" sz="3200" b="1" smtClean="0">
                <a:solidFill>
                  <a:srgbClr val="FF0000"/>
                </a:solidFill>
                <a:latin typeface="Times New Roman" charset="0"/>
              </a:rPr>
              <a:t>编译程序自动初始化</a:t>
            </a:r>
            <a:r>
              <a:rPr kumimoji="1" lang="en-US" altLang="zh-CN" sz="3200" b="1" smtClean="0">
                <a:solidFill>
                  <a:srgbClr val="FF0000"/>
                </a:solidFill>
                <a:latin typeface="Times New Roman" charset="0"/>
              </a:rPr>
              <a:t>SS</a:t>
            </a:r>
            <a:r>
              <a:rPr kumimoji="1" lang="zh-CN" altLang="en-US" sz="3200" b="1" smtClean="0">
                <a:solidFill>
                  <a:srgbClr val="FF0000"/>
                </a:solidFill>
                <a:latin typeface="Times New Roman" charset="0"/>
              </a:rPr>
              <a:t>和</a:t>
            </a:r>
            <a:r>
              <a:rPr kumimoji="1" lang="en-US" altLang="zh-CN" sz="3200" b="1" smtClean="0">
                <a:solidFill>
                  <a:srgbClr val="FF0000"/>
                </a:solidFill>
                <a:latin typeface="Times New Roman" charset="0"/>
              </a:rPr>
              <a:t>SP</a:t>
            </a:r>
            <a:r>
              <a:rPr kumimoji="1" lang="zh-CN" altLang="en-US" sz="3200" b="1" smtClean="0">
                <a:solidFill>
                  <a:srgbClr val="FF0000"/>
                </a:solidFill>
                <a:latin typeface="Times New Roman" charset="0"/>
              </a:rPr>
              <a:t>寄存器</a:t>
            </a:r>
            <a:r>
              <a:rPr kumimoji="1" lang="zh-CN" altLang="en-US" sz="3200" b="1" smtClean="0">
                <a:solidFill>
                  <a:srgbClr val="000000"/>
                </a:solidFill>
                <a:latin typeface="Times New Roman" charset="0"/>
              </a:rPr>
              <a:t>，使</a:t>
            </a:r>
            <a:r>
              <a:rPr kumimoji="1" lang="en-US" altLang="zh-CN" sz="3200" b="1" smtClean="0">
                <a:solidFill>
                  <a:srgbClr val="000000"/>
                </a:solidFill>
                <a:latin typeface="Times New Roman" charset="0"/>
              </a:rPr>
              <a:t>SS</a:t>
            </a:r>
            <a:r>
              <a:rPr kumimoji="1" lang="zh-CN" altLang="en-US" sz="3200" b="1" smtClean="0">
                <a:solidFill>
                  <a:srgbClr val="000000"/>
                </a:solidFill>
                <a:latin typeface="Times New Roman" charset="0"/>
              </a:rPr>
              <a:t>的内容为该连续段的段基址，</a:t>
            </a:r>
            <a:r>
              <a:rPr kumimoji="1" lang="en-US" altLang="zh-CN" sz="3200" b="1" smtClean="0">
                <a:solidFill>
                  <a:srgbClr val="000000"/>
                </a:solidFill>
                <a:latin typeface="Times New Roman" charset="0"/>
              </a:rPr>
              <a:t>SP</a:t>
            </a:r>
            <a:r>
              <a:rPr kumimoji="1" lang="zh-CN" altLang="en-US" sz="3200" b="1" smtClean="0">
                <a:solidFill>
                  <a:srgbClr val="000000"/>
                </a:solidFill>
                <a:latin typeface="Times New Roman" charset="0"/>
              </a:rPr>
              <a:t>指向堆栈底部加1的存储单元。</a:t>
            </a:r>
          </a:p>
        </p:txBody>
      </p:sp>
    </p:spTree>
    <p:extLst>
      <p:ext uri="{BB962C8B-B14F-4D97-AF65-F5344CB8AC3E}">
        <p14:creationId xmlns:p14="http://schemas.microsoft.com/office/powerpoint/2010/main" val="4203579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dissolve">
                                      <p:cBhvr>
                                        <p:cTn id="7"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A8151FB1-317B-42F2-B4B0-F9DFA9F3FE7E}" type="slidenum">
              <a:rPr lang="zh-CN" altLang="en-US">
                <a:solidFill>
                  <a:srgbClr val="000000"/>
                </a:solidFill>
              </a:rPr>
              <a:pPr/>
              <a:t>45</a:t>
            </a:fld>
            <a:endParaRPr lang="en-US" altLang="zh-CN">
              <a:solidFill>
                <a:srgbClr val="000000"/>
              </a:solidFill>
            </a:endParaRPr>
          </a:p>
        </p:txBody>
      </p:sp>
      <p:sp>
        <p:nvSpPr>
          <p:cNvPr id="22530" name="Text Box 2"/>
          <p:cNvSpPr txBox="1">
            <a:spLocks noChangeArrowheads="1"/>
          </p:cNvSpPr>
          <p:nvPr/>
        </p:nvSpPr>
        <p:spPr bwMode="auto">
          <a:xfrm>
            <a:off x="304800" y="1219200"/>
            <a:ext cx="83820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smtClean="0">
                <a:solidFill>
                  <a:srgbClr val="0000CC"/>
                </a:solidFill>
                <a:latin typeface="Times New Roman" charset="0"/>
              </a:rPr>
              <a:t>MEMORY:</a:t>
            </a:r>
            <a:r>
              <a:rPr kumimoji="1" lang="en-US" altLang="zh-CN" sz="3200" b="1" smtClean="0">
                <a:solidFill>
                  <a:srgbClr val="000000"/>
                </a:solidFill>
                <a:latin typeface="Times New Roman" charset="0"/>
              </a:rPr>
              <a:t>  </a:t>
            </a:r>
            <a:r>
              <a:rPr kumimoji="1" lang="zh-CN" altLang="en-US" sz="3200" b="1" smtClean="0">
                <a:solidFill>
                  <a:srgbClr val="000000"/>
                </a:solidFill>
                <a:latin typeface="Times New Roman" charset="0"/>
              </a:rPr>
              <a:t>表示本段在存储器中应定位在所有其他段的最高地址。</a:t>
            </a:r>
          </a:p>
        </p:txBody>
      </p:sp>
      <p:sp>
        <p:nvSpPr>
          <p:cNvPr id="22531" name="Text Box 3"/>
          <p:cNvSpPr txBox="1">
            <a:spLocks noChangeArrowheads="1"/>
          </p:cNvSpPr>
          <p:nvPr/>
        </p:nvSpPr>
        <p:spPr bwMode="auto">
          <a:xfrm>
            <a:off x="304800" y="3048000"/>
            <a:ext cx="84582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smtClean="0">
                <a:solidFill>
                  <a:srgbClr val="0000CC"/>
                </a:solidFill>
                <a:latin typeface="Times New Roman" charset="0"/>
              </a:rPr>
              <a:t>AT&lt;</a:t>
            </a:r>
            <a:r>
              <a:rPr kumimoji="1" lang="zh-CN" altLang="en-US" sz="3200" b="1" smtClean="0">
                <a:solidFill>
                  <a:srgbClr val="0000CC"/>
                </a:solidFill>
                <a:latin typeface="Times New Roman" charset="0"/>
              </a:rPr>
              <a:t>表达式&gt;:</a:t>
            </a:r>
            <a:r>
              <a:rPr kumimoji="1" lang="zh-CN" altLang="en-US" sz="3200" b="1" smtClean="0">
                <a:solidFill>
                  <a:srgbClr val="000000"/>
                </a:solidFill>
                <a:latin typeface="Times New Roman" charset="0"/>
              </a:rPr>
              <a:t>  表示本段从表达式指定的地址处开始装入，这样，在程序中用户就可以直接定义段地址，这种方式不适用于代码段。</a:t>
            </a:r>
          </a:p>
        </p:txBody>
      </p:sp>
    </p:spTree>
    <p:extLst>
      <p:ext uri="{BB962C8B-B14F-4D97-AF65-F5344CB8AC3E}">
        <p14:creationId xmlns:p14="http://schemas.microsoft.com/office/powerpoint/2010/main" val="1838044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checkerboard(across)">
                                      <p:cBhvr>
                                        <p:cTn id="7"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C4DA7187-5DD7-497D-A393-91B9283DB368}" type="slidenum">
              <a:rPr lang="zh-CN" altLang="en-US">
                <a:solidFill>
                  <a:srgbClr val="000000"/>
                </a:solidFill>
              </a:rPr>
              <a:pPr/>
              <a:t>46</a:t>
            </a:fld>
            <a:endParaRPr lang="en-US" altLang="zh-CN">
              <a:solidFill>
                <a:srgbClr val="000000"/>
              </a:solidFill>
            </a:endParaRPr>
          </a:p>
        </p:txBody>
      </p:sp>
      <p:sp>
        <p:nvSpPr>
          <p:cNvPr id="96258" name="Text Box 2"/>
          <p:cNvSpPr txBox="1">
            <a:spLocks noChangeArrowheads="1"/>
          </p:cNvSpPr>
          <p:nvPr/>
        </p:nvSpPr>
        <p:spPr bwMode="auto">
          <a:xfrm>
            <a:off x="0" y="161925"/>
            <a:ext cx="2438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4) 类别</a:t>
            </a:r>
          </a:p>
        </p:txBody>
      </p:sp>
      <p:sp>
        <p:nvSpPr>
          <p:cNvPr id="96259" name="Text Box 3"/>
          <p:cNvSpPr txBox="1">
            <a:spLocks noChangeArrowheads="1"/>
          </p:cNvSpPr>
          <p:nvPr/>
        </p:nvSpPr>
        <p:spPr bwMode="auto">
          <a:xfrm>
            <a:off x="228600" y="1101725"/>
            <a:ext cx="86106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kumimoji="1" lang="zh-CN" altLang="en-US" sz="3200" b="1" smtClean="0">
                <a:solidFill>
                  <a:srgbClr val="000000"/>
                </a:solidFill>
                <a:latin typeface="Times New Roman" charset="0"/>
              </a:rPr>
              <a:t>    是用单引号括起来的字符串，以表明该段的类别，如代码段(</a:t>
            </a:r>
            <a:r>
              <a:rPr kumimoji="1" lang="en-US" altLang="zh-CN" sz="3200" b="1" smtClean="0">
                <a:solidFill>
                  <a:srgbClr val="000000"/>
                </a:solidFill>
                <a:latin typeface="Times New Roman" charset="0"/>
              </a:rPr>
              <a:t>CODE)、</a:t>
            </a:r>
            <a:r>
              <a:rPr kumimoji="1" lang="zh-CN" altLang="en-US" sz="3200" b="1" smtClean="0">
                <a:solidFill>
                  <a:srgbClr val="000000"/>
                </a:solidFill>
                <a:latin typeface="Times New Roman" charset="0"/>
              </a:rPr>
              <a:t>数据段(</a:t>
            </a:r>
            <a:r>
              <a:rPr kumimoji="1" lang="en-US" altLang="zh-CN" sz="3200" b="1" smtClean="0">
                <a:solidFill>
                  <a:srgbClr val="000000"/>
                </a:solidFill>
                <a:latin typeface="Times New Roman" charset="0"/>
              </a:rPr>
              <a:t>DATA)、</a:t>
            </a:r>
            <a:r>
              <a:rPr kumimoji="1" lang="zh-CN" altLang="en-US" sz="3200" b="1" smtClean="0">
                <a:solidFill>
                  <a:srgbClr val="000000"/>
                </a:solidFill>
                <a:latin typeface="Times New Roman" charset="0"/>
              </a:rPr>
              <a:t>堆栈段(</a:t>
            </a:r>
            <a:r>
              <a:rPr kumimoji="1" lang="en-US" altLang="zh-CN" sz="3200" b="1" smtClean="0">
                <a:solidFill>
                  <a:srgbClr val="000000"/>
                </a:solidFill>
                <a:latin typeface="Times New Roman" charset="0"/>
              </a:rPr>
              <a:t>STACK)</a:t>
            </a:r>
            <a:r>
              <a:rPr kumimoji="1" lang="zh-CN" altLang="en-US" sz="3200" b="1" smtClean="0">
                <a:solidFill>
                  <a:srgbClr val="000000"/>
                </a:solidFill>
                <a:latin typeface="Times New Roman" charset="0"/>
              </a:rPr>
              <a:t>等。当然也允许用户在类别中用其他的名，这样进行连接时，连接程序便将同类别的段(但不一定同名)放在连续的存储区内。</a:t>
            </a:r>
          </a:p>
        </p:txBody>
      </p:sp>
    </p:spTree>
    <p:extLst>
      <p:ext uri="{BB962C8B-B14F-4D97-AF65-F5344CB8AC3E}">
        <p14:creationId xmlns:p14="http://schemas.microsoft.com/office/powerpoint/2010/main" val="42048280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A8D0F763-B339-435C-821E-0DE80C4D9220}" type="slidenum">
              <a:rPr lang="zh-CN" altLang="en-US">
                <a:solidFill>
                  <a:srgbClr val="000000"/>
                </a:solidFill>
              </a:rPr>
              <a:pPr/>
              <a:t>47</a:t>
            </a:fld>
            <a:endParaRPr lang="en-US" altLang="zh-CN">
              <a:solidFill>
                <a:srgbClr val="000000"/>
              </a:solidFill>
            </a:endParaRPr>
          </a:p>
        </p:txBody>
      </p:sp>
      <p:sp>
        <p:nvSpPr>
          <p:cNvPr id="29698" name="Text Box 2"/>
          <p:cNvSpPr txBox="1">
            <a:spLocks noChangeArrowheads="1"/>
          </p:cNvSpPr>
          <p:nvPr/>
        </p:nvSpPr>
        <p:spPr bwMode="auto">
          <a:xfrm>
            <a:off x="152400" y="0"/>
            <a:ext cx="7467600"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dirty="0" smtClean="0">
                <a:solidFill>
                  <a:srgbClr val="000000"/>
                </a:solidFill>
                <a:latin typeface="Times New Roman" charset="0"/>
              </a:rPr>
              <a:t>1</a:t>
            </a:r>
            <a:r>
              <a:rPr kumimoji="1" lang="zh-CN" altLang="en-US" sz="3200" b="1" dirty="0" smtClean="0">
                <a:solidFill>
                  <a:srgbClr val="000000"/>
                </a:solidFill>
                <a:latin typeface="Times New Roman" charset="0"/>
              </a:rPr>
              <a:t>.2.4 设定段寄存器伪指令</a:t>
            </a:r>
            <a:r>
              <a:rPr kumimoji="1" lang="en-US" altLang="zh-CN" sz="3200" b="1" dirty="0" smtClean="0">
                <a:solidFill>
                  <a:srgbClr val="000000"/>
                </a:solidFill>
                <a:latin typeface="Times New Roman" charset="0"/>
              </a:rPr>
              <a:t>ASSUME</a:t>
            </a:r>
          </a:p>
        </p:txBody>
      </p:sp>
      <p:sp>
        <p:nvSpPr>
          <p:cNvPr id="29700" name="Text Box 4"/>
          <p:cNvSpPr txBox="1">
            <a:spLocks noChangeArrowheads="1"/>
          </p:cNvSpPr>
          <p:nvPr/>
        </p:nvSpPr>
        <p:spPr bwMode="auto">
          <a:xfrm>
            <a:off x="0" y="746125"/>
            <a:ext cx="9144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smtClean="0">
                <a:solidFill>
                  <a:srgbClr val="0000CC"/>
                </a:solidFill>
                <a:latin typeface="Times New Roman" charset="0"/>
              </a:rPr>
              <a:t>一般格式：</a:t>
            </a:r>
          </a:p>
          <a:p>
            <a:pPr>
              <a:spcBef>
                <a:spcPct val="50000"/>
              </a:spcBef>
            </a:pPr>
            <a:r>
              <a:rPr kumimoji="1" lang="en-US" altLang="zh-CN" sz="3200" b="1" smtClean="0">
                <a:solidFill>
                  <a:srgbClr val="0000CC"/>
                </a:solidFill>
                <a:latin typeface="Times New Roman" charset="0"/>
              </a:rPr>
              <a:t>ASSUME</a:t>
            </a:r>
            <a:r>
              <a:rPr kumimoji="1" lang="en-US" altLang="zh-CN" sz="3200" b="1" smtClean="0">
                <a:solidFill>
                  <a:srgbClr val="000000"/>
                </a:solidFill>
                <a:latin typeface="Times New Roman" charset="0"/>
              </a:rPr>
              <a:t>  </a:t>
            </a:r>
            <a:r>
              <a:rPr kumimoji="1" lang="zh-CN" altLang="en-US" sz="3200" b="1" smtClean="0">
                <a:solidFill>
                  <a:srgbClr val="FF0000"/>
                </a:solidFill>
                <a:latin typeface="Times New Roman" charset="0"/>
              </a:rPr>
              <a:t>段寄存器</a:t>
            </a:r>
            <a:r>
              <a:rPr kumimoji="1" lang="zh-CN" altLang="en-US" sz="3200" b="1" smtClean="0">
                <a:solidFill>
                  <a:srgbClr val="000000"/>
                </a:solidFill>
                <a:latin typeface="Times New Roman" charset="0"/>
              </a:rPr>
              <a:t>: 段名[，</a:t>
            </a:r>
            <a:r>
              <a:rPr kumimoji="1" lang="zh-CN" altLang="en-US" sz="3200" b="1" smtClean="0">
                <a:solidFill>
                  <a:srgbClr val="FF0000"/>
                </a:solidFill>
                <a:latin typeface="Times New Roman" charset="0"/>
              </a:rPr>
              <a:t>段寄存器</a:t>
            </a:r>
            <a:r>
              <a:rPr kumimoji="1" lang="zh-CN" altLang="en-US" sz="3200" b="1" smtClean="0">
                <a:solidFill>
                  <a:srgbClr val="000000"/>
                </a:solidFill>
                <a:latin typeface="Times New Roman" charset="0"/>
              </a:rPr>
              <a:t>: 段名，…]</a:t>
            </a:r>
          </a:p>
        </p:txBody>
      </p:sp>
      <p:sp>
        <p:nvSpPr>
          <p:cNvPr id="29701" name="Text Box 5"/>
          <p:cNvSpPr txBox="1">
            <a:spLocks noChangeArrowheads="1"/>
          </p:cNvSpPr>
          <p:nvPr/>
        </p:nvSpPr>
        <p:spPr bwMode="auto">
          <a:xfrm>
            <a:off x="76200" y="2209800"/>
            <a:ext cx="87630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FF0000"/>
                </a:solidFill>
                <a:latin typeface="宋体" charset="-122"/>
              </a:rPr>
              <a:t>功能：</a:t>
            </a:r>
            <a:r>
              <a:rPr kumimoji="1" lang="zh-CN" altLang="en-US" sz="3200" b="1" smtClean="0">
                <a:solidFill>
                  <a:srgbClr val="000000"/>
                </a:solidFill>
                <a:latin typeface="宋体" charset="-122"/>
              </a:rPr>
              <a:t>通知汇编程序，哪一个段寄存器是该段的段寄存器，以便对使用变量或标号的指令汇编出正确的目的代码。</a:t>
            </a:r>
            <a:r>
              <a:rPr kumimoji="1" lang="zh-CN" altLang="en-US" sz="3200" b="1" smtClean="0">
                <a:solidFill>
                  <a:srgbClr val="000000"/>
                </a:solidFill>
                <a:latin typeface="Times New Roman" charset="0"/>
              </a:rPr>
              <a:t> </a:t>
            </a:r>
          </a:p>
        </p:txBody>
      </p:sp>
      <p:sp>
        <p:nvSpPr>
          <p:cNvPr id="29702" name="Text Box 6"/>
          <p:cNvSpPr txBox="1">
            <a:spLocks noChangeArrowheads="1"/>
          </p:cNvSpPr>
          <p:nvPr/>
        </p:nvSpPr>
        <p:spPr bwMode="auto">
          <a:xfrm>
            <a:off x="76200" y="4322763"/>
            <a:ext cx="8915400"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80000"/>
              </a:lnSpc>
              <a:spcBef>
                <a:spcPct val="50000"/>
              </a:spcBef>
            </a:pPr>
            <a:r>
              <a:rPr kumimoji="1" lang="zh-CN" altLang="en-US" sz="2800" b="1" smtClean="0">
                <a:solidFill>
                  <a:srgbClr val="000000"/>
                </a:solidFill>
                <a:latin typeface="Times New Roman" charset="0"/>
              </a:rPr>
              <a:t>例如，</a:t>
            </a:r>
            <a:r>
              <a:rPr kumimoji="1" lang="en-US" altLang="zh-CN" sz="2800" b="1" smtClean="0">
                <a:solidFill>
                  <a:srgbClr val="000000"/>
                </a:solidFill>
                <a:latin typeface="Times New Roman" charset="0"/>
              </a:rPr>
              <a:t>CODE  SEGMENT</a:t>
            </a:r>
          </a:p>
          <a:p>
            <a:pPr algn="just">
              <a:lnSpc>
                <a:spcPct val="80000"/>
              </a:lnSpc>
              <a:spcBef>
                <a:spcPct val="50000"/>
              </a:spcBef>
            </a:pPr>
            <a:r>
              <a:rPr kumimoji="1" lang="en-US" altLang="zh-CN" sz="2800" b="1" smtClean="0">
                <a:solidFill>
                  <a:srgbClr val="000000"/>
                </a:solidFill>
                <a:latin typeface="Times New Roman" charset="0"/>
              </a:rPr>
              <a:t>      ASSUME    CS：CODE，DS：DATA，SS：STACK</a:t>
            </a:r>
          </a:p>
          <a:p>
            <a:pPr algn="just">
              <a:lnSpc>
                <a:spcPct val="80000"/>
              </a:lnSpc>
              <a:spcBef>
                <a:spcPct val="50000"/>
              </a:spcBef>
            </a:pPr>
            <a:r>
              <a:rPr kumimoji="1" lang="en-US" altLang="zh-CN" sz="2800" b="1" smtClean="0">
                <a:solidFill>
                  <a:srgbClr val="000000"/>
                </a:solidFill>
                <a:latin typeface="Times New Roman" charset="0"/>
              </a:rPr>
              <a:t>    　</a:t>
            </a:r>
            <a:endParaRPr kumimoji="1" lang="zh-CN" altLang="en-US" sz="2800" b="1" smtClean="0">
              <a:solidFill>
                <a:srgbClr val="000000"/>
              </a:solidFill>
              <a:latin typeface="Times New Roman" charset="0"/>
            </a:endParaRPr>
          </a:p>
        </p:txBody>
      </p:sp>
    </p:spTree>
    <p:extLst>
      <p:ext uri="{BB962C8B-B14F-4D97-AF65-F5344CB8AC3E}">
        <p14:creationId xmlns:p14="http://schemas.microsoft.com/office/powerpoint/2010/main" val="3482374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wipe(up)">
                                      <p:cBhvr>
                                        <p:cTn id="7" dur="500"/>
                                        <p:tgtEl>
                                          <p:spTgt spid="29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701"/>
                                        </p:tgtEl>
                                        <p:attrNameLst>
                                          <p:attrName>style.visibility</p:attrName>
                                        </p:attrNameLst>
                                      </p:cBhvr>
                                      <p:to>
                                        <p:strVal val="visible"/>
                                      </p:to>
                                    </p:set>
                                    <p:animEffect transition="in" filter="wipe(up)">
                                      <p:cBhvr>
                                        <p:cTn id="12" dur="500"/>
                                        <p:tgtEl>
                                          <p:spTgt spid="297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702"/>
                                        </p:tgtEl>
                                        <p:attrNameLst>
                                          <p:attrName>style.visibility</p:attrName>
                                        </p:attrNameLst>
                                      </p:cBhvr>
                                      <p:to>
                                        <p:strVal val="visible"/>
                                      </p:to>
                                    </p:set>
                                    <p:animEffect transition="in" filter="wipe(up)">
                                      <p:cBhvr>
                                        <p:cTn id="17"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utoUpdateAnimBg="0"/>
      <p:bldP spid="29701" grpId="0" autoUpdateAnimBg="0"/>
      <p:bldP spid="2970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0827BB9B-A672-418F-A6E8-26C16078ABB7}" type="slidenum">
              <a:rPr lang="zh-CN" altLang="en-US">
                <a:solidFill>
                  <a:srgbClr val="000000"/>
                </a:solidFill>
              </a:rPr>
              <a:pPr/>
              <a:t>48</a:t>
            </a:fld>
            <a:endParaRPr lang="en-US" altLang="zh-CN">
              <a:solidFill>
                <a:srgbClr val="000000"/>
              </a:solidFill>
            </a:endParaRPr>
          </a:p>
        </p:txBody>
      </p:sp>
      <p:sp>
        <p:nvSpPr>
          <p:cNvPr id="148482" name="Text Box 2"/>
          <p:cNvSpPr txBox="1">
            <a:spLocks noChangeArrowheads="1"/>
          </p:cNvSpPr>
          <p:nvPr/>
        </p:nvSpPr>
        <p:spPr bwMode="auto">
          <a:xfrm>
            <a:off x="304800" y="-152400"/>
            <a:ext cx="4572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注意：</a:t>
            </a:r>
            <a:endParaRPr kumimoji="1" lang="en-US" altLang="zh-CN" sz="3200" b="1" smtClean="0">
              <a:solidFill>
                <a:srgbClr val="000000"/>
              </a:solidFill>
              <a:latin typeface="Times New Roman" charset="0"/>
            </a:endParaRPr>
          </a:p>
        </p:txBody>
      </p:sp>
      <p:sp>
        <p:nvSpPr>
          <p:cNvPr id="148484" name="Text Box 4"/>
          <p:cNvSpPr txBox="1">
            <a:spLocks noChangeArrowheads="1"/>
          </p:cNvSpPr>
          <p:nvPr/>
        </p:nvSpPr>
        <p:spPr bwMode="auto">
          <a:xfrm>
            <a:off x="152400" y="404813"/>
            <a:ext cx="876300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smtClean="0">
                <a:solidFill>
                  <a:srgbClr val="000000"/>
                </a:solidFill>
                <a:latin typeface="宋体" charset="-122"/>
              </a:rPr>
              <a:t>    </a:t>
            </a:r>
            <a:r>
              <a:rPr kumimoji="1" lang="zh-CN" altLang="en-US" sz="2800" b="1" smtClean="0">
                <a:solidFill>
                  <a:srgbClr val="0000CC"/>
                </a:solidFill>
                <a:latin typeface="宋体" charset="-122"/>
              </a:rPr>
              <a:t>当程序运行时，由于</a:t>
            </a:r>
            <a:r>
              <a:rPr kumimoji="1" lang="en-US" altLang="zh-CN" sz="2800" b="1" smtClean="0">
                <a:solidFill>
                  <a:srgbClr val="0000CC"/>
                </a:solidFill>
                <a:latin typeface="宋体" charset="-122"/>
              </a:rPr>
              <a:t>DOS</a:t>
            </a:r>
            <a:r>
              <a:rPr kumimoji="1" lang="zh-CN" altLang="en-US" sz="2800" b="1" smtClean="0">
                <a:solidFill>
                  <a:srgbClr val="0000CC"/>
                </a:solidFill>
                <a:latin typeface="宋体" charset="-122"/>
              </a:rPr>
              <a:t>的装入程序负责把</a:t>
            </a:r>
            <a:r>
              <a:rPr kumimoji="1" lang="en-US" altLang="zh-CN" sz="2800" b="1" smtClean="0">
                <a:solidFill>
                  <a:srgbClr val="0000CC"/>
                </a:solidFill>
                <a:latin typeface="宋体" charset="-122"/>
              </a:rPr>
              <a:t>CS</a:t>
            </a:r>
            <a:r>
              <a:rPr kumimoji="1" lang="zh-CN" altLang="en-US" sz="2800" b="1" smtClean="0">
                <a:solidFill>
                  <a:srgbClr val="0000CC"/>
                </a:solidFill>
                <a:latin typeface="宋体" charset="-122"/>
              </a:rPr>
              <a:t>初始化成正确的代码段地址，</a:t>
            </a:r>
            <a:r>
              <a:rPr kumimoji="1" lang="en-US" altLang="zh-CN" sz="2800" b="1" smtClean="0">
                <a:solidFill>
                  <a:srgbClr val="0000CC"/>
                </a:solidFill>
                <a:latin typeface="宋体" charset="-122"/>
              </a:rPr>
              <a:t>SS</a:t>
            </a:r>
            <a:r>
              <a:rPr kumimoji="1" lang="zh-CN" altLang="en-US" sz="2800" b="1" smtClean="0">
                <a:solidFill>
                  <a:srgbClr val="0000CC"/>
                </a:solidFill>
                <a:latin typeface="宋体" charset="-122"/>
              </a:rPr>
              <a:t>初始化为正确的堆栈段地址，因此用户在程序中就不必设置。但是，在装入程序中</a:t>
            </a:r>
            <a:r>
              <a:rPr kumimoji="1" lang="en-US" altLang="zh-CN" sz="2800" b="1" smtClean="0">
                <a:solidFill>
                  <a:srgbClr val="0000CC"/>
                </a:solidFill>
                <a:latin typeface="宋体" charset="-122"/>
              </a:rPr>
              <a:t>DS</a:t>
            </a:r>
            <a:r>
              <a:rPr kumimoji="1" lang="zh-CN" altLang="en-US" sz="2800" b="1" smtClean="0">
                <a:solidFill>
                  <a:srgbClr val="0000CC"/>
                </a:solidFill>
                <a:latin typeface="宋体" charset="-122"/>
              </a:rPr>
              <a:t>寄存器由于被用作其它用途，因此，在用户程序中必须用两条指令对</a:t>
            </a:r>
            <a:r>
              <a:rPr kumimoji="1" lang="en-US" altLang="zh-CN" sz="2800" b="1" smtClean="0">
                <a:solidFill>
                  <a:srgbClr val="0000CC"/>
                </a:solidFill>
                <a:latin typeface="宋体" charset="-122"/>
              </a:rPr>
              <a:t>DS</a:t>
            </a:r>
            <a:r>
              <a:rPr kumimoji="1" lang="zh-CN" altLang="en-US" sz="2800" b="1" smtClean="0">
                <a:solidFill>
                  <a:srgbClr val="0000CC"/>
                </a:solidFill>
                <a:latin typeface="宋体" charset="-122"/>
              </a:rPr>
              <a:t>进行初始化，以装入用户的数据段段地址。当使用附加段时，也要用</a:t>
            </a:r>
            <a:r>
              <a:rPr kumimoji="1" lang="en-US" altLang="zh-CN" sz="2800" b="1" smtClean="0">
                <a:solidFill>
                  <a:srgbClr val="0000CC"/>
                </a:solidFill>
                <a:latin typeface="宋体" charset="-122"/>
              </a:rPr>
              <a:t>MOV</a:t>
            </a:r>
            <a:r>
              <a:rPr kumimoji="1" lang="zh-CN" altLang="en-US" sz="2800" b="1" smtClean="0">
                <a:solidFill>
                  <a:srgbClr val="0000CC"/>
                </a:solidFill>
                <a:latin typeface="宋体" charset="-122"/>
              </a:rPr>
              <a:t>指令给</a:t>
            </a:r>
            <a:r>
              <a:rPr kumimoji="1" lang="en-US" altLang="zh-CN" sz="2800" b="1" smtClean="0">
                <a:solidFill>
                  <a:srgbClr val="0000CC"/>
                </a:solidFill>
                <a:latin typeface="宋体" charset="-122"/>
              </a:rPr>
              <a:t>ES</a:t>
            </a:r>
            <a:r>
              <a:rPr kumimoji="1" lang="zh-CN" altLang="en-US" sz="2800" b="1" smtClean="0">
                <a:solidFill>
                  <a:srgbClr val="0000CC"/>
                </a:solidFill>
                <a:latin typeface="宋体" charset="-122"/>
              </a:rPr>
              <a:t>赋段地址。</a:t>
            </a:r>
            <a:r>
              <a:rPr kumimoji="1" lang="zh-CN" altLang="en-US" sz="3200" b="1" smtClean="0">
                <a:solidFill>
                  <a:srgbClr val="000000"/>
                </a:solidFill>
                <a:latin typeface="宋体" charset="-122"/>
              </a:rPr>
              <a:t> </a:t>
            </a:r>
          </a:p>
        </p:txBody>
      </p:sp>
      <p:sp>
        <p:nvSpPr>
          <p:cNvPr id="148485" name="Text Box 5"/>
          <p:cNvSpPr txBox="1">
            <a:spLocks noChangeArrowheads="1"/>
          </p:cNvSpPr>
          <p:nvPr/>
        </p:nvSpPr>
        <p:spPr bwMode="auto">
          <a:xfrm>
            <a:off x="0" y="4076700"/>
            <a:ext cx="9144000" cy="273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80000"/>
              </a:lnSpc>
              <a:spcBef>
                <a:spcPct val="50000"/>
              </a:spcBef>
            </a:pPr>
            <a:r>
              <a:rPr kumimoji="1" lang="zh-CN" altLang="en-US" sz="2800" b="1" smtClean="0">
                <a:solidFill>
                  <a:srgbClr val="000000"/>
                </a:solidFill>
                <a:latin typeface="Times New Roman" charset="0"/>
              </a:rPr>
              <a:t>例如，</a:t>
            </a:r>
            <a:r>
              <a:rPr kumimoji="1" lang="en-US" altLang="zh-CN" sz="2800" b="1" smtClean="0">
                <a:solidFill>
                  <a:srgbClr val="000000"/>
                </a:solidFill>
                <a:latin typeface="Times New Roman" charset="0"/>
              </a:rPr>
              <a:t>CODE  SEGMENT</a:t>
            </a:r>
          </a:p>
          <a:p>
            <a:pPr algn="just">
              <a:lnSpc>
                <a:spcPct val="80000"/>
              </a:lnSpc>
              <a:spcBef>
                <a:spcPct val="50000"/>
              </a:spcBef>
            </a:pPr>
            <a:r>
              <a:rPr kumimoji="1" lang="en-US" altLang="zh-CN" sz="2800" b="1" smtClean="0">
                <a:solidFill>
                  <a:srgbClr val="000000"/>
                </a:solidFill>
                <a:latin typeface="Times New Roman" charset="0"/>
              </a:rPr>
              <a:t>      ASSUME    CS：CODE，DS：DATA，SS：STACK</a:t>
            </a:r>
          </a:p>
          <a:p>
            <a:pPr algn="just">
              <a:lnSpc>
                <a:spcPct val="80000"/>
              </a:lnSpc>
              <a:spcBef>
                <a:spcPct val="50000"/>
              </a:spcBef>
            </a:pPr>
            <a:r>
              <a:rPr kumimoji="1" lang="en-US" altLang="zh-CN" sz="2800" b="1" smtClean="0">
                <a:solidFill>
                  <a:srgbClr val="000000"/>
                </a:solidFill>
                <a:latin typeface="Times New Roman" charset="0"/>
              </a:rPr>
              <a:t>    　MOV    AX，DATA  </a:t>
            </a:r>
            <a:r>
              <a:rPr kumimoji="1" lang="en-US" altLang="zh-CN" sz="2800" b="1" smtClean="0">
                <a:solidFill>
                  <a:srgbClr val="FF0000"/>
                </a:solidFill>
                <a:latin typeface="Times New Roman" charset="0"/>
              </a:rPr>
              <a:t>；DATA</a:t>
            </a:r>
            <a:r>
              <a:rPr kumimoji="1" lang="zh-CN" altLang="en-US" sz="2800" b="1" smtClean="0">
                <a:solidFill>
                  <a:srgbClr val="FF0000"/>
                </a:solidFill>
                <a:latin typeface="Times New Roman" charset="0"/>
              </a:rPr>
              <a:t>段值送</a:t>
            </a:r>
            <a:r>
              <a:rPr kumimoji="1" lang="en-US" altLang="zh-CN" sz="2800" b="1" smtClean="0">
                <a:solidFill>
                  <a:srgbClr val="FF0000"/>
                </a:solidFill>
                <a:latin typeface="Times New Roman" charset="0"/>
              </a:rPr>
              <a:t>AX</a:t>
            </a:r>
          </a:p>
          <a:p>
            <a:pPr algn="just">
              <a:lnSpc>
                <a:spcPct val="80000"/>
              </a:lnSpc>
              <a:spcBef>
                <a:spcPct val="50000"/>
              </a:spcBef>
            </a:pPr>
            <a:r>
              <a:rPr kumimoji="1" lang="en-US" altLang="zh-CN" sz="3200" b="1" smtClean="0">
                <a:solidFill>
                  <a:srgbClr val="000000"/>
                </a:solidFill>
                <a:latin typeface="Times New Roman" charset="0"/>
              </a:rPr>
              <a:t>      </a:t>
            </a:r>
            <a:r>
              <a:rPr kumimoji="1" lang="en-US" altLang="zh-CN" sz="2800" b="1" smtClean="0">
                <a:solidFill>
                  <a:srgbClr val="000000"/>
                </a:solidFill>
                <a:latin typeface="Times New Roman" charset="0"/>
              </a:rPr>
              <a:t>MOV </a:t>
            </a:r>
            <a:r>
              <a:rPr kumimoji="1" lang="en-US" altLang="zh-CN" sz="3200" b="1" smtClean="0">
                <a:solidFill>
                  <a:srgbClr val="000000"/>
                </a:solidFill>
                <a:latin typeface="Times New Roman" charset="0"/>
              </a:rPr>
              <a:t> </a:t>
            </a:r>
            <a:r>
              <a:rPr kumimoji="1" lang="en-US" altLang="zh-CN" sz="2800" b="1" smtClean="0">
                <a:solidFill>
                  <a:srgbClr val="000000"/>
                </a:solidFill>
                <a:latin typeface="Times New Roman" charset="0"/>
              </a:rPr>
              <a:t>DS，AX   </a:t>
            </a:r>
            <a:r>
              <a:rPr kumimoji="1" lang="en-US" altLang="zh-CN" sz="2800" b="1" smtClean="0">
                <a:solidFill>
                  <a:srgbClr val="FF0000"/>
                </a:solidFill>
                <a:latin typeface="Times New Roman" charset="0"/>
              </a:rPr>
              <a:t>；AX</a:t>
            </a:r>
            <a:r>
              <a:rPr kumimoji="1" lang="zh-CN" altLang="en-US" sz="2800" b="1" smtClean="0">
                <a:solidFill>
                  <a:srgbClr val="FF0000"/>
                </a:solidFill>
                <a:latin typeface="Times New Roman" charset="0"/>
              </a:rPr>
              <a:t>内容送</a:t>
            </a:r>
            <a:r>
              <a:rPr kumimoji="1" lang="en-US" altLang="zh-CN" sz="2800" b="1" smtClean="0">
                <a:solidFill>
                  <a:srgbClr val="FF0000"/>
                </a:solidFill>
                <a:latin typeface="Times New Roman" charset="0"/>
              </a:rPr>
              <a:t>DS，DS</a:t>
            </a:r>
            <a:r>
              <a:rPr kumimoji="1" lang="zh-CN" altLang="en-US" sz="2800" b="1" smtClean="0">
                <a:solidFill>
                  <a:srgbClr val="FF0000"/>
                </a:solidFill>
                <a:latin typeface="Times New Roman" charset="0"/>
              </a:rPr>
              <a:t>才有实际段值</a:t>
            </a:r>
          </a:p>
          <a:p>
            <a:pPr>
              <a:lnSpc>
                <a:spcPct val="80000"/>
              </a:lnSpc>
              <a:spcBef>
                <a:spcPct val="50000"/>
              </a:spcBef>
            </a:pPr>
            <a:r>
              <a:rPr kumimoji="1" lang="en-US" altLang="zh-CN" sz="2800" b="1" smtClean="0">
                <a:solidFill>
                  <a:srgbClr val="000000"/>
                </a:solidFill>
                <a:latin typeface="Times New Roman" charset="0"/>
              </a:rPr>
              <a:t>       CODE  ENDS </a:t>
            </a:r>
            <a:endParaRPr kumimoji="1" lang="zh-CN" altLang="en-US" sz="2800" b="1" smtClean="0">
              <a:solidFill>
                <a:srgbClr val="000000"/>
              </a:solidFill>
              <a:latin typeface="Times New Roman" charset="0"/>
            </a:endParaRPr>
          </a:p>
        </p:txBody>
      </p:sp>
    </p:spTree>
    <p:extLst>
      <p:ext uri="{BB962C8B-B14F-4D97-AF65-F5344CB8AC3E}">
        <p14:creationId xmlns:p14="http://schemas.microsoft.com/office/powerpoint/2010/main" val="1714908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8484"/>
                                        </p:tgtEl>
                                        <p:attrNameLst>
                                          <p:attrName>style.visibility</p:attrName>
                                        </p:attrNameLst>
                                      </p:cBhvr>
                                      <p:to>
                                        <p:strVal val="visible"/>
                                      </p:to>
                                    </p:set>
                                    <p:animEffect transition="in" filter="wipe(up)">
                                      <p:cBhvr>
                                        <p:cTn id="7" dur="500"/>
                                        <p:tgtEl>
                                          <p:spTgt spid="148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8485"/>
                                        </p:tgtEl>
                                        <p:attrNameLst>
                                          <p:attrName>style.visibility</p:attrName>
                                        </p:attrNameLst>
                                      </p:cBhvr>
                                      <p:to>
                                        <p:strVal val="visible"/>
                                      </p:to>
                                    </p:set>
                                    <p:animEffect transition="in" filter="wipe(up)">
                                      <p:cBhvr>
                                        <p:cTn id="12" dur="500"/>
                                        <p:tgtEl>
                                          <p:spTgt spid="148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autoUpdateAnimBg="0"/>
      <p:bldP spid="14848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19B03DBE-9944-48B1-BC77-C692B467F883}" type="slidenum">
              <a:rPr lang="zh-CN" altLang="en-US">
                <a:solidFill>
                  <a:srgbClr val="000000"/>
                </a:solidFill>
              </a:rPr>
              <a:pPr/>
              <a:t>49</a:t>
            </a:fld>
            <a:endParaRPr lang="en-US" altLang="zh-CN">
              <a:solidFill>
                <a:srgbClr val="000000"/>
              </a:solidFill>
            </a:endParaRPr>
          </a:p>
        </p:txBody>
      </p:sp>
      <p:sp>
        <p:nvSpPr>
          <p:cNvPr id="149506" name="Text Box 2"/>
          <p:cNvSpPr txBox="1">
            <a:spLocks noChangeArrowheads="1"/>
          </p:cNvSpPr>
          <p:nvPr/>
        </p:nvSpPr>
        <p:spPr bwMode="auto">
          <a:xfrm>
            <a:off x="0" y="0"/>
            <a:ext cx="9144000"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dirty="0" smtClean="0">
                <a:solidFill>
                  <a:srgbClr val="000000"/>
                </a:solidFill>
                <a:latin typeface="Times New Roman" charset="0"/>
              </a:rPr>
              <a:t>1</a:t>
            </a:r>
            <a:r>
              <a:rPr kumimoji="1" lang="zh-CN" altLang="en-US" sz="3200" b="1" dirty="0" smtClean="0">
                <a:solidFill>
                  <a:srgbClr val="000000"/>
                </a:solidFill>
                <a:latin typeface="Times New Roman" charset="0"/>
              </a:rPr>
              <a:t>.2.5  过程定义伪指令</a:t>
            </a:r>
            <a:r>
              <a:rPr kumimoji="1" lang="en-US" altLang="zh-CN" sz="3200" b="1" dirty="0" smtClean="0">
                <a:solidFill>
                  <a:srgbClr val="000000"/>
                </a:solidFill>
                <a:latin typeface="Times New Roman" charset="0"/>
              </a:rPr>
              <a:t>PROC</a:t>
            </a:r>
            <a:r>
              <a:rPr kumimoji="1" lang="zh-CN" altLang="en-US" sz="3200" b="1" dirty="0" smtClean="0">
                <a:solidFill>
                  <a:srgbClr val="000000"/>
                </a:solidFill>
                <a:latin typeface="Times New Roman" charset="0"/>
              </a:rPr>
              <a:t>和</a:t>
            </a:r>
            <a:r>
              <a:rPr kumimoji="1" lang="en-US" altLang="zh-CN" sz="3200" b="1" dirty="0" smtClean="0">
                <a:solidFill>
                  <a:srgbClr val="000000"/>
                </a:solidFill>
                <a:latin typeface="Times New Roman" charset="0"/>
              </a:rPr>
              <a:t>ENDP</a:t>
            </a:r>
          </a:p>
        </p:txBody>
      </p:sp>
      <p:sp>
        <p:nvSpPr>
          <p:cNvPr id="149507" name="Text Box 3"/>
          <p:cNvSpPr txBox="1">
            <a:spLocks noChangeArrowheads="1"/>
          </p:cNvSpPr>
          <p:nvPr/>
        </p:nvSpPr>
        <p:spPr bwMode="auto">
          <a:xfrm>
            <a:off x="152400" y="457200"/>
            <a:ext cx="8839200" cy="177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宋体" charset="-122"/>
              </a:rPr>
              <a:t>   </a:t>
            </a:r>
            <a:r>
              <a:rPr kumimoji="1" lang="zh-CN" altLang="en-US" sz="2800" b="1" smtClean="0">
                <a:solidFill>
                  <a:srgbClr val="000000"/>
                </a:solidFill>
                <a:latin typeface="宋体" charset="-122"/>
              </a:rPr>
              <a:t>在程序设计中，可将具有一定功能的程序段看成为一个过程</a:t>
            </a:r>
            <a:r>
              <a:rPr kumimoji="1" lang="zh-CN" altLang="en-US" sz="2800" b="1" smtClean="0">
                <a:solidFill>
                  <a:srgbClr val="000000"/>
                </a:solidFill>
                <a:latin typeface="Times New Roman" charset="0"/>
              </a:rPr>
              <a:t>(</a:t>
            </a:r>
            <a:r>
              <a:rPr kumimoji="1" lang="zh-CN" altLang="en-US" sz="2800" b="1" smtClean="0">
                <a:solidFill>
                  <a:srgbClr val="000000"/>
                </a:solidFill>
                <a:latin typeface="宋体" charset="-122"/>
              </a:rPr>
              <a:t>相当于一个子程序</a:t>
            </a:r>
            <a:r>
              <a:rPr kumimoji="1" lang="zh-CN" altLang="en-US" sz="2800" b="1" smtClean="0">
                <a:solidFill>
                  <a:srgbClr val="000000"/>
                </a:solidFill>
                <a:latin typeface="Times New Roman" charset="0"/>
              </a:rPr>
              <a:t>)</a:t>
            </a:r>
            <a:r>
              <a:rPr kumimoji="1" lang="zh-CN" altLang="en-US" sz="2800" b="1" smtClean="0">
                <a:solidFill>
                  <a:srgbClr val="000000"/>
                </a:solidFill>
                <a:latin typeface="宋体" charset="-122"/>
              </a:rPr>
              <a:t>，它可以被别的程序调用。 </a:t>
            </a:r>
            <a:r>
              <a:rPr kumimoji="1" lang="zh-CN" altLang="en-US" sz="2800" b="1" smtClean="0">
                <a:solidFill>
                  <a:srgbClr val="FF0000"/>
                </a:solidFill>
                <a:latin typeface="宋体" charset="-122"/>
              </a:rPr>
              <a:t>要求先定义后使用。</a:t>
            </a:r>
            <a:r>
              <a:rPr kumimoji="1" lang="zh-CN" altLang="en-US" sz="3200" b="1" smtClean="0">
                <a:solidFill>
                  <a:srgbClr val="FF0000"/>
                </a:solidFill>
                <a:latin typeface="Times New Roman" charset="0"/>
              </a:rPr>
              <a:t> </a:t>
            </a:r>
          </a:p>
        </p:txBody>
      </p:sp>
      <p:sp>
        <p:nvSpPr>
          <p:cNvPr id="149513" name="Text Box 9"/>
          <p:cNvSpPr txBox="1">
            <a:spLocks noChangeArrowheads="1"/>
          </p:cNvSpPr>
          <p:nvPr/>
        </p:nvSpPr>
        <p:spPr bwMode="auto">
          <a:xfrm>
            <a:off x="152400" y="2133600"/>
            <a:ext cx="83820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50000"/>
              </a:spcBef>
            </a:pPr>
            <a:r>
              <a:rPr kumimoji="1" lang="zh-CN" altLang="en-US" sz="2800" b="1" i="1" u="sng" smtClean="0">
                <a:solidFill>
                  <a:srgbClr val="0000CC"/>
                </a:solidFill>
                <a:latin typeface="Times New Roman" charset="0"/>
              </a:rPr>
              <a:t>一个过程由伪指令</a:t>
            </a:r>
            <a:r>
              <a:rPr kumimoji="1" lang="en-US" altLang="zh-CN" sz="2800" b="1" i="1" u="sng" smtClean="0">
                <a:solidFill>
                  <a:srgbClr val="0000CC"/>
                </a:solidFill>
                <a:latin typeface="Times New Roman" charset="0"/>
              </a:rPr>
              <a:t>PROC</a:t>
            </a:r>
            <a:r>
              <a:rPr kumimoji="1" lang="zh-CN" altLang="en-US" sz="2800" b="1" i="1" u="sng" smtClean="0">
                <a:solidFill>
                  <a:srgbClr val="0000CC"/>
                </a:solidFill>
                <a:latin typeface="Times New Roman" charset="0"/>
              </a:rPr>
              <a:t>和</a:t>
            </a:r>
            <a:r>
              <a:rPr kumimoji="1" lang="en-US" altLang="zh-CN" sz="2800" b="1" i="1" u="sng" smtClean="0">
                <a:solidFill>
                  <a:srgbClr val="0000CC"/>
                </a:solidFill>
                <a:latin typeface="Times New Roman" charset="0"/>
              </a:rPr>
              <a:t>ENDP</a:t>
            </a:r>
            <a:r>
              <a:rPr kumimoji="1" lang="zh-CN" altLang="en-US" sz="2800" b="1" i="1" u="sng" smtClean="0">
                <a:solidFill>
                  <a:srgbClr val="0000CC"/>
                </a:solidFill>
                <a:latin typeface="Times New Roman" charset="0"/>
              </a:rPr>
              <a:t>来定义，其格式为</a:t>
            </a:r>
            <a:r>
              <a:rPr kumimoji="1" lang="zh-CN" altLang="en-US" sz="2800" b="1" smtClean="0">
                <a:solidFill>
                  <a:srgbClr val="0000CC"/>
                </a:solidFill>
                <a:latin typeface="Times New Roman" charset="0"/>
              </a:rPr>
              <a:t>：</a:t>
            </a:r>
            <a:endParaRPr kumimoji="1" lang="zh-CN" altLang="en-US" sz="2800" b="1" smtClean="0">
              <a:solidFill>
                <a:srgbClr val="000000"/>
              </a:solidFill>
              <a:latin typeface="Times New Roman" charset="0"/>
            </a:endParaRPr>
          </a:p>
        </p:txBody>
      </p:sp>
      <p:sp>
        <p:nvSpPr>
          <p:cNvPr id="149514" name="Text Box 10"/>
          <p:cNvSpPr txBox="1">
            <a:spLocks noChangeArrowheads="1"/>
          </p:cNvSpPr>
          <p:nvPr/>
        </p:nvSpPr>
        <p:spPr bwMode="auto">
          <a:xfrm>
            <a:off x="457200" y="3565525"/>
            <a:ext cx="5486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49515" name="Text Box 11"/>
          <p:cNvSpPr txBox="1">
            <a:spLocks noChangeArrowheads="1"/>
          </p:cNvSpPr>
          <p:nvPr/>
        </p:nvSpPr>
        <p:spPr bwMode="auto">
          <a:xfrm>
            <a:off x="304800" y="3048000"/>
            <a:ext cx="3810000"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800" b="1" smtClean="0">
                <a:solidFill>
                  <a:srgbClr val="0000CC"/>
                </a:solidFill>
                <a:latin typeface="Times New Roman" charset="0"/>
              </a:rPr>
              <a:t>过程名   </a:t>
            </a:r>
            <a:r>
              <a:rPr kumimoji="1" lang="en-US" altLang="zh-CN" sz="2800" b="1" smtClean="0">
                <a:solidFill>
                  <a:srgbClr val="0000CC"/>
                </a:solidFill>
                <a:latin typeface="Times New Roman" charset="0"/>
              </a:rPr>
              <a:t>PROC  [</a:t>
            </a:r>
            <a:r>
              <a:rPr kumimoji="1" lang="zh-CN" altLang="en-US" sz="2800" b="1" smtClean="0">
                <a:solidFill>
                  <a:srgbClr val="0000CC"/>
                </a:solidFill>
                <a:latin typeface="Times New Roman" charset="0"/>
              </a:rPr>
              <a:t>类型]</a:t>
            </a:r>
          </a:p>
          <a:p>
            <a:pPr algn="just">
              <a:spcBef>
                <a:spcPct val="50000"/>
              </a:spcBef>
            </a:pPr>
            <a:r>
              <a:rPr kumimoji="1" lang="zh-CN" altLang="en-US" sz="2800" b="1" smtClean="0">
                <a:solidFill>
                  <a:srgbClr val="0000CC"/>
                </a:solidFill>
                <a:latin typeface="Times New Roman" charset="0"/>
              </a:rPr>
              <a:t>       过程体</a:t>
            </a:r>
          </a:p>
          <a:p>
            <a:pPr algn="just">
              <a:spcBef>
                <a:spcPct val="50000"/>
              </a:spcBef>
            </a:pPr>
            <a:r>
              <a:rPr kumimoji="1" lang="zh-CN" altLang="en-US" sz="2800" b="1" smtClean="0">
                <a:solidFill>
                  <a:srgbClr val="0000CC"/>
                </a:solidFill>
                <a:latin typeface="Times New Roman" charset="0"/>
              </a:rPr>
              <a:t>       </a:t>
            </a:r>
            <a:r>
              <a:rPr kumimoji="1" lang="en-US" altLang="zh-CN" sz="2800" b="1" smtClean="0">
                <a:solidFill>
                  <a:srgbClr val="0000CC"/>
                </a:solidFill>
                <a:latin typeface="Times New Roman" charset="0"/>
              </a:rPr>
              <a:t>RET</a:t>
            </a:r>
          </a:p>
          <a:p>
            <a:pPr>
              <a:spcBef>
                <a:spcPct val="50000"/>
              </a:spcBef>
            </a:pPr>
            <a:r>
              <a:rPr kumimoji="1" lang="zh-CN" altLang="en-US" sz="2800" b="1" smtClean="0">
                <a:solidFill>
                  <a:srgbClr val="0000CC"/>
                </a:solidFill>
                <a:latin typeface="宋体" charset="-122"/>
              </a:rPr>
              <a:t>过程名</a:t>
            </a:r>
            <a:r>
              <a:rPr kumimoji="1" lang="zh-CN" altLang="en-US" sz="2800" b="1" smtClean="0">
                <a:solidFill>
                  <a:srgbClr val="0000CC"/>
                </a:solidFill>
                <a:latin typeface="Times New Roman" charset="0"/>
              </a:rPr>
              <a:t>   </a:t>
            </a:r>
            <a:r>
              <a:rPr kumimoji="1" lang="en-US" altLang="zh-CN" sz="2800" b="1" smtClean="0">
                <a:solidFill>
                  <a:srgbClr val="0000CC"/>
                </a:solidFill>
                <a:latin typeface="Times New Roman" charset="0"/>
              </a:rPr>
              <a:t>ENDP </a:t>
            </a:r>
          </a:p>
          <a:p>
            <a:pPr>
              <a:spcBef>
                <a:spcPct val="50000"/>
              </a:spcBef>
            </a:pPr>
            <a:r>
              <a:rPr kumimoji="1" lang="zh-CN" altLang="en-US" sz="2800" b="1" smtClean="0">
                <a:solidFill>
                  <a:srgbClr val="FF0000"/>
                </a:solidFill>
                <a:latin typeface="Times New Roman" charset="0"/>
              </a:rPr>
              <a:t>注意：</a:t>
            </a:r>
            <a:r>
              <a:rPr kumimoji="1" lang="en-US" altLang="zh-CN" sz="2800" b="1" smtClean="0">
                <a:solidFill>
                  <a:srgbClr val="FF0000"/>
                </a:solidFill>
                <a:latin typeface="Times New Roman" charset="0"/>
              </a:rPr>
              <a:t>PROC</a:t>
            </a:r>
            <a:r>
              <a:rPr kumimoji="1" lang="zh-CN" altLang="en-US" sz="2800" b="1" smtClean="0">
                <a:solidFill>
                  <a:srgbClr val="FF0000"/>
                </a:solidFill>
                <a:latin typeface="Times New Roman" charset="0"/>
              </a:rPr>
              <a:t>和</a:t>
            </a:r>
            <a:r>
              <a:rPr kumimoji="1" lang="en-US" altLang="zh-CN" sz="2800" b="1" smtClean="0">
                <a:solidFill>
                  <a:srgbClr val="FF0000"/>
                </a:solidFill>
                <a:latin typeface="Times New Roman" charset="0"/>
              </a:rPr>
              <a:t>ENDP</a:t>
            </a:r>
            <a:r>
              <a:rPr kumimoji="1" lang="zh-CN" altLang="en-US" sz="2800" b="1" smtClean="0">
                <a:solidFill>
                  <a:srgbClr val="FF0000"/>
                </a:solidFill>
                <a:latin typeface="Times New Roman" charset="0"/>
              </a:rPr>
              <a:t>要成对出现。</a:t>
            </a:r>
          </a:p>
        </p:txBody>
      </p:sp>
      <p:sp>
        <p:nvSpPr>
          <p:cNvPr id="149516" name="Text Box 12"/>
          <p:cNvSpPr txBox="1">
            <a:spLocks noChangeArrowheads="1"/>
          </p:cNvSpPr>
          <p:nvPr/>
        </p:nvSpPr>
        <p:spPr bwMode="auto">
          <a:xfrm>
            <a:off x="4343400" y="2743200"/>
            <a:ext cx="457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800" b="1" smtClean="0">
                <a:solidFill>
                  <a:srgbClr val="000000"/>
                </a:solidFill>
                <a:latin typeface="宋体" charset="-122"/>
              </a:rPr>
              <a:t>过程名是为过程所起的名称，不能省略</a:t>
            </a:r>
            <a:r>
              <a:rPr kumimoji="1" lang="zh-CN" altLang="en-US" sz="2800" b="1" smtClean="0">
                <a:solidFill>
                  <a:srgbClr val="000000"/>
                </a:solidFill>
                <a:latin typeface="Times New Roman" charset="0"/>
              </a:rPr>
              <a:t>        </a:t>
            </a:r>
          </a:p>
        </p:txBody>
      </p:sp>
      <p:sp>
        <p:nvSpPr>
          <p:cNvPr id="149517" name="Text Box 13"/>
          <p:cNvSpPr txBox="1">
            <a:spLocks noChangeArrowheads="1"/>
          </p:cNvSpPr>
          <p:nvPr/>
        </p:nvSpPr>
        <p:spPr bwMode="auto">
          <a:xfrm>
            <a:off x="4343400" y="3792538"/>
            <a:ext cx="45720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800" b="1" smtClean="0">
                <a:solidFill>
                  <a:srgbClr val="000000"/>
                </a:solidFill>
                <a:latin typeface="宋体" charset="-122"/>
              </a:rPr>
              <a:t>类型由</a:t>
            </a:r>
            <a:r>
              <a:rPr kumimoji="1" lang="en-US" altLang="zh-CN" sz="2800" b="1" smtClean="0">
                <a:solidFill>
                  <a:srgbClr val="000000"/>
                </a:solidFill>
                <a:latin typeface="宋体" charset="-122"/>
              </a:rPr>
              <a:t>FAR（</a:t>
            </a:r>
            <a:r>
              <a:rPr kumimoji="1" lang="zh-CN" altLang="en-US" sz="2800" b="1" smtClean="0">
                <a:solidFill>
                  <a:srgbClr val="000000"/>
                </a:solidFill>
                <a:latin typeface="宋体" charset="-122"/>
              </a:rPr>
              <a:t>远过程，为段间调用）和</a:t>
            </a:r>
            <a:r>
              <a:rPr kumimoji="1" lang="en-US" altLang="zh-CN" sz="2800" b="1" smtClean="0">
                <a:solidFill>
                  <a:srgbClr val="000000"/>
                </a:solidFill>
                <a:latin typeface="宋体" charset="-122"/>
              </a:rPr>
              <a:t>NEAR（</a:t>
            </a:r>
            <a:r>
              <a:rPr kumimoji="1" lang="zh-CN" altLang="en-US" sz="2800" b="1" smtClean="0">
                <a:solidFill>
                  <a:srgbClr val="000000"/>
                </a:solidFill>
                <a:latin typeface="宋体" charset="-122"/>
              </a:rPr>
              <a:t>近过程，为段内调用）来确定，如果缺省类型，则该过程就默认为近过程。 </a:t>
            </a:r>
          </a:p>
        </p:txBody>
      </p:sp>
      <p:sp>
        <p:nvSpPr>
          <p:cNvPr id="149518" name="Text Box 14"/>
          <p:cNvSpPr txBox="1">
            <a:spLocks noChangeArrowheads="1"/>
          </p:cNvSpPr>
          <p:nvPr/>
        </p:nvSpPr>
        <p:spPr bwMode="auto">
          <a:xfrm>
            <a:off x="4343400" y="6110288"/>
            <a:ext cx="4800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800" b="1" smtClean="0">
                <a:solidFill>
                  <a:srgbClr val="000000"/>
                </a:solidFill>
                <a:latin typeface="宋体" charset="-122"/>
              </a:rPr>
              <a:t>过程体内至少有一条</a:t>
            </a:r>
            <a:r>
              <a:rPr kumimoji="1" lang="en-US" altLang="zh-CN" sz="2800" b="1" smtClean="0">
                <a:solidFill>
                  <a:srgbClr val="000000"/>
                </a:solidFill>
                <a:latin typeface="宋体" charset="-122"/>
              </a:rPr>
              <a:t>RET</a:t>
            </a:r>
            <a:r>
              <a:rPr kumimoji="1" lang="zh-CN" altLang="en-US" sz="2800" b="1" smtClean="0">
                <a:solidFill>
                  <a:srgbClr val="000000"/>
                </a:solidFill>
                <a:latin typeface="宋体" charset="-122"/>
              </a:rPr>
              <a:t>指令 </a:t>
            </a:r>
          </a:p>
        </p:txBody>
      </p:sp>
    </p:spTree>
    <p:extLst>
      <p:ext uri="{BB962C8B-B14F-4D97-AF65-F5344CB8AC3E}">
        <p14:creationId xmlns:p14="http://schemas.microsoft.com/office/powerpoint/2010/main" val="2092888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49507"/>
                                        </p:tgtEl>
                                        <p:attrNameLst>
                                          <p:attrName>style.visibility</p:attrName>
                                        </p:attrNameLst>
                                      </p:cBhvr>
                                      <p:to>
                                        <p:strVal val="visible"/>
                                      </p:to>
                                    </p:set>
                                    <p:animEffect transition="in" filter="barn(outVertical)">
                                      <p:cBhvr>
                                        <p:cTn id="7" dur="500"/>
                                        <p:tgtEl>
                                          <p:spTgt spid="149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49513"/>
                                        </p:tgtEl>
                                        <p:attrNameLst>
                                          <p:attrName>style.visibility</p:attrName>
                                        </p:attrNameLst>
                                      </p:cBhvr>
                                      <p:to>
                                        <p:strVal val="visible"/>
                                      </p:to>
                                    </p:set>
                                    <p:animEffect transition="in" filter="barn(outVertical)">
                                      <p:cBhvr>
                                        <p:cTn id="12" dur="500"/>
                                        <p:tgtEl>
                                          <p:spTgt spid="1495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49515"/>
                                        </p:tgtEl>
                                        <p:attrNameLst>
                                          <p:attrName>style.visibility</p:attrName>
                                        </p:attrNameLst>
                                      </p:cBhvr>
                                      <p:to>
                                        <p:strVal val="visible"/>
                                      </p:to>
                                    </p:set>
                                    <p:animEffect transition="in" filter="barn(outVertical)">
                                      <p:cBhvr>
                                        <p:cTn id="17" dur="500"/>
                                        <p:tgtEl>
                                          <p:spTgt spid="1495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9516"/>
                                        </p:tgtEl>
                                        <p:attrNameLst>
                                          <p:attrName>style.visibility</p:attrName>
                                        </p:attrNameLst>
                                      </p:cBhvr>
                                      <p:to>
                                        <p:strVal val="visible"/>
                                      </p:to>
                                    </p:set>
                                    <p:animEffect transition="in" filter="dissolve">
                                      <p:cBhvr>
                                        <p:cTn id="22" dur="500"/>
                                        <p:tgtEl>
                                          <p:spTgt spid="1495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9517"/>
                                        </p:tgtEl>
                                        <p:attrNameLst>
                                          <p:attrName>style.visibility</p:attrName>
                                        </p:attrNameLst>
                                      </p:cBhvr>
                                      <p:to>
                                        <p:strVal val="visible"/>
                                      </p:to>
                                    </p:set>
                                    <p:animEffect transition="in" filter="dissolve">
                                      <p:cBhvr>
                                        <p:cTn id="27" dur="500"/>
                                        <p:tgtEl>
                                          <p:spTgt spid="1495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9518"/>
                                        </p:tgtEl>
                                        <p:attrNameLst>
                                          <p:attrName>style.visibility</p:attrName>
                                        </p:attrNameLst>
                                      </p:cBhvr>
                                      <p:to>
                                        <p:strVal val="visible"/>
                                      </p:to>
                                    </p:set>
                                    <p:animEffect transition="in" filter="dissolve">
                                      <p:cBhvr>
                                        <p:cTn id="32" dur="500"/>
                                        <p:tgtEl>
                                          <p:spTgt spid="149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autoUpdateAnimBg="0"/>
      <p:bldP spid="149513" grpId="0" autoUpdateAnimBg="0"/>
      <p:bldP spid="149515" grpId="0" autoUpdateAnimBg="0"/>
      <p:bldP spid="149516" grpId="0" autoUpdateAnimBg="0"/>
      <p:bldP spid="149517" grpId="0" autoUpdateAnimBg="0"/>
      <p:bldP spid="14951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汇编语言程序设计基础</a:t>
            </a:r>
          </a:p>
        </p:txBody>
      </p:sp>
      <p:sp>
        <p:nvSpPr>
          <p:cNvPr id="5" name="Rectangle 12"/>
          <p:cNvSpPr>
            <a:spLocks noChangeArrowheads="1"/>
          </p:cNvSpPr>
          <p:nvPr/>
        </p:nvSpPr>
        <p:spPr bwMode="auto">
          <a:xfrm>
            <a:off x="251520" y="1128445"/>
            <a:ext cx="4876800" cy="609600"/>
          </a:xfrm>
          <a:prstGeom prst="rect">
            <a:avLst/>
          </a:prstGeom>
          <a:solidFill>
            <a:srgbClr val="9900CC"/>
          </a:solidFill>
          <a:ln w="9525">
            <a:solidFill>
              <a:srgbClr val="FFFFCC"/>
            </a:solidFill>
            <a:prstDash val="sysDot"/>
            <a:miter lim="800000"/>
            <a:headEnd/>
            <a:tailEnd/>
          </a:ln>
        </p:spPr>
        <p:txBody>
          <a:bodyPr anchor="ctr"/>
          <a:lstStyle>
            <a:lvl1pPr eaLnBrk="0" hangingPunct="0">
              <a:spcBef>
                <a:spcPct val="20000"/>
              </a:spcBef>
              <a:buClr>
                <a:schemeClr val="hlink"/>
              </a:buClr>
              <a:buSzPct val="110000"/>
              <a:buFont typeface="Wingdings" pitchFamily="2" charset="2"/>
              <a:buBlip>
                <a:blip r:embed="rId2"/>
              </a:buBlip>
              <a:defRPr kumimoji="1" sz="3200">
                <a:solidFill>
                  <a:schemeClr val="tx1"/>
                </a:solidFill>
                <a:latin typeface="Tahoma" pitchFamily="34" charset="0"/>
                <a:ea typeface="宋体" charset="-122"/>
              </a:defRPr>
            </a:lvl1pPr>
            <a:lvl2pPr marL="742950" indent="-285750" eaLnBrk="0" hangingPunct="0">
              <a:spcBef>
                <a:spcPct val="20000"/>
              </a:spcBef>
              <a:buClr>
                <a:schemeClr val="tx1"/>
              </a:buClr>
              <a:buSzPct val="60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hlink"/>
              </a:buClr>
              <a:buSzPct val="95000"/>
              <a:buFont typeface="Wingdings" pitchFamily="2" charset="2"/>
              <a:buChar char="w"/>
              <a:defRPr kumimoji="1" sz="2400">
                <a:solidFill>
                  <a:schemeClr val="tx1"/>
                </a:solidFill>
                <a:latin typeface="Tahoma" pitchFamily="34" charset="0"/>
                <a:ea typeface="宋体" charset="-122"/>
              </a:defRPr>
            </a:lvl3pPr>
            <a:lvl4pPr marL="1600200" indent="-228600" eaLnBrk="0" hangingPunct="0">
              <a:spcBef>
                <a:spcPct val="20000"/>
              </a:spcBef>
              <a:buClr>
                <a:schemeClr val="tx1"/>
              </a:buClr>
              <a:buSzPct val="6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hlink"/>
              </a:buClr>
              <a:buSzPct val="6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3600" dirty="0" smtClean="0">
                <a:solidFill>
                  <a:schemeClr val="bg1"/>
                </a:solidFill>
                <a:latin typeface="楷体_GB2312" pitchFamily="49" charset="-122"/>
                <a:ea typeface="楷体_GB2312" pitchFamily="49" charset="-122"/>
              </a:rPr>
              <a:t>编写</a:t>
            </a:r>
            <a:r>
              <a:rPr lang="zh-CN" altLang="en-US" sz="3600" dirty="0">
                <a:solidFill>
                  <a:schemeClr val="bg1"/>
                </a:solidFill>
                <a:latin typeface="楷体_GB2312" pitchFamily="49" charset="-122"/>
                <a:ea typeface="楷体_GB2312" pitchFamily="49" charset="-122"/>
              </a:rPr>
              <a:t>程序</a:t>
            </a:r>
          </a:p>
        </p:txBody>
      </p:sp>
      <p:sp>
        <p:nvSpPr>
          <p:cNvPr id="6" name="矩形 5"/>
          <p:cNvSpPr/>
          <p:nvPr/>
        </p:nvSpPr>
        <p:spPr>
          <a:xfrm>
            <a:off x="683568" y="1844824"/>
            <a:ext cx="6340197" cy="461665"/>
          </a:xfrm>
          <a:prstGeom prst="rect">
            <a:avLst/>
          </a:prstGeom>
        </p:spPr>
        <p:txBody>
          <a:bodyPr wrap="none">
            <a:spAutoFit/>
          </a:bodyPr>
          <a:lstStyle/>
          <a:p>
            <a:pPr eaLnBrk="1" hangingPunct="1">
              <a:spcBef>
                <a:spcPct val="40000"/>
              </a:spcBef>
              <a:buClrTx/>
              <a:buSzTx/>
              <a:buFontTx/>
              <a:buNone/>
            </a:pPr>
            <a:r>
              <a:rPr lang="zh-CN" altLang="en-US" sz="2400" b="1" dirty="0">
                <a:solidFill>
                  <a:srgbClr val="000000"/>
                </a:solidFill>
                <a:latin typeface="楷体_GB2312" pitchFamily="49" charset="-122"/>
                <a:ea typeface="楷体_GB2312" pitchFamily="49" charset="-122"/>
              </a:rPr>
              <a:t>采用汇编语言编写程序应注意以下几个问题：</a:t>
            </a:r>
          </a:p>
        </p:txBody>
      </p:sp>
      <p:sp>
        <p:nvSpPr>
          <p:cNvPr id="7" name="Rectangle 5"/>
          <p:cNvSpPr>
            <a:spLocks noChangeArrowheads="1"/>
          </p:cNvSpPr>
          <p:nvPr/>
        </p:nvSpPr>
        <p:spPr bwMode="auto">
          <a:xfrm>
            <a:off x="395536" y="2361207"/>
            <a:ext cx="8077200" cy="1006475"/>
          </a:xfrm>
          <a:prstGeom prst="rect">
            <a:avLst/>
          </a:prstGeom>
          <a:gradFill rotWithShape="0">
            <a:gsLst>
              <a:gs pos="0">
                <a:srgbClr val="800000"/>
              </a:gs>
              <a:gs pos="100000">
                <a:srgbClr val="3B00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110000"/>
              <a:buFont typeface="Wingdings" pitchFamily="2" charset="2"/>
              <a:buBlip>
                <a:blip r:embed="rId2"/>
              </a:buBlip>
              <a:defRPr kumimoji="1" sz="3200">
                <a:solidFill>
                  <a:schemeClr val="tx1"/>
                </a:solidFill>
                <a:latin typeface="Tahoma" pitchFamily="34" charset="0"/>
                <a:ea typeface="宋体" charset="-122"/>
              </a:defRPr>
            </a:lvl1pPr>
            <a:lvl2pPr marL="742950" indent="-285750" eaLnBrk="0" hangingPunct="0">
              <a:spcBef>
                <a:spcPct val="20000"/>
              </a:spcBef>
              <a:buClr>
                <a:schemeClr val="tx1"/>
              </a:buClr>
              <a:buSzPct val="60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hlink"/>
              </a:buClr>
              <a:buSzPct val="95000"/>
              <a:buFont typeface="Wingdings" pitchFamily="2" charset="2"/>
              <a:buChar char="w"/>
              <a:defRPr kumimoji="1" sz="2400">
                <a:solidFill>
                  <a:schemeClr val="tx1"/>
                </a:solidFill>
                <a:latin typeface="Tahoma" pitchFamily="34" charset="0"/>
                <a:ea typeface="宋体" charset="-122"/>
              </a:defRPr>
            </a:lvl3pPr>
            <a:lvl4pPr marL="1600200" indent="-228600" eaLnBrk="0" hangingPunct="0">
              <a:spcBef>
                <a:spcPct val="20000"/>
              </a:spcBef>
              <a:buClr>
                <a:schemeClr val="tx1"/>
              </a:buClr>
              <a:buSzPct val="6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hlink"/>
              </a:buClr>
              <a:buSzPct val="6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9pPr>
          </a:lstStyle>
          <a:p>
            <a:pPr eaLnBrk="1" hangingPunct="1">
              <a:spcBef>
                <a:spcPct val="10000"/>
              </a:spcBef>
              <a:buClrTx/>
              <a:buSzTx/>
              <a:buFontTx/>
              <a:buNone/>
            </a:pPr>
            <a:r>
              <a:rPr lang="zh-CN" altLang="en-US">
                <a:solidFill>
                  <a:schemeClr val="bg1"/>
                </a:solidFill>
                <a:latin typeface="楷体_GB2312" pitchFamily="49" charset="-122"/>
                <a:ea typeface="楷体_GB2312" pitchFamily="49" charset="-122"/>
              </a:rPr>
              <a:t>（</a:t>
            </a:r>
            <a:r>
              <a:rPr lang="en-US" altLang="zh-CN">
                <a:solidFill>
                  <a:schemeClr val="bg1"/>
                </a:solidFill>
                <a:latin typeface="楷体_GB2312" pitchFamily="49" charset="-122"/>
                <a:ea typeface="楷体_GB2312" pitchFamily="49" charset="-122"/>
              </a:rPr>
              <a:t>1</a:t>
            </a:r>
            <a:r>
              <a:rPr lang="zh-CN" altLang="en-US">
                <a:solidFill>
                  <a:schemeClr val="bg1"/>
                </a:solidFill>
                <a:latin typeface="楷体_GB2312" pitchFamily="49" charset="-122"/>
                <a:ea typeface="楷体_GB2312" pitchFamily="49" charset="-122"/>
              </a:rPr>
              <a:t>）</a:t>
            </a:r>
            <a:r>
              <a:rPr lang="zh-CN" altLang="en-US" sz="2800">
                <a:solidFill>
                  <a:schemeClr val="bg1"/>
                </a:solidFill>
                <a:latin typeface="楷体_GB2312" pitchFamily="49" charset="-122"/>
                <a:ea typeface="楷体_GB2312" pitchFamily="49" charset="-122"/>
              </a:rPr>
              <a:t>必须详细了解</a:t>
            </a:r>
            <a:r>
              <a:rPr lang="en-US" altLang="zh-CN" sz="2800">
                <a:solidFill>
                  <a:schemeClr val="bg1"/>
                </a:solidFill>
                <a:latin typeface="楷体_GB2312" pitchFamily="49" charset="-122"/>
                <a:ea typeface="楷体_GB2312" pitchFamily="49" charset="-122"/>
              </a:rPr>
              <a:t>CPU</a:t>
            </a:r>
            <a:r>
              <a:rPr lang="zh-CN" altLang="en-US" sz="2800">
                <a:solidFill>
                  <a:schemeClr val="bg1"/>
                </a:solidFill>
                <a:latin typeface="楷体_GB2312" pitchFamily="49" charset="-122"/>
                <a:ea typeface="楷体_GB2312" pitchFamily="49" charset="-122"/>
              </a:rPr>
              <a:t>的编程模型、指令系统、寻址方式及相关伪指令；</a:t>
            </a:r>
            <a:endParaRPr lang="zh-CN" altLang="en-US" sz="2800">
              <a:solidFill>
                <a:srgbClr val="FF0000"/>
              </a:solidFill>
              <a:latin typeface="楷体_GB2312" pitchFamily="49" charset="-122"/>
              <a:ea typeface="楷体_GB2312" pitchFamily="49" charset="-122"/>
            </a:endParaRPr>
          </a:p>
        </p:txBody>
      </p:sp>
      <p:sp>
        <p:nvSpPr>
          <p:cNvPr id="8" name="Rectangle 6"/>
          <p:cNvSpPr>
            <a:spLocks noChangeArrowheads="1"/>
          </p:cNvSpPr>
          <p:nvPr/>
        </p:nvSpPr>
        <p:spPr bwMode="auto">
          <a:xfrm>
            <a:off x="395536" y="3809007"/>
            <a:ext cx="8077200" cy="519113"/>
          </a:xfrm>
          <a:prstGeom prst="rect">
            <a:avLst/>
          </a:prstGeom>
          <a:gradFill rotWithShape="0">
            <a:gsLst>
              <a:gs pos="0">
                <a:srgbClr val="800000"/>
              </a:gs>
              <a:gs pos="100000">
                <a:srgbClr val="3B00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110000"/>
              <a:buFont typeface="Wingdings" pitchFamily="2" charset="2"/>
              <a:buBlip>
                <a:blip r:embed="rId2"/>
              </a:buBlip>
              <a:defRPr kumimoji="1" sz="3200">
                <a:solidFill>
                  <a:schemeClr val="tx1"/>
                </a:solidFill>
                <a:latin typeface="Tahoma" pitchFamily="34" charset="0"/>
                <a:ea typeface="宋体" charset="-122"/>
              </a:defRPr>
            </a:lvl1pPr>
            <a:lvl2pPr marL="742950" indent="-285750" eaLnBrk="0" hangingPunct="0">
              <a:spcBef>
                <a:spcPct val="20000"/>
              </a:spcBef>
              <a:buClr>
                <a:schemeClr val="tx1"/>
              </a:buClr>
              <a:buSzPct val="60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hlink"/>
              </a:buClr>
              <a:buSzPct val="95000"/>
              <a:buFont typeface="Wingdings" pitchFamily="2" charset="2"/>
              <a:buChar char="w"/>
              <a:defRPr kumimoji="1" sz="2400">
                <a:solidFill>
                  <a:schemeClr val="tx1"/>
                </a:solidFill>
                <a:latin typeface="Tahoma" pitchFamily="34" charset="0"/>
                <a:ea typeface="宋体" charset="-122"/>
              </a:defRPr>
            </a:lvl3pPr>
            <a:lvl4pPr marL="1600200" indent="-228600" eaLnBrk="0" hangingPunct="0">
              <a:spcBef>
                <a:spcPct val="20000"/>
              </a:spcBef>
              <a:buClr>
                <a:schemeClr val="tx1"/>
              </a:buClr>
              <a:buSzPct val="6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hlink"/>
              </a:buClr>
              <a:buSzPct val="6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9pPr>
          </a:lstStyle>
          <a:p>
            <a:pPr eaLnBrk="1" hangingPunct="1">
              <a:spcBef>
                <a:spcPct val="10000"/>
              </a:spcBef>
              <a:buClrTx/>
              <a:buSzTx/>
              <a:buFontTx/>
              <a:buNone/>
            </a:pPr>
            <a:r>
              <a:rPr lang="zh-CN" altLang="en-US" sz="2800">
                <a:solidFill>
                  <a:schemeClr val="bg1"/>
                </a:solidFill>
                <a:latin typeface="楷体_GB2312" pitchFamily="49" charset="-122"/>
                <a:ea typeface="楷体_GB2312" pitchFamily="49" charset="-122"/>
              </a:rPr>
              <a:t>（</a:t>
            </a:r>
            <a:r>
              <a:rPr lang="en-US" altLang="zh-CN" sz="2800">
                <a:solidFill>
                  <a:schemeClr val="bg1"/>
                </a:solidFill>
                <a:latin typeface="楷体_GB2312" pitchFamily="49" charset="-122"/>
                <a:ea typeface="楷体_GB2312" pitchFamily="49" charset="-122"/>
              </a:rPr>
              <a:t>2</a:t>
            </a:r>
            <a:r>
              <a:rPr lang="zh-CN" altLang="en-US" sz="2800">
                <a:solidFill>
                  <a:schemeClr val="bg1"/>
                </a:solidFill>
                <a:latin typeface="楷体_GB2312" pitchFamily="49" charset="-122"/>
                <a:ea typeface="楷体_GB2312" pitchFamily="49" charset="-122"/>
              </a:rPr>
              <a:t>）必须进行存储空间和工作单元的合理分配；</a:t>
            </a:r>
            <a:endParaRPr lang="zh-CN" altLang="en-US" sz="2800">
              <a:solidFill>
                <a:srgbClr val="FF0000"/>
              </a:solidFill>
              <a:latin typeface="楷体_GB2312" pitchFamily="49" charset="-122"/>
              <a:ea typeface="楷体_GB2312" pitchFamily="49" charset="-122"/>
            </a:endParaRPr>
          </a:p>
        </p:txBody>
      </p:sp>
      <p:sp>
        <p:nvSpPr>
          <p:cNvPr id="9" name="Rectangle 7"/>
          <p:cNvSpPr>
            <a:spLocks noChangeArrowheads="1"/>
          </p:cNvSpPr>
          <p:nvPr/>
        </p:nvSpPr>
        <p:spPr bwMode="auto">
          <a:xfrm>
            <a:off x="395536" y="4799607"/>
            <a:ext cx="8077200" cy="519113"/>
          </a:xfrm>
          <a:prstGeom prst="rect">
            <a:avLst/>
          </a:prstGeom>
          <a:gradFill rotWithShape="0">
            <a:gsLst>
              <a:gs pos="0">
                <a:srgbClr val="800000"/>
              </a:gs>
              <a:gs pos="100000">
                <a:srgbClr val="3B00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110000"/>
              <a:buFont typeface="Wingdings" pitchFamily="2" charset="2"/>
              <a:buBlip>
                <a:blip r:embed="rId2"/>
              </a:buBlip>
              <a:defRPr kumimoji="1" sz="3200">
                <a:solidFill>
                  <a:schemeClr val="tx1"/>
                </a:solidFill>
                <a:latin typeface="Tahoma" pitchFamily="34" charset="0"/>
                <a:ea typeface="宋体" charset="-122"/>
              </a:defRPr>
            </a:lvl1pPr>
            <a:lvl2pPr marL="742950" indent="-285750" eaLnBrk="0" hangingPunct="0">
              <a:spcBef>
                <a:spcPct val="20000"/>
              </a:spcBef>
              <a:buClr>
                <a:schemeClr val="tx1"/>
              </a:buClr>
              <a:buSzPct val="60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hlink"/>
              </a:buClr>
              <a:buSzPct val="95000"/>
              <a:buFont typeface="Wingdings" pitchFamily="2" charset="2"/>
              <a:buChar char="w"/>
              <a:defRPr kumimoji="1" sz="2400">
                <a:solidFill>
                  <a:schemeClr val="tx1"/>
                </a:solidFill>
                <a:latin typeface="Tahoma" pitchFamily="34" charset="0"/>
                <a:ea typeface="宋体" charset="-122"/>
              </a:defRPr>
            </a:lvl3pPr>
            <a:lvl4pPr marL="1600200" indent="-228600" eaLnBrk="0" hangingPunct="0">
              <a:spcBef>
                <a:spcPct val="20000"/>
              </a:spcBef>
              <a:buClr>
                <a:schemeClr val="tx1"/>
              </a:buClr>
              <a:buSzPct val="6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hlink"/>
              </a:buClr>
              <a:buSzPct val="6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9pPr>
          </a:lstStyle>
          <a:p>
            <a:pPr eaLnBrk="1" hangingPunct="1">
              <a:spcBef>
                <a:spcPct val="10000"/>
              </a:spcBef>
              <a:buClrTx/>
              <a:buSzTx/>
              <a:buFontTx/>
              <a:buNone/>
            </a:pPr>
            <a:r>
              <a:rPr lang="zh-CN" altLang="en-US" sz="2800">
                <a:solidFill>
                  <a:schemeClr val="bg1"/>
                </a:solidFill>
                <a:latin typeface="楷体_GB2312" pitchFamily="49" charset="-122"/>
                <a:ea typeface="楷体_GB2312" pitchFamily="49" charset="-122"/>
              </a:rPr>
              <a:t>（</a:t>
            </a:r>
            <a:r>
              <a:rPr lang="en-US" altLang="zh-CN" sz="2800">
                <a:solidFill>
                  <a:schemeClr val="bg1"/>
                </a:solidFill>
                <a:latin typeface="楷体_GB2312" pitchFamily="49" charset="-122"/>
                <a:ea typeface="楷体_GB2312" pitchFamily="49" charset="-122"/>
              </a:rPr>
              <a:t>3</a:t>
            </a:r>
            <a:r>
              <a:rPr lang="zh-CN" altLang="en-US" sz="2800">
                <a:solidFill>
                  <a:schemeClr val="bg1"/>
                </a:solidFill>
                <a:latin typeface="楷体_GB2312" pitchFamily="49" charset="-122"/>
                <a:ea typeface="楷体_GB2312" pitchFamily="49" charset="-122"/>
              </a:rPr>
              <a:t>）多次使用的程序段可采用子程序或宏指令；</a:t>
            </a:r>
            <a:endParaRPr lang="zh-CN" altLang="en-US" sz="2800">
              <a:solidFill>
                <a:srgbClr val="FF0000"/>
              </a:solidFill>
              <a:latin typeface="楷体_GB2312" pitchFamily="49" charset="-122"/>
              <a:ea typeface="楷体_GB2312" pitchFamily="49" charset="-122"/>
            </a:endParaRPr>
          </a:p>
        </p:txBody>
      </p:sp>
      <p:sp>
        <p:nvSpPr>
          <p:cNvPr id="10" name="Rectangle 8"/>
          <p:cNvSpPr>
            <a:spLocks noChangeArrowheads="1"/>
          </p:cNvSpPr>
          <p:nvPr/>
        </p:nvSpPr>
        <p:spPr bwMode="auto">
          <a:xfrm>
            <a:off x="395536" y="5790207"/>
            <a:ext cx="8355013" cy="519113"/>
          </a:xfrm>
          <a:prstGeom prst="rect">
            <a:avLst/>
          </a:prstGeom>
          <a:gradFill rotWithShape="0">
            <a:gsLst>
              <a:gs pos="0">
                <a:srgbClr val="800000"/>
              </a:gs>
              <a:gs pos="100000">
                <a:srgbClr val="3B0000"/>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110000"/>
              <a:buFont typeface="Wingdings" pitchFamily="2" charset="2"/>
              <a:buBlip>
                <a:blip r:embed="rId2"/>
              </a:buBlip>
              <a:defRPr kumimoji="1" sz="3200">
                <a:solidFill>
                  <a:schemeClr val="tx1"/>
                </a:solidFill>
                <a:latin typeface="Tahoma" pitchFamily="34" charset="0"/>
                <a:ea typeface="宋体" charset="-122"/>
              </a:defRPr>
            </a:lvl1pPr>
            <a:lvl2pPr marL="742950" indent="-285750" eaLnBrk="0" hangingPunct="0">
              <a:spcBef>
                <a:spcPct val="20000"/>
              </a:spcBef>
              <a:buClr>
                <a:schemeClr val="tx1"/>
              </a:buClr>
              <a:buSzPct val="60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hlink"/>
              </a:buClr>
              <a:buSzPct val="95000"/>
              <a:buFont typeface="Wingdings" pitchFamily="2" charset="2"/>
              <a:buChar char="w"/>
              <a:defRPr kumimoji="1" sz="2400">
                <a:solidFill>
                  <a:schemeClr val="tx1"/>
                </a:solidFill>
                <a:latin typeface="Tahoma" pitchFamily="34" charset="0"/>
                <a:ea typeface="宋体" charset="-122"/>
              </a:defRPr>
            </a:lvl3pPr>
            <a:lvl4pPr marL="1600200" indent="-228600" eaLnBrk="0" hangingPunct="0">
              <a:spcBef>
                <a:spcPct val="20000"/>
              </a:spcBef>
              <a:buClr>
                <a:schemeClr val="tx1"/>
              </a:buClr>
              <a:buSzPct val="6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hlink"/>
              </a:buClr>
              <a:buSzPct val="6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Tahoma" pitchFamily="34" charset="0"/>
                <a:ea typeface="宋体" charset="-122"/>
              </a:defRPr>
            </a:lvl9pPr>
          </a:lstStyle>
          <a:p>
            <a:pPr eaLnBrk="1" hangingPunct="1">
              <a:spcBef>
                <a:spcPct val="10000"/>
              </a:spcBef>
              <a:buClrTx/>
              <a:buSzTx/>
              <a:buFontTx/>
              <a:buNone/>
            </a:pPr>
            <a:r>
              <a:rPr lang="zh-CN" altLang="en-US" sz="2800">
                <a:solidFill>
                  <a:schemeClr val="bg1"/>
                </a:solidFill>
                <a:latin typeface="楷体_GB2312" pitchFamily="49" charset="-122"/>
                <a:ea typeface="楷体_GB2312" pitchFamily="49" charset="-122"/>
              </a:rPr>
              <a:t>（</a:t>
            </a:r>
            <a:r>
              <a:rPr lang="en-US" altLang="zh-CN" sz="2800">
                <a:solidFill>
                  <a:schemeClr val="bg1"/>
                </a:solidFill>
                <a:latin typeface="楷体_GB2312" pitchFamily="49" charset="-122"/>
                <a:ea typeface="楷体_GB2312" pitchFamily="49" charset="-122"/>
              </a:rPr>
              <a:t>4</a:t>
            </a:r>
            <a:r>
              <a:rPr lang="zh-CN" altLang="en-US" sz="2800">
                <a:solidFill>
                  <a:schemeClr val="bg1"/>
                </a:solidFill>
                <a:latin typeface="楷体_GB2312" pitchFamily="49" charset="-122"/>
                <a:ea typeface="楷体_GB2312" pitchFamily="49" charset="-122"/>
              </a:rPr>
              <a:t>）尽可能用标号或变量来代替绝对地址和常数；</a:t>
            </a:r>
            <a:endParaRPr lang="zh-CN" altLang="en-US" sz="2800">
              <a:solidFill>
                <a:srgbClr val="FF0000"/>
              </a:solidFill>
              <a:latin typeface="楷体_GB2312" pitchFamily="49" charset="-122"/>
              <a:ea typeface="楷体_GB2312" pitchFamily="49" charset="-122"/>
            </a:endParaRPr>
          </a:p>
        </p:txBody>
      </p:sp>
    </p:spTree>
    <p:extLst>
      <p:ext uri="{BB962C8B-B14F-4D97-AF65-F5344CB8AC3E}">
        <p14:creationId xmlns:p14="http://schemas.microsoft.com/office/powerpoint/2010/main" val="367183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DCCE434B-DEC7-4D09-A7FA-5D7763A3ACF7}" type="slidenum">
              <a:rPr lang="zh-CN" altLang="en-US">
                <a:solidFill>
                  <a:srgbClr val="000000"/>
                </a:solidFill>
              </a:rPr>
              <a:pPr/>
              <a:t>50</a:t>
            </a:fld>
            <a:endParaRPr lang="en-US" altLang="zh-CN">
              <a:solidFill>
                <a:srgbClr val="000000"/>
              </a:solidFill>
            </a:endParaRPr>
          </a:p>
        </p:txBody>
      </p:sp>
      <p:sp>
        <p:nvSpPr>
          <p:cNvPr id="150531" name="Text Box 3"/>
          <p:cNvSpPr txBox="1">
            <a:spLocks noChangeArrowheads="1"/>
          </p:cNvSpPr>
          <p:nvPr/>
        </p:nvSpPr>
        <p:spPr bwMode="auto">
          <a:xfrm>
            <a:off x="152400" y="152400"/>
            <a:ext cx="88392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一个码段中可以包含一个或许多过程。</a:t>
            </a:r>
            <a:r>
              <a:rPr kumimoji="1" lang="zh-CN" altLang="en-US" sz="3200" b="1" smtClean="0">
                <a:solidFill>
                  <a:srgbClr val="FF0000"/>
                </a:solidFill>
                <a:latin typeface="Times New Roman" charset="0"/>
              </a:rPr>
              <a:t>过程可以嵌套调用，可以递归调用，但不可以嵌套定义。</a:t>
            </a:r>
            <a:endParaRPr kumimoji="1" lang="zh-CN" altLang="en-US" sz="3200" b="1" smtClean="0">
              <a:solidFill>
                <a:srgbClr val="000000"/>
              </a:solidFill>
              <a:latin typeface="Times New Roman" charset="0"/>
            </a:endParaRPr>
          </a:p>
        </p:txBody>
      </p:sp>
      <p:sp>
        <p:nvSpPr>
          <p:cNvPr id="150532" name="Text Box 4"/>
          <p:cNvSpPr txBox="1">
            <a:spLocks noChangeArrowheads="1"/>
          </p:cNvSpPr>
          <p:nvPr/>
        </p:nvSpPr>
        <p:spPr bwMode="auto">
          <a:xfrm>
            <a:off x="762000" y="1562100"/>
            <a:ext cx="45720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smtClean="0">
                <a:solidFill>
                  <a:srgbClr val="FF0000"/>
                </a:solidFill>
                <a:latin typeface="Times New Roman" charset="0"/>
              </a:rPr>
              <a:t>MYCODE   SEGMENT</a:t>
            </a:r>
          </a:p>
          <a:p>
            <a:r>
              <a:rPr kumimoji="1" lang="en-US" altLang="zh-CN" sz="2400" b="1" smtClean="0">
                <a:solidFill>
                  <a:srgbClr val="FF0000"/>
                </a:solidFill>
                <a:latin typeface="Times New Roman" charset="0"/>
              </a:rPr>
              <a:t>ASSUME   CS: MYCODE</a:t>
            </a:r>
          </a:p>
          <a:p>
            <a:r>
              <a:rPr kumimoji="1" lang="en-US" altLang="zh-CN" sz="2400" b="1" smtClean="0">
                <a:solidFill>
                  <a:srgbClr val="0000CC"/>
                </a:solidFill>
                <a:latin typeface="Times New Roman" charset="0"/>
              </a:rPr>
              <a:t>SUB1  PROC  FAR</a:t>
            </a:r>
          </a:p>
          <a:p>
            <a:r>
              <a:rPr kumimoji="1" lang="en-US" altLang="zh-CN" sz="2400" b="1" smtClean="0">
                <a:solidFill>
                  <a:srgbClr val="0000CC"/>
                </a:solidFill>
                <a:latin typeface="Times New Roman" charset="0"/>
              </a:rPr>
              <a:t>                 ……</a:t>
            </a:r>
          </a:p>
          <a:p>
            <a:r>
              <a:rPr kumimoji="1" lang="en-US" altLang="zh-CN" sz="2400" b="1" smtClean="0">
                <a:solidFill>
                  <a:srgbClr val="0000CC"/>
                </a:solidFill>
                <a:latin typeface="Times New Roman" charset="0"/>
              </a:rPr>
              <a:t>                 RET</a:t>
            </a:r>
          </a:p>
          <a:p>
            <a:r>
              <a:rPr kumimoji="1" lang="en-US" altLang="zh-CN" sz="2400" b="1" smtClean="0">
                <a:solidFill>
                  <a:srgbClr val="0000CC"/>
                </a:solidFill>
                <a:latin typeface="Times New Roman" charset="0"/>
              </a:rPr>
              <a:t>SUB1</a:t>
            </a:r>
            <a:r>
              <a:rPr kumimoji="1" lang="zh-CN" altLang="en-US" sz="2400" b="1" smtClean="0">
                <a:solidFill>
                  <a:srgbClr val="0000CC"/>
                </a:solidFill>
                <a:latin typeface="Times New Roman" charset="0"/>
              </a:rPr>
              <a:t> </a:t>
            </a:r>
            <a:r>
              <a:rPr kumimoji="1" lang="en-US" altLang="zh-CN" sz="2400" b="1" smtClean="0">
                <a:solidFill>
                  <a:srgbClr val="0000CC"/>
                </a:solidFill>
                <a:latin typeface="Times New Roman" charset="0"/>
              </a:rPr>
              <a:t>ENDP</a:t>
            </a:r>
          </a:p>
          <a:p>
            <a:r>
              <a:rPr kumimoji="1" lang="en-US" altLang="zh-CN" sz="2400" b="1" smtClean="0">
                <a:solidFill>
                  <a:srgbClr val="009900"/>
                </a:solidFill>
                <a:latin typeface="Times New Roman" charset="0"/>
              </a:rPr>
              <a:t>SUB2  PROC  NEAR</a:t>
            </a:r>
          </a:p>
          <a:p>
            <a:r>
              <a:rPr kumimoji="1" lang="en-US" altLang="zh-CN" sz="2400" b="1" smtClean="0">
                <a:solidFill>
                  <a:srgbClr val="009900"/>
                </a:solidFill>
                <a:latin typeface="Times New Roman" charset="0"/>
              </a:rPr>
              <a:t>                 ……</a:t>
            </a:r>
          </a:p>
          <a:p>
            <a:r>
              <a:rPr kumimoji="1" lang="en-US" altLang="zh-CN" sz="2400" b="1" smtClean="0">
                <a:solidFill>
                  <a:srgbClr val="009900"/>
                </a:solidFill>
                <a:latin typeface="Times New Roman" charset="0"/>
              </a:rPr>
              <a:t>                 RET</a:t>
            </a:r>
          </a:p>
          <a:p>
            <a:r>
              <a:rPr kumimoji="1" lang="en-US" altLang="zh-CN" sz="2400" b="1" smtClean="0">
                <a:solidFill>
                  <a:srgbClr val="009900"/>
                </a:solidFill>
                <a:latin typeface="Times New Roman" charset="0"/>
              </a:rPr>
              <a:t>SUB2   ENDP</a:t>
            </a:r>
          </a:p>
          <a:p>
            <a:r>
              <a:rPr kumimoji="1" lang="en-US" altLang="zh-CN" sz="2400" b="1" smtClean="0">
                <a:solidFill>
                  <a:srgbClr val="000000"/>
                </a:solidFill>
                <a:latin typeface="Times New Roman" charset="0"/>
              </a:rPr>
              <a:t>……</a:t>
            </a:r>
          </a:p>
          <a:p>
            <a:r>
              <a:rPr kumimoji="1" lang="en-US" altLang="zh-CN" sz="2400" b="1" smtClean="0">
                <a:solidFill>
                  <a:srgbClr val="000000"/>
                </a:solidFill>
                <a:latin typeface="Times New Roman" charset="0"/>
              </a:rPr>
              <a:t>CALL   SUB2</a:t>
            </a:r>
          </a:p>
          <a:p>
            <a:r>
              <a:rPr kumimoji="1" lang="en-US" altLang="zh-CN" sz="2400" b="1" smtClean="0">
                <a:solidFill>
                  <a:srgbClr val="FF0000"/>
                </a:solidFill>
                <a:latin typeface="Times New Roman" charset="0"/>
              </a:rPr>
              <a:t>MYCODE</a:t>
            </a:r>
            <a:r>
              <a:rPr kumimoji="1" lang="zh-CN" altLang="en-US" sz="2400" b="1" smtClean="0">
                <a:solidFill>
                  <a:srgbClr val="FF0000"/>
                </a:solidFill>
                <a:latin typeface="Times New Roman" charset="0"/>
              </a:rPr>
              <a:t>  </a:t>
            </a:r>
            <a:r>
              <a:rPr kumimoji="1" lang="en-US" altLang="zh-CN" sz="2400" b="1" smtClean="0">
                <a:solidFill>
                  <a:srgbClr val="FF0000"/>
                </a:solidFill>
                <a:latin typeface="Times New Roman" charset="0"/>
              </a:rPr>
              <a:t>ENDS</a:t>
            </a:r>
          </a:p>
        </p:txBody>
      </p:sp>
      <p:sp>
        <p:nvSpPr>
          <p:cNvPr id="150533" name="AutoShape 5"/>
          <p:cNvSpPr>
            <a:spLocks/>
          </p:cNvSpPr>
          <p:nvPr/>
        </p:nvSpPr>
        <p:spPr bwMode="auto">
          <a:xfrm>
            <a:off x="3810000" y="2514600"/>
            <a:ext cx="381000" cy="1143000"/>
          </a:xfrm>
          <a:prstGeom prst="rightBrace">
            <a:avLst>
              <a:gd name="adj1" fmla="val 25000"/>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50534" name="AutoShape 6"/>
          <p:cNvSpPr>
            <a:spLocks/>
          </p:cNvSpPr>
          <p:nvPr/>
        </p:nvSpPr>
        <p:spPr bwMode="auto">
          <a:xfrm>
            <a:off x="4038600" y="4038600"/>
            <a:ext cx="381000" cy="1143000"/>
          </a:xfrm>
          <a:prstGeom prst="rightBrace">
            <a:avLst>
              <a:gd name="adj1" fmla="val 25000"/>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50535" name="AutoShape 7"/>
          <p:cNvSpPr>
            <a:spLocks/>
          </p:cNvSpPr>
          <p:nvPr/>
        </p:nvSpPr>
        <p:spPr bwMode="auto">
          <a:xfrm flipH="1">
            <a:off x="381000" y="1905000"/>
            <a:ext cx="381000" cy="3962400"/>
          </a:xfrm>
          <a:prstGeom prst="rightBrace">
            <a:avLst>
              <a:gd name="adj1" fmla="val 86667"/>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50536" name="Text Box 8"/>
          <p:cNvSpPr txBox="1">
            <a:spLocks noChangeArrowheads="1"/>
          </p:cNvSpPr>
          <p:nvPr/>
        </p:nvSpPr>
        <p:spPr bwMode="auto">
          <a:xfrm>
            <a:off x="4648200" y="1935163"/>
            <a:ext cx="4114800" cy="2941637"/>
          </a:xfrm>
          <a:prstGeom prst="rect">
            <a:avLst/>
          </a:prstGeom>
          <a:noFill/>
          <a:ln w="38100">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2400" b="1" smtClean="0">
                <a:solidFill>
                  <a:srgbClr val="FF0000"/>
                </a:solidFill>
                <a:latin typeface="Times New Roman" charset="0"/>
              </a:rPr>
              <a:t>FAR:</a:t>
            </a:r>
            <a:r>
              <a:rPr kumimoji="1" lang="en-US" altLang="zh-CN" sz="2400" b="1" smtClean="0">
                <a:solidFill>
                  <a:srgbClr val="000000"/>
                </a:solidFill>
                <a:latin typeface="Times New Roman" charset="0"/>
              </a:rPr>
              <a:t> </a:t>
            </a:r>
            <a:r>
              <a:rPr kumimoji="1" lang="zh-CN" altLang="en-US" sz="2400" b="1" smtClean="0">
                <a:solidFill>
                  <a:srgbClr val="000000"/>
                </a:solidFill>
                <a:latin typeface="Times New Roman" charset="0"/>
              </a:rPr>
              <a:t>该过程为远过程，调用该过程时为段间调用，即</a:t>
            </a:r>
            <a:r>
              <a:rPr kumimoji="1" lang="en-US" altLang="zh-CN" sz="2400" b="1" smtClean="0">
                <a:solidFill>
                  <a:srgbClr val="000000"/>
                </a:solidFill>
                <a:latin typeface="Times New Roman" charset="0"/>
              </a:rPr>
              <a:t>CS</a:t>
            </a:r>
            <a:r>
              <a:rPr kumimoji="1" lang="zh-CN" altLang="en-US" sz="2400" b="1" smtClean="0">
                <a:solidFill>
                  <a:srgbClr val="000000"/>
                </a:solidFill>
                <a:latin typeface="Times New Roman" charset="0"/>
              </a:rPr>
              <a:t>和</a:t>
            </a:r>
            <a:r>
              <a:rPr kumimoji="1" lang="en-US" altLang="zh-CN" sz="2400" b="1" smtClean="0">
                <a:solidFill>
                  <a:srgbClr val="000000"/>
                </a:solidFill>
                <a:latin typeface="Times New Roman" charset="0"/>
              </a:rPr>
              <a:t>IP</a:t>
            </a:r>
            <a:r>
              <a:rPr kumimoji="1" lang="zh-CN" altLang="en-US" sz="2400" b="1" smtClean="0">
                <a:solidFill>
                  <a:srgbClr val="000000"/>
                </a:solidFill>
                <a:latin typeface="Times New Roman" charset="0"/>
              </a:rPr>
              <a:t>均要重新赋值；</a:t>
            </a:r>
          </a:p>
          <a:p>
            <a:pPr>
              <a:lnSpc>
                <a:spcPct val="120000"/>
              </a:lnSpc>
              <a:spcBef>
                <a:spcPct val="50000"/>
              </a:spcBef>
            </a:pPr>
            <a:r>
              <a:rPr kumimoji="1" lang="en-US" altLang="zh-CN" sz="2400" b="1" smtClean="0">
                <a:solidFill>
                  <a:srgbClr val="FF0000"/>
                </a:solidFill>
                <a:latin typeface="Times New Roman" charset="0"/>
              </a:rPr>
              <a:t>NEAR:</a:t>
            </a:r>
            <a:r>
              <a:rPr kumimoji="1" lang="en-US" altLang="zh-CN" sz="2400" b="1" smtClean="0">
                <a:solidFill>
                  <a:srgbClr val="000000"/>
                </a:solidFill>
                <a:latin typeface="Times New Roman" charset="0"/>
              </a:rPr>
              <a:t> </a:t>
            </a:r>
            <a:r>
              <a:rPr kumimoji="1" lang="zh-CN" altLang="en-US" sz="2400" b="1" smtClean="0">
                <a:solidFill>
                  <a:srgbClr val="000000"/>
                </a:solidFill>
                <a:latin typeface="Times New Roman" charset="0"/>
              </a:rPr>
              <a:t>该过程为近过程，调用该过程时为段内调用，只修改</a:t>
            </a:r>
            <a:r>
              <a:rPr kumimoji="1" lang="en-US" altLang="zh-CN" sz="2400" b="1" smtClean="0">
                <a:solidFill>
                  <a:srgbClr val="000000"/>
                </a:solidFill>
                <a:latin typeface="Times New Roman" charset="0"/>
              </a:rPr>
              <a:t>IP。</a:t>
            </a:r>
            <a:r>
              <a:rPr kumimoji="1" lang="en-US" altLang="zh-CN" sz="2400" b="1" smtClean="0">
                <a:solidFill>
                  <a:srgbClr val="FF0000"/>
                </a:solidFill>
                <a:latin typeface="Times New Roman" charset="0"/>
              </a:rPr>
              <a:t>(</a:t>
            </a:r>
            <a:r>
              <a:rPr kumimoji="1" lang="zh-CN" altLang="en-US" sz="2400" b="1" smtClean="0">
                <a:solidFill>
                  <a:srgbClr val="FF0000"/>
                </a:solidFill>
                <a:latin typeface="Times New Roman" charset="0"/>
              </a:rPr>
              <a:t>默认)</a:t>
            </a:r>
          </a:p>
        </p:txBody>
      </p:sp>
      <p:sp>
        <p:nvSpPr>
          <p:cNvPr id="150537" name="Text Box 9"/>
          <p:cNvSpPr txBox="1">
            <a:spLocks noChangeArrowheads="1"/>
          </p:cNvSpPr>
          <p:nvPr/>
        </p:nvSpPr>
        <p:spPr bwMode="auto">
          <a:xfrm>
            <a:off x="4648200" y="5181600"/>
            <a:ext cx="4114800" cy="1006475"/>
          </a:xfrm>
          <a:prstGeom prst="rect">
            <a:avLst/>
          </a:prstGeom>
          <a:noFill/>
          <a:ln w="38100">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2400" b="1" smtClean="0">
                <a:solidFill>
                  <a:srgbClr val="FF0000"/>
                </a:solidFill>
                <a:latin typeface="Times New Roman" charset="0"/>
              </a:rPr>
              <a:t>CALL:</a:t>
            </a:r>
            <a:r>
              <a:rPr kumimoji="1" lang="en-US" altLang="zh-CN" sz="2400" b="1" smtClean="0">
                <a:solidFill>
                  <a:srgbClr val="000000"/>
                </a:solidFill>
                <a:latin typeface="Times New Roman" charset="0"/>
              </a:rPr>
              <a:t> </a:t>
            </a:r>
            <a:r>
              <a:rPr kumimoji="1" lang="zh-CN" altLang="en-US" sz="2400" b="1" smtClean="0">
                <a:solidFill>
                  <a:srgbClr val="000000"/>
                </a:solidFill>
                <a:latin typeface="Times New Roman" charset="0"/>
              </a:rPr>
              <a:t>调用过程</a:t>
            </a:r>
            <a:r>
              <a:rPr kumimoji="1" lang="en-US" altLang="zh-CN" sz="2400" b="1" smtClean="0">
                <a:solidFill>
                  <a:srgbClr val="000000"/>
                </a:solidFill>
                <a:latin typeface="Times New Roman" charset="0"/>
              </a:rPr>
              <a:t>SUB2，</a:t>
            </a:r>
            <a:r>
              <a:rPr kumimoji="1" lang="zh-CN" altLang="en-US" sz="2400" b="1" smtClean="0">
                <a:solidFill>
                  <a:srgbClr val="000000"/>
                </a:solidFill>
                <a:latin typeface="Times New Roman" charset="0"/>
              </a:rPr>
              <a:t>到此处才真正去执行子程序。</a:t>
            </a:r>
          </a:p>
        </p:txBody>
      </p:sp>
    </p:spTree>
    <p:extLst>
      <p:ext uri="{BB962C8B-B14F-4D97-AF65-F5344CB8AC3E}">
        <p14:creationId xmlns:p14="http://schemas.microsoft.com/office/powerpoint/2010/main" val="2708336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50532"/>
                                        </p:tgtEl>
                                        <p:attrNameLst>
                                          <p:attrName>style.visibility</p:attrName>
                                        </p:attrNameLst>
                                      </p:cBhvr>
                                      <p:to>
                                        <p:strVal val="visible"/>
                                      </p:to>
                                    </p:set>
                                    <p:animEffect transition="in" filter="barn(outVertical)">
                                      <p:cBhvr>
                                        <p:cTn id="7" dur="500"/>
                                        <p:tgtEl>
                                          <p:spTgt spid="150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0533"/>
                                        </p:tgtEl>
                                        <p:attrNameLst>
                                          <p:attrName>style.visibility</p:attrName>
                                        </p:attrNameLst>
                                      </p:cBhvr>
                                      <p:to>
                                        <p:strVal val="visible"/>
                                      </p:to>
                                    </p:set>
                                    <p:animEffect transition="in" filter="wipe(up)">
                                      <p:cBhvr>
                                        <p:cTn id="12" dur="500"/>
                                        <p:tgtEl>
                                          <p:spTgt spid="1505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0534"/>
                                        </p:tgtEl>
                                        <p:attrNameLst>
                                          <p:attrName>style.visibility</p:attrName>
                                        </p:attrNameLst>
                                      </p:cBhvr>
                                      <p:to>
                                        <p:strVal val="visible"/>
                                      </p:to>
                                    </p:set>
                                    <p:animEffect transition="in" filter="wipe(up)">
                                      <p:cBhvr>
                                        <p:cTn id="17" dur="500"/>
                                        <p:tgtEl>
                                          <p:spTgt spid="1505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0535"/>
                                        </p:tgtEl>
                                        <p:attrNameLst>
                                          <p:attrName>style.visibility</p:attrName>
                                        </p:attrNameLst>
                                      </p:cBhvr>
                                      <p:to>
                                        <p:strVal val="visible"/>
                                      </p:to>
                                    </p:set>
                                    <p:animEffect transition="in" filter="wipe(up)">
                                      <p:cBhvr>
                                        <p:cTn id="22" dur="500"/>
                                        <p:tgtEl>
                                          <p:spTgt spid="1505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50536">
                                            <p:bg/>
                                          </p:spTgt>
                                        </p:tgtEl>
                                        <p:attrNameLst>
                                          <p:attrName>style.visibility</p:attrName>
                                        </p:attrNameLst>
                                      </p:cBhvr>
                                      <p:to>
                                        <p:strVal val="visible"/>
                                      </p:to>
                                    </p:set>
                                    <p:animEffect transition="in" filter="randombar(horizontal)">
                                      <p:cBhvr>
                                        <p:cTn id="27" dur="500"/>
                                        <p:tgtEl>
                                          <p:spTgt spid="150536">
                                            <p:bg/>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50536">
                                            <p:txEl>
                                              <p:pRg st="0" end="0"/>
                                            </p:txEl>
                                          </p:spTgt>
                                        </p:tgtEl>
                                        <p:attrNameLst>
                                          <p:attrName>style.visibility</p:attrName>
                                        </p:attrNameLst>
                                      </p:cBhvr>
                                      <p:to>
                                        <p:strVal val="visible"/>
                                      </p:to>
                                    </p:set>
                                    <p:animEffect transition="in" filter="randombar(horizontal)">
                                      <p:cBhvr>
                                        <p:cTn id="32" dur="500"/>
                                        <p:tgtEl>
                                          <p:spTgt spid="15053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50536">
                                            <p:txEl>
                                              <p:pRg st="1" end="1"/>
                                            </p:txEl>
                                          </p:spTgt>
                                        </p:tgtEl>
                                        <p:attrNameLst>
                                          <p:attrName>style.visibility</p:attrName>
                                        </p:attrNameLst>
                                      </p:cBhvr>
                                      <p:to>
                                        <p:strVal val="visible"/>
                                      </p:to>
                                    </p:set>
                                    <p:animEffect transition="in" filter="randombar(horizontal)">
                                      <p:cBhvr>
                                        <p:cTn id="37" dur="500"/>
                                        <p:tgtEl>
                                          <p:spTgt spid="150536">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50537">
                                            <p:bg/>
                                          </p:spTgt>
                                        </p:tgtEl>
                                        <p:attrNameLst>
                                          <p:attrName>style.visibility</p:attrName>
                                        </p:attrNameLst>
                                      </p:cBhvr>
                                      <p:to>
                                        <p:strVal val="visible"/>
                                      </p:to>
                                    </p:set>
                                    <p:animEffect transition="in" filter="randombar(horizontal)">
                                      <p:cBhvr>
                                        <p:cTn id="42" dur="500"/>
                                        <p:tgtEl>
                                          <p:spTgt spid="150537">
                                            <p:bg/>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50537">
                                            <p:txEl>
                                              <p:pRg st="0" end="0"/>
                                            </p:txEl>
                                          </p:spTgt>
                                        </p:tgtEl>
                                        <p:attrNameLst>
                                          <p:attrName>style.visibility</p:attrName>
                                        </p:attrNameLst>
                                      </p:cBhvr>
                                      <p:to>
                                        <p:strVal val="visible"/>
                                      </p:to>
                                    </p:set>
                                    <p:animEffect transition="in" filter="randombar(horizontal)">
                                      <p:cBhvr>
                                        <p:cTn id="47" dur="500"/>
                                        <p:tgtEl>
                                          <p:spTgt spid="1505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utoUpdateAnimBg="0"/>
      <p:bldP spid="150533" grpId="0" animBg="1"/>
      <p:bldP spid="150534" grpId="0" animBg="1"/>
      <p:bldP spid="150535" grpId="0" animBg="1"/>
      <p:bldP spid="150536" grpId="0" build="p" animBg="1" autoUpdateAnimBg="0"/>
      <p:bldP spid="150537" grpId="0" build="p"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B906F0DA-5C0A-4E84-A5E8-82CBB64335F9}" type="slidenum">
              <a:rPr lang="zh-CN" altLang="en-US">
                <a:solidFill>
                  <a:srgbClr val="000000"/>
                </a:solidFill>
              </a:rPr>
              <a:pPr/>
              <a:t>51</a:t>
            </a:fld>
            <a:endParaRPr lang="en-US" altLang="zh-CN">
              <a:solidFill>
                <a:srgbClr val="000000"/>
              </a:solidFill>
            </a:endParaRPr>
          </a:p>
        </p:txBody>
      </p:sp>
      <p:sp>
        <p:nvSpPr>
          <p:cNvPr id="28674" name="Text Box 2"/>
          <p:cNvSpPr txBox="1">
            <a:spLocks noChangeArrowheads="1"/>
          </p:cNvSpPr>
          <p:nvPr/>
        </p:nvSpPr>
        <p:spPr bwMode="auto">
          <a:xfrm>
            <a:off x="0" y="0"/>
            <a:ext cx="7772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例：延时100</a:t>
            </a:r>
            <a:r>
              <a:rPr kumimoji="1" lang="en-US" altLang="zh-CN" sz="3200" b="1" smtClean="0">
                <a:solidFill>
                  <a:srgbClr val="000000"/>
                </a:solidFill>
                <a:latin typeface="Times New Roman" charset="0"/>
              </a:rPr>
              <a:t>ms</a:t>
            </a:r>
            <a:r>
              <a:rPr kumimoji="1" lang="zh-CN" altLang="en-US" sz="3200" b="1" smtClean="0">
                <a:solidFill>
                  <a:srgbClr val="000000"/>
                </a:solidFill>
                <a:latin typeface="Times New Roman" charset="0"/>
              </a:rPr>
              <a:t>的子程序，编程定义如下：</a:t>
            </a:r>
          </a:p>
        </p:txBody>
      </p:sp>
      <p:sp>
        <p:nvSpPr>
          <p:cNvPr id="28675" name="Text Box 3"/>
          <p:cNvSpPr txBox="1">
            <a:spLocks noChangeArrowheads="1"/>
          </p:cNvSpPr>
          <p:nvPr/>
        </p:nvSpPr>
        <p:spPr bwMode="auto">
          <a:xfrm>
            <a:off x="914400" y="685800"/>
            <a:ext cx="6019800" cy="466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smtClean="0">
                <a:solidFill>
                  <a:srgbClr val="FF0000"/>
                </a:solidFill>
                <a:latin typeface="Times New Roman" charset="0"/>
              </a:rPr>
              <a:t>DELAY    </a:t>
            </a:r>
            <a:r>
              <a:rPr kumimoji="1" lang="en-US" altLang="zh-CN" sz="3200" b="1" smtClean="0">
                <a:solidFill>
                  <a:srgbClr val="0000CC"/>
                </a:solidFill>
                <a:latin typeface="Times New Roman" charset="0"/>
              </a:rPr>
              <a:t>PROC  </a:t>
            </a:r>
          </a:p>
          <a:p>
            <a:pPr>
              <a:spcBef>
                <a:spcPct val="20000"/>
              </a:spcBef>
            </a:pPr>
            <a:r>
              <a:rPr kumimoji="1" lang="en-US" altLang="zh-CN" sz="3200" b="1" smtClean="0">
                <a:solidFill>
                  <a:srgbClr val="0000CC"/>
                </a:solidFill>
                <a:latin typeface="Times New Roman" charset="0"/>
              </a:rPr>
              <a:t>                 </a:t>
            </a:r>
            <a:r>
              <a:rPr kumimoji="1" lang="en-US" altLang="zh-CN" sz="3200" b="1" smtClean="0">
                <a:solidFill>
                  <a:srgbClr val="000000"/>
                </a:solidFill>
                <a:latin typeface="Times New Roman" charset="0"/>
              </a:rPr>
              <a:t>MOV  BL,  10</a:t>
            </a:r>
          </a:p>
          <a:p>
            <a:pPr>
              <a:spcBef>
                <a:spcPct val="20000"/>
              </a:spcBef>
            </a:pPr>
            <a:r>
              <a:rPr kumimoji="1" lang="en-US" altLang="zh-CN" sz="3200" b="1" smtClean="0">
                <a:solidFill>
                  <a:srgbClr val="000000"/>
                </a:solidFill>
                <a:latin typeface="Times New Roman" charset="0"/>
              </a:rPr>
              <a:t>AGAIN:   MOV  CX, 2801H</a:t>
            </a:r>
          </a:p>
          <a:p>
            <a:pPr>
              <a:spcBef>
                <a:spcPct val="20000"/>
              </a:spcBef>
            </a:pPr>
            <a:r>
              <a:rPr kumimoji="1" lang="en-US" altLang="zh-CN" sz="3200" b="1" smtClean="0">
                <a:solidFill>
                  <a:srgbClr val="000000"/>
                </a:solidFill>
                <a:latin typeface="Times New Roman" charset="0"/>
              </a:rPr>
              <a:t>WAIT1:     LOOP  WAIT1</a:t>
            </a:r>
          </a:p>
          <a:p>
            <a:pPr>
              <a:spcBef>
                <a:spcPct val="20000"/>
              </a:spcBef>
            </a:pPr>
            <a:r>
              <a:rPr kumimoji="1" lang="en-US" altLang="zh-CN" sz="3200" b="1" smtClean="0">
                <a:solidFill>
                  <a:srgbClr val="000000"/>
                </a:solidFill>
                <a:latin typeface="Times New Roman" charset="0"/>
              </a:rPr>
              <a:t>                  DEC   BL</a:t>
            </a:r>
          </a:p>
          <a:p>
            <a:pPr>
              <a:spcBef>
                <a:spcPct val="20000"/>
              </a:spcBef>
            </a:pPr>
            <a:r>
              <a:rPr kumimoji="1" lang="en-US" altLang="zh-CN" sz="3200" b="1" smtClean="0">
                <a:solidFill>
                  <a:srgbClr val="000000"/>
                </a:solidFill>
                <a:latin typeface="Times New Roman" charset="0"/>
              </a:rPr>
              <a:t>                  JNZ  AGAIN</a:t>
            </a:r>
          </a:p>
          <a:p>
            <a:pPr>
              <a:spcBef>
                <a:spcPct val="20000"/>
              </a:spcBef>
            </a:pPr>
            <a:r>
              <a:rPr kumimoji="1" lang="en-US" altLang="zh-CN" sz="3200" b="1" smtClean="0">
                <a:solidFill>
                  <a:srgbClr val="FF0000"/>
                </a:solidFill>
                <a:latin typeface="Times New Roman" charset="0"/>
              </a:rPr>
              <a:t>                  RET</a:t>
            </a:r>
          </a:p>
          <a:p>
            <a:pPr>
              <a:spcBef>
                <a:spcPct val="20000"/>
              </a:spcBef>
            </a:pPr>
            <a:r>
              <a:rPr kumimoji="1" lang="en-US" altLang="zh-CN" sz="3200" b="1" smtClean="0">
                <a:solidFill>
                  <a:srgbClr val="FF0000"/>
                </a:solidFill>
                <a:latin typeface="Times New Roman" charset="0"/>
              </a:rPr>
              <a:t>DELAY   </a:t>
            </a:r>
            <a:r>
              <a:rPr kumimoji="1" lang="en-US" altLang="zh-CN" sz="3200" b="1" smtClean="0">
                <a:solidFill>
                  <a:srgbClr val="0000CC"/>
                </a:solidFill>
                <a:latin typeface="Times New Roman" charset="0"/>
              </a:rPr>
              <a:t> ENDP</a:t>
            </a:r>
            <a:endParaRPr kumimoji="1" lang="zh-CN" altLang="en-US" sz="3200" b="1" smtClean="0">
              <a:solidFill>
                <a:srgbClr val="0000CC"/>
              </a:solidFill>
              <a:latin typeface="Times New Roman" charset="0"/>
            </a:endParaRPr>
          </a:p>
        </p:txBody>
      </p:sp>
      <p:sp>
        <p:nvSpPr>
          <p:cNvPr id="28676" name="Text Box 4"/>
          <p:cNvSpPr txBox="1">
            <a:spLocks noChangeArrowheads="1"/>
          </p:cNvSpPr>
          <p:nvPr/>
        </p:nvSpPr>
        <p:spPr bwMode="auto">
          <a:xfrm>
            <a:off x="152400" y="5410200"/>
            <a:ext cx="89916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任何一个过程都要求先定义，后调用。调用时才真正执行该过程。一个过程产生一段目标代码。</a:t>
            </a:r>
          </a:p>
        </p:txBody>
      </p:sp>
    </p:spTree>
    <p:extLst>
      <p:ext uri="{BB962C8B-B14F-4D97-AF65-F5344CB8AC3E}">
        <p14:creationId xmlns:p14="http://schemas.microsoft.com/office/powerpoint/2010/main" val="1099225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wipe(left)">
                                      <p:cBhvr>
                                        <p:cTn id="7"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00CE6553-1B98-4E5F-AE1E-52217CF49141}" type="slidenum">
              <a:rPr lang="zh-CN" altLang="en-US">
                <a:solidFill>
                  <a:srgbClr val="000000"/>
                </a:solidFill>
              </a:rPr>
              <a:pPr/>
              <a:t>52</a:t>
            </a:fld>
            <a:endParaRPr lang="en-US" altLang="zh-CN">
              <a:solidFill>
                <a:srgbClr val="000000"/>
              </a:solidFill>
            </a:endParaRPr>
          </a:p>
        </p:txBody>
      </p:sp>
      <p:sp>
        <p:nvSpPr>
          <p:cNvPr id="99330" name="Text Box 1026"/>
          <p:cNvSpPr txBox="1">
            <a:spLocks noChangeArrowheads="1"/>
          </p:cNvSpPr>
          <p:nvPr/>
        </p:nvSpPr>
        <p:spPr bwMode="auto">
          <a:xfrm>
            <a:off x="533400" y="1066800"/>
            <a:ext cx="80010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58825">
              <a:spcBef>
                <a:spcPct val="0"/>
              </a:spcBef>
              <a:defRPr kumimoji="1" sz="2400">
                <a:solidFill>
                  <a:schemeClr val="tx1"/>
                </a:solidFill>
                <a:latin typeface="Times New Roman" charset="0"/>
                <a:ea typeface="宋体" charset="-122"/>
              </a:defRPr>
            </a:lvl1pPr>
            <a:lvl2pPr marL="949325">
              <a:spcBef>
                <a:spcPct val="0"/>
              </a:spcBef>
              <a:defRPr kumimoji="1" sz="2400">
                <a:solidFill>
                  <a:schemeClr val="tx1"/>
                </a:solidFill>
                <a:latin typeface="Times New Roman" charset="0"/>
                <a:ea typeface="宋体" charset="-122"/>
              </a:defRPr>
            </a:lvl2pPr>
            <a:lvl3pPr marL="1139825">
              <a:spcBef>
                <a:spcPct val="0"/>
              </a:spcBef>
              <a:defRPr kumimoji="1" sz="2400">
                <a:solidFill>
                  <a:schemeClr val="tx1"/>
                </a:solidFill>
                <a:latin typeface="Times New Roman" charset="0"/>
                <a:ea typeface="宋体" charset="-122"/>
              </a:defRPr>
            </a:lvl3pPr>
            <a:lvl4pPr>
              <a:spcBef>
                <a:spcPct val="0"/>
              </a:spcBef>
              <a:defRPr kumimoji="1" sz="2400">
                <a:solidFill>
                  <a:schemeClr val="tx1"/>
                </a:solidFill>
                <a:latin typeface="Times New Roman" charset="0"/>
                <a:ea typeface="宋体" charset="-122"/>
              </a:defRPr>
            </a:lvl4pPr>
            <a:lvl5pPr>
              <a:spcBef>
                <a:spcPct val="0"/>
              </a:spcBef>
              <a:defRPr kumimoji="1" sz="2400">
                <a:solidFill>
                  <a:schemeClr val="tx1"/>
                </a:solidFill>
                <a:latin typeface="Times New Roman" charset="0"/>
                <a:ea typeface="宋体" charset="-122"/>
              </a:defRPr>
            </a:lvl5pPr>
            <a:lvl6pPr fontAlgn="base">
              <a:spcBef>
                <a:spcPct val="0"/>
              </a:spcBef>
              <a:spcAft>
                <a:spcPct val="0"/>
              </a:spcAft>
              <a:defRPr kumimoji="1" sz="2400">
                <a:solidFill>
                  <a:schemeClr val="tx1"/>
                </a:solidFill>
                <a:latin typeface="Times New Roman" charset="0"/>
                <a:ea typeface="宋体" charset="-122"/>
              </a:defRPr>
            </a:lvl6pPr>
            <a:lvl7pPr fontAlgn="base">
              <a:spcBef>
                <a:spcPct val="0"/>
              </a:spcBef>
              <a:spcAft>
                <a:spcPct val="0"/>
              </a:spcAft>
              <a:defRPr kumimoji="1" sz="2400">
                <a:solidFill>
                  <a:schemeClr val="tx1"/>
                </a:solidFill>
                <a:latin typeface="Times New Roman" charset="0"/>
                <a:ea typeface="宋体" charset="-122"/>
              </a:defRPr>
            </a:lvl7pPr>
            <a:lvl8pPr fontAlgn="base">
              <a:spcBef>
                <a:spcPct val="0"/>
              </a:spcBef>
              <a:spcAft>
                <a:spcPct val="0"/>
              </a:spcAft>
              <a:defRPr kumimoji="1" sz="2400">
                <a:solidFill>
                  <a:schemeClr val="tx1"/>
                </a:solidFill>
                <a:latin typeface="Times New Roman" charset="0"/>
                <a:ea typeface="宋体" charset="-122"/>
              </a:defRPr>
            </a:lvl8pPr>
            <a:lvl9pPr fontAlgn="base">
              <a:spcBef>
                <a:spcPct val="0"/>
              </a:spcBef>
              <a:spcAft>
                <a:spcPct val="0"/>
              </a:spcAft>
              <a:defRPr kumimoji="1" sz="2400">
                <a:solidFill>
                  <a:schemeClr val="tx1"/>
                </a:solidFill>
                <a:latin typeface="Times New Roman" charset="0"/>
                <a:ea typeface="宋体" charset="-122"/>
              </a:defRPr>
            </a:lvl9pPr>
          </a:lstStyle>
          <a:p>
            <a:pPr>
              <a:lnSpc>
                <a:spcPct val="120000"/>
              </a:lnSpc>
              <a:spcBef>
                <a:spcPct val="50000"/>
              </a:spcBef>
            </a:pPr>
            <a:r>
              <a:rPr lang="zh-CN" altLang="en-US" sz="3200" b="1" smtClean="0">
                <a:solidFill>
                  <a:srgbClr val="000000"/>
                </a:solidFill>
              </a:rPr>
              <a:t>在汇编语言书写的源程序中，有的程序段要多次使用，为了简化书写，</a:t>
            </a:r>
            <a:r>
              <a:rPr lang="zh-CN" altLang="en-US" sz="3200" b="1" smtClean="0">
                <a:solidFill>
                  <a:srgbClr val="0000CC"/>
                </a:solidFill>
              </a:rPr>
              <a:t>该程序段可以用一条特殊的指令来代替</a:t>
            </a:r>
            <a:r>
              <a:rPr lang="zh-CN" altLang="en-US" sz="3200" b="1" smtClean="0">
                <a:solidFill>
                  <a:srgbClr val="000000"/>
                </a:solidFill>
              </a:rPr>
              <a:t>，这个特殊的指令就是宏指令。</a:t>
            </a:r>
          </a:p>
          <a:p>
            <a:pPr>
              <a:lnSpc>
                <a:spcPct val="120000"/>
              </a:lnSpc>
              <a:spcBef>
                <a:spcPct val="50000"/>
              </a:spcBef>
            </a:pPr>
            <a:r>
              <a:rPr lang="zh-CN" altLang="en-US" sz="3200" b="1" smtClean="0">
                <a:solidFill>
                  <a:srgbClr val="000000"/>
                </a:solidFill>
              </a:rPr>
              <a:t>宏指令只是为了方便书写，当汇编程序汇编生成目标代码时，</a:t>
            </a:r>
            <a:r>
              <a:rPr lang="zh-CN" altLang="en-US" sz="3200" b="1" smtClean="0">
                <a:solidFill>
                  <a:srgbClr val="0000CC"/>
                </a:solidFill>
              </a:rPr>
              <a:t>在引用宏指令处仍会产生原来程序段应生成的目标代码，引用一次生成一次。</a:t>
            </a:r>
          </a:p>
        </p:txBody>
      </p:sp>
      <p:sp>
        <p:nvSpPr>
          <p:cNvPr id="99331" name="Rectangle 1027"/>
          <p:cNvSpPr>
            <a:spLocks noChangeArrowheads="1"/>
          </p:cNvSpPr>
          <p:nvPr/>
        </p:nvSpPr>
        <p:spPr bwMode="auto">
          <a:xfrm>
            <a:off x="457200" y="228600"/>
            <a:ext cx="533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2400">
                <a:solidFill>
                  <a:schemeClr val="tx1"/>
                </a:solidFill>
                <a:latin typeface="Times New Roman" charset="0"/>
                <a:ea typeface="宋体" charset="-122"/>
              </a:defRPr>
            </a:lvl1pPr>
            <a:lvl2pPr>
              <a:spcBef>
                <a:spcPct val="0"/>
              </a:spcBef>
              <a:defRPr kumimoji="1" sz="2400">
                <a:solidFill>
                  <a:schemeClr val="tx1"/>
                </a:solidFill>
                <a:latin typeface="Times New Roman" charset="0"/>
                <a:ea typeface="宋体" charset="-122"/>
              </a:defRPr>
            </a:lvl2pPr>
            <a:lvl3pPr>
              <a:spcBef>
                <a:spcPct val="0"/>
              </a:spcBef>
              <a:defRPr kumimoji="1" sz="2400">
                <a:solidFill>
                  <a:schemeClr val="tx1"/>
                </a:solidFill>
                <a:latin typeface="Times New Roman" charset="0"/>
                <a:ea typeface="宋体" charset="-122"/>
              </a:defRPr>
            </a:lvl3pPr>
            <a:lvl4pPr>
              <a:spcBef>
                <a:spcPct val="0"/>
              </a:spcBef>
              <a:defRPr kumimoji="1" sz="2400">
                <a:solidFill>
                  <a:schemeClr val="tx1"/>
                </a:solidFill>
                <a:latin typeface="Times New Roman" charset="0"/>
                <a:ea typeface="宋体" charset="-122"/>
              </a:defRPr>
            </a:lvl4pPr>
            <a:lvl5pPr>
              <a:spcBef>
                <a:spcPct val="0"/>
              </a:spcBef>
              <a:defRPr kumimoji="1" sz="2400">
                <a:solidFill>
                  <a:schemeClr val="tx1"/>
                </a:solidFill>
                <a:latin typeface="Times New Roman" charset="0"/>
                <a:ea typeface="宋体" charset="-122"/>
              </a:defRPr>
            </a:lvl5pPr>
            <a:lvl6pPr marL="457200" fontAlgn="base">
              <a:spcBef>
                <a:spcPct val="0"/>
              </a:spcBef>
              <a:spcAft>
                <a:spcPct val="0"/>
              </a:spcAft>
              <a:defRPr kumimoji="1" sz="2400">
                <a:solidFill>
                  <a:schemeClr val="tx1"/>
                </a:solidFill>
                <a:latin typeface="Times New Roman" charset="0"/>
                <a:ea typeface="宋体" charset="-122"/>
              </a:defRPr>
            </a:lvl6pPr>
            <a:lvl7pPr marL="914400" fontAlgn="base">
              <a:spcBef>
                <a:spcPct val="0"/>
              </a:spcBef>
              <a:spcAft>
                <a:spcPct val="0"/>
              </a:spcAft>
              <a:defRPr kumimoji="1" sz="2400">
                <a:solidFill>
                  <a:schemeClr val="tx1"/>
                </a:solidFill>
                <a:latin typeface="Times New Roman" charset="0"/>
                <a:ea typeface="宋体" charset="-122"/>
              </a:defRPr>
            </a:lvl7pPr>
            <a:lvl8pPr marL="1371600" fontAlgn="base">
              <a:spcBef>
                <a:spcPct val="0"/>
              </a:spcBef>
              <a:spcAft>
                <a:spcPct val="0"/>
              </a:spcAft>
              <a:defRPr kumimoji="1" sz="2400">
                <a:solidFill>
                  <a:schemeClr val="tx1"/>
                </a:solidFill>
                <a:latin typeface="Times New Roman" charset="0"/>
                <a:ea typeface="宋体" charset="-122"/>
              </a:defRPr>
            </a:lvl8pPr>
            <a:lvl9pPr marL="1828800" fontAlgn="base">
              <a:spcBef>
                <a:spcPct val="0"/>
              </a:spcBef>
              <a:spcAft>
                <a:spcPct val="0"/>
              </a:spcAft>
              <a:defRPr kumimoji="1" sz="2400">
                <a:solidFill>
                  <a:schemeClr val="tx1"/>
                </a:solidFill>
                <a:latin typeface="Times New Roman" charset="0"/>
                <a:ea typeface="宋体" charset="-122"/>
              </a:defRPr>
            </a:lvl9pPr>
          </a:lstStyle>
          <a:p>
            <a:r>
              <a:rPr lang="en-US" altLang="zh-CN" sz="3200" b="1" dirty="0" smtClean="0">
                <a:solidFill>
                  <a:srgbClr val="000000"/>
                </a:solidFill>
              </a:rPr>
              <a:t>1</a:t>
            </a:r>
            <a:r>
              <a:rPr lang="zh-CN" altLang="en-US" sz="3200" b="1" dirty="0" smtClean="0">
                <a:solidFill>
                  <a:srgbClr val="000000"/>
                </a:solidFill>
              </a:rPr>
              <a:t>.2.6   宏指令</a:t>
            </a:r>
          </a:p>
        </p:txBody>
      </p:sp>
    </p:spTree>
    <p:extLst>
      <p:ext uri="{BB962C8B-B14F-4D97-AF65-F5344CB8AC3E}">
        <p14:creationId xmlns:p14="http://schemas.microsoft.com/office/powerpoint/2010/main" val="24896732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D68F893E-FDBA-4FC5-A721-2EDC302D150C}" type="slidenum">
              <a:rPr lang="zh-CN" altLang="en-US">
                <a:solidFill>
                  <a:srgbClr val="000000"/>
                </a:solidFill>
              </a:rPr>
              <a:pPr/>
              <a:t>53</a:t>
            </a:fld>
            <a:endParaRPr lang="en-US" altLang="zh-CN">
              <a:solidFill>
                <a:srgbClr val="000000"/>
              </a:solidFill>
            </a:endParaRPr>
          </a:p>
        </p:txBody>
      </p:sp>
      <p:sp>
        <p:nvSpPr>
          <p:cNvPr id="100354" name="Text Box 1026"/>
          <p:cNvSpPr txBox="1">
            <a:spLocks noChangeArrowheads="1"/>
          </p:cNvSpPr>
          <p:nvPr/>
        </p:nvSpPr>
        <p:spPr bwMode="auto">
          <a:xfrm>
            <a:off x="152400" y="0"/>
            <a:ext cx="6705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1) 宏指令定义格式：</a:t>
            </a:r>
          </a:p>
        </p:txBody>
      </p:sp>
      <p:sp>
        <p:nvSpPr>
          <p:cNvPr id="100355" name="Text Box 1027"/>
          <p:cNvSpPr txBox="1">
            <a:spLocks noChangeArrowheads="1"/>
          </p:cNvSpPr>
          <p:nvPr/>
        </p:nvSpPr>
        <p:spPr bwMode="auto">
          <a:xfrm>
            <a:off x="685800" y="835025"/>
            <a:ext cx="70104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smtClean="0">
                <a:solidFill>
                  <a:srgbClr val="FF0000"/>
                </a:solidFill>
                <a:latin typeface="Times New Roman" charset="0"/>
              </a:rPr>
              <a:t>宏指令名  </a:t>
            </a:r>
            <a:r>
              <a:rPr kumimoji="1" lang="en-US" altLang="zh-CN" sz="3600" b="1" smtClean="0">
                <a:solidFill>
                  <a:srgbClr val="0000CC"/>
                </a:solidFill>
                <a:latin typeface="Times New Roman" charset="0"/>
              </a:rPr>
              <a:t>MACRO</a:t>
            </a:r>
            <a:r>
              <a:rPr kumimoji="1" lang="en-US" altLang="zh-CN" sz="3600" b="1" smtClean="0">
                <a:solidFill>
                  <a:srgbClr val="FF0000"/>
                </a:solidFill>
                <a:latin typeface="Times New Roman" charset="0"/>
              </a:rPr>
              <a:t>  &lt;</a:t>
            </a:r>
            <a:r>
              <a:rPr kumimoji="1" lang="zh-CN" altLang="en-US" sz="3600" b="1" smtClean="0">
                <a:solidFill>
                  <a:srgbClr val="FF0000"/>
                </a:solidFill>
                <a:latin typeface="Times New Roman" charset="0"/>
              </a:rPr>
              <a:t>形参列表&gt;</a:t>
            </a:r>
          </a:p>
          <a:p>
            <a:pPr>
              <a:spcBef>
                <a:spcPct val="50000"/>
              </a:spcBef>
            </a:pPr>
            <a:r>
              <a:rPr kumimoji="1" lang="zh-CN" altLang="en-US" sz="3600" b="1" smtClean="0">
                <a:solidFill>
                  <a:srgbClr val="FF0000"/>
                </a:solidFill>
                <a:latin typeface="Times New Roman" charset="0"/>
              </a:rPr>
              <a:t>          汇编程序段(宏体)</a:t>
            </a:r>
          </a:p>
          <a:p>
            <a:pPr>
              <a:spcBef>
                <a:spcPct val="50000"/>
              </a:spcBef>
            </a:pPr>
            <a:r>
              <a:rPr kumimoji="1" lang="en-US" altLang="zh-CN" sz="3600" b="1" smtClean="0">
                <a:solidFill>
                  <a:srgbClr val="0000CC"/>
                </a:solidFill>
                <a:latin typeface="Times New Roman" charset="0"/>
              </a:rPr>
              <a:t>ENDM</a:t>
            </a:r>
          </a:p>
        </p:txBody>
      </p:sp>
      <p:sp>
        <p:nvSpPr>
          <p:cNvPr id="100356" name="Text Box 1028"/>
          <p:cNvSpPr txBox="1">
            <a:spLocks noChangeArrowheads="1"/>
          </p:cNvSpPr>
          <p:nvPr/>
        </p:nvSpPr>
        <p:spPr bwMode="auto">
          <a:xfrm>
            <a:off x="76200" y="3057525"/>
            <a:ext cx="90678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smtClean="0">
                <a:solidFill>
                  <a:srgbClr val="000000"/>
                </a:solidFill>
                <a:latin typeface="Times New Roman" charset="0"/>
              </a:rPr>
              <a:t>MACRO </a:t>
            </a:r>
            <a:r>
              <a:rPr kumimoji="1" lang="zh-CN" altLang="en-US" sz="3200" b="1" smtClean="0">
                <a:solidFill>
                  <a:srgbClr val="000000"/>
                </a:solidFill>
                <a:latin typeface="Times New Roman" charset="0"/>
              </a:rPr>
              <a:t>与 </a:t>
            </a:r>
            <a:r>
              <a:rPr kumimoji="1" lang="en-US" altLang="zh-CN" sz="3200" b="1" smtClean="0">
                <a:solidFill>
                  <a:srgbClr val="000000"/>
                </a:solidFill>
                <a:latin typeface="Times New Roman" charset="0"/>
              </a:rPr>
              <a:t>ENDM</a:t>
            </a:r>
            <a:r>
              <a:rPr kumimoji="1" lang="zh-CN" altLang="en-US" sz="3200" b="1" smtClean="0">
                <a:solidFill>
                  <a:srgbClr val="000000"/>
                </a:solidFill>
                <a:latin typeface="Times New Roman" charset="0"/>
              </a:rPr>
              <a:t>必须成对出现，先定义后引用</a:t>
            </a:r>
          </a:p>
        </p:txBody>
      </p:sp>
      <p:sp>
        <p:nvSpPr>
          <p:cNvPr id="100357" name="Text Box 1029"/>
          <p:cNvSpPr txBox="1">
            <a:spLocks noChangeArrowheads="1"/>
          </p:cNvSpPr>
          <p:nvPr/>
        </p:nvSpPr>
        <p:spPr bwMode="auto">
          <a:xfrm>
            <a:off x="228600" y="4419600"/>
            <a:ext cx="51816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smtClean="0">
                <a:solidFill>
                  <a:srgbClr val="000000"/>
                </a:solidFill>
                <a:latin typeface="Times New Roman" charset="0"/>
              </a:rPr>
              <a:t>SHIFT  MACRO</a:t>
            </a:r>
          </a:p>
          <a:p>
            <a:pPr>
              <a:lnSpc>
                <a:spcPct val="120000"/>
              </a:lnSpc>
            </a:pPr>
            <a:r>
              <a:rPr kumimoji="1" lang="en-US" altLang="zh-CN" sz="2800" b="1" smtClean="0">
                <a:solidFill>
                  <a:srgbClr val="000000"/>
                </a:solidFill>
                <a:latin typeface="Times New Roman" charset="0"/>
              </a:rPr>
              <a:t>      MOV  CL,  4</a:t>
            </a:r>
          </a:p>
          <a:p>
            <a:pPr>
              <a:lnSpc>
                <a:spcPct val="120000"/>
              </a:lnSpc>
            </a:pPr>
            <a:r>
              <a:rPr kumimoji="1" lang="en-US" altLang="zh-CN" sz="2800" b="1" smtClean="0">
                <a:solidFill>
                  <a:srgbClr val="000000"/>
                </a:solidFill>
                <a:latin typeface="Times New Roman" charset="0"/>
              </a:rPr>
              <a:t>      SAL  AL, CL</a:t>
            </a:r>
          </a:p>
          <a:p>
            <a:pPr>
              <a:lnSpc>
                <a:spcPct val="120000"/>
              </a:lnSpc>
            </a:pPr>
            <a:r>
              <a:rPr kumimoji="1" lang="en-US" altLang="zh-CN" sz="2800" b="1" smtClean="0">
                <a:solidFill>
                  <a:srgbClr val="000000"/>
                </a:solidFill>
                <a:latin typeface="Times New Roman" charset="0"/>
              </a:rPr>
              <a:t>ENDM</a:t>
            </a:r>
          </a:p>
        </p:txBody>
      </p:sp>
      <p:sp>
        <p:nvSpPr>
          <p:cNvPr id="100358" name="AutoShape 1030"/>
          <p:cNvSpPr>
            <a:spLocks noChangeArrowheads="1"/>
          </p:cNvSpPr>
          <p:nvPr/>
        </p:nvSpPr>
        <p:spPr bwMode="auto">
          <a:xfrm>
            <a:off x="228600" y="3886200"/>
            <a:ext cx="1066800" cy="554038"/>
          </a:xfrm>
          <a:prstGeom prst="wedgeRoundRectCallout">
            <a:avLst>
              <a:gd name="adj1" fmla="val 9972"/>
              <a:gd name="adj2" fmla="val 78366"/>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zh-CN" altLang="en-US" sz="2800" b="1" smtClean="0">
                <a:solidFill>
                  <a:srgbClr val="FFFF00"/>
                </a:solidFill>
                <a:latin typeface="Times New Roman" charset="0"/>
              </a:rPr>
              <a:t>宏名</a:t>
            </a:r>
          </a:p>
        </p:txBody>
      </p:sp>
      <p:sp>
        <p:nvSpPr>
          <p:cNvPr id="100359" name="AutoShape 1031"/>
          <p:cNvSpPr>
            <a:spLocks/>
          </p:cNvSpPr>
          <p:nvPr/>
        </p:nvSpPr>
        <p:spPr bwMode="auto">
          <a:xfrm>
            <a:off x="2895600" y="5105400"/>
            <a:ext cx="152400" cy="762000"/>
          </a:xfrm>
          <a:prstGeom prst="rightBrace">
            <a:avLst>
              <a:gd name="adj1" fmla="val 41667"/>
              <a:gd name="adj2" fmla="val 50000"/>
            </a:avLst>
          </a:prstGeom>
          <a:noFill/>
          <a:ln w="2857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00360" name="AutoShape 1032"/>
          <p:cNvSpPr>
            <a:spLocks noChangeArrowheads="1"/>
          </p:cNvSpPr>
          <p:nvPr/>
        </p:nvSpPr>
        <p:spPr bwMode="auto">
          <a:xfrm>
            <a:off x="3048000" y="4953000"/>
            <a:ext cx="2438400" cy="1108075"/>
          </a:xfrm>
          <a:prstGeom prst="wedgeRoundRectCallout">
            <a:avLst>
              <a:gd name="adj1" fmla="val 5662"/>
              <a:gd name="adj2" fmla="val -12319"/>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zh-CN" altLang="en-US" sz="2800" b="1" smtClean="0">
                <a:solidFill>
                  <a:srgbClr val="FFFF00"/>
                </a:solidFill>
                <a:latin typeface="Times New Roman" charset="0"/>
              </a:rPr>
              <a:t>程序段: 将</a:t>
            </a:r>
            <a:r>
              <a:rPr kumimoji="1" lang="en-US" altLang="zh-CN" sz="2800" b="1" smtClean="0">
                <a:solidFill>
                  <a:srgbClr val="FFFF00"/>
                </a:solidFill>
                <a:latin typeface="Times New Roman" charset="0"/>
              </a:rPr>
              <a:t>AL</a:t>
            </a:r>
            <a:r>
              <a:rPr kumimoji="1" lang="zh-CN" altLang="en-US" sz="2800" b="1" smtClean="0">
                <a:solidFill>
                  <a:srgbClr val="FFFF00"/>
                </a:solidFill>
                <a:latin typeface="Times New Roman" charset="0"/>
              </a:rPr>
              <a:t>左移4位(乘16)</a:t>
            </a:r>
          </a:p>
        </p:txBody>
      </p:sp>
      <p:sp>
        <p:nvSpPr>
          <p:cNvPr id="100361" name="Text Box 1033"/>
          <p:cNvSpPr txBox="1">
            <a:spLocks noChangeArrowheads="1"/>
          </p:cNvSpPr>
          <p:nvPr/>
        </p:nvSpPr>
        <p:spPr bwMode="auto">
          <a:xfrm>
            <a:off x="5791200" y="4724400"/>
            <a:ext cx="2743200" cy="1658938"/>
          </a:xfrm>
          <a:prstGeom prst="rect">
            <a:avLst/>
          </a:prstGeom>
          <a:noFill/>
          <a:ln w="2857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smtClean="0">
                <a:solidFill>
                  <a:srgbClr val="000000"/>
                </a:solidFill>
                <a:latin typeface="Times New Roman" charset="0"/>
              </a:rPr>
              <a:t>IN  AL,  5FH</a:t>
            </a:r>
          </a:p>
          <a:p>
            <a:pPr>
              <a:lnSpc>
                <a:spcPct val="120000"/>
              </a:lnSpc>
            </a:pPr>
            <a:r>
              <a:rPr kumimoji="1" lang="en-US" altLang="zh-CN" sz="2800" b="1" smtClean="0">
                <a:solidFill>
                  <a:srgbClr val="FF0000"/>
                </a:solidFill>
                <a:latin typeface="Times New Roman" charset="0"/>
              </a:rPr>
              <a:t>SHIFT</a:t>
            </a:r>
          </a:p>
          <a:p>
            <a:pPr>
              <a:lnSpc>
                <a:spcPct val="120000"/>
              </a:lnSpc>
            </a:pPr>
            <a:r>
              <a:rPr kumimoji="1" lang="en-US" altLang="zh-CN" sz="2800" b="1" smtClean="0">
                <a:solidFill>
                  <a:srgbClr val="000000"/>
                </a:solidFill>
                <a:latin typeface="Times New Roman" charset="0"/>
              </a:rPr>
              <a:t>OUT  5FH,  AL</a:t>
            </a:r>
          </a:p>
        </p:txBody>
      </p:sp>
      <p:sp>
        <p:nvSpPr>
          <p:cNvPr id="100362" name="Text Box 1034"/>
          <p:cNvSpPr txBox="1">
            <a:spLocks noChangeArrowheads="1"/>
          </p:cNvSpPr>
          <p:nvPr/>
        </p:nvSpPr>
        <p:spPr bwMode="auto">
          <a:xfrm>
            <a:off x="4191000" y="3962400"/>
            <a:ext cx="48006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smtClean="0">
                <a:solidFill>
                  <a:srgbClr val="0000CC"/>
                </a:solidFill>
                <a:latin typeface="Times New Roman" charset="0"/>
              </a:rPr>
              <a:t>在程序中引用宏指令如下：</a:t>
            </a:r>
          </a:p>
        </p:txBody>
      </p:sp>
    </p:spTree>
    <p:extLst>
      <p:ext uri="{BB962C8B-B14F-4D97-AF65-F5344CB8AC3E}">
        <p14:creationId xmlns:p14="http://schemas.microsoft.com/office/powerpoint/2010/main" val="3782084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dissolve">
                                      <p:cBhvr>
                                        <p:cTn id="7" dur="500"/>
                                        <p:tgtEl>
                                          <p:spTgt spid="100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0357"/>
                                        </p:tgtEl>
                                        <p:attrNameLst>
                                          <p:attrName>style.visibility</p:attrName>
                                        </p:attrNameLst>
                                      </p:cBhvr>
                                      <p:to>
                                        <p:strVal val="visible"/>
                                      </p:to>
                                    </p:set>
                                    <p:animEffect transition="in" filter="dissolve">
                                      <p:cBhvr>
                                        <p:cTn id="12" dur="500"/>
                                        <p:tgtEl>
                                          <p:spTgt spid="1003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0358"/>
                                        </p:tgtEl>
                                        <p:attrNameLst>
                                          <p:attrName>style.visibility</p:attrName>
                                        </p:attrNameLst>
                                      </p:cBhvr>
                                      <p:to>
                                        <p:strVal val="visible"/>
                                      </p:to>
                                    </p:set>
                                    <p:animEffect transition="in" filter="dissolve">
                                      <p:cBhvr>
                                        <p:cTn id="17" dur="500"/>
                                        <p:tgtEl>
                                          <p:spTgt spid="1003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0359"/>
                                        </p:tgtEl>
                                        <p:attrNameLst>
                                          <p:attrName>style.visibility</p:attrName>
                                        </p:attrNameLst>
                                      </p:cBhvr>
                                      <p:to>
                                        <p:strVal val="visible"/>
                                      </p:to>
                                    </p:set>
                                    <p:animEffect transition="in" filter="dissolve">
                                      <p:cBhvr>
                                        <p:cTn id="22" dur="500"/>
                                        <p:tgtEl>
                                          <p:spTgt spid="1003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0360"/>
                                        </p:tgtEl>
                                        <p:attrNameLst>
                                          <p:attrName>style.visibility</p:attrName>
                                        </p:attrNameLst>
                                      </p:cBhvr>
                                      <p:to>
                                        <p:strVal val="visible"/>
                                      </p:to>
                                    </p:set>
                                    <p:animEffect transition="in" filter="dissolve">
                                      <p:cBhvr>
                                        <p:cTn id="27" dur="500"/>
                                        <p:tgtEl>
                                          <p:spTgt spid="1003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0362"/>
                                        </p:tgtEl>
                                        <p:attrNameLst>
                                          <p:attrName>style.visibility</p:attrName>
                                        </p:attrNameLst>
                                      </p:cBhvr>
                                      <p:to>
                                        <p:strVal val="visible"/>
                                      </p:to>
                                    </p:set>
                                    <p:animEffect transition="in" filter="dissolve">
                                      <p:cBhvr>
                                        <p:cTn id="32" dur="500"/>
                                        <p:tgtEl>
                                          <p:spTgt spid="1003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0361"/>
                                        </p:tgtEl>
                                        <p:attrNameLst>
                                          <p:attrName>style.visibility</p:attrName>
                                        </p:attrNameLst>
                                      </p:cBhvr>
                                      <p:to>
                                        <p:strVal val="visible"/>
                                      </p:to>
                                    </p:set>
                                    <p:animEffect transition="in" filter="dissolve">
                                      <p:cBhvr>
                                        <p:cTn id="37" dur="500"/>
                                        <p:tgtEl>
                                          <p:spTgt spid="100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autoUpdateAnimBg="0"/>
      <p:bldP spid="100357" grpId="0" autoUpdateAnimBg="0"/>
      <p:bldP spid="100358" grpId="0" animBg="1" autoUpdateAnimBg="0"/>
      <p:bldP spid="100359" grpId="0" animBg="1"/>
      <p:bldP spid="100360" grpId="0" animBg="1" autoUpdateAnimBg="0"/>
      <p:bldP spid="100361" grpId="0" animBg="1" autoUpdateAnimBg="0"/>
      <p:bldP spid="100362"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61FFBD49-40E7-44A3-B989-E5F811927814}" type="slidenum">
              <a:rPr lang="zh-CN" altLang="en-US">
                <a:solidFill>
                  <a:srgbClr val="000000"/>
                </a:solidFill>
              </a:rPr>
              <a:pPr/>
              <a:t>54</a:t>
            </a:fld>
            <a:endParaRPr lang="en-US" altLang="zh-CN">
              <a:solidFill>
                <a:srgbClr val="000000"/>
              </a:solidFill>
            </a:endParaRPr>
          </a:p>
        </p:txBody>
      </p:sp>
      <p:sp>
        <p:nvSpPr>
          <p:cNvPr id="101378" name="Text Box 3074"/>
          <p:cNvSpPr txBox="1">
            <a:spLocks noChangeArrowheads="1"/>
          </p:cNvSpPr>
          <p:nvPr/>
        </p:nvSpPr>
        <p:spPr bwMode="auto">
          <a:xfrm>
            <a:off x="228600" y="0"/>
            <a:ext cx="7772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宏指令也可以接收参数，如对</a:t>
            </a:r>
            <a:r>
              <a:rPr kumimoji="1" lang="en-US" altLang="zh-CN" sz="3200" b="1" smtClean="0">
                <a:solidFill>
                  <a:srgbClr val="000000"/>
                </a:solidFill>
                <a:latin typeface="Times New Roman" charset="0"/>
              </a:rPr>
              <a:t>X</a:t>
            </a:r>
            <a:r>
              <a:rPr kumimoji="1" lang="zh-CN" altLang="en-US" sz="3200" b="1" smtClean="0">
                <a:solidFill>
                  <a:srgbClr val="000000"/>
                </a:solidFill>
                <a:latin typeface="Times New Roman" charset="0"/>
              </a:rPr>
              <a:t>左移</a:t>
            </a:r>
            <a:r>
              <a:rPr kumimoji="1" lang="en-US" altLang="zh-CN" sz="3200" b="1" smtClean="0">
                <a:solidFill>
                  <a:srgbClr val="000000"/>
                </a:solidFill>
                <a:latin typeface="Times New Roman" charset="0"/>
              </a:rPr>
              <a:t>Y</a:t>
            </a:r>
            <a:r>
              <a:rPr kumimoji="1" lang="zh-CN" altLang="en-US" sz="3200" b="1" smtClean="0">
                <a:solidFill>
                  <a:srgbClr val="000000"/>
                </a:solidFill>
                <a:latin typeface="Times New Roman" charset="0"/>
              </a:rPr>
              <a:t>位。</a:t>
            </a:r>
          </a:p>
        </p:txBody>
      </p:sp>
      <p:sp>
        <p:nvSpPr>
          <p:cNvPr id="101379" name="Text Box 3075"/>
          <p:cNvSpPr txBox="1">
            <a:spLocks noChangeArrowheads="1"/>
          </p:cNvSpPr>
          <p:nvPr/>
        </p:nvSpPr>
        <p:spPr bwMode="auto">
          <a:xfrm>
            <a:off x="304800" y="838200"/>
            <a:ext cx="51816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smtClean="0">
                <a:solidFill>
                  <a:srgbClr val="0000CC"/>
                </a:solidFill>
                <a:latin typeface="Times New Roman" charset="0"/>
              </a:rPr>
              <a:t>SHIFT  MACRO   </a:t>
            </a:r>
            <a:r>
              <a:rPr kumimoji="1" lang="en-US" altLang="zh-CN" sz="2800" b="1" smtClean="0">
                <a:solidFill>
                  <a:srgbClr val="FF0000"/>
                </a:solidFill>
                <a:latin typeface="Times New Roman" charset="0"/>
              </a:rPr>
              <a:t>X, Y</a:t>
            </a:r>
          </a:p>
          <a:p>
            <a:pPr>
              <a:lnSpc>
                <a:spcPct val="120000"/>
              </a:lnSpc>
            </a:pPr>
            <a:r>
              <a:rPr kumimoji="1" lang="en-US" altLang="zh-CN" sz="2800" b="1" smtClean="0">
                <a:solidFill>
                  <a:srgbClr val="0000CC"/>
                </a:solidFill>
                <a:latin typeface="Times New Roman" charset="0"/>
              </a:rPr>
              <a:t>      MOV  CL,  </a:t>
            </a:r>
            <a:r>
              <a:rPr kumimoji="1" lang="en-US" altLang="zh-CN" sz="2800" b="1" smtClean="0">
                <a:solidFill>
                  <a:srgbClr val="FF0000"/>
                </a:solidFill>
                <a:latin typeface="Times New Roman" charset="0"/>
              </a:rPr>
              <a:t>Y</a:t>
            </a:r>
          </a:p>
          <a:p>
            <a:pPr>
              <a:lnSpc>
                <a:spcPct val="120000"/>
              </a:lnSpc>
            </a:pPr>
            <a:r>
              <a:rPr kumimoji="1" lang="en-US" altLang="zh-CN" sz="2800" b="1" smtClean="0">
                <a:solidFill>
                  <a:srgbClr val="0000CC"/>
                </a:solidFill>
                <a:latin typeface="Times New Roman" charset="0"/>
              </a:rPr>
              <a:t>      SAL  </a:t>
            </a:r>
            <a:r>
              <a:rPr kumimoji="1" lang="en-US" altLang="zh-CN" sz="2800" b="1" smtClean="0">
                <a:solidFill>
                  <a:srgbClr val="FF0000"/>
                </a:solidFill>
                <a:latin typeface="Times New Roman" charset="0"/>
              </a:rPr>
              <a:t>X</a:t>
            </a:r>
            <a:r>
              <a:rPr kumimoji="1" lang="en-US" altLang="zh-CN" sz="2800" b="1" smtClean="0">
                <a:solidFill>
                  <a:srgbClr val="0000CC"/>
                </a:solidFill>
                <a:latin typeface="Times New Roman" charset="0"/>
              </a:rPr>
              <a:t>, CL</a:t>
            </a:r>
          </a:p>
          <a:p>
            <a:pPr>
              <a:lnSpc>
                <a:spcPct val="120000"/>
              </a:lnSpc>
            </a:pPr>
            <a:r>
              <a:rPr kumimoji="1" lang="en-US" altLang="zh-CN" sz="2800" b="1" smtClean="0">
                <a:solidFill>
                  <a:srgbClr val="0000CC"/>
                </a:solidFill>
                <a:latin typeface="Times New Roman" charset="0"/>
              </a:rPr>
              <a:t>ENDM</a:t>
            </a:r>
          </a:p>
        </p:txBody>
      </p:sp>
      <p:sp>
        <p:nvSpPr>
          <p:cNvPr id="101380" name="AutoShape 3076"/>
          <p:cNvSpPr>
            <a:spLocks noChangeArrowheads="1"/>
          </p:cNvSpPr>
          <p:nvPr/>
        </p:nvSpPr>
        <p:spPr bwMode="auto">
          <a:xfrm>
            <a:off x="4495800" y="609600"/>
            <a:ext cx="1752600" cy="554038"/>
          </a:xfrm>
          <a:prstGeom prst="wedgeRoundRectCallout">
            <a:avLst>
              <a:gd name="adj1" fmla="val -77444"/>
              <a:gd name="adj2" fmla="val 49139"/>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zh-CN" altLang="en-US" sz="2800" b="1" smtClean="0">
                <a:solidFill>
                  <a:srgbClr val="FFFF00"/>
                </a:solidFill>
                <a:latin typeface="Times New Roman" charset="0"/>
              </a:rPr>
              <a:t>形参列表</a:t>
            </a:r>
          </a:p>
        </p:txBody>
      </p:sp>
      <p:sp>
        <p:nvSpPr>
          <p:cNvPr id="101381" name="Text Box 3077"/>
          <p:cNvSpPr txBox="1">
            <a:spLocks noChangeArrowheads="1"/>
          </p:cNvSpPr>
          <p:nvPr/>
        </p:nvSpPr>
        <p:spPr bwMode="auto">
          <a:xfrm>
            <a:off x="685800" y="3962400"/>
            <a:ext cx="5181600" cy="1830388"/>
          </a:xfrm>
          <a:prstGeom prst="rect">
            <a:avLst/>
          </a:prstGeom>
          <a:noFill/>
          <a:ln w="2857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kumimoji="1" lang="en-US" altLang="zh-CN" sz="2800" b="1" smtClean="0">
                <a:solidFill>
                  <a:srgbClr val="000000"/>
                </a:solidFill>
                <a:latin typeface="Times New Roman" charset="0"/>
              </a:rPr>
              <a:t>MOV  BX,  WORD PTR  BUF</a:t>
            </a:r>
          </a:p>
          <a:p>
            <a:pPr>
              <a:lnSpc>
                <a:spcPct val="120000"/>
              </a:lnSpc>
              <a:spcBef>
                <a:spcPct val="20000"/>
              </a:spcBef>
            </a:pPr>
            <a:r>
              <a:rPr kumimoji="1" lang="en-US" altLang="zh-CN" sz="2800" b="1" smtClean="0">
                <a:solidFill>
                  <a:srgbClr val="0000CC"/>
                </a:solidFill>
                <a:latin typeface="Times New Roman" charset="0"/>
              </a:rPr>
              <a:t>SHIFT</a:t>
            </a:r>
            <a:r>
              <a:rPr kumimoji="1" lang="en-US" altLang="zh-CN" sz="2800" b="1" smtClean="0">
                <a:solidFill>
                  <a:srgbClr val="000000"/>
                </a:solidFill>
                <a:latin typeface="Times New Roman" charset="0"/>
              </a:rPr>
              <a:t>   </a:t>
            </a:r>
            <a:r>
              <a:rPr kumimoji="1" lang="en-US" altLang="zh-CN" sz="2800" b="1" smtClean="0">
                <a:solidFill>
                  <a:srgbClr val="FF0000"/>
                </a:solidFill>
                <a:latin typeface="Times New Roman" charset="0"/>
              </a:rPr>
              <a:t>BX</a:t>
            </a:r>
            <a:r>
              <a:rPr kumimoji="1" lang="en-US" altLang="zh-CN" sz="2800" b="1" smtClean="0">
                <a:solidFill>
                  <a:srgbClr val="000000"/>
                </a:solidFill>
                <a:latin typeface="Times New Roman" charset="0"/>
              </a:rPr>
              <a:t>,  </a:t>
            </a:r>
            <a:r>
              <a:rPr kumimoji="1" lang="en-US" altLang="zh-CN" sz="2800" b="1" smtClean="0">
                <a:solidFill>
                  <a:srgbClr val="FF0000"/>
                </a:solidFill>
                <a:latin typeface="Times New Roman" charset="0"/>
              </a:rPr>
              <a:t>4</a:t>
            </a:r>
          </a:p>
          <a:p>
            <a:pPr>
              <a:lnSpc>
                <a:spcPct val="120000"/>
              </a:lnSpc>
              <a:spcBef>
                <a:spcPct val="20000"/>
              </a:spcBef>
            </a:pPr>
            <a:r>
              <a:rPr kumimoji="1" lang="en-US" altLang="zh-CN" sz="2800" b="1" smtClean="0">
                <a:solidFill>
                  <a:srgbClr val="000000"/>
                </a:solidFill>
                <a:latin typeface="Times New Roman" charset="0"/>
              </a:rPr>
              <a:t>MOV  WORD PTR BUF ,  BX</a:t>
            </a:r>
          </a:p>
        </p:txBody>
      </p:sp>
      <p:sp>
        <p:nvSpPr>
          <p:cNvPr id="101382" name="Text Box 3078"/>
          <p:cNvSpPr txBox="1">
            <a:spLocks noChangeArrowheads="1"/>
          </p:cNvSpPr>
          <p:nvPr/>
        </p:nvSpPr>
        <p:spPr bwMode="auto">
          <a:xfrm>
            <a:off x="381000" y="3200400"/>
            <a:ext cx="48006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smtClean="0">
                <a:solidFill>
                  <a:srgbClr val="0000CC"/>
                </a:solidFill>
                <a:latin typeface="Times New Roman" charset="0"/>
              </a:rPr>
              <a:t>在程序中引用宏指令如下：</a:t>
            </a:r>
          </a:p>
        </p:txBody>
      </p:sp>
      <p:sp>
        <p:nvSpPr>
          <p:cNvPr id="101383" name="Text Box 3079"/>
          <p:cNvSpPr txBox="1">
            <a:spLocks noChangeArrowheads="1"/>
          </p:cNvSpPr>
          <p:nvPr/>
        </p:nvSpPr>
        <p:spPr bwMode="auto">
          <a:xfrm>
            <a:off x="304800" y="5867400"/>
            <a:ext cx="8382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功能：</a:t>
            </a:r>
            <a:r>
              <a:rPr kumimoji="1" lang="en-US" altLang="zh-CN" sz="3200" b="1" smtClean="0">
                <a:solidFill>
                  <a:srgbClr val="000000"/>
                </a:solidFill>
                <a:latin typeface="Times New Roman" charset="0"/>
              </a:rPr>
              <a:t>BX</a:t>
            </a:r>
            <a:r>
              <a:rPr kumimoji="1" lang="zh-CN" altLang="en-US" sz="3200" b="1" smtClean="0">
                <a:solidFill>
                  <a:srgbClr val="000000"/>
                </a:solidFill>
                <a:latin typeface="Times New Roman" charset="0"/>
              </a:rPr>
              <a:t>的值左移4位。</a:t>
            </a:r>
          </a:p>
        </p:txBody>
      </p:sp>
      <p:sp>
        <p:nvSpPr>
          <p:cNvPr id="101384" name="Text Box 3080"/>
          <p:cNvSpPr txBox="1">
            <a:spLocks noChangeArrowheads="1"/>
          </p:cNvSpPr>
          <p:nvPr/>
        </p:nvSpPr>
        <p:spPr bwMode="auto">
          <a:xfrm>
            <a:off x="5029200" y="1524000"/>
            <a:ext cx="3505200" cy="19812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20000"/>
              </a:lnSpc>
              <a:spcBef>
                <a:spcPct val="10000"/>
              </a:spcBef>
            </a:pPr>
            <a:r>
              <a:rPr kumimoji="1" lang="en-US" altLang="zh-CN" sz="3200" b="1" smtClean="0">
                <a:solidFill>
                  <a:srgbClr val="0000CC"/>
                </a:solidFill>
                <a:latin typeface="Times New Roman" charset="0"/>
              </a:rPr>
              <a:t>BX</a:t>
            </a:r>
            <a:r>
              <a:rPr kumimoji="1" lang="en-US" altLang="zh-CN" sz="3200" b="1" smtClean="0">
                <a:solidFill>
                  <a:srgbClr val="0000CC"/>
                </a:solidFill>
                <a:latin typeface="Times New Roman" charset="0"/>
                <a:sym typeface="Wingdings" pitchFamily="2" charset="2"/>
              </a:rPr>
              <a:t>X</a:t>
            </a:r>
          </a:p>
          <a:p>
            <a:pPr algn="ctr">
              <a:lnSpc>
                <a:spcPct val="120000"/>
              </a:lnSpc>
              <a:spcBef>
                <a:spcPct val="10000"/>
              </a:spcBef>
            </a:pPr>
            <a:r>
              <a:rPr kumimoji="1" lang="en-US" altLang="zh-CN" sz="3200" b="1" smtClean="0">
                <a:solidFill>
                  <a:srgbClr val="0000CC"/>
                </a:solidFill>
                <a:latin typeface="Times New Roman" charset="0"/>
                <a:sym typeface="Wingdings" pitchFamily="2" charset="2"/>
              </a:rPr>
              <a:t>4Y</a:t>
            </a:r>
            <a:endParaRPr kumimoji="1" lang="en-US" altLang="zh-CN" sz="3200" b="1" smtClean="0">
              <a:solidFill>
                <a:srgbClr val="0000CC"/>
              </a:solidFill>
              <a:latin typeface="Times New Roman" charset="0"/>
            </a:endParaRPr>
          </a:p>
          <a:p>
            <a:pPr algn="ctr">
              <a:lnSpc>
                <a:spcPct val="120000"/>
              </a:lnSpc>
              <a:spcBef>
                <a:spcPct val="10000"/>
              </a:spcBef>
            </a:pPr>
            <a:r>
              <a:rPr kumimoji="1" lang="zh-CN" altLang="en-US" sz="3200" b="1" smtClean="0">
                <a:solidFill>
                  <a:srgbClr val="000000"/>
                </a:solidFill>
                <a:latin typeface="Times New Roman" charset="0"/>
              </a:rPr>
              <a:t>实参形参一一对应</a:t>
            </a:r>
          </a:p>
        </p:txBody>
      </p:sp>
    </p:spTree>
    <p:extLst>
      <p:ext uri="{BB962C8B-B14F-4D97-AF65-F5344CB8AC3E}">
        <p14:creationId xmlns:p14="http://schemas.microsoft.com/office/powerpoint/2010/main" val="1646407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1379"/>
                                        </p:tgtEl>
                                        <p:attrNameLst>
                                          <p:attrName>style.visibility</p:attrName>
                                        </p:attrNameLst>
                                      </p:cBhvr>
                                      <p:to>
                                        <p:strVal val="visible"/>
                                      </p:to>
                                    </p:set>
                                    <p:animEffect transition="in" filter="dissolve">
                                      <p:cBhvr>
                                        <p:cTn id="7" dur="500"/>
                                        <p:tgtEl>
                                          <p:spTgt spid="1013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1380"/>
                                        </p:tgtEl>
                                        <p:attrNameLst>
                                          <p:attrName>style.visibility</p:attrName>
                                        </p:attrNameLst>
                                      </p:cBhvr>
                                      <p:to>
                                        <p:strVal val="visible"/>
                                      </p:to>
                                    </p:set>
                                    <p:animEffect transition="in" filter="dissolve">
                                      <p:cBhvr>
                                        <p:cTn id="12" dur="500"/>
                                        <p:tgtEl>
                                          <p:spTgt spid="1013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1382"/>
                                        </p:tgtEl>
                                        <p:attrNameLst>
                                          <p:attrName>style.visibility</p:attrName>
                                        </p:attrNameLst>
                                      </p:cBhvr>
                                      <p:to>
                                        <p:strVal val="visible"/>
                                      </p:to>
                                    </p:set>
                                    <p:animEffect transition="in" filter="dissolve">
                                      <p:cBhvr>
                                        <p:cTn id="17" dur="500"/>
                                        <p:tgtEl>
                                          <p:spTgt spid="1013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1381"/>
                                        </p:tgtEl>
                                        <p:attrNameLst>
                                          <p:attrName>style.visibility</p:attrName>
                                        </p:attrNameLst>
                                      </p:cBhvr>
                                      <p:to>
                                        <p:strVal val="visible"/>
                                      </p:to>
                                    </p:set>
                                    <p:animEffect transition="in" filter="dissolve">
                                      <p:cBhvr>
                                        <p:cTn id="22" dur="500"/>
                                        <p:tgtEl>
                                          <p:spTgt spid="1013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1384">
                                            <p:bg/>
                                          </p:spTgt>
                                        </p:tgtEl>
                                        <p:attrNameLst>
                                          <p:attrName>style.visibility</p:attrName>
                                        </p:attrNameLst>
                                      </p:cBhvr>
                                      <p:to>
                                        <p:strVal val="visible"/>
                                      </p:to>
                                    </p:set>
                                    <p:animEffect transition="in" filter="dissolve">
                                      <p:cBhvr>
                                        <p:cTn id="27" dur="500"/>
                                        <p:tgtEl>
                                          <p:spTgt spid="101384">
                                            <p:bg/>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1384">
                                            <p:txEl>
                                              <p:pRg st="0" end="0"/>
                                            </p:txEl>
                                          </p:spTgt>
                                        </p:tgtEl>
                                        <p:attrNameLst>
                                          <p:attrName>style.visibility</p:attrName>
                                        </p:attrNameLst>
                                      </p:cBhvr>
                                      <p:to>
                                        <p:strVal val="visible"/>
                                      </p:to>
                                    </p:set>
                                    <p:animEffect transition="in" filter="dissolve">
                                      <p:cBhvr>
                                        <p:cTn id="32" dur="500"/>
                                        <p:tgtEl>
                                          <p:spTgt spid="101384">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1384">
                                            <p:txEl>
                                              <p:pRg st="1" end="1"/>
                                            </p:txEl>
                                          </p:spTgt>
                                        </p:tgtEl>
                                        <p:attrNameLst>
                                          <p:attrName>style.visibility</p:attrName>
                                        </p:attrNameLst>
                                      </p:cBhvr>
                                      <p:to>
                                        <p:strVal val="visible"/>
                                      </p:to>
                                    </p:set>
                                    <p:animEffect transition="in" filter="dissolve">
                                      <p:cBhvr>
                                        <p:cTn id="37" dur="500"/>
                                        <p:tgtEl>
                                          <p:spTgt spid="101384">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01384">
                                            <p:txEl>
                                              <p:pRg st="2" end="2"/>
                                            </p:txEl>
                                          </p:spTgt>
                                        </p:tgtEl>
                                        <p:attrNameLst>
                                          <p:attrName>style.visibility</p:attrName>
                                        </p:attrNameLst>
                                      </p:cBhvr>
                                      <p:to>
                                        <p:strVal val="visible"/>
                                      </p:to>
                                    </p:set>
                                    <p:animEffect transition="in" filter="dissolve">
                                      <p:cBhvr>
                                        <p:cTn id="42" dur="500"/>
                                        <p:tgtEl>
                                          <p:spTgt spid="101384">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01383"/>
                                        </p:tgtEl>
                                        <p:attrNameLst>
                                          <p:attrName>style.visibility</p:attrName>
                                        </p:attrNameLst>
                                      </p:cBhvr>
                                      <p:to>
                                        <p:strVal val="visible"/>
                                      </p:to>
                                    </p:set>
                                    <p:animEffect transition="in" filter="dissolve">
                                      <p:cBhvr>
                                        <p:cTn id="47" dur="500"/>
                                        <p:tgtEl>
                                          <p:spTgt spid="101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utoUpdateAnimBg="0"/>
      <p:bldP spid="101380" grpId="0" animBg="1" autoUpdateAnimBg="0"/>
      <p:bldP spid="101381" grpId="0" animBg="1" autoUpdateAnimBg="0"/>
      <p:bldP spid="101382" grpId="0" autoUpdateAnimBg="0"/>
      <p:bldP spid="101383" grpId="0" autoUpdateAnimBg="0"/>
      <p:bldP spid="101384" grpId="0" build="p"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9DD02D3D-5353-45F7-846A-3484D95CAABC}" type="slidenum">
              <a:rPr lang="zh-CN" altLang="en-US">
                <a:solidFill>
                  <a:srgbClr val="000000"/>
                </a:solidFill>
              </a:rPr>
              <a:pPr/>
              <a:t>55</a:t>
            </a:fld>
            <a:endParaRPr lang="en-US" altLang="zh-CN">
              <a:solidFill>
                <a:srgbClr val="000000"/>
              </a:solidFill>
            </a:endParaRPr>
          </a:p>
        </p:txBody>
      </p:sp>
      <p:sp>
        <p:nvSpPr>
          <p:cNvPr id="32770" name="Text Box 2"/>
          <p:cNvSpPr txBox="1">
            <a:spLocks noChangeArrowheads="1"/>
          </p:cNvSpPr>
          <p:nvPr/>
        </p:nvSpPr>
        <p:spPr bwMode="auto">
          <a:xfrm>
            <a:off x="304800" y="85725"/>
            <a:ext cx="6096000"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dirty="0" smtClean="0">
                <a:solidFill>
                  <a:srgbClr val="000000"/>
                </a:solidFill>
                <a:latin typeface="Times New Roman" charset="0"/>
              </a:rPr>
              <a:t>1.2.7   </a:t>
            </a:r>
            <a:r>
              <a:rPr kumimoji="1" lang="zh-CN" altLang="en-US" sz="3200" b="1" dirty="0" smtClean="0">
                <a:solidFill>
                  <a:srgbClr val="000000"/>
                </a:solidFill>
                <a:latin typeface="Times New Roman" charset="0"/>
              </a:rPr>
              <a:t>定位伪指令</a:t>
            </a:r>
          </a:p>
        </p:txBody>
      </p:sp>
      <p:sp>
        <p:nvSpPr>
          <p:cNvPr id="32771" name="Text Box 3"/>
          <p:cNvSpPr txBox="1">
            <a:spLocks noChangeArrowheads="1"/>
          </p:cNvSpPr>
          <p:nvPr/>
        </p:nvSpPr>
        <p:spPr bwMode="auto">
          <a:xfrm>
            <a:off x="228600" y="696913"/>
            <a:ext cx="6096000"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600" b="1" smtClean="0">
                <a:solidFill>
                  <a:srgbClr val="FF0000"/>
                </a:solidFill>
                <a:latin typeface="Times New Roman" charset="0"/>
              </a:rPr>
              <a:t>格式：</a:t>
            </a:r>
            <a:r>
              <a:rPr kumimoji="1" lang="en-US" altLang="zh-CN" sz="3600" b="1" smtClean="0">
                <a:solidFill>
                  <a:srgbClr val="FF0000"/>
                </a:solidFill>
                <a:latin typeface="Times New Roman" charset="0"/>
              </a:rPr>
              <a:t>ORG   </a:t>
            </a:r>
            <a:r>
              <a:rPr kumimoji="1" lang="zh-CN" altLang="en-US" sz="3600" b="1" smtClean="0">
                <a:solidFill>
                  <a:srgbClr val="FF0000"/>
                </a:solidFill>
                <a:latin typeface="Times New Roman" charset="0"/>
              </a:rPr>
              <a:t>表达式</a:t>
            </a:r>
          </a:p>
        </p:txBody>
      </p:sp>
      <p:sp>
        <p:nvSpPr>
          <p:cNvPr id="32772" name="Text Box 4"/>
          <p:cNvSpPr txBox="1">
            <a:spLocks noChangeArrowheads="1"/>
          </p:cNvSpPr>
          <p:nvPr/>
        </p:nvSpPr>
        <p:spPr bwMode="auto">
          <a:xfrm>
            <a:off x="152400" y="1295400"/>
            <a:ext cx="8991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CC"/>
                </a:solidFill>
                <a:latin typeface="Times New Roman" charset="0"/>
              </a:rPr>
              <a:t>功能：指定在其后的指令或数据存放的偏移地址。</a:t>
            </a:r>
          </a:p>
        </p:txBody>
      </p:sp>
      <p:sp>
        <p:nvSpPr>
          <p:cNvPr id="32773" name="Text Box 5"/>
          <p:cNvSpPr txBox="1">
            <a:spLocks noChangeArrowheads="1"/>
          </p:cNvSpPr>
          <p:nvPr/>
        </p:nvSpPr>
        <p:spPr bwMode="auto">
          <a:xfrm>
            <a:off x="228600" y="2133600"/>
            <a:ext cx="3810000"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3200" b="1" smtClean="0">
                <a:solidFill>
                  <a:srgbClr val="000000"/>
                </a:solidFill>
                <a:latin typeface="Times New Roman" charset="0"/>
              </a:rPr>
              <a:t>CODE  SEGMENT</a:t>
            </a:r>
          </a:p>
          <a:p>
            <a:pPr>
              <a:lnSpc>
                <a:spcPct val="80000"/>
              </a:lnSpc>
              <a:spcBef>
                <a:spcPct val="50000"/>
              </a:spcBef>
            </a:pPr>
            <a:r>
              <a:rPr kumimoji="1" lang="en-US" altLang="zh-CN" sz="3200" b="1" smtClean="0">
                <a:solidFill>
                  <a:srgbClr val="000000"/>
                </a:solidFill>
                <a:latin typeface="Times New Roman" charset="0"/>
              </a:rPr>
              <a:t>  ORG   0100H</a:t>
            </a:r>
          </a:p>
          <a:p>
            <a:pPr>
              <a:lnSpc>
                <a:spcPct val="80000"/>
              </a:lnSpc>
              <a:spcBef>
                <a:spcPct val="50000"/>
              </a:spcBef>
            </a:pPr>
            <a:r>
              <a:rPr kumimoji="1" lang="en-US" altLang="zh-CN" sz="3200" b="1" smtClean="0">
                <a:solidFill>
                  <a:srgbClr val="000000"/>
                </a:solidFill>
                <a:latin typeface="Times New Roman" charset="0"/>
              </a:rPr>
              <a:t>  MOV  AX,  0</a:t>
            </a:r>
          </a:p>
          <a:p>
            <a:pPr>
              <a:lnSpc>
                <a:spcPct val="80000"/>
              </a:lnSpc>
              <a:spcBef>
                <a:spcPct val="50000"/>
              </a:spcBef>
            </a:pPr>
            <a:r>
              <a:rPr kumimoji="1" lang="en-US" altLang="zh-CN" sz="3200" b="1" smtClean="0">
                <a:solidFill>
                  <a:srgbClr val="000000"/>
                </a:solidFill>
                <a:latin typeface="Times New Roman" charset="0"/>
              </a:rPr>
              <a:t>CODE ENDS</a:t>
            </a:r>
          </a:p>
        </p:txBody>
      </p:sp>
      <p:sp>
        <p:nvSpPr>
          <p:cNvPr id="32774" name="Text Box 6"/>
          <p:cNvSpPr txBox="1">
            <a:spLocks noChangeArrowheads="1"/>
          </p:cNvSpPr>
          <p:nvPr/>
        </p:nvSpPr>
        <p:spPr bwMode="auto">
          <a:xfrm>
            <a:off x="228600" y="4632325"/>
            <a:ext cx="38862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指定</a:t>
            </a:r>
            <a:r>
              <a:rPr kumimoji="1" lang="en-US" altLang="zh-CN" sz="3200" b="1" smtClean="0">
                <a:solidFill>
                  <a:srgbClr val="000000"/>
                </a:solidFill>
                <a:latin typeface="Times New Roman" charset="0"/>
              </a:rPr>
              <a:t>MOV</a:t>
            </a:r>
            <a:r>
              <a:rPr kumimoji="1" lang="zh-CN" altLang="en-US" sz="3200" b="1" smtClean="0">
                <a:solidFill>
                  <a:srgbClr val="000000"/>
                </a:solidFill>
                <a:latin typeface="Times New Roman" charset="0"/>
              </a:rPr>
              <a:t>指令放在代码段中偏移地址为</a:t>
            </a:r>
            <a:r>
              <a:rPr kumimoji="1" lang="en-US" altLang="zh-CN" sz="3200" b="1" smtClean="0">
                <a:solidFill>
                  <a:srgbClr val="000000"/>
                </a:solidFill>
                <a:latin typeface="Times New Roman" charset="0"/>
              </a:rPr>
              <a:t>0100H</a:t>
            </a:r>
            <a:r>
              <a:rPr kumimoji="1" lang="zh-CN" altLang="en-US" sz="3200" b="1" smtClean="0">
                <a:solidFill>
                  <a:srgbClr val="000000"/>
                </a:solidFill>
                <a:latin typeface="Times New Roman" charset="0"/>
              </a:rPr>
              <a:t>开始的位置。</a:t>
            </a:r>
          </a:p>
        </p:txBody>
      </p:sp>
      <p:sp>
        <p:nvSpPr>
          <p:cNvPr id="32775" name="Text Box 7"/>
          <p:cNvSpPr txBox="1">
            <a:spLocks noChangeArrowheads="1"/>
          </p:cNvSpPr>
          <p:nvPr/>
        </p:nvSpPr>
        <p:spPr bwMode="auto">
          <a:xfrm>
            <a:off x="4343400" y="2133600"/>
            <a:ext cx="3810000"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kumimoji="1" lang="en-US" altLang="zh-CN" sz="3200" b="1" smtClean="0">
                <a:solidFill>
                  <a:srgbClr val="000000"/>
                </a:solidFill>
                <a:latin typeface="Times New Roman" charset="0"/>
              </a:rPr>
              <a:t>DATA  SEGMENT</a:t>
            </a:r>
          </a:p>
          <a:p>
            <a:pPr>
              <a:lnSpc>
                <a:spcPct val="80000"/>
              </a:lnSpc>
              <a:spcBef>
                <a:spcPct val="50000"/>
              </a:spcBef>
            </a:pPr>
            <a:r>
              <a:rPr kumimoji="1" lang="en-US" altLang="zh-CN" sz="3200" b="1" smtClean="0">
                <a:solidFill>
                  <a:srgbClr val="000000"/>
                </a:solidFill>
                <a:latin typeface="Times New Roman" charset="0"/>
              </a:rPr>
              <a:t>    ORG   2000H</a:t>
            </a:r>
          </a:p>
          <a:p>
            <a:pPr>
              <a:lnSpc>
                <a:spcPct val="80000"/>
              </a:lnSpc>
              <a:spcBef>
                <a:spcPct val="50000"/>
              </a:spcBef>
            </a:pPr>
            <a:r>
              <a:rPr kumimoji="1" lang="en-US" altLang="zh-CN" sz="3200" b="1" smtClean="0">
                <a:solidFill>
                  <a:srgbClr val="000000"/>
                </a:solidFill>
                <a:latin typeface="Times New Roman" charset="0"/>
              </a:rPr>
              <a:t>  NUM  DB   0，5</a:t>
            </a:r>
          </a:p>
          <a:p>
            <a:pPr>
              <a:lnSpc>
                <a:spcPct val="80000"/>
              </a:lnSpc>
              <a:spcBef>
                <a:spcPct val="50000"/>
              </a:spcBef>
            </a:pPr>
            <a:r>
              <a:rPr kumimoji="1" lang="en-US" altLang="zh-CN" sz="3200" b="1" smtClean="0">
                <a:solidFill>
                  <a:srgbClr val="000000"/>
                </a:solidFill>
                <a:latin typeface="Times New Roman" charset="0"/>
              </a:rPr>
              <a:t>DATA  ENDS</a:t>
            </a:r>
          </a:p>
        </p:txBody>
      </p:sp>
      <p:sp>
        <p:nvSpPr>
          <p:cNvPr id="32776" name="Text Box 8"/>
          <p:cNvSpPr txBox="1">
            <a:spLocks noChangeArrowheads="1"/>
          </p:cNvSpPr>
          <p:nvPr/>
        </p:nvSpPr>
        <p:spPr bwMode="auto">
          <a:xfrm>
            <a:off x="4343400" y="4632325"/>
            <a:ext cx="44958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指定</a:t>
            </a:r>
            <a:r>
              <a:rPr kumimoji="1" lang="en-US" altLang="zh-CN" sz="3200" b="1" smtClean="0">
                <a:solidFill>
                  <a:srgbClr val="000000"/>
                </a:solidFill>
                <a:latin typeface="Times New Roman" charset="0"/>
              </a:rPr>
              <a:t>NUM</a:t>
            </a:r>
            <a:r>
              <a:rPr kumimoji="1" lang="zh-CN" altLang="en-US" sz="3200" b="1" smtClean="0">
                <a:solidFill>
                  <a:srgbClr val="000000"/>
                </a:solidFill>
                <a:latin typeface="Times New Roman" charset="0"/>
              </a:rPr>
              <a:t>指向数据段中偏移地址为</a:t>
            </a:r>
            <a:r>
              <a:rPr kumimoji="1" lang="en-US" altLang="zh-CN" sz="3200" b="1" smtClean="0">
                <a:solidFill>
                  <a:srgbClr val="000000"/>
                </a:solidFill>
                <a:latin typeface="Times New Roman" charset="0"/>
              </a:rPr>
              <a:t>2000H</a:t>
            </a:r>
            <a:r>
              <a:rPr kumimoji="1" lang="zh-CN" altLang="en-US" sz="3200" b="1" smtClean="0">
                <a:solidFill>
                  <a:srgbClr val="000000"/>
                </a:solidFill>
                <a:latin typeface="Times New Roman" charset="0"/>
              </a:rPr>
              <a:t>开始的位置。</a:t>
            </a:r>
          </a:p>
        </p:txBody>
      </p:sp>
    </p:spTree>
    <p:extLst>
      <p:ext uri="{BB962C8B-B14F-4D97-AF65-F5344CB8AC3E}">
        <p14:creationId xmlns:p14="http://schemas.microsoft.com/office/powerpoint/2010/main" val="3015784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barn(outVertical)">
                                      <p:cBhvr>
                                        <p:cTn id="7" dur="500"/>
                                        <p:tgtEl>
                                          <p:spTgt spid="32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2774"/>
                                        </p:tgtEl>
                                        <p:attrNameLst>
                                          <p:attrName>style.visibility</p:attrName>
                                        </p:attrNameLst>
                                      </p:cBhvr>
                                      <p:to>
                                        <p:strVal val="visible"/>
                                      </p:to>
                                    </p:set>
                                    <p:animEffect transition="in" filter="barn(outVertical)">
                                      <p:cBhvr>
                                        <p:cTn id="12" dur="500"/>
                                        <p:tgtEl>
                                          <p:spTgt spid="327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2775"/>
                                        </p:tgtEl>
                                        <p:attrNameLst>
                                          <p:attrName>style.visibility</p:attrName>
                                        </p:attrNameLst>
                                      </p:cBhvr>
                                      <p:to>
                                        <p:strVal val="visible"/>
                                      </p:to>
                                    </p:set>
                                    <p:animEffect transition="in" filter="barn(outVertical)">
                                      <p:cBhvr>
                                        <p:cTn id="17" dur="500"/>
                                        <p:tgtEl>
                                          <p:spTgt spid="327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2776"/>
                                        </p:tgtEl>
                                        <p:attrNameLst>
                                          <p:attrName>style.visibility</p:attrName>
                                        </p:attrNameLst>
                                      </p:cBhvr>
                                      <p:to>
                                        <p:strVal val="visible"/>
                                      </p:to>
                                    </p:set>
                                    <p:animEffect transition="in" filter="barn(outVertical)">
                                      <p:cBhvr>
                                        <p:cTn id="22" dur="500"/>
                                        <p:tgtEl>
                                          <p:spTgt spid="32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utoUpdateAnimBg="0"/>
      <p:bldP spid="32774" grpId="0" autoUpdateAnimBg="0"/>
      <p:bldP spid="32775" grpId="0" autoUpdateAnimBg="0"/>
      <p:bldP spid="3277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2CBFE5CC-6784-4D4B-990E-AB53DDB615FB}" type="slidenum">
              <a:rPr lang="zh-CN" altLang="en-US">
                <a:solidFill>
                  <a:srgbClr val="000000"/>
                </a:solidFill>
              </a:rPr>
              <a:pPr/>
              <a:t>56</a:t>
            </a:fld>
            <a:endParaRPr lang="en-US" altLang="zh-CN">
              <a:solidFill>
                <a:srgbClr val="000000"/>
              </a:solidFill>
            </a:endParaRPr>
          </a:p>
        </p:txBody>
      </p:sp>
      <p:sp>
        <p:nvSpPr>
          <p:cNvPr id="31746" name="Text Box 2"/>
          <p:cNvSpPr txBox="1">
            <a:spLocks noChangeArrowheads="1"/>
          </p:cNvSpPr>
          <p:nvPr/>
        </p:nvSpPr>
        <p:spPr bwMode="auto">
          <a:xfrm>
            <a:off x="304800" y="238125"/>
            <a:ext cx="6324600"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3200" b="1" dirty="0" smtClean="0">
                <a:solidFill>
                  <a:srgbClr val="000000"/>
                </a:solidFill>
                <a:latin typeface="Times New Roman" charset="0"/>
              </a:rPr>
              <a:t>1</a:t>
            </a:r>
            <a:r>
              <a:rPr kumimoji="1" lang="zh-CN" altLang="en-US" sz="3200" b="1" dirty="0" smtClean="0">
                <a:solidFill>
                  <a:srgbClr val="000000"/>
                </a:solidFill>
                <a:latin typeface="Times New Roman" charset="0"/>
              </a:rPr>
              <a:t>.2.8    汇编结束伪指令</a:t>
            </a:r>
            <a:r>
              <a:rPr kumimoji="1" lang="en-US" altLang="zh-CN" sz="3200" b="1" dirty="0" smtClean="0">
                <a:solidFill>
                  <a:srgbClr val="000000"/>
                </a:solidFill>
                <a:latin typeface="Times New Roman" charset="0"/>
              </a:rPr>
              <a:t>END</a:t>
            </a:r>
            <a:endParaRPr kumimoji="1" lang="zh-CN" altLang="en-US" sz="3200" b="1" dirty="0" smtClean="0">
              <a:solidFill>
                <a:srgbClr val="000000"/>
              </a:solidFill>
              <a:latin typeface="Times New Roman" charset="0"/>
            </a:endParaRPr>
          </a:p>
        </p:txBody>
      </p:sp>
      <p:sp>
        <p:nvSpPr>
          <p:cNvPr id="31747" name="Text Box 3"/>
          <p:cNvSpPr txBox="1">
            <a:spLocks noChangeArrowheads="1"/>
          </p:cNvSpPr>
          <p:nvPr/>
        </p:nvSpPr>
        <p:spPr bwMode="auto">
          <a:xfrm>
            <a:off x="381000" y="3505200"/>
            <a:ext cx="80772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kumimoji="1" lang="zh-CN" altLang="en-US" sz="3200" b="1" smtClean="0">
                <a:solidFill>
                  <a:srgbClr val="000000"/>
                </a:solidFill>
                <a:latin typeface="Times New Roman" charset="0"/>
              </a:rPr>
              <a:t>汇编程序在汇编时遇到</a:t>
            </a:r>
            <a:r>
              <a:rPr kumimoji="1" lang="en-US" altLang="zh-CN" sz="3200" b="1" smtClean="0">
                <a:solidFill>
                  <a:srgbClr val="000000"/>
                </a:solidFill>
                <a:latin typeface="Times New Roman" charset="0"/>
              </a:rPr>
              <a:t>END，</a:t>
            </a:r>
            <a:r>
              <a:rPr kumimoji="1" lang="zh-CN" altLang="en-US" sz="3200" b="1" smtClean="0">
                <a:solidFill>
                  <a:srgbClr val="000000"/>
                </a:solidFill>
                <a:latin typeface="Times New Roman" charset="0"/>
              </a:rPr>
              <a:t>便知源程序已经结束。</a:t>
            </a:r>
          </a:p>
        </p:txBody>
      </p:sp>
      <p:sp>
        <p:nvSpPr>
          <p:cNvPr id="31748" name="Text Box 4"/>
          <p:cNvSpPr txBox="1">
            <a:spLocks noChangeArrowheads="1"/>
          </p:cNvSpPr>
          <p:nvPr/>
        </p:nvSpPr>
        <p:spPr bwMode="auto">
          <a:xfrm>
            <a:off x="381000" y="1077913"/>
            <a:ext cx="5943600"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600" b="1" smtClean="0">
                <a:solidFill>
                  <a:srgbClr val="FF0000"/>
                </a:solidFill>
                <a:latin typeface="Times New Roman" charset="0"/>
              </a:rPr>
              <a:t>一般格式：</a:t>
            </a:r>
            <a:r>
              <a:rPr kumimoji="1" lang="en-US" altLang="zh-CN" sz="3600" b="1" smtClean="0">
                <a:solidFill>
                  <a:srgbClr val="FF0000"/>
                </a:solidFill>
                <a:latin typeface="Times New Roman" charset="0"/>
              </a:rPr>
              <a:t>END   </a:t>
            </a:r>
            <a:r>
              <a:rPr kumimoji="1" lang="zh-CN" altLang="en-US" sz="3600" b="1" smtClean="0">
                <a:solidFill>
                  <a:srgbClr val="FF0000"/>
                </a:solidFill>
                <a:latin typeface="Times New Roman" charset="0"/>
              </a:rPr>
              <a:t>表达式</a:t>
            </a:r>
          </a:p>
        </p:txBody>
      </p:sp>
      <p:sp>
        <p:nvSpPr>
          <p:cNvPr id="31749" name="Text Box 5"/>
          <p:cNvSpPr txBox="1">
            <a:spLocks noChangeArrowheads="1"/>
          </p:cNvSpPr>
          <p:nvPr/>
        </p:nvSpPr>
        <p:spPr bwMode="auto">
          <a:xfrm>
            <a:off x="304800" y="2143125"/>
            <a:ext cx="83820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CC"/>
                </a:solidFill>
                <a:latin typeface="Times New Roman" charset="0"/>
              </a:rPr>
              <a:t>表达式为可执行程序运行的起始位置。一般是一个标号。</a:t>
            </a:r>
          </a:p>
        </p:txBody>
      </p:sp>
    </p:spTree>
    <p:extLst>
      <p:ext uri="{BB962C8B-B14F-4D97-AF65-F5344CB8AC3E}">
        <p14:creationId xmlns:p14="http://schemas.microsoft.com/office/powerpoint/2010/main" val="8229634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汇编语言程序设计基础</a:t>
            </a:r>
          </a:p>
        </p:txBody>
      </p:sp>
      <p:sp>
        <p:nvSpPr>
          <p:cNvPr id="4" name="圆角矩形 3"/>
          <p:cNvSpPr/>
          <p:nvPr/>
        </p:nvSpPr>
        <p:spPr>
          <a:xfrm>
            <a:off x="1043608" y="1988840"/>
            <a:ext cx="6984776" cy="288032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rgbClr val="FF0000"/>
                </a:solidFill>
              </a:rPr>
              <a:t>汇编语言源程序的完整结构</a:t>
            </a:r>
            <a:endParaRPr lang="zh-CN" altLang="en-US" sz="3600" b="1" dirty="0">
              <a:solidFill>
                <a:srgbClr val="FF0000"/>
              </a:solidFill>
            </a:endParaRPr>
          </a:p>
        </p:txBody>
      </p:sp>
    </p:spTree>
    <p:extLst>
      <p:ext uri="{BB962C8B-B14F-4D97-AF65-F5344CB8AC3E}">
        <p14:creationId xmlns:p14="http://schemas.microsoft.com/office/powerpoint/2010/main" val="1050292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p:txBody>
          <a:bodyPr/>
          <a:lstStyle/>
          <a:p>
            <a:fld id="{80BBE594-1E9A-457A-8304-01514216AEDF}" type="slidenum">
              <a:rPr lang="zh-CN" altLang="en-US">
                <a:solidFill>
                  <a:srgbClr val="000000"/>
                </a:solidFill>
              </a:rPr>
              <a:pPr/>
              <a:t>58</a:t>
            </a:fld>
            <a:endParaRPr lang="en-US" altLang="zh-CN">
              <a:solidFill>
                <a:srgbClr val="000000"/>
              </a:solidFill>
            </a:endParaRPr>
          </a:p>
        </p:txBody>
      </p:sp>
      <p:sp>
        <p:nvSpPr>
          <p:cNvPr id="178178" name="Text Box 2"/>
          <p:cNvSpPr txBox="1">
            <a:spLocks noChangeArrowheads="1"/>
          </p:cNvSpPr>
          <p:nvPr/>
        </p:nvSpPr>
        <p:spPr bwMode="auto">
          <a:xfrm>
            <a:off x="0" y="0"/>
            <a:ext cx="40386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smtClean="0">
                <a:solidFill>
                  <a:srgbClr val="000000"/>
                </a:solidFill>
                <a:latin typeface="Times New Roman" charset="0"/>
              </a:rPr>
              <a:t>   完整结构1</a:t>
            </a:r>
          </a:p>
        </p:txBody>
      </p:sp>
      <p:sp>
        <p:nvSpPr>
          <p:cNvPr id="178179" name="Text Box 3"/>
          <p:cNvSpPr txBox="1">
            <a:spLocks noChangeArrowheads="1"/>
          </p:cNvSpPr>
          <p:nvPr/>
        </p:nvSpPr>
        <p:spPr bwMode="auto">
          <a:xfrm>
            <a:off x="2743200" y="228600"/>
            <a:ext cx="5867400" cy="588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dirty="0" smtClean="0">
                <a:solidFill>
                  <a:srgbClr val="0000CC"/>
                </a:solidFill>
                <a:latin typeface="Times New Roman" charset="0"/>
              </a:rPr>
              <a:t>DATA   SEGMENT</a:t>
            </a:r>
          </a:p>
          <a:p>
            <a:r>
              <a:rPr kumimoji="1" lang="en-US" altLang="zh-CN" sz="2000" b="1" dirty="0" smtClean="0">
                <a:solidFill>
                  <a:srgbClr val="0000CC"/>
                </a:solidFill>
                <a:latin typeface="Times New Roman" charset="0"/>
              </a:rPr>
              <a:t>       X    DB  3</a:t>
            </a:r>
          </a:p>
          <a:p>
            <a:r>
              <a:rPr kumimoji="1" lang="en-US" altLang="zh-CN" sz="2000" b="1" dirty="0" smtClean="0">
                <a:solidFill>
                  <a:srgbClr val="0000CC"/>
                </a:solidFill>
                <a:latin typeface="Times New Roman" charset="0"/>
              </a:rPr>
              <a:t>       Y   DB   5</a:t>
            </a:r>
          </a:p>
          <a:p>
            <a:r>
              <a:rPr kumimoji="1" lang="en-US" altLang="zh-CN" sz="2000" b="1" dirty="0" smtClean="0">
                <a:solidFill>
                  <a:srgbClr val="0000CC"/>
                </a:solidFill>
                <a:latin typeface="Times New Roman" charset="0"/>
              </a:rPr>
              <a:t>DATA  ENDS</a:t>
            </a:r>
          </a:p>
          <a:p>
            <a:r>
              <a:rPr kumimoji="1" lang="en-US" altLang="zh-CN" sz="2000" b="1" dirty="0" smtClean="0">
                <a:solidFill>
                  <a:srgbClr val="009900"/>
                </a:solidFill>
                <a:latin typeface="Times New Roman" charset="0"/>
              </a:rPr>
              <a:t>STACK   SEGMENT  STACK  ‘STACK’</a:t>
            </a:r>
          </a:p>
          <a:p>
            <a:r>
              <a:rPr kumimoji="1" lang="en-US" altLang="zh-CN" sz="2000" b="1" dirty="0" smtClean="0">
                <a:solidFill>
                  <a:srgbClr val="009900"/>
                </a:solidFill>
                <a:latin typeface="Times New Roman" charset="0"/>
              </a:rPr>
              <a:t>         DB   100  DUP(?)</a:t>
            </a:r>
          </a:p>
          <a:p>
            <a:r>
              <a:rPr kumimoji="1" lang="en-US" altLang="zh-CN" sz="2000" b="1" dirty="0" smtClean="0">
                <a:solidFill>
                  <a:srgbClr val="009900"/>
                </a:solidFill>
                <a:latin typeface="Times New Roman" charset="0"/>
              </a:rPr>
              <a:t>STACK  ENDS</a:t>
            </a:r>
          </a:p>
          <a:p>
            <a:r>
              <a:rPr kumimoji="1" lang="en-US" altLang="zh-CN" sz="2000" b="1" dirty="0" smtClean="0">
                <a:solidFill>
                  <a:srgbClr val="000000"/>
                </a:solidFill>
                <a:latin typeface="Times New Roman" charset="0"/>
              </a:rPr>
              <a:t>CODE  SEGMENT</a:t>
            </a:r>
          </a:p>
          <a:p>
            <a:r>
              <a:rPr kumimoji="1" lang="en-US" altLang="zh-CN" sz="2000" b="1" dirty="0" smtClean="0">
                <a:solidFill>
                  <a:srgbClr val="FF0000"/>
                </a:solidFill>
                <a:latin typeface="Times New Roman" charset="0"/>
              </a:rPr>
              <a:t>       ASSUME  CS:CODE, DS: DATA, SS:STACK</a:t>
            </a:r>
          </a:p>
          <a:p>
            <a:r>
              <a:rPr kumimoji="1" lang="en-US" altLang="zh-CN" sz="2000" b="1" dirty="0" smtClean="0">
                <a:solidFill>
                  <a:srgbClr val="FF0000"/>
                </a:solidFill>
                <a:latin typeface="Times New Roman" charset="0"/>
              </a:rPr>
              <a:t>    </a:t>
            </a:r>
            <a:r>
              <a:rPr kumimoji="1" lang="en-US" altLang="zh-CN" sz="2000" b="1" dirty="0" smtClean="0">
                <a:solidFill>
                  <a:srgbClr val="CC3399"/>
                </a:solidFill>
                <a:latin typeface="Times New Roman" charset="0"/>
              </a:rPr>
              <a:t>BEGIN</a:t>
            </a:r>
            <a:r>
              <a:rPr kumimoji="1" lang="en-US" altLang="zh-CN" sz="2000" b="1" dirty="0" smtClean="0">
                <a:solidFill>
                  <a:srgbClr val="0000CC"/>
                </a:solidFill>
                <a:latin typeface="Times New Roman" charset="0"/>
              </a:rPr>
              <a:t>：</a:t>
            </a:r>
            <a:r>
              <a:rPr kumimoji="1" lang="en-US" altLang="zh-CN" sz="2000" b="1" dirty="0" smtClean="0">
                <a:solidFill>
                  <a:srgbClr val="FF0000"/>
                </a:solidFill>
                <a:latin typeface="Times New Roman" charset="0"/>
              </a:rPr>
              <a:t> MOV    AX,   DATA</a:t>
            </a:r>
          </a:p>
          <a:p>
            <a:r>
              <a:rPr kumimoji="1" lang="en-US" altLang="zh-CN" sz="2000" b="1" dirty="0" smtClean="0">
                <a:solidFill>
                  <a:srgbClr val="FF0000"/>
                </a:solidFill>
                <a:latin typeface="Times New Roman" charset="0"/>
              </a:rPr>
              <a:t>                      MOV    DS,    AX</a:t>
            </a:r>
          </a:p>
          <a:p>
            <a:r>
              <a:rPr kumimoji="1" lang="en-US" altLang="zh-CN" sz="2000" b="1" dirty="0" smtClean="0">
                <a:solidFill>
                  <a:srgbClr val="FF0000"/>
                </a:solidFill>
                <a:latin typeface="Times New Roman" charset="0"/>
              </a:rPr>
              <a:t>                   ……</a:t>
            </a:r>
          </a:p>
          <a:p>
            <a:r>
              <a:rPr kumimoji="1" lang="en-US" altLang="zh-CN" sz="2000" b="1" dirty="0" smtClean="0">
                <a:solidFill>
                  <a:srgbClr val="FF0000"/>
                </a:solidFill>
                <a:latin typeface="Times New Roman" charset="0"/>
              </a:rPr>
              <a:t>                   ……</a:t>
            </a:r>
          </a:p>
          <a:p>
            <a:r>
              <a:rPr kumimoji="1" lang="en-US" altLang="zh-CN" sz="2000" b="1" dirty="0" smtClean="0">
                <a:solidFill>
                  <a:srgbClr val="FF0000"/>
                </a:solidFill>
                <a:latin typeface="Times New Roman" charset="0"/>
              </a:rPr>
              <a:t>                    ……</a:t>
            </a:r>
          </a:p>
          <a:p>
            <a:r>
              <a:rPr kumimoji="1" lang="en-US" altLang="zh-CN" sz="2000" b="1" dirty="0" smtClean="0">
                <a:solidFill>
                  <a:srgbClr val="FF0000"/>
                </a:solidFill>
                <a:latin typeface="Times New Roman" charset="0"/>
              </a:rPr>
              <a:t>                    ……</a:t>
            </a:r>
          </a:p>
          <a:p>
            <a:r>
              <a:rPr kumimoji="1" lang="en-US" altLang="zh-CN" sz="2000" b="1" dirty="0" smtClean="0">
                <a:solidFill>
                  <a:srgbClr val="FF0000"/>
                </a:solidFill>
                <a:latin typeface="Times New Roman" charset="0"/>
              </a:rPr>
              <a:t>                  </a:t>
            </a:r>
            <a:r>
              <a:rPr kumimoji="1" lang="en-US" altLang="zh-CN" sz="2000" b="1" dirty="0" smtClean="0">
                <a:solidFill>
                  <a:srgbClr val="0000CC"/>
                </a:solidFill>
                <a:latin typeface="Times New Roman" charset="0"/>
              </a:rPr>
              <a:t> MOV   AH,4CH</a:t>
            </a:r>
          </a:p>
          <a:p>
            <a:r>
              <a:rPr kumimoji="1" lang="en-US" altLang="zh-CN" sz="2000" b="1" dirty="0" smtClean="0">
                <a:solidFill>
                  <a:srgbClr val="0000CC"/>
                </a:solidFill>
                <a:latin typeface="Times New Roman" charset="0"/>
              </a:rPr>
              <a:t>                   INT   21H</a:t>
            </a:r>
          </a:p>
          <a:p>
            <a:r>
              <a:rPr kumimoji="1" lang="en-US" altLang="zh-CN" sz="2000" b="1" dirty="0" smtClean="0">
                <a:solidFill>
                  <a:srgbClr val="000000"/>
                </a:solidFill>
                <a:latin typeface="Times New Roman" charset="0"/>
              </a:rPr>
              <a:t>    CODE  ENDS</a:t>
            </a:r>
          </a:p>
          <a:p>
            <a:r>
              <a:rPr kumimoji="1" lang="en-US" altLang="zh-CN" sz="2000" b="1" dirty="0" smtClean="0">
                <a:solidFill>
                  <a:srgbClr val="FF0000"/>
                </a:solidFill>
                <a:latin typeface="Times New Roman" charset="0"/>
              </a:rPr>
              <a:t>    END   </a:t>
            </a:r>
            <a:r>
              <a:rPr kumimoji="1" lang="en-US" altLang="zh-CN" sz="2000" b="1" dirty="0" smtClean="0">
                <a:solidFill>
                  <a:srgbClr val="CC3399"/>
                </a:solidFill>
                <a:latin typeface="Times New Roman" charset="0"/>
              </a:rPr>
              <a:t>BEGIN</a:t>
            </a:r>
          </a:p>
        </p:txBody>
      </p:sp>
      <p:sp>
        <p:nvSpPr>
          <p:cNvPr id="178180" name="AutoShape 4"/>
          <p:cNvSpPr>
            <a:spLocks/>
          </p:cNvSpPr>
          <p:nvPr/>
        </p:nvSpPr>
        <p:spPr bwMode="auto">
          <a:xfrm>
            <a:off x="6553200" y="3048000"/>
            <a:ext cx="381000" cy="533400"/>
          </a:xfrm>
          <a:prstGeom prst="rightBrace">
            <a:avLst>
              <a:gd name="adj1" fmla="val 11667"/>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78181" name="Text Box 5"/>
          <p:cNvSpPr txBox="1">
            <a:spLocks noChangeArrowheads="1"/>
          </p:cNvSpPr>
          <p:nvPr/>
        </p:nvSpPr>
        <p:spPr bwMode="auto">
          <a:xfrm>
            <a:off x="6934200" y="2895600"/>
            <a:ext cx="19050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400" b="1" smtClean="0">
                <a:solidFill>
                  <a:srgbClr val="000000"/>
                </a:solidFill>
                <a:latin typeface="Times New Roman" charset="0"/>
              </a:rPr>
              <a:t>设置</a:t>
            </a:r>
            <a:r>
              <a:rPr kumimoji="1" lang="en-US" altLang="zh-CN" sz="2400" b="1" smtClean="0">
                <a:solidFill>
                  <a:srgbClr val="000000"/>
                </a:solidFill>
                <a:latin typeface="Times New Roman" charset="0"/>
              </a:rPr>
              <a:t>DS</a:t>
            </a:r>
            <a:r>
              <a:rPr kumimoji="1" lang="zh-CN" altLang="en-US" sz="2400" b="1" smtClean="0">
                <a:solidFill>
                  <a:srgbClr val="000000"/>
                </a:solidFill>
                <a:latin typeface="Times New Roman" charset="0"/>
              </a:rPr>
              <a:t>段寄存器内容</a:t>
            </a:r>
          </a:p>
        </p:txBody>
      </p:sp>
      <p:sp>
        <p:nvSpPr>
          <p:cNvPr id="178182" name="AutoShape 6"/>
          <p:cNvSpPr>
            <a:spLocks noChangeArrowheads="1"/>
          </p:cNvSpPr>
          <p:nvPr/>
        </p:nvSpPr>
        <p:spPr bwMode="auto">
          <a:xfrm>
            <a:off x="5486400" y="5105400"/>
            <a:ext cx="2514600" cy="946150"/>
          </a:xfrm>
          <a:prstGeom prst="wedgeRoundRectCallout">
            <a:avLst>
              <a:gd name="adj1" fmla="val -76958"/>
              <a:gd name="adj2" fmla="val 43958"/>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zh-CN" altLang="en-US" sz="2400" b="1" smtClean="0">
                <a:solidFill>
                  <a:srgbClr val="FFFF00"/>
                </a:solidFill>
                <a:latin typeface="Times New Roman" charset="0"/>
              </a:rPr>
              <a:t>源程序结束，第一条指令的地址</a:t>
            </a:r>
          </a:p>
        </p:txBody>
      </p:sp>
      <p:sp>
        <p:nvSpPr>
          <p:cNvPr id="178183" name="AutoShape 7"/>
          <p:cNvSpPr>
            <a:spLocks noChangeArrowheads="1"/>
          </p:cNvSpPr>
          <p:nvPr/>
        </p:nvSpPr>
        <p:spPr bwMode="auto">
          <a:xfrm>
            <a:off x="838200" y="2743200"/>
            <a:ext cx="2055813" cy="473075"/>
          </a:xfrm>
          <a:prstGeom prst="wedgeRoundRectCallout">
            <a:avLst>
              <a:gd name="adj1" fmla="val 66292"/>
              <a:gd name="adj2" fmla="val -31208"/>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zh-CN" altLang="en-US" sz="2400" b="1" smtClean="0">
                <a:solidFill>
                  <a:srgbClr val="FFFF00"/>
                </a:solidFill>
                <a:latin typeface="Times New Roman" charset="0"/>
              </a:rPr>
              <a:t>分配段寄存器</a:t>
            </a:r>
          </a:p>
        </p:txBody>
      </p:sp>
      <p:sp>
        <p:nvSpPr>
          <p:cNvPr id="178184" name="AutoShape 8"/>
          <p:cNvSpPr>
            <a:spLocks noChangeArrowheads="1"/>
          </p:cNvSpPr>
          <p:nvPr/>
        </p:nvSpPr>
        <p:spPr bwMode="auto">
          <a:xfrm>
            <a:off x="1219200" y="3581400"/>
            <a:ext cx="2133600" cy="473075"/>
          </a:xfrm>
          <a:prstGeom prst="wedgeRoundRectCallout">
            <a:avLst>
              <a:gd name="adj1" fmla="val 55579"/>
              <a:gd name="adj2" fmla="val -119463"/>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zh-CN" altLang="en-US" sz="2400" b="1" smtClean="0">
                <a:solidFill>
                  <a:srgbClr val="FFFF00"/>
                </a:solidFill>
                <a:latin typeface="Times New Roman" charset="0"/>
              </a:rPr>
              <a:t>首指令位置</a:t>
            </a:r>
          </a:p>
        </p:txBody>
      </p:sp>
      <p:sp>
        <p:nvSpPr>
          <p:cNvPr id="178185" name="AutoShape 9"/>
          <p:cNvSpPr>
            <a:spLocks/>
          </p:cNvSpPr>
          <p:nvPr/>
        </p:nvSpPr>
        <p:spPr bwMode="auto">
          <a:xfrm>
            <a:off x="5334000" y="457200"/>
            <a:ext cx="381000" cy="914400"/>
          </a:xfrm>
          <a:prstGeom prst="rightBrace">
            <a:avLst>
              <a:gd name="adj1" fmla="val 20000"/>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78186" name="Text Box 10"/>
          <p:cNvSpPr txBox="1">
            <a:spLocks noChangeArrowheads="1"/>
          </p:cNvSpPr>
          <p:nvPr/>
        </p:nvSpPr>
        <p:spPr bwMode="auto">
          <a:xfrm>
            <a:off x="5638800" y="609600"/>
            <a:ext cx="12192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400" b="1" smtClean="0">
                <a:solidFill>
                  <a:srgbClr val="0000CC"/>
                </a:solidFill>
                <a:latin typeface="Times New Roman" charset="0"/>
              </a:rPr>
              <a:t>数据段</a:t>
            </a:r>
            <a:endParaRPr kumimoji="1" lang="en-US" altLang="zh-CN" sz="2400" b="1" smtClean="0">
              <a:solidFill>
                <a:srgbClr val="0000CC"/>
              </a:solidFill>
              <a:latin typeface="Times New Roman" charset="0"/>
            </a:endParaRPr>
          </a:p>
        </p:txBody>
      </p:sp>
      <p:sp>
        <p:nvSpPr>
          <p:cNvPr id="178187" name="AutoShape 11"/>
          <p:cNvSpPr>
            <a:spLocks/>
          </p:cNvSpPr>
          <p:nvPr/>
        </p:nvSpPr>
        <p:spPr bwMode="auto">
          <a:xfrm flipH="1">
            <a:off x="2514600" y="1600200"/>
            <a:ext cx="228600" cy="609600"/>
          </a:xfrm>
          <a:prstGeom prst="rightBrace">
            <a:avLst>
              <a:gd name="adj1" fmla="val 22222"/>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178188" name="Text Box 12"/>
          <p:cNvSpPr txBox="1">
            <a:spLocks noChangeArrowheads="1"/>
          </p:cNvSpPr>
          <p:nvPr/>
        </p:nvSpPr>
        <p:spPr bwMode="auto">
          <a:xfrm>
            <a:off x="533400" y="1600200"/>
            <a:ext cx="22098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400" b="1" smtClean="0">
                <a:solidFill>
                  <a:srgbClr val="0000CC"/>
                </a:solidFill>
                <a:latin typeface="Times New Roman" charset="0"/>
              </a:rPr>
              <a:t>堆栈段(可略）</a:t>
            </a:r>
            <a:endParaRPr kumimoji="1" lang="en-US" altLang="zh-CN" sz="2400" b="1" smtClean="0">
              <a:solidFill>
                <a:srgbClr val="0000CC"/>
              </a:solidFill>
              <a:latin typeface="Times New Roman" charset="0"/>
            </a:endParaRPr>
          </a:p>
        </p:txBody>
      </p:sp>
      <p:sp>
        <p:nvSpPr>
          <p:cNvPr id="178189" name="AutoShape 13"/>
          <p:cNvSpPr>
            <a:spLocks noChangeArrowheads="1"/>
          </p:cNvSpPr>
          <p:nvPr/>
        </p:nvSpPr>
        <p:spPr bwMode="auto">
          <a:xfrm>
            <a:off x="1981200" y="4800600"/>
            <a:ext cx="1447800" cy="473075"/>
          </a:xfrm>
          <a:prstGeom prst="wedgeRoundRectCallout">
            <a:avLst>
              <a:gd name="adj1" fmla="val 68421"/>
              <a:gd name="adj2" fmla="val 30537"/>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zh-CN" altLang="en-US" sz="2400" b="1" smtClean="0">
                <a:solidFill>
                  <a:srgbClr val="FFFF00"/>
                </a:solidFill>
                <a:latin typeface="Times New Roman" charset="0"/>
              </a:rPr>
              <a:t>返回</a:t>
            </a:r>
            <a:r>
              <a:rPr kumimoji="1" lang="en-US" altLang="zh-CN" sz="2400" b="1" smtClean="0">
                <a:solidFill>
                  <a:srgbClr val="FFFF00"/>
                </a:solidFill>
                <a:latin typeface="Times New Roman" charset="0"/>
              </a:rPr>
              <a:t>DOS</a:t>
            </a:r>
          </a:p>
        </p:txBody>
      </p:sp>
      <p:sp>
        <p:nvSpPr>
          <p:cNvPr id="178190" name="AutoShape 14"/>
          <p:cNvSpPr>
            <a:spLocks/>
          </p:cNvSpPr>
          <p:nvPr/>
        </p:nvSpPr>
        <p:spPr bwMode="auto">
          <a:xfrm flipH="1">
            <a:off x="3733800" y="4953000"/>
            <a:ext cx="228600" cy="381000"/>
          </a:xfrm>
          <a:prstGeom prst="rightBrace">
            <a:avLst>
              <a:gd name="adj1" fmla="val 13889"/>
              <a:gd name="adj2" fmla="val 49579"/>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Tree>
    <p:extLst>
      <p:ext uri="{BB962C8B-B14F-4D97-AF65-F5344CB8AC3E}">
        <p14:creationId xmlns:p14="http://schemas.microsoft.com/office/powerpoint/2010/main" val="31426057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p:txBody>
          <a:bodyPr/>
          <a:lstStyle/>
          <a:p>
            <a:fld id="{2B5F8AD6-C60D-4FAF-8481-067BBF83A14A}" type="slidenum">
              <a:rPr lang="zh-CN" altLang="en-US">
                <a:solidFill>
                  <a:srgbClr val="000000"/>
                </a:solidFill>
              </a:rPr>
              <a:pPr/>
              <a:t>59</a:t>
            </a:fld>
            <a:endParaRPr lang="en-US" altLang="zh-CN">
              <a:solidFill>
                <a:srgbClr val="000000"/>
              </a:solidFill>
            </a:endParaRPr>
          </a:p>
        </p:txBody>
      </p:sp>
      <p:sp>
        <p:nvSpPr>
          <p:cNvPr id="33794" name="Text Box 2"/>
          <p:cNvSpPr txBox="1">
            <a:spLocks noChangeArrowheads="1"/>
          </p:cNvSpPr>
          <p:nvPr/>
        </p:nvSpPr>
        <p:spPr bwMode="auto">
          <a:xfrm>
            <a:off x="0" y="0"/>
            <a:ext cx="44958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smtClean="0">
                <a:solidFill>
                  <a:srgbClr val="000000"/>
                </a:solidFill>
                <a:latin typeface="Times New Roman" charset="0"/>
              </a:rPr>
              <a:t>   完整结构2</a:t>
            </a:r>
          </a:p>
        </p:txBody>
      </p:sp>
      <p:sp>
        <p:nvSpPr>
          <p:cNvPr id="33795" name="Text Box 3"/>
          <p:cNvSpPr txBox="1">
            <a:spLocks noChangeArrowheads="1"/>
          </p:cNvSpPr>
          <p:nvPr/>
        </p:nvSpPr>
        <p:spPr bwMode="auto">
          <a:xfrm>
            <a:off x="2743200" y="228600"/>
            <a:ext cx="5867400" cy="649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smtClean="0">
                <a:solidFill>
                  <a:srgbClr val="0000CC"/>
                </a:solidFill>
                <a:latin typeface="Times New Roman" charset="0"/>
              </a:rPr>
              <a:t>DATA   SEGMENT</a:t>
            </a:r>
          </a:p>
          <a:p>
            <a:r>
              <a:rPr kumimoji="1" lang="en-US" altLang="zh-CN" sz="2000" b="1" smtClean="0">
                <a:solidFill>
                  <a:srgbClr val="0000CC"/>
                </a:solidFill>
                <a:latin typeface="Times New Roman" charset="0"/>
              </a:rPr>
              <a:t>       X    DB  3</a:t>
            </a:r>
          </a:p>
          <a:p>
            <a:r>
              <a:rPr kumimoji="1" lang="en-US" altLang="zh-CN" sz="2000" b="1" smtClean="0">
                <a:solidFill>
                  <a:srgbClr val="0000CC"/>
                </a:solidFill>
                <a:latin typeface="Times New Roman" charset="0"/>
              </a:rPr>
              <a:t>       Y   DB   5</a:t>
            </a:r>
          </a:p>
          <a:p>
            <a:r>
              <a:rPr kumimoji="1" lang="en-US" altLang="zh-CN" sz="2000" b="1" smtClean="0">
                <a:solidFill>
                  <a:srgbClr val="0000CC"/>
                </a:solidFill>
                <a:latin typeface="Times New Roman" charset="0"/>
              </a:rPr>
              <a:t>DATA  ENDS</a:t>
            </a:r>
          </a:p>
          <a:p>
            <a:r>
              <a:rPr kumimoji="1" lang="en-US" altLang="zh-CN" sz="2000" b="1" smtClean="0">
                <a:solidFill>
                  <a:srgbClr val="009900"/>
                </a:solidFill>
                <a:latin typeface="Times New Roman" charset="0"/>
              </a:rPr>
              <a:t>STACK   SEGMENT  STACK  ‘STACK’</a:t>
            </a:r>
          </a:p>
          <a:p>
            <a:r>
              <a:rPr kumimoji="1" lang="en-US" altLang="zh-CN" sz="2000" b="1" smtClean="0">
                <a:solidFill>
                  <a:srgbClr val="009900"/>
                </a:solidFill>
                <a:latin typeface="Times New Roman" charset="0"/>
              </a:rPr>
              <a:t>         DB   100  DUP(?)</a:t>
            </a:r>
          </a:p>
          <a:p>
            <a:r>
              <a:rPr kumimoji="1" lang="en-US" altLang="zh-CN" sz="2000" b="1" smtClean="0">
                <a:solidFill>
                  <a:srgbClr val="009900"/>
                </a:solidFill>
                <a:latin typeface="Times New Roman" charset="0"/>
              </a:rPr>
              <a:t>STACK  ENDS</a:t>
            </a:r>
          </a:p>
          <a:p>
            <a:r>
              <a:rPr kumimoji="1" lang="en-US" altLang="zh-CN" sz="2000" b="1" smtClean="0">
                <a:solidFill>
                  <a:srgbClr val="000000"/>
                </a:solidFill>
                <a:latin typeface="Times New Roman" charset="0"/>
              </a:rPr>
              <a:t>CODE  SEGMENT</a:t>
            </a:r>
          </a:p>
          <a:p>
            <a:r>
              <a:rPr kumimoji="1" lang="en-US" altLang="zh-CN" sz="2000" b="1" smtClean="0">
                <a:solidFill>
                  <a:srgbClr val="FF0000"/>
                </a:solidFill>
                <a:latin typeface="Times New Roman" charset="0"/>
              </a:rPr>
              <a:t>       ASSUME  CS:CODE, DS: DATA, SS:STACK</a:t>
            </a:r>
          </a:p>
          <a:p>
            <a:r>
              <a:rPr kumimoji="1" lang="en-US" altLang="zh-CN" sz="2000" b="1" smtClean="0">
                <a:solidFill>
                  <a:srgbClr val="FF0000"/>
                </a:solidFill>
                <a:latin typeface="Times New Roman" charset="0"/>
              </a:rPr>
              <a:t>    </a:t>
            </a:r>
            <a:r>
              <a:rPr kumimoji="1" lang="en-US" altLang="zh-CN" sz="2000" b="1" smtClean="0">
                <a:solidFill>
                  <a:srgbClr val="CC3399"/>
                </a:solidFill>
                <a:latin typeface="Times New Roman" charset="0"/>
              </a:rPr>
              <a:t>BEGIN  PROC  FAR</a:t>
            </a:r>
          </a:p>
          <a:p>
            <a:r>
              <a:rPr kumimoji="1" lang="en-US" altLang="zh-CN" sz="2000" b="1" smtClean="0">
                <a:solidFill>
                  <a:srgbClr val="FF0000"/>
                </a:solidFill>
                <a:latin typeface="Times New Roman" charset="0"/>
              </a:rPr>
              <a:t>                   </a:t>
            </a:r>
            <a:r>
              <a:rPr kumimoji="1" lang="en-US" altLang="zh-CN" sz="2000" b="1" smtClean="0">
                <a:solidFill>
                  <a:srgbClr val="0000CC"/>
                </a:solidFill>
                <a:latin typeface="Times New Roman" charset="0"/>
              </a:rPr>
              <a:t>PUSH  DS</a:t>
            </a:r>
          </a:p>
          <a:p>
            <a:r>
              <a:rPr kumimoji="1" lang="en-US" altLang="zh-CN" sz="2000" b="1" smtClean="0">
                <a:solidFill>
                  <a:srgbClr val="0000CC"/>
                </a:solidFill>
                <a:latin typeface="Times New Roman" charset="0"/>
              </a:rPr>
              <a:t>                   XOR    AX,  AX</a:t>
            </a:r>
          </a:p>
          <a:p>
            <a:r>
              <a:rPr kumimoji="1" lang="en-US" altLang="zh-CN" sz="2000" b="1" smtClean="0">
                <a:solidFill>
                  <a:srgbClr val="0000CC"/>
                </a:solidFill>
                <a:latin typeface="Times New Roman" charset="0"/>
              </a:rPr>
              <a:t>                   PUSH   AX</a:t>
            </a:r>
          </a:p>
          <a:p>
            <a:r>
              <a:rPr kumimoji="1" lang="en-US" altLang="zh-CN" sz="2000" b="1" smtClean="0">
                <a:solidFill>
                  <a:srgbClr val="FF0000"/>
                </a:solidFill>
                <a:latin typeface="Times New Roman" charset="0"/>
              </a:rPr>
              <a:t>                   MOV    AX,   DATA</a:t>
            </a:r>
          </a:p>
          <a:p>
            <a:r>
              <a:rPr kumimoji="1" lang="en-US" altLang="zh-CN" sz="2000" b="1" smtClean="0">
                <a:solidFill>
                  <a:srgbClr val="FF0000"/>
                </a:solidFill>
                <a:latin typeface="Times New Roman" charset="0"/>
              </a:rPr>
              <a:t>                   MOV    DS,    AX</a:t>
            </a:r>
          </a:p>
          <a:p>
            <a:r>
              <a:rPr kumimoji="1" lang="en-US" altLang="zh-CN" sz="2000" b="1" smtClean="0">
                <a:solidFill>
                  <a:srgbClr val="FF0000"/>
                </a:solidFill>
                <a:latin typeface="Times New Roman" charset="0"/>
              </a:rPr>
              <a:t>                   ……</a:t>
            </a:r>
          </a:p>
          <a:p>
            <a:r>
              <a:rPr kumimoji="1" lang="en-US" altLang="zh-CN" sz="2000" b="1" smtClean="0">
                <a:solidFill>
                  <a:srgbClr val="FF0000"/>
                </a:solidFill>
                <a:latin typeface="Times New Roman" charset="0"/>
              </a:rPr>
              <a:t>                   ……</a:t>
            </a:r>
          </a:p>
          <a:p>
            <a:r>
              <a:rPr kumimoji="1" lang="en-US" altLang="zh-CN" sz="2000" b="1" smtClean="0">
                <a:solidFill>
                  <a:srgbClr val="FF0000"/>
                </a:solidFill>
                <a:latin typeface="Times New Roman" charset="0"/>
              </a:rPr>
              <a:t>                  </a:t>
            </a:r>
            <a:r>
              <a:rPr kumimoji="1" lang="en-US" altLang="zh-CN" sz="2000" b="1" smtClean="0">
                <a:solidFill>
                  <a:srgbClr val="0000CC"/>
                </a:solidFill>
                <a:latin typeface="Times New Roman" charset="0"/>
              </a:rPr>
              <a:t> </a:t>
            </a:r>
            <a:r>
              <a:rPr kumimoji="1" lang="en-US" altLang="zh-CN" sz="2000" b="1" smtClean="0">
                <a:solidFill>
                  <a:srgbClr val="CC3399"/>
                </a:solidFill>
                <a:latin typeface="Times New Roman" charset="0"/>
              </a:rPr>
              <a:t>RET</a:t>
            </a:r>
          </a:p>
          <a:p>
            <a:r>
              <a:rPr kumimoji="1" lang="en-US" altLang="zh-CN" sz="2000" b="1" smtClean="0">
                <a:solidFill>
                  <a:srgbClr val="CC3399"/>
                </a:solidFill>
                <a:latin typeface="Times New Roman" charset="0"/>
              </a:rPr>
              <a:t>      BEGIN   ENDP</a:t>
            </a:r>
          </a:p>
          <a:p>
            <a:r>
              <a:rPr kumimoji="1" lang="en-US" altLang="zh-CN" sz="2000" b="1" smtClean="0">
                <a:solidFill>
                  <a:srgbClr val="000000"/>
                </a:solidFill>
                <a:latin typeface="Times New Roman" charset="0"/>
              </a:rPr>
              <a:t>CODE  ENDS</a:t>
            </a:r>
          </a:p>
          <a:p>
            <a:r>
              <a:rPr kumimoji="1" lang="en-US" altLang="zh-CN" sz="2000" b="1" smtClean="0">
                <a:solidFill>
                  <a:srgbClr val="FF0000"/>
                </a:solidFill>
                <a:latin typeface="Times New Roman" charset="0"/>
              </a:rPr>
              <a:t>END   </a:t>
            </a:r>
            <a:r>
              <a:rPr kumimoji="1" lang="en-US" altLang="zh-CN" sz="2000" b="1" smtClean="0">
                <a:solidFill>
                  <a:srgbClr val="CC3399"/>
                </a:solidFill>
                <a:latin typeface="Times New Roman" charset="0"/>
              </a:rPr>
              <a:t>BEGIN</a:t>
            </a:r>
          </a:p>
        </p:txBody>
      </p:sp>
      <p:sp>
        <p:nvSpPr>
          <p:cNvPr id="33796" name="AutoShape 4"/>
          <p:cNvSpPr>
            <a:spLocks/>
          </p:cNvSpPr>
          <p:nvPr/>
        </p:nvSpPr>
        <p:spPr bwMode="auto">
          <a:xfrm>
            <a:off x="5867400" y="3352800"/>
            <a:ext cx="381000" cy="762000"/>
          </a:xfrm>
          <a:prstGeom prst="rightBrace">
            <a:avLst>
              <a:gd name="adj1" fmla="val 16667"/>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33797" name="Text Box 5"/>
          <p:cNvSpPr txBox="1">
            <a:spLocks noChangeArrowheads="1"/>
          </p:cNvSpPr>
          <p:nvPr/>
        </p:nvSpPr>
        <p:spPr bwMode="auto">
          <a:xfrm>
            <a:off x="6324600" y="3124200"/>
            <a:ext cx="24384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400" b="1" smtClean="0">
                <a:solidFill>
                  <a:srgbClr val="0000CC"/>
                </a:solidFill>
                <a:latin typeface="Times New Roman" charset="0"/>
              </a:rPr>
              <a:t>将</a:t>
            </a:r>
            <a:r>
              <a:rPr kumimoji="1" lang="en-US" altLang="zh-CN" sz="2400" b="1" smtClean="0">
                <a:solidFill>
                  <a:srgbClr val="0000CC"/>
                </a:solidFill>
                <a:latin typeface="Times New Roman" charset="0"/>
              </a:rPr>
              <a:t>PSP</a:t>
            </a:r>
            <a:r>
              <a:rPr kumimoji="1" lang="zh-CN" altLang="en-US" sz="2400" b="1" smtClean="0">
                <a:solidFill>
                  <a:srgbClr val="0000CC"/>
                </a:solidFill>
                <a:latin typeface="Times New Roman" charset="0"/>
              </a:rPr>
              <a:t>首址压栈，以便返回</a:t>
            </a:r>
            <a:r>
              <a:rPr kumimoji="1" lang="en-US" altLang="zh-CN" sz="2400" b="1" smtClean="0">
                <a:solidFill>
                  <a:srgbClr val="0000CC"/>
                </a:solidFill>
                <a:latin typeface="Times New Roman" charset="0"/>
              </a:rPr>
              <a:t>DOS。</a:t>
            </a:r>
            <a:endParaRPr kumimoji="1" lang="zh-CN" altLang="en-US" sz="2400" b="1" smtClean="0">
              <a:solidFill>
                <a:srgbClr val="0000CC"/>
              </a:solidFill>
              <a:latin typeface="Times New Roman" charset="0"/>
            </a:endParaRPr>
          </a:p>
        </p:txBody>
      </p:sp>
      <p:sp>
        <p:nvSpPr>
          <p:cNvPr id="33798" name="AutoShape 6"/>
          <p:cNvSpPr>
            <a:spLocks/>
          </p:cNvSpPr>
          <p:nvPr/>
        </p:nvSpPr>
        <p:spPr bwMode="auto">
          <a:xfrm flipH="1">
            <a:off x="3657600" y="4343400"/>
            <a:ext cx="228600" cy="381000"/>
          </a:xfrm>
          <a:prstGeom prst="rightBrace">
            <a:avLst>
              <a:gd name="adj1" fmla="val 13889"/>
              <a:gd name="adj2" fmla="val 49579"/>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33799" name="Text Box 7"/>
          <p:cNvSpPr txBox="1">
            <a:spLocks noChangeArrowheads="1"/>
          </p:cNvSpPr>
          <p:nvPr/>
        </p:nvSpPr>
        <p:spPr bwMode="auto">
          <a:xfrm>
            <a:off x="609600" y="4267200"/>
            <a:ext cx="31242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400" b="1" smtClean="0">
                <a:solidFill>
                  <a:srgbClr val="000000"/>
                </a:solidFill>
                <a:latin typeface="Times New Roman" charset="0"/>
              </a:rPr>
              <a:t>设置</a:t>
            </a:r>
            <a:r>
              <a:rPr kumimoji="1" lang="en-US" altLang="zh-CN" sz="2400" b="1" smtClean="0">
                <a:solidFill>
                  <a:srgbClr val="000000"/>
                </a:solidFill>
                <a:latin typeface="Times New Roman" charset="0"/>
              </a:rPr>
              <a:t>DS</a:t>
            </a:r>
            <a:r>
              <a:rPr kumimoji="1" lang="zh-CN" altLang="en-US" sz="2400" b="1" smtClean="0">
                <a:solidFill>
                  <a:srgbClr val="000000"/>
                </a:solidFill>
                <a:latin typeface="Times New Roman" charset="0"/>
              </a:rPr>
              <a:t>段寄存器内容</a:t>
            </a:r>
          </a:p>
        </p:txBody>
      </p:sp>
      <p:sp>
        <p:nvSpPr>
          <p:cNvPr id="33800" name="AutoShape 8"/>
          <p:cNvSpPr>
            <a:spLocks noChangeArrowheads="1"/>
          </p:cNvSpPr>
          <p:nvPr/>
        </p:nvSpPr>
        <p:spPr bwMode="auto">
          <a:xfrm>
            <a:off x="5105400" y="5638800"/>
            <a:ext cx="2514600" cy="946150"/>
          </a:xfrm>
          <a:prstGeom prst="wedgeRoundRectCallout">
            <a:avLst>
              <a:gd name="adj1" fmla="val -76958"/>
              <a:gd name="adj2" fmla="val 43958"/>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zh-CN" altLang="en-US" sz="2400" b="1" smtClean="0">
                <a:solidFill>
                  <a:srgbClr val="FFFF00"/>
                </a:solidFill>
                <a:latin typeface="Times New Roman" charset="0"/>
              </a:rPr>
              <a:t>源程序结束，第一条指令的地址</a:t>
            </a:r>
          </a:p>
        </p:txBody>
      </p:sp>
      <p:sp>
        <p:nvSpPr>
          <p:cNvPr id="33801" name="AutoShape 9"/>
          <p:cNvSpPr>
            <a:spLocks noChangeArrowheads="1"/>
          </p:cNvSpPr>
          <p:nvPr/>
        </p:nvSpPr>
        <p:spPr bwMode="auto">
          <a:xfrm>
            <a:off x="838200" y="2743200"/>
            <a:ext cx="2055813" cy="473075"/>
          </a:xfrm>
          <a:prstGeom prst="wedgeRoundRectCallout">
            <a:avLst>
              <a:gd name="adj1" fmla="val 66292"/>
              <a:gd name="adj2" fmla="val -31208"/>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zh-CN" altLang="en-US" sz="2400" b="1" smtClean="0">
                <a:solidFill>
                  <a:srgbClr val="FFFF00"/>
                </a:solidFill>
                <a:latin typeface="Times New Roman" charset="0"/>
              </a:rPr>
              <a:t>分配段寄存器</a:t>
            </a:r>
          </a:p>
        </p:txBody>
      </p:sp>
      <p:sp>
        <p:nvSpPr>
          <p:cNvPr id="33802" name="AutoShape 10"/>
          <p:cNvSpPr>
            <a:spLocks noChangeArrowheads="1"/>
          </p:cNvSpPr>
          <p:nvPr/>
        </p:nvSpPr>
        <p:spPr bwMode="auto">
          <a:xfrm>
            <a:off x="1371600" y="3581400"/>
            <a:ext cx="1600200" cy="473075"/>
          </a:xfrm>
          <a:prstGeom prst="wedgeRoundRectCallout">
            <a:avLst>
              <a:gd name="adj1" fmla="val 81250"/>
              <a:gd name="adj2" fmla="val -119463"/>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zh-CN" altLang="en-US" sz="2400" b="1" smtClean="0">
                <a:solidFill>
                  <a:srgbClr val="FFFF00"/>
                </a:solidFill>
                <a:latin typeface="Times New Roman" charset="0"/>
              </a:rPr>
              <a:t>主过程名</a:t>
            </a:r>
          </a:p>
        </p:txBody>
      </p:sp>
      <p:sp>
        <p:nvSpPr>
          <p:cNvPr id="33803" name="AutoShape 11"/>
          <p:cNvSpPr>
            <a:spLocks/>
          </p:cNvSpPr>
          <p:nvPr/>
        </p:nvSpPr>
        <p:spPr bwMode="auto">
          <a:xfrm>
            <a:off x="5334000" y="457200"/>
            <a:ext cx="381000" cy="914400"/>
          </a:xfrm>
          <a:prstGeom prst="rightBrace">
            <a:avLst>
              <a:gd name="adj1" fmla="val 20000"/>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33804" name="Text Box 12"/>
          <p:cNvSpPr txBox="1">
            <a:spLocks noChangeArrowheads="1"/>
          </p:cNvSpPr>
          <p:nvPr/>
        </p:nvSpPr>
        <p:spPr bwMode="auto">
          <a:xfrm>
            <a:off x="5638800" y="609600"/>
            <a:ext cx="12192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400" b="1" smtClean="0">
                <a:solidFill>
                  <a:srgbClr val="0000CC"/>
                </a:solidFill>
                <a:latin typeface="Times New Roman" charset="0"/>
              </a:rPr>
              <a:t>数据段</a:t>
            </a:r>
            <a:endParaRPr kumimoji="1" lang="en-US" altLang="zh-CN" sz="2400" b="1" smtClean="0">
              <a:solidFill>
                <a:srgbClr val="0000CC"/>
              </a:solidFill>
              <a:latin typeface="Times New Roman" charset="0"/>
            </a:endParaRPr>
          </a:p>
        </p:txBody>
      </p:sp>
      <p:sp>
        <p:nvSpPr>
          <p:cNvPr id="33805" name="AutoShape 13"/>
          <p:cNvSpPr>
            <a:spLocks/>
          </p:cNvSpPr>
          <p:nvPr/>
        </p:nvSpPr>
        <p:spPr bwMode="auto">
          <a:xfrm flipH="1">
            <a:off x="2514600" y="1600200"/>
            <a:ext cx="228600" cy="609600"/>
          </a:xfrm>
          <a:prstGeom prst="rightBrace">
            <a:avLst>
              <a:gd name="adj1" fmla="val 22222"/>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spcBef>
                <a:spcPct val="50000"/>
              </a:spcBef>
            </a:pPr>
            <a:endParaRPr kumimoji="1" lang="zh-CN" altLang="en-US" sz="3200" b="1" smtClean="0">
              <a:solidFill>
                <a:srgbClr val="3333CC"/>
              </a:solidFill>
              <a:latin typeface="Times New Roman" charset="0"/>
            </a:endParaRPr>
          </a:p>
        </p:txBody>
      </p:sp>
      <p:sp>
        <p:nvSpPr>
          <p:cNvPr id="33806" name="Text Box 14"/>
          <p:cNvSpPr txBox="1">
            <a:spLocks noChangeArrowheads="1"/>
          </p:cNvSpPr>
          <p:nvPr/>
        </p:nvSpPr>
        <p:spPr bwMode="auto">
          <a:xfrm>
            <a:off x="533400" y="1600200"/>
            <a:ext cx="21336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400" b="1" smtClean="0">
                <a:solidFill>
                  <a:srgbClr val="0000CC"/>
                </a:solidFill>
                <a:latin typeface="Times New Roman" charset="0"/>
              </a:rPr>
              <a:t>堆栈段(可略）</a:t>
            </a:r>
            <a:endParaRPr kumimoji="1" lang="en-US" altLang="zh-CN" sz="2400" b="1" smtClean="0">
              <a:solidFill>
                <a:srgbClr val="0000CC"/>
              </a:solidFill>
              <a:latin typeface="Times New Roman" charset="0"/>
            </a:endParaRPr>
          </a:p>
        </p:txBody>
      </p:sp>
      <p:sp>
        <p:nvSpPr>
          <p:cNvPr id="33807" name="AutoShape 15"/>
          <p:cNvSpPr>
            <a:spLocks noChangeArrowheads="1"/>
          </p:cNvSpPr>
          <p:nvPr/>
        </p:nvSpPr>
        <p:spPr bwMode="auto">
          <a:xfrm>
            <a:off x="2209800" y="5257800"/>
            <a:ext cx="1447800" cy="473075"/>
          </a:xfrm>
          <a:prstGeom prst="wedgeRoundRectCallout">
            <a:avLst>
              <a:gd name="adj1" fmla="val 68421"/>
              <a:gd name="adj2" fmla="val 30537"/>
              <a:gd name="adj3" fmla="val 1666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120000"/>
              </a:lnSpc>
              <a:spcBef>
                <a:spcPct val="50000"/>
              </a:spcBef>
            </a:pPr>
            <a:r>
              <a:rPr kumimoji="1" lang="zh-CN" altLang="en-US" sz="2400" b="1" smtClean="0">
                <a:solidFill>
                  <a:srgbClr val="FFFF00"/>
                </a:solidFill>
                <a:latin typeface="Times New Roman" charset="0"/>
              </a:rPr>
              <a:t>返回</a:t>
            </a:r>
            <a:r>
              <a:rPr kumimoji="1" lang="en-US" altLang="zh-CN" sz="2400" b="1" smtClean="0">
                <a:solidFill>
                  <a:srgbClr val="FFFF00"/>
                </a:solidFill>
                <a:latin typeface="Times New Roman" charset="0"/>
              </a:rPr>
              <a:t>DOS</a:t>
            </a:r>
          </a:p>
        </p:txBody>
      </p:sp>
    </p:spTree>
    <p:extLst>
      <p:ext uri="{BB962C8B-B14F-4D97-AF65-F5344CB8AC3E}">
        <p14:creationId xmlns:p14="http://schemas.microsoft.com/office/powerpoint/2010/main" val="3353996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60B14B8-784E-4A95-8DE4-8F8D8469DC41}" type="slidenum">
              <a:rPr lang="zh-CN" altLang="en-US">
                <a:solidFill>
                  <a:srgbClr val="000000"/>
                </a:solidFill>
              </a:rPr>
              <a:pPr/>
              <a:t>6</a:t>
            </a:fld>
            <a:endParaRPr lang="en-US" altLang="zh-CN">
              <a:solidFill>
                <a:srgbClr val="000000"/>
              </a:solidFill>
            </a:endParaRPr>
          </a:p>
        </p:txBody>
      </p:sp>
      <p:sp>
        <p:nvSpPr>
          <p:cNvPr id="146434" name="Rectangle 2"/>
          <p:cNvSpPr>
            <a:spLocks noGrp="1" noChangeArrowheads="1"/>
          </p:cNvSpPr>
          <p:nvPr>
            <p:ph type="ctrTitle"/>
          </p:nvPr>
        </p:nvSpPr>
        <p:spPr>
          <a:xfrm>
            <a:off x="685800" y="2286000"/>
            <a:ext cx="7772400" cy="1143000"/>
          </a:xfrm>
        </p:spPr>
        <p:txBody>
          <a:bodyPr/>
          <a:lstStyle/>
          <a:p>
            <a:r>
              <a:rPr lang="zh-CN" altLang="en-US" sz="4800" b="1" dirty="0" smtClean="0">
                <a:latin typeface="华文隶书" pitchFamily="2" charset="-122"/>
                <a:ea typeface="华文隶书" pitchFamily="2" charset="-122"/>
              </a:rPr>
              <a:t>§</a:t>
            </a:r>
            <a:r>
              <a:rPr lang="en-US" altLang="zh-CN" sz="4800" b="1" dirty="0" smtClean="0">
                <a:latin typeface="华文隶书" pitchFamily="2" charset="-122"/>
                <a:ea typeface="华文隶书" pitchFamily="2" charset="-122"/>
              </a:rPr>
              <a:t>1</a:t>
            </a:r>
            <a:r>
              <a:rPr lang="zh-CN" altLang="en-US" sz="4800" b="1" dirty="0" smtClean="0">
                <a:latin typeface="华文隶书" pitchFamily="2" charset="-122"/>
                <a:ea typeface="华文隶书" pitchFamily="2" charset="-122"/>
              </a:rPr>
              <a:t>.</a:t>
            </a:r>
            <a:r>
              <a:rPr lang="zh-CN" altLang="en-US" sz="4800" b="1" dirty="0">
                <a:latin typeface="华文隶书" pitchFamily="2" charset="-122"/>
                <a:ea typeface="华文隶书" pitchFamily="2" charset="-122"/>
              </a:rPr>
              <a:t>1 汇编语言基本元素</a:t>
            </a:r>
          </a:p>
        </p:txBody>
      </p:sp>
    </p:spTree>
    <p:extLst>
      <p:ext uri="{BB962C8B-B14F-4D97-AF65-F5344CB8AC3E}">
        <p14:creationId xmlns:p14="http://schemas.microsoft.com/office/powerpoint/2010/main" val="12124488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84200" y="161925"/>
            <a:ext cx="8178800" cy="533400"/>
          </a:xfrm>
        </p:spPr>
        <p:txBody>
          <a:bodyPr/>
          <a:lstStyle/>
          <a:p>
            <a:r>
              <a:rPr lang="zh-CN" altLang="en-US" sz="4000" dirty="0" smtClean="0">
                <a:latin typeface="华文隶书" panose="02010800040101010101" pitchFamily="2" charset="-122"/>
                <a:ea typeface="华文隶书" panose="02010800040101010101" pitchFamily="2" charset="-122"/>
              </a:rPr>
              <a:t>本章要点</a:t>
            </a:r>
            <a:endParaRPr lang="en-US" altLang="zh-CN" sz="4000" dirty="0">
              <a:latin typeface="华文隶书" panose="02010800040101010101" pitchFamily="2" charset="-122"/>
              <a:ea typeface="华文隶书" panose="02010800040101010101" pitchFamily="2" charset="-122"/>
            </a:endParaRPr>
          </a:p>
        </p:txBody>
      </p:sp>
      <p:sp>
        <p:nvSpPr>
          <p:cNvPr id="64515"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grpSp>
        <p:nvGrpSpPr>
          <p:cNvPr id="64516" name="Group 4"/>
          <p:cNvGrpSpPr>
            <a:grpSpLocks/>
          </p:cNvGrpSpPr>
          <p:nvPr/>
        </p:nvGrpSpPr>
        <p:grpSpPr bwMode="auto">
          <a:xfrm>
            <a:off x="2133600" y="1268760"/>
            <a:ext cx="4724400" cy="685800"/>
            <a:chOff x="1296" y="1824"/>
            <a:chExt cx="2976" cy="432"/>
          </a:xfrm>
        </p:grpSpPr>
        <p:sp>
          <p:nvSpPr>
            <p:cNvPr id="64517" name="AutoShape 5"/>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64518" name="AutoShape 6"/>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64519" name="Text Box 7"/>
            <p:cNvSpPr txBox="1">
              <a:spLocks noChangeArrowheads="1"/>
            </p:cNvSpPr>
            <p:nvPr/>
          </p:nvSpPr>
          <p:spPr bwMode="gray">
            <a:xfrm>
              <a:off x="1675" y="192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ea typeface="宋体" charset="-122"/>
                </a:rPr>
                <a:t>汇编语言程序设计基础</a:t>
              </a:r>
              <a:endParaRPr lang="en-US" altLang="zh-CN" b="1" dirty="0">
                <a:solidFill>
                  <a:srgbClr val="000000"/>
                </a:solidFill>
                <a:ea typeface="宋体" charset="-122"/>
              </a:endParaRPr>
            </a:p>
          </p:txBody>
        </p:sp>
        <p:sp>
          <p:nvSpPr>
            <p:cNvPr id="64520" name="Text Box 8"/>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charset="-122"/>
                </a:rPr>
                <a:t>1</a:t>
              </a:r>
            </a:p>
          </p:txBody>
        </p:sp>
      </p:grpSp>
      <p:grpSp>
        <p:nvGrpSpPr>
          <p:cNvPr id="64521" name="Group 9"/>
          <p:cNvGrpSpPr>
            <a:grpSpLocks/>
          </p:cNvGrpSpPr>
          <p:nvPr/>
        </p:nvGrpSpPr>
        <p:grpSpPr bwMode="auto">
          <a:xfrm>
            <a:off x="2133600" y="2106960"/>
            <a:ext cx="4724400" cy="685800"/>
            <a:chOff x="1296" y="1824"/>
            <a:chExt cx="2976" cy="432"/>
          </a:xfrm>
        </p:grpSpPr>
        <p:sp>
          <p:nvSpPr>
            <p:cNvPr id="64522" name="AutoShape 10"/>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64523" name="AutoShape 11"/>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64524" name="Text Box 12"/>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ea typeface="宋体" charset="-122"/>
                </a:rPr>
                <a:t>源程序的汇编、链接与调试</a:t>
              </a:r>
              <a:endParaRPr lang="en-US" altLang="zh-CN" b="1" dirty="0">
                <a:solidFill>
                  <a:srgbClr val="000000"/>
                </a:solidFill>
                <a:ea typeface="宋体" charset="-122"/>
              </a:endParaRPr>
            </a:p>
          </p:txBody>
        </p:sp>
        <p:sp>
          <p:nvSpPr>
            <p:cNvPr id="64525" name="Text Box 13"/>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charset="-122"/>
                </a:rPr>
                <a:t>2</a:t>
              </a:r>
            </a:p>
          </p:txBody>
        </p:sp>
      </p:grpSp>
      <p:grpSp>
        <p:nvGrpSpPr>
          <p:cNvPr id="64526" name="Group 14"/>
          <p:cNvGrpSpPr>
            <a:grpSpLocks/>
          </p:cNvGrpSpPr>
          <p:nvPr/>
        </p:nvGrpSpPr>
        <p:grpSpPr bwMode="auto">
          <a:xfrm>
            <a:off x="2133600" y="2945160"/>
            <a:ext cx="4724400" cy="685800"/>
            <a:chOff x="1296" y="1824"/>
            <a:chExt cx="2976" cy="432"/>
          </a:xfrm>
        </p:grpSpPr>
        <p:sp>
          <p:nvSpPr>
            <p:cNvPr id="64527" name="AutoShape 15"/>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64528" name="AutoShape 16"/>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64529" name="Text Box 17"/>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ea typeface="宋体" charset="-122"/>
                </a:rPr>
                <a:t>分支程序的设计</a:t>
              </a:r>
              <a:endParaRPr lang="en-US" altLang="zh-CN" b="1" dirty="0">
                <a:solidFill>
                  <a:srgbClr val="000000"/>
                </a:solidFill>
                <a:ea typeface="宋体" charset="-122"/>
              </a:endParaRPr>
            </a:p>
          </p:txBody>
        </p:sp>
        <p:sp>
          <p:nvSpPr>
            <p:cNvPr id="64530" name="Text Box 18"/>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charset="-122"/>
                </a:rPr>
                <a:t>3</a:t>
              </a:r>
            </a:p>
          </p:txBody>
        </p:sp>
      </p:grpSp>
      <p:grpSp>
        <p:nvGrpSpPr>
          <p:cNvPr id="64531" name="Group 19"/>
          <p:cNvGrpSpPr>
            <a:grpSpLocks/>
          </p:cNvGrpSpPr>
          <p:nvPr/>
        </p:nvGrpSpPr>
        <p:grpSpPr bwMode="auto">
          <a:xfrm>
            <a:off x="2133600" y="3859560"/>
            <a:ext cx="4724400" cy="685800"/>
            <a:chOff x="1296" y="1824"/>
            <a:chExt cx="2976" cy="432"/>
          </a:xfrm>
        </p:grpSpPr>
        <p:sp>
          <p:nvSpPr>
            <p:cNvPr id="64532" name="AutoShape 20"/>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64533" name="AutoShape 21"/>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64534" name="Text Box 22"/>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ea typeface="宋体" charset="-122"/>
                </a:rPr>
                <a:t>循环程序的设计</a:t>
              </a:r>
              <a:endParaRPr lang="en-US" altLang="zh-CN" b="1" dirty="0">
                <a:solidFill>
                  <a:srgbClr val="000000"/>
                </a:solidFill>
                <a:ea typeface="宋体" charset="-122"/>
              </a:endParaRPr>
            </a:p>
          </p:txBody>
        </p:sp>
        <p:sp>
          <p:nvSpPr>
            <p:cNvPr id="64535" name="Text Box 23"/>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charset="-122"/>
                </a:rPr>
                <a:t>4</a:t>
              </a:r>
            </a:p>
          </p:txBody>
        </p:sp>
      </p:grpSp>
      <p:grpSp>
        <p:nvGrpSpPr>
          <p:cNvPr id="25" name="Group 4"/>
          <p:cNvGrpSpPr>
            <a:grpSpLocks/>
          </p:cNvGrpSpPr>
          <p:nvPr/>
        </p:nvGrpSpPr>
        <p:grpSpPr bwMode="auto">
          <a:xfrm>
            <a:off x="2134474" y="4664968"/>
            <a:ext cx="4724400" cy="685800"/>
            <a:chOff x="1296" y="1824"/>
            <a:chExt cx="2976" cy="432"/>
          </a:xfrm>
        </p:grpSpPr>
        <p:sp>
          <p:nvSpPr>
            <p:cNvPr id="26" name="AutoShape 5"/>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27" name="AutoShape 6"/>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28" name="Text Box 7"/>
            <p:cNvSpPr txBox="1">
              <a:spLocks noChangeArrowheads="1"/>
            </p:cNvSpPr>
            <p:nvPr/>
          </p:nvSpPr>
          <p:spPr bwMode="gray">
            <a:xfrm>
              <a:off x="1675" y="192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a:solidFill>
                    <a:srgbClr val="000000"/>
                  </a:solidFill>
                  <a:ea typeface="宋体" charset="-122"/>
                </a:rPr>
                <a:t>子</a:t>
              </a:r>
              <a:r>
                <a:rPr lang="zh-CN" altLang="en-US" b="1" dirty="0" smtClean="0">
                  <a:solidFill>
                    <a:srgbClr val="000000"/>
                  </a:solidFill>
                  <a:ea typeface="宋体" charset="-122"/>
                </a:rPr>
                <a:t>程序</a:t>
              </a:r>
              <a:r>
                <a:rPr lang="zh-CN" altLang="en-US" b="1" dirty="0">
                  <a:solidFill>
                    <a:srgbClr val="000000"/>
                  </a:solidFill>
                  <a:ea typeface="宋体" charset="-122"/>
                </a:rPr>
                <a:t>的设计</a:t>
              </a:r>
              <a:endParaRPr lang="en-US" altLang="zh-CN" b="1" dirty="0">
                <a:solidFill>
                  <a:srgbClr val="000000"/>
                </a:solidFill>
                <a:ea typeface="宋体" charset="-122"/>
              </a:endParaRPr>
            </a:p>
          </p:txBody>
        </p:sp>
        <p:sp>
          <p:nvSpPr>
            <p:cNvPr id="29" name="Text Box 8"/>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charset="-122"/>
                </a:rPr>
                <a:t>1</a:t>
              </a:r>
            </a:p>
          </p:txBody>
        </p:sp>
      </p:grpSp>
      <p:grpSp>
        <p:nvGrpSpPr>
          <p:cNvPr id="30" name="Group 14"/>
          <p:cNvGrpSpPr>
            <a:grpSpLocks/>
          </p:cNvGrpSpPr>
          <p:nvPr/>
        </p:nvGrpSpPr>
        <p:grpSpPr bwMode="auto">
          <a:xfrm>
            <a:off x="2134474" y="5517232"/>
            <a:ext cx="4724400" cy="685800"/>
            <a:chOff x="1296" y="1824"/>
            <a:chExt cx="2976" cy="432"/>
          </a:xfrm>
        </p:grpSpPr>
        <p:sp>
          <p:nvSpPr>
            <p:cNvPr id="31" name="AutoShape 15"/>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32" name="AutoShape 16"/>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33" name="Text Box 17"/>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ea typeface="宋体" charset="-122"/>
                </a:rPr>
                <a:t>综合程序的设计</a:t>
              </a:r>
              <a:endParaRPr lang="en-US" altLang="zh-CN" b="1" dirty="0">
                <a:solidFill>
                  <a:srgbClr val="000000"/>
                </a:solidFill>
                <a:ea typeface="宋体" charset="-122"/>
              </a:endParaRPr>
            </a:p>
          </p:txBody>
        </p:sp>
        <p:sp>
          <p:nvSpPr>
            <p:cNvPr id="34" name="Text Box 18"/>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charset="-122"/>
                </a:rPr>
                <a:t>3</a:t>
              </a:r>
            </a:p>
          </p:txBody>
        </p:sp>
      </p:grpSp>
      <p:sp>
        <p:nvSpPr>
          <p:cNvPr id="2" name="矩形 1"/>
          <p:cNvSpPr/>
          <p:nvPr/>
        </p:nvSpPr>
        <p:spPr>
          <a:xfrm>
            <a:off x="1907704" y="2106960"/>
            <a:ext cx="5256584"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82233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a:t>源程序的汇编、连接与</a:t>
            </a:r>
            <a:r>
              <a:rPr lang="zh-CN" altLang="en-US" dirty="0" smtClean="0"/>
              <a:t>调试</a:t>
            </a:r>
            <a:endParaRPr lang="zh-CN" altLang="en-US" dirty="0"/>
          </a:p>
        </p:txBody>
      </p:sp>
      <p:sp>
        <p:nvSpPr>
          <p:cNvPr id="4" name="Text Box 8"/>
          <p:cNvSpPr txBox="1">
            <a:spLocks noChangeArrowheads="1"/>
          </p:cNvSpPr>
          <p:nvPr/>
        </p:nvSpPr>
        <p:spPr bwMode="auto">
          <a:xfrm>
            <a:off x="827088" y="1628775"/>
            <a:ext cx="75612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0000FF"/>
                </a:solidFill>
                <a:latin typeface="楷体_GB2312" pitchFamily="49" charset="-122"/>
                <a:ea typeface="楷体_GB2312" pitchFamily="49" charset="-122"/>
              </a:rPr>
              <a:t>汇编语言的基本编程过程可以总结成表</a:t>
            </a:r>
            <a:r>
              <a:rPr lang="en-US" altLang="zh-CN" sz="2800">
                <a:solidFill>
                  <a:srgbClr val="0000FF"/>
                </a:solidFill>
                <a:latin typeface="楷体_GB2312" pitchFamily="49" charset="-122"/>
                <a:ea typeface="楷体_GB2312" pitchFamily="49" charset="-122"/>
              </a:rPr>
              <a:t>4.2</a:t>
            </a:r>
            <a:r>
              <a:rPr lang="zh-CN" altLang="en-US" sz="2800">
                <a:solidFill>
                  <a:srgbClr val="0000FF"/>
                </a:solidFill>
                <a:latin typeface="楷体_GB2312" pitchFamily="49" charset="-122"/>
                <a:ea typeface="楷体_GB2312" pitchFamily="49" charset="-122"/>
              </a:rPr>
              <a:t>所示</a:t>
            </a:r>
            <a:r>
              <a:rPr lang="zh-CN" altLang="en-US"/>
              <a:t> </a:t>
            </a:r>
          </a:p>
        </p:txBody>
      </p:sp>
      <p:graphicFrame>
        <p:nvGraphicFramePr>
          <p:cNvPr id="5" name="Group 115"/>
          <p:cNvGraphicFramePr>
            <a:graphicFrameLocks noGrp="1"/>
          </p:cNvGraphicFramePr>
          <p:nvPr>
            <p:ph idx="1"/>
          </p:nvPr>
        </p:nvGraphicFramePr>
        <p:xfrm>
          <a:off x="323850" y="2205038"/>
          <a:ext cx="8424863" cy="3814764"/>
        </p:xfrm>
        <a:graphic>
          <a:graphicData uri="http://schemas.openxmlformats.org/drawingml/2006/table">
            <a:tbl>
              <a:tblPr/>
              <a:tblGrid>
                <a:gridCol w="2106613"/>
                <a:gridCol w="2041525"/>
                <a:gridCol w="2273300"/>
                <a:gridCol w="2003425"/>
              </a:tblGrid>
              <a:tr h="954088">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步骤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输入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涉及的程序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输出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54088">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1</a:t>
                      </a: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．编辑源程序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键盘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Times New Roman"/>
                          <a:ea typeface="楷体_GB2312" pitchFamily="49" charset="-122"/>
                          <a:cs typeface="Times New Roman" charset="0"/>
                        </a:rPr>
                        <a:t>“</a:t>
                      </a: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记事本</a:t>
                      </a:r>
                      <a:r>
                        <a:rPr kumimoji="1" lang="zh-CN" altLang="en-US" sz="2400" b="1" i="0" u="none" strike="noStrike" cap="none" normalizeH="0" baseline="0" smtClean="0">
                          <a:ln>
                            <a:noFill/>
                          </a:ln>
                          <a:solidFill>
                            <a:srgbClr val="080808"/>
                          </a:solidFill>
                          <a:effectLst/>
                          <a:latin typeface="Times New Roman"/>
                          <a:ea typeface="楷体_GB2312" pitchFamily="49" charset="-122"/>
                          <a:cs typeface="Times New Roman" charset="0"/>
                        </a:rPr>
                        <a:t>”</a:t>
                      </a: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等</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myfile</a:t>
                      </a: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a:t>
                      </a: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asm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52500">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2</a:t>
                      </a: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．汇编源程序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myfile</a:t>
                      </a: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a:t>
                      </a: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asm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MASM </a:t>
                      </a: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或 </a:t>
                      </a: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TASM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myfile</a:t>
                      </a: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a:t>
                      </a: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obj</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54088">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3</a:t>
                      </a: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．连接程序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myfile</a:t>
                      </a: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a:t>
                      </a: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obj</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LINK </a:t>
                      </a: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或 </a:t>
                      </a: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TLINK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myfile</a:t>
                      </a: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a:t>
                      </a: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exe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50292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a:t>源程序的汇编、连接与</a:t>
            </a:r>
            <a:r>
              <a:rPr lang="zh-CN" altLang="en-US" dirty="0" smtClean="0"/>
              <a:t>调试</a:t>
            </a:r>
            <a:endParaRPr lang="zh-CN" altLang="en-US" dirty="0"/>
          </a:p>
        </p:txBody>
      </p:sp>
      <p:sp>
        <p:nvSpPr>
          <p:cNvPr id="6" name="Text Box 3"/>
          <p:cNvSpPr txBox="1">
            <a:spLocks noChangeArrowheads="1"/>
          </p:cNvSpPr>
          <p:nvPr/>
        </p:nvSpPr>
        <p:spPr bwMode="auto">
          <a:xfrm>
            <a:off x="738211" y="1124744"/>
            <a:ext cx="7848600"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lang="zh-CN" altLang="en-US" sz="2800">
                <a:solidFill>
                  <a:srgbClr val="0000FF"/>
                </a:solidFill>
                <a:latin typeface="楷体_GB2312" pitchFamily="49" charset="-122"/>
                <a:ea typeface="楷体_GB2312" pitchFamily="49" charset="-122"/>
              </a:rPr>
              <a:t>一、编辑源程序</a:t>
            </a:r>
          </a:p>
          <a:p>
            <a:pPr algn="l">
              <a:lnSpc>
                <a:spcPct val="130000"/>
              </a:lnSpc>
            </a:pPr>
            <a:r>
              <a:rPr lang="zh-CN" altLang="en-US" sz="2800">
                <a:solidFill>
                  <a:srgbClr val="080808"/>
                </a:solidFill>
                <a:latin typeface="楷体_GB2312" pitchFamily="49" charset="-122"/>
                <a:ea typeface="楷体_GB2312" pitchFamily="49" charset="-122"/>
              </a:rPr>
              <a:t>利用编辑程序</a:t>
            </a:r>
            <a:r>
              <a:rPr lang="zh-CN" altLang="en-US" sz="2800">
                <a:solidFill>
                  <a:srgbClr val="080808"/>
                </a:solidFill>
                <a:latin typeface="Times New Roman"/>
                <a:ea typeface="楷体_GB2312" pitchFamily="49" charset="-122"/>
              </a:rPr>
              <a:t>“</a:t>
            </a:r>
            <a:r>
              <a:rPr lang="zh-CN" altLang="en-US" sz="2800">
                <a:solidFill>
                  <a:srgbClr val="080808"/>
                </a:solidFill>
                <a:latin typeface="楷体_GB2312" pitchFamily="49" charset="-122"/>
                <a:ea typeface="楷体_GB2312" pitchFamily="49" charset="-122"/>
              </a:rPr>
              <a:t>记事本</a:t>
            </a:r>
            <a:r>
              <a:rPr lang="zh-CN" altLang="en-US" sz="2800">
                <a:solidFill>
                  <a:srgbClr val="080808"/>
                </a:solidFill>
                <a:latin typeface="Times New Roman"/>
                <a:ea typeface="楷体_GB2312" pitchFamily="49" charset="-122"/>
              </a:rPr>
              <a:t>”</a:t>
            </a:r>
            <a:r>
              <a:rPr lang="zh-CN" altLang="en-US" sz="2800">
                <a:solidFill>
                  <a:srgbClr val="080808"/>
                </a:solidFill>
                <a:latin typeface="楷体_GB2312" pitchFamily="49" charset="-122"/>
                <a:ea typeface="楷体_GB2312" pitchFamily="49" charset="-122"/>
              </a:rPr>
              <a:t>等编写源程序，其规则应该遵循</a:t>
            </a:r>
            <a:r>
              <a:rPr lang="en-US" altLang="zh-CN" sz="2800">
                <a:solidFill>
                  <a:srgbClr val="080808"/>
                </a:solidFill>
                <a:latin typeface="楷体_GB2312" pitchFamily="49" charset="-122"/>
                <a:ea typeface="楷体_GB2312" pitchFamily="49" charset="-122"/>
              </a:rPr>
              <a:t>8086 CPU</a:t>
            </a:r>
            <a:r>
              <a:rPr lang="zh-CN" altLang="en-US" sz="2800">
                <a:solidFill>
                  <a:srgbClr val="080808"/>
                </a:solidFill>
                <a:latin typeface="楷体_GB2312" pitchFamily="49" charset="-122"/>
                <a:ea typeface="楷体_GB2312" pitchFamily="49" charset="-122"/>
              </a:rPr>
              <a:t>的指令系统的要求，源程序名的扩展名必须为</a:t>
            </a:r>
            <a:r>
              <a:rPr lang="en-US" altLang="zh-CN" sz="2800">
                <a:solidFill>
                  <a:srgbClr val="080808"/>
                </a:solidFill>
                <a:latin typeface="楷体_GB2312" pitchFamily="49" charset="-122"/>
                <a:ea typeface="楷体_GB2312" pitchFamily="49" charset="-122"/>
              </a:rPr>
              <a:t>ASM</a:t>
            </a:r>
            <a:r>
              <a:rPr lang="zh-CN" altLang="en-US" sz="2800">
                <a:solidFill>
                  <a:srgbClr val="080808"/>
                </a:solidFill>
                <a:latin typeface="楷体_GB2312" pitchFamily="49" charset="-122"/>
                <a:ea typeface="楷体_GB2312" pitchFamily="49" charset="-122"/>
              </a:rPr>
              <a:t>。</a:t>
            </a:r>
          </a:p>
          <a:p>
            <a:pPr algn="l">
              <a:lnSpc>
                <a:spcPct val="130000"/>
              </a:lnSpc>
            </a:pPr>
            <a:endParaRPr lang="zh-CN" altLang="en-US" sz="2800">
              <a:solidFill>
                <a:srgbClr val="080808"/>
              </a:solidFill>
              <a:latin typeface="楷体_GB2312" pitchFamily="49" charset="-122"/>
              <a:ea typeface="楷体_GB2312" pitchFamily="49" charset="-122"/>
            </a:endParaRPr>
          </a:p>
          <a:p>
            <a:pPr algn="l">
              <a:lnSpc>
                <a:spcPct val="130000"/>
              </a:lnSpc>
            </a:pPr>
            <a:r>
              <a:rPr lang="zh-CN" altLang="en-US" sz="2800">
                <a:solidFill>
                  <a:srgbClr val="080808"/>
                </a:solidFill>
                <a:latin typeface="楷体_GB2312" pitchFamily="49" charset="-122"/>
                <a:ea typeface="楷体_GB2312" pitchFamily="49" charset="-122"/>
              </a:rPr>
              <a:t>例如</a:t>
            </a:r>
            <a:r>
              <a:rPr lang="en-US" altLang="zh-CN" sz="2800">
                <a:solidFill>
                  <a:srgbClr val="080808"/>
                </a:solidFill>
                <a:latin typeface="楷体_GB2312" pitchFamily="49" charset="-122"/>
                <a:ea typeface="楷体_GB2312" pitchFamily="49" charset="-122"/>
              </a:rPr>
              <a:t>myfile</a:t>
            </a:r>
            <a:r>
              <a:rPr lang="zh-CN" altLang="en-US" sz="2800">
                <a:solidFill>
                  <a:srgbClr val="080808"/>
                </a:solidFill>
                <a:latin typeface="楷体_GB2312" pitchFamily="49" charset="-122"/>
                <a:ea typeface="楷体_GB2312" pitchFamily="49" charset="-122"/>
              </a:rPr>
              <a:t>．</a:t>
            </a:r>
            <a:r>
              <a:rPr lang="en-US" altLang="zh-CN" sz="2800">
                <a:solidFill>
                  <a:srgbClr val="080808"/>
                </a:solidFill>
                <a:latin typeface="楷体_GB2312" pitchFamily="49" charset="-122"/>
                <a:ea typeface="楷体_GB2312" pitchFamily="49" charset="-122"/>
              </a:rPr>
              <a:t>asm</a:t>
            </a:r>
            <a:r>
              <a:rPr lang="zh-CN" altLang="en-US" sz="2800">
                <a:solidFill>
                  <a:srgbClr val="080808"/>
                </a:solidFill>
                <a:latin typeface="楷体_GB2312" pitchFamily="49" charset="-122"/>
                <a:ea typeface="楷体_GB2312" pitchFamily="49" charset="-122"/>
              </a:rPr>
              <a:t>，下面以此为例加以说明。</a:t>
            </a:r>
          </a:p>
        </p:txBody>
      </p:sp>
    </p:spTree>
    <p:extLst>
      <p:ext uri="{BB962C8B-B14F-4D97-AF65-F5344CB8AC3E}">
        <p14:creationId xmlns:p14="http://schemas.microsoft.com/office/powerpoint/2010/main" val="23420048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a:t>源程序的汇编、连接与</a:t>
            </a:r>
            <a:r>
              <a:rPr lang="zh-CN" altLang="en-US" dirty="0" smtClean="0"/>
              <a:t>调试</a:t>
            </a:r>
            <a:endParaRPr lang="zh-CN" altLang="en-US" dirty="0"/>
          </a:p>
        </p:txBody>
      </p:sp>
      <p:sp>
        <p:nvSpPr>
          <p:cNvPr id="3" name="Text Box 3"/>
          <p:cNvSpPr txBox="1">
            <a:spLocks noChangeArrowheads="1"/>
          </p:cNvSpPr>
          <p:nvPr/>
        </p:nvSpPr>
        <p:spPr bwMode="auto">
          <a:xfrm>
            <a:off x="755650" y="1412776"/>
            <a:ext cx="76327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charset="0"/>
                <a:ea typeface="宋体" charset="-122"/>
              </a:defRPr>
            </a:lvl1pPr>
            <a:lvl2pPr marL="914400" indent="-457200" algn="l">
              <a:defRPr kumimoji="1" sz="2400">
                <a:solidFill>
                  <a:schemeClr val="tx1"/>
                </a:solidFill>
                <a:latin typeface="Times New Roman" charset="0"/>
                <a:ea typeface="宋体" charset="-122"/>
              </a:defRPr>
            </a:lvl2pPr>
            <a:lvl3pPr marL="1371600" indent="-457200" algn="l">
              <a:defRPr kumimoji="1" sz="2400">
                <a:solidFill>
                  <a:schemeClr val="tx1"/>
                </a:solidFill>
                <a:latin typeface="Times New Roman" charset="0"/>
                <a:ea typeface="宋体" charset="-122"/>
              </a:defRPr>
            </a:lvl3pPr>
            <a:lvl4pPr marL="1828800" indent="-457200" algn="l">
              <a:defRPr kumimoji="1" sz="2400">
                <a:solidFill>
                  <a:schemeClr val="tx1"/>
                </a:solidFill>
                <a:latin typeface="Times New Roman" charset="0"/>
                <a:ea typeface="宋体" charset="-122"/>
              </a:defRPr>
            </a:lvl4pPr>
            <a:lvl5pPr marL="2286000" indent="-457200" algn="l">
              <a:defRPr kumimoji="1" sz="2400">
                <a:solidFill>
                  <a:schemeClr val="tx1"/>
                </a:solidFill>
                <a:latin typeface="Times New Roman" charset="0"/>
                <a:ea typeface="宋体" charset="-122"/>
              </a:defRPr>
            </a:lvl5pPr>
            <a:lvl6pPr marL="2743200" indent="-457200" fontAlgn="base">
              <a:spcBef>
                <a:spcPct val="0"/>
              </a:spcBef>
              <a:spcAft>
                <a:spcPct val="0"/>
              </a:spcAft>
              <a:defRPr kumimoji="1" sz="2400">
                <a:solidFill>
                  <a:schemeClr val="tx1"/>
                </a:solidFill>
                <a:latin typeface="Times New Roman" charset="0"/>
                <a:ea typeface="宋体" charset="-122"/>
              </a:defRPr>
            </a:lvl6pPr>
            <a:lvl7pPr marL="3200400" indent="-457200" fontAlgn="base">
              <a:spcBef>
                <a:spcPct val="0"/>
              </a:spcBef>
              <a:spcAft>
                <a:spcPct val="0"/>
              </a:spcAft>
              <a:defRPr kumimoji="1" sz="2400">
                <a:solidFill>
                  <a:schemeClr val="tx1"/>
                </a:solidFill>
                <a:latin typeface="Times New Roman" charset="0"/>
                <a:ea typeface="宋体" charset="-122"/>
              </a:defRPr>
            </a:lvl7pPr>
            <a:lvl8pPr marL="3657600" indent="-457200" fontAlgn="base">
              <a:spcBef>
                <a:spcPct val="0"/>
              </a:spcBef>
              <a:spcAft>
                <a:spcPct val="0"/>
              </a:spcAft>
              <a:defRPr kumimoji="1" sz="2400">
                <a:solidFill>
                  <a:schemeClr val="tx1"/>
                </a:solidFill>
                <a:latin typeface="Times New Roman" charset="0"/>
                <a:ea typeface="宋体" charset="-122"/>
              </a:defRPr>
            </a:lvl8pPr>
            <a:lvl9pPr marL="4114800" indent="-457200" fontAlgn="base">
              <a:spcBef>
                <a:spcPct val="0"/>
              </a:spcBef>
              <a:spcAft>
                <a:spcPct val="0"/>
              </a:spcAft>
              <a:defRPr kumimoji="1" sz="2400">
                <a:solidFill>
                  <a:schemeClr val="tx1"/>
                </a:solidFill>
                <a:latin typeface="Times New Roman" charset="0"/>
                <a:ea typeface="宋体" charset="-122"/>
              </a:defRPr>
            </a:lvl9pPr>
          </a:lstStyle>
          <a:p>
            <a:r>
              <a:rPr lang="zh-CN" altLang="en-US">
                <a:solidFill>
                  <a:srgbClr val="0000FF"/>
                </a:solidFill>
                <a:latin typeface="楷体_GB2312" pitchFamily="49" charset="-122"/>
                <a:ea typeface="楷体_GB2312" pitchFamily="49" charset="-122"/>
              </a:rPr>
              <a:t>二、汇编源程序</a:t>
            </a:r>
          </a:p>
          <a:p>
            <a:r>
              <a:rPr lang="zh-CN" altLang="en-US">
                <a:solidFill>
                  <a:srgbClr val="080808"/>
                </a:solidFill>
                <a:latin typeface="楷体_GB2312" pitchFamily="49" charset="-122"/>
                <a:ea typeface="楷体_GB2312" pitchFamily="49" charset="-122"/>
              </a:rPr>
              <a:t>汇编过程是利用汇编程序</a:t>
            </a:r>
            <a:r>
              <a:rPr lang="en-US" altLang="zh-CN">
                <a:solidFill>
                  <a:srgbClr val="080808"/>
                </a:solidFill>
                <a:latin typeface="楷体_GB2312" pitchFamily="49" charset="-122"/>
                <a:ea typeface="楷体_GB2312" pitchFamily="49" charset="-122"/>
              </a:rPr>
              <a:t>MASM</a:t>
            </a:r>
            <a:r>
              <a:rPr lang="zh-CN" altLang="en-US">
                <a:solidFill>
                  <a:srgbClr val="080808"/>
                </a:solidFill>
                <a:latin typeface="楷体_GB2312" pitchFamily="49" charset="-122"/>
                <a:ea typeface="楷体_GB2312" pitchFamily="49" charset="-122"/>
              </a:rPr>
              <a:t>对源程序文件进行汇编</a:t>
            </a:r>
            <a:r>
              <a:rPr lang="en-US" altLang="zh-CN">
                <a:solidFill>
                  <a:srgbClr val="080808"/>
                </a:solidFill>
                <a:latin typeface="楷体_GB2312" pitchFamily="49" charset="-122"/>
                <a:ea typeface="楷体_GB2312" pitchFamily="49" charset="-122"/>
              </a:rPr>
              <a:t>.</a:t>
            </a:r>
          </a:p>
          <a:p>
            <a:r>
              <a:rPr lang="en-US" altLang="zh-CN">
                <a:solidFill>
                  <a:srgbClr val="0000FF"/>
                </a:solidFill>
                <a:latin typeface="楷体_GB2312" pitchFamily="49" charset="-122"/>
                <a:ea typeface="楷体_GB2312" pitchFamily="49" charset="-122"/>
              </a:rPr>
              <a:t>MASM</a:t>
            </a:r>
            <a:r>
              <a:rPr lang="zh-CN" altLang="en-US">
                <a:solidFill>
                  <a:srgbClr val="0000FF"/>
                </a:solidFill>
                <a:latin typeface="楷体_GB2312" pitchFamily="49" charset="-122"/>
                <a:ea typeface="楷体_GB2312" pitchFamily="49" charset="-122"/>
              </a:rPr>
              <a:t>功能：</a:t>
            </a:r>
          </a:p>
          <a:p>
            <a:pPr>
              <a:buClr>
                <a:srgbClr val="FF0000"/>
              </a:buClr>
              <a:buFont typeface="Wingdings" pitchFamily="2" charset="2"/>
              <a:buChar char="p"/>
            </a:pPr>
            <a:r>
              <a:rPr lang="zh-CN" altLang="en-US">
                <a:solidFill>
                  <a:srgbClr val="080808"/>
                </a:solidFill>
                <a:latin typeface="楷体_GB2312" pitchFamily="49" charset="-122"/>
                <a:ea typeface="楷体_GB2312" pitchFamily="49" charset="-122"/>
              </a:rPr>
              <a:t>找出源程序中指令格式的错误、标号变量定义错误（存在没有定义或重复定义标号变量）；</a:t>
            </a:r>
          </a:p>
          <a:p>
            <a:pPr>
              <a:buClr>
                <a:srgbClr val="FF0000"/>
              </a:buClr>
              <a:buFont typeface="Wingdings" pitchFamily="2" charset="2"/>
              <a:buChar char="p"/>
            </a:pPr>
            <a:r>
              <a:rPr lang="zh-CN" altLang="en-US">
                <a:solidFill>
                  <a:srgbClr val="080808"/>
                </a:solidFill>
                <a:latin typeface="楷体_GB2312" pitchFamily="49" charset="-122"/>
                <a:ea typeface="楷体_GB2312" pitchFamily="49" charset="-122"/>
              </a:rPr>
              <a:t>生成三个文件：目标文件（</a:t>
            </a:r>
            <a:r>
              <a:rPr lang="en-US" altLang="zh-CN">
                <a:solidFill>
                  <a:srgbClr val="080808"/>
                </a:solidFill>
                <a:latin typeface="楷体_GB2312" pitchFamily="49" charset="-122"/>
                <a:ea typeface="楷体_GB2312" pitchFamily="49" charset="-122"/>
              </a:rPr>
              <a:t>myfile</a:t>
            </a:r>
            <a:r>
              <a:rPr lang="zh-CN" altLang="en-US">
                <a:solidFill>
                  <a:srgbClr val="080808"/>
                </a:solidFill>
                <a:latin typeface="楷体_GB2312" pitchFamily="49" charset="-122"/>
                <a:ea typeface="楷体_GB2312" pitchFamily="49" charset="-122"/>
              </a:rPr>
              <a:t>．</a:t>
            </a:r>
            <a:r>
              <a:rPr lang="en-US" altLang="zh-CN">
                <a:solidFill>
                  <a:srgbClr val="080808"/>
                </a:solidFill>
                <a:latin typeface="楷体_GB2312" pitchFamily="49" charset="-122"/>
                <a:ea typeface="楷体_GB2312" pitchFamily="49" charset="-122"/>
              </a:rPr>
              <a:t>obj</a:t>
            </a:r>
            <a:r>
              <a:rPr lang="zh-CN" altLang="en-US">
                <a:solidFill>
                  <a:srgbClr val="080808"/>
                </a:solidFill>
                <a:latin typeface="楷体_GB2312" pitchFamily="49" charset="-122"/>
                <a:ea typeface="楷体_GB2312" pitchFamily="49" charset="-122"/>
              </a:rPr>
              <a:t>，必须产生）、列表文件（</a:t>
            </a:r>
            <a:r>
              <a:rPr lang="en-US" altLang="zh-CN">
                <a:solidFill>
                  <a:srgbClr val="080808"/>
                </a:solidFill>
                <a:latin typeface="楷体_GB2312" pitchFamily="49" charset="-122"/>
                <a:ea typeface="楷体_GB2312" pitchFamily="49" charset="-122"/>
              </a:rPr>
              <a:t>myfile</a:t>
            </a:r>
            <a:r>
              <a:rPr lang="zh-CN" altLang="en-US">
                <a:solidFill>
                  <a:srgbClr val="080808"/>
                </a:solidFill>
                <a:latin typeface="楷体_GB2312" pitchFamily="49" charset="-122"/>
                <a:ea typeface="楷体_GB2312" pitchFamily="49" charset="-122"/>
              </a:rPr>
              <a:t>．</a:t>
            </a:r>
            <a:r>
              <a:rPr lang="en-US" altLang="zh-CN">
                <a:solidFill>
                  <a:srgbClr val="080808"/>
                </a:solidFill>
                <a:latin typeface="楷体_GB2312" pitchFamily="49" charset="-122"/>
                <a:ea typeface="楷体_GB2312" pitchFamily="49" charset="-122"/>
              </a:rPr>
              <a:t>lst</a:t>
            </a:r>
            <a:r>
              <a:rPr lang="zh-CN" altLang="en-US">
                <a:solidFill>
                  <a:srgbClr val="080808"/>
                </a:solidFill>
                <a:latin typeface="楷体_GB2312" pitchFamily="49" charset="-122"/>
                <a:ea typeface="楷体_GB2312" pitchFamily="49" charset="-122"/>
              </a:rPr>
              <a:t>）和交叉索引文件（</a:t>
            </a:r>
            <a:r>
              <a:rPr lang="en-US" altLang="zh-CN">
                <a:solidFill>
                  <a:srgbClr val="080808"/>
                </a:solidFill>
                <a:latin typeface="楷体_GB2312" pitchFamily="49" charset="-122"/>
                <a:ea typeface="楷体_GB2312" pitchFamily="49" charset="-122"/>
              </a:rPr>
              <a:t>myfile</a:t>
            </a:r>
            <a:r>
              <a:rPr lang="zh-CN" altLang="en-US">
                <a:solidFill>
                  <a:srgbClr val="080808"/>
                </a:solidFill>
                <a:latin typeface="楷体_GB2312" pitchFamily="49" charset="-122"/>
                <a:ea typeface="楷体_GB2312" pitchFamily="49" charset="-122"/>
              </a:rPr>
              <a:t>．</a:t>
            </a:r>
            <a:r>
              <a:rPr lang="en-US" altLang="zh-CN">
                <a:solidFill>
                  <a:srgbClr val="080808"/>
                </a:solidFill>
                <a:latin typeface="楷体_GB2312" pitchFamily="49" charset="-122"/>
                <a:ea typeface="楷体_GB2312" pitchFamily="49" charset="-122"/>
              </a:rPr>
              <a:t>crf</a:t>
            </a:r>
            <a:r>
              <a:rPr lang="zh-CN" altLang="en-US">
                <a:solidFill>
                  <a:srgbClr val="080808"/>
                </a:solidFill>
                <a:latin typeface="楷体_GB2312" pitchFamily="49" charset="-122"/>
                <a:ea typeface="楷体_GB2312" pitchFamily="49" charset="-122"/>
              </a:rPr>
              <a:t>）。</a:t>
            </a:r>
          </a:p>
          <a:p>
            <a:pPr>
              <a:buClr>
                <a:srgbClr val="0000FF"/>
              </a:buClr>
              <a:buFontTx/>
              <a:buAutoNum type="arabicPeriod"/>
            </a:pPr>
            <a:r>
              <a:rPr lang="zh-CN" altLang="en-US">
                <a:solidFill>
                  <a:srgbClr val="080808"/>
                </a:solidFill>
                <a:latin typeface="楷体_GB2312" pitchFamily="49" charset="-122"/>
                <a:ea typeface="楷体_GB2312" pitchFamily="49" charset="-122"/>
              </a:rPr>
              <a:t>目标文件为指令、伪指令编译后的目标代码文件；</a:t>
            </a:r>
          </a:p>
          <a:p>
            <a:pPr>
              <a:buClr>
                <a:srgbClr val="0000FF"/>
              </a:buClr>
              <a:buFontTx/>
              <a:buAutoNum type="arabicPeriod"/>
            </a:pPr>
            <a:r>
              <a:rPr lang="zh-CN" altLang="en-US">
                <a:solidFill>
                  <a:srgbClr val="080808"/>
                </a:solidFill>
                <a:latin typeface="楷体_GB2312" pitchFamily="49" charset="-122"/>
                <a:ea typeface="楷体_GB2312" pitchFamily="49" charset="-122"/>
              </a:rPr>
              <a:t>列表文件中列出了程序代码、偏移地址以及出错信息，可以方便地分页打印装订；</a:t>
            </a:r>
          </a:p>
          <a:p>
            <a:pPr>
              <a:buClr>
                <a:srgbClr val="0000FF"/>
              </a:buClr>
              <a:buFontTx/>
              <a:buAutoNum type="arabicPeriod"/>
            </a:pPr>
            <a:r>
              <a:rPr lang="zh-CN" altLang="en-US">
                <a:solidFill>
                  <a:srgbClr val="080808"/>
                </a:solidFill>
                <a:latin typeface="楷体_GB2312" pitchFamily="49" charset="-122"/>
                <a:ea typeface="楷体_GB2312" pitchFamily="49" charset="-122"/>
              </a:rPr>
              <a:t>交叉索引文件列出了程序中所定义地所有标识符和标号及其引用情况。 </a:t>
            </a:r>
          </a:p>
        </p:txBody>
      </p:sp>
    </p:spTree>
    <p:extLst>
      <p:ext uri="{BB962C8B-B14F-4D97-AF65-F5344CB8AC3E}">
        <p14:creationId xmlns:p14="http://schemas.microsoft.com/office/powerpoint/2010/main" val="4214249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a:t>源程序的汇编、连接与</a:t>
            </a:r>
            <a:r>
              <a:rPr lang="zh-CN" altLang="en-US" dirty="0" smtClean="0"/>
              <a:t>调试</a:t>
            </a:r>
            <a:endParaRPr lang="zh-CN" altLang="en-US" dirty="0"/>
          </a:p>
        </p:txBody>
      </p:sp>
      <p:sp>
        <p:nvSpPr>
          <p:cNvPr id="3" name="Text Box 3"/>
          <p:cNvSpPr txBox="1">
            <a:spLocks noChangeArrowheads="1"/>
          </p:cNvSpPr>
          <p:nvPr/>
        </p:nvSpPr>
        <p:spPr bwMode="auto">
          <a:xfrm>
            <a:off x="900113" y="1628775"/>
            <a:ext cx="74168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rgbClr val="080808"/>
                </a:solidFill>
                <a:latin typeface="楷体_GB2312" pitchFamily="49" charset="-122"/>
                <a:ea typeface="楷体_GB2312" pitchFamily="49" charset="-122"/>
              </a:rPr>
              <a:t>汇编程序一般采用</a:t>
            </a:r>
            <a:r>
              <a:rPr lang="en-US" altLang="zh-CN" sz="2400" dirty="0">
                <a:solidFill>
                  <a:srgbClr val="080808"/>
                </a:solidFill>
                <a:latin typeface="楷体_GB2312" pitchFamily="49" charset="-122"/>
                <a:ea typeface="楷体_GB2312" pitchFamily="49" charset="-122"/>
              </a:rPr>
              <a:t>MASM</a:t>
            </a:r>
            <a:r>
              <a:rPr lang="zh-CN" altLang="en-US" sz="2400" dirty="0">
                <a:solidFill>
                  <a:srgbClr val="080808"/>
                </a:solidFill>
                <a:latin typeface="楷体_GB2312" pitchFamily="49" charset="-122"/>
                <a:ea typeface="楷体_GB2312" pitchFamily="49" charset="-122"/>
              </a:rPr>
              <a:t>，其使用格式为：</a:t>
            </a:r>
          </a:p>
          <a:p>
            <a:pPr algn="l"/>
            <a:r>
              <a:rPr lang="zh-CN" altLang="en-US" sz="2400" dirty="0">
                <a:solidFill>
                  <a:srgbClr val="080808"/>
                </a:solidFill>
                <a:latin typeface="楷体_GB2312" pitchFamily="49" charset="-122"/>
                <a:ea typeface="楷体_GB2312" pitchFamily="49" charset="-122"/>
              </a:rPr>
              <a:t>    </a:t>
            </a:r>
            <a:r>
              <a:rPr lang="en-US" altLang="zh-CN" sz="2400" dirty="0">
                <a:solidFill>
                  <a:srgbClr val="0000FF"/>
                </a:solidFill>
                <a:latin typeface="楷体_GB2312" pitchFamily="49" charset="-122"/>
                <a:ea typeface="楷体_GB2312" pitchFamily="49" charset="-122"/>
              </a:rPr>
              <a:t>MASM  source</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object</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list</a:t>
            </a:r>
            <a:r>
              <a:rPr lang="zh-CN" altLang="en-US" sz="2400" dirty="0">
                <a:solidFill>
                  <a:srgbClr val="0000FF"/>
                </a:solidFill>
                <a:latin typeface="楷体_GB2312" pitchFamily="49" charset="-122"/>
                <a:ea typeface="楷体_GB2312" pitchFamily="49" charset="-122"/>
              </a:rPr>
              <a:t>，</a:t>
            </a:r>
            <a:r>
              <a:rPr lang="en-US" altLang="zh-CN" sz="2400" dirty="0" err="1">
                <a:solidFill>
                  <a:srgbClr val="0000FF"/>
                </a:solidFill>
                <a:latin typeface="楷体_GB2312" pitchFamily="49" charset="-122"/>
                <a:ea typeface="楷体_GB2312" pitchFamily="49" charset="-122"/>
              </a:rPr>
              <a:t>crossref</a:t>
            </a:r>
            <a:endParaRPr lang="en-US" altLang="zh-CN" sz="2400" dirty="0">
              <a:solidFill>
                <a:srgbClr val="0000FF"/>
              </a:solidFill>
              <a:latin typeface="楷体_GB2312" pitchFamily="49" charset="-122"/>
              <a:ea typeface="楷体_GB2312" pitchFamily="49" charset="-122"/>
            </a:endParaRPr>
          </a:p>
          <a:p>
            <a:pPr algn="l"/>
            <a:r>
              <a:rPr lang="zh-CN" altLang="en-US" sz="2400" dirty="0">
                <a:solidFill>
                  <a:srgbClr val="080808"/>
                </a:solidFill>
                <a:latin typeface="楷体_GB2312" pitchFamily="49" charset="-122"/>
                <a:ea typeface="楷体_GB2312" pitchFamily="49" charset="-122"/>
              </a:rPr>
              <a:t>其中，</a:t>
            </a:r>
            <a:r>
              <a:rPr lang="en-US" altLang="zh-CN" sz="2400" dirty="0">
                <a:solidFill>
                  <a:srgbClr val="080808"/>
                </a:solidFill>
                <a:latin typeface="楷体_GB2312" pitchFamily="49" charset="-122"/>
                <a:ea typeface="楷体_GB2312" pitchFamily="49" charset="-122"/>
              </a:rPr>
              <a:t>source : </a:t>
            </a:r>
            <a:r>
              <a:rPr lang="zh-CN" altLang="en-US" sz="2400" dirty="0">
                <a:solidFill>
                  <a:srgbClr val="080808"/>
                </a:solidFill>
                <a:latin typeface="楷体_GB2312" pitchFamily="49" charset="-122"/>
                <a:ea typeface="楷体_GB2312" pitchFamily="49" charset="-122"/>
              </a:rPr>
              <a:t>源程序文件名（可以不带扩展名）</a:t>
            </a:r>
          </a:p>
          <a:p>
            <a:pPr algn="l"/>
            <a:r>
              <a:rPr lang="zh-CN" altLang="en-US" sz="2400" dirty="0">
                <a:solidFill>
                  <a:srgbClr val="080808"/>
                </a:solidFill>
                <a:latin typeface="楷体_GB2312" pitchFamily="49" charset="-122"/>
                <a:ea typeface="楷体_GB2312" pitchFamily="49" charset="-122"/>
              </a:rPr>
              <a:t>      </a:t>
            </a:r>
            <a:r>
              <a:rPr lang="en-US" altLang="zh-CN" sz="2400" dirty="0">
                <a:solidFill>
                  <a:srgbClr val="080808"/>
                </a:solidFill>
                <a:latin typeface="楷体_GB2312" pitchFamily="49" charset="-122"/>
                <a:ea typeface="楷体_GB2312" pitchFamily="49" charset="-122"/>
              </a:rPr>
              <a:t>object : </a:t>
            </a:r>
            <a:r>
              <a:rPr lang="zh-CN" altLang="en-US" sz="2400" dirty="0">
                <a:solidFill>
                  <a:srgbClr val="080808"/>
                </a:solidFill>
                <a:latin typeface="楷体_GB2312" pitchFamily="49" charset="-122"/>
                <a:ea typeface="楷体_GB2312" pitchFamily="49" charset="-122"/>
              </a:rPr>
              <a:t>目标文件名（也不带扩展名）</a:t>
            </a:r>
          </a:p>
          <a:p>
            <a:pPr algn="l"/>
            <a:r>
              <a:rPr lang="zh-CN" altLang="en-US" sz="2400" dirty="0">
                <a:solidFill>
                  <a:srgbClr val="080808"/>
                </a:solidFill>
                <a:latin typeface="楷体_GB2312" pitchFamily="49" charset="-122"/>
                <a:ea typeface="楷体_GB2312" pitchFamily="49" charset="-122"/>
              </a:rPr>
              <a:t>      </a:t>
            </a:r>
            <a:r>
              <a:rPr lang="en-US" altLang="zh-CN" sz="2400" dirty="0">
                <a:solidFill>
                  <a:srgbClr val="080808"/>
                </a:solidFill>
                <a:latin typeface="楷体_GB2312" pitchFamily="49" charset="-122"/>
                <a:ea typeface="楷体_GB2312" pitchFamily="49" charset="-122"/>
              </a:rPr>
              <a:t>list   : </a:t>
            </a:r>
            <a:r>
              <a:rPr lang="zh-CN" altLang="en-US" sz="2400" dirty="0">
                <a:solidFill>
                  <a:srgbClr val="080808"/>
                </a:solidFill>
                <a:latin typeface="楷体_GB2312" pitchFamily="49" charset="-122"/>
                <a:ea typeface="楷体_GB2312" pitchFamily="49" charset="-122"/>
              </a:rPr>
              <a:t>列表的文件名</a:t>
            </a:r>
          </a:p>
          <a:p>
            <a:pPr algn="l"/>
            <a:r>
              <a:rPr lang="zh-CN" altLang="en-US" sz="2400" dirty="0">
                <a:solidFill>
                  <a:srgbClr val="080808"/>
                </a:solidFill>
                <a:latin typeface="楷体_GB2312" pitchFamily="49" charset="-122"/>
                <a:ea typeface="楷体_GB2312" pitchFamily="49" charset="-122"/>
              </a:rPr>
              <a:t>      </a:t>
            </a:r>
            <a:r>
              <a:rPr lang="en-US" altLang="zh-CN" sz="2400" dirty="0" err="1">
                <a:solidFill>
                  <a:srgbClr val="080808"/>
                </a:solidFill>
                <a:latin typeface="楷体_GB2312" pitchFamily="49" charset="-122"/>
                <a:ea typeface="楷体_GB2312" pitchFamily="49" charset="-122"/>
              </a:rPr>
              <a:t>crossref</a:t>
            </a:r>
            <a:r>
              <a:rPr lang="en-US" altLang="zh-CN" sz="2400" dirty="0">
                <a:solidFill>
                  <a:srgbClr val="080808"/>
                </a:solidFill>
                <a:latin typeface="楷体_GB2312" pitchFamily="49" charset="-122"/>
                <a:ea typeface="楷体_GB2312" pitchFamily="49" charset="-122"/>
              </a:rPr>
              <a:t> </a:t>
            </a:r>
            <a:r>
              <a:rPr lang="zh-CN" altLang="en-US" sz="2400" dirty="0">
                <a:solidFill>
                  <a:srgbClr val="080808"/>
                </a:solidFill>
                <a:latin typeface="楷体_GB2312" pitchFamily="49" charset="-122"/>
                <a:ea typeface="楷体_GB2312" pitchFamily="49" charset="-122"/>
              </a:rPr>
              <a:t>： 交叉索引的文件名</a:t>
            </a:r>
          </a:p>
          <a:p>
            <a:pPr algn="l"/>
            <a:endParaRPr lang="zh-CN" altLang="en-US" sz="2400" dirty="0">
              <a:solidFill>
                <a:srgbClr val="080808"/>
              </a:solidFill>
              <a:latin typeface="楷体_GB2312" pitchFamily="49" charset="-122"/>
              <a:ea typeface="楷体_GB2312" pitchFamily="49" charset="-122"/>
            </a:endParaRPr>
          </a:p>
          <a:p>
            <a:pPr algn="l"/>
            <a:r>
              <a:rPr lang="zh-CN" altLang="en-US" sz="2400" dirty="0">
                <a:solidFill>
                  <a:srgbClr val="080808"/>
                </a:solidFill>
                <a:latin typeface="楷体_GB2312" pitchFamily="49" charset="-122"/>
                <a:ea typeface="楷体_GB2312" pitchFamily="49" charset="-122"/>
              </a:rPr>
              <a:t>在实际使用的简略方式：</a:t>
            </a:r>
          </a:p>
          <a:p>
            <a:pPr algn="l"/>
            <a:r>
              <a:rPr lang="en-US" altLang="zh-CN" sz="2400" dirty="0">
                <a:solidFill>
                  <a:srgbClr val="0000FF"/>
                </a:solidFill>
                <a:latin typeface="楷体_GB2312" pitchFamily="49" charset="-122"/>
                <a:ea typeface="楷体_GB2312" pitchFamily="49" charset="-122"/>
              </a:rPr>
              <a:t>MASM  </a:t>
            </a:r>
            <a:r>
              <a:rPr lang="en-US" altLang="zh-CN" sz="2400" dirty="0" err="1">
                <a:solidFill>
                  <a:srgbClr val="0000FF"/>
                </a:solidFill>
                <a:latin typeface="楷体_GB2312" pitchFamily="49" charset="-122"/>
                <a:ea typeface="楷体_GB2312" pitchFamily="49" charset="-122"/>
              </a:rPr>
              <a:t>myfile</a:t>
            </a:r>
            <a:r>
              <a:rPr lang="zh-CN" altLang="en-US" sz="2400" dirty="0">
                <a:solidFill>
                  <a:srgbClr val="0000FF"/>
                </a:solidFill>
                <a:latin typeface="楷体_GB2312" pitchFamily="49" charset="-122"/>
                <a:ea typeface="楷体_GB2312" pitchFamily="49" charset="-122"/>
              </a:rPr>
              <a:t>；</a:t>
            </a:r>
            <a:r>
              <a:rPr lang="zh-CN" altLang="en-US" sz="2400" dirty="0">
                <a:solidFill>
                  <a:srgbClr val="080808"/>
                </a:solidFill>
                <a:latin typeface="楷体_GB2312" pitchFamily="49" charset="-122"/>
                <a:ea typeface="楷体_GB2312" pitchFamily="49" charset="-122"/>
              </a:rPr>
              <a:t>	；表示只生成</a:t>
            </a:r>
            <a:r>
              <a:rPr lang="en-US" altLang="zh-CN" sz="2400" dirty="0" err="1">
                <a:solidFill>
                  <a:srgbClr val="080808"/>
                </a:solidFill>
                <a:latin typeface="楷体_GB2312" pitchFamily="49" charset="-122"/>
                <a:ea typeface="楷体_GB2312" pitchFamily="49" charset="-122"/>
              </a:rPr>
              <a:t>myfile</a:t>
            </a:r>
            <a:r>
              <a:rPr lang="zh-CN" altLang="en-US" sz="2400" dirty="0">
                <a:solidFill>
                  <a:srgbClr val="080808"/>
                </a:solidFill>
                <a:latin typeface="楷体_GB2312" pitchFamily="49" charset="-122"/>
                <a:ea typeface="楷体_GB2312" pitchFamily="49" charset="-122"/>
              </a:rPr>
              <a:t>．</a:t>
            </a:r>
            <a:r>
              <a:rPr lang="en-US" altLang="zh-CN" sz="2400" dirty="0" err="1">
                <a:solidFill>
                  <a:srgbClr val="080808"/>
                </a:solidFill>
                <a:latin typeface="楷体_GB2312" pitchFamily="49" charset="-122"/>
                <a:ea typeface="楷体_GB2312" pitchFamily="49" charset="-122"/>
              </a:rPr>
              <a:t>obj</a:t>
            </a:r>
            <a:endParaRPr lang="en-US" altLang="zh-CN" sz="2400" dirty="0">
              <a:solidFill>
                <a:srgbClr val="080808"/>
              </a:solidFill>
              <a:latin typeface="楷体_GB2312" pitchFamily="49" charset="-122"/>
              <a:ea typeface="楷体_GB2312" pitchFamily="49" charset="-122"/>
            </a:endParaRPr>
          </a:p>
          <a:p>
            <a:pPr algn="l"/>
            <a:r>
              <a:rPr lang="en-US" altLang="zh-CN" sz="2400" dirty="0">
                <a:solidFill>
                  <a:srgbClr val="0000FF"/>
                </a:solidFill>
                <a:latin typeface="楷体_GB2312" pitchFamily="49" charset="-122"/>
                <a:ea typeface="楷体_GB2312" pitchFamily="49" charset="-122"/>
              </a:rPr>
              <a:t>MASM  </a:t>
            </a:r>
            <a:r>
              <a:rPr lang="en-US" altLang="zh-CN" sz="2400" dirty="0" err="1">
                <a:solidFill>
                  <a:srgbClr val="0000FF"/>
                </a:solidFill>
                <a:latin typeface="楷体_GB2312" pitchFamily="49" charset="-122"/>
                <a:ea typeface="楷体_GB2312" pitchFamily="49" charset="-122"/>
              </a:rPr>
              <a:t>myfile</a:t>
            </a:r>
            <a:r>
              <a:rPr lang="en-US" altLang="zh-CN" sz="2400" dirty="0">
                <a:solidFill>
                  <a:srgbClr val="080808"/>
                </a:solidFill>
                <a:latin typeface="楷体_GB2312" pitchFamily="49" charset="-122"/>
                <a:ea typeface="楷体_GB2312" pitchFamily="49" charset="-122"/>
              </a:rPr>
              <a:t>	</a:t>
            </a:r>
            <a:r>
              <a:rPr lang="zh-CN" altLang="en-US" sz="2400" dirty="0">
                <a:solidFill>
                  <a:srgbClr val="080808"/>
                </a:solidFill>
                <a:latin typeface="楷体_GB2312" pitchFamily="49" charset="-122"/>
                <a:ea typeface="楷体_GB2312" pitchFamily="49" charset="-122"/>
              </a:rPr>
              <a:t>；按屏幕提示进行操作</a:t>
            </a:r>
          </a:p>
          <a:p>
            <a:pPr algn="l"/>
            <a:r>
              <a:rPr lang="en-US" altLang="zh-CN" sz="2400" dirty="0">
                <a:solidFill>
                  <a:srgbClr val="0000FF"/>
                </a:solidFill>
                <a:latin typeface="楷体_GB2312" pitchFamily="49" charset="-122"/>
                <a:ea typeface="楷体_GB2312" pitchFamily="49" charset="-122"/>
              </a:rPr>
              <a:t>MASM  </a:t>
            </a:r>
            <a:r>
              <a:rPr lang="en-US" altLang="zh-CN" sz="2400" dirty="0" err="1">
                <a:solidFill>
                  <a:srgbClr val="0000FF"/>
                </a:solidFill>
                <a:latin typeface="楷体_GB2312" pitchFamily="49" charset="-122"/>
                <a:ea typeface="楷体_GB2312" pitchFamily="49" charset="-122"/>
              </a:rPr>
              <a:t>myfile</a:t>
            </a:r>
            <a:r>
              <a:rPr lang="zh-CN" altLang="en-US" sz="2400" dirty="0">
                <a:solidFill>
                  <a:srgbClr val="0000FF"/>
                </a:solidFill>
                <a:latin typeface="楷体_GB2312" pitchFamily="49" charset="-122"/>
                <a:ea typeface="楷体_GB2312" pitchFamily="49" charset="-122"/>
              </a:rPr>
              <a:t>，，</a:t>
            </a:r>
            <a:r>
              <a:rPr lang="en-US" altLang="zh-CN" sz="2400" dirty="0">
                <a:solidFill>
                  <a:srgbClr val="0000FF"/>
                </a:solidFill>
                <a:latin typeface="楷体_GB2312" pitchFamily="49" charset="-122"/>
                <a:ea typeface="楷体_GB2312" pitchFamily="49" charset="-122"/>
              </a:rPr>
              <a:t>list</a:t>
            </a:r>
            <a:r>
              <a:rPr lang="zh-CN" altLang="en-US" sz="2400" dirty="0">
                <a:solidFill>
                  <a:srgbClr val="0000FF"/>
                </a:solidFill>
                <a:latin typeface="楷体_GB2312" pitchFamily="49" charset="-122"/>
                <a:ea typeface="楷体_GB2312" pitchFamily="49" charset="-122"/>
              </a:rPr>
              <a:t>；</a:t>
            </a:r>
            <a:r>
              <a:rPr lang="zh-CN" altLang="en-US" sz="2400" dirty="0">
                <a:solidFill>
                  <a:srgbClr val="080808"/>
                </a:solidFill>
                <a:latin typeface="楷体_GB2312" pitchFamily="49" charset="-122"/>
                <a:ea typeface="楷体_GB2312" pitchFamily="49" charset="-122"/>
              </a:rPr>
              <a:t>	</a:t>
            </a:r>
          </a:p>
          <a:p>
            <a:pPr algn="l"/>
            <a:r>
              <a:rPr lang="zh-CN" altLang="en-US" sz="2400" dirty="0">
                <a:solidFill>
                  <a:srgbClr val="080808"/>
                </a:solidFill>
                <a:latin typeface="楷体_GB2312" pitchFamily="49" charset="-122"/>
                <a:ea typeface="楷体_GB2312" pitchFamily="49" charset="-122"/>
              </a:rPr>
              <a:t>          ；表示要生成</a:t>
            </a:r>
            <a:r>
              <a:rPr lang="en-US" altLang="zh-CN" sz="2400" dirty="0" err="1">
                <a:solidFill>
                  <a:srgbClr val="080808"/>
                </a:solidFill>
                <a:latin typeface="楷体_GB2312" pitchFamily="49" charset="-122"/>
                <a:ea typeface="楷体_GB2312" pitchFamily="49" charset="-122"/>
              </a:rPr>
              <a:t>myfile</a:t>
            </a:r>
            <a:r>
              <a:rPr lang="zh-CN" altLang="en-US" sz="2400" dirty="0">
                <a:solidFill>
                  <a:srgbClr val="080808"/>
                </a:solidFill>
                <a:latin typeface="楷体_GB2312" pitchFamily="49" charset="-122"/>
                <a:ea typeface="楷体_GB2312" pitchFamily="49" charset="-122"/>
              </a:rPr>
              <a:t>．</a:t>
            </a:r>
            <a:r>
              <a:rPr lang="en-US" altLang="zh-CN" sz="2400" dirty="0" err="1">
                <a:solidFill>
                  <a:srgbClr val="080808"/>
                </a:solidFill>
                <a:latin typeface="楷体_GB2312" pitchFamily="49" charset="-122"/>
                <a:ea typeface="楷体_GB2312" pitchFamily="49" charset="-122"/>
              </a:rPr>
              <a:t>obj</a:t>
            </a:r>
            <a:r>
              <a:rPr lang="zh-CN" altLang="en-US" sz="2400" dirty="0">
                <a:solidFill>
                  <a:srgbClr val="080808"/>
                </a:solidFill>
                <a:latin typeface="楷体_GB2312" pitchFamily="49" charset="-122"/>
                <a:ea typeface="楷体_GB2312" pitchFamily="49" charset="-122"/>
              </a:rPr>
              <a:t>和</a:t>
            </a:r>
            <a:r>
              <a:rPr lang="en-US" altLang="zh-CN" sz="2400" dirty="0" err="1">
                <a:solidFill>
                  <a:srgbClr val="080808"/>
                </a:solidFill>
                <a:latin typeface="楷体_GB2312" pitchFamily="49" charset="-122"/>
                <a:ea typeface="楷体_GB2312" pitchFamily="49" charset="-122"/>
              </a:rPr>
              <a:t>myfile</a:t>
            </a:r>
            <a:r>
              <a:rPr lang="zh-CN" altLang="en-US" sz="2400" dirty="0">
                <a:solidFill>
                  <a:srgbClr val="080808"/>
                </a:solidFill>
                <a:latin typeface="楷体_GB2312" pitchFamily="49" charset="-122"/>
                <a:ea typeface="楷体_GB2312" pitchFamily="49" charset="-122"/>
              </a:rPr>
              <a:t>．</a:t>
            </a:r>
            <a:r>
              <a:rPr lang="en-US" altLang="zh-CN" sz="2400" dirty="0" err="1">
                <a:solidFill>
                  <a:srgbClr val="080808"/>
                </a:solidFill>
                <a:latin typeface="楷体_GB2312" pitchFamily="49" charset="-122"/>
                <a:ea typeface="楷体_GB2312" pitchFamily="49" charset="-122"/>
              </a:rPr>
              <a:t>lst</a:t>
            </a:r>
            <a:endParaRPr lang="en-US" altLang="zh-CN" sz="2400" dirty="0">
              <a:solidFill>
                <a:srgbClr val="080808"/>
              </a:solidFill>
              <a:latin typeface="楷体_GB2312" pitchFamily="49" charset="-122"/>
              <a:ea typeface="楷体_GB2312" pitchFamily="49" charset="-122"/>
            </a:endParaRPr>
          </a:p>
        </p:txBody>
      </p:sp>
    </p:spTree>
    <p:extLst>
      <p:ext uri="{BB962C8B-B14F-4D97-AF65-F5344CB8AC3E}">
        <p14:creationId xmlns:p14="http://schemas.microsoft.com/office/powerpoint/2010/main" val="4214249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Text Box 3"/>
          <p:cNvSpPr txBox="1">
            <a:spLocks noChangeArrowheads="1"/>
          </p:cNvSpPr>
          <p:nvPr/>
        </p:nvSpPr>
        <p:spPr bwMode="auto">
          <a:xfrm>
            <a:off x="755650" y="1628775"/>
            <a:ext cx="78486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rgbClr val="0000FF"/>
                </a:solidFill>
                <a:latin typeface="楷体_GB2312" pitchFamily="49" charset="-122"/>
                <a:ea typeface="楷体_GB2312" pitchFamily="49" charset="-122"/>
              </a:rPr>
              <a:t>三、连接程序</a:t>
            </a:r>
          </a:p>
          <a:p>
            <a:pPr algn="l"/>
            <a:r>
              <a:rPr lang="zh-CN" altLang="en-US" sz="2400" dirty="0">
                <a:solidFill>
                  <a:srgbClr val="080808"/>
                </a:solidFill>
                <a:latin typeface="楷体_GB2312" pitchFamily="49" charset="-122"/>
                <a:ea typeface="楷体_GB2312" pitchFamily="49" charset="-122"/>
              </a:rPr>
              <a:t>连接程序</a:t>
            </a:r>
            <a:r>
              <a:rPr lang="en-US" altLang="zh-CN" sz="2400" dirty="0">
                <a:solidFill>
                  <a:srgbClr val="080808"/>
                </a:solidFill>
                <a:latin typeface="楷体_GB2312" pitchFamily="49" charset="-122"/>
                <a:ea typeface="楷体_GB2312" pitchFamily="49" charset="-122"/>
              </a:rPr>
              <a:t>LINK</a:t>
            </a:r>
            <a:r>
              <a:rPr lang="zh-CN" altLang="en-US" sz="2400" dirty="0">
                <a:solidFill>
                  <a:srgbClr val="080808"/>
                </a:solidFill>
                <a:latin typeface="楷体_GB2312" pitchFamily="49" charset="-122"/>
                <a:ea typeface="楷体_GB2312" pitchFamily="49" charset="-122"/>
              </a:rPr>
              <a:t>将目标程序连接成可执行文件。</a:t>
            </a:r>
          </a:p>
          <a:p>
            <a:pPr algn="l">
              <a:buClr>
                <a:srgbClr val="FF0000"/>
              </a:buClr>
              <a:buFont typeface="Wingdings" pitchFamily="2" charset="2"/>
              <a:buChar char="p"/>
            </a:pPr>
            <a:r>
              <a:rPr lang="zh-CN" altLang="en-US" sz="2400" dirty="0">
                <a:solidFill>
                  <a:srgbClr val="080808"/>
                </a:solidFill>
                <a:latin typeface="楷体_GB2312" pitchFamily="49" charset="-122"/>
                <a:ea typeface="楷体_GB2312" pitchFamily="49" charset="-122"/>
              </a:rPr>
              <a:t>两个输入文件：目标文件（</a:t>
            </a:r>
            <a:r>
              <a:rPr lang="en-US" altLang="zh-CN" sz="2400" dirty="0">
                <a:solidFill>
                  <a:srgbClr val="080808"/>
                </a:solidFill>
                <a:latin typeface="楷体_GB2312" pitchFamily="49" charset="-122"/>
                <a:ea typeface="楷体_GB2312" pitchFamily="49" charset="-122"/>
              </a:rPr>
              <a:t>.</a:t>
            </a:r>
            <a:r>
              <a:rPr lang="en-US" altLang="zh-CN" sz="2400" dirty="0" err="1">
                <a:solidFill>
                  <a:srgbClr val="080808"/>
                </a:solidFill>
                <a:latin typeface="楷体_GB2312" pitchFamily="49" charset="-122"/>
                <a:ea typeface="楷体_GB2312" pitchFamily="49" charset="-122"/>
              </a:rPr>
              <a:t>obj</a:t>
            </a:r>
            <a:r>
              <a:rPr lang="zh-CN" altLang="en-US" sz="2400" dirty="0">
                <a:solidFill>
                  <a:srgbClr val="080808"/>
                </a:solidFill>
                <a:latin typeface="楷体_GB2312" pitchFamily="49" charset="-122"/>
                <a:ea typeface="楷体_GB2312" pitchFamily="49" charset="-122"/>
              </a:rPr>
              <a:t>）和库文件</a:t>
            </a:r>
            <a:r>
              <a:rPr lang="en-US" altLang="zh-CN" sz="2400" dirty="0">
                <a:solidFill>
                  <a:srgbClr val="080808"/>
                </a:solidFill>
                <a:latin typeface="楷体_GB2312" pitchFamily="49" charset="-122"/>
                <a:ea typeface="楷体_GB2312" pitchFamily="49" charset="-122"/>
              </a:rPr>
              <a:t>(.lib)</a:t>
            </a:r>
            <a:r>
              <a:rPr lang="zh-CN" altLang="en-US" sz="2400" dirty="0">
                <a:solidFill>
                  <a:srgbClr val="080808"/>
                </a:solidFill>
                <a:latin typeface="楷体_GB2312" pitchFamily="49" charset="-122"/>
                <a:ea typeface="楷体_GB2312" pitchFamily="49" charset="-122"/>
              </a:rPr>
              <a:t>（汇编语言程序连接时不需要库文件，高级语言程序连接时需要相应的库文件；</a:t>
            </a:r>
          </a:p>
          <a:p>
            <a:pPr algn="l">
              <a:buClr>
                <a:srgbClr val="FF0000"/>
              </a:buClr>
              <a:buFont typeface="Wingdings" pitchFamily="2" charset="2"/>
              <a:buChar char="p"/>
            </a:pPr>
            <a:r>
              <a:rPr lang="zh-CN" altLang="en-US" sz="2400" dirty="0">
                <a:solidFill>
                  <a:srgbClr val="080808"/>
                </a:solidFill>
                <a:latin typeface="楷体_GB2312" pitchFamily="49" charset="-122"/>
                <a:ea typeface="楷体_GB2312" pitchFamily="49" charset="-122"/>
              </a:rPr>
              <a:t>两个输出文件：可执行文件</a:t>
            </a:r>
            <a:r>
              <a:rPr lang="en-US" altLang="zh-CN" sz="2400" dirty="0">
                <a:solidFill>
                  <a:srgbClr val="080808"/>
                </a:solidFill>
                <a:latin typeface="楷体_GB2312" pitchFamily="49" charset="-122"/>
                <a:ea typeface="楷体_GB2312" pitchFamily="49" charset="-122"/>
              </a:rPr>
              <a:t>(.exe)</a:t>
            </a:r>
            <a:r>
              <a:rPr lang="zh-CN" altLang="en-US" sz="2400" dirty="0">
                <a:solidFill>
                  <a:srgbClr val="080808"/>
                </a:solidFill>
                <a:latin typeface="楷体_GB2312" pitchFamily="49" charset="-122"/>
                <a:ea typeface="楷体_GB2312" pitchFamily="49" charset="-122"/>
              </a:rPr>
              <a:t>和内存分配文件</a:t>
            </a:r>
            <a:r>
              <a:rPr lang="en-US" altLang="zh-CN" sz="2400" dirty="0">
                <a:solidFill>
                  <a:srgbClr val="080808"/>
                </a:solidFill>
                <a:latin typeface="楷体_GB2312" pitchFamily="49" charset="-122"/>
                <a:ea typeface="楷体_GB2312" pitchFamily="49" charset="-122"/>
              </a:rPr>
              <a:t>(.map)</a:t>
            </a:r>
            <a:r>
              <a:rPr lang="zh-CN" altLang="en-US" sz="2400" dirty="0">
                <a:solidFill>
                  <a:srgbClr val="080808"/>
                </a:solidFill>
                <a:latin typeface="楷体_GB2312" pitchFamily="49" charset="-122"/>
                <a:ea typeface="楷体_GB2312" pitchFamily="49" charset="-122"/>
              </a:rPr>
              <a:t>。</a:t>
            </a:r>
          </a:p>
          <a:p>
            <a:pPr algn="l">
              <a:buClr>
                <a:srgbClr val="FF0000"/>
              </a:buClr>
              <a:buFont typeface="Wingdings" pitchFamily="2" charset="2"/>
              <a:buNone/>
            </a:pPr>
            <a:endParaRPr lang="zh-CN" altLang="en-US" sz="2400" dirty="0">
              <a:solidFill>
                <a:srgbClr val="080808"/>
              </a:solidFill>
              <a:latin typeface="楷体_GB2312" pitchFamily="49" charset="-122"/>
              <a:ea typeface="楷体_GB2312" pitchFamily="49" charset="-122"/>
            </a:endParaRPr>
          </a:p>
          <a:p>
            <a:pPr algn="l"/>
            <a:r>
              <a:rPr lang="zh-CN" altLang="en-US" sz="2400" dirty="0">
                <a:solidFill>
                  <a:srgbClr val="080808"/>
                </a:solidFill>
                <a:latin typeface="楷体_GB2312" pitchFamily="49" charset="-122"/>
                <a:ea typeface="楷体_GB2312" pitchFamily="49" charset="-122"/>
              </a:rPr>
              <a:t>连接命令的常用格式有：</a:t>
            </a:r>
          </a:p>
          <a:p>
            <a:pPr algn="l"/>
            <a:r>
              <a:rPr lang="en-US" altLang="zh-CN" sz="2400" dirty="0">
                <a:solidFill>
                  <a:srgbClr val="0000FF"/>
                </a:solidFill>
                <a:latin typeface="楷体_GB2312" pitchFamily="49" charset="-122"/>
                <a:ea typeface="楷体_GB2312" pitchFamily="49" charset="-122"/>
              </a:rPr>
              <a:t>LINK  object</a:t>
            </a:r>
            <a:r>
              <a:rPr lang="zh-CN" altLang="en-US" sz="2400" dirty="0">
                <a:solidFill>
                  <a:srgbClr val="0000FF"/>
                </a:solidFill>
                <a:latin typeface="楷体_GB2312" pitchFamily="49" charset="-122"/>
                <a:ea typeface="楷体_GB2312" pitchFamily="49" charset="-122"/>
              </a:rPr>
              <a:t>；</a:t>
            </a:r>
            <a:r>
              <a:rPr lang="zh-CN" altLang="en-US" sz="2400" dirty="0">
                <a:solidFill>
                  <a:srgbClr val="080808"/>
                </a:solidFill>
                <a:latin typeface="楷体_GB2312" pitchFamily="49" charset="-122"/>
                <a:ea typeface="楷体_GB2312" pitchFamily="49" charset="-122"/>
              </a:rPr>
              <a:t>		；对目标文件进行连接，并生成二进制代码文件（</a:t>
            </a:r>
            <a:r>
              <a:rPr lang="en-US" altLang="zh-CN" sz="2400" dirty="0">
                <a:solidFill>
                  <a:srgbClr val="080808"/>
                </a:solidFill>
                <a:latin typeface="楷体_GB2312" pitchFamily="49" charset="-122"/>
                <a:ea typeface="楷体_GB2312" pitchFamily="49" charset="-122"/>
              </a:rPr>
              <a:t>.exe</a:t>
            </a:r>
            <a:r>
              <a:rPr lang="zh-CN" altLang="en-US" sz="2400" dirty="0">
                <a:solidFill>
                  <a:srgbClr val="080808"/>
                </a:solidFill>
                <a:latin typeface="楷体_GB2312" pitchFamily="49" charset="-122"/>
                <a:ea typeface="楷体_GB2312" pitchFamily="49" charset="-122"/>
              </a:rPr>
              <a:t>）</a:t>
            </a:r>
          </a:p>
          <a:p>
            <a:pPr algn="l"/>
            <a:r>
              <a:rPr lang="en-US" altLang="zh-CN" sz="2400" dirty="0">
                <a:solidFill>
                  <a:srgbClr val="0000FF"/>
                </a:solidFill>
                <a:latin typeface="楷体_GB2312" pitchFamily="49" charset="-122"/>
                <a:ea typeface="楷体_GB2312" pitchFamily="49" charset="-122"/>
              </a:rPr>
              <a:t>LINK  object</a:t>
            </a:r>
            <a:r>
              <a:rPr lang="en-US" altLang="zh-CN" sz="2400" dirty="0">
                <a:solidFill>
                  <a:srgbClr val="080808"/>
                </a:solidFill>
                <a:latin typeface="楷体_GB2312" pitchFamily="49" charset="-122"/>
                <a:ea typeface="楷体_GB2312" pitchFamily="49" charset="-122"/>
              </a:rPr>
              <a:t>			</a:t>
            </a:r>
            <a:r>
              <a:rPr lang="zh-CN" altLang="en-US" sz="2400" dirty="0">
                <a:solidFill>
                  <a:srgbClr val="080808"/>
                </a:solidFill>
                <a:latin typeface="楷体_GB2312" pitchFamily="49" charset="-122"/>
                <a:ea typeface="楷体_GB2312" pitchFamily="49" charset="-122"/>
              </a:rPr>
              <a:t>；没有命令末的分号，这时可按屏幕提示进行操作 </a:t>
            </a:r>
          </a:p>
        </p:txBody>
      </p:sp>
      <p:sp>
        <p:nvSpPr>
          <p:cNvPr id="2" name="标题 1"/>
          <p:cNvSpPr>
            <a:spLocks noGrp="1"/>
          </p:cNvSpPr>
          <p:nvPr>
            <p:ph type="title"/>
          </p:nvPr>
        </p:nvSpPr>
        <p:spPr/>
        <p:txBody>
          <a:bodyPr/>
          <a:lstStyle/>
          <a:p>
            <a:r>
              <a:rPr lang="en-US" altLang="zh-CN" dirty="0"/>
              <a:t>2.</a:t>
            </a:r>
            <a:r>
              <a:rPr lang="zh-CN" altLang="en-US" dirty="0"/>
              <a:t>源程序的汇编、连接与调试</a:t>
            </a:r>
          </a:p>
        </p:txBody>
      </p:sp>
    </p:spTree>
    <p:extLst>
      <p:ext uri="{BB962C8B-B14F-4D97-AF65-F5344CB8AC3E}">
        <p14:creationId xmlns:p14="http://schemas.microsoft.com/office/powerpoint/2010/main" val="3073137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Text Box 3"/>
          <p:cNvSpPr txBox="1">
            <a:spLocks noChangeArrowheads="1"/>
          </p:cNvSpPr>
          <p:nvPr/>
        </p:nvSpPr>
        <p:spPr bwMode="auto">
          <a:xfrm>
            <a:off x="900113" y="1628775"/>
            <a:ext cx="7488237"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0000FF"/>
                </a:solidFill>
                <a:latin typeface="楷体_GB2312" pitchFamily="49" charset="-122"/>
                <a:ea typeface="楷体_GB2312" pitchFamily="49" charset="-122"/>
              </a:rPr>
              <a:t>四、程序调试</a:t>
            </a:r>
          </a:p>
          <a:p>
            <a:pPr algn="l"/>
            <a:endParaRPr lang="zh-CN" altLang="en-US" sz="2800">
              <a:solidFill>
                <a:srgbClr val="0000FF"/>
              </a:solidFill>
              <a:latin typeface="楷体_GB2312" pitchFamily="49" charset="-122"/>
              <a:ea typeface="楷体_GB2312" pitchFamily="49" charset="-122"/>
            </a:endParaRPr>
          </a:p>
          <a:p>
            <a:pPr algn="l"/>
            <a:r>
              <a:rPr lang="zh-CN" altLang="en-US" sz="2800">
                <a:solidFill>
                  <a:srgbClr val="080808"/>
                </a:solidFill>
                <a:latin typeface="楷体_GB2312" pitchFamily="49" charset="-122"/>
                <a:ea typeface="楷体_GB2312" pitchFamily="49" charset="-122"/>
              </a:rPr>
              <a:t>源程序编写后，通过汇编和连接后，就得到了可以在计算机系统中直接执行的二进制代码文件，但程序执行的结果是否正确则无法判断。利用</a:t>
            </a:r>
            <a:r>
              <a:rPr lang="en-US" altLang="zh-CN" sz="2800">
                <a:solidFill>
                  <a:srgbClr val="080808"/>
                </a:solidFill>
                <a:latin typeface="楷体_GB2312" pitchFamily="49" charset="-122"/>
                <a:ea typeface="楷体_GB2312" pitchFamily="49" charset="-122"/>
              </a:rPr>
              <a:t>MASM</a:t>
            </a:r>
            <a:r>
              <a:rPr lang="zh-CN" altLang="en-US" sz="2800">
                <a:solidFill>
                  <a:srgbClr val="080808"/>
                </a:solidFill>
                <a:latin typeface="楷体_GB2312" pitchFamily="49" charset="-122"/>
                <a:ea typeface="楷体_GB2312" pitchFamily="49" charset="-122"/>
              </a:rPr>
              <a:t>对源程序汇编时可以检测出程序的语法错误、指令用法错误，程序执行的情况需要通过程序调试来完成。</a:t>
            </a:r>
          </a:p>
          <a:p>
            <a:pPr algn="l"/>
            <a:endParaRPr lang="zh-CN" altLang="en-US" sz="2800">
              <a:solidFill>
                <a:srgbClr val="080808"/>
              </a:solidFill>
              <a:latin typeface="楷体_GB2312" pitchFamily="49" charset="-122"/>
              <a:ea typeface="楷体_GB2312" pitchFamily="49" charset="-122"/>
            </a:endParaRPr>
          </a:p>
          <a:p>
            <a:pPr algn="l"/>
            <a:r>
              <a:rPr lang="zh-CN" altLang="en-US" sz="2800">
                <a:solidFill>
                  <a:srgbClr val="080808"/>
                </a:solidFill>
                <a:latin typeface="楷体_GB2312" pitchFamily="49" charset="-122"/>
                <a:ea typeface="楷体_GB2312" pitchFamily="49" charset="-122"/>
              </a:rPr>
              <a:t>汇编语言程序的调试可以借助于专门的调试工具软件</a:t>
            </a:r>
            <a:r>
              <a:rPr lang="en-US" altLang="zh-CN" sz="2800">
                <a:solidFill>
                  <a:srgbClr val="080808"/>
                </a:solidFill>
                <a:latin typeface="楷体_GB2312" pitchFamily="49" charset="-122"/>
                <a:ea typeface="楷体_GB2312" pitchFamily="49" charset="-122"/>
              </a:rPr>
              <a:t>DEBUG</a:t>
            </a:r>
            <a:r>
              <a:rPr lang="zh-CN" altLang="en-US" sz="2800">
                <a:solidFill>
                  <a:srgbClr val="080808"/>
                </a:solidFill>
                <a:latin typeface="楷体_GB2312" pitchFamily="49" charset="-122"/>
                <a:ea typeface="楷体_GB2312" pitchFamily="49" charset="-122"/>
              </a:rPr>
              <a:t>来实现。 </a:t>
            </a:r>
          </a:p>
        </p:txBody>
      </p:sp>
      <p:sp>
        <p:nvSpPr>
          <p:cNvPr id="2" name="标题 1"/>
          <p:cNvSpPr>
            <a:spLocks noGrp="1"/>
          </p:cNvSpPr>
          <p:nvPr>
            <p:ph type="title"/>
          </p:nvPr>
        </p:nvSpPr>
        <p:spPr/>
        <p:txBody>
          <a:bodyPr/>
          <a:lstStyle/>
          <a:p>
            <a:r>
              <a:rPr lang="en-US" altLang="zh-CN" dirty="0"/>
              <a:t>2.</a:t>
            </a:r>
            <a:r>
              <a:rPr lang="zh-CN" altLang="en-US" dirty="0"/>
              <a:t>源程序的汇编、连接与调试</a:t>
            </a:r>
          </a:p>
        </p:txBody>
      </p:sp>
    </p:spTree>
    <p:extLst>
      <p:ext uri="{BB962C8B-B14F-4D97-AF65-F5344CB8AC3E}">
        <p14:creationId xmlns:p14="http://schemas.microsoft.com/office/powerpoint/2010/main" val="42824027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Text Box 3"/>
          <p:cNvSpPr txBox="1">
            <a:spLocks noChangeArrowheads="1"/>
          </p:cNvSpPr>
          <p:nvPr/>
        </p:nvSpPr>
        <p:spPr bwMode="auto">
          <a:xfrm>
            <a:off x="684213" y="1628775"/>
            <a:ext cx="8135937"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en-US" altLang="zh-CN" sz="2800">
                <a:solidFill>
                  <a:srgbClr val="080808"/>
                </a:solidFill>
                <a:latin typeface="楷体_GB2312" pitchFamily="49" charset="-122"/>
                <a:ea typeface="楷体_GB2312" pitchFamily="49" charset="-122"/>
              </a:rPr>
              <a:t>DEBUG</a:t>
            </a:r>
            <a:r>
              <a:rPr lang="zh-CN" altLang="en-US" sz="2800">
                <a:solidFill>
                  <a:srgbClr val="080808"/>
                </a:solidFill>
                <a:latin typeface="楷体_GB2312" pitchFamily="49" charset="-122"/>
                <a:ea typeface="楷体_GB2312" pitchFamily="49" charset="-122"/>
              </a:rPr>
              <a:t>提供了强大的调试功能，主要有：</a:t>
            </a:r>
          </a:p>
          <a:p>
            <a:pPr algn="l">
              <a:lnSpc>
                <a:spcPct val="110000"/>
              </a:lnSpc>
              <a:buClr>
                <a:srgbClr val="FF0000"/>
              </a:buClr>
              <a:buFont typeface="Wingdings" pitchFamily="2" charset="2"/>
              <a:buChar char="l"/>
            </a:pPr>
            <a:r>
              <a:rPr lang="zh-CN" altLang="en-US" sz="2800">
                <a:solidFill>
                  <a:srgbClr val="080808"/>
                </a:solidFill>
                <a:latin typeface="楷体_GB2312" pitchFamily="49" charset="-122"/>
                <a:ea typeface="楷体_GB2312" pitchFamily="49" charset="-122"/>
              </a:rPr>
              <a:t>显示、修改寄存器和内存单元的内容（</a:t>
            </a:r>
            <a:r>
              <a:rPr lang="en-US" altLang="zh-CN" sz="2800">
                <a:solidFill>
                  <a:srgbClr val="080808"/>
                </a:solidFill>
                <a:latin typeface="楷体_GB2312" pitchFamily="49" charset="-122"/>
                <a:ea typeface="楷体_GB2312" pitchFamily="49" charset="-122"/>
              </a:rPr>
              <a:t>R</a:t>
            </a:r>
            <a:r>
              <a:rPr lang="zh-CN" altLang="en-US" sz="2800">
                <a:solidFill>
                  <a:srgbClr val="080808"/>
                </a:solidFill>
                <a:latin typeface="楷体_GB2312" pitchFamily="49" charset="-122"/>
                <a:ea typeface="楷体_GB2312" pitchFamily="49" charset="-122"/>
              </a:rPr>
              <a:t>命令）</a:t>
            </a:r>
          </a:p>
          <a:p>
            <a:pPr algn="l">
              <a:lnSpc>
                <a:spcPct val="110000"/>
              </a:lnSpc>
              <a:buClr>
                <a:srgbClr val="FF0000"/>
              </a:buClr>
              <a:buFont typeface="Wingdings" pitchFamily="2" charset="2"/>
              <a:buChar char="l"/>
            </a:pPr>
            <a:r>
              <a:rPr lang="zh-CN" altLang="en-US" sz="2800">
                <a:solidFill>
                  <a:srgbClr val="080808"/>
                </a:solidFill>
                <a:latin typeface="楷体_GB2312" pitchFamily="49" charset="-122"/>
                <a:ea typeface="楷体_GB2312" pitchFamily="49" charset="-122"/>
              </a:rPr>
              <a:t>按指定地址运行程序（</a:t>
            </a:r>
            <a:r>
              <a:rPr lang="en-US" altLang="zh-CN" sz="2800">
                <a:solidFill>
                  <a:srgbClr val="080808"/>
                </a:solidFill>
                <a:latin typeface="楷体_GB2312" pitchFamily="49" charset="-122"/>
                <a:ea typeface="楷体_GB2312" pitchFamily="49" charset="-122"/>
              </a:rPr>
              <a:t>G</a:t>
            </a:r>
            <a:r>
              <a:rPr lang="zh-CN" altLang="en-US" sz="2800">
                <a:solidFill>
                  <a:srgbClr val="080808"/>
                </a:solidFill>
                <a:latin typeface="楷体_GB2312" pitchFamily="49" charset="-122"/>
                <a:ea typeface="楷体_GB2312" pitchFamily="49" charset="-122"/>
              </a:rPr>
              <a:t>命令）</a:t>
            </a:r>
          </a:p>
          <a:p>
            <a:pPr algn="l">
              <a:lnSpc>
                <a:spcPct val="110000"/>
              </a:lnSpc>
              <a:buClr>
                <a:srgbClr val="FF0000"/>
              </a:buClr>
              <a:buFont typeface="Wingdings" pitchFamily="2" charset="2"/>
              <a:buChar char="l"/>
            </a:pPr>
            <a:r>
              <a:rPr lang="zh-CN" altLang="en-US" sz="2800">
                <a:solidFill>
                  <a:srgbClr val="080808"/>
                </a:solidFill>
                <a:latin typeface="楷体_GB2312" pitchFamily="49" charset="-122"/>
                <a:ea typeface="楷体_GB2312" pitchFamily="49" charset="-122"/>
              </a:rPr>
              <a:t>设置断点并分段执行程序（</a:t>
            </a:r>
            <a:r>
              <a:rPr lang="en-US" altLang="zh-CN" sz="2800">
                <a:solidFill>
                  <a:srgbClr val="080808"/>
                </a:solidFill>
                <a:latin typeface="楷体_GB2312" pitchFamily="49" charset="-122"/>
                <a:ea typeface="楷体_GB2312" pitchFamily="49" charset="-122"/>
              </a:rPr>
              <a:t>G</a:t>
            </a:r>
            <a:r>
              <a:rPr lang="zh-CN" altLang="en-US" sz="2800">
                <a:solidFill>
                  <a:srgbClr val="080808"/>
                </a:solidFill>
                <a:latin typeface="楷体_GB2312" pitchFamily="49" charset="-122"/>
                <a:ea typeface="楷体_GB2312" pitchFamily="49" charset="-122"/>
              </a:rPr>
              <a:t>命令）</a:t>
            </a:r>
          </a:p>
          <a:p>
            <a:pPr algn="l">
              <a:lnSpc>
                <a:spcPct val="110000"/>
              </a:lnSpc>
              <a:buClr>
                <a:srgbClr val="FF0000"/>
              </a:buClr>
              <a:buFont typeface="Wingdings" pitchFamily="2" charset="2"/>
              <a:buChar char="l"/>
            </a:pPr>
            <a:r>
              <a:rPr lang="zh-CN" altLang="en-US" sz="2800">
                <a:solidFill>
                  <a:srgbClr val="080808"/>
                </a:solidFill>
                <a:latin typeface="楷体_GB2312" pitchFamily="49" charset="-122"/>
                <a:ea typeface="楷体_GB2312" pitchFamily="49" charset="-122"/>
              </a:rPr>
              <a:t>反汇编目标代码（</a:t>
            </a:r>
            <a:r>
              <a:rPr lang="en-US" altLang="zh-CN" sz="2800">
                <a:solidFill>
                  <a:srgbClr val="080808"/>
                </a:solidFill>
                <a:latin typeface="楷体_GB2312" pitchFamily="49" charset="-122"/>
                <a:ea typeface="楷体_GB2312" pitchFamily="49" charset="-122"/>
              </a:rPr>
              <a:t>U</a:t>
            </a:r>
            <a:r>
              <a:rPr lang="zh-CN" altLang="en-US" sz="2800">
                <a:solidFill>
                  <a:srgbClr val="080808"/>
                </a:solidFill>
                <a:latin typeface="楷体_GB2312" pitchFamily="49" charset="-122"/>
                <a:ea typeface="楷体_GB2312" pitchFamily="49" charset="-122"/>
              </a:rPr>
              <a:t>命令）</a:t>
            </a:r>
          </a:p>
          <a:p>
            <a:pPr algn="l">
              <a:lnSpc>
                <a:spcPct val="110000"/>
              </a:lnSpc>
              <a:buClr>
                <a:srgbClr val="FF0000"/>
              </a:buClr>
              <a:buFont typeface="Wingdings" pitchFamily="2" charset="2"/>
              <a:buChar char="l"/>
            </a:pPr>
            <a:r>
              <a:rPr lang="zh-CN" altLang="en-US" sz="2800">
                <a:solidFill>
                  <a:srgbClr val="080808"/>
                </a:solidFill>
                <a:latin typeface="楷体_GB2312" pitchFamily="49" charset="-122"/>
                <a:ea typeface="楷体_GB2312" pitchFamily="49" charset="-122"/>
              </a:rPr>
              <a:t>单（多）条跟踪执行（单步执行）（</a:t>
            </a:r>
            <a:r>
              <a:rPr lang="en-US" altLang="zh-CN" sz="2800">
                <a:solidFill>
                  <a:srgbClr val="080808"/>
                </a:solidFill>
                <a:latin typeface="楷体_GB2312" pitchFamily="49" charset="-122"/>
                <a:ea typeface="楷体_GB2312" pitchFamily="49" charset="-122"/>
              </a:rPr>
              <a:t>T</a:t>
            </a:r>
            <a:r>
              <a:rPr lang="zh-CN" altLang="en-US" sz="2800">
                <a:solidFill>
                  <a:srgbClr val="080808"/>
                </a:solidFill>
                <a:latin typeface="楷体_GB2312" pitchFamily="49" charset="-122"/>
                <a:ea typeface="楷体_GB2312" pitchFamily="49" charset="-122"/>
              </a:rPr>
              <a:t>、</a:t>
            </a:r>
            <a:r>
              <a:rPr lang="en-US" altLang="zh-CN" sz="2800">
                <a:solidFill>
                  <a:srgbClr val="080808"/>
                </a:solidFill>
                <a:latin typeface="楷体_GB2312" pitchFamily="49" charset="-122"/>
                <a:ea typeface="楷体_GB2312" pitchFamily="49" charset="-122"/>
              </a:rPr>
              <a:t>P</a:t>
            </a:r>
            <a:r>
              <a:rPr lang="zh-CN" altLang="en-US" sz="2800">
                <a:solidFill>
                  <a:srgbClr val="080808"/>
                </a:solidFill>
                <a:latin typeface="楷体_GB2312" pitchFamily="49" charset="-122"/>
                <a:ea typeface="楷体_GB2312" pitchFamily="49" charset="-122"/>
              </a:rPr>
              <a:t>命令）</a:t>
            </a:r>
          </a:p>
          <a:p>
            <a:pPr algn="l">
              <a:lnSpc>
                <a:spcPct val="110000"/>
              </a:lnSpc>
              <a:buClr>
                <a:srgbClr val="FF0000"/>
              </a:buClr>
              <a:buFont typeface="Wingdings" pitchFamily="2" charset="2"/>
              <a:buChar char="l"/>
            </a:pPr>
            <a:r>
              <a:rPr lang="zh-CN" altLang="en-US" sz="2800">
                <a:solidFill>
                  <a:srgbClr val="080808"/>
                </a:solidFill>
                <a:latin typeface="楷体_GB2312" pitchFamily="49" charset="-122"/>
                <a:ea typeface="楷体_GB2312" pitchFamily="49" charset="-122"/>
              </a:rPr>
              <a:t>直接输入汇编语句（</a:t>
            </a:r>
            <a:r>
              <a:rPr lang="en-US" altLang="zh-CN" sz="2800">
                <a:solidFill>
                  <a:srgbClr val="080808"/>
                </a:solidFill>
                <a:latin typeface="楷体_GB2312" pitchFamily="49" charset="-122"/>
                <a:ea typeface="楷体_GB2312" pitchFamily="49" charset="-122"/>
              </a:rPr>
              <a:t>A</a:t>
            </a:r>
            <a:r>
              <a:rPr lang="zh-CN" altLang="en-US" sz="2800">
                <a:solidFill>
                  <a:srgbClr val="080808"/>
                </a:solidFill>
                <a:latin typeface="楷体_GB2312" pitchFamily="49" charset="-122"/>
                <a:ea typeface="楷体_GB2312" pitchFamily="49" charset="-122"/>
              </a:rPr>
              <a:t>命令）</a:t>
            </a:r>
          </a:p>
          <a:p>
            <a:pPr algn="l">
              <a:lnSpc>
                <a:spcPct val="110000"/>
              </a:lnSpc>
              <a:buClr>
                <a:srgbClr val="FF0000"/>
              </a:buClr>
              <a:buFont typeface="Wingdings" pitchFamily="2" charset="2"/>
              <a:buChar char="l"/>
            </a:pPr>
            <a:r>
              <a:rPr lang="zh-CN" altLang="en-US" sz="2800">
                <a:solidFill>
                  <a:srgbClr val="080808"/>
                </a:solidFill>
                <a:latin typeface="楷体_GB2312" pitchFamily="49" charset="-122"/>
                <a:ea typeface="楷体_GB2312" pitchFamily="49" charset="-122"/>
              </a:rPr>
              <a:t>显示并修改内存单元的内容（</a:t>
            </a:r>
            <a:r>
              <a:rPr lang="en-US" altLang="zh-CN" sz="2800">
                <a:solidFill>
                  <a:srgbClr val="080808"/>
                </a:solidFill>
                <a:latin typeface="楷体_GB2312" pitchFamily="49" charset="-122"/>
                <a:ea typeface="楷体_GB2312" pitchFamily="49" charset="-122"/>
              </a:rPr>
              <a:t>D</a:t>
            </a:r>
            <a:r>
              <a:rPr lang="zh-CN" altLang="en-US" sz="2800">
                <a:solidFill>
                  <a:srgbClr val="080808"/>
                </a:solidFill>
                <a:latin typeface="楷体_GB2312" pitchFamily="49" charset="-122"/>
                <a:ea typeface="楷体_GB2312" pitchFamily="49" charset="-122"/>
              </a:rPr>
              <a:t>、</a:t>
            </a:r>
            <a:r>
              <a:rPr lang="en-US" altLang="zh-CN" sz="2800">
                <a:solidFill>
                  <a:srgbClr val="080808"/>
                </a:solidFill>
                <a:latin typeface="楷体_GB2312" pitchFamily="49" charset="-122"/>
                <a:ea typeface="楷体_GB2312" pitchFamily="49" charset="-122"/>
              </a:rPr>
              <a:t>E</a:t>
            </a:r>
            <a:r>
              <a:rPr lang="zh-CN" altLang="en-US" sz="2800">
                <a:solidFill>
                  <a:srgbClr val="080808"/>
                </a:solidFill>
                <a:latin typeface="楷体_GB2312" pitchFamily="49" charset="-122"/>
                <a:ea typeface="楷体_GB2312" pitchFamily="49" charset="-122"/>
              </a:rPr>
              <a:t>、</a:t>
            </a:r>
            <a:r>
              <a:rPr lang="en-US" altLang="zh-CN" sz="2800">
                <a:solidFill>
                  <a:srgbClr val="080808"/>
                </a:solidFill>
                <a:latin typeface="楷体_GB2312" pitchFamily="49" charset="-122"/>
                <a:ea typeface="楷体_GB2312" pitchFamily="49" charset="-122"/>
              </a:rPr>
              <a:t>F</a:t>
            </a:r>
            <a:r>
              <a:rPr lang="zh-CN" altLang="en-US" sz="2800">
                <a:solidFill>
                  <a:srgbClr val="080808"/>
                </a:solidFill>
                <a:latin typeface="楷体_GB2312" pitchFamily="49" charset="-122"/>
                <a:ea typeface="楷体_GB2312" pitchFamily="49" charset="-122"/>
              </a:rPr>
              <a:t>命令）</a:t>
            </a:r>
          </a:p>
          <a:p>
            <a:pPr algn="l">
              <a:lnSpc>
                <a:spcPct val="110000"/>
              </a:lnSpc>
              <a:buClr>
                <a:srgbClr val="FF0000"/>
              </a:buClr>
              <a:buFont typeface="Wingdings" pitchFamily="2" charset="2"/>
              <a:buChar char="l"/>
            </a:pPr>
            <a:r>
              <a:rPr lang="zh-CN" altLang="en-US" sz="2800">
                <a:solidFill>
                  <a:srgbClr val="080808"/>
                </a:solidFill>
                <a:latin typeface="楷体_GB2312" pitchFamily="49" charset="-122"/>
                <a:ea typeface="楷体_GB2312" pitchFamily="49" charset="-122"/>
              </a:rPr>
              <a:t>读磁盘扇区</a:t>
            </a:r>
          </a:p>
          <a:p>
            <a:pPr algn="l">
              <a:lnSpc>
                <a:spcPct val="110000"/>
              </a:lnSpc>
              <a:buClr>
                <a:srgbClr val="FF0000"/>
              </a:buClr>
              <a:buFont typeface="Wingdings" pitchFamily="2" charset="2"/>
              <a:buChar char="l"/>
            </a:pPr>
            <a:r>
              <a:rPr lang="zh-CN" altLang="en-US" sz="2800">
                <a:solidFill>
                  <a:srgbClr val="080808"/>
                </a:solidFill>
                <a:latin typeface="楷体_GB2312" pitchFamily="49" charset="-122"/>
                <a:ea typeface="楷体_GB2312" pitchFamily="49" charset="-122"/>
              </a:rPr>
              <a:t>读</a:t>
            </a:r>
            <a:r>
              <a:rPr lang="en-US" altLang="zh-CN" sz="2800">
                <a:solidFill>
                  <a:srgbClr val="080808"/>
                </a:solidFill>
                <a:latin typeface="楷体_GB2312" pitchFamily="49" charset="-122"/>
                <a:ea typeface="楷体_GB2312" pitchFamily="49" charset="-122"/>
              </a:rPr>
              <a:t>/</a:t>
            </a:r>
            <a:r>
              <a:rPr lang="zh-CN" altLang="en-US" sz="2800">
                <a:solidFill>
                  <a:srgbClr val="080808"/>
                </a:solidFill>
                <a:latin typeface="楷体_GB2312" pitchFamily="49" charset="-122"/>
                <a:ea typeface="楷体_GB2312" pitchFamily="49" charset="-122"/>
              </a:rPr>
              <a:t>写文件</a:t>
            </a:r>
          </a:p>
        </p:txBody>
      </p:sp>
      <p:sp>
        <p:nvSpPr>
          <p:cNvPr id="2" name="标题 1"/>
          <p:cNvSpPr>
            <a:spLocks noGrp="1"/>
          </p:cNvSpPr>
          <p:nvPr>
            <p:ph type="title"/>
          </p:nvPr>
        </p:nvSpPr>
        <p:spPr/>
        <p:txBody>
          <a:bodyPr/>
          <a:lstStyle/>
          <a:p>
            <a:r>
              <a:rPr lang="en-US" altLang="zh-CN" dirty="0"/>
              <a:t>2.</a:t>
            </a:r>
            <a:r>
              <a:rPr lang="zh-CN" altLang="en-US" dirty="0"/>
              <a:t>源程序的汇编、连接与调试</a:t>
            </a:r>
          </a:p>
        </p:txBody>
      </p:sp>
    </p:spTree>
    <p:extLst>
      <p:ext uri="{BB962C8B-B14F-4D97-AF65-F5344CB8AC3E}">
        <p14:creationId xmlns:p14="http://schemas.microsoft.com/office/powerpoint/2010/main" val="159003856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Text Box 3"/>
          <p:cNvSpPr txBox="1">
            <a:spLocks noChangeArrowheads="1"/>
          </p:cNvSpPr>
          <p:nvPr/>
        </p:nvSpPr>
        <p:spPr bwMode="auto">
          <a:xfrm>
            <a:off x="755650" y="1557338"/>
            <a:ext cx="784860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a:solidFill>
                  <a:srgbClr val="FF0000"/>
                </a:solidFill>
                <a:latin typeface="楷体_GB2312" pitchFamily="49" charset="-122"/>
                <a:ea typeface="楷体_GB2312" pitchFamily="49" charset="-122"/>
              </a:rPr>
              <a:t>DEBUG</a:t>
            </a:r>
            <a:r>
              <a:rPr lang="zh-CN" altLang="en-US" sz="2800">
                <a:solidFill>
                  <a:srgbClr val="FF0000"/>
                </a:solidFill>
                <a:latin typeface="楷体_GB2312" pitchFamily="49" charset="-122"/>
                <a:ea typeface="楷体_GB2312" pitchFamily="49" charset="-122"/>
              </a:rPr>
              <a:t>软件的常用命令</a:t>
            </a:r>
          </a:p>
          <a:p>
            <a:pPr algn="l"/>
            <a:r>
              <a:rPr lang="en-US" altLang="zh-CN" sz="2800">
                <a:solidFill>
                  <a:srgbClr val="0000FF"/>
                </a:solidFill>
                <a:latin typeface="楷体_GB2312" pitchFamily="49" charset="-122"/>
                <a:ea typeface="楷体_GB2312" pitchFamily="49" charset="-122"/>
              </a:rPr>
              <a:t>1.</a:t>
            </a:r>
            <a:r>
              <a:rPr lang="zh-CN" altLang="en-US" sz="2800">
                <a:solidFill>
                  <a:srgbClr val="0000FF"/>
                </a:solidFill>
                <a:latin typeface="楷体_GB2312" pitchFamily="49" charset="-122"/>
                <a:ea typeface="楷体_GB2312" pitchFamily="49" charset="-122"/>
              </a:rPr>
              <a:t>启动</a:t>
            </a:r>
            <a:r>
              <a:rPr lang="en-US" altLang="zh-CN" sz="2800">
                <a:solidFill>
                  <a:srgbClr val="0000FF"/>
                </a:solidFill>
                <a:latin typeface="楷体_GB2312" pitchFamily="49" charset="-122"/>
                <a:ea typeface="楷体_GB2312" pitchFamily="49" charset="-122"/>
              </a:rPr>
              <a:t>DEBUG</a:t>
            </a:r>
          </a:p>
          <a:p>
            <a:pPr algn="l"/>
            <a:r>
              <a:rPr lang="en-US" altLang="zh-CN" sz="2800">
                <a:solidFill>
                  <a:srgbClr val="0000FF"/>
                </a:solidFill>
                <a:latin typeface="楷体_GB2312" pitchFamily="49" charset="-122"/>
                <a:ea typeface="楷体_GB2312" pitchFamily="49" charset="-122"/>
              </a:rPr>
              <a:t>    DEBUG [d:][path][</a:t>
            </a:r>
            <a:r>
              <a:rPr lang="zh-CN" altLang="en-US" sz="2800">
                <a:solidFill>
                  <a:srgbClr val="0000FF"/>
                </a:solidFill>
                <a:latin typeface="楷体_GB2312" pitchFamily="49" charset="-122"/>
                <a:ea typeface="楷体_GB2312" pitchFamily="49" charset="-122"/>
              </a:rPr>
              <a:t>文件名</a:t>
            </a:r>
            <a:r>
              <a:rPr lang="en-US" altLang="zh-CN" sz="2800">
                <a:solidFill>
                  <a:srgbClr val="0000FF"/>
                </a:solidFill>
                <a:latin typeface="楷体_GB2312" pitchFamily="49" charset="-122"/>
                <a:ea typeface="楷体_GB2312" pitchFamily="49" charset="-122"/>
              </a:rPr>
              <a:t>.</a:t>
            </a:r>
            <a:r>
              <a:rPr lang="zh-CN" altLang="en-US" sz="2800">
                <a:solidFill>
                  <a:srgbClr val="0000FF"/>
                </a:solidFill>
                <a:latin typeface="楷体_GB2312" pitchFamily="49" charset="-122"/>
                <a:ea typeface="楷体_GB2312" pitchFamily="49" charset="-122"/>
              </a:rPr>
              <a:t>扩展名</a:t>
            </a:r>
            <a:r>
              <a:rPr lang="en-US" altLang="zh-CN" sz="2800">
                <a:solidFill>
                  <a:srgbClr val="0000FF"/>
                </a:solidFill>
                <a:latin typeface="楷体_GB2312" pitchFamily="49" charset="-122"/>
                <a:ea typeface="楷体_GB2312" pitchFamily="49" charset="-122"/>
              </a:rPr>
              <a:t>]</a:t>
            </a:r>
          </a:p>
          <a:p>
            <a:pPr algn="l"/>
            <a:r>
              <a:rPr lang="zh-CN" altLang="en-US" sz="2800">
                <a:solidFill>
                  <a:srgbClr val="080808"/>
                </a:solidFill>
                <a:latin typeface="楷体_GB2312" pitchFamily="49" charset="-122"/>
                <a:ea typeface="楷体_GB2312" pitchFamily="49" charset="-122"/>
              </a:rPr>
              <a:t>启动</a:t>
            </a:r>
            <a:r>
              <a:rPr lang="en-US" altLang="zh-CN" sz="2800">
                <a:solidFill>
                  <a:srgbClr val="080808"/>
                </a:solidFill>
                <a:latin typeface="楷体_GB2312" pitchFamily="49" charset="-122"/>
                <a:ea typeface="楷体_GB2312" pitchFamily="49" charset="-122"/>
              </a:rPr>
              <a:t>DEBUG</a:t>
            </a:r>
            <a:r>
              <a:rPr lang="zh-CN" altLang="en-US" sz="2800">
                <a:solidFill>
                  <a:srgbClr val="080808"/>
                </a:solidFill>
                <a:latin typeface="楷体_GB2312" pitchFamily="49" charset="-122"/>
                <a:ea typeface="楷体_GB2312" pitchFamily="49" charset="-122"/>
              </a:rPr>
              <a:t>软件，并加载（装入）指定的文件，在缺省文件名时，可直接</a:t>
            </a:r>
            <a:r>
              <a:rPr lang="en-US" altLang="zh-CN" sz="2800">
                <a:solidFill>
                  <a:srgbClr val="080808"/>
                </a:solidFill>
                <a:latin typeface="楷体_GB2312" pitchFamily="49" charset="-122"/>
                <a:ea typeface="楷体_GB2312" pitchFamily="49" charset="-122"/>
              </a:rPr>
              <a:t>DEBUG</a:t>
            </a:r>
            <a:r>
              <a:rPr lang="zh-CN" altLang="en-US" sz="2800">
                <a:solidFill>
                  <a:srgbClr val="080808"/>
                </a:solidFill>
                <a:latin typeface="楷体_GB2312" pitchFamily="49" charset="-122"/>
                <a:ea typeface="楷体_GB2312" pitchFamily="49" charset="-122"/>
              </a:rPr>
              <a:t>状态，其提示符为</a:t>
            </a:r>
            <a:r>
              <a:rPr lang="zh-CN" altLang="en-US" sz="2800">
                <a:solidFill>
                  <a:srgbClr val="080808"/>
                </a:solidFill>
                <a:latin typeface="Times New Roman"/>
                <a:ea typeface="楷体_GB2312" pitchFamily="49" charset="-122"/>
              </a:rPr>
              <a:t>“</a:t>
            </a:r>
            <a:r>
              <a:rPr lang="en-US" altLang="zh-CN" sz="2800">
                <a:solidFill>
                  <a:srgbClr val="080808"/>
                </a:solidFill>
                <a:latin typeface="楷体_GB2312" pitchFamily="49" charset="-122"/>
                <a:ea typeface="楷体_GB2312" pitchFamily="49" charset="-122"/>
              </a:rPr>
              <a:t>-</a:t>
            </a:r>
            <a:r>
              <a:rPr lang="en-US" altLang="zh-CN" sz="2800">
                <a:solidFill>
                  <a:srgbClr val="080808"/>
                </a:solidFill>
                <a:latin typeface="Times New Roman"/>
                <a:ea typeface="楷体_GB2312" pitchFamily="49" charset="-122"/>
              </a:rPr>
              <a:t>”</a:t>
            </a:r>
            <a:r>
              <a:rPr lang="zh-CN" altLang="en-US" sz="2800">
                <a:solidFill>
                  <a:srgbClr val="080808"/>
                </a:solidFill>
                <a:latin typeface="楷体_GB2312" pitchFamily="49" charset="-122"/>
                <a:ea typeface="楷体_GB2312" pitchFamily="49" charset="-122"/>
              </a:rPr>
              <a:t>。上式中，</a:t>
            </a:r>
            <a:r>
              <a:rPr lang="zh-CN" altLang="en-US" sz="2800">
                <a:solidFill>
                  <a:srgbClr val="080808"/>
                </a:solidFill>
                <a:latin typeface="Times New Roman"/>
                <a:ea typeface="楷体_GB2312" pitchFamily="49" charset="-122"/>
              </a:rPr>
              <a:t>“</a:t>
            </a:r>
            <a:r>
              <a:rPr lang="en-US" altLang="zh-CN" sz="2800">
                <a:solidFill>
                  <a:srgbClr val="080808"/>
                </a:solidFill>
                <a:latin typeface="楷体_GB2312" pitchFamily="49" charset="-122"/>
                <a:ea typeface="楷体_GB2312" pitchFamily="49" charset="-122"/>
              </a:rPr>
              <a:t>d:</a:t>
            </a:r>
            <a:r>
              <a:rPr lang="en-US" altLang="zh-CN" sz="2800">
                <a:solidFill>
                  <a:srgbClr val="080808"/>
                </a:solidFill>
                <a:latin typeface="Times New Roman"/>
                <a:ea typeface="楷体_GB2312" pitchFamily="49" charset="-122"/>
              </a:rPr>
              <a:t>”</a:t>
            </a:r>
            <a:r>
              <a:rPr lang="zh-CN" altLang="en-US" sz="2800">
                <a:solidFill>
                  <a:srgbClr val="080808"/>
                </a:solidFill>
                <a:latin typeface="楷体_GB2312" pitchFamily="49" charset="-122"/>
                <a:ea typeface="楷体_GB2312" pitchFamily="49" charset="-122"/>
              </a:rPr>
              <a:t>为磁盘符号，表示可以指定不同的驱动器；</a:t>
            </a:r>
            <a:r>
              <a:rPr lang="zh-CN" altLang="en-US" sz="2800">
                <a:solidFill>
                  <a:srgbClr val="080808"/>
                </a:solidFill>
                <a:latin typeface="Times New Roman"/>
                <a:ea typeface="楷体_GB2312" pitchFamily="49" charset="-122"/>
              </a:rPr>
              <a:t>“</a:t>
            </a:r>
            <a:r>
              <a:rPr lang="en-US" altLang="zh-CN" sz="2800">
                <a:solidFill>
                  <a:srgbClr val="080808"/>
                </a:solidFill>
                <a:latin typeface="楷体_GB2312" pitchFamily="49" charset="-122"/>
                <a:ea typeface="楷体_GB2312" pitchFamily="49" charset="-122"/>
              </a:rPr>
              <a:t>path</a:t>
            </a:r>
            <a:r>
              <a:rPr lang="en-US" altLang="zh-CN" sz="2800">
                <a:solidFill>
                  <a:srgbClr val="080808"/>
                </a:solidFill>
                <a:latin typeface="Times New Roman"/>
                <a:ea typeface="楷体_GB2312" pitchFamily="49" charset="-122"/>
              </a:rPr>
              <a:t>”</a:t>
            </a:r>
            <a:r>
              <a:rPr lang="zh-CN" altLang="en-US" sz="2800">
                <a:solidFill>
                  <a:srgbClr val="080808"/>
                </a:solidFill>
                <a:latin typeface="楷体_GB2312" pitchFamily="49" charset="-122"/>
                <a:ea typeface="楷体_GB2312" pitchFamily="49" charset="-122"/>
              </a:rPr>
              <a:t>表示路径名；文件必须是包含扩展名的完整形式，在调试程序时，应该是</a:t>
            </a:r>
            <a:r>
              <a:rPr lang="en-US" altLang="zh-CN" sz="2800">
                <a:solidFill>
                  <a:srgbClr val="080808"/>
                </a:solidFill>
                <a:latin typeface="楷体_GB2312" pitchFamily="49" charset="-122"/>
                <a:ea typeface="楷体_GB2312" pitchFamily="49" charset="-122"/>
              </a:rPr>
              <a:t>.exe</a:t>
            </a:r>
            <a:r>
              <a:rPr lang="zh-CN" altLang="en-US" sz="2800">
                <a:solidFill>
                  <a:srgbClr val="080808"/>
                </a:solidFill>
                <a:latin typeface="楷体_GB2312" pitchFamily="49" charset="-122"/>
                <a:ea typeface="楷体_GB2312" pitchFamily="49" charset="-122"/>
              </a:rPr>
              <a:t>文件。</a:t>
            </a:r>
          </a:p>
          <a:p>
            <a:pPr algn="l"/>
            <a:r>
              <a:rPr lang="zh-CN" altLang="en-US" sz="2800">
                <a:solidFill>
                  <a:srgbClr val="080808"/>
                </a:solidFill>
                <a:latin typeface="楷体_GB2312" pitchFamily="49" charset="-122"/>
                <a:ea typeface="楷体_GB2312" pitchFamily="49" charset="-122"/>
              </a:rPr>
              <a:t>例如要对</a:t>
            </a:r>
            <a:r>
              <a:rPr lang="en-US" altLang="zh-CN" sz="2800">
                <a:solidFill>
                  <a:srgbClr val="080808"/>
                </a:solidFill>
                <a:latin typeface="楷体_GB2312" pitchFamily="49" charset="-122"/>
                <a:ea typeface="楷体_GB2312" pitchFamily="49" charset="-122"/>
              </a:rPr>
              <a:t>myfile.exe</a:t>
            </a:r>
            <a:r>
              <a:rPr lang="zh-CN" altLang="en-US" sz="2800">
                <a:solidFill>
                  <a:srgbClr val="080808"/>
                </a:solidFill>
                <a:latin typeface="楷体_GB2312" pitchFamily="49" charset="-122"/>
                <a:ea typeface="楷体_GB2312" pitchFamily="49" charset="-122"/>
              </a:rPr>
              <a:t>进行调试，则可以输入</a:t>
            </a:r>
            <a:r>
              <a:rPr lang="en-US" altLang="zh-CN" sz="2800">
                <a:solidFill>
                  <a:srgbClr val="080808"/>
                </a:solidFill>
                <a:latin typeface="楷体_GB2312" pitchFamily="49" charset="-122"/>
                <a:ea typeface="楷体_GB2312" pitchFamily="49" charset="-122"/>
              </a:rPr>
              <a:t>:</a:t>
            </a:r>
          </a:p>
          <a:p>
            <a:pPr algn="l"/>
            <a:r>
              <a:rPr lang="en-US" altLang="zh-CN" sz="2800">
                <a:solidFill>
                  <a:srgbClr val="0000FF"/>
                </a:solidFill>
                <a:latin typeface="楷体_GB2312" pitchFamily="49" charset="-122"/>
                <a:ea typeface="楷体_GB2312" pitchFamily="49" charset="-122"/>
              </a:rPr>
              <a:t>      DEBUG myfile.exe</a:t>
            </a:r>
          </a:p>
        </p:txBody>
      </p:sp>
      <p:sp>
        <p:nvSpPr>
          <p:cNvPr id="2" name="标题 1"/>
          <p:cNvSpPr>
            <a:spLocks noGrp="1"/>
          </p:cNvSpPr>
          <p:nvPr>
            <p:ph type="title"/>
          </p:nvPr>
        </p:nvSpPr>
        <p:spPr/>
        <p:txBody>
          <a:bodyPr/>
          <a:lstStyle/>
          <a:p>
            <a:r>
              <a:rPr lang="en-US" altLang="zh-CN" dirty="0"/>
              <a:t>2.</a:t>
            </a:r>
            <a:r>
              <a:rPr lang="zh-CN" altLang="en-US" dirty="0"/>
              <a:t>源程序的汇编、连接与调试</a:t>
            </a:r>
          </a:p>
        </p:txBody>
      </p:sp>
    </p:spTree>
    <p:extLst>
      <p:ext uri="{BB962C8B-B14F-4D97-AF65-F5344CB8AC3E}">
        <p14:creationId xmlns:p14="http://schemas.microsoft.com/office/powerpoint/2010/main" val="30048785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Text Box 3"/>
          <p:cNvSpPr txBox="1">
            <a:spLocks noChangeArrowheads="1"/>
          </p:cNvSpPr>
          <p:nvPr/>
        </p:nvSpPr>
        <p:spPr bwMode="auto">
          <a:xfrm>
            <a:off x="827088" y="1628775"/>
            <a:ext cx="76327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rgbClr val="0000FF"/>
                </a:solidFill>
                <a:latin typeface="楷体_GB2312" pitchFamily="49" charset="-122"/>
                <a:ea typeface="楷体_GB2312" pitchFamily="49" charset="-122"/>
              </a:rPr>
              <a:t>2. </a:t>
            </a:r>
            <a:r>
              <a:rPr lang="zh-CN" altLang="en-US" sz="2400">
                <a:solidFill>
                  <a:srgbClr val="0000FF"/>
                </a:solidFill>
                <a:latin typeface="楷体_GB2312" pitchFamily="49" charset="-122"/>
                <a:ea typeface="楷体_GB2312" pitchFamily="49" charset="-122"/>
              </a:rPr>
              <a:t>显示各个寄存器的内容</a:t>
            </a:r>
          </a:p>
          <a:p>
            <a:pPr algn="l"/>
            <a:r>
              <a:rPr lang="zh-CN" altLang="en-US" sz="2400">
                <a:solidFill>
                  <a:srgbClr val="080808"/>
                </a:solidFill>
                <a:latin typeface="楷体_GB2312" pitchFamily="49" charset="-122"/>
                <a:ea typeface="楷体_GB2312" pitchFamily="49" charset="-122"/>
              </a:rPr>
              <a:t>在</a:t>
            </a:r>
            <a:r>
              <a:rPr lang="en-US" altLang="zh-CN" sz="2400">
                <a:solidFill>
                  <a:srgbClr val="080808"/>
                </a:solidFill>
                <a:latin typeface="楷体_GB2312" pitchFamily="49" charset="-122"/>
                <a:ea typeface="楷体_GB2312" pitchFamily="49" charset="-122"/>
              </a:rPr>
              <a:t>DEBUG</a:t>
            </a:r>
            <a:r>
              <a:rPr lang="zh-CN" altLang="en-US" sz="2400">
                <a:solidFill>
                  <a:srgbClr val="080808"/>
                </a:solidFill>
                <a:latin typeface="楷体_GB2312" pitchFamily="49" charset="-122"/>
                <a:ea typeface="楷体_GB2312" pitchFamily="49" charset="-122"/>
              </a:rPr>
              <a:t>状态下，</a:t>
            </a:r>
            <a:r>
              <a:rPr lang="zh-CN" altLang="en-US" sz="2400">
                <a:solidFill>
                  <a:srgbClr val="FF0000"/>
                </a:solidFill>
                <a:latin typeface="楷体_GB2312" pitchFamily="49" charset="-122"/>
                <a:ea typeface="楷体_GB2312" pitchFamily="49" charset="-122"/>
              </a:rPr>
              <a:t>输入命令</a:t>
            </a:r>
            <a:r>
              <a:rPr lang="en-US" altLang="zh-CN" sz="2400">
                <a:solidFill>
                  <a:srgbClr val="FF0000"/>
                </a:solidFill>
                <a:latin typeface="楷体_GB2312" pitchFamily="49" charset="-122"/>
                <a:ea typeface="楷体_GB2312" pitchFamily="49" charset="-122"/>
              </a:rPr>
              <a:t>R</a:t>
            </a:r>
            <a:r>
              <a:rPr lang="zh-CN" altLang="en-US" sz="2400">
                <a:solidFill>
                  <a:srgbClr val="080808"/>
                </a:solidFill>
                <a:latin typeface="楷体_GB2312" pitchFamily="49" charset="-122"/>
                <a:ea typeface="楷体_GB2312" pitchFamily="49" charset="-122"/>
              </a:rPr>
              <a:t>，可以显示出所有寄存器的当前内容，如图</a:t>
            </a:r>
            <a:r>
              <a:rPr lang="en-US" altLang="zh-CN" sz="2400">
                <a:solidFill>
                  <a:srgbClr val="080808"/>
                </a:solidFill>
                <a:latin typeface="楷体_GB2312" pitchFamily="49" charset="-122"/>
                <a:ea typeface="楷体_GB2312" pitchFamily="49" charset="-122"/>
              </a:rPr>
              <a:t>4.2 </a:t>
            </a:r>
            <a:r>
              <a:rPr lang="zh-CN" altLang="en-US" sz="2400">
                <a:solidFill>
                  <a:srgbClr val="080808"/>
                </a:solidFill>
                <a:latin typeface="楷体_GB2312" pitchFamily="49" charset="-122"/>
                <a:ea typeface="楷体_GB2312" pitchFamily="49" charset="-122"/>
              </a:rPr>
              <a:t>所示。通用寄存器和段寄存器的内容一目了然，第二行的右端给出出了</a:t>
            </a:r>
            <a:r>
              <a:rPr lang="en-US" altLang="zh-CN" sz="2400">
                <a:solidFill>
                  <a:srgbClr val="080808"/>
                </a:solidFill>
                <a:latin typeface="楷体_GB2312" pitchFamily="49" charset="-122"/>
                <a:ea typeface="楷体_GB2312" pitchFamily="49" charset="-122"/>
              </a:rPr>
              <a:t>PSW</a:t>
            </a:r>
            <a:r>
              <a:rPr lang="zh-CN" altLang="en-US" sz="2400">
                <a:solidFill>
                  <a:srgbClr val="080808"/>
                </a:solidFill>
                <a:latin typeface="楷体_GB2312" pitchFamily="49" charset="-122"/>
                <a:ea typeface="楷体_GB2312" pitchFamily="49" charset="-122"/>
              </a:rPr>
              <a:t>中的</a:t>
            </a:r>
            <a:r>
              <a:rPr lang="en-US" altLang="zh-CN" sz="2400">
                <a:solidFill>
                  <a:srgbClr val="080808"/>
                </a:solidFill>
                <a:latin typeface="楷体_GB2312" pitchFamily="49" charset="-122"/>
                <a:ea typeface="楷体_GB2312" pitchFamily="49" charset="-122"/>
              </a:rPr>
              <a:t>8</a:t>
            </a:r>
            <a:r>
              <a:rPr lang="zh-CN" altLang="en-US" sz="2400">
                <a:solidFill>
                  <a:srgbClr val="080808"/>
                </a:solidFill>
                <a:latin typeface="楷体_GB2312" pitchFamily="49" charset="-122"/>
                <a:ea typeface="楷体_GB2312" pitchFamily="49" charset="-122"/>
              </a:rPr>
              <a:t>个状态标志位，它们是采用字母来表示其意义的，依次分别为：溢出标志（</a:t>
            </a:r>
            <a:r>
              <a:rPr lang="en-US" altLang="zh-CN" sz="2400">
                <a:solidFill>
                  <a:srgbClr val="080808"/>
                </a:solidFill>
                <a:latin typeface="楷体_GB2312" pitchFamily="49" charset="-122"/>
                <a:ea typeface="楷体_GB2312" pitchFamily="49" charset="-122"/>
              </a:rPr>
              <a:t>OF</a:t>
            </a:r>
            <a:r>
              <a:rPr lang="zh-CN" altLang="en-US" sz="2400">
                <a:solidFill>
                  <a:srgbClr val="080808"/>
                </a:solidFill>
                <a:latin typeface="楷体_GB2312" pitchFamily="49" charset="-122"/>
                <a:ea typeface="楷体_GB2312" pitchFamily="49" charset="-122"/>
              </a:rPr>
              <a:t>）、方向标志（</a:t>
            </a:r>
            <a:r>
              <a:rPr lang="en-US" altLang="zh-CN" sz="2400">
                <a:solidFill>
                  <a:srgbClr val="080808"/>
                </a:solidFill>
                <a:latin typeface="楷体_GB2312" pitchFamily="49" charset="-122"/>
                <a:ea typeface="楷体_GB2312" pitchFamily="49" charset="-122"/>
              </a:rPr>
              <a:t>DF</a:t>
            </a:r>
            <a:r>
              <a:rPr lang="zh-CN" altLang="en-US" sz="2400">
                <a:solidFill>
                  <a:srgbClr val="080808"/>
                </a:solidFill>
                <a:latin typeface="楷体_GB2312" pitchFamily="49" charset="-122"/>
                <a:ea typeface="楷体_GB2312" pitchFamily="49" charset="-122"/>
              </a:rPr>
              <a:t>）、中断允许标志（</a:t>
            </a:r>
            <a:r>
              <a:rPr lang="en-US" altLang="zh-CN" sz="2400">
                <a:solidFill>
                  <a:srgbClr val="080808"/>
                </a:solidFill>
                <a:latin typeface="楷体_GB2312" pitchFamily="49" charset="-122"/>
                <a:ea typeface="楷体_GB2312" pitchFamily="49" charset="-122"/>
              </a:rPr>
              <a:t>IF</a:t>
            </a:r>
            <a:r>
              <a:rPr lang="zh-CN" altLang="en-US" sz="2400">
                <a:solidFill>
                  <a:srgbClr val="080808"/>
                </a:solidFill>
                <a:latin typeface="楷体_GB2312" pitchFamily="49" charset="-122"/>
                <a:ea typeface="楷体_GB2312" pitchFamily="49" charset="-122"/>
              </a:rPr>
              <a:t>）、符号标志（</a:t>
            </a:r>
            <a:r>
              <a:rPr lang="en-US" altLang="zh-CN" sz="2400">
                <a:solidFill>
                  <a:srgbClr val="080808"/>
                </a:solidFill>
                <a:latin typeface="楷体_GB2312" pitchFamily="49" charset="-122"/>
                <a:ea typeface="楷体_GB2312" pitchFamily="49" charset="-122"/>
              </a:rPr>
              <a:t>SF</a:t>
            </a:r>
            <a:r>
              <a:rPr lang="zh-CN" altLang="en-US" sz="2400">
                <a:solidFill>
                  <a:srgbClr val="080808"/>
                </a:solidFill>
                <a:latin typeface="楷体_GB2312" pitchFamily="49" charset="-122"/>
                <a:ea typeface="楷体_GB2312" pitchFamily="49" charset="-122"/>
              </a:rPr>
              <a:t>）、零标志（</a:t>
            </a:r>
            <a:r>
              <a:rPr lang="en-US" altLang="zh-CN" sz="2400">
                <a:solidFill>
                  <a:srgbClr val="080808"/>
                </a:solidFill>
                <a:latin typeface="楷体_GB2312" pitchFamily="49" charset="-122"/>
                <a:ea typeface="楷体_GB2312" pitchFamily="49" charset="-122"/>
              </a:rPr>
              <a:t>ZF</a:t>
            </a:r>
            <a:r>
              <a:rPr lang="zh-CN" altLang="en-US" sz="2400">
                <a:solidFill>
                  <a:srgbClr val="080808"/>
                </a:solidFill>
                <a:latin typeface="楷体_GB2312" pitchFamily="49" charset="-122"/>
                <a:ea typeface="楷体_GB2312" pitchFamily="49" charset="-122"/>
              </a:rPr>
              <a:t>）、半进位标志（</a:t>
            </a:r>
            <a:r>
              <a:rPr lang="en-US" altLang="zh-CN" sz="2400">
                <a:solidFill>
                  <a:srgbClr val="080808"/>
                </a:solidFill>
                <a:latin typeface="楷体_GB2312" pitchFamily="49" charset="-122"/>
                <a:ea typeface="楷体_GB2312" pitchFamily="49" charset="-122"/>
              </a:rPr>
              <a:t>AF</a:t>
            </a:r>
            <a:r>
              <a:rPr lang="zh-CN" altLang="en-US" sz="2400">
                <a:solidFill>
                  <a:srgbClr val="080808"/>
                </a:solidFill>
                <a:latin typeface="楷体_GB2312" pitchFamily="49" charset="-122"/>
                <a:ea typeface="楷体_GB2312" pitchFamily="49" charset="-122"/>
              </a:rPr>
              <a:t>）、奇偶标志（</a:t>
            </a:r>
            <a:r>
              <a:rPr lang="en-US" altLang="zh-CN" sz="2400">
                <a:solidFill>
                  <a:srgbClr val="080808"/>
                </a:solidFill>
                <a:latin typeface="楷体_GB2312" pitchFamily="49" charset="-122"/>
                <a:ea typeface="楷体_GB2312" pitchFamily="49" charset="-122"/>
              </a:rPr>
              <a:t>PF</a:t>
            </a:r>
            <a:r>
              <a:rPr lang="zh-CN" altLang="en-US" sz="2400">
                <a:solidFill>
                  <a:srgbClr val="080808"/>
                </a:solidFill>
                <a:latin typeface="楷体_GB2312" pitchFamily="49" charset="-122"/>
                <a:ea typeface="楷体_GB2312" pitchFamily="49" charset="-122"/>
              </a:rPr>
              <a:t>）和进位标志（</a:t>
            </a:r>
            <a:r>
              <a:rPr lang="en-US" altLang="zh-CN" sz="2400">
                <a:solidFill>
                  <a:srgbClr val="080808"/>
                </a:solidFill>
                <a:latin typeface="楷体_GB2312" pitchFamily="49" charset="-122"/>
                <a:ea typeface="楷体_GB2312" pitchFamily="49" charset="-122"/>
              </a:rPr>
              <a:t>CF</a:t>
            </a:r>
            <a:r>
              <a:rPr lang="zh-CN" altLang="en-US" sz="2400">
                <a:solidFill>
                  <a:srgbClr val="080808"/>
                </a:solidFill>
                <a:latin typeface="楷体_GB2312" pitchFamily="49" charset="-122"/>
                <a:ea typeface="楷体_GB2312" pitchFamily="49" charset="-122"/>
              </a:rPr>
              <a:t>），其符号含义如表</a:t>
            </a:r>
            <a:r>
              <a:rPr lang="en-US" altLang="zh-CN" sz="2400">
                <a:solidFill>
                  <a:srgbClr val="080808"/>
                </a:solidFill>
                <a:latin typeface="楷体_GB2312" pitchFamily="49" charset="-122"/>
                <a:ea typeface="楷体_GB2312" pitchFamily="49" charset="-122"/>
              </a:rPr>
              <a:t>4.3</a:t>
            </a:r>
            <a:r>
              <a:rPr lang="zh-CN" altLang="en-US" sz="2400">
                <a:solidFill>
                  <a:srgbClr val="080808"/>
                </a:solidFill>
                <a:latin typeface="楷体_GB2312" pitchFamily="49" charset="-122"/>
                <a:ea typeface="楷体_GB2312" pitchFamily="49" charset="-122"/>
              </a:rPr>
              <a:t>所示。图</a:t>
            </a:r>
            <a:r>
              <a:rPr lang="en-US" altLang="zh-CN" sz="2400">
                <a:solidFill>
                  <a:srgbClr val="080808"/>
                </a:solidFill>
                <a:latin typeface="楷体_GB2312" pitchFamily="49" charset="-122"/>
                <a:ea typeface="楷体_GB2312" pitchFamily="49" charset="-122"/>
              </a:rPr>
              <a:t>4.2</a:t>
            </a:r>
            <a:r>
              <a:rPr lang="zh-CN" altLang="en-US" sz="2400">
                <a:solidFill>
                  <a:srgbClr val="080808"/>
                </a:solidFill>
                <a:latin typeface="楷体_GB2312" pitchFamily="49" charset="-122"/>
                <a:ea typeface="楷体_GB2312" pitchFamily="49" charset="-122"/>
              </a:rPr>
              <a:t>中，最后一行表示所加载程序的第一条即将执行的指令。</a:t>
            </a:r>
          </a:p>
        </p:txBody>
      </p:sp>
      <p:pic>
        <p:nvPicPr>
          <p:cNvPr id="241668" name="Picture 4" descr="DEBUG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5516563"/>
            <a:ext cx="8713787"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1669" name="AutoShape 5"/>
          <p:cNvSpPr>
            <a:spLocks noChangeArrowheads="1"/>
          </p:cNvSpPr>
          <p:nvPr/>
        </p:nvSpPr>
        <p:spPr bwMode="auto">
          <a:xfrm>
            <a:off x="107950" y="5445125"/>
            <a:ext cx="431800" cy="288925"/>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FF0000"/>
              </a:solidFill>
            </a:endParaRPr>
          </a:p>
        </p:txBody>
      </p:sp>
      <p:sp>
        <p:nvSpPr>
          <p:cNvPr id="241670" name="Rectangle 6"/>
          <p:cNvSpPr>
            <a:spLocks noChangeArrowheads="1"/>
          </p:cNvSpPr>
          <p:nvPr/>
        </p:nvSpPr>
        <p:spPr bwMode="auto">
          <a:xfrm>
            <a:off x="5795963" y="6461125"/>
            <a:ext cx="2303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a:solidFill>
                  <a:srgbClr val="FF0000"/>
                </a:solidFill>
              </a:rPr>
              <a:t>标志位的符号含义</a:t>
            </a:r>
            <a:r>
              <a:rPr lang="zh-CN" altLang="en-US"/>
              <a:t> </a:t>
            </a:r>
          </a:p>
        </p:txBody>
      </p:sp>
      <p:sp>
        <p:nvSpPr>
          <p:cNvPr id="2" name="标题 1"/>
          <p:cNvSpPr>
            <a:spLocks noGrp="1"/>
          </p:cNvSpPr>
          <p:nvPr>
            <p:ph type="title"/>
          </p:nvPr>
        </p:nvSpPr>
        <p:spPr/>
        <p:txBody>
          <a:bodyPr/>
          <a:lstStyle/>
          <a:p>
            <a:r>
              <a:rPr lang="en-US" altLang="zh-CN" dirty="0"/>
              <a:t>2.</a:t>
            </a:r>
            <a:r>
              <a:rPr lang="zh-CN" altLang="en-US" dirty="0"/>
              <a:t>源程序的汇编、连接与调试</a:t>
            </a:r>
          </a:p>
        </p:txBody>
      </p:sp>
    </p:spTree>
    <p:extLst>
      <p:ext uri="{BB962C8B-B14F-4D97-AF65-F5344CB8AC3E}">
        <p14:creationId xmlns:p14="http://schemas.microsoft.com/office/powerpoint/2010/main" val="813243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31E39384-8896-4388-83C1-5F8A24C02295}" type="slidenum">
              <a:rPr lang="zh-CN" altLang="en-US">
                <a:solidFill>
                  <a:srgbClr val="000000"/>
                </a:solidFill>
              </a:rPr>
              <a:pPr/>
              <a:t>7</a:t>
            </a:fld>
            <a:endParaRPr lang="en-US" altLang="zh-CN">
              <a:solidFill>
                <a:srgbClr val="000000"/>
              </a:solidFill>
            </a:endParaRPr>
          </a:p>
        </p:txBody>
      </p:sp>
      <p:sp>
        <p:nvSpPr>
          <p:cNvPr id="145410" name="Text Box 2"/>
          <p:cNvSpPr txBox="1">
            <a:spLocks noChangeArrowheads="1"/>
          </p:cNvSpPr>
          <p:nvPr/>
        </p:nvSpPr>
        <p:spPr bwMode="auto">
          <a:xfrm>
            <a:off x="0" y="755650"/>
            <a:ext cx="914400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50000"/>
              </a:spcBef>
            </a:pPr>
            <a:r>
              <a:rPr kumimoji="1" lang="zh-CN" altLang="en-US" sz="3200" b="1" dirty="0" smtClean="0">
                <a:solidFill>
                  <a:srgbClr val="0000CC"/>
                </a:solidFill>
                <a:latin typeface="Times New Roman" charset="0"/>
              </a:rPr>
              <a:t>     </a:t>
            </a:r>
            <a:r>
              <a:rPr kumimoji="1" lang="zh-CN" altLang="en-US" sz="3200" b="1" dirty="0" smtClean="0">
                <a:solidFill>
                  <a:srgbClr val="000000"/>
                </a:solidFill>
                <a:latin typeface="Times New Roman" charset="0"/>
              </a:rPr>
              <a:t>由汇编语言编写的源程序是由许多语句(也可称为汇编指令)组成的。每个语句由1~4个部分组成，其格式是：</a:t>
            </a:r>
          </a:p>
          <a:p>
            <a:pPr algn="just">
              <a:lnSpc>
                <a:spcPct val="120000"/>
              </a:lnSpc>
              <a:spcBef>
                <a:spcPct val="50000"/>
              </a:spcBef>
            </a:pPr>
            <a:r>
              <a:rPr kumimoji="1" lang="zh-CN" altLang="en-US" sz="3200" b="1" dirty="0" smtClean="0">
                <a:solidFill>
                  <a:srgbClr val="0000CC"/>
                </a:solidFill>
                <a:latin typeface="Times New Roman" charset="0"/>
              </a:rPr>
              <a:t>[标识符]  指令助记符  [操作数][；注解]</a:t>
            </a:r>
            <a:endParaRPr kumimoji="1" lang="en-US" altLang="zh-CN" sz="3200" b="1" dirty="0" smtClean="0">
              <a:solidFill>
                <a:srgbClr val="0000CC"/>
              </a:solidFill>
              <a:latin typeface="Times New Roman" charset="0"/>
            </a:endParaRPr>
          </a:p>
        </p:txBody>
      </p:sp>
      <p:sp>
        <p:nvSpPr>
          <p:cNvPr id="145411" name="Text Box 3"/>
          <p:cNvSpPr txBox="1">
            <a:spLocks noChangeArrowheads="1"/>
          </p:cNvSpPr>
          <p:nvPr/>
        </p:nvSpPr>
        <p:spPr bwMode="auto">
          <a:xfrm>
            <a:off x="0" y="3565525"/>
            <a:ext cx="91440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dirty="0" smtClean="0">
                <a:solidFill>
                  <a:srgbClr val="0000CC"/>
                </a:solidFill>
                <a:latin typeface="宋体" charset="-122"/>
              </a:rPr>
              <a:t>    </a:t>
            </a:r>
            <a:r>
              <a:rPr kumimoji="1" lang="zh-CN" altLang="en-US" sz="3200" b="1" dirty="0" smtClean="0">
                <a:solidFill>
                  <a:srgbClr val="000000"/>
                </a:solidFill>
                <a:latin typeface="宋体" charset="-122"/>
              </a:rPr>
              <a:t>其中用方括号括起来的部分，可以有也可以没有。每部分之间用空格</a:t>
            </a:r>
            <a:r>
              <a:rPr kumimoji="1" lang="zh-CN" altLang="en-US" sz="3200" b="1" dirty="0" smtClean="0">
                <a:solidFill>
                  <a:srgbClr val="000000"/>
                </a:solidFill>
                <a:latin typeface="Times New Roman" charset="0"/>
              </a:rPr>
              <a:t>(</a:t>
            </a:r>
            <a:r>
              <a:rPr kumimoji="1" lang="zh-CN" altLang="en-US" sz="3200" b="1" dirty="0" smtClean="0">
                <a:solidFill>
                  <a:srgbClr val="000000"/>
                </a:solidFill>
                <a:latin typeface="宋体" charset="-122"/>
              </a:rPr>
              <a:t>至少一个</a:t>
            </a:r>
            <a:r>
              <a:rPr kumimoji="1" lang="zh-CN" altLang="en-US" sz="3200" b="1" dirty="0" smtClean="0">
                <a:solidFill>
                  <a:srgbClr val="000000"/>
                </a:solidFill>
                <a:latin typeface="Times New Roman" charset="0"/>
              </a:rPr>
              <a:t>)</a:t>
            </a:r>
            <a:r>
              <a:rPr kumimoji="1" lang="zh-CN" altLang="en-US" sz="3200" b="1" dirty="0" smtClean="0">
                <a:solidFill>
                  <a:srgbClr val="000000"/>
                </a:solidFill>
                <a:latin typeface="宋体" charset="-122"/>
              </a:rPr>
              <a:t>分开，一行最多可有</a:t>
            </a:r>
            <a:r>
              <a:rPr kumimoji="1" lang="zh-CN" altLang="en-US" sz="3200" b="1" dirty="0" smtClean="0">
                <a:solidFill>
                  <a:srgbClr val="000000"/>
                </a:solidFill>
                <a:latin typeface="Times New Roman" charset="0"/>
              </a:rPr>
              <a:t>132</a:t>
            </a:r>
            <a:r>
              <a:rPr kumimoji="1" lang="zh-CN" altLang="en-US" sz="3200" b="1" dirty="0" smtClean="0">
                <a:solidFill>
                  <a:srgbClr val="000000"/>
                </a:solidFill>
                <a:latin typeface="宋体" charset="-122"/>
              </a:rPr>
              <a:t>个字符。</a:t>
            </a:r>
          </a:p>
        </p:txBody>
      </p:sp>
      <p:sp>
        <p:nvSpPr>
          <p:cNvPr id="145413" name="Rectangle 5"/>
          <p:cNvSpPr>
            <a:spLocks noChangeArrowheads="1"/>
          </p:cNvSpPr>
          <p:nvPr/>
        </p:nvSpPr>
        <p:spPr bwMode="auto">
          <a:xfrm>
            <a:off x="152400" y="0"/>
            <a:ext cx="5410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2400">
                <a:solidFill>
                  <a:schemeClr val="tx1"/>
                </a:solidFill>
                <a:latin typeface="Times New Roman" charset="0"/>
                <a:ea typeface="宋体" charset="-122"/>
              </a:defRPr>
            </a:lvl1pPr>
            <a:lvl2pPr>
              <a:spcBef>
                <a:spcPct val="0"/>
              </a:spcBef>
              <a:defRPr kumimoji="1" sz="2400">
                <a:solidFill>
                  <a:schemeClr val="tx1"/>
                </a:solidFill>
                <a:latin typeface="Times New Roman" charset="0"/>
                <a:ea typeface="宋体" charset="-122"/>
              </a:defRPr>
            </a:lvl2pPr>
            <a:lvl3pPr>
              <a:spcBef>
                <a:spcPct val="0"/>
              </a:spcBef>
              <a:defRPr kumimoji="1" sz="2400">
                <a:solidFill>
                  <a:schemeClr val="tx1"/>
                </a:solidFill>
                <a:latin typeface="Times New Roman" charset="0"/>
                <a:ea typeface="宋体" charset="-122"/>
              </a:defRPr>
            </a:lvl3pPr>
            <a:lvl4pPr>
              <a:spcBef>
                <a:spcPct val="0"/>
              </a:spcBef>
              <a:defRPr kumimoji="1" sz="2400">
                <a:solidFill>
                  <a:schemeClr val="tx1"/>
                </a:solidFill>
                <a:latin typeface="Times New Roman" charset="0"/>
                <a:ea typeface="宋体" charset="-122"/>
              </a:defRPr>
            </a:lvl4pPr>
            <a:lvl5pPr>
              <a:spcBef>
                <a:spcPct val="0"/>
              </a:spcBef>
              <a:defRPr kumimoji="1" sz="2400">
                <a:solidFill>
                  <a:schemeClr val="tx1"/>
                </a:solidFill>
                <a:latin typeface="Times New Roman" charset="0"/>
                <a:ea typeface="宋体" charset="-122"/>
              </a:defRPr>
            </a:lvl5pPr>
            <a:lvl6pPr marL="457200" fontAlgn="base">
              <a:spcBef>
                <a:spcPct val="0"/>
              </a:spcBef>
              <a:spcAft>
                <a:spcPct val="0"/>
              </a:spcAft>
              <a:defRPr kumimoji="1" sz="2400">
                <a:solidFill>
                  <a:schemeClr val="tx1"/>
                </a:solidFill>
                <a:latin typeface="Times New Roman" charset="0"/>
                <a:ea typeface="宋体" charset="-122"/>
              </a:defRPr>
            </a:lvl6pPr>
            <a:lvl7pPr marL="914400" fontAlgn="base">
              <a:spcBef>
                <a:spcPct val="0"/>
              </a:spcBef>
              <a:spcAft>
                <a:spcPct val="0"/>
              </a:spcAft>
              <a:defRPr kumimoji="1" sz="2400">
                <a:solidFill>
                  <a:schemeClr val="tx1"/>
                </a:solidFill>
                <a:latin typeface="Times New Roman" charset="0"/>
                <a:ea typeface="宋体" charset="-122"/>
              </a:defRPr>
            </a:lvl7pPr>
            <a:lvl8pPr marL="1371600" fontAlgn="base">
              <a:spcBef>
                <a:spcPct val="0"/>
              </a:spcBef>
              <a:spcAft>
                <a:spcPct val="0"/>
              </a:spcAft>
              <a:defRPr kumimoji="1" sz="2400">
                <a:solidFill>
                  <a:schemeClr val="tx1"/>
                </a:solidFill>
                <a:latin typeface="Times New Roman" charset="0"/>
                <a:ea typeface="宋体" charset="-122"/>
              </a:defRPr>
            </a:lvl8pPr>
            <a:lvl9pPr marL="1828800" fontAlgn="base">
              <a:spcBef>
                <a:spcPct val="0"/>
              </a:spcBef>
              <a:spcAft>
                <a:spcPct val="0"/>
              </a:spcAft>
              <a:defRPr kumimoji="1" sz="2400">
                <a:solidFill>
                  <a:schemeClr val="tx1"/>
                </a:solidFill>
                <a:latin typeface="Times New Roman" charset="0"/>
                <a:ea typeface="宋体" charset="-122"/>
              </a:defRPr>
            </a:lvl9pPr>
          </a:lstStyle>
          <a:p>
            <a:pPr algn="ctr"/>
            <a:r>
              <a:rPr lang="en-US" altLang="zh-CN" sz="3200" b="1" dirty="0" smtClean="0">
                <a:solidFill>
                  <a:srgbClr val="000000"/>
                </a:solidFill>
                <a:latin typeface="华文隶书" pitchFamily="2" charset="-122"/>
                <a:ea typeface="华文隶书" pitchFamily="2" charset="-122"/>
              </a:rPr>
              <a:t>1</a:t>
            </a:r>
            <a:r>
              <a:rPr lang="zh-CN" altLang="en-US" sz="3200" b="1" dirty="0" smtClean="0">
                <a:solidFill>
                  <a:srgbClr val="000000"/>
                </a:solidFill>
                <a:latin typeface="华文隶书" pitchFamily="2" charset="-122"/>
                <a:ea typeface="华文隶书" pitchFamily="2" charset="-122"/>
              </a:rPr>
              <a:t>.1.1 汇编语言的语句格式</a:t>
            </a:r>
          </a:p>
        </p:txBody>
      </p:sp>
    </p:spTree>
    <p:extLst>
      <p:ext uri="{BB962C8B-B14F-4D97-AF65-F5344CB8AC3E}">
        <p14:creationId xmlns:p14="http://schemas.microsoft.com/office/powerpoint/2010/main" val="2588321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Effect transition="in" filter="dissolve">
                                      <p:cBhvr>
                                        <p:cTn id="7" dur="500"/>
                                        <p:tgtEl>
                                          <p:spTgt spid="145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5411"/>
                                        </p:tgtEl>
                                        <p:attrNameLst>
                                          <p:attrName>style.visibility</p:attrName>
                                        </p:attrNameLst>
                                      </p:cBhvr>
                                      <p:to>
                                        <p:strVal val="visible"/>
                                      </p:to>
                                    </p:set>
                                    <p:animEffect transition="in" filter="dissolve">
                                      <p:cBhvr>
                                        <p:cTn id="12" dur="500"/>
                                        <p:tgtEl>
                                          <p:spTgt spid="145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autoUpdateAnimBg="0"/>
      <p:bldP spid="145411"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2872" name="Group 184"/>
          <p:cNvGraphicFramePr>
            <a:graphicFrameLocks noGrp="1"/>
          </p:cNvGraphicFramePr>
          <p:nvPr>
            <p:ph idx="1"/>
          </p:nvPr>
        </p:nvGraphicFramePr>
        <p:xfrm>
          <a:off x="838200" y="1905000"/>
          <a:ext cx="7772400" cy="4864736"/>
        </p:xfrm>
        <a:graphic>
          <a:graphicData uri="http://schemas.openxmlformats.org/drawingml/2006/table">
            <a:tbl>
              <a:tblPr/>
              <a:tblGrid>
                <a:gridCol w="3157538"/>
                <a:gridCol w="2305050"/>
                <a:gridCol w="2309812"/>
              </a:tblGrid>
              <a:tr h="401638">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标志位名称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标志位为</a:t>
                      </a:r>
                      <a:r>
                        <a:rPr kumimoji="1" lang="zh-CN" altLang="en-US" sz="2400" b="1" i="0" u="none" strike="noStrike" cap="none" normalizeH="0" baseline="0" smtClean="0">
                          <a:ln>
                            <a:noFill/>
                          </a:ln>
                          <a:solidFill>
                            <a:srgbClr val="080808"/>
                          </a:solidFill>
                          <a:effectLst/>
                          <a:latin typeface="Times New Roman"/>
                          <a:ea typeface="楷体_GB2312" pitchFamily="49" charset="-122"/>
                          <a:cs typeface="Times New Roman" charset="0"/>
                        </a:rPr>
                        <a:t>“</a:t>
                      </a: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1</a:t>
                      </a:r>
                      <a:r>
                        <a:rPr kumimoji="1" lang="en-US" altLang="zh-CN" sz="2400" b="1" i="0" u="none" strike="noStrike" cap="none" normalizeH="0" baseline="0" smtClean="0">
                          <a:ln>
                            <a:noFill/>
                          </a:ln>
                          <a:solidFill>
                            <a:srgbClr val="080808"/>
                          </a:solidFill>
                          <a:effectLst/>
                          <a:latin typeface="Times New Roman"/>
                          <a:ea typeface="楷体_GB2312" pitchFamily="49" charset="-122"/>
                          <a:cs typeface="Times New Roman" charset="0"/>
                        </a:rPr>
                        <a:t>”</a:t>
                      </a: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的符号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标志位为</a:t>
                      </a:r>
                      <a:r>
                        <a:rPr kumimoji="1" lang="zh-CN" altLang="en-US" sz="2400" b="1" i="0" u="none" strike="noStrike" cap="none" normalizeH="0" baseline="0" smtClean="0">
                          <a:ln>
                            <a:noFill/>
                          </a:ln>
                          <a:solidFill>
                            <a:srgbClr val="080808"/>
                          </a:solidFill>
                          <a:effectLst/>
                          <a:latin typeface="Times New Roman"/>
                          <a:ea typeface="楷体_GB2312" pitchFamily="49" charset="-122"/>
                          <a:cs typeface="Times New Roman" charset="0"/>
                        </a:rPr>
                        <a:t>“</a:t>
                      </a: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0</a:t>
                      </a:r>
                      <a:r>
                        <a:rPr kumimoji="1" lang="en-US" altLang="zh-CN" sz="2400" b="1" i="0" u="none" strike="noStrike" cap="none" normalizeH="0" baseline="0" smtClean="0">
                          <a:ln>
                            <a:noFill/>
                          </a:ln>
                          <a:solidFill>
                            <a:srgbClr val="080808"/>
                          </a:solidFill>
                          <a:effectLst/>
                          <a:latin typeface="Times New Roman"/>
                          <a:ea typeface="楷体_GB2312" pitchFamily="49" charset="-122"/>
                          <a:cs typeface="Times New Roman" charset="0"/>
                        </a:rPr>
                        <a:t>”</a:t>
                      </a: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的符号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3225">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溢出标志（</a:t>
                      </a: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OF</a:t>
                      </a: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OV</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NV</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638">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方向标志（</a:t>
                      </a: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DF</a:t>
                      </a: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DN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UP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9288">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中断允许标志（</a:t>
                      </a: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IF</a:t>
                      </a: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EI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DI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3225">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符号标志（</a:t>
                      </a: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SF</a:t>
                      </a: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PL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638">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零标志（</a:t>
                      </a: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ZF</a:t>
                      </a: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ZR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NZ</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9288">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半进位标志（</a:t>
                      </a: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AF</a:t>
                      </a: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AC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NA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3225">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奇偶标志（</a:t>
                      </a: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PF</a:t>
                      </a: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PO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638">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进位标志（</a:t>
                      </a: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CF</a:t>
                      </a:r>
                      <a:r>
                        <a:rPr kumimoji="1" lang="zh-CN" altLang="en-US"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CY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NC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标题 1"/>
          <p:cNvSpPr>
            <a:spLocks noGrp="1"/>
          </p:cNvSpPr>
          <p:nvPr>
            <p:ph type="title"/>
          </p:nvPr>
        </p:nvSpPr>
        <p:spPr/>
        <p:txBody>
          <a:bodyPr/>
          <a:lstStyle/>
          <a:p>
            <a:r>
              <a:rPr lang="en-US" altLang="zh-CN" dirty="0"/>
              <a:t>2.</a:t>
            </a:r>
            <a:r>
              <a:rPr lang="zh-CN" altLang="en-US" dirty="0"/>
              <a:t>源程序的汇编、连接与调试</a:t>
            </a:r>
          </a:p>
        </p:txBody>
      </p:sp>
    </p:spTree>
    <p:extLst>
      <p:ext uri="{BB962C8B-B14F-4D97-AF65-F5344CB8AC3E}">
        <p14:creationId xmlns:p14="http://schemas.microsoft.com/office/powerpoint/2010/main" val="12068622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Text Box 3"/>
          <p:cNvSpPr txBox="1">
            <a:spLocks noChangeArrowheads="1"/>
          </p:cNvSpPr>
          <p:nvPr/>
        </p:nvSpPr>
        <p:spPr bwMode="auto">
          <a:xfrm>
            <a:off x="827088" y="1628775"/>
            <a:ext cx="7777162" cy="428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40000"/>
              </a:lnSpc>
            </a:pPr>
            <a:r>
              <a:rPr lang="en-US" altLang="zh-CN" sz="2800">
                <a:solidFill>
                  <a:srgbClr val="0000FF"/>
                </a:solidFill>
                <a:latin typeface="楷体_GB2312" pitchFamily="49" charset="-122"/>
                <a:ea typeface="楷体_GB2312" pitchFamily="49" charset="-122"/>
              </a:rPr>
              <a:t>3. </a:t>
            </a:r>
            <a:r>
              <a:rPr lang="zh-CN" altLang="en-US" sz="2800">
                <a:solidFill>
                  <a:srgbClr val="0000FF"/>
                </a:solidFill>
                <a:latin typeface="楷体_GB2312" pitchFamily="49" charset="-122"/>
                <a:ea typeface="楷体_GB2312" pitchFamily="49" charset="-122"/>
              </a:rPr>
              <a:t>显示并修改某个寄存器的内容</a:t>
            </a:r>
          </a:p>
          <a:p>
            <a:pPr algn="l">
              <a:lnSpc>
                <a:spcPct val="140000"/>
              </a:lnSpc>
            </a:pPr>
            <a:r>
              <a:rPr lang="zh-CN" altLang="en-US" sz="2800">
                <a:solidFill>
                  <a:srgbClr val="080808"/>
                </a:solidFill>
                <a:latin typeface="楷体_GB2312" pitchFamily="49" charset="-122"/>
                <a:ea typeface="楷体_GB2312" pitchFamily="49" charset="-122"/>
              </a:rPr>
              <a:t>当要显示并修改</a:t>
            </a:r>
            <a:r>
              <a:rPr lang="en-US" altLang="zh-CN" sz="2800">
                <a:solidFill>
                  <a:srgbClr val="080808"/>
                </a:solidFill>
                <a:latin typeface="楷体_GB2312" pitchFamily="49" charset="-122"/>
                <a:ea typeface="楷体_GB2312" pitchFamily="49" charset="-122"/>
              </a:rPr>
              <a:t>AX</a:t>
            </a:r>
            <a:r>
              <a:rPr lang="zh-CN" altLang="en-US" sz="2800">
                <a:solidFill>
                  <a:srgbClr val="080808"/>
                </a:solidFill>
                <a:latin typeface="楷体_GB2312" pitchFamily="49" charset="-122"/>
                <a:ea typeface="楷体_GB2312" pitchFamily="49" charset="-122"/>
              </a:rPr>
              <a:t>寄存器的内容时，也可以采用</a:t>
            </a:r>
            <a:r>
              <a:rPr lang="en-US" altLang="zh-CN" sz="2800">
                <a:solidFill>
                  <a:srgbClr val="080808"/>
                </a:solidFill>
                <a:latin typeface="楷体_GB2312" pitchFamily="49" charset="-122"/>
                <a:ea typeface="楷体_GB2312" pitchFamily="49" charset="-122"/>
              </a:rPr>
              <a:t>R</a:t>
            </a:r>
            <a:r>
              <a:rPr lang="zh-CN" altLang="en-US" sz="2800">
                <a:solidFill>
                  <a:srgbClr val="080808"/>
                </a:solidFill>
                <a:latin typeface="楷体_GB2312" pitchFamily="49" charset="-122"/>
                <a:ea typeface="楷体_GB2312" pitchFamily="49" charset="-122"/>
              </a:rPr>
              <a:t>命令，如：</a:t>
            </a:r>
          </a:p>
          <a:p>
            <a:pPr algn="l">
              <a:lnSpc>
                <a:spcPct val="140000"/>
              </a:lnSpc>
            </a:pPr>
            <a:r>
              <a:rPr lang="zh-CN" altLang="en-US" sz="2800">
                <a:solidFill>
                  <a:srgbClr val="080808"/>
                </a:solidFill>
                <a:latin typeface="楷体_GB2312" pitchFamily="49" charset="-122"/>
                <a:ea typeface="楷体_GB2312" pitchFamily="49" charset="-122"/>
              </a:rPr>
              <a:t>       </a:t>
            </a:r>
            <a:r>
              <a:rPr lang="en-US" altLang="zh-CN" sz="2800">
                <a:solidFill>
                  <a:srgbClr val="0000FF"/>
                </a:solidFill>
                <a:latin typeface="楷体_GB2312" pitchFamily="49" charset="-122"/>
                <a:ea typeface="楷体_GB2312" pitchFamily="49" charset="-122"/>
              </a:rPr>
              <a:t>R AX</a:t>
            </a:r>
          </a:p>
          <a:p>
            <a:pPr algn="l">
              <a:lnSpc>
                <a:spcPct val="140000"/>
              </a:lnSpc>
            </a:pPr>
            <a:r>
              <a:rPr lang="zh-CN" altLang="en-US" sz="2800">
                <a:solidFill>
                  <a:srgbClr val="080808"/>
                </a:solidFill>
                <a:latin typeface="楷体_GB2312" pitchFamily="49" charset="-122"/>
                <a:ea typeface="楷体_GB2312" pitchFamily="49" charset="-122"/>
              </a:rPr>
              <a:t>这时</a:t>
            </a:r>
            <a:r>
              <a:rPr lang="en-US" altLang="zh-CN" sz="2800">
                <a:solidFill>
                  <a:srgbClr val="080808"/>
                </a:solidFill>
                <a:latin typeface="楷体_GB2312" pitchFamily="49" charset="-122"/>
                <a:ea typeface="楷体_GB2312" pitchFamily="49" charset="-122"/>
              </a:rPr>
              <a:t>DEBUG</a:t>
            </a:r>
            <a:r>
              <a:rPr lang="zh-CN" altLang="en-US" sz="2800">
                <a:solidFill>
                  <a:srgbClr val="080808"/>
                </a:solidFill>
                <a:latin typeface="楷体_GB2312" pitchFamily="49" charset="-122"/>
                <a:ea typeface="楷体_GB2312" pitchFamily="49" charset="-122"/>
              </a:rPr>
              <a:t>会显示出</a:t>
            </a:r>
            <a:r>
              <a:rPr lang="en-US" altLang="zh-CN" sz="2800">
                <a:solidFill>
                  <a:srgbClr val="080808"/>
                </a:solidFill>
                <a:latin typeface="楷体_GB2312" pitchFamily="49" charset="-122"/>
                <a:ea typeface="楷体_GB2312" pitchFamily="49" charset="-122"/>
              </a:rPr>
              <a:t>AX</a:t>
            </a:r>
            <a:r>
              <a:rPr lang="zh-CN" altLang="en-US" sz="2800">
                <a:solidFill>
                  <a:srgbClr val="080808"/>
                </a:solidFill>
                <a:latin typeface="楷体_GB2312" pitchFamily="49" charset="-122"/>
                <a:ea typeface="楷体_GB2312" pitchFamily="49" charset="-122"/>
              </a:rPr>
              <a:t>的当前内容</a:t>
            </a:r>
            <a:r>
              <a:rPr lang="zh-CN" altLang="en-US" sz="2800">
                <a:solidFill>
                  <a:srgbClr val="080808"/>
                </a:solidFill>
                <a:latin typeface="Times New Roman"/>
                <a:ea typeface="楷体_GB2312" pitchFamily="49" charset="-122"/>
              </a:rPr>
              <a:t>“</a:t>
            </a:r>
            <a:r>
              <a:rPr lang="en-US" altLang="zh-CN" sz="2800">
                <a:solidFill>
                  <a:srgbClr val="080808"/>
                </a:solidFill>
                <a:latin typeface="楷体_GB2312" pitchFamily="49" charset="-122"/>
                <a:ea typeface="楷体_GB2312" pitchFamily="49" charset="-122"/>
              </a:rPr>
              <a:t>AX 0000</a:t>
            </a:r>
            <a:r>
              <a:rPr lang="en-US" altLang="zh-CN" sz="2800">
                <a:solidFill>
                  <a:srgbClr val="080808"/>
                </a:solidFill>
                <a:latin typeface="Times New Roman"/>
                <a:ea typeface="楷体_GB2312" pitchFamily="49" charset="-122"/>
              </a:rPr>
              <a:t>”</a:t>
            </a:r>
            <a:r>
              <a:rPr lang="zh-CN" altLang="en-US" sz="2800">
                <a:solidFill>
                  <a:srgbClr val="080808"/>
                </a:solidFill>
                <a:latin typeface="楷体_GB2312" pitchFamily="49" charset="-122"/>
                <a:ea typeface="楷体_GB2312" pitchFamily="49" charset="-122"/>
              </a:rPr>
              <a:t>，并提示用户输入更改值，当不想修改时，可以直接按回车键。 </a:t>
            </a:r>
          </a:p>
        </p:txBody>
      </p:sp>
      <p:sp>
        <p:nvSpPr>
          <p:cNvPr id="2" name="标题 1"/>
          <p:cNvSpPr>
            <a:spLocks noGrp="1"/>
          </p:cNvSpPr>
          <p:nvPr>
            <p:ph type="title"/>
          </p:nvPr>
        </p:nvSpPr>
        <p:spPr/>
        <p:txBody>
          <a:bodyPr/>
          <a:lstStyle/>
          <a:p>
            <a:r>
              <a:rPr lang="en-US" altLang="zh-CN" dirty="0"/>
              <a:t>2.</a:t>
            </a:r>
            <a:r>
              <a:rPr lang="zh-CN" altLang="en-US" dirty="0"/>
              <a:t>源程序的汇编、连接与调试</a:t>
            </a:r>
          </a:p>
        </p:txBody>
      </p:sp>
    </p:spTree>
    <p:extLst>
      <p:ext uri="{BB962C8B-B14F-4D97-AF65-F5344CB8AC3E}">
        <p14:creationId xmlns:p14="http://schemas.microsoft.com/office/powerpoint/2010/main" val="45196736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Text Box 3"/>
          <p:cNvSpPr txBox="1">
            <a:spLocks noChangeArrowheads="1"/>
          </p:cNvSpPr>
          <p:nvPr/>
        </p:nvSpPr>
        <p:spPr bwMode="auto">
          <a:xfrm>
            <a:off x="900113" y="1628775"/>
            <a:ext cx="74168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a:solidFill>
                  <a:srgbClr val="0000FF"/>
                </a:solidFill>
                <a:latin typeface="楷体_GB2312" pitchFamily="49" charset="-122"/>
                <a:ea typeface="楷体_GB2312" pitchFamily="49" charset="-122"/>
              </a:rPr>
              <a:t>4. </a:t>
            </a:r>
            <a:r>
              <a:rPr lang="zh-CN" altLang="en-US" sz="2800">
                <a:solidFill>
                  <a:srgbClr val="0000FF"/>
                </a:solidFill>
                <a:latin typeface="楷体_GB2312" pitchFamily="49" charset="-122"/>
                <a:ea typeface="楷体_GB2312" pitchFamily="49" charset="-122"/>
              </a:rPr>
              <a:t>显示修改标志寄存器</a:t>
            </a:r>
          </a:p>
          <a:p>
            <a:pPr algn="l"/>
            <a:r>
              <a:rPr lang="zh-CN" altLang="en-US" sz="2800">
                <a:solidFill>
                  <a:srgbClr val="080808"/>
                </a:solidFill>
                <a:latin typeface="楷体_GB2312" pitchFamily="49" charset="-122"/>
                <a:ea typeface="楷体_GB2312" pitchFamily="49" charset="-122"/>
              </a:rPr>
              <a:t>利用</a:t>
            </a:r>
            <a:r>
              <a:rPr lang="en-US" altLang="zh-CN" sz="2800">
                <a:solidFill>
                  <a:srgbClr val="080808"/>
                </a:solidFill>
                <a:latin typeface="楷体_GB2312" pitchFamily="49" charset="-122"/>
                <a:ea typeface="楷体_GB2312" pitchFamily="49" charset="-122"/>
              </a:rPr>
              <a:t>R</a:t>
            </a:r>
            <a:r>
              <a:rPr lang="zh-CN" altLang="en-US" sz="2800">
                <a:solidFill>
                  <a:srgbClr val="080808"/>
                </a:solidFill>
                <a:latin typeface="楷体_GB2312" pitchFamily="49" charset="-122"/>
                <a:ea typeface="楷体_GB2312" pitchFamily="49" charset="-122"/>
              </a:rPr>
              <a:t>命令还可以修改个别标志位，例如输入：</a:t>
            </a:r>
          </a:p>
          <a:p>
            <a:pPr algn="l"/>
            <a:r>
              <a:rPr lang="zh-CN" altLang="en-US" sz="2800">
                <a:solidFill>
                  <a:srgbClr val="080808"/>
                </a:solidFill>
                <a:latin typeface="楷体_GB2312" pitchFamily="49" charset="-122"/>
                <a:ea typeface="楷体_GB2312" pitchFamily="49" charset="-122"/>
              </a:rPr>
              <a:t>       </a:t>
            </a:r>
            <a:r>
              <a:rPr lang="en-US" altLang="zh-CN" sz="2800">
                <a:solidFill>
                  <a:srgbClr val="0000FF"/>
                </a:solidFill>
                <a:latin typeface="楷体_GB2312" pitchFamily="49" charset="-122"/>
                <a:ea typeface="楷体_GB2312" pitchFamily="49" charset="-122"/>
              </a:rPr>
              <a:t>R F</a:t>
            </a:r>
          </a:p>
          <a:p>
            <a:pPr algn="l"/>
            <a:r>
              <a:rPr lang="zh-CN" altLang="en-US" sz="2800">
                <a:solidFill>
                  <a:srgbClr val="080808"/>
                </a:solidFill>
                <a:latin typeface="楷体_GB2312" pitchFamily="49" charset="-122"/>
                <a:ea typeface="楷体_GB2312" pitchFamily="49" charset="-122"/>
              </a:rPr>
              <a:t>则会显示出当前的标志位状态</a:t>
            </a:r>
            <a:r>
              <a:rPr lang="zh-CN" altLang="en-US" sz="2800">
                <a:solidFill>
                  <a:srgbClr val="080808"/>
                </a:solidFill>
                <a:latin typeface="Times New Roman"/>
                <a:ea typeface="楷体_GB2312" pitchFamily="49" charset="-122"/>
              </a:rPr>
              <a:t>“</a:t>
            </a:r>
            <a:r>
              <a:rPr lang="en-US" altLang="zh-CN" sz="2800">
                <a:solidFill>
                  <a:srgbClr val="080808"/>
                </a:solidFill>
                <a:latin typeface="楷体_GB2312" pitchFamily="49" charset="-122"/>
                <a:ea typeface="楷体_GB2312" pitchFamily="49" charset="-122"/>
              </a:rPr>
              <a:t>NV UP EI PL NZ NA PO NC - </a:t>
            </a:r>
            <a:r>
              <a:rPr lang="en-US" altLang="zh-CN" sz="2800">
                <a:solidFill>
                  <a:srgbClr val="080808"/>
                </a:solidFill>
                <a:latin typeface="Times New Roman"/>
                <a:ea typeface="楷体_GB2312" pitchFamily="49" charset="-122"/>
              </a:rPr>
              <a:t>”</a:t>
            </a:r>
            <a:r>
              <a:rPr lang="zh-CN" altLang="en-US" sz="2800">
                <a:solidFill>
                  <a:srgbClr val="080808"/>
                </a:solidFill>
                <a:latin typeface="楷体_GB2312" pitchFamily="49" charset="-122"/>
                <a:ea typeface="楷体_GB2312" pitchFamily="49" charset="-122"/>
              </a:rPr>
              <a:t>，并等待用户输入更改值，当需要更改</a:t>
            </a:r>
            <a:r>
              <a:rPr lang="en-US" altLang="zh-CN" sz="2800">
                <a:solidFill>
                  <a:srgbClr val="080808"/>
                </a:solidFill>
                <a:latin typeface="楷体_GB2312" pitchFamily="49" charset="-122"/>
                <a:ea typeface="楷体_GB2312" pitchFamily="49" charset="-122"/>
              </a:rPr>
              <a:t>IF</a:t>
            </a:r>
            <a:r>
              <a:rPr lang="zh-CN" altLang="en-US" sz="2800">
                <a:solidFill>
                  <a:srgbClr val="080808"/>
                </a:solidFill>
                <a:latin typeface="楷体_GB2312" pitchFamily="49" charset="-122"/>
                <a:ea typeface="楷体_GB2312" pitchFamily="49" charset="-122"/>
              </a:rPr>
              <a:t>和</a:t>
            </a:r>
            <a:r>
              <a:rPr lang="en-US" altLang="zh-CN" sz="2800">
                <a:solidFill>
                  <a:srgbClr val="080808"/>
                </a:solidFill>
                <a:latin typeface="楷体_GB2312" pitchFamily="49" charset="-122"/>
                <a:ea typeface="楷体_GB2312" pitchFamily="49" charset="-122"/>
              </a:rPr>
              <a:t>CF</a:t>
            </a:r>
            <a:r>
              <a:rPr lang="zh-CN" altLang="en-US" sz="2800">
                <a:solidFill>
                  <a:srgbClr val="080808"/>
                </a:solidFill>
                <a:latin typeface="楷体_GB2312" pitchFamily="49" charset="-122"/>
                <a:ea typeface="楷体_GB2312" pitchFamily="49" charset="-122"/>
              </a:rPr>
              <a:t>时，可以直接输入</a:t>
            </a:r>
            <a:r>
              <a:rPr lang="zh-CN" altLang="en-US" sz="2800">
                <a:solidFill>
                  <a:srgbClr val="080808"/>
                </a:solidFill>
                <a:latin typeface="Times New Roman"/>
                <a:ea typeface="楷体_GB2312" pitchFamily="49" charset="-122"/>
              </a:rPr>
              <a:t>“</a:t>
            </a:r>
            <a:r>
              <a:rPr lang="en-US" altLang="zh-CN" sz="2800">
                <a:solidFill>
                  <a:srgbClr val="080808"/>
                </a:solidFill>
                <a:latin typeface="楷体_GB2312" pitchFamily="49" charset="-122"/>
                <a:ea typeface="楷体_GB2312" pitchFamily="49" charset="-122"/>
              </a:rPr>
              <a:t>DICY</a:t>
            </a:r>
            <a:r>
              <a:rPr lang="en-US" altLang="zh-CN" sz="2800">
                <a:solidFill>
                  <a:srgbClr val="080808"/>
                </a:solidFill>
                <a:latin typeface="Times New Roman"/>
                <a:ea typeface="楷体_GB2312" pitchFamily="49" charset="-122"/>
              </a:rPr>
              <a:t>”</a:t>
            </a:r>
            <a:r>
              <a:rPr lang="zh-CN" altLang="en-US" sz="2800">
                <a:solidFill>
                  <a:srgbClr val="080808"/>
                </a:solidFill>
                <a:latin typeface="楷体_GB2312" pitchFamily="49" charset="-122"/>
                <a:ea typeface="楷体_GB2312" pitchFamily="49" charset="-122"/>
              </a:rPr>
              <a:t>，这时可以将</a:t>
            </a:r>
            <a:r>
              <a:rPr lang="en-US" altLang="zh-CN" sz="2800">
                <a:solidFill>
                  <a:srgbClr val="080808"/>
                </a:solidFill>
                <a:latin typeface="楷体_GB2312" pitchFamily="49" charset="-122"/>
                <a:ea typeface="楷体_GB2312" pitchFamily="49" charset="-122"/>
              </a:rPr>
              <a:t>IF</a:t>
            </a:r>
            <a:r>
              <a:rPr lang="zh-CN" altLang="en-US" sz="2800">
                <a:solidFill>
                  <a:srgbClr val="080808"/>
                </a:solidFill>
                <a:latin typeface="楷体_GB2312" pitchFamily="49" charset="-122"/>
                <a:ea typeface="楷体_GB2312" pitchFamily="49" charset="-122"/>
              </a:rPr>
              <a:t>位清</a:t>
            </a:r>
            <a:r>
              <a:rPr lang="en-US" altLang="zh-CN" sz="2800">
                <a:solidFill>
                  <a:srgbClr val="080808"/>
                </a:solidFill>
                <a:latin typeface="楷体_GB2312" pitchFamily="49" charset="-122"/>
                <a:ea typeface="楷体_GB2312" pitchFamily="49" charset="-122"/>
              </a:rPr>
              <a:t>0</a:t>
            </a:r>
            <a:r>
              <a:rPr lang="zh-CN" altLang="en-US" sz="2800">
                <a:solidFill>
                  <a:srgbClr val="080808"/>
                </a:solidFill>
                <a:latin typeface="楷体_GB2312" pitchFamily="49" charset="-122"/>
                <a:ea typeface="楷体_GB2312" pitchFamily="49" charset="-122"/>
              </a:rPr>
              <a:t>、</a:t>
            </a:r>
            <a:r>
              <a:rPr lang="en-US" altLang="zh-CN" sz="2800">
                <a:solidFill>
                  <a:srgbClr val="080808"/>
                </a:solidFill>
                <a:latin typeface="楷体_GB2312" pitchFamily="49" charset="-122"/>
                <a:ea typeface="楷体_GB2312" pitchFamily="49" charset="-122"/>
              </a:rPr>
              <a:t>CF</a:t>
            </a:r>
            <a:r>
              <a:rPr lang="zh-CN" altLang="en-US" sz="2800">
                <a:solidFill>
                  <a:srgbClr val="080808"/>
                </a:solidFill>
                <a:latin typeface="楷体_GB2312" pitchFamily="49" charset="-122"/>
                <a:ea typeface="楷体_GB2312" pitchFamily="49" charset="-122"/>
              </a:rPr>
              <a:t>位置</a:t>
            </a:r>
            <a:r>
              <a:rPr lang="en-US" altLang="zh-CN" sz="2800">
                <a:solidFill>
                  <a:srgbClr val="080808"/>
                </a:solidFill>
                <a:latin typeface="楷体_GB2312" pitchFamily="49" charset="-122"/>
                <a:ea typeface="楷体_GB2312" pitchFamily="49" charset="-122"/>
              </a:rPr>
              <a:t>1</a:t>
            </a:r>
            <a:r>
              <a:rPr lang="zh-CN" altLang="en-US" sz="2800">
                <a:solidFill>
                  <a:srgbClr val="080808"/>
                </a:solidFill>
                <a:latin typeface="楷体_GB2312" pitchFamily="49" charset="-122"/>
                <a:ea typeface="楷体_GB2312" pitchFamily="49" charset="-122"/>
              </a:rPr>
              <a:t>，而且输入顺序可以不按标志位的次序。</a:t>
            </a:r>
          </a:p>
        </p:txBody>
      </p:sp>
      <p:sp>
        <p:nvSpPr>
          <p:cNvPr id="2" name="标题 1"/>
          <p:cNvSpPr>
            <a:spLocks noGrp="1"/>
          </p:cNvSpPr>
          <p:nvPr>
            <p:ph type="title"/>
          </p:nvPr>
        </p:nvSpPr>
        <p:spPr/>
        <p:txBody>
          <a:bodyPr/>
          <a:lstStyle/>
          <a:p>
            <a:r>
              <a:rPr lang="en-US" altLang="zh-CN" dirty="0"/>
              <a:t>2.</a:t>
            </a:r>
            <a:r>
              <a:rPr lang="zh-CN" altLang="en-US" dirty="0"/>
              <a:t>源程序的汇编、连接与调试</a:t>
            </a:r>
          </a:p>
        </p:txBody>
      </p:sp>
    </p:spTree>
    <p:extLst>
      <p:ext uri="{BB962C8B-B14F-4D97-AF65-F5344CB8AC3E}">
        <p14:creationId xmlns:p14="http://schemas.microsoft.com/office/powerpoint/2010/main" val="7005873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Text Box 3"/>
          <p:cNvSpPr txBox="1">
            <a:spLocks noChangeArrowheads="1"/>
          </p:cNvSpPr>
          <p:nvPr/>
        </p:nvSpPr>
        <p:spPr bwMode="auto">
          <a:xfrm>
            <a:off x="827088" y="1628775"/>
            <a:ext cx="7632700" cy="436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lang="en-US" altLang="zh-CN" sz="2400">
                <a:solidFill>
                  <a:srgbClr val="0000FF"/>
                </a:solidFill>
                <a:latin typeface="楷体_GB2312" pitchFamily="49" charset="-122"/>
                <a:ea typeface="楷体_GB2312" pitchFamily="49" charset="-122"/>
              </a:rPr>
              <a:t>5. </a:t>
            </a:r>
            <a:r>
              <a:rPr lang="zh-CN" altLang="en-US" sz="2400">
                <a:solidFill>
                  <a:srgbClr val="0000FF"/>
                </a:solidFill>
                <a:latin typeface="楷体_GB2312" pitchFamily="49" charset="-122"/>
                <a:ea typeface="楷体_GB2312" pitchFamily="49" charset="-122"/>
              </a:rPr>
              <a:t>反汇编目的代码</a:t>
            </a:r>
          </a:p>
          <a:p>
            <a:pPr algn="l">
              <a:lnSpc>
                <a:spcPct val="130000"/>
              </a:lnSpc>
            </a:pPr>
            <a:r>
              <a:rPr lang="zh-CN" altLang="en-US" sz="2400">
                <a:solidFill>
                  <a:srgbClr val="080808"/>
                </a:solidFill>
                <a:latin typeface="楷体_GB2312" pitchFamily="49" charset="-122"/>
                <a:ea typeface="楷体_GB2312" pitchFamily="49" charset="-122"/>
              </a:rPr>
              <a:t>可以利用</a:t>
            </a:r>
            <a:r>
              <a:rPr lang="en-US" altLang="zh-CN" sz="2400">
                <a:solidFill>
                  <a:srgbClr val="080808"/>
                </a:solidFill>
                <a:latin typeface="楷体_GB2312" pitchFamily="49" charset="-122"/>
                <a:ea typeface="楷体_GB2312" pitchFamily="49" charset="-122"/>
              </a:rPr>
              <a:t>U</a:t>
            </a:r>
            <a:r>
              <a:rPr lang="zh-CN" altLang="en-US" sz="2400">
                <a:solidFill>
                  <a:srgbClr val="080808"/>
                </a:solidFill>
                <a:latin typeface="楷体_GB2312" pitchFamily="49" charset="-122"/>
                <a:ea typeface="楷体_GB2312" pitchFamily="49" charset="-122"/>
              </a:rPr>
              <a:t>命令反汇编出内存中的二进制代码，即以汇编语言指令形式表示出二进制代码。</a:t>
            </a:r>
          </a:p>
          <a:p>
            <a:pPr algn="l">
              <a:lnSpc>
                <a:spcPct val="130000"/>
              </a:lnSpc>
            </a:pP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1</a:t>
            </a:r>
            <a:r>
              <a:rPr lang="zh-CN" altLang="en-US" sz="2400">
                <a:solidFill>
                  <a:srgbClr val="080808"/>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U  	</a:t>
            </a:r>
            <a:r>
              <a:rPr lang="zh-CN" altLang="en-US" sz="2400">
                <a:solidFill>
                  <a:srgbClr val="080808"/>
                </a:solidFill>
                <a:latin typeface="楷体_GB2312" pitchFamily="49" charset="-122"/>
                <a:ea typeface="楷体_GB2312" pitchFamily="49" charset="-122"/>
              </a:rPr>
              <a:t>；从当前</a:t>
            </a:r>
            <a:r>
              <a:rPr lang="en-US" altLang="zh-CN" sz="2400">
                <a:solidFill>
                  <a:srgbClr val="080808"/>
                </a:solidFill>
                <a:latin typeface="楷体_GB2312" pitchFamily="49" charset="-122"/>
                <a:ea typeface="楷体_GB2312" pitchFamily="49" charset="-122"/>
              </a:rPr>
              <a:t>CS</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IP</a:t>
            </a:r>
            <a:r>
              <a:rPr lang="zh-CN" altLang="en-US" sz="2400">
                <a:solidFill>
                  <a:srgbClr val="080808"/>
                </a:solidFill>
                <a:latin typeface="楷体_GB2312" pitchFamily="49" charset="-122"/>
                <a:ea typeface="楷体_GB2312" pitchFamily="49" charset="-122"/>
              </a:rPr>
              <a:t>地址开始反汇编，每次对约</a:t>
            </a:r>
            <a:r>
              <a:rPr lang="en-US" altLang="zh-CN" sz="2400">
                <a:solidFill>
                  <a:srgbClr val="080808"/>
                </a:solidFill>
                <a:latin typeface="楷体_GB2312" pitchFamily="49" charset="-122"/>
                <a:ea typeface="楷体_GB2312" pitchFamily="49" charset="-122"/>
              </a:rPr>
              <a:t>32</a:t>
            </a:r>
            <a:r>
              <a:rPr lang="zh-CN" altLang="en-US" sz="2400">
                <a:solidFill>
                  <a:srgbClr val="080808"/>
                </a:solidFill>
                <a:latin typeface="楷体_GB2312" pitchFamily="49" charset="-122"/>
                <a:ea typeface="楷体_GB2312" pitchFamily="49" charset="-122"/>
              </a:rPr>
              <a:t>个字节的代码进行反汇编，下次</a:t>
            </a:r>
            <a:r>
              <a:rPr lang="en-US" altLang="zh-CN" sz="2400">
                <a:solidFill>
                  <a:srgbClr val="080808"/>
                </a:solidFill>
                <a:latin typeface="楷体_GB2312" pitchFamily="49" charset="-122"/>
                <a:ea typeface="楷体_GB2312" pitchFamily="49" charset="-122"/>
              </a:rPr>
              <a:t>U</a:t>
            </a:r>
            <a:r>
              <a:rPr lang="zh-CN" altLang="en-US" sz="2400">
                <a:solidFill>
                  <a:srgbClr val="080808"/>
                </a:solidFill>
                <a:latin typeface="楷体_GB2312" pitchFamily="49" charset="-122"/>
                <a:ea typeface="楷体_GB2312" pitchFamily="49" charset="-122"/>
              </a:rPr>
              <a:t>命令会从本次结束位置开始反汇编。</a:t>
            </a:r>
          </a:p>
          <a:p>
            <a:pPr algn="l">
              <a:lnSpc>
                <a:spcPct val="130000"/>
              </a:lnSpc>
            </a:pP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2</a:t>
            </a:r>
            <a:r>
              <a:rPr lang="zh-CN" altLang="en-US" sz="2400">
                <a:solidFill>
                  <a:srgbClr val="080808"/>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U addr</a:t>
            </a:r>
            <a:r>
              <a:rPr lang="en-US" altLang="zh-CN" sz="2400">
                <a:solidFill>
                  <a:srgbClr val="080808"/>
                </a:solidFill>
                <a:latin typeface="楷体_GB2312" pitchFamily="49" charset="-122"/>
                <a:ea typeface="楷体_GB2312" pitchFamily="49" charset="-122"/>
              </a:rPr>
              <a:t>	</a:t>
            </a:r>
            <a:r>
              <a:rPr lang="zh-CN" altLang="en-US" sz="2400">
                <a:solidFill>
                  <a:srgbClr val="080808"/>
                </a:solidFill>
                <a:latin typeface="楷体_GB2312" pitchFamily="49" charset="-122"/>
                <a:ea typeface="楷体_GB2312" pitchFamily="49" charset="-122"/>
              </a:rPr>
              <a:t>；从指定地址（</a:t>
            </a:r>
            <a:r>
              <a:rPr lang="en-US" altLang="zh-CN" sz="2400">
                <a:solidFill>
                  <a:srgbClr val="080808"/>
                </a:solidFill>
                <a:latin typeface="楷体_GB2312" pitchFamily="49" charset="-122"/>
                <a:ea typeface="楷体_GB2312" pitchFamily="49" charset="-122"/>
              </a:rPr>
              <a:t>addr</a:t>
            </a:r>
            <a:r>
              <a:rPr lang="zh-CN" altLang="en-US" sz="2400">
                <a:solidFill>
                  <a:srgbClr val="080808"/>
                </a:solidFill>
                <a:latin typeface="楷体_GB2312" pitchFamily="49" charset="-122"/>
                <a:ea typeface="楷体_GB2312" pitchFamily="49" charset="-122"/>
              </a:rPr>
              <a:t>）开始进行反汇编。</a:t>
            </a:r>
          </a:p>
          <a:p>
            <a:pPr algn="l">
              <a:lnSpc>
                <a:spcPct val="130000"/>
              </a:lnSpc>
            </a:pP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3</a:t>
            </a:r>
            <a:r>
              <a:rPr lang="zh-CN" altLang="en-US" sz="2400">
                <a:solidFill>
                  <a:srgbClr val="080808"/>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U addr1</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addr2</a:t>
            </a:r>
            <a:r>
              <a:rPr lang="en-US" altLang="zh-CN" sz="2400">
                <a:solidFill>
                  <a:srgbClr val="080808"/>
                </a:solidFill>
                <a:latin typeface="楷体_GB2312" pitchFamily="49" charset="-122"/>
                <a:ea typeface="楷体_GB2312" pitchFamily="49" charset="-122"/>
              </a:rPr>
              <a:t>  </a:t>
            </a:r>
          </a:p>
          <a:p>
            <a:pPr algn="l">
              <a:lnSpc>
                <a:spcPct val="130000"/>
              </a:lnSpc>
            </a:pPr>
            <a:r>
              <a:rPr lang="en-US" altLang="zh-CN" sz="2400">
                <a:solidFill>
                  <a:srgbClr val="080808"/>
                </a:solidFill>
                <a:latin typeface="楷体_GB2312" pitchFamily="49" charset="-122"/>
                <a:ea typeface="楷体_GB2312" pitchFamily="49" charset="-122"/>
              </a:rPr>
              <a:t>       </a:t>
            </a:r>
            <a:r>
              <a:rPr lang="zh-CN" altLang="en-US" sz="2400">
                <a:solidFill>
                  <a:srgbClr val="080808"/>
                </a:solidFill>
                <a:latin typeface="楷体_GB2312" pitchFamily="49" charset="-122"/>
                <a:ea typeface="楷体_GB2312" pitchFamily="49" charset="-122"/>
              </a:rPr>
              <a:t>；从地址</a:t>
            </a:r>
            <a:r>
              <a:rPr lang="en-US" altLang="zh-CN" sz="2400">
                <a:solidFill>
                  <a:srgbClr val="080808"/>
                </a:solidFill>
                <a:latin typeface="楷体_GB2312" pitchFamily="49" charset="-122"/>
                <a:ea typeface="楷体_GB2312" pitchFamily="49" charset="-122"/>
              </a:rPr>
              <a:t>1</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addr1</a:t>
            </a:r>
            <a:r>
              <a:rPr lang="zh-CN" altLang="en-US" sz="2400">
                <a:solidFill>
                  <a:srgbClr val="080808"/>
                </a:solidFill>
                <a:latin typeface="楷体_GB2312" pitchFamily="49" charset="-122"/>
                <a:ea typeface="楷体_GB2312" pitchFamily="49" charset="-122"/>
              </a:rPr>
              <a:t>）反汇编到地址</a:t>
            </a:r>
            <a:r>
              <a:rPr lang="en-US" altLang="zh-CN" sz="2400">
                <a:solidFill>
                  <a:srgbClr val="080808"/>
                </a:solidFill>
                <a:latin typeface="楷体_GB2312" pitchFamily="49" charset="-122"/>
                <a:ea typeface="楷体_GB2312" pitchFamily="49" charset="-122"/>
              </a:rPr>
              <a:t>2</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addr2</a:t>
            </a:r>
            <a:r>
              <a:rPr lang="zh-CN" altLang="en-US" sz="2400">
                <a:solidFill>
                  <a:srgbClr val="080808"/>
                </a:solidFill>
                <a:latin typeface="楷体_GB2312" pitchFamily="49" charset="-122"/>
                <a:ea typeface="楷体_GB2312" pitchFamily="49" charset="-122"/>
              </a:rPr>
              <a:t>）</a:t>
            </a:r>
          </a:p>
        </p:txBody>
      </p:sp>
      <p:sp>
        <p:nvSpPr>
          <p:cNvPr id="2" name="标题 1"/>
          <p:cNvSpPr>
            <a:spLocks noGrp="1"/>
          </p:cNvSpPr>
          <p:nvPr>
            <p:ph type="title"/>
          </p:nvPr>
        </p:nvSpPr>
        <p:spPr/>
        <p:txBody>
          <a:bodyPr/>
          <a:lstStyle/>
          <a:p>
            <a:r>
              <a:rPr lang="en-US" altLang="zh-CN" dirty="0"/>
              <a:t>2.</a:t>
            </a:r>
            <a:r>
              <a:rPr lang="zh-CN" altLang="en-US" dirty="0"/>
              <a:t>源程序的汇编、连接与调试</a:t>
            </a:r>
          </a:p>
        </p:txBody>
      </p:sp>
    </p:spTree>
    <p:extLst>
      <p:ext uri="{BB962C8B-B14F-4D97-AF65-F5344CB8AC3E}">
        <p14:creationId xmlns:p14="http://schemas.microsoft.com/office/powerpoint/2010/main" val="1315968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Text Box 3"/>
          <p:cNvSpPr txBox="1">
            <a:spLocks noChangeArrowheads="1"/>
          </p:cNvSpPr>
          <p:nvPr/>
        </p:nvSpPr>
        <p:spPr bwMode="auto">
          <a:xfrm>
            <a:off x="755650" y="1628775"/>
            <a:ext cx="777716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rgbClr val="0000FF"/>
                </a:solidFill>
                <a:latin typeface="楷体_GB2312" pitchFamily="49" charset="-122"/>
                <a:ea typeface="楷体_GB2312" pitchFamily="49" charset="-122"/>
              </a:rPr>
              <a:t>6. </a:t>
            </a:r>
            <a:r>
              <a:rPr lang="zh-CN" altLang="en-US" sz="2400">
                <a:solidFill>
                  <a:srgbClr val="0000FF"/>
                </a:solidFill>
                <a:latin typeface="楷体_GB2312" pitchFamily="49" charset="-122"/>
                <a:ea typeface="楷体_GB2312" pitchFamily="49" charset="-122"/>
              </a:rPr>
              <a:t>设置断点并执行程序</a:t>
            </a:r>
          </a:p>
          <a:p>
            <a:pPr algn="l"/>
            <a:r>
              <a:rPr lang="zh-CN" altLang="en-US" sz="2400">
                <a:solidFill>
                  <a:srgbClr val="080808"/>
                </a:solidFill>
                <a:latin typeface="楷体_GB2312" pitchFamily="49" charset="-122"/>
                <a:ea typeface="楷体_GB2312" pitchFamily="49" charset="-122"/>
              </a:rPr>
              <a:t>可以利用</a:t>
            </a:r>
            <a:r>
              <a:rPr lang="en-US" altLang="zh-CN" sz="2400">
                <a:solidFill>
                  <a:srgbClr val="080808"/>
                </a:solidFill>
                <a:latin typeface="楷体_GB2312" pitchFamily="49" charset="-122"/>
                <a:ea typeface="楷体_GB2312" pitchFamily="49" charset="-122"/>
              </a:rPr>
              <a:t>G</a:t>
            </a:r>
            <a:r>
              <a:rPr lang="zh-CN" altLang="en-US" sz="2400">
                <a:solidFill>
                  <a:srgbClr val="080808"/>
                </a:solidFill>
                <a:latin typeface="楷体_GB2312" pitchFamily="49" charset="-122"/>
                <a:ea typeface="楷体_GB2312" pitchFamily="49" charset="-122"/>
              </a:rPr>
              <a:t>命令实现程序的分段执行。</a:t>
            </a:r>
            <a:r>
              <a:rPr lang="en-US" altLang="zh-CN" sz="2400">
                <a:solidFill>
                  <a:srgbClr val="080808"/>
                </a:solidFill>
                <a:latin typeface="楷体_GB2312" pitchFamily="49" charset="-122"/>
                <a:ea typeface="楷体_GB2312" pitchFamily="49" charset="-122"/>
              </a:rPr>
              <a:t>G</a:t>
            </a:r>
            <a:r>
              <a:rPr lang="zh-CN" altLang="en-US" sz="2400">
                <a:solidFill>
                  <a:srgbClr val="080808"/>
                </a:solidFill>
                <a:latin typeface="楷体_GB2312" pitchFamily="49" charset="-122"/>
                <a:ea typeface="楷体_GB2312" pitchFamily="49" charset="-122"/>
              </a:rPr>
              <a:t>命令主要有四种格式：</a:t>
            </a:r>
          </a:p>
          <a:p>
            <a:pPr algn="l"/>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1</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G 	</a:t>
            </a:r>
            <a:r>
              <a:rPr lang="en-US" altLang="zh-CN" sz="2400">
                <a:solidFill>
                  <a:srgbClr val="080808"/>
                </a:solidFill>
                <a:latin typeface="楷体_GB2312" pitchFamily="49" charset="-122"/>
                <a:ea typeface="楷体_GB2312" pitchFamily="49" charset="-122"/>
              </a:rPr>
              <a:t> </a:t>
            </a:r>
            <a:r>
              <a:rPr lang="zh-CN" altLang="en-US" sz="2400">
                <a:solidFill>
                  <a:srgbClr val="080808"/>
                </a:solidFill>
                <a:latin typeface="楷体_GB2312" pitchFamily="49" charset="-122"/>
                <a:ea typeface="楷体_GB2312" pitchFamily="49" charset="-122"/>
              </a:rPr>
              <a:t>；从当前地址（</a:t>
            </a:r>
            <a:r>
              <a:rPr lang="en-US" altLang="zh-CN" sz="2400">
                <a:solidFill>
                  <a:srgbClr val="080808"/>
                </a:solidFill>
                <a:latin typeface="楷体_GB2312" pitchFamily="49" charset="-122"/>
                <a:ea typeface="楷体_GB2312" pitchFamily="49" charset="-122"/>
              </a:rPr>
              <a:t>CS</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IP</a:t>
            </a:r>
            <a:r>
              <a:rPr lang="zh-CN" altLang="en-US" sz="2400">
                <a:solidFill>
                  <a:srgbClr val="080808"/>
                </a:solidFill>
                <a:latin typeface="楷体_GB2312" pitchFamily="49" charset="-122"/>
                <a:ea typeface="楷体_GB2312" pitchFamily="49" charset="-122"/>
              </a:rPr>
              <a:t>）开始执行程序，直到程序结束。</a:t>
            </a:r>
          </a:p>
          <a:p>
            <a:pPr algn="l"/>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2</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G</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addr</a:t>
            </a:r>
            <a:r>
              <a:rPr lang="en-US" altLang="zh-CN" sz="2400">
                <a:solidFill>
                  <a:srgbClr val="080808"/>
                </a:solidFill>
                <a:latin typeface="楷体_GB2312" pitchFamily="49" charset="-122"/>
                <a:ea typeface="楷体_GB2312" pitchFamily="49" charset="-122"/>
              </a:rPr>
              <a:t> </a:t>
            </a:r>
            <a:r>
              <a:rPr lang="zh-CN" altLang="en-US" sz="2400">
                <a:solidFill>
                  <a:srgbClr val="080808"/>
                </a:solidFill>
                <a:latin typeface="楷体_GB2312" pitchFamily="49" charset="-122"/>
                <a:ea typeface="楷体_GB2312" pitchFamily="49" charset="-122"/>
              </a:rPr>
              <a:t>；从指定地址（</a:t>
            </a:r>
            <a:r>
              <a:rPr lang="en-US" altLang="zh-CN" sz="2400">
                <a:solidFill>
                  <a:srgbClr val="080808"/>
                </a:solidFill>
                <a:latin typeface="楷体_GB2312" pitchFamily="49" charset="-122"/>
                <a:ea typeface="楷体_GB2312" pitchFamily="49" charset="-122"/>
              </a:rPr>
              <a:t>addr</a:t>
            </a:r>
            <a:r>
              <a:rPr lang="zh-CN" altLang="en-US" sz="2400">
                <a:solidFill>
                  <a:srgbClr val="080808"/>
                </a:solidFill>
                <a:latin typeface="楷体_GB2312" pitchFamily="49" charset="-122"/>
                <a:ea typeface="楷体_GB2312" pitchFamily="49" charset="-122"/>
              </a:rPr>
              <a:t>）开始执行程序，直到程序结束。</a:t>
            </a:r>
          </a:p>
          <a:p>
            <a:pPr algn="l"/>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3</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G</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addr1</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addr2</a:t>
            </a:r>
            <a:r>
              <a:rPr lang="en-US" altLang="zh-CN" sz="2400">
                <a:solidFill>
                  <a:srgbClr val="080808"/>
                </a:solidFill>
                <a:latin typeface="楷体_GB2312" pitchFamily="49" charset="-122"/>
                <a:ea typeface="楷体_GB2312" pitchFamily="49" charset="-122"/>
              </a:rPr>
              <a:t>	</a:t>
            </a:r>
            <a:r>
              <a:rPr lang="zh-CN" altLang="en-US" sz="2400">
                <a:solidFill>
                  <a:srgbClr val="080808"/>
                </a:solidFill>
                <a:latin typeface="楷体_GB2312" pitchFamily="49" charset="-122"/>
                <a:ea typeface="楷体_GB2312" pitchFamily="49" charset="-122"/>
              </a:rPr>
              <a:t>；从地址</a:t>
            </a:r>
            <a:r>
              <a:rPr lang="en-US" altLang="zh-CN" sz="2400">
                <a:solidFill>
                  <a:srgbClr val="080808"/>
                </a:solidFill>
                <a:latin typeface="楷体_GB2312" pitchFamily="49" charset="-122"/>
                <a:ea typeface="楷体_GB2312" pitchFamily="49" charset="-122"/>
              </a:rPr>
              <a:t>1</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addr1</a:t>
            </a:r>
            <a:r>
              <a:rPr lang="zh-CN" altLang="en-US" sz="2400">
                <a:solidFill>
                  <a:srgbClr val="080808"/>
                </a:solidFill>
                <a:latin typeface="楷体_GB2312" pitchFamily="49" charset="-122"/>
                <a:ea typeface="楷体_GB2312" pitchFamily="49" charset="-122"/>
              </a:rPr>
              <a:t>）执行到地址</a:t>
            </a:r>
            <a:r>
              <a:rPr lang="en-US" altLang="zh-CN" sz="2400">
                <a:solidFill>
                  <a:srgbClr val="080808"/>
                </a:solidFill>
                <a:latin typeface="楷体_GB2312" pitchFamily="49" charset="-122"/>
                <a:ea typeface="楷体_GB2312" pitchFamily="49" charset="-122"/>
              </a:rPr>
              <a:t>2</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addr2</a:t>
            </a:r>
            <a:r>
              <a:rPr lang="zh-CN" altLang="en-US" sz="2400">
                <a:solidFill>
                  <a:srgbClr val="080808"/>
                </a:solidFill>
                <a:latin typeface="楷体_GB2312" pitchFamily="49" charset="-122"/>
                <a:ea typeface="楷体_GB2312" pitchFamily="49" charset="-122"/>
              </a:rPr>
              <a:t>），实际上在所指定的地址</a:t>
            </a:r>
            <a:r>
              <a:rPr lang="en-US" altLang="zh-CN" sz="2400">
                <a:solidFill>
                  <a:srgbClr val="080808"/>
                </a:solidFill>
                <a:latin typeface="楷体_GB2312" pitchFamily="49" charset="-122"/>
                <a:ea typeface="楷体_GB2312" pitchFamily="49" charset="-122"/>
              </a:rPr>
              <a:t>2</a:t>
            </a:r>
            <a:r>
              <a:rPr lang="zh-CN" altLang="en-US" sz="2400">
                <a:solidFill>
                  <a:srgbClr val="080808"/>
                </a:solidFill>
                <a:latin typeface="楷体_GB2312" pitchFamily="49" charset="-122"/>
                <a:ea typeface="楷体_GB2312" pitchFamily="49" charset="-122"/>
              </a:rPr>
              <a:t>处设置了一个断点，这样可以使程序得以分段执行。</a:t>
            </a:r>
          </a:p>
          <a:p>
            <a:pPr algn="l"/>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4</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G addr</a:t>
            </a:r>
            <a:r>
              <a:rPr lang="en-US" altLang="zh-CN" sz="2400">
                <a:solidFill>
                  <a:srgbClr val="080808"/>
                </a:solidFill>
                <a:latin typeface="楷体_GB2312" pitchFamily="49" charset="-122"/>
                <a:ea typeface="楷体_GB2312" pitchFamily="49" charset="-122"/>
              </a:rPr>
              <a:t>  	</a:t>
            </a:r>
            <a:r>
              <a:rPr lang="zh-CN" altLang="en-US" sz="2400">
                <a:solidFill>
                  <a:srgbClr val="080808"/>
                </a:solidFill>
                <a:latin typeface="楷体_GB2312" pitchFamily="49" charset="-122"/>
                <a:ea typeface="楷体_GB2312" pitchFamily="49" charset="-122"/>
              </a:rPr>
              <a:t>；从当前地址</a:t>
            </a:r>
            <a:r>
              <a:rPr lang="en-US" altLang="zh-CN" sz="2400">
                <a:solidFill>
                  <a:srgbClr val="080808"/>
                </a:solidFill>
                <a:latin typeface="楷体_GB2312" pitchFamily="49" charset="-122"/>
                <a:ea typeface="楷体_GB2312" pitchFamily="49" charset="-122"/>
              </a:rPr>
              <a:t>CS</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IP</a:t>
            </a:r>
            <a:r>
              <a:rPr lang="zh-CN" altLang="en-US" sz="2400">
                <a:solidFill>
                  <a:srgbClr val="080808"/>
                </a:solidFill>
                <a:latin typeface="楷体_GB2312" pitchFamily="49" charset="-122"/>
                <a:ea typeface="楷体_GB2312" pitchFamily="49" charset="-122"/>
              </a:rPr>
              <a:t>执行到指定的地址（</a:t>
            </a:r>
            <a:r>
              <a:rPr lang="en-US" altLang="zh-CN" sz="2400">
                <a:solidFill>
                  <a:srgbClr val="080808"/>
                </a:solidFill>
                <a:latin typeface="楷体_GB2312" pitchFamily="49" charset="-122"/>
                <a:ea typeface="楷体_GB2312" pitchFamily="49" charset="-122"/>
              </a:rPr>
              <a:t>addr</a:t>
            </a:r>
            <a:r>
              <a:rPr lang="zh-CN" altLang="en-US" sz="2400">
                <a:solidFill>
                  <a:srgbClr val="080808"/>
                </a:solidFill>
                <a:latin typeface="楷体_GB2312" pitchFamily="49" charset="-122"/>
                <a:ea typeface="楷体_GB2312" pitchFamily="49" charset="-122"/>
              </a:rPr>
              <a:t>），即在</a:t>
            </a:r>
            <a:r>
              <a:rPr lang="en-US" altLang="zh-CN" sz="2400">
                <a:solidFill>
                  <a:srgbClr val="080808"/>
                </a:solidFill>
                <a:latin typeface="楷体_GB2312" pitchFamily="49" charset="-122"/>
                <a:ea typeface="楷体_GB2312" pitchFamily="49" charset="-122"/>
              </a:rPr>
              <a:t>addr</a:t>
            </a:r>
            <a:r>
              <a:rPr lang="zh-CN" altLang="en-US" sz="2400">
                <a:solidFill>
                  <a:srgbClr val="080808"/>
                </a:solidFill>
                <a:latin typeface="楷体_GB2312" pitchFamily="49" charset="-122"/>
                <a:ea typeface="楷体_GB2312" pitchFamily="49" charset="-122"/>
              </a:rPr>
              <a:t>处设置了断点。 </a:t>
            </a:r>
          </a:p>
        </p:txBody>
      </p:sp>
      <p:sp>
        <p:nvSpPr>
          <p:cNvPr id="2" name="标题 1"/>
          <p:cNvSpPr>
            <a:spLocks noGrp="1"/>
          </p:cNvSpPr>
          <p:nvPr>
            <p:ph type="title"/>
          </p:nvPr>
        </p:nvSpPr>
        <p:spPr/>
        <p:txBody>
          <a:bodyPr/>
          <a:lstStyle/>
          <a:p>
            <a:r>
              <a:rPr lang="en-US" altLang="zh-CN" dirty="0"/>
              <a:t>2.</a:t>
            </a:r>
            <a:r>
              <a:rPr lang="zh-CN" altLang="en-US" dirty="0"/>
              <a:t>源程序的汇编、连接与调试</a:t>
            </a:r>
          </a:p>
        </p:txBody>
      </p:sp>
    </p:spTree>
    <p:extLst>
      <p:ext uri="{BB962C8B-B14F-4D97-AF65-F5344CB8AC3E}">
        <p14:creationId xmlns:p14="http://schemas.microsoft.com/office/powerpoint/2010/main" val="10371737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Text Box 3"/>
          <p:cNvSpPr txBox="1">
            <a:spLocks noChangeArrowheads="1"/>
          </p:cNvSpPr>
          <p:nvPr/>
        </p:nvSpPr>
        <p:spPr bwMode="auto">
          <a:xfrm>
            <a:off x="900113" y="1628775"/>
            <a:ext cx="78486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charset="0"/>
                <a:ea typeface="宋体" charset="-122"/>
              </a:defRPr>
            </a:lvl1pPr>
            <a:lvl2pPr marL="914400" indent="-457200" algn="l">
              <a:defRPr kumimoji="1" sz="2400">
                <a:solidFill>
                  <a:schemeClr val="tx1"/>
                </a:solidFill>
                <a:latin typeface="Times New Roman" charset="0"/>
                <a:ea typeface="宋体" charset="-122"/>
              </a:defRPr>
            </a:lvl2pPr>
            <a:lvl3pPr marL="1371600" indent="-457200" algn="l">
              <a:defRPr kumimoji="1" sz="2400">
                <a:solidFill>
                  <a:schemeClr val="tx1"/>
                </a:solidFill>
                <a:latin typeface="Times New Roman" charset="0"/>
                <a:ea typeface="宋体" charset="-122"/>
              </a:defRPr>
            </a:lvl3pPr>
            <a:lvl4pPr marL="1828800" indent="-457200" algn="l">
              <a:defRPr kumimoji="1" sz="2400">
                <a:solidFill>
                  <a:schemeClr val="tx1"/>
                </a:solidFill>
                <a:latin typeface="Times New Roman" charset="0"/>
                <a:ea typeface="宋体" charset="-122"/>
              </a:defRPr>
            </a:lvl4pPr>
            <a:lvl5pPr marL="2286000" indent="-457200" algn="l">
              <a:defRPr kumimoji="1" sz="2400">
                <a:solidFill>
                  <a:schemeClr val="tx1"/>
                </a:solidFill>
                <a:latin typeface="Times New Roman" charset="0"/>
                <a:ea typeface="宋体" charset="-122"/>
              </a:defRPr>
            </a:lvl5pPr>
            <a:lvl6pPr marL="2743200" indent="-457200" fontAlgn="base">
              <a:spcBef>
                <a:spcPct val="0"/>
              </a:spcBef>
              <a:spcAft>
                <a:spcPct val="0"/>
              </a:spcAft>
              <a:defRPr kumimoji="1" sz="2400">
                <a:solidFill>
                  <a:schemeClr val="tx1"/>
                </a:solidFill>
                <a:latin typeface="Times New Roman" charset="0"/>
                <a:ea typeface="宋体" charset="-122"/>
              </a:defRPr>
            </a:lvl6pPr>
            <a:lvl7pPr marL="3200400" indent="-457200" fontAlgn="base">
              <a:spcBef>
                <a:spcPct val="0"/>
              </a:spcBef>
              <a:spcAft>
                <a:spcPct val="0"/>
              </a:spcAft>
              <a:defRPr kumimoji="1" sz="2400">
                <a:solidFill>
                  <a:schemeClr val="tx1"/>
                </a:solidFill>
                <a:latin typeface="Times New Roman" charset="0"/>
                <a:ea typeface="宋体" charset="-122"/>
              </a:defRPr>
            </a:lvl7pPr>
            <a:lvl8pPr marL="3657600" indent="-457200" fontAlgn="base">
              <a:spcBef>
                <a:spcPct val="0"/>
              </a:spcBef>
              <a:spcAft>
                <a:spcPct val="0"/>
              </a:spcAft>
              <a:defRPr kumimoji="1" sz="2400">
                <a:solidFill>
                  <a:schemeClr val="tx1"/>
                </a:solidFill>
                <a:latin typeface="Times New Roman" charset="0"/>
                <a:ea typeface="宋体" charset="-122"/>
              </a:defRPr>
            </a:lvl8pPr>
            <a:lvl9pPr marL="4114800" indent="-457200" fontAlgn="base">
              <a:spcBef>
                <a:spcPct val="0"/>
              </a:spcBef>
              <a:spcAft>
                <a:spcPct val="0"/>
              </a:spcAft>
              <a:defRPr kumimoji="1" sz="2400">
                <a:solidFill>
                  <a:schemeClr val="tx1"/>
                </a:solidFill>
                <a:latin typeface="Times New Roman" charset="0"/>
                <a:ea typeface="宋体" charset="-122"/>
              </a:defRPr>
            </a:lvl9pPr>
          </a:lstStyle>
          <a:p>
            <a:r>
              <a:rPr lang="en-US" altLang="zh-CN" sz="2800">
                <a:solidFill>
                  <a:srgbClr val="0000FF"/>
                </a:solidFill>
                <a:latin typeface="楷体_GB2312" pitchFamily="49" charset="-122"/>
                <a:ea typeface="楷体_GB2312" pitchFamily="49" charset="-122"/>
              </a:rPr>
              <a:t>7. </a:t>
            </a:r>
            <a:r>
              <a:rPr lang="zh-CN" altLang="en-US" sz="2800">
                <a:solidFill>
                  <a:srgbClr val="0000FF"/>
                </a:solidFill>
                <a:latin typeface="楷体_GB2312" pitchFamily="49" charset="-122"/>
                <a:ea typeface="楷体_GB2312" pitchFamily="49" charset="-122"/>
              </a:rPr>
              <a:t>显示并修改内存单元的内容</a:t>
            </a:r>
          </a:p>
          <a:p>
            <a:endParaRPr lang="zh-CN" altLang="en-US" sz="2800">
              <a:solidFill>
                <a:srgbClr val="080808"/>
              </a:solidFill>
              <a:latin typeface="楷体_GB2312" pitchFamily="49" charset="-122"/>
              <a:ea typeface="楷体_GB2312" pitchFamily="49" charset="-122"/>
            </a:endParaRPr>
          </a:p>
          <a:p>
            <a:pPr>
              <a:buClr>
                <a:srgbClr val="FF0000"/>
              </a:buClr>
              <a:buFont typeface="Wingdings" pitchFamily="2" charset="2"/>
              <a:buChar char="p"/>
            </a:pPr>
            <a:r>
              <a:rPr lang="en-US" altLang="zh-CN" sz="2800">
                <a:solidFill>
                  <a:srgbClr val="080808"/>
                </a:solidFill>
                <a:latin typeface="楷体_GB2312" pitchFamily="49" charset="-122"/>
                <a:ea typeface="楷体_GB2312" pitchFamily="49" charset="-122"/>
              </a:rPr>
              <a:t>D</a:t>
            </a:r>
            <a:r>
              <a:rPr lang="zh-CN" altLang="en-US" sz="2800">
                <a:solidFill>
                  <a:srgbClr val="080808"/>
                </a:solidFill>
                <a:latin typeface="楷体_GB2312" pitchFamily="49" charset="-122"/>
                <a:ea typeface="楷体_GB2312" pitchFamily="49" charset="-122"/>
              </a:rPr>
              <a:t>命令用于显示内存（存储）单元的内容；</a:t>
            </a:r>
          </a:p>
          <a:p>
            <a:pPr>
              <a:buClr>
                <a:srgbClr val="FF0000"/>
              </a:buClr>
              <a:buFont typeface="Wingdings" pitchFamily="2" charset="2"/>
              <a:buChar char="p"/>
            </a:pPr>
            <a:endParaRPr lang="zh-CN" altLang="en-US" sz="2800">
              <a:solidFill>
                <a:srgbClr val="080808"/>
              </a:solidFill>
              <a:latin typeface="楷体_GB2312" pitchFamily="49" charset="-122"/>
              <a:ea typeface="楷体_GB2312" pitchFamily="49" charset="-122"/>
            </a:endParaRPr>
          </a:p>
          <a:p>
            <a:pPr>
              <a:buClr>
                <a:srgbClr val="FF0000"/>
              </a:buClr>
              <a:buFont typeface="Wingdings" pitchFamily="2" charset="2"/>
              <a:buChar char="p"/>
            </a:pPr>
            <a:r>
              <a:rPr lang="en-US" altLang="zh-CN" sz="2800">
                <a:solidFill>
                  <a:srgbClr val="080808"/>
                </a:solidFill>
                <a:latin typeface="楷体_GB2312" pitchFamily="49" charset="-122"/>
                <a:ea typeface="楷体_GB2312" pitchFamily="49" charset="-122"/>
              </a:rPr>
              <a:t>E</a:t>
            </a:r>
            <a:r>
              <a:rPr lang="zh-CN" altLang="en-US" sz="2800">
                <a:solidFill>
                  <a:srgbClr val="080808"/>
                </a:solidFill>
                <a:latin typeface="楷体_GB2312" pitchFamily="49" charset="-122"/>
                <a:ea typeface="楷体_GB2312" pitchFamily="49" charset="-122"/>
              </a:rPr>
              <a:t>命令用于显示并修改存储单元的内容；</a:t>
            </a:r>
          </a:p>
          <a:p>
            <a:pPr>
              <a:buClr>
                <a:srgbClr val="FF0000"/>
              </a:buClr>
              <a:buFont typeface="Wingdings" pitchFamily="2" charset="2"/>
              <a:buChar char="p"/>
            </a:pPr>
            <a:endParaRPr lang="zh-CN" altLang="en-US" sz="2800">
              <a:solidFill>
                <a:srgbClr val="080808"/>
              </a:solidFill>
              <a:latin typeface="楷体_GB2312" pitchFamily="49" charset="-122"/>
              <a:ea typeface="楷体_GB2312" pitchFamily="49" charset="-122"/>
            </a:endParaRPr>
          </a:p>
          <a:p>
            <a:pPr>
              <a:buClr>
                <a:srgbClr val="FF0000"/>
              </a:buClr>
              <a:buFont typeface="Wingdings" pitchFamily="2" charset="2"/>
              <a:buChar char="p"/>
            </a:pPr>
            <a:r>
              <a:rPr lang="en-US" altLang="zh-CN" sz="2800">
                <a:solidFill>
                  <a:srgbClr val="080808"/>
                </a:solidFill>
                <a:latin typeface="楷体_GB2312" pitchFamily="49" charset="-122"/>
                <a:ea typeface="楷体_GB2312" pitchFamily="49" charset="-122"/>
              </a:rPr>
              <a:t>F</a:t>
            </a:r>
            <a:r>
              <a:rPr lang="zh-CN" altLang="en-US" sz="2800">
                <a:solidFill>
                  <a:srgbClr val="080808"/>
                </a:solidFill>
                <a:latin typeface="楷体_GB2312" pitchFamily="49" charset="-122"/>
                <a:ea typeface="楷体_GB2312" pitchFamily="49" charset="-122"/>
              </a:rPr>
              <a:t>命令用于给一块存储区域置入同一个值。</a:t>
            </a:r>
          </a:p>
          <a:p>
            <a:endParaRPr lang="zh-CN" altLang="en-US" sz="2800">
              <a:solidFill>
                <a:srgbClr val="080808"/>
              </a:solidFill>
              <a:latin typeface="楷体_GB2312" pitchFamily="49" charset="-122"/>
              <a:ea typeface="楷体_GB2312" pitchFamily="49" charset="-122"/>
            </a:endParaRPr>
          </a:p>
          <a:p>
            <a:r>
              <a:rPr lang="en-US" altLang="zh-CN" sz="2800">
                <a:solidFill>
                  <a:srgbClr val="080808"/>
                </a:solidFill>
                <a:latin typeface="楷体_GB2312" pitchFamily="49" charset="-122"/>
                <a:ea typeface="楷体_GB2312" pitchFamily="49" charset="-122"/>
              </a:rPr>
              <a:t>D</a:t>
            </a:r>
            <a:r>
              <a:rPr lang="zh-CN" altLang="en-US" sz="2800">
                <a:solidFill>
                  <a:srgbClr val="080808"/>
                </a:solidFill>
                <a:latin typeface="楷体_GB2312" pitchFamily="49" charset="-122"/>
                <a:ea typeface="楷体_GB2312" pitchFamily="49" charset="-122"/>
              </a:rPr>
              <a:t>命令的常用格式有三种：</a:t>
            </a:r>
          </a:p>
        </p:txBody>
      </p:sp>
      <p:sp>
        <p:nvSpPr>
          <p:cNvPr id="2" name="标题 1"/>
          <p:cNvSpPr>
            <a:spLocks noGrp="1"/>
          </p:cNvSpPr>
          <p:nvPr>
            <p:ph type="title"/>
          </p:nvPr>
        </p:nvSpPr>
        <p:spPr/>
        <p:txBody>
          <a:bodyPr/>
          <a:lstStyle/>
          <a:p>
            <a:r>
              <a:rPr lang="en-US" altLang="zh-CN" dirty="0"/>
              <a:t>2.</a:t>
            </a:r>
            <a:r>
              <a:rPr lang="zh-CN" altLang="en-US" dirty="0"/>
              <a:t>源程序的汇编、连接与调试</a:t>
            </a:r>
          </a:p>
        </p:txBody>
      </p:sp>
    </p:spTree>
    <p:extLst>
      <p:ext uri="{BB962C8B-B14F-4D97-AF65-F5344CB8AC3E}">
        <p14:creationId xmlns:p14="http://schemas.microsoft.com/office/powerpoint/2010/main" val="40806876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Text Box 3"/>
          <p:cNvSpPr txBox="1">
            <a:spLocks noChangeArrowheads="1"/>
          </p:cNvSpPr>
          <p:nvPr/>
        </p:nvSpPr>
        <p:spPr bwMode="auto">
          <a:xfrm>
            <a:off x="755650" y="1557338"/>
            <a:ext cx="7777163"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lang="en-US" altLang="zh-CN" sz="2400">
                <a:solidFill>
                  <a:srgbClr val="080808"/>
                </a:solidFill>
                <a:latin typeface="楷体_GB2312" pitchFamily="49" charset="-122"/>
                <a:ea typeface="楷体_GB2312" pitchFamily="49" charset="-122"/>
              </a:rPr>
              <a:t>D</a:t>
            </a:r>
            <a:r>
              <a:rPr lang="zh-CN" altLang="en-US" sz="2400">
                <a:solidFill>
                  <a:srgbClr val="080808"/>
                </a:solidFill>
                <a:latin typeface="楷体_GB2312" pitchFamily="49" charset="-122"/>
                <a:ea typeface="楷体_GB2312" pitchFamily="49" charset="-122"/>
              </a:rPr>
              <a:t>命令的常用格式有三种：</a:t>
            </a:r>
          </a:p>
          <a:p>
            <a:pPr algn="l">
              <a:lnSpc>
                <a:spcPct val="130000"/>
              </a:lnSpc>
            </a:pP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1</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D [Daddr</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]Offset	</a:t>
            </a:r>
            <a:r>
              <a:rPr lang="zh-CN" altLang="en-US" sz="2400">
                <a:solidFill>
                  <a:srgbClr val="080808"/>
                </a:solidFill>
                <a:latin typeface="楷体_GB2312" pitchFamily="49" charset="-122"/>
                <a:ea typeface="楷体_GB2312" pitchFamily="49" charset="-122"/>
              </a:rPr>
              <a:t>；从指定地址开始显示</a:t>
            </a:r>
            <a:r>
              <a:rPr lang="en-US" altLang="zh-CN" sz="2400">
                <a:solidFill>
                  <a:srgbClr val="080808"/>
                </a:solidFill>
                <a:latin typeface="楷体_GB2312" pitchFamily="49" charset="-122"/>
                <a:ea typeface="楷体_GB2312" pitchFamily="49" charset="-122"/>
              </a:rPr>
              <a:t>128</a:t>
            </a:r>
            <a:r>
              <a:rPr lang="zh-CN" altLang="en-US" sz="2400">
                <a:solidFill>
                  <a:srgbClr val="080808"/>
                </a:solidFill>
                <a:latin typeface="楷体_GB2312" pitchFamily="49" charset="-122"/>
                <a:ea typeface="楷体_GB2312" pitchFamily="49" charset="-122"/>
              </a:rPr>
              <a:t>个字节单元的内容，</a:t>
            </a:r>
            <a:r>
              <a:rPr lang="en-US" altLang="zh-CN" sz="2400">
                <a:solidFill>
                  <a:srgbClr val="080808"/>
                </a:solidFill>
                <a:latin typeface="楷体_GB2312" pitchFamily="49" charset="-122"/>
                <a:ea typeface="楷体_GB2312" pitchFamily="49" charset="-122"/>
              </a:rPr>
              <a:t>Daddr</a:t>
            </a:r>
            <a:r>
              <a:rPr lang="zh-CN" altLang="en-US" sz="2400">
                <a:solidFill>
                  <a:srgbClr val="080808"/>
                </a:solidFill>
                <a:latin typeface="楷体_GB2312" pitchFamily="49" charset="-122"/>
                <a:ea typeface="楷体_GB2312" pitchFamily="49" charset="-122"/>
              </a:rPr>
              <a:t>指定段地址，缺省时为</a:t>
            </a:r>
            <a:r>
              <a:rPr lang="en-US" altLang="zh-CN" sz="2400">
                <a:solidFill>
                  <a:srgbClr val="080808"/>
                </a:solidFill>
                <a:latin typeface="楷体_GB2312" pitchFamily="49" charset="-122"/>
                <a:ea typeface="楷体_GB2312" pitchFamily="49" charset="-122"/>
              </a:rPr>
              <a:t>DS</a:t>
            </a:r>
            <a:r>
              <a:rPr lang="zh-CN" altLang="en-US" sz="2400">
                <a:solidFill>
                  <a:srgbClr val="080808"/>
                </a:solidFill>
                <a:latin typeface="楷体_GB2312" pitchFamily="49" charset="-122"/>
                <a:ea typeface="楷体_GB2312" pitchFamily="49" charset="-122"/>
              </a:rPr>
              <a:t>的内容，它可以直接指定段地址值，也可以为</a:t>
            </a:r>
            <a:r>
              <a:rPr lang="en-US" altLang="zh-CN" sz="2400">
                <a:solidFill>
                  <a:srgbClr val="080808"/>
                </a:solidFill>
                <a:latin typeface="楷体_GB2312" pitchFamily="49" charset="-122"/>
                <a:ea typeface="楷体_GB2312" pitchFamily="49" charset="-122"/>
              </a:rPr>
              <a:t>DS</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ES</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CS</a:t>
            </a:r>
            <a:r>
              <a:rPr lang="zh-CN" altLang="en-US" sz="2400">
                <a:solidFill>
                  <a:srgbClr val="080808"/>
                </a:solidFill>
                <a:latin typeface="楷体_GB2312" pitchFamily="49" charset="-122"/>
                <a:ea typeface="楷体_GB2312" pitchFamily="49" charset="-122"/>
              </a:rPr>
              <a:t>和</a:t>
            </a:r>
            <a:r>
              <a:rPr lang="en-US" altLang="zh-CN" sz="2400">
                <a:solidFill>
                  <a:srgbClr val="080808"/>
                </a:solidFill>
                <a:latin typeface="楷体_GB2312" pitchFamily="49" charset="-122"/>
                <a:ea typeface="楷体_GB2312" pitchFamily="49" charset="-122"/>
              </a:rPr>
              <a:t>SS</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Offset</a:t>
            </a:r>
            <a:r>
              <a:rPr lang="zh-CN" altLang="en-US" sz="2400">
                <a:solidFill>
                  <a:srgbClr val="080808"/>
                </a:solidFill>
                <a:latin typeface="楷体_GB2312" pitchFamily="49" charset="-122"/>
                <a:ea typeface="楷体_GB2312" pitchFamily="49" charset="-122"/>
              </a:rPr>
              <a:t>用于指定段内偏移地址。</a:t>
            </a:r>
          </a:p>
          <a:p>
            <a:pPr algn="l">
              <a:lnSpc>
                <a:spcPct val="130000"/>
              </a:lnSpc>
            </a:pP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2</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D	</a:t>
            </a:r>
            <a:r>
              <a:rPr lang="zh-CN" altLang="en-US" sz="2400">
                <a:solidFill>
                  <a:srgbClr val="080808"/>
                </a:solidFill>
                <a:latin typeface="楷体_GB2312" pitchFamily="49" charset="-122"/>
                <a:ea typeface="楷体_GB2312" pitchFamily="49" charset="-122"/>
              </a:rPr>
              <a:t>；继续上一次显示的内存位置开始显示</a:t>
            </a:r>
            <a:r>
              <a:rPr lang="en-US" altLang="zh-CN" sz="2400">
                <a:solidFill>
                  <a:srgbClr val="080808"/>
                </a:solidFill>
                <a:latin typeface="楷体_GB2312" pitchFamily="49" charset="-122"/>
                <a:ea typeface="楷体_GB2312" pitchFamily="49" charset="-122"/>
              </a:rPr>
              <a:t>128</a:t>
            </a:r>
            <a:r>
              <a:rPr lang="zh-CN" altLang="en-US" sz="2400">
                <a:solidFill>
                  <a:srgbClr val="080808"/>
                </a:solidFill>
                <a:latin typeface="楷体_GB2312" pitchFamily="49" charset="-122"/>
                <a:ea typeface="楷体_GB2312" pitchFamily="49" charset="-122"/>
              </a:rPr>
              <a:t>个字节单元的内容，如果是第一次显示，则从</a:t>
            </a:r>
            <a:r>
              <a:rPr lang="en-US" altLang="zh-CN" sz="2400">
                <a:solidFill>
                  <a:srgbClr val="080808"/>
                </a:solidFill>
                <a:latin typeface="楷体_GB2312" pitchFamily="49" charset="-122"/>
                <a:ea typeface="楷体_GB2312" pitchFamily="49" charset="-122"/>
              </a:rPr>
              <a:t>DS</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0</a:t>
            </a:r>
            <a:r>
              <a:rPr lang="zh-CN" altLang="en-US" sz="2400">
                <a:solidFill>
                  <a:srgbClr val="080808"/>
                </a:solidFill>
                <a:latin typeface="楷体_GB2312" pitchFamily="49" charset="-122"/>
                <a:ea typeface="楷体_GB2312" pitchFamily="49" charset="-122"/>
              </a:rPr>
              <a:t>位置开始显示。</a:t>
            </a:r>
          </a:p>
          <a:p>
            <a:pPr algn="l">
              <a:lnSpc>
                <a:spcPct val="130000"/>
              </a:lnSpc>
            </a:pP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3</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D [Daddr</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]Offset1  Offset2</a:t>
            </a:r>
            <a:r>
              <a:rPr lang="en-US" altLang="zh-CN" sz="2400">
                <a:solidFill>
                  <a:srgbClr val="080808"/>
                </a:solidFill>
                <a:latin typeface="楷体_GB2312" pitchFamily="49" charset="-122"/>
                <a:ea typeface="楷体_GB2312" pitchFamily="49" charset="-122"/>
              </a:rPr>
              <a:t>	</a:t>
            </a:r>
            <a:r>
              <a:rPr lang="zh-CN" altLang="en-US" sz="2400">
                <a:solidFill>
                  <a:srgbClr val="080808"/>
                </a:solidFill>
                <a:latin typeface="楷体_GB2312" pitchFamily="49" charset="-122"/>
                <a:ea typeface="楷体_GB2312" pitchFamily="49" charset="-122"/>
              </a:rPr>
              <a:t>；从指定段的地址</a:t>
            </a:r>
            <a:r>
              <a:rPr lang="en-US" altLang="zh-CN" sz="2400">
                <a:solidFill>
                  <a:srgbClr val="080808"/>
                </a:solidFill>
                <a:latin typeface="楷体_GB2312" pitchFamily="49" charset="-122"/>
                <a:ea typeface="楷体_GB2312" pitchFamily="49" charset="-122"/>
              </a:rPr>
              <a:t>1</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Offset1</a:t>
            </a:r>
            <a:r>
              <a:rPr lang="zh-CN" altLang="en-US" sz="2400">
                <a:solidFill>
                  <a:srgbClr val="080808"/>
                </a:solidFill>
                <a:latin typeface="楷体_GB2312" pitchFamily="49" charset="-122"/>
                <a:ea typeface="楷体_GB2312" pitchFamily="49" charset="-122"/>
              </a:rPr>
              <a:t>）显示到地址</a:t>
            </a:r>
            <a:r>
              <a:rPr lang="en-US" altLang="zh-CN" sz="2400">
                <a:solidFill>
                  <a:srgbClr val="080808"/>
                </a:solidFill>
                <a:latin typeface="楷体_GB2312" pitchFamily="49" charset="-122"/>
                <a:ea typeface="楷体_GB2312" pitchFamily="49" charset="-122"/>
              </a:rPr>
              <a:t>2</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Offset2</a:t>
            </a:r>
            <a:r>
              <a:rPr lang="zh-CN" altLang="en-US" sz="2400">
                <a:solidFill>
                  <a:srgbClr val="080808"/>
                </a:solidFill>
                <a:latin typeface="楷体_GB2312" pitchFamily="49" charset="-122"/>
                <a:ea typeface="楷体_GB2312" pitchFamily="49" charset="-122"/>
              </a:rPr>
              <a:t>）。 </a:t>
            </a:r>
          </a:p>
        </p:txBody>
      </p:sp>
      <p:sp>
        <p:nvSpPr>
          <p:cNvPr id="2" name="标题 1"/>
          <p:cNvSpPr>
            <a:spLocks noGrp="1"/>
          </p:cNvSpPr>
          <p:nvPr>
            <p:ph type="title"/>
          </p:nvPr>
        </p:nvSpPr>
        <p:spPr/>
        <p:txBody>
          <a:bodyPr/>
          <a:lstStyle/>
          <a:p>
            <a:r>
              <a:rPr lang="en-US" altLang="zh-CN" dirty="0"/>
              <a:t>2.</a:t>
            </a:r>
            <a:r>
              <a:rPr lang="zh-CN" altLang="en-US" dirty="0"/>
              <a:t>源程序的汇编、连接与调试</a:t>
            </a:r>
          </a:p>
        </p:txBody>
      </p:sp>
    </p:spTree>
    <p:extLst>
      <p:ext uri="{BB962C8B-B14F-4D97-AF65-F5344CB8AC3E}">
        <p14:creationId xmlns:p14="http://schemas.microsoft.com/office/powerpoint/2010/main" val="24531186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Text Box 3"/>
          <p:cNvSpPr txBox="1">
            <a:spLocks noChangeArrowheads="1"/>
          </p:cNvSpPr>
          <p:nvPr/>
        </p:nvSpPr>
        <p:spPr bwMode="auto">
          <a:xfrm>
            <a:off x="684213" y="1700213"/>
            <a:ext cx="7848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rgbClr val="080808"/>
                </a:solidFill>
                <a:latin typeface="楷体_GB2312" pitchFamily="49" charset="-122"/>
                <a:ea typeface="楷体_GB2312" pitchFamily="49" charset="-122"/>
              </a:rPr>
              <a:t>E</a:t>
            </a:r>
            <a:r>
              <a:rPr lang="zh-CN" altLang="en-US" sz="2400">
                <a:solidFill>
                  <a:srgbClr val="080808"/>
                </a:solidFill>
                <a:latin typeface="楷体_GB2312" pitchFamily="49" charset="-122"/>
                <a:ea typeface="楷体_GB2312" pitchFamily="49" charset="-122"/>
              </a:rPr>
              <a:t>命令的常用格式有两种：</a:t>
            </a:r>
          </a:p>
          <a:p>
            <a:pPr algn="l"/>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1</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E [Daddr</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]Offset	</a:t>
            </a:r>
            <a:r>
              <a:rPr lang="zh-CN" altLang="en-US" sz="2400">
                <a:solidFill>
                  <a:srgbClr val="0000FF"/>
                </a:solidFill>
                <a:latin typeface="楷体_GB2312" pitchFamily="49" charset="-122"/>
                <a:ea typeface="楷体_GB2312" pitchFamily="49" charset="-122"/>
              </a:rPr>
              <a:t>；</a:t>
            </a:r>
            <a:r>
              <a:rPr lang="zh-CN" altLang="en-US" sz="2400">
                <a:solidFill>
                  <a:srgbClr val="080808"/>
                </a:solidFill>
                <a:latin typeface="楷体_GB2312" pitchFamily="49" charset="-122"/>
                <a:ea typeface="楷体_GB2312" pitchFamily="49" charset="-122"/>
              </a:rPr>
              <a:t>从指定地址开始显示一个字节单元的内容，用户可以通过输入新值进行修改，按</a:t>
            </a:r>
            <a:r>
              <a:rPr lang="zh-CN" altLang="en-US" sz="2400">
                <a:solidFill>
                  <a:srgbClr val="FF3300"/>
                </a:solidFill>
                <a:latin typeface="楷体_GB2312" pitchFamily="49" charset="-122"/>
                <a:ea typeface="楷体_GB2312" pitchFamily="49" charset="-122"/>
              </a:rPr>
              <a:t>空格</a:t>
            </a:r>
            <a:r>
              <a:rPr lang="zh-CN" altLang="en-US" sz="2400">
                <a:solidFill>
                  <a:srgbClr val="080808"/>
                </a:solidFill>
                <a:latin typeface="楷体_GB2312" pitchFamily="49" charset="-122"/>
                <a:ea typeface="楷体_GB2312" pitchFamily="49" charset="-122"/>
              </a:rPr>
              <a:t>键表示确认修改，这时会自动显示下一个单元的内容。如果不修改该单元的内容，可以直接按空格键。按</a:t>
            </a:r>
            <a:r>
              <a:rPr lang="zh-CN" altLang="en-US" sz="2400">
                <a:solidFill>
                  <a:srgbClr val="FF3300"/>
                </a:solidFill>
                <a:latin typeface="楷体_GB2312" pitchFamily="49" charset="-122"/>
                <a:ea typeface="楷体_GB2312" pitchFamily="49" charset="-122"/>
              </a:rPr>
              <a:t>回车键表示</a:t>
            </a:r>
            <a:r>
              <a:rPr lang="en-US" altLang="zh-CN" sz="2400">
                <a:solidFill>
                  <a:srgbClr val="FF3300"/>
                </a:solidFill>
                <a:latin typeface="楷体_GB2312" pitchFamily="49" charset="-122"/>
                <a:ea typeface="楷体_GB2312" pitchFamily="49" charset="-122"/>
              </a:rPr>
              <a:t>E</a:t>
            </a:r>
            <a:r>
              <a:rPr lang="zh-CN" altLang="en-US" sz="2400">
                <a:solidFill>
                  <a:srgbClr val="FF3300"/>
                </a:solidFill>
                <a:latin typeface="楷体_GB2312" pitchFamily="49" charset="-122"/>
                <a:ea typeface="楷体_GB2312" pitchFamily="49" charset="-122"/>
              </a:rPr>
              <a:t>命令结束。</a:t>
            </a:r>
          </a:p>
          <a:p>
            <a:pPr algn="l"/>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2</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E [Daddr</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]Offset Expression</a:t>
            </a:r>
            <a:r>
              <a:rPr lang="en-US" altLang="zh-CN" sz="2400">
                <a:solidFill>
                  <a:srgbClr val="080808"/>
                </a:solidFill>
                <a:latin typeface="楷体_GB2312" pitchFamily="49" charset="-122"/>
                <a:ea typeface="楷体_GB2312" pitchFamily="49" charset="-122"/>
              </a:rPr>
              <a:t>	; </a:t>
            </a:r>
            <a:r>
              <a:rPr lang="zh-CN" altLang="en-US" sz="2400">
                <a:solidFill>
                  <a:srgbClr val="080808"/>
                </a:solidFill>
                <a:latin typeface="楷体_GB2312" pitchFamily="49" charset="-122"/>
                <a:ea typeface="楷体_GB2312" pitchFamily="49" charset="-122"/>
              </a:rPr>
              <a:t>直接修改指定单元的内容，</a:t>
            </a:r>
            <a:r>
              <a:rPr lang="en-US" altLang="zh-CN" sz="2400">
                <a:solidFill>
                  <a:srgbClr val="080808"/>
                </a:solidFill>
                <a:latin typeface="楷体_GB2312" pitchFamily="49" charset="-122"/>
                <a:ea typeface="楷体_GB2312" pitchFamily="49" charset="-122"/>
              </a:rPr>
              <a:t>Expression</a:t>
            </a:r>
            <a:r>
              <a:rPr lang="zh-CN" altLang="en-US" sz="2400">
                <a:solidFill>
                  <a:srgbClr val="080808"/>
                </a:solidFill>
                <a:latin typeface="楷体_GB2312" pitchFamily="49" charset="-122"/>
                <a:ea typeface="楷体_GB2312" pitchFamily="49" charset="-122"/>
              </a:rPr>
              <a:t>为多个字节内容构成的表达式，字节之间用空格间隔。例如</a:t>
            </a:r>
            <a:r>
              <a:rPr lang="en-US" altLang="zh-CN" sz="2400">
                <a:solidFill>
                  <a:srgbClr val="080808"/>
                </a:solidFill>
                <a:latin typeface="楷体_GB2312" pitchFamily="49" charset="-122"/>
                <a:ea typeface="楷体_GB2312" pitchFamily="49" charset="-122"/>
              </a:rPr>
              <a:t>E100 10 20 30 40 50</a:t>
            </a:r>
            <a:r>
              <a:rPr lang="zh-CN" altLang="en-US" sz="2400">
                <a:solidFill>
                  <a:srgbClr val="080808"/>
                </a:solidFill>
                <a:latin typeface="楷体_GB2312" pitchFamily="49" charset="-122"/>
                <a:ea typeface="楷体_GB2312" pitchFamily="49" charset="-122"/>
              </a:rPr>
              <a:t>表示将</a:t>
            </a:r>
            <a:r>
              <a:rPr lang="en-US" altLang="zh-CN" sz="2400">
                <a:solidFill>
                  <a:srgbClr val="080808"/>
                </a:solidFill>
                <a:latin typeface="楷体_GB2312" pitchFamily="49" charset="-122"/>
                <a:ea typeface="楷体_GB2312" pitchFamily="49" charset="-122"/>
              </a:rPr>
              <a:t>DS</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100H</a:t>
            </a:r>
            <a:r>
              <a:rPr lang="zh-CN" altLang="en-US" sz="2400">
                <a:solidFill>
                  <a:srgbClr val="080808"/>
                </a:solidFill>
                <a:latin typeface="楷体_GB2312" pitchFamily="49" charset="-122"/>
                <a:ea typeface="楷体_GB2312" pitchFamily="49" charset="-122"/>
              </a:rPr>
              <a:t>开始的</a:t>
            </a:r>
            <a:r>
              <a:rPr lang="en-US" altLang="zh-CN" sz="2400">
                <a:solidFill>
                  <a:srgbClr val="080808"/>
                </a:solidFill>
                <a:latin typeface="楷体_GB2312" pitchFamily="49" charset="-122"/>
                <a:ea typeface="楷体_GB2312" pitchFamily="49" charset="-122"/>
              </a:rPr>
              <a:t>5</a:t>
            </a:r>
            <a:r>
              <a:rPr lang="zh-CN" altLang="en-US" sz="2400">
                <a:solidFill>
                  <a:srgbClr val="080808"/>
                </a:solidFill>
                <a:latin typeface="楷体_GB2312" pitchFamily="49" charset="-122"/>
                <a:ea typeface="楷体_GB2312" pitchFamily="49" charset="-122"/>
              </a:rPr>
              <a:t>个字节单元的内容改成</a:t>
            </a:r>
            <a:r>
              <a:rPr lang="zh-CN" altLang="en-US" sz="2400">
                <a:solidFill>
                  <a:srgbClr val="080808"/>
                </a:solidFill>
                <a:latin typeface="Times New Roman"/>
                <a:ea typeface="楷体_GB2312" pitchFamily="49" charset="-122"/>
              </a:rPr>
              <a:t>“</a:t>
            </a:r>
            <a:r>
              <a:rPr lang="en-US" altLang="zh-CN" sz="2400">
                <a:solidFill>
                  <a:srgbClr val="080808"/>
                </a:solidFill>
                <a:latin typeface="楷体_GB2312" pitchFamily="49" charset="-122"/>
                <a:ea typeface="楷体_GB2312" pitchFamily="49" charset="-122"/>
              </a:rPr>
              <a:t>10H 20H 30H 40H 50H</a:t>
            </a:r>
            <a:r>
              <a:rPr lang="en-US" altLang="zh-CN" sz="2400">
                <a:solidFill>
                  <a:srgbClr val="080808"/>
                </a:solidFill>
                <a:latin typeface="Times New Roman"/>
                <a:ea typeface="楷体_GB2312" pitchFamily="49" charset="-122"/>
              </a:rPr>
              <a:t>”</a:t>
            </a:r>
            <a:r>
              <a:rPr lang="zh-CN" altLang="en-US" sz="2400">
                <a:solidFill>
                  <a:srgbClr val="080808"/>
                </a:solidFill>
                <a:latin typeface="楷体_GB2312" pitchFamily="49" charset="-122"/>
                <a:ea typeface="楷体_GB2312" pitchFamily="49" charset="-122"/>
              </a:rPr>
              <a:t>。</a:t>
            </a:r>
            <a:r>
              <a:rPr lang="zh-CN" altLang="en-US" sz="2400">
                <a:solidFill>
                  <a:srgbClr val="009900"/>
                </a:solidFill>
                <a:latin typeface="楷体_GB2312" pitchFamily="49" charset="-122"/>
                <a:ea typeface="楷体_GB2312" pitchFamily="49" charset="-122"/>
              </a:rPr>
              <a:t>应该注意，在</a:t>
            </a:r>
            <a:r>
              <a:rPr lang="en-US" altLang="zh-CN" sz="2400">
                <a:solidFill>
                  <a:srgbClr val="009900"/>
                </a:solidFill>
                <a:latin typeface="楷体_GB2312" pitchFamily="49" charset="-122"/>
                <a:ea typeface="楷体_GB2312" pitchFamily="49" charset="-122"/>
              </a:rPr>
              <a:t>DEBUG</a:t>
            </a:r>
            <a:r>
              <a:rPr lang="zh-CN" altLang="en-US" sz="2400">
                <a:solidFill>
                  <a:srgbClr val="009900"/>
                </a:solidFill>
                <a:latin typeface="楷体_GB2312" pitchFamily="49" charset="-122"/>
                <a:ea typeface="楷体_GB2312" pitchFamily="49" charset="-122"/>
              </a:rPr>
              <a:t>下的所有数值只能是十六进制数。</a:t>
            </a:r>
          </a:p>
        </p:txBody>
      </p:sp>
      <p:sp>
        <p:nvSpPr>
          <p:cNvPr id="2" name="标题 1"/>
          <p:cNvSpPr>
            <a:spLocks noGrp="1"/>
          </p:cNvSpPr>
          <p:nvPr>
            <p:ph type="title"/>
          </p:nvPr>
        </p:nvSpPr>
        <p:spPr/>
        <p:txBody>
          <a:bodyPr/>
          <a:lstStyle/>
          <a:p>
            <a:r>
              <a:rPr lang="en-US" altLang="zh-CN" dirty="0"/>
              <a:t>2.</a:t>
            </a:r>
            <a:r>
              <a:rPr lang="zh-CN" altLang="en-US" dirty="0"/>
              <a:t>源程序的汇编、连接与调试</a:t>
            </a:r>
          </a:p>
        </p:txBody>
      </p:sp>
    </p:spTree>
    <p:extLst>
      <p:ext uri="{BB962C8B-B14F-4D97-AF65-F5344CB8AC3E}">
        <p14:creationId xmlns:p14="http://schemas.microsoft.com/office/powerpoint/2010/main" val="88877370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Text Box 3"/>
          <p:cNvSpPr txBox="1">
            <a:spLocks noChangeArrowheads="1"/>
          </p:cNvSpPr>
          <p:nvPr/>
        </p:nvSpPr>
        <p:spPr bwMode="auto">
          <a:xfrm>
            <a:off x="827088" y="1628775"/>
            <a:ext cx="7777162" cy="471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5000"/>
              </a:lnSpc>
            </a:pPr>
            <a:r>
              <a:rPr lang="en-US" altLang="zh-CN" sz="2400">
                <a:solidFill>
                  <a:srgbClr val="080808"/>
                </a:solidFill>
                <a:latin typeface="楷体_GB2312" pitchFamily="49" charset="-122"/>
                <a:ea typeface="楷体_GB2312" pitchFamily="49" charset="-122"/>
              </a:rPr>
              <a:t>F</a:t>
            </a:r>
            <a:r>
              <a:rPr lang="zh-CN" altLang="en-US" sz="2400">
                <a:solidFill>
                  <a:srgbClr val="080808"/>
                </a:solidFill>
                <a:latin typeface="楷体_GB2312" pitchFamily="49" charset="-122"/>
                <a:ea typeface="楷体_GB2312" pitchFamily="49" charset="-122"/>
              </a:rPr>
              <a:t>命令的常用格式有两种：</a:t>
            </a:r>
          </a:p>
          <a:p>
            <a:pPr algn="l">
              <a:lnSpc>
                <a:spcPct val="115000"/>
              </a:lnSpc>
            </a:pP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1</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F [Daddr</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]Offset1 Offset2 Expression</a:t>
            </a:r>
            <a:r>
              <a:rPr lang="en-US" altLang="zh-CN" sz="2400">
                <a:solidFill>
                  <a:srgbClr val="080808"/>
                </a:solidFill>
                <a:latin typeface="楷体_GB2312" pitchFamily="49" charset="-122"/>
                <a:ea typeface="楷体_GB2312" pitchFamily="49" charset="-122"/>
              </a:rPr>
              <a:t>	</a:t>
            </a:r>
            <a:r>
              <a:rPr lang="zh-CN" altLang="en-US" sz="2400">
                <a:solidFill>
                  <a:srgbClr val="080808"/>
                </a:solidFill>
                <a:latin typeface="楷体_GB2312" pitchFamily="49" charset="-122"/>
                <a:ea typeface="楷体_GB2312" pitchFamily="49" charset="-122"/>
              </a:rPr>
              <a:t>；以表达式（</a:t>
            </a:r>
            <a:r>
              <a:rPr lang="en-US" altLang="zh-CN" sz="2400">
                <a:solidFill>
                  <a:srgbClr val="080808"/>
                </a:solidFill>
                <a:latin typeface="楷体_GB2312" pitchFamily="49" charset="-122"/>
                <a:ea typeface="楷体_GB2312" pitchFamily="49" charset="-122"/>
              </a:rPr>
              <a:t>Expression</a:t>
            </a:r>
            <a:r>
              <a:rPr lang="zh-CN" altLang="en-US" sz="2400">
                <a:solidFill>
                  <a:srgbClr val="080808"/>
                </a:solidFill>
                <a:latin typeface="楷体_GB2312" pitchFamily="49" charset="-122"/>
                <a:ea typeface="楷体_GB2312" pitchFamily="49" charset="-122"/>
              </a:rPr>
              <a:t>）的值依次填入从地址</a:t>
            </a:r>
            <a:r>
              <a:rPr lang="en-US" altLang="zh-CN" sz="2400">
                <a:solidFill>
                  <a:srgbClr val="080808"/>
                </a:solidFill>
                <a:latin typeface="楷体_GB2312" pitchFamily="49" charset="-122"/>
                <a:ea typeface="楷体_GB2312" pitchFamily="49" charset="-122"/>
              </a:rPr>
              <a:t>1</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Offset1</a:t>
            </a:r>
            <a:r>
              <a:rPr lang="zh-CN" altLang="en-US" sz="2400">
                <a:solidFill>
                  <a:srgbClr val="080808"/>
                </a:solidFill>
                <a:latin typeface="楷体_GB2312" pitchFamily="49" charset="-122"/>
                <a:ea typeface="楷体_GB2312" pitchFamily="49" charset="-122"/>
              </a:rPr>
              <a:t>）到地址</a:t>
            </a:r>
            <a:r>
              <a:rPr lang="en-US" altLang="zh-CN" sz="2400">
                <a:solidFill>
                  <a:srgbClr val="080808"/>
                </a:solidFill>
                <a:latin typeface="楷体_GB2312" pitchFamily="49" charset="-122"/>
                <a:ea typeface="楷体_GB2312" pitchFamily="49" charset="-122"/>
              </a:rPr>
              <a:t>2</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Offset2</a:t>
            </a:r>
            <a:r>
              <a:rPr lang="zh-CN" altLang="en-US" sz="2400">
                <a:solidFill>
                  <a:srgbClr val="080808"/>
                </a:solidFill>
                <a:latin typeface="楷体_GB2312" pitchFamily="49" charset="-122"/>
                <a:ea typeface="楷体_GB2312" pitchFamily="49" charset="-122"/>
              </a:rPr>
              <a:t>）的所有单元，例如</a:t>
            </a:r>
            <a:r>
              <a:rPr lang="en-US" altLang="zh-CN" sz="2400">
                <a:solidFill>
                  <a:srgbClr val="080808"/>
                </a:solidFill>
                <a:latin typeface="楷体_GB2312" pitchFamily="49" charset="-122"/>
                <a:ea typeface="楷体_GB2312" pitchFamily="49" charset="-122"/>
              </a:rPr>
              <a:t>F100 200 55 AA</a:t>
            </a:r>
            <a:r>
              <a:rPr lang="zh-CN" altLang="en-US" sz="2400">
                <a:solidFill>
                  <a:srgbClr val="080808"/>
                </a:solidFill>
                <a:latin typeface="楷体_GB2312" pitchFamily="49" charset="-122"/>
                <a:ea typeface="楷体_GB2312" pitchFamily="49" charset="-122"/>
              </a:rPr>
              <a:t>表示将</a:t>
            </a:r>
            <a:r>
              <a:rPr lang="en-US" altLang="zh-CN" sz="2400">
                <a:solidFill>
                  <a:srgbClr val="080808"/>
                </a:solidFill>
                <a:latin typeface="楷体_GB2312" pitchFamily="49" charset="-122"/>
                <a:ea typeface="楷体_GB2312" pitchFamily="49" charset="-122"/>
              </a:rPr>
              <a:t>DS</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100H</a:t>
            </a:r>
            <a:r>
              <a:rPr lang="zh-CN" altLang="en-US" sz="2400">
                <a:solidFill>
                  <a:srgbClr val="080808"/>
                </a:solidFill>
                <a:latin typeface="楷体_GB2312" pitchFamily="49" charset="-122"/>
                <a:ea typeface="楷体_GB2312" pitchFamily="49" charset="-122"/>
              </a:rPr>
              <a:t>到</a:t>
            </a:r>
            <a:r>
              <a:rPr lang="en-US" altLang="zh-CN" sz="2400">
                <a:solidFill>
                  <a:srgbClr val="080808"/>
                </a:solidFill>
                <a:latin typeface="楷体_GB2312" pitchFamily="49" charset="-122"/>
                <a:ea typeface="楷体_GB2312" pitchFamily="49" charset="-122"/>
              </a:rPr>
              <a:t>200H</a:t>
            </a:r>
            <a:r>
              <a:rPr lang="zh-CN" altLang="en-US" sz="2400">
                <a:solidFill>
                  <a:srgbClr val="080808"/>
                </a:solidFill>
                <a:latin typeface="楷体_GB2312" pitchFamily="49" charset="-122"/>
                <a:ea typeface="楷体_GB2312" pitchFamily="49" charset="-122"/>
              </a:rPr>
              <a:t>的所有单元间隔写入</a:t>
            </a:r>
            <a:r>
              <a:rPr lang="en-US" altLang="zh-CN" sz="2400">
                <a:solidFill>
                  <a:srgbClr val="080808"/>
                </a:solidFill>
                <a:latin typeface="楷体_GB2312" pitchFamily="49" charset="-122"/>
                <a:ea typeface="楷体_GB2312" pitchFamily="49" charset="-122"/>
              </a:rPr>
              <a:t>55H</a:t>
            </a:r>
            <a:r>
              <a:rPr lang="zh-CN" altLang="en-US" sz="2400">
                <a:solidFill>
                  <a:srgbClr val="080808"/>
                </a:solidFill>
                <a:latin typeface="楷体_GB2312" pitchFamily="49" charset="-122"/>
                <a:ea typeface="楷体_GB2312" pitchFamily="49" charset="-122"/>
              </a:rPr>
              <a:t>和</a:t>
            </a:r>
            <a:r>
              <a:rPr lang="en-US" altLang="zh-CN" sz="2400">
                <a:solidFill>
                  <a:srgbClr val="080808"/>
                </a:solidFill>
                <a:latin typeface="楷体_GB2312" pitchFamily="49" charset="-122"/>
                <a:ea typeface="楷体_GB2312" pitchFamily="49" charset="-122"/>
              </a:rPr>
              <a:t>AAH</a:t>
            </a:r>
            <a:r>
              <a:rPr lang="zh-CN" altLang="en-US" sz="2400">
                <a:solidFill>
                  <a:srgbClr val="080808"/>
                </a:solidFill>
                <a:latin typeface="楷体_GB2312" pitchFamily="49" charset="-122"/>
                <a:ea typeface="楷体_GB2312" pitchFamily="49" charset="-122"/>
              </a:rPr>
              <a:t>。</a:t>
            </a:r>
          </a:p>
          <a:p>
            <a:pPr algn="l">
              <a:lnSpc>
                <a:spcPct val="115000"/>
              </a:lnSpc>
            </a:pP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2</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F [Daddr</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]Offset L length Expression</a:t>
            </a:r>
            <a:r>
              <a:rPr lang="en-US" altLang="zh-CN" sz="2400">
                <a:solidFill>
                  <a:srgbClr val="080808"/>
                </a:solidFill>
                <a:latin typeface="楷体_GB2312" pitchFamily="49" charset="-122"/>
                <a:ea typeface="楷体_GB2312" pitchFamily="49" charset="-122"/>
              </a:rPr>
              <a:t>	</a:t>
            </a:r>
            <a:r>
              <a:rPr lang="zh-CN" altLang="en-US" sz="2400">
                <a:solidFill>
                  <a:srgbClr val="080808"/>
                </a:solidFill>
                <a:latin typeface="楷体_GB2312" pitchFamily="49" charset="-122"/>
                <a:ea typeface="楷体_GB2312" pitchFamily="49" charset="-122"/>
              </a:rPr>
              <a:t>；以表达式（</a:t>
            </a:r>
            <a:r>
              <a:rPr lang="en-US" altLang="zh-CN" sz="2400">
                <a:solidFill>
                  <a:srgbClr val="080808"/>
                </a:solidFill>
                <a:latin typeface="楷体_GB2312" pitchFamily="49" charset="-122"/>
                <a:ea typeface="楷体_GB2312" pitchFamily="49" charset="-122"/>
              </a:rPr>
              <a:t>Expression</a:t>
            </a:r>
            <a:r>
              <a:rPr lang="zh-CN" altLang="en-US" sz="2400">
                <a:solidFill>
                  <a:srgbClr val="080808"/>
                </a:solidFill>
                <a:latin typeface="楷体_GB2312" pitchFamily="49" charset="-122"/>
                <a:ea typeface="楷体_GB2312" pitchFamily="49" charset="-122"/>
              </a:rPr>
              <a:t>）的值依次填入从地址（</a:t>
            </a:r>
            <a:r>
              <a:rPr lang="en-US" altLang="zh-CN" sz="2400">
                <a:solidFill>
                  <a:srgbClr val="080808"/>
                </a:solidFill>
                <a:latin typeface="楷体_GB2312" pitchFamily="49" charset="-122"/>
                <a:ea typeface="楷体_GB2312" pitchFamily="49" charset="-122"/>
              </a:rPr>
              <a:t>Offset</a:t>
            </a:r>
            <a:r>
              <a:rPr lang="zh-CN" altLang="en-US" sz="2400">
                <a:solidFill>
                  <a:srgbClr val="080808"/>
                </a:solidFill>
                <a:latin typeface="楷体_GB2312" pitchFamily="49" charset="-122"/>
                <a:ea typeface="楷体_GB2312" pitchFamily="49" charset="-122"/>
              </a:rPr>
              <a:t>）开始、长度为</a:t>
            </a:r>
            <a:r>
              <a:rPr lang="en-US" altLang="zh-CN" sz="2400">
                <a:solidFill>
                  <a:srgbClr val="080808"/>
                </a:solidFill>
                <a:latin typeface="楷体_GB2312" pitchFamily="49" charset="-122"/>
                <a:ea typeface="楷体_GB2312" pitchFamily="49" charset="-122"/>
              </a:rPr>
              <a:t>length</a:t>
            </a:r>
            <a:r>
              <a:rPr lang="zh-CN" altLang="en-US" sz="2400">
                <a:solidFill>
                  <a:srgbClr val="080808"/>
                </a:solidFill>
                <a:latin typeface="楷体_GB2312" pitchFamily="49" charset="-122"/>
                <a:ea typeface="楷体_GB2312" pitchFamily="49" charset="-122"/>
              </a:rPr>
              <a:t>中的所有单元，例如</a:t>
            </a:r>
            <a:r>
              <a:rPr lang="en-US" altLang="zh-CN" sz="2400">
                <a:solidFill>
                  <a:srgbClr val="080808"/>
                </a:solidFill>
                <a:latin typeface="楷体_GB2312" pitchFamily="49" charset="-122"/>
                <a:ea typeface="楷体_GB2312" pitchFamily="49" charset="-122"/>
              </a:rPr>
              <a:t>F100L100 55 AA</a:t>
            </a:r>
            <a:r>
              <a:rPr lang="zh-CN" altLang="en-US" sz="2400">
                <a:solidFill>
                  <a:srgbClr val="080808"/>
                </a:solidFill>
                <a:latin typeface="楷体_GB2312" pitchFamily="49" charset="-122"/>
                <a:ea typeface="楷体_GB2312" pitchFamily="49" charset="-122"/>
              </a:rPr>
              <a:t>表示将</a:t>
            </a:r>
            <a:r>
              <a:rPr lang="en-US" altLang="zh-CN" sz="2400">
                <a:solidFill>
                  <a:srgbClr val="080808"/>
                </a:solidFill>
                <a:latin typeface="楷体_GB2312" pitchFamily="49" charset="-122"/>
                <a:ea typeface="楷体_GB2312" pitchFamily="49" charset="-122"/>
              </a:rPr>
              <a:t>DS</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100H</a:t>
            </a:r>
            <a:r>
              <a:rPr lang="zh-CN" altLang="en-US" sz="2400">
                <a:solidFill>
                  <a:srgbClr val="080808"/>
                </a:solidFill>
                <a:latin typeface="楷体_GB2312" pitchFamily="49" charset="-122"/>
                <a:ea typeface="楷体_GB2312" pitchFamily="49" charset="-122"/>
              </a:rPr>
              <a:t>到</a:t>
            </a:r>
            <a:r>
              <a:rPr lang="en-US" altLang="zh-CN" sz="2400">
                <a:solidFill>
                  <a:srgbClr val="080808"/>
                </a:solidFill>
                <a:latin typeface="楷体_GB2312" pitchFamily="49" charset="-122"/>
                <a:ea typeface="楷体_GB2312" pitchFamily="49" charset="-122"/>
              </a:rPr>
              <a:t>200H</a:t>
            </a:r>
            <a:r>
              <a:rPr lang="zh-CN" altLang="en-US" sz="2400">
                <a:solidFill>
                  <a:srgbClr val="080808"/>
                </a:solidFill>
                <a:latin typeface="楷体_GB2312" pitchFamily="49" charset="-122"/>
                <a:ea typeface="楷体_GB2312" pitchFamily="49" charset="-122"/>
              </a:rPr>
              <a:t>的所有单元间隔写入</a:t>
            </a:r>
            <a:r>
              <a:rPr lang="en-US" altLang="zh-CN" sz="2400">
                <a:solidFill>
                  <a:srgbClr val="080808"/>
                </a:solidFill>
                <a:latin typeface="楷体_GB2312" pitchFamily="49" charset="-122"/>
                <a:ea typeface="楷体_GB2312" pitchFamily="49" charset="-122"/>
              </a:rPr>
              <a:t>55H</a:t>
            </a:r>
            <a:r>
              <a:rPr lang="zh-CN" altLang="en-US" sz="2400">
                <a:solidFill>
                  <a:srgbClr val="080808"/>
                </a:solidFill>
                <a:latin typeface="楷体_GB2312" pitchFamily="49" charset="-122"/>
                <a:ea typeface="楷体_GB2312" pitchFamily="49" charset="-122"/>
              </a:rPr>
              <a:t>和</a:t>
            </a:r>
            <a:r>
              <a:rPr lang="en-US" altLang="zh-CN" sz="2400">
                <a:solidFill>
                  <a:srgbClr val="080808"/>
                </a:solidFill>
                <a:latin typeface="楷体_GB2312" pitchFamily="49" charset="-122"/>
                <a:ea typeface="楷体_GB2312" pitchFamily="49" charset="-122"/>
              </a:rPr>
              <a:t>AAH</a:t>
            </a:r>
            <a:r>
              <a:rPr lang="zh-CN" altLang="en-US" sz="2400">
                <a:solidFill>
                  <a:srgbClr val="080808"/>
                </a:solidFill>
                <a:latin typeface="楷体_GB2312" pitchFamily="49" charset="-122"/>
                <a:ea typeface="楷体_GB2312" pitchFamily="49" charset="-122"/>
              </a:rPr>
              <a:t>。</a:t>
            </a:r>
          </a:p>
        </p:txBody>
      </p:sp>
      <p:sp>
        <p:nvSpPr>
          <p:cNvPr id="2" name="标题 1"/>
          <p:cNvSpPr>
            <a:spLocks noGrp="1"/>
          </p:cNvSpPr>
          <p:nvPr>
            <p:ph type="title"/>
          </p:nvPr>
        </p:nvSpPr>
        <p:spPr/>
        <p:txBody>
          <a:bodyPr/>
          <a:lstStyle/>
          <a:p>
            <a:r>
              <a:rPr lang="en-US" altLang="zh-CN" dirty="0"/>
              <a:t>2.</a:t>
            </a:r>
            <a:r>
              <a:rPr lang="zh-CN" altLang="en-US" dirty="0"/>
              <a:t>源程序的汇编、连接与调试</a:t>
            </a:r>
          </a:p>
        </p:txBody>
      </p:sp>
    </p:spTree>
    <p:extLst>
      <p:ext uri="{BB962C8B-B14F-4D97-AF65-F5344CB8AC3E}">
        <p14:creationId xmlns:p14="http://schemas.microsoft.com/office/powerpoint/2010/main" val="80640292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7" name="Text Box 3"/>
          <p:cNvSpPr txBox="1">
            <a:spLocks noChangeArrowheads="1"/>
          </p:cNvSpPr>
          <p:nvPr/>
        </p:nvSpPr>
        <p:spPr bwMode="auto">
          <a:xfrm>
            <a:off x="827088" y="1557338"/>
            <a:ext cx="7489825"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lang="en-US" altLang="zh-CN" sz="2400">
                <a:solidFill>
                  <a:srgbClr val="0000FF"/>
                </a:solidFill>
                <a:latin typeface="楷体_GB2312" pitchFamily="49" charset="-122"/>
                <a:ea typeface="楷体_GB2312" pitchFamily="49" charset="-122"/>
              </a:rPr>
              <a:t>8</a:t>
            </a:r>
            <a:r>
              <a:rPr lang="zh-CN" altLang="en-US" sz="2400">
                <a:solidFill>
                  <a:srgbClr val="0000FF"/>
                </a:solidFill>
                <a:latin typeface="楷体_GB2312" pitchFamily="49" charset="-122"/>
                <a:ea typeface="楷体_GB2312" pitchFamily="49" charset="-122"/>
              </a:rPr>
              <a:t>．内存单元内容的传送</a:t>
            </a:r>
          </a:p>
          <a:p>
            <a:pPr algn="l">
              <a:lnSpc>
                <a:spcPct val="110000"/>
              </a:lnSpc>
            </a:pPr>
            <a:r>
              <a:rPr lang="zh-CN" altLang="en-US" sz="2400">
                <a:solidFill>
                  <a:srgbClr val="080808"/>
                </a:solidFill>
                <a:latin typeface="楷体_GB2312" pitchFamily="49" charset="-122"/>
                <a:ea typeface="楷体_GB2312" pitchFamily="49" charset="-122"/>
              </a:rPr>
              <a:t>在</a:t>
            </a:r>
            <a:r>
              <a:rPr lang="en-US" altLang="zh-CN" sz="2400">
                <a:solidFill>
                  <a:srgbClr val="080808"/>
                </a:solidFill>
                <a:latin typeface="楷体_GB2312" pitchFamily="49" charset="-122"/>
                <a:ea typeface="楷体_GB2312" pitchFamily="49" charset="-122"/>
              </a:rPr>
              <a:t>DEBUG</a:t>
            </a:r>
            <a:r>
              <a:rPr lang="zh-CN" altLang="en-US" sz="2400">
                <a:solidFill>
                  <a:srgbClr val="080808"/>
                </a:solidFill>
                <a:latin typeface="楷体_GB2312" pitchFamily="49" charset="-122"/>
                <a:ea typeface="楷体_GB2312" pitchFamily="49" charset="-122"/>
              </a:rPr>
              <a:t>下，利用</a:t>
            </a:r>
            <a:r>
              <a:rPr lang="en-US" altLang="zh-CN" sz="2400">
                <a:solidFill>
                  <a:srgbClr val="080808"/>
                </a:solidFill>
                <a:latin typeface="楷体_GB2312" pitchFamily="49" charset="-122"/>
                <a:ea typeface="楷体_GB2312" pitchFamily="49" charset="-122"/>
              </a:rPr>
              <a:t>M</a:t>
            </a:r>
            <a:r>
              <a:rPr lang="zh-CN" altLang="en-US" sz="2400">
                <a:solidFill>
                  <a:srgbClr val="080808"/>
                </a:solidFill>
                <a:latin typeface="楷体_GB2312" pitchFamily="49" charset="-122"/>
                <a:ea typeface="楷体_GB2312" pitchFamily="49" charset="-122"/>
              </a:rPr>
              <a:t>命令可以将一块区域的内容传送到另一个位置，它常用的有两种格式：</a:t>
            </a:r>
          </a:p>
          <a:p>
            <a:pPr algn="l">
              <a:lnSpc>
                <a:spcPct val="110000"/>
              </a:lnSpc>
            </a:pP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1</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M [Daddr</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]Offset1 Offset2 Offset3</a:t>
            </a:r>
            <a:r>
              <a:rPr lang="en-US" altLang="zh-CN" sz="2400">
                <a:solidFill>
                  <a:srgbClr val="080808"/>
                </a:solidFill>
                <a:latin typeface="楷体_GB2312" pitchFamily="49" charset="-122"/>
                <a:ea typeface="楷体_GB2312" pitchFamily="49" charset="-122"/>
              </a:rPr>
              <a:t>		</a:t>
            </a:r>
            <a:r>
              <a:rPr lang="zh-CN" altLang="en-US" sz="2400">
                <a:solidFill>
                  <a:srgbClr val="080808"/>
                </a:solidFill>
                <a:latin typeface="楷体_GB2312" pitchFamily="49" charset="-122"/>
                <a:ea typeface="楷体_GB2312" pitchFamily="49" charset="-122"/>
              </a:rPr>
              <a:t>；表示将从地址</a:t>
            </a:r>
            <a:r>
              <a:rPr lang="en-US" altLang="zh-CN" sz="2400">
                <a:solidFill>
                  <a:srgbClr val="080808"/>
                </a:solidFill>
                <a:latin typeface="楷体_GB2312" pitchFamily="49" charset="-122"/>
                <a:ea typeface="楷体_GB2312" pitchFamily="49" charset="-122"/>
              </a:rPr>
              <a:t>1</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Offset1</a:t>
            </a:r>
            <a:r>
              <a:rPr lang="zh-CN" altLang="en-US" sz="2400">
                <a:solidFill>
                  <a:srgbClr val="080808"/>
                </a:solidFill>
                <a:latin typeface="楷体_GB2312" pitchFamily="49" charset="-122"/>
                <a:ea typeface="楷体_GB2312" pitchFamily="49" charset="-122"/>
              </a:rPr>
              <a:t>）到地址</a:t>
            </a:r>
            <a:r>
              <a:rPr lang="en-US" altLang="zh-CN" sz="2400">
                <a:solidFill>
                  <a:srgbClr val="080808"/>
                </a:solidFill>
                <a:latin typeface="楷体_GB2312" pitchFamily="49" charset="-122"/>
                <a:ea typeface="楷体_GB2312" pitchFamily="49" charset="-122"/>
              </a:rPr>
              <a:t>2</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Offset2</a:t>
            </a:r>
            <a:r>
              <a:rPr lang="zh-CN" altLang="en-US" sz="2400">
                <a:solidFill>
                  <a:srgbClr val="080808"/>
                </a:solidFill>
                <a:latin typeface="楷体_GB2312" pitchFamily="49" charset="-122"/>
                <a:ea typeface="楷体_GB2312" pitchFamily="49" charset="-122"/>
              </a:rPr>
              <a:t>）的所有单元的内容传送到地址</a:t>
            </a:r>
            <a:r>
              <a:rPr lang="en-US" altLang="zh-CN" sz="2400">
                <a:solidFill>
                  <a:srgbClr val="080808"/>
                </a:solidFill>
                <a:latin typeface="楷体_GB2312" pitchFamily="49" charset="-122"/>
                <a:ea typeface="楷体_GB2312" pitchFamily="49" charset="-122"/>
              </a:rPr>
              <a:t>Offset3</a:t>
            </a:r>
            <a:r>
              <a:rPr lang="zh-CN" altLang="en-US" sz="2400">
                <a:solidFill>
                  <a:srgbClr val="080808"/>
                </a:solidFill>
                <a:latin typeface="楷体_GB2312" pitchFamily="49" charset="-122"/>
                <a:ea typeface="楷体_GB2312" pitchFamily="49" charset="-122"/>
              </a:rPr>
              <a:t>开始的单元中，例如</a:t>
            </a:r>
            <a:r>
              <a:rPr lang="en-US" altLang="zh-CN" sz="2400">
                <a:solidFill>
                  <a:srgbClr val="080808"/>
                </a:solidFill>
                <a:latin typeface="楷体_GB2312" pitchFamily="49" charset="-122"/>
                <a:ea typeface="楷体_GB2312" pitchFamily="49" charset="-122"/>
              </a:rPr>
              <a:t>M100 200 300</a:t>
            </a:r>
            <a:r>
              <a:rPr lang="zh-CN" altLang="en-US" sz="2400">
                <a:solidFill>
                  <a:srgbClr val="080808"/>
                </a:solidFill>
                <a:latin typeface="楷体_GB2312" pitchFamily="49" charset="-122"/>
                <a:ea typeface="楷体_GB2312" pitchFamily="49" charset="-122"/>
              </a:rPr>
              <a:t>表示将</a:t>
            </a:r>
            <a:r>
              <a:rPr lang="en-US" altLang="zh-CN" sz="2400">
                <a:solidFill>
                  <a:srgbClr val="080808"/>
                </a:solidFill>
                <a:latin typeface="楷体_GB2312" pitchFamily="49" charset="-122"/>
                <a:ea typeface="楷体_GB2312" pitchFamily="49" charset="-122"/>
              </a:rPr>
              <a:t>DS</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100H</a:t>
            </a:r>
            <a:r>
              <a:rPr lang="zh-CN" altLang="en-US" sz="2400">
                <a:solidFill>
                  <a:srgbClr val="080808"/>
                </a:solidFill>
                <a:latin typeface="楷体_GB2312" pitchFamily="49" charset="-122"/>
                <a:ea typeface="楷体_GB2312" pitchFamily="49" charset="-122"/>
              </a:rPr>
              <a:t>到</a:t>
            </a:r>
            <a:r>
              <a:rPr lang="en-US" altLang="zh-CN" sz="2400">
                <a:solidFill>
                  <a:srgbClr val="080808"/>
                </a:solidFill>
                <a:latin typeface="楷体_GB2312" pitchFamily="49" charset="-122"/>
                <a:ea typeface="楷体_GB2312" pitchFamily="49" charset="-122"/>
              </a:rPr>
              <a:t>200H</a:t>
            </a:r>
            <a:r>
              <a:rPr lang="zh-CN" altLang="en-US" sz="2400">
                <a:solidFill>
                  <a:srgbClr val="080808"/>
                </a:solidFill>
                <a:latin typeface="楷体_GB2312" pitchFamily="49" charset="-122"/>
                <a:ea typeface="楷体_GB2312" pitchFamily="49" charset="-122"/>
              </a:rPr>
              <a:t>的所有单元传送到</a:t>
            </a:r>
            <a:r>
              <a:rPr lang="en-US" altLang="zh-CN" sz="2400">
                <a:solidFill>
                  <a:srgbClr val="080808"/>
                </a:solidFill>
                <a:latin typeface="楷体_GB2312" pitchFamily="49" charset="-122"/>
                <a:ea typeface="楷体_GB2312" pitchFamily="49" charset="-122"/>
              </a:rPr>
              <a:t>300H</a:t>
            </a:r>
            <a:r>
              <a:rPr lang="zh-CN" altLang="en-US" sz="2400">
                <a:solidFill>
                  <a:srgbClr val="080808"/>
                </a:solidFill>
                <a:latin typeface="楷体_GB2312" pitchFamily="49" charset="-122"/>
                <a:ea typeface="楷体_GB2312" pitchFamily="49" charset="-122"/>
              </a:rPr>
              <a:t>开始的单元中。</a:t>
            </a:r>
          </a:p>
          <a:p>
            <a:pPr algn="l">
              <a:lnSpc>
                <a:spcPct val="110000"/>
              </a:lnSpc>
            </a:pP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2</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M [Daddr</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]Offset1 L length Offset2</a:t>
            </a:r>
            <a:r>
              <a:rPr lang="en-US" altLang="zh-CN" sz="2400">
                <a:solidFill>
                  <a:srgbClr val="080808"/>
                </a:solidFill>
                <a:latin typeface="楷体_GB2312" pitchFamily="49" charset="-122"/>
                <a:ea typeface="楷体_GB2312" pitchFamily="49" charset="-122"/>
              </a:rPr>
              <a:t>		</a:t>
            </a:r>
            <a:r>
              <a:rPr lang="zh-CN" altLang="en-US" sz="2400">
                <a:solidFill>
                  <a:srgbClr val="080808"/>
                </a:solidFill>
                <a:latin typeface="楷体_GB2312" pitchFamily="49" charset="-122"/>
                <a:ea typeface="楷体_GB2312" pitchFamily="49" charset="-122"/>
              </a:rPr>
              <a:t>；将从地址</a:t>
            </a:r>
            <a:r>
              <a:rPr lang="en-US" altLang="zh-CN" sz="2400">
                <a:solidFill>
                  <a:srgbClr val="080808"/>
                </a:solidFill>
                <a:latin typeface="楷体_GB2312" pitchFamily="49" charset="-122"/>
                <a:ea typeface="楷体_GB2312" pitchFamily="49" charset="-122"/>
              </a:rPr>
              <a:t>1</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Offset1</a:t>
            </a:r>
            <a:r>
              <a:rPr lang="zh-CN" altLang="en-US" sz="2400">
                <a:solidFill>
                  <a:srgbClr val="080808"/>
                </a:solidFill>
                <a:latin typeface="楷体_GB2312" pitchFamily="49" charset="-122"/>
                <a:ea typeface="楷体_GB2312" pitchFamily="49" charset="-122"/>
              </a:rPr>
              <a:t>）开始、长度为</a:t>
            </a:r>
            <a:r>
              <a:rPr lang="en-US" altLang="zh-CN" sz="2400">
                <a:solidFill>
                  <a:srgbClr val="080808"/>
                </a:solidFill>
                <a:latin typeface="楷体_GB2312" pitchFamily="49" charset="-122"/>
                <a:ea typeface="楷体_GB2312" pitchFamily="49" charset="-122"/>
              </a:rPr>
              <a:t>length</a:t>
            </a:r>
            <a:r>
              <a:rPr lang="zh-CN" altLang="en-US" sz="2400">
                <a:solidFill>
                  <a:srgbClr val="080808"/>
                </a:solidFill>
                <a:latin typeface="楷体_GB2312" pitchFamily="49" charset="-122"/>
                <a:ea typeface="楷体_GB2312" pitchFamily="49" charset="-122"/>
              </a:rPr>
              <a:t>中的所有单元的内容传送到地址</a:t>
            </a:r>
            <a:r>
              <a:rPr lang="en-US" altLang="zh-CN" sz="2400">
                <a:solidFill>
                  <a:srgbClr val="080808"/>
                </a:solidFill>
                <a:latin typeface="楷体_GB2312" pitchFamily="49" charset="-122"/>
                <a:ea typeface="楷体_GB2312" pitchFamily="49" charset="-122"/>
              </a:rPr>
              <a:t>Offset2</a:t>
            </a:r>
            <a:r>
              <a:rPr lang="zh-CN" altLang="en-US" sz="2400">
                <a:solidFill>
                  <a:srgbClr val="080808"/>
                </a:solidFill>
                <a:latin typeface="楷体_GB2312" pitchFamily="49" charset="-122"/>
                <a:ea typeface="楷体_GB2312" pitchFamily="49" charset="-122"/>
              </a:rPr>
              <a:t>开始的单元中。</a:t>
            </a:r>
          </a:p>
        </p:txBody>
      </p:sp>
      <p:sp>
        <p:nvSpPr>
          <p:cNvPr id="2" name="标题 1"/>
          <p:cNvSpPr>
            <a:spLocks noGrp="1"/>
          </p:cNvSpPr>
          <p:nvPr>
            <p:ph type="title"/>
          </p:nvPr>
        </p:nvSpPr>
        <p:spPr/>
        <p:txBody>
          <a:bodyPr/>
          <a:lstStyle/>
          <a:p>
            <a:r>
              <a:rPr lang="en-US" altLang="zh-CN" dirty="0"/>
              <a:t>2.</a:t>
            </a:r>
            <a:r>
              <a:rPr lang="zh-CN" altLang="en-US" dirty="0"/>
              <a:t>源程序的汇编、连接与调试</a:t>
            </a:r>
          </a:p>
        </p:txBody>
      </p:sp>
    </p:spTree>
    <p:extLst>
      <p:ext uri="{BB962C8B-B14F-4D97-AF65-F5344CB8AC3E}">
        <p14:creationId xmlns:p14="http://schemas.microsoft.com/office/powerpoint/2010/main" val="1238707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395EFAD7-4E9C-4907-9BCC-265F5C8A0DE0}" type="slidenum">
              <a:rPr lang="zh-CN" altLang="en-US">
                <a:solidFill>
                  <a:srgbClr val="000000"/>
                </a:solidFill>
              </a:rPr>
              <a:pPr/>
              <a:t>8</a:t>
            </a:fld>
            <a:endParaRPr lang="en-US" altLang="zh-CN">
              <a:solidFill>
                <a:srgbClr val="000000"/>
              </a:solidFill>
            </a:endParaRPr>
          </a:p>
        </p:txBody>
      </p:sp>
      <p:sp>
        <p:nvSpPr>
          <p:cNvPr id="112642" name="Text Box 2"/>
          <p:cNvSpPr txBox="1">
            <a:spLocks noChangeArrowheads="1"/>
          </p:cNvSpPr>
          <p:nvPr/>
        </p:nvSpPr>
        <p:spPr bwMode="auto">
          <a:xfrm>
            <a:off x="152400" y="152400"/>
            <a:ext cx="88392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smtClean="0">
                <a:solidFill>
                  <a:srgbClr val="0000CC"/>
                </a:solidFill>
                <a:latin typeface="Times New Roman" charset="0"/>
              </a:rPr>
              <a:t>(1)标识符：</a:t>
            </a:r>
            <a:r>
              <a:rPr kumimoji="1" lang="zh-CN" altLang="en-US" sz="2800" b="1" i="1" u="sng" smtClean="0">
                <a:solidFill>
                  <a:srgbClr val="0000CC"/>
                </a:solidFill>
                <a:latin typeface="Times New Roman" charset="0"/>
              </a:rPr>
              <a:t>给指令或某一存储单元地址所起的名字。</a:t>
            </a:r>
          </a:p>
          <a:p>
            <a:pPr>
              <a:spcBef>
                <a:spcPct val="50000"/>
              </a:spcBef>
            </a:pPr>
            <a:r>
              <a:rPr kumimoji="1" lang="zh-CN" altLang="en-US" sz="2800" b="1" smtClean="0">
                <a:solidFill>
                  <a:srgbClr val="000000"/>
                </a:solidFill>
                <a:latin typeface="Times New Roman" charset="0"/>
              </a:rPr>
              <a:t>标识符由下列字符组成</a:t>
            </a:r>
            <a:r>
              <a:rPr kumimoji="1" lang="zh-CN" altLang="en-US" sz="2800" b="1" smtClean="0">
                <a:solidFill>
                  <a:srgbClr val="000000"/>
                </a:solidFill>
                <a:latin typeface="Times New Roman" charset="0"/>
                <a:sym typeface="Wingdings" pitchFamily="2" charset="2"/>
              </a:rPr>
              <a:t>：（以字母或圆点开头）</a:t>
            </a:r>
            <a:endParaRPr kumimoji="1" lang="zh-CN" altLang="en-US" sz="2800" b="1" smtClean="0">
              <a:solidFill>
                <a:srgbClr val="000000"/>
              </a:solidFill>
              <a:latin typeface="Times New Roman" charset="0"/>
            </a:endParaRPr>
          </a:p>
          <a:p>
            <a:pPr>
              <a:spcBef>
                <a:spcPct val="50000"/>
              </a:spcBef>
            </a:pPr>
            <a:r>
              <a:rPr kumimoji="1" lang="zh-CN" altLang="en-US" sz="2800" b="1" smtClean="0">
                <a:solidFill>
                  <a:srgbClr val="000000"/>
                </a:solidFill>
                <a:latin typeface="Times New Roman" charset="0"/>
              </a:rPr>
              <a:t>字母: </a:t>
            </a:r>
            <a:r>
              <a:rPr kumimoji="1" lang="en-US" altLang="zh-CN" sz="2800" b="1" smtClean="0">
                <a:solidFill>
                  <a:srgbClr val="FF0000"/>
                </a:solidFill>
                <a:latin typeface="Times New Roman" charset="0"/>
              </a:rPr>
              <a:t>A~Z, a~z</a:t>
            </a:r>
            <a:r>
              <a:rPr kumimoji="1" lang="en-US" altLang="zh-CN" sz="2800" b="1" smtClean="0">
                <a:solidFill>
                  <a:srgbClr val="000000"/>
                </a:solidFill>
                <a:latin typeface="Times New Roman" charset="0"/>
              </a:rPr>
              <a:t>; </a:t>
            </a:r>
            <a:r>
              <a:rPr kumimoji="1" lang="zh-CN" altLang="en-US" sz="2800" b="1" smtClean="0">
                <a:solidFill>
                  <a:srgbClr val="000000"/>
                </a:solidFill>
                <a:latin typeface="Times New Roman" charset="0"/>
              </a:rPr>
              <a:t>数字: </a:t>
            </a:r>
            <a:r>
              <a:rPr kumimoji="1" lang="zh-CN" altLang="en-US" sz="2800" b="1" smtClean="0">
                <a:solidFill>
                  <a:srgbClr val="FF0000"/>
                </a:solidFill>
                <a:latin typeface="Times New Roman" charset="0"/>
              </a:rPr>
              <a:t>0~9</a:t>
            </a:r>
            <a:r>
              <a:rPr kumimoji="1" lang="zh-CN" altLang="en-US" sz="2800" b="1" smtClean="0">
                <a:solidFill>
                  <a:srgbClr val="000000"/>
                </a:solidFill>
                <a:latin typeface="Times New Roman" charset="0"/>
              </a:rPr>
              <a:t>;  特殊字符: </a:t>
            </a:r>
            <a:r>
              <a:rPr kumimoji="1" lang="zh-CN" altLang="en-US" sz="2800" b="1" smtClean="0">
                <a:solidFill>
                  <a:srgbClr val="FF0000"/>
                </a:solidFill>
                <a:latin typeface="Times New Roman" charset="0"/>
              </a:rPr>
              <a:t>? . @ _ $</a:t>
            </a:r>
            <a:endParaRPr kumimoji="1" lang="en-US" altLang="zh-CN" sz="2800" b="1" smtClean="0">
              <a:solidFill>
                <a:srgbClr val="FF0000"/>
              </a:solidFill>
              <a:latin typeface="Times New Roman" charset="0"/>
            </a:endParaRPr>
          </a:p>
        </p:txBody>
      </p:sp>
      <p:sp>
        <p:nvSpPr>
          <p:cNvPr id="112643" name="Text Box 3"/>
          <p:cNvSpPr txBox="1">
            <a:spLocks noChangeArrowheads="1"/>
          </p:cNvSpPr>
          <p:nvPr/>
        </p:nvSpPr>
        <p:spPr bwMode="auto">
          <a:xfrm>
            <a:off x="76200" y="2133600"/>
            <a:ext cx="89154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00"/>
                </a:solidFill>
                <a:latin typeface="Times New Roman" charset="0"/>
              </a:rPr>
              <a:t>        数字不能作标识符的第一个字符，而. 仅能作标识符的第一个字符，标识符最长为31个字符。</a:t>
            </a:r>
          </a:p>
        </p:txBody>
      </p:sp>
      <p:sp>
        <p:nvSpPr>
          <p:cNvPr id="112644" name="Text Box 4"/>
          <p:cNvSpPr txBox="1">
            <a:spLocks noChangeArrowheads="1"/>
          </p:cNvSpPr>
          <p:nvPr/>
        </p:nvSpPr>
        <p:spPr bwMode="auto">
          <a:xfrm>
            <a:off x="76200" y="3581400"/>
            <a:ext cx="8839200" cy="291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smtClean="0">
                <a:solidFill>
                  <a:srgbClr val="0000CC"/>
                </a:solidFill>
                <a:latin typeface="Times New Roman" charset="0"/>
              </a:rPr>
              <a:t>标识符后跟冒号时</a:t>
            </a:r>
            <a:r>
              <a:rPr kumimoji="1" lang="zh-CN" altLang="en-US" sz="3200" b="1" smtClean="0">
                <a:solidFill>
                  <a:srgbClr val="FF0000"/>
                </a:solidFill>
                <a:latin typeface="Times New Roman" charset="0"/>
              </a:rPr>
              <a:t>表示标号</a:t>
            </a:r>
            <a:r>
              <a:rPr kumimoji="1" lang="zh-CN" altLang="en-US" sz="3200" b="1" smtClean="0">
                <a:solidFill>
                  <a:srgbClr val="0000CC"/>
                </a:solidFill>
                <a:latin typeface="Times New Roman" charset="0"/>
              </a:rPr>
              <a:t>，</a:t>
            </a:r>
            <a:r>
              <a:rPr kumimoji="1" lang="zh-CN" altLang="en-US" sz="3200" b="1" smtClean="0">
                <a:solidFill>
                  <a:srgbClr val="000000"/>
                </a:solidFill>
                <a:latin typeface="Times New Roman" charset="0"/>
              </a:rPr>
              <a:t>代表该行指令的起始地址, 标号可以被转移、调用指令直接引用。</a:t>
            </a:r>
          </a:p>
          <a:p>
            <a:pPr>
              <a:lnSpc>
                <a:spcPct val="120000"/>
              </a:lnSpc>
              <a:spcBef>
                <a:spcPct val="50000"/>
              </a:spcBef>
            </a:pPr>
            <a:r>
              <a:rPr kumimoji="1" lang="zh-CN" altLang="en-US" sz="3200" b="1" smtClean="0">
                <a:solidFill>
                  <a:srgbClr val="0000CC"/>
                </a:solidFill>
                <a:latin typeface="Times New Roman" charset="0"/>
              </a:rPr>
              <a:t>标识符后不带冒号时</a:t>
            </a:r>
            <a:r>
              <a:rPr kumimoji="1" lang="zh-CN" altLang="en-US" sz="3200" b="1" smtClean="0">
                <a:solidFill>
                  <a:srgbClr val="FF0000"/>
                </a:solidFill>
                <a:latin typeface="Times New Roman" charset="0"/>
              </a:rPr>
              <a:t>表示变量</a:t>
            </a:r>
            <a:r>
              <a:rPr kumimoji="1" lang="zh-CN" altLang="en-US" sz="3200" b="1" smtClean="0">
                <a:solidFill>
                  <a:srgbClr val="0000CC"/>
                </a:solidFill>
                <a:latin typeface="Times New Roman" charset="0"/>
              </a:rPr>
              <a:t>。</a:t>
            </a:r>
          </a:p>
          <a:p>
            <a:pPr>
              <a:lnSpc>
                <a:spcPct val="120000"/>
              </a:lnSpc>
              <a:spcBef>
                <a:spcPct val="50000"/>
              </a:spcBef>
            </a:pPr>
            <a:r>
              <a:rPr kumimoji="1" lang="zh-CN" altLang="en-US" sz="3200" b="1" smtClean="0">
                <a:solidFill>
                  <a:srgbClr val="0000CC"/>
                </a:solidFill>
                <a:latin typeface="宋体" charset="-122"/>
              </a:rPr>
              <a:t>伪指令前的标识符不加冒号。</a:t>
            </a:r>
            <a:r>
              <a:rPr kumimoji="1" lang="zh-CN" altLang="en-US" sz="3200" b="1" smtClean="0">
                <a:solidFill>
                  <a:srgbClr val="0000CC"/>
                </a:solidFill>
                <a:latin typeface="Times New Roman" charset="0"/>
              </a:rPr>
              <a:t> </a:t>
            </a:r>
          </a:p>
        </p:txBody>
      </p:sp>
    </p:spTree>
    <p:extLst>
      <p:ext uri="{BB962C8B-B14F-4D97-AF65-F5344CB8AC3E}">
        <p14:creationId xmlns:p14="http://schemas.microsoft.com/office/powerpoint/2010/main" val="3736282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animEffect transition="in" filter="barn(outVertical)">
                                      <p:cBhvr>
                                        <p:cTn id="7" dur="500"/>
                                        <p:tgtEl>
                                          <p:spTgt spid="1126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12644"/>
                                        </p:tgtEl>
                                        <p:attrNameLst>
                                          <p:attrName>style.visibility</p:attrName>
                                        </p:attrNameLst>
                                      </p:cBhvr>
                                      <p:to>
                                        <p:strVal val="visible"/>
                                      </p:to>
                                    </p:set>
                                    <p:animEffect transition="in" filter="barn(outVertical)">
                                      <p:cBhvr>
                                        <p:cTn id="12" dur="5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utoUpdateAnimBg="0"/>
      <p:bldP spid="112644"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Text Box 3"/>
          <p:cNvSpPr txBox="1">
            <a:spLocks noChangeArrowheads="1"/>
          </p:cNvSpPr>
          <p:nvPr/>
        </p:nvSpPr>
        <p:spPr bwMode="auto">
          <a:xfrm>
            <a:off x="755650" y="1628775"/>
            <a:ext cx="7848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rgbClr val="0000FF"/>
                </a:solidFill>
                <a:latin typeface="楷体_GB2312" pitchFamily="49" charset="-122"/>
                <a:ea typeface="楷体_GB2312" pitchFamily="49" charset="-122"/>
              </a:rPr>
              <a:t>9</a:t>
            </a:r>
            <a:r>
              <a:rPr lang="zh-CN" altLang="en-US" sz="2400">
                <a:solidFill>
                  <a:srgbClr val="0000FF"/>
                </a:solidFill>
                <a:latin typeface="楷体_GB2312" pitchFamily="49" charset="-122"/>
                <a:ea typeface="楷体_GB2312" pitchFamily="49" charset="-122"/>
              </a:rPr>
              <a:t>．程序的单步执行</a:t>
            </a:r>
          </a:p>
          <a:p>
            <a:pPr algn="l"/>
            <a:endParaRPr lang="zh-CN" altLang="en-US" sz="2400">
              <a:solidFill>
                <a:srgbClr val="0000FF"/>
              </a:solidFill>
              <a:latin typeface="楷体_GB2312" pitchFamily="49" charset="-122"/>
              <a:ea typeface="楷体_GB2312" pitchFamily="49" charset="-122"/>
            </a:endParaRPr>
          </a:p>
          <a:p>
            <a:pPr algn="l"/>
            <a:r>
              <a:rPr lang="zh-CN" altLang="en-US" sz="2400">
                <a:solidFill>
                  <a:srgbClr val="080808"/>
                </a:solidFill>
                <a:latin typeface="楷体_GB2312" pitchFamily="49" charset="-122"/>
                <a:ea typeface="楷体_GB2312" pitchFamily="49" charset="-122"/>
              </a:rPr>
              <a:t>在</a:t>
            </a:r>
            <a:r>
              <a:rPr lang="en-US" altLang="zh-CN" sz="2400">
                <a:solidFill>
                  <a:srgbClr val="080808"/>
                </a:solidFill>
                <a:latin typeface="楷体_GB2312" pitchFamily="49" charset="-122"/>
                <a:ea typeface="楷体_GB2312" pitchFamily="49" charset="-122"/>
              </a:rPr>
              <a:t>DEBUG</a:t>
            </a:r>
            <a:r>
              <a:rPr lang="zh-CN" altLang="en-US" sz="2400">
                <a:solidFill>
                  <a:srgbClr val="080808"/>
                </a:solidFill>
                <a:latin typeface="楷体_GB2312" pitchFamily="49" charset="-122"/>
                <a:ea typeface="楷体_GB2312" pitchFamily="49" charset="-122"/>
              </a:rPr>
              <a:t>下，可以利用</a:t>
            </a:r>
            <a:r>
              <a:rPr lang="en-US" altLang="zh-CN" sz="2400">
                <a:solidFill>
                  <a:srgbClr val="0000FF"/>
                </a:solidFill>
                <a:latin typeface="楷体_GB2312" pitchFamily="49" charset="-122"/>
                <a:ea typeface="楷体_GB2312" pitchFamily="49" charset="-122"/>
              </a:rPr>
              <a:t>T</a:t>
            </a:r>
            <a:r>
              <a:rPr lang="zh-CN" altLang="en-US" sz="2400">
                <a:solidFill>
                  <a:srgbClr val="0000FF"/>
                </a:solidFill>
                <a:latin typeface="楷体_GB2312" pitchFamily="49" charset="-122"/>
                <a:ea typeface="楷体_GB2312" pitchFamily="49" charset="-122"/>
              </a:rPr>
              <a:t>命令</a:t>
            </a:r>
            <a:r>
              <a:rPr lang="zh-CN" altLang="en-US" sz="2400">
                <a:solidFill>
                  <a:srgbClr val="080808"/>
                </a:solidFill>
                <a:latin typeface="楷体_GB2312" pitchFamily="49" charset="-122"/>
                <a:ea typeface="楷体_GB2312" pitchFamily="49" charset="-122"/>
              </a:rPr>
              <a:t>或</a:t>
            </a:r>
            <a:r>
              <a:rPr lang="en-US" altLang="zh-CN" sz="2400">
                <a:solidFill>
                  <a:srgbClr val="0000FF"/>
                </a:solidFill>
                <a:latin typeface="楷体_GB2312" pitchFamily="49" charset="-122"/>
                <a:ea typeface="楷体_GB2312" pitchFamily="49" charset="-122"/>
              </a:rPr>
              <a:t>P</a:t>
            </a:r>
            <a:r>
              <a:rPr lang="zh-CN" altLang="en-US" sz="2400">
                <a:solidFill>
                  <a:srgbClr val="0000FF"/>
                </a:solidFill>
                <a:latin typeface="楷体_GB2312" pitchFamily="49" charset="-122"/>
                <a:ea typeface="楷体_GB2312" pitchFamily="49" charset="-122"/>
              </a:rPr>
              <a:t>命令</a:t>
            </a:r>
            <a:r>
              <a:rPr lang="zh-CN" altLang="en-US" sz="2400">
                <a:solidFill>
                  <a:srgbClr val="080808"/>
                </a:solidFill>
                <a:latin typeface="楷体_GB2312" pitchFamily="49" charset="-122"/>
                <a:ea typeface="楷体_GB2312" pitchFamily="49" charset="-122"/>
              </a:rPr>
              <a:t>单步执行程序，它们不带任何参数，每次都会执行一条指令，同时会显示出所有寄存器的内容（与</a:t>
            </a:r>
            <a:r>
              <a:rPr lang="en-US" altLang="zh-CN" sz="2400">
                <a:solidFill>
                  <a:srgbClr val="080808"/>
                </a:solidFill>
                <a:latin typeface="楷体_GB2312" pitchFamily="49" charset="-122"/>
                <a:ea typeface="楷体_GB2312" pitchFamily="49" charset="-122"/>
              </a:rPr>
              <a:t>R</a:t>
            </a:r>
            <a:r>
              <a:rPr lang="zh-CN" altLang="en-US" sz="2400">
                <a:solidFill>
                  <a:srgbClr val="080808"/>
                </a:solidFill>
                <a:latin typeface="楷体_GB2312" pitchFamily="49" charset="-122"/>
                <a:ea typeface="楷体_GB2312" pitchFamily="49" charset="-122"/>
              </a:rPr>
              <a:t>命令显示的形式一致）。</a:t>
            </a:r>
          </a:p>
          <a:p>
            <a:pPr algn="l"/>
            <a:r>
              <a:rPr lang="zh-CN" altLang="en-US" sz="2400">
                <a:solidFill>
                  <a:srgbClr val="080808"/>
                </a:solidFill>
                <a:latin typeface="楷体_GB2312" pitchFamily="49" charset="-122"/>
                <a:ea typeface="楷体_GB2312" pitchFamily="49" charset="-122"/>
              </a:rPr>
              <a:t>但</a:t>
            </a:r>
            <a:r>
              <a:rPr lang="en-US" altLang="zh-CN" sz="2400">
                <a:solidFill>
                  <a:srgbClr val="080808"/>
                </a:solidFill>
                <a:latin typeface="楷体_GB2312" pitchFamily="49" charset="-122"/>
                <a:ea typeface="楷体_GB2312" pitchFamily="49" charset="-122"/>
              </a:rPr>
              <a:t>T</a:t>
            </a:r>
            <a:r>
              <a:rPr lang="zh-CN" altLang="en-US" sz="2400">
                <a:solidFill>
                  <a:srgbClr val="080808"/>
                </a:solidFill>
                <a:latin typeface="楷体_GB2312" pitchFamily="49" charset="-122"/>
                <a:ea typeface="楷体_GB2312" pitchFamily="49" charset="-122"/>
              </a:rPr>
              <a:t>命令与</a:t>
            </a:r>
            <a:r>
              <a:rPr lang="en-US" altLang="zh-CN" sz="2400">
                <a:solidFill>
                  <a:srgbClr val="080808"/>
                </a:solidFill>
                <a:latin typeface="楷体_GB2312" pitchFamily="49" charset="-122"/>
                <a:ea typeface="楷体_GB2312" pitchFamily="49" charset="-122"/>
              </a:rPr>
              <a:t>P</a:t>
            </a:r>
            <a:r>
              <a:rPr lang="zh-CN" altLang="en-US" sz="2400">
                <a:solidFill>
                  <a:srgbClr val="080808"/>
                </a:solidFill>
                <a:latin typeface="楷体_GB2312" pitchFamily="49" charset="-122"/>
                <a:ea typeface="楷体_GB2312" pitchFamily="49" charset="-122"/>
              </a:rPr>
              <a:t>命令是有区别的，</a:t>
            </a:r>
            <a:r>
              <a:rPr lang="en-US" altLang="zh-CN" sz="2400">
                <a:solidFill>
                  <a:srgbClr val="0000FF"/>
                </a:solidFill>
                <a:latin typeface="楷体_GB2312" pitchFamily="49" charset="-122"/>
                <a:ea typeface="楷体_GB2312" pitchFamily="49" charset="-122"/>
              </a:rPr>
              <a:t>T</a:t>
            </a:r>
            <a:r>
              <a:rPr lang="zh-CN" altLang="en-US" sz="2400">
                <a:solidFill>
                  <a:srgbClr val="0000FF"/>
                </a:solidFill>
                <a:latin typeface="楷体_GB2312" pitchFamily="49" charset="-122"/>
                <a:ea typeface="楷体_GB2312" pitchFamily="49" charset="-122"/>
              </a:rPr>
              <a:t>命令每次执行汇编语言的一条指令，</a:t>
            </a:r>
            <a:r>
              <a:rPr lang="zh-CN" altLang="en-US" sz="2400">
                <a:solidFill>
                  <a:srgbClr val="080808"/>
                </a:solidFill>
                <a:latin typeface="楷体_GB2312" pitchFamily="49" charset="-122"/>
                <a:ea typeface="楷体_GB2312" pitchFamily="49" charset="-122"/>
              </a:rPr>
              <a:t>而</a:t>
            </a:r>
            <a:r>
              <a:rPr lang="en-US" altLang="zh-CN" sz="2400">
                <a:solidFill>
                  <a:srgbClr val="FF0000"/>
                </a:solidFill>
                <a:latin typeface="楷体_GB2312" pitchFamily="49" charset="-122"/>
                <a:ea typeface="楷体_GB2312" pitchFamily="49" charset="-122"/>
              </a:rPr>
              <a:t>P</a:t>
            </a:r>
            <a:r>
              <a:rPr lang="zh-CN" altLang="en-US" sz="2400">
                <a:solidFill>
                  <a:srgbClr val="FF0000"/>
                </a:solidFill>
                <a:latin typeface="楷体_GB2312" pitchFamily="49" charset="-122"/>
                <a:ea typeface="楷体_GB2312" pitchFamily="49" charset="-122"/>
              </a:rPr>
              <a:t>命令每次执行汇编语言的一条语句</a:t>
            </a:r>
            <a:r>
              <a:rPr lang="zh-CN" altLang="en-US" sz="2400">
                <a:solidFill>
                  <a:srgbClr val="080808"/>
                </a:solidFill>
                <a:latin typeface="楷体_GB2312" pitchFamily="49" charset="-122"/>
                <a:ea typeface="楷体_GB2312" pitchFamily="49" charset="-122"/>
              </a:rPr>
              <a:t>，对于像</a:t>
            </a:r>
            <a:r>
              <a:rPr lang="en-US" altLang="zh-CN" sz="2400">
                <a:solidFill>
                  <a:srgbClr val="080808"/>
                </a:solidFill>
                <a:latin typeface="楷体_GB2312" pitchFamily="49" charset="-122"/>
                <a:ea typeface="楷体_GB2312" pitchFamily="49" charset="-122"/>
              </a:rPr>
              <a:t>CALL sub</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INT n</a:t>
            </a:r>
            <a:r>
              <a:rPr lang="zh-CN" altLang="en-US" sz="2400">
                <a:solidFill>
                  <a:srgbClr val="080808"/>
                </a:solidFill>
                <a:latin typeface="楷体_GB2312" pitchFamily="49" charset="-122"/>
                <a:ea typeface="楷体_GB2312" pitchFamily="49" charset="-122"/>
              </a:rPr>
              <a:t>这样的语句，执行</a:t>
            </a:r>
            <a:r>
              <a:rPr lang="en-US" altLang="zh-CN" sz="2400">
                <a:solidFill>
                  <a:srgbClr val="080808"/>
                </a:solidFill>
                <a:latin typeface="楷体_GB2312" pitchFamily="49" charset="-122"/>
                <a:ea typeface="楷体_GB2312" pitchFamily="49" charset="-122"/>
              </a:rPr>
              <a:t>T</a:t>
            </a:r>
            <a:r>
              <a:rPr lang="zh-CN" altLang="en-US" sz="2400">
                <a:solidFill>
                  <a:srgbClr val="080808"/>
                </a:solidFill>
                <a:latin typeface="楷体_GB2312" pitchFamily="49" charset="-122"/>
                <a:ea typeface="楷体_GB2312" pitchFamily="49" charset="-122"/>
              </a:rPr>
              <a:t>指令表示</a:t>
            </a:r>
            <a:r>
              <a:rPr lang="zh-CN" altLang="en-US" sz="2400">
                <a:solidFill>
                  <a:srgbClr val="009900"/>
                </a:solidFill>
                <a:latin typeface="楷体_GB2312" pitchFamily="49" charset="-122"/>
                <a:ea typeface="楷体_GB2312" pitchFamily="49" charset="-122"/>
              </a:rPr>
              <a:t>转向</a:t>
            </a:r>
            <a:r>
              <a:rPr lang="zh-CN" altLang="en-US" sz="2400">
                <a:solidFill>
                  <a:srgbClr val="080808"/>
                </a:solidFill>
                <a:latin typeface="楷体_GB2312" pitchFamily="49" charset="-122"/>
                <a:ea typeface="楷体_GB2312" pitchFamily="49" charset="-122"/>
              </a:rPr>
              <a:t>子程序或中断服务子程序，而执行</a:t>
            </a:r>
            <a:r>
              <a:rPr lang="en-US" altLang="zh-CN" sz="2400">
                <a:solidFill>
                  <a:srgbClr val="080808"/>
                </a:solidFill>
                <a:latin typeface="楷体_GB2312" pitchFamily="49" charset="-122"/>
                <a:ea typeface="楷体_GB2312" pitchFamily="49" charset="-122"/>
              </a:rPr>
              <a:t>P</a:t>
            </a:r>
            <a:r>
              <a:rPr lang="zh-CN" altLang="en-US" sz="2400">
                <a:solidFill>
                  <a:srgbClr val="080808"/>
                </a:solidFill>
                <a:latin typeface="楷体_GB2312" pitchFamily="49" charset="-122"/>
                <a:ea typeface="楷体_GB2312" pitchFamily="49" charset="-122"/>
              </a:rPr>
              <a:t>命令时，则表示</a:t>
            </a:r>
            <a:r>
              <a:rPr lang="zh-CN" altLang="en-US" sz="2400">
                <a:solidFill>
                  <a:srgbClr val="009900"/>
                </a:solidFill>
                <a:latin typeface="楷体_GB2312" pitchFamily="49" charset="-122"/>
                <a:ea typeface="楷体_GB2312" pitchFamily="49" charset="-122"/>
              </a:rPr>
              <a:t>执行完整</a:t>
            </a:r>
            <a:r>
              <a:rPr lang="zh-CN" altLang="en-US" sz="2400">
                <a:solidFill>
                  <a:srgbClr val="080808"/>
                </a:solidFill>
                <a:latin typeface="楷体_GB2312" pitchFamily="49" charset="-122"/>
                <a:ea typeface="楷体_GB2312" pitchFamily="49" charset="-122"/>
              </a:rPr>
              <a:t>个子程序或中断服务子程序，因此，</a:t>
            </a:r>
            <a:r>
              <a:rPr lang="zh-CN" altLang="en-US" sz="2400">
                <a:solidFill>
                  <a:srgbClr val="FF3300"/>
                </a:solidFill>
                <a:latin typeface="楷体_GB2312" pitchFamily="49" charset="-122"/>
                <a:ea typeface="楷体_GB2312" pitchFamily="49" charset="-122"/>
              </a:rPr>
              <a:t>在遇到</a:t>
            </a:r>
            <a:r>
              <a:rPr lang="en-US" altLang="zh-CN" sz="2400">
                <a:solidFill>
                  <a:srgbClr val="FF3300"/>
                </a:solidFill>
                <a:latin typeface="楷体_GB2312" pitchFamily="49" charset="-122"/>
                <a:ea typeface="楷体_GB2312" pitchFamily="49" charset="-122"/>
              </a:rPr>
              <a:t>DOS</a:t>
            </a:r>
            <a:r>
              <a:rPr lang="zh-CN" altLang="en-US" sz="2400">
                <a:solidFill>
                  <a:srgbClr val="FF3300"/>
                </a:solidFill>
                <a:latin typeface="楷体_GB2312" pitchFamily="49" charset="-122"/>
                <a:ea typeface="楷体_GB2312" pitchFamily="49" charset="-122"/>
              </a:rPr>
              <a:t>中断调用指令时，经常采用</a:t>
            </a:r>
            <a:r>
              <a:rPr lang="en-US" altLang="zh-CN" sz="2400">
                <a:solidFill>
                  <a:srgbClr val="FF3300"/>
                </a:solidFill>
                <a:latin typeface="楷体_GB2312" pitchFamily="49" charset="-122"/>
                <a:ea typeface="楷体_GB2312" pitchFamily="49" charset="-122"/>
              </a:rPr>
              <a:t>P</a:t>
            </a:r>
            <a:r>
              <a:rPr lang="zh-CN" altLang="en-US" sz="2400">
                <a:solidFill>
                  <a:srgbClr val="FF3300"/>
                </a:solidFill>
                <a:latin typeface="楷体_GB2312" pitchFamily="49" charset="-122"/>
                <a:ea typeface="楷体_GB2312" pitchFamily="49" charset="-122"/>
              </a:rPr>
              <a:t>命令，</a:t>
            </a:r>
            <a:r>
              <a:rPr lang="zh-CN" altLang="en-US" sz="2400">
                <a:solidFill>
                  <a:srgbClr val="080808"/>
                </a:solidFill>
                <a:latin typeface="楷体_GB2312" pitchFamily="49" charset="-122"/>
                <a:ea typeface="楷体_GB2312" pitchFamily="49" charset="-122"/>
              </a:rPr>
              <a:t>以避免程序转入</a:t>
            </a:r>
            <a:r>
              <a:rPr lang="en-US" altLang="zh-CN" sz="2400">
                <a:solidFill>
                  <a:srgbClr val="080808"/>
                </a:solidFill>
                <a:latin typeface="楷体_GB2312" pitchFamily="49" charset="-122"/>
                <a:ea typeface="楷体_GB2312" pitchFamily="49" charset="-122"/>
              </a:rPr>
              <a:t>DOS</a:t>
            </a:r>
            <a:r>
              <a:rPr lang="zh-CN" altLang="en-US" sz="2400">
                <a:solidFill>
                  <a:srgbClr val="080808"/>
                </a:solidFill>
                <a:latin typeface="楷体_GB2312" pitchFamily="49" charset="-122"/>
                <a:ea typeface="楷体_GB2312" pitchFamily="49" charset="-122"/>
              </a:rPr>
              <a:t>本身的中断服务子程序。</a:t>
            </a:r>
          </a:p>
        </p:txBody>
      </p:sp>
      <p:sp>
        <p:nvSpPr>
          <p:cNvPr id="2" name="标题 1"/>
          <p:cNvSpPr>
            <a:spLocks noGrp="1"/>
          </p:cNvSpPr>
          <p:nvPr>
            <p:ph type="title"/>
          </p:nvPr>
        </p:nvSpPr>
        <p:spPr/>
        <p:txBody>
          <a:bodyPr/>
          <a:lstStyle/>
          <a:p>
            <a:r>
              <a:rPr lang="en-US" altLang="zh-CN" dirty="0"/>
              <a:t>2.</a:t>
            </a:r>
            <a:r>
              <a:rPr lang="zh-CN" altLang="en-US" dirty="0"/>
              <a:t>源程序的汇编、连接与调试</a:t>
            </a:r>
          </a:p>
        </p:txBody>
      </p:sp>
    </p:spTree>
    <p:extLst>
      <p:ext uri="{BB962C8B-B14F-4D97-AF65-F5344CB8AC3E}">
        <p14:creationId xmlns:p14="http://schemas.microsoft.com/office/powerpoint/2010/main" val="230206072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Text Box 3"/>
          <p:cNvSpPr txBox="1">
            <a:spLocks noChangeArrowheads="1"/>
          </p:cNvSpPr>
          <p:nvPr/>
        </p:nvSpPr>
        <p:spPr bwMode="auto">
          <a:xfrm>
            <a:off x="755650" y="1628775"/>
            <a:ext cx="78486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en-US" altLang="zh-CN" sz="2400">
                <a:solidFill>
                  <a:srgbClr val="0000FF"/>
                </a:solidFill>
                <a:latin typeface="楷体_GB2312" pitchFamily="49" charset="-122"/>
                <a:ea typeface="楷体_GB2312" pitchFamily="49" charset="-122"/>
              </a:rPr>
              <a:t>10</a:t>
            </a:r>
            <a:r>
              <a:rPr lang="zh-CN" altLang="en-US" sz="2400">
                <a:solidFill>
                  <a:srgbClr val="0000FF"/>
                </a:solidFill>
                <a:latin typeface="楷体_GB2312" pitchFamily="49" charset="-122"/>
                <a:ea typeface="楷体_GB2312" pitchFamily="49" charset="-122"/>
              </a:rPr>
              <a:t>．输入汇编语言指令</a:t>
            </a:r>
          </a:p>
          <a:p>
            <a:pPr algn="l">
              <a:lnSpc>
                <a:spcPct val="120000"/>
              </a:lnSpc>
            </a:pPr>
            <a:r>
              <a:rPr lang="zh-CN" altLang="en-US" sz="2400">
                <a:solidFill>
                  <a:srgbClr val="080808"/>
                </a:solidFill>
                <a:latin typeface="楷体_GB2312" pitchFamily="49" charset="-122"/>
                <a:ea typeface="楷体_GB2312" pitchFamily="49" charset="-122"/>
              </a:rPr>
              <a:t>在</a:t>
            </a:r>
            <a:r>
              <a:rPr lang="en-US" altLang="zh-CN" sz="2400">
                <a:solidFill>
                  <a:srgbClr val="080808"/>
                </a:solidFill>
                <a:latin typeface="楷体_GB2312" pitchFamily="49" charset="-122"/>
                <a:ea typeface="楷体_GB2312" pitchFamily="49" charset="-122"/>
              </a:rPr>
              <a:t>DEBUG</a:t>
            </a:r>
            <a:r>
              <a:rPr lang="zh-CN" altLang="en-US" sz="2400">
                <a:solidFill>
                  <a:srgbClr val="080808"/>
                </a:solidFill>
                <a:latin typeface="楷体_GB2312" pitchFamily="49" charset="-122"/>
                <a:ea typeface="楷体_GB2312" pitchFamily="49" charset="-122"/>
              </a:rPr>
              <a:t>下，可以利用</a:t>
            </a:r>
            <a:r>
              <a:rPr lang="en-US" altLang="zh-CN" sz="2400">
                <a:solidFill>
                  <a:srgbClr val="080808"/>
                </a:solidFill>
                <a:latin typeface="楷体_GB2312" pitchFamily="49" charset="-122"/>
                <a:ea typeface="楷体_GB2312" pitchFamily="49" charset="-122"/>
              </a:rPr>
              <a:t>A</a:t>
            </a:r>
            <a:r>
              <a:rPr lang="zh-CN" altLang="en-US" sz="2400">
                <a:solidFill>
                  <a:srgbClr val="080808"/>
                </a:solidFill>
                <a:latin typeface="楷体_GB2312" pitchFamily="49" charset="-122"/>
                <a:ea typeface="楷体_GB2312" pitchFamily="49" charset="-122"/>
              </a:rPr>
              <a:t>命令直接输入汇编语言的指令，常用格式有两种：</a:t>
            </a:r>
          </a:p>
          <a:p>
            <a:pPr algn="l">
              <a:lnSpc>
                <a:spcPct val="120000"/>
              </a:lnSpc>
            </a:pP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1</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A [Daddr</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]Offset</a:t>
            </a:r>
            <a:r>
              <a:rPr lang="en-US" altLang="zh-CN" sz="2400">
                <a:solidFill>
                  <a:srgbClr val="080808"/>
                </a:solidFill>
                <a:latin typeface="楷体_GB2312" pitchFamily="49" charset="-122"/>
                <a:ea typeface="楷体_GB2312" pitchFamily="49" charset="-122"/>
              </a:rPr>
              <a:t>		</a:t>
            </a:r>
            <a:r>
              <a:rPr lang="zh-CN" altLang="en-US" sz="2400">
                <a:solidFill>
                  <a:srgbClr val="080808"/>
                </a:solidFill>
                <a:latin typeface="楷体_GB2312" pitchFamily="49" charset="-122"/>
                <a:ea typeface="楷体_GB2312" pitchFamily="49" charset="-122"/>
              </a:rPr>
              <a:t>；从指定地址</a:t>
            </a:r>
            <a:r>
              <a:rPr lang="en-US" altLang="zh-CN" sz="2400">
                <a:solidFill>
                  <a:srgbClr val="080808"/>
                </a:solidFill>
                <a:latin typeface="楷体_GB2312" pitchFamily="49" charset="-122"/>
                <a:ea typeface="楷体_GB2312" pitchFamily="49" charset="-122"/>
              </a:rPr>
              <a:t>Offset</a:t>
            </a:r>
            <a:r>
              <a:rPr lang="zh-CN" altLang="en-US" sz="2400">
                <a:solidFill>
                  <a:srgbClr val="080808"/>
                </a:solidFill>
                <a:latin typeface="楷体_GB2312" pitchFamily="49" charset="-122"/>
                <a:ea typeface="楷体_GB2312" pitchFamily="49" charset="-122"/>
              </a:rPr>
              <a:t>开始输入汇编语言指令，每输入一条指令，</a:t>
            </a:r>
            <a:r>
              <a:rPr lang="en-US" altLang="zh-CN" sz="2400">
                <a:solidFill>
                  <a:srgbClr val="080808"/>
                </a:solidFill>
                <a:latin typeface="楷体_GB2312" pitchFamily="49" charset="-122"/>
                <a:ea typeface="楷体_GB2312" pitchFamily="49" charset="-122"/>
              </a:rPr>
              <a:t>DEBUG</a:t>
            </a:r>
            <a:r>
              <a:rPr lang="zh-CN" altLang="en-US" sz="2400">
                <a:solidFill>
                  <a:srgbClr val="080808"/>
                </a:solidFill>
                <a:latin typeface="楷体_GB2312" pitchFamily="49" charset="-122"/>
                <a:ea typeface="楷体_GB2312" pitchFamily="49" charset="-122"/>
              </a:rPr>
              <a:t>软件会自动编译该指令，并生成相应的二进制代码，同时计算出下一条指令的存放地址，用户可以继续输入汇编语言指令。如果按</a:t>
            </a:r>
            <a:r>
              <a:rPr lang="zh-CN" altLang="en-US" sz="2400">
                <a:solidFill>
                  <a:srgbClr val="FF3300"/>
                </a:solidFill>
                <a:latin typeface="楷体_GB2312" pitchFamily="49" charset="-122"/>
                <a:ea typeface="楷体_GB2312" pitchFamily="49" charset="-122"/>
              </a:rPr>
              <a:t>回车键则可以结束</a:t>
            </a:r>
            <a:r>
              <a:rPr lang="en-US" altLang="zh-CN" sz="2400">
                <a:solidFill>
                  <a:srgbClr val="FF3300"/>
                </a:solidFill>
                <a:latin typeface="楷体_GB2312" pitchFamily="49" charset="-122"/>
                <a:ea typeface="楷体_GB2312" pitchFamily="49" charset="-122"/>
              </a:rPr>
              <a:t>A</a:t>
            </a:r>
            <a:r>
              <a:rPr lang="zh-CN" altLang="en-US" sz="2400">
                <a:solidFill>
                  <a:srgbClr val="080808"/>
                </a:solidFill>
                <a:latin typeface="楷体_GB2312" pitchFamily="49" charset="-122"/>
                <a:ea typeface="楷体_GB2312" pitchFamily="49" charset="-122"/>
              </a:rPr>
              <a:t>命令。</a:t>
            </a:r>
          </a:p>
          <a:p>
            <a:pPr algn="l">
              <a:lnSpc>
                <a:spcPct val="120000"/>
              </a:lnSpc>
            </a:pP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2</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A</a:t>
            </a:r>
            <a:r>
              <a:rPr lang="en-US" altLang="zh-CN" sz="2400">
                <a:solidFill>
                  <a:srgbClr val="080808"/>
                </a:solidFill>
                <a:latin typeface="楷体_GB2312" pitchFamily="49" charset="-122"/>
                <a:ea typeface="楷体_GB2312" pitchFamily="49" charset="-122"/>
              </a:rPr>
              <a:t>			</a:t>
            </a:r>
            <a:r>
              <a:rPr lang="zh-CN" altLang="en-US" sz="2400">
                <a:solidFill>
                  <a:srgbClr val="080808"/>
                </a:solidFill>
                <a:latin typeface="楷体_GB2312" pitchFamily="49" charset="-122"/>
                <a:ea typeface="楷体_GB2312" pitchFamily="49" charset="-122"/>
              </a:rPr>
              <a:t>；从上一次</a:t>
            </a:r>
            <a:r>
              <a:rPr lang="en-US" altLang="zh-CN" sz="2400">
                <a:solidFill>
                  <a:srgbClr val="080808"/>
                </a:solidFill>
                <a:latin typeface="楷体_GB2312" pitchFamily="49" charset="-122"/>
                <a:ea typeface="楷体_GB2312" pitchFamily="49" charset="-122"/>
              </a:rPr>
              <a:t>A</a:t>
            </a:r>
            <a:r>
              <a:rPr lang="zh-CN" altLang="en-US" sz="2400">
                <a:solidFill>
                  <a:srgbClr val="080808"/>
                </a:solidFill>
                <a:latin typeface="楷体_GB2312" pitchFamily="49" charset="-122"/>
                <a:ea typeface="楷体_GB2312" pitchFamily="49" charset="-122"/>
              </a:rPr>
              <a:t>命令结束的地址进行输入汇编语言指令，如果是第一次使用，则默认从</a:t>
            </a:r>
            <a:r>
              <a:rPr lang="en-US" altLang="zh-CN" sz="2400">
                <a:solidFill>
                  <a:srgbClr val="080808"/>
                </a:solidFill>
                <a:latin typeface="楷体_GB2312" pitchFamily="49" charset="-122"/>
                <a:ea typeface="楷体_GB2312" pitchFamily="49" charset="-122"/>
              </a:rPr>
              <a:t>CS</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IP</a:t>
            </a:r>
            <a:r>
              <a:rPr lang="zh-CN" altLang="en-US" sz="2400">
                <a:solidFill>
                  <a:srgbClr val="080808"/>
                </a:solidFill>
                <a:latin typeface="楷体_GB2312" pitchFamily="49" charset="-122"/>
                <a:ea typeface="楷体_GB2312" pitchFamily="49" charset="-122"/>
              </a:rPr>
              <a:t>地址开始输入汇编语言指令。 </a:t>
            </a:r>
          </a:p>
        </p:txBody>
      </p:sp>
      <p:sp>
        <p:nvSpPr>
          <p:cNvPr id="2" name="标题 1"/>
          <p:cNvSpPr>
            <a:spLocks noGrp="1"/>
          </p:cNvSpPr>
          <p:nvPr>
            <p:ph type="title"/>
          </p:nvPr>
        </p:nvSpPr>
        <p:spPr/>
        <p:txBody>
          <a:bodyPr/>
          <a:lstStyle/>
          <a:p>
            <a:r>
              <a:rPr lang="en-US" altLang="zh-CN" dirty="0"/>
              <a:t>2.</a:t>
            </a:r>
            <a:r>
              <a:rPr lang="zh-CN" altLang="en-US" dirty="0"/>
              <a:t>源程序的汇编、连接与调试</a:t>
            </a:r>
          </a:p>
        </p:txBody>
      </p:sp>
    </p:spTree>
    <p:extLst>
      <p:ext uri="{BB962C8B-B14F-4D97-AF65-F5344CB8AC3E}">
        <p14:creationId xmlns:p14="http://schemas.microsoft.com/office/powerpoint/2010/main" val="156423588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Text Box 3"/>
          <p:cNvSpPr txBox="1">
            <a:spLocks noChangeArrowheads="1"/>
          </p:cNvSpPr>
          <p:nvPr/>
        </p:nvSpPr>
        <p:spPr bwMode="auto">
          <a:xfrm>
            <a:off x="755650" y="1557338"/>
            <a:ext cx="8137525" cy="471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5000"/>
              </a:lnSpc>
            </a:pPr>
            <a:r>
              <a:rPr lang="en-US" altLang="zh-CN" sz="2400">
                <a:solidFill>
                  <a:srgbClr val="0000FF"/>
                </a:solidFill>
                <a:latin typeface="楷体_GB2312" pitchFamily="49" charset="-122"/>
                <a:ea typeface="楷体_GB2312" pitchFamily="49" charset="-122"/>
              </a:rPr>
              <a:t>11</a:t>
            </a:r>
            <a:r>
              <a:rPr lang="zh-CN" altLang="en-US" sz="2400">
                <a:solidFill>
                  <a:srgbClr val="0000FF"/>
                </a:solidFill>
                <a:latin typeface="楷体_GB2312" pitchFamily="49" charset="-122"/>
                <a:ea typeface="楷体_GB2312" pitchFamily="49" charset="-122"/>
              </a:rPr>
              <a:t>．文件装入</a:t>
            </a:r>
          </a:p>
          <a:p>
            <a:pPr algn="l">
              <a:lnSpc>
                <a:spcPct val="115000"/>
              </a:lnSpc>
            </a:pPr>
            <a:r>
              <a:rPr lang="zh-CN" altLang="en-US" sz="2400">
                <a:solidFill>
                  <a:srgbClr val="080808"/>
                </a:solidFill>
                <a:latin typeface="楷体_GB2312" pitchFamily="49" charset="-122"/>
                <a:ea typeface="楷体_GB2312" pitchFamily="49" charset="-122"/>
              </a:rPr>
              <a:t>在</a:t>
            </a:r>
            <a:r>
              <a:rPr lang="en-US" altLang="zh-CN" sz="2400">
                <a:solidFill>
                  <a:srgbClr val="080808"/>
                </a:solidFill>
                <a:latin typeface="楷体_GB2312" pitchFamily="49" charset="-122"/>
                <a:ea typeface="楷体_GB2312" pitchFamily="49" charset="-122"/>
              </a:rPr>
              <a:t>DEBUG</a:t>
            </a:r>
            <a:r>
              <a:rPr lang="zh-CN" altLang="en-US" sz="2400">
                <a:solidFill>
                  <a:srgbClr val="080808"/>
                </a:solidFill>
                <a:latin typeface="楷体_GB2312" pitchFamily="49" charset="-122"/>
                <a:ea typeface="楷体_GB2312" pitchFamily="49" charset="-122"/>
              </a:rPr>
              <a:t>下，可以重新装入文件，这时需要</a:t>
            </a:r>
            <a:r>
              <a:rPr lang="zh-CN" altLang="en-US" sz="2400">
                <a:solidFill>
                  <a:srgbClr val="0000FF"/>
                </a:solidFill>
                <a:latin typeface="楷体_GB2312" pitchFamily="49" charset="-122"/>
                <a:ea typeface="楷体_GB2312" pitchFamily="49" charset="-122"/>
              </a:rPr>
              <a:t>分两步</a:t>
            </a:r>
            <a:r>
              <a:rPr lang="zh-CN" altLang="en-US" sz="2400">
                <a:solidFill>
                  <a:srgbClr val="080808"/>
                </a:solidFill>
                <a:latin typeface="楷体_GB2312" pitchFamily="49" charset="-122"/>
                <a:ea typeface="楷体_GB2312" pitchFamily="49" charset="-122"/>
              </a:rPr>
              <a:t>：先指定文件名（</a:t>
            </a:r>
            <a:r>
              <a:rPr lang="en-US" altLang="zh-CN" sz="2400">
                <a:solidFill>
                  <a:srgbClr val="080808"/>
                </a:solidFill>
                <a:latin typeface="楷体_GB2312" pitchFamily="49" charset="-122"/>
                <a:ea typeface="楷体_GB2312" pitchFamily="49" charset="-122"/>
              </a:rPr>
              <a:t>N</a:t>
            </a:r>
            <a:r>
              <a:rPr lang="zh-CN" altLang="en-US" sz="2400">
                <a:solidFill>
                  <a:srgbClr val="080808"/>
                </a:solidFill>
                <a:latin typeface="楷体_GB2312" pitchFamily="49" charset="-122"/>
                <a:ea typeface="楷体_GB2312" pitchFamily="49" charset="-122"/>
              </a:rPr>
              <a:t>命令），然后装入文件（</a:t>
            </a:r>
            <a:r>
              <a:rPr lang="en-US" altLang="zh-CN" sz="2400">
                <a:solidFill>
                  <a:srgbClr val="080808"/>
                </a:solidFill>
                <a:latin typeface="楷体_GB2312" pitchFamily="49" charset="-122"/>
                <a:ea typeface="楷体_GB2312" pitchFamily="49" charset="-122"/>
              </a:rPr>
              <a:t>L</a:t>
            </a:r>
            <a:r>
              <a:rPr lang="zh-CN" altLang="en-US" sz="2400">
                <a:solidFill>
                  <a:srgbClr val="080808"/>
                </a:solidFill>
                <a:latin typeface="楷体_GB2312" pitchFamily="49" charset="-122"/>
                <a:ea typeface="楷体_GB2312" pitchFamily="49" charset="-122"/>
              </a:rPr>
              <a:t>命令）。</a:t>
            </a:r>
          </a:p>
          <a:p>
            <a:pPr algn="l">
              <a:lnSpc>
                <a:spcPct val="115000"/>
              </a:lnSpc>
            </a:pPr>
            <a:r>
              <a:rPr lang="en-US" altLang="zh-CN" sz="2400">
                <a:solidFill>
                  <a:srgbClr val="080808"/>
                </a:solidFill>
                <a:latin typeface="楷体_GB2312" pitchFamily="49" charset="-122"/>
                <a:ea typeface="楷体_GB2312" pitchFamily="49" charset="-122"/>
              </a:rPr>
              <a:t>N</a:t>
            </a:r>
            <a:r>
              <a:rPr lang="zh-CN" altLang="en-US" sz="2400">
                <a:solidFill>
                  <a:srgbClr val="080808"/>
                </a:solidFill>
                <a:latin typeface="楷体_GB2312" pitchFamily="49" charset="-122"/>
                <a:ea typeface="楷体_GB2312" pitchFamily="49" charset="-122"/>
              </a:rPr>
              <a:t>命令的格式为：</a:t>
            </a:r>
          </a:p>
          <a:p>
            <a:pPr algn="l">
              <a:lnSpc>
                <a:spcPct val="115000"/>
              </a:lnSpc>
            </a:pPr>
            <a:r>
              <a:rPr lang="en-US" altLang="zh-CN" sz="2400">
                <a:solidFill>
                  <a:srgbClr val="0000FF"/>
                </a:solidFill>
                <a:latin typeface="楷体_GB2312" pitchFamily="49" charset="-122"/>
                <a:ea typeface="楷体_GB2312" pitchFamily="49" charset="-122"/>
              </a:rPr>
              <a:t>N [path] file</a:t>
            </a:r>
            <a:r>
              <a:rPr lang="en-US" altLang="zh-CN" sz="2400">
                <a:solidFill>
                  <a:srgbClr val="080808"/>
                </a:solidFill>
                <a:latin typeface="楷体_GB2312" pitchFamily="49" charset="-122"/>
                <a:ea typeface="楷体_GB2312" pitchFamily="49" charset="-122"/>
              </a:rPr>
              <a:t>  </a:t>
            </a:r>
            <a:r>
              <a:rPr lang="zh-CN" altLang="en-US" sz="2400">
                <a:solidFill>
                  <a:srgbClr val="080808"/>
                </a:solidFill>
                <a:latin typeface="楷体_GB2312" pitchFamily="49" charset="-122"/>
                <a:ea typeface="楷体_GB2312" pitchFamily="49" charset="-122"/>
              </a:rPr>
              <a:t>；指定</a:t>
            </a:r>
            <a:r>
              <a:rPr lang="en-US" altLang="zh-CN" sz="2400">
                <a:solidFill>
                  <a:srgbClr val="080808"/>
                </a:solidFill>
                <a:latin typeface="楷体_GB2312" pitchFamily="49" charset="-122"/>
                <a:ea typeface="楷体_GB2312" pitchFamily="49" charset="-122"/>
              </a:rPr>
              <a:t>file</a:t>
            </a:r>
            <a:r>
              <a:rPr lang="zh-CN" altLang="en-US" sz="2400">
                <a:solidFill>
                  <a:srgbClr val="080808"/>
                </a:solidFill>
                <a:latin typeface="楷体_GB2312" pitchFamily="49" charset="-122"/>
                <a:ea typeface="楷体_GB2312" pitchFamily="49" charset="-122"/>
              </a:rPr>
              <a:t>为文件名，可以包含扩展名。</a:t>
            </a:r>
          </a:p>
          <a:p>
            <a:pPr algn="l">
              <a:lnSpc>
                <a:spcPct val="115000"/>
              </a:lnSpc>
            </a:pPr>
            <a:r>
              <a:rPr lang="en-US" altLang="zh-CN" sz="2400">
                <a:solidFill>
                  <a:srgbClr val="080808"/>
                </a:solidFill>
                <a:latin typeface="楷体_GB2312" pitchFamily="49" charset="-122"/>
                <a:ea typeface="楷体_GB2312" pitchFamily="49" charset="-122"/>
              </a:rPr>
              <a:t>L</a:t>
            </a:r>
            <a:r>
              <a:rPr lang="zh-CN" altLang="en-US" sz="2400">
                <a:solidFill>
                  <a:srgbClr val="080808"/>
                </a:solidFill>
                <a:latin typeface="楷体_GB2312" pitchFamily="49" charset="-122"/>
                <a:ea typeface="楷体_GB2312" pitchFamily="49" charset="-122"/>
              </a:rPr>
              <a:t>命令的常用格式有两种：</a:t>
            </a:r>
          </a:p>
          <a:p>
            <a:pPr algn="l">
              <a:lnSpc>
                <a:spcPct val="115000"/>
              </a:lnSpc>
            </a:pP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1</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L [Daddr</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]Offset	</a:t>
            </a:r>
            <a:r>
              <a:rPr lang="zh-CN" altLang="en-US" sz="2400">
                <a:solidFill>
                  <a:srgbClr val="080808"/>
                </a:solidFill>
                <a:latin typeface="楷体_GB2312" pitchFamily="49" charset="-122"/>
                <a:ea typeface="楷体_GB2312" pitchFamily="49" charset="-122"/>
              </a:rPr>
              <a:t>；将指定文件装入到从地址</a:t>
            </a:r>
            <a:r>
              <a:rPr lang="en-US" altLang="zh-CN" sz="2400">
                <a:solidFill>
                  <a:srgbClr val="080808"/>
                </a:solidFill>
                <a:latin typeface="楷体_GB2312" pitchFamily="49" charset="-122"/>
                <a:ea typeface="楷体_GB2312" pitchFamily="49" charset="-122"/>
              </a:rPr>
              <a:t>Offset</a:t>
            </a:r>
            <a:r>
              <a:rPr lang="zh-CN" altLang="en-US" sz="2400">
                <a:solidFill>
                  <a:srgbClr val="080808"/>
                </a:solidFill>
                <a:latin typeface="楷体_GB2312" pitchFamily="49" charset="-122"/>
                <a:ea typeface="楷体_GB2312" pitchFamily="49" charset="-122"/>
              </a:rPr>
              <a:t>开始的单元中。</a:t>
            </a:r>
          </a:p>
          <a:p>
            <a:pPr algn="l">
              <a:lnSpc>
                <a:spcPct val="115000"/>
              </a:lnSpc>
            </a:pP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2</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L</a:t>
            </a:r>
            <a:r>
              <a:rPr lang="en-US" altLang="zh-CN" sz="2400">
                <a:solidFill>
                  <a:srgbClr val="080808"/>
                </a:solidFill>
                <a:latin typeface="楷体_GB2312" pitchFamily="49" charset="-122"/>
                <a:ea typeface="楷体_GB2312" pitchFamily="49" charset="-122"/>
              </a:rPr>
              <a:t>   </a:t>
            </a:r>
            <a:r>
              <a:rPr lang="zh-CN" altLang="en-US" sz="2400">
                <a:solidFill>
                  <a:srgbClr val="080808"/>
                </a:solidFill>
                <a:latin typeface="楷体_GB2312" pitchFamily="49" charset="-122"/>
                <a:ea typeface="楷体_GB2312" pitchFamily="49" charset="-122"/>
              </a:rPr>
              <a:t>；默认将文件装入到从</a:t>
            </a:r>
            <a:r>
              <a:rPr lang="en-US" altLang="zh-CN" sz="2400">
                <a:solidFill>
                  <a:srgbClr val="080808"/>
                </a:solidFill>
                <a:latin typeface="楷体_GB2312" pitchFamily="49" charset="-122"/>
                <a:ea typeface="楷体_GB2312" pitchFamily="49" charset="-122"/>
              </a:rPr>
              <a:t>CS</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100H</a:t>
            </a:r>
            <a:r>
              <a:rPr lang="zh-CN" altLang="en-US" sz="2400">
                <a:solidFill>
                  <a:srgbClr val="080808"/>
                </a:solidFill>
                <a:latin typeface="楷体_GB2312" pitchFamily="49" charset="-122"/>
                <a:ea typeface="楷体_GB2312" pitchFamily="49" charset="-122"/>
              </a:rPr>
              <a:t>开始的单元中。</a:t>
            </a:r>
          </a:p>
          <a:p>
            <a:pPr algn="l">
              <a:lnSpc>
                <a:spcPct val="115000"/>
              </a:lnSpc>
            </a:pPr>
            <a:r>
              <a:rPr lang="zh-CN" altLang="en-US" sz="2400">
                <a:solidFill>
                  <a:srgbClr val="080808"/>
                </a:solidFill>
                <a:latin typeface="楷体_GB2312" pitchFamily="49" charset="-122"/>
                <a:ea typeface="楷体_GB2312" pitchFamily="49" charset="-122"/>
              </a:rPr>
              <a:t>文件装入后，其装入的字节数存放在由</a:t>
            </a:r>
            <a:r>
              <a:rPr lang="en-US" altLang="zh-CN" sz="2400">
                <a:solidFill>
                  <a:srgbClr val="080808"/>
                </a:solidFill>
                <a:latin typeface="楷体_GB2312" pitchFamily="49" charset="-122"/>
                <a:ea typeface="楷体_GB2312" pitchFamily="49" charset="-122"/>
              </a:rPr>
              <a:t>BX</a:t>
            </a:r>
            <a:r>
              <a:rPr lang="zh-CN" altLang="en-US" sz="2400">
                <a:solidFill>
                  <a:srgbClr val="080808"/>
                </a:solidFill>
                <a:latin typeface="楷体_GB2312" pitchFamily="49" charset="-122"/>
                <a:ea typeface="楷体_GB2312" pitchFamily="49" charset="-122"/>
              </a:rPr>
              <a:t>和</a:t>
            </a:r>
            <a:r>
              <a:rPr lang="en-US" altLang="zh-CN" sz="2400">
                <a:solidFill>
                  <a:srgbClr val="080808"/>
                </a:solidFill>
                <a:latin typeface="楷体_GB2312" pitchFamily="49" charset="-122"/>
                <a:ea typeface="楷体_GB2312" pitchFamily="49" charset="-122"/>
              </a:rPr>
              <a:t>CX</a:t>
            </a:r>
            <a:r>
              <a:rPr lang="zh-CN" altLang="en-US" sz="2400">
                <a:solidFill>
                  <a:srgbClr val="080808"/>
                </a:solidFill>
                <a:latin typeface="楷体_GB2312" pitchFamily="49" charset="-122"/>
                <a:ea typeface="楷体_GB2312" pitchFamily="49" charset="-122"/>
              </a:rPr>
              <a:t>构成的</a:t>
            </a:r>
            <a:r>
              <a:rPr lang="en-US" altLang="zh-CN" sz="2400">
                <a:solidFill>
                  <a:srgbClr val="080808"/>
                </a:solidFill>
                <a:latin typeface="楷体_GB2312" pitchFamily="49" charset="-122"/>
                <a:ea typeface="楷体_GB2312" pitchFamily="49" charset="-122"/>
              </a:rPr>
              <a:t>32</a:t>
            </a:r>
            <a:r>
              <a:rPr lang="zh-CN" altLang="en-US" sz="2400">
                <a:solidFill>
                  <a:srgbClr val="080808"/>
                </a:solidFill>
                <a:latin typeface="楷体_GB2312" pitchFamily="49" charset="-122"/>
                <a:ea typeface="楷体_GB2312" pitchFamily="49" charset="-122"/>
              </a:rPr>
              <a:t>位寄存器中，</a:t>
            </a:r>
            <a:r>
              <a:rPr lang="en-US" altLang="zh-CN" sz="2400">
                <a:solidFill>
                  <a:srgbClr val="080808"/>
                </a:solidFill>
                <a:latin typeface="楷体_GB2312" pitchFamily="49" charset="-122"/>
                <a:ea typeface="楷体_GB2312" pitchFamily="49" charset="-122"/>
              </a:rPr>
              <a:t>BX</a:t>
            </a:r>
            <a:r>
              <a:rPr lang="zh-CN" altLang="en-US" sz="2400">
                <a:solidFill>
                  <a:srgbClr val="080808"/>
                </a:solidFill>
                <a:latin typeface="楷体_GB2312" pitchFamily="49" charset="-122"/>
                <a:ea typeface="楷体_GB2312" pitchFamily="49" charset="-122"/>
              </a:rPr>
              <a:t>的内容为高</a:t>
            </a:r>
            <a:r>
              <a:rPr lang="en-US" altLang="zh-CN" sz="2400">
                <a:solidFill>
                  <a:srgbClr val="080808"/>
                </a:solidFill>
                <a:latin typeface="楷体_GB2312" pitchFamily="49" charset="-122"/>
                <a:ea typeface="楷体_GB2312" pitchFamily="49" charset="-122"/>
              </a:rPr>
              <a:t>16</a:t>
            </a:r>
            <a:r>
              <a:rPr lang="zh-CN" altLang="en-US" sz="2400">
                <a:solidFill>
                  <a:srgbClr val="080808"/>
                </a:solidFill>
                <a:latin typeface="楷体_GB2312" pitchFamily="49" charset="-122"/>
                <a:ea typeface="楷体_GB2312" pitchFamily="49" charset="-122"/>
              </a:rPr>
              <a:t>位，</a:t>
            </a:r>
            <a:r>
              <a:rPr lang="en-US" altLang="zh-CN" sz="2400">
                <a:solidFill>
                  <a:srgbClr val="080808"/>
                </a:solidFill>
                <a:latin typeface="楷体_GB2312" pitchFamily="49" charset="-122"/>
                <a:ea typeface="楷体_GB2312" pitchFamily="49" charset="-122"/>
              </a:rPr>
              <a:t>CX</a:t>
            </a:r>
            <a:r>
              <a:rPr lang="zh-CN" altLang="en-US" sz="2400">
                <a:solidFill>
                  <a:srgbClr val="080808"/>
                </a:solidFill>
                <a:latin typeface="楷体_GB2312" pitchFamily="49" charset="-122"/>
                <a:ea typeface="楷体_GB2312" pitchFamily="49" charset="-122"/>
              </a:rPr>
              <a:t>的内容为低</a:t>
            </a:r>
            <a:r>
              <a:rPr lang="en-US" altLang="zh-CN" sz="2400">
                <a:solidFill>
                  <a:srgbClr val="080808"/>
                </a:solidFill>
                <a:latin typeface="楷体_GB2312" pitchFamily="49" charset="-122"/>
                <a:ea typeface="楷体_GB2312" pitchFamily="49" charset="-122"/>
              </a:rPr>
              <a:t>16</a:t>
            </a:r>
            <a:r>
              <a:rPr lang="zh-CN" altLang="en-US" sz="2400">
                <a:solidFill>
                  <a:srgbClr val="080808"/>
                </a:solidFill>
                <a:latin typeface="楷体_GB2312" pitchFamily="49" charset="-122"/>
                <a:ea typeface="楷体_GB2312" pitchFamily="49" charset="-122"/>
              </a:rPr>
              <a:t>位。 </a:t>
            </a:r>
          </a:p>
        </p:txBody>
      </p:sp>
      <p:sp>
        <p:nvSpPr>
          <p:cNvPr id="2" name="标题 1"/>
          <p:cNvSpPr>
            <a:spLocks noGrp="1"/>
          </p:cNvSpPr>
          <p:nvPr>
            <p:ph type="title"/>
          </p:nvPr>
        </p:nvSpPr>
        <p:spPr/>
        <p:txBody>
          <a:bodyPr/>
          <a:lstStyle/>
          <a:p>
            <a:r>
              <a:rPr lang="en-US" altLang="zh-CN" dirty="0"/>
              <a:t>2.</a:t>
            </a:r>
            <a:r>
              <a:rPr lang="zh-CN" altLang="en-US" dirty="0"/>
              <a:t>源程序的汇编、连接与调试</a:t>
            </a:r>
          </a:p>
        </p:txBody>
      </p:sp>
    </p:spTree>
    <p:extLst>
      <p:ext uri="{BB962C8B-B14F-4D97-AF65-F5344CB8AC3E}">
        <p14:creationId xmlns:p14="http://schemas.microsoft.com/office/powerpoint/2010/main" val="286736386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6" name="Text Box 4"/>
          <p:cNvSpPr txBox="1">
            <a:spLocks noChangeArrowheads="1"/>
          </p:cNvSpPr>
          <p:nvPr/>
        </p:nvSpPr>
        <p:spPr bwMode="auto">
          <a:xfrm>
            <a:off x="827088" y="1628775"/>
            <a:ext cx="7777162"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40000"/>
              </a:lnSpc>
            </a:pPr>
            <a:r>
              <a:rPr lang="en-US" altLang="zh-CN" sz="2400">
                <a:solidFill>
                  <a:srgbClr val="0000FF"/>
                </a:solidFill>
                <a:latin typeface="楷体_GB2312" pitchFamily="49" charset="-122"/>
                <a:ea typeface="楷体_GB2312" pitchFamily="49" charset="-122"/>
              </a:rPr>
              <a:t>12</a:t>
            </a:r>
            <a:r>
              <a:rPr lang="zh-CN" altLang="en-US" sz="2400">
                <a:solidFill>
                  <a:srgbClr val="0000FF"/>
                </a:solidFill>
                <a:latin typeface="楷体_GB2312" pitchFamily="49" charset="-122"/>
                <a:ea typeface="楷体_GB2312" pitchFamily="49" charset="-122"/>
              </a:rPr>
              <a:t>．保存文件</a:t>
            </a:r>
          </a:p>
          <a:p>
            <a:pPr algn="l">
              <a:lnSpc>
                <a:spcPct val="140000"/>
              </a:lnSpc>
            </a:pPr>
            <a:r>
              <a:rPr lang="zh-CN" altLang="en-US" sz="2400">
                <a:solidFill>
                  <a:srgbClr val="080808"/>
                </a:solidFill>
                <a:latin typeface="楷体_GB2312" pitchFamily="49" charset="-122"/>
                <a:ea typeface="楷体_GB2312" pitchFamily="49" charset="-122"/>
              </a:rPr>
              <a:t>在</a:t>
            </a:r>
            <a:r>
              <a:rPr lang="en-US" altLang="zh-CN" sz="2400">
                <a:solidFill>
                  <a:srgbClr val="080808"/>
                </a:solidFill>
                <a:latin typeface="楷体_GB2312" pitchFamily="49" charset="-122"/>
                <a:ea typeface="楷体_GB2312" pitchFamily="49" charset="-122"/>
              </a:rPr>
              <a:t>DEBUG</a:t>
            </a:r>
            <a:r>
              <a:rPr lang="zh-CN" altLang="en-US" sz="2400">
                <a:solidFill>
                  <a:srgbClr val="080808"/>
                </a:solidFill>
                <a:latin typeface="楷体_GB2312" pitchFamily="49" charset="-122"/>
                <a:ea typeface="楷体_GB2312" pitchFamily="49" charset="-122"/>
              </a:rPr>
              <a:t>下，可以利用</a:t>
            </a:r>
            <a:r>
              <a:rPr lang="en-US" altLang="zh-CN" sz="2400">
                <a:solidFill>
                  <a:srgbClr val="080808"/>
                </a:solidFill>
                <a:latin typeface="楷体_GB2312" pitchFamily="49" charset="-122"/>
                <a:ea typeface="楷体_GB2312" pitchFamily="49" charset="-122"/>
              </a:rPr>
              <a:t>N</a:t>
            </a:r>
            <a:r>
              <a:rPr lang="zh-CN" altLang="en-US" sz="2400">
                <a:solidFill>
                  <a:srgbClr val="080808"/>
                </a:solidFill>
                <a:latin typeface="楷体_GB2312" pitchFamily="49" charset="-122"/>
                <a:ea typeface="楷体_GB2312" pitchFamily="49" charset="-122"/>
              </a:rPr>
              <a:t>命令和</a:t>
            </a:r>
            <a:r>
              <a:rPr lang="en-US" altLang="zh-CN" sz="2400">
                <a:solidFill>
                  <a:srgbClr val="080808"/>
                </a:solidFill>
                <a:latin typeface="楷体_GB2312" pitchFamily="49" charset="-122"/>
                <a:ea typeface="楷体_GB2312" pitchFamily="49" charset="-122"/>
              </a:rPr>
              <a:t>W</a:t>
            </a:r>
            <a:r>
              <a:rPr lang="zh-CN" altLang="en-US" sz="2400">
                <a:solidFill>
                  <a:srgbClr val="080808"/>
                </a:solidFill>
                <a:latin typeface="楷体_GB2312" pitchFamily="49" charset="-122"/>
                <a:ea typeface="楷体_GB2312" pitchFamily="49" charset="-122"/>
              </a:rPr>
              <a:t>命令将指定区域存储单元的内容保存到文件中，这时需要</a:t>
            </a:r>
            <a:r>
              <a:rPr lang="zh-CN" altLang="en-US" sz="2400">
                <a:solidFill>
                  <a:srgbClr val="0000FF"/>
                </a:solidFill>
                <a:latin typeface="楷体_GB2312" pitchFamily="49" charset="-122"/>
                <a:ea typeface="楷体_GB2312" pitchFamily="49" charset="-122"/>
              </a:rPr>
              <a:t>分三步</a:t>
            </a:r>
            <a:r>
              <a:rPr lang="zh-CN" altLang="en-US" sz="2400">
                <a:solidFill>
                  <a:srgbClr val="080808"/>
                </a:solidFill>
                <a:latin typeface="楷体_GB2312" pitchFamily="49" charset="-122"/>
                <a:ea typeface="楷体_GB2312" pitchFamily="49" charset="-122"/>
              </a:rPr>
              <a:t>：指定文件名（</a:t>
            </a:r>
            <a:r>
              <a:rPr lang="en-US" altLang="zh-CN" sz="2400">
                <a:solidFill>
                  <a:srgbClr val="080808"/>
                </a:solidFill>
                <a:latin typeface="楷体_GB2312" pitchFamily="49" charset="-122"/>
                <a:ea typeface="楷体_GB2312" pitchFamily="49" charset="-122"/>
              </a:rPr>
              <a:t>N</a:t>
            </a:r>
            <a:r>
              <a:rPr lang="zh-CN" altLang="en-US" sz="2400">
                <a:solidFill>
                  <a:srgbClr val="080808"/>
                </a:solidFill>
                <a:latin typeface="楷体_GB2312" pitchFamily="49" charset="-122"/>
                <a:ea typeface="楷体_GB2312" pitchFamily="49" charset="-122"/>
              </a:rPr>
              <a:t>命令）、指定存储的长度（修改</a:t>
            </a:r>
            <a:r>
              <a:rPr lang="en-US" altLang="zh-CN" sz="2400">
                <a:solidFill>
                  <a:srgbClr val="080808"/>
                </a:solidFill>
                <a:latin typeface="楷体_GB2312" pitchFamily="49" charset="-122"/>
                <a:ea typeface="楷体_GB2312" pitchFamily="49" charset="-122"/>
              </a:rPr>
              <a:t>BX</a:t>
            </a:r>
            <a:r>
              <a:rPr lang="zh-CN" altLang="en-US" sz="2400">
                <a:solidFill>
                  <a:srgbClr val="080808"/>
                </a:solidFill>
                <a:latin typeface="楷体_GB2312" pitchFamily="49" charset="-122"/>
                <a:ea typeface="楷体_GB2312" pitchFamily="49" charset="-122"/>
              </a:rPr>
              <a:t>和</a:t>
            </a:r>
            <a:r>
              <a:rPr lang="en-US" altLang="zh-CN" sz="2400">
                <a:solidFill>
                  <a:srgbClr val="080808"/>
                </a:solidFill>
                <a:latin typeface="楷体_GB2312" pitchFamily="49" charset="-122"/>
                <a:ea typeface="楷体_GB2312" pitchFamily="49" charset="-122"/>
              </a:rPr>
              <a:t>CX</a:t>
            </a:r>
            <a:r>
              <a:rPr lang="zh-CN" altLang="en-US" sz="2400">
                <a:solidFill>
                  <a:srgbClr val="080808"/>
                </a:solidFill>
                <a:latin typeface="楷体_GB2312" pitchFamily="49" charset="-122"/>
                <a:ea typeface="楷体_GB2312" pitchFamily="49" charset="-122"/>
              </a:rPr>
              <a:t>的内容）、保存文件（</a:t>
            </a:r>
            <a:r>
              <a:rPr lang="en-US" altLang="zh-CN" sz="2400">
                <a:solidFill>
                  <a:srgbClr val="080808"/>
                </a:solidFill>
                <a:latin typeface="楷体_GB2312" pitchFamily="49" charset="-122"/>
                <a:ea typeface="楷体_GB2312" pitchFamily="49" charset="-122"/>
              </a:rPr>
              <a:t>W</a:t>
            </a:r>
            <a:r>
              <a:rPr lang="zh-CN" altLang="en-US" sz="2400">
                <a:solidFill>
                  <a:srgbClr val="080808"/>
                </a:solidFill>
                <a:latin typeface="楷体_GB2312" pitchFamily="49" charset="-122"/>
                <a:ea typeface="楷体_GB2312" pitchFamily="49" charset="-122"/>
              </a:rPr>
              <a:t>命令）。</a:t>
            </a:r>
          </a:p>
          <a:p>
            <a:pPr algn="l">
              <a:lnSpc>
                <a:spcPct val="140000"/>
              </a:lnSpc>
            </a:pPr>
            <a:r>
              <a:rPr lang="en-US" altLang="zh-CN" sz="2400">
                <a:solidFill>
                  <a:srgbClr val="080808"/>
                </a:solidFill>
                <a:latin typeface="楷体_GB2312" pitchFamily="49" charset="-122"/>
                <a:ea typeface="楷体_GB2312" pitchFamily="49" charset="-122"/>
              </a:rPr>
              <a:t>W</a:t>
            </a:r>
            <a:r>
              <a:rPr lang="zh-CN" altLang="en-US" sz="2400">
                <a:solidFill>
                  <a:srgbClr val="080808"/>
                </a:solidFill>
                <a:latin typeface="楷体_GB2312" pitchFamily="49" charset="-122"/>
                <a:ea typeface="楷体_GB2312" pitchFamily="49" charset="-122"/>
              </a:rPr>
              <a:t>命令的格式为：</a:t>
            </a:r>
          </a:p>
          <a:p>
            <a:pPr algn="l">
              <a:lnSpc>
                <a:spcPct val="140000"/>
              </a:lnSpc>
            </a:pPr>
            <a:r>
              <a:rPr lang="en-US" altLang="zh-CN" sz="2400">
                <a:solidFill>
                  <a:srgbClr val="0000FF"/>
                </a:solidFill>
                <a:latin typeface="楷体_GB2312" pitchFamily="49" charset="-122"/>
                <a:ea typeface="楷体_GB2312" pitchFamily="49" charset="-122"/>
              </a:rPr>
              <a:t>W [Daddr</a:t>
            </a:r>
            <a:r>
              <a:rPr lang="zh-CN" altLang="en-US" sz="2400">
                <a:solidFill>
                  <a:srgbClr val="0000FF"/>
                </a:solidFill>
                <a:latin typeface="楷体_GB2312" pitchFamily="49" charset="-122"/>
                <a:ea typeface="楷体_GB2312" pitchFamily="49" charset="-122"/>
              </a:rPr>
              <a:t>：</a:t>
            </a:r>
            <a:r>
              <a:rPr lang="en-US" altLang="zh-CN" sz="2400">
                <a:solidFill>
                  <a:srgbClr val="0000FF"/>
                </a:solidFill>
                <a:latin typeface="楷体_GB2312" pitchFamily="49" charset="-122"/>
                <a:ea typeface="楷体_GB2312" pitchFamily="49" charset="-122"/>
              </a:rPr>
              <a:t>]Offset	   </a:t>
            </a:r>
            <a:r>
              <a:rPr lang="zh-CN" altLang="en-US" sz="2400">
                <a:solidFill>
                  <a:srgbClr val="080808"/>
                </a:solidFill>
                <a:latin typeface="楷体_GB2312" pitchFamily="49" charset="-122"/>
                <a:ea typeface="楷体_GB2312" pitchFamily="49" charset="-122"/>
              </a:rPr>
              <a:t>；将从地址</a:t>
            </a:r>
            <a:r>
              <a:rPr lang="en-US" altLang="zh-CN" sz="2400">
                <a:solidFill>
                  <a:srgbClr val="080808"/>
                </a:solidFill>
                <a:latin typeface="楷体_GB2312" pitchFamily="49" charset="-122"/>
                <a:ea typeface="楷体_GB2312" pitchFamily="49" charset="-122"/>
              </a:rPr>
              <a:t>Offset</a:t>
            </a:r>
            <a:r>
              <a:rPr lang="zh-CN" altLang="en-US" sz="2400">
                <a:solidFill>
                  <a:srgbClr val="080808"/>
                </a:solidFill>
                <a:latin typeface="楷体_GB2312" pitchFamily="49" charset="-122"/>
                <a:ea typeface="楷体_GB2312" pitchFamily="49" charset="-122"/>
              </a:rPr>
              <a:t>开始、长度为（</a:t>
            </a:r>
            <a:r>
              <a:rPr lang="en-US" altLang="zh-CN" sz="2400">
                <a:solidFill>
                  <a:srgbClr val="080808"/>
                </a:solidFill>
                <a:latin typeface="楷体_GB2312" pitchFamily="49" charset="-122"/>
                <a:ea typeface="楷体_GB2312" pitchFamily="49" charset="-122"/>
              </a:rPr>
              <a:t>BX</a:t>
            </a:r>
            <a:r>
              <a:rPr lang="zh-CN" altLang="en-US" sz="2400">
                <a:solidFill>
                  <a:srgbClr val="080808"/>
                </a:solidFill>
                <a:latin typeface="楷体_GB2312" pitchFamily="49" charset="-122"/>
                <a:ea typeface="楷体_GB2312" pitchFamily="49" charset="-122"/>
              </a:rPr>
              <a:t>：</a:t>
            </a:r>
            <a:r>
              <a:rPr lang="en-US" altLang="zh-CN" sz="2400">
                <a:solidFill>
                  <a:srgbClr val="080808"/>
                </a:solidFill>
                <a:latin typeface="楷体_GB2312" pitchFamily="49" charset="-122"/>
                <a:ea typeface="楷体_GB2312" pitchFamily="49" charset="-122"/>
              </a:rPr>
              <a:t>CX</a:t>
            </a:r>
            <a:r>
              <a:rPr lang="zh-CN" altLang="en-US" sz="2400">
                <a:solidFill>
                  <a:srgbClr val="080808"/>
                </a:solidFill>
                <a:latin typeface="楷体_GB2312" pitchFamily="49" charset="-122"/>
                <a:ea typeface="楷体_GB2312" pitchFamily="49" charset="-122"/>
              </a:rPr>
              <a:t>）的存储内容保存到指定文件。应该这样，必须修改</a:t>
            </a:r>
            <a:r>
              <a:rPr lang="en-US" altLang="zh-CN" sz="2400">
                <a:solidFill>
                  <a:srgbClr val="080808"/>
                </a:solidFill>
                <a:latin typeface="楷体_GB2312" pitchFamily="49" charset="-122"/>
                <a:ea typeface="楷体_GB2312" pitchFamily="49" charset="-122"/>
              </a:rPr>
              <a:t>BX</a:t>
            </a:r>
            <a:r>
              <a:rPr lang="zh-CN" altLang="en-US" sz="2400">
                <a:solidFill>
                  <a:srgbClr val="080808"/>
                </a:solidFill>
                <a:latin typeface="楷体_GB2312" pitchFamily="49" charset="-122"/>
                <a:ea typeface="楷体_GB2312" pitchFamily="49" charset="-122"/>
              </a:rPr>
              <a:t>和</a:t>
            </a:r>
            <a:r>
              <a:rPr lang="en-US" altLang="zh-CN" sz="2400">
                <a:solidFill>
                  <a:srgbClr val="080808"/>
                </a:solidFill>
                <a:latin typeface="楷体_GB2312" pitchFamily="49" charset="-122"/>
                <a:ea typeface="楷体_GB2312" pitchFamily="49" charset="-122"/>
              </a:rPr>
              <a:t>CX</a:t>
            </a:r>
            <a:r>
              <a:rPr lang="zh-CN" altLang="en-US" sz="2400">
                <a:solidFill>
                  <a:srgbClr val="080808"/>
                </a:solidFill>
                <a:latin typeface="楷体_GB2312" pitchFamily="49" charset="-122"/>
                <a:ea typeface="楷体_GB2312" pitchFamily="49" charset="-122"/>
              </a:rPr>
              <a:t>的内容，以确保正确的保存。</a:t>
            </a:r>
          </a:p>
        </p:txBody>
      </p:sp>
      <p:sp>
        <p:nvSpPr>
          <p:cNvPr id="2" name="标题 1"/>
          <p:cNvSpPr>
            <a:spLocks noGrp="1"/>
          </p:cNvSpPr>
          <p:nvPr>
            <p:ph type="title"/>
          </p:nvPr>
        </p:nvSpPr>
        <p:spPr/>
        <p:txBody>
          <a:bodyPr/>
          <a:lstStyle/>
          <a:p>
            <a:r>
              <a:rPr lang="en-US" altLang="zh-CN" dirty="0"/>
              <a:t>2.</a:t>
            </a:r>
            <a:r>
              <a:rPr lang="zh-CN" altLang="en-US" dirty="0"/>
              <a:t>源程序的汇编、连接与调试</a:t>
            </a:r>
          </a:p>
        </p:txBody>
      </p:sp>
    </p:spTree>
    <p:extLst>
      <p:ext uri="{BB962C8B-B14F-4D97-AF65-F5344CB8AC3E}">
        <p14:creationId xmlns:p14="http://schemas.microsoft.com/office/powerpoint/2010/main" val="208122431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Text Box 3"/>
          <p:cNvSpPr txBox="1">
            <a:spLocks noChangeArrowheads="1"/>
          </p:cNvSpPr>
          <p:nvPr/>
        </p:nvSpPr>
        <p:spPr bwMode="auto">
          <a:xfrm>
            <a:off x="900113" y="1773238"/>
            <a:ext cx="734377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200000"/>
              </a:lnSpc>
            </a:pPr>
            <a:r>
              <a:rPr lang="en-US" altLang="zh-CN" sz="2800">
                <a:solidFill>
                  <a:srgbClr val="0000FF"/>
                </a:solidFill>
                <a:latin typeface="楷体_GB2312" pitchFamily="49" charset="-122"/>
                <a:ea typeface="楷体_GB2312" pitchFamily="49" charset="-122"/>
              </a:rPr>
              <a:t>13.</a:t>
            </a:r>
            <a:r>
              <a:rPr lang="zh-CN" altLang="en-US" sz="2800">
                <a:solidFill>
                  <a:srgbClr val="0000FF"/>
                </a:solidFill>
                <a:latin typeface="楷体_GB2312" pitchFamily="49" charset="-122"/>
                <a:ea typeface="楷体_GB2312" pitchFamily="49" charset="-122"/>
              </a:rPr>
              <a:t>退出</a:t>
            </a:r>
            <a:r>
              <a:rPr lang="en-US" altLang="zh-CN" sz="2800">
                <a:solidFill>
                  <a:srgbClr val="0000FF"/>
                </a:solidFill>
                <a:latin typeface="楷体_GB2312" pitchFamily="49" charset="-122"/>
                <a:ea typeface="楷体_GB2312" pitchFamily="49" charset="-122"/>
              </a:rPr>
              <a:t>DEBUG</a:t>
            </a:r>
            <a:r>
              <a:rPr lang="zh-CN" altLang="en-US" sz="2800">
                <a:solidFill>
                  <a:srgbClr val="0000FF"/>
                </a:solidFill>
                <a:latin typeface="楷体_GB2312" pitchFamily="49" charset="-122"/>
                <a:ea typeface="楷体_GB2312" pitchFamily="49" charset="-122"/>
              </a:rPr>
              <a:t>软件</a:t>
            </a:r>
          </a:p>
          <a:p>
            <a:pPr algn="l">
              <a:lnSpc>
                <a:spcPct val="200000"/>
              </a:lnSpc>
            </a:pPr>
            <a:r>
              <a:rPr lang="zh-CN" altLang="en-US" sz="2800">
                <a:solidFill>
                  <a:srgbClr val="080808"/>
                </a:solidFill>
                <a:latin typeface="楷体_GB2312" pitchFamily="49" charset="-122"/>
                <a:ea typeface="楷体_GB2312" pitchFamily="49" charset="-122"/>
              </a:rPr>
              <a:t>在</a:t>
            </a:r>
            <a:r>
              <a:rPr lang="en-US" altLang="zh-CN" sz="2800">
                <a:solidFill>
                  <a:srgbClr val="080808"/>
                </a:solidFill>
                <a:latin typeface="楷体_GB2312" pitchFamily="49" charset="-122"/>
                <a:ea typeface="楷体_GB2312" pitchFamily="49" charset="-122"/>
              </a:rPr>
              <a:t>DEBUG</a:t>
            </a:r>
            <a:r>
              <a:rPr lang="zh-CN" altLang="en-US" sz="2800">
                <a:solidFill>
                  <a:srgbClr val="080808"/>
                </a:solidFill>
                <a:latin typeface="楷体_GB2312" pitchFamily="49" charset="-122"/>
                <a:ea typeface="楷体_GB2312" pitchFamily="49" charset="-122"/>
              </a:rPr>
              <a:t>下，输入</a:t>
            </a:r>
            <a:r>
              <a:rPr lang="en-US" altLang="zh-CN" sz="2800">
                <a:solidFill>
                  <a:srgbClr val="0000FF"/>
                </a:solidFill>
                <a:latin typeface="楷体_GB2312" pitchFamily="49" charset="-122"/>
                <a:ea typeface="楷体_GB2312" pitchFamily="49" charset="-122"/>
              </a:rPr>
              <a:t>Q</a:t>
            </a:r>
            <a:r>
              <a:rPr lang="zh-CN" altLang="en-US" sz="2800">
                <a:solidFill>
                  <a:srgbClr val="080808"/>
                </a:solidFill>
                <a:latin typeface="楷体_GB2312" pitchFamily="49" charset="-122"/>
                <a:ea typeface="楷体_GB2312" pitchFamily="49" charset="-122"/>
              </a:rPr>
              <a:t>可以退出</a:t>
            </a:r>
            <a:r>
              <a:rPr lang="en-US" altLang="zh-CN" sz="2800">
                <a:solidFill>
                  <a:srgbClr val="080808"/>
                </a:solidFill>
                <a:latin typeface="楷体_GB2312" pitchFamily="49" charset="-122"/>
                <a:ea typeface="楷体_GB2312" pitchFamily="49" charset="-122"/>
              </a:rPr>
              <a:t>DEBUG</a:t>
            </a:r>
            <a:r>
              <a:rPr lang="zh-CN" altLang="en-US" sz="2800">
                <a:solidFill>
                  <a:srgbClr val="080808"/>
                </a:solidFill>
                <a:latin typeface="楷体_GB2312" pitchFamily="49" charset="-122"/>
                <a:ea typeface="楷体_GB2312" pitchFamily="49" charset="-122"/>
              </a:rPr>
              <a:t>软件。</a:t>
            </a:r>
          </a:p>
          <a:p>
            <a:pPr algn="l">
              <a:lnSpc>
                <a:spcPct val="200000"/>
              </a:lnSpc>
            </a:pPr>
            <a:endParaRPr lang="zh-CN" altLang="en-US" sz="2800">
              <a:solidFill>
                <a:srgbClr val="080808"/>
              </a:solidFill>
              <a:latin typeface="楷体_GB2312" pitchFamily="49" charset="-122"/>
              <a:ea typeface="楷体_GB2312" pitchFamily="49" charset="-122"/>
            </a:endParaRPr>
          </a:p>
          <a:p>
            <a:pPr algn="l">
              <a:lnSpc>
                <a:spcPct val="200000"/>
              </a:lnSpc>
            </a:pPr>
            <a:r>
              <a:rPr lang="zh-CN" altLang="en-US" sz="2800">
                <a:solidFill>
                  <a:srgbClr val="080808"/>
                </a:solidFill>
                <a:latin typeface="楷体_GB2312" pitchFamily="49" charset="-122"/>
                <a:ea typeface="楷体_GB2312" pitchFamily="49" charset="-122"/>
              </a:rPr>
              <a:t>综上所述，我们给出了</a:t>
            </a:r>
            <a:r>
              <a:rPr lang="en-US" altLang="zh-CN" sz="2800">
                <a:solidFill>
                  <a:srgbClr val="080808"/>
                </a:solidFill>
                <a:latin typeface="楷体_GB2312" pitchFamily="49" charset="-122"/>
                <a:ea typeface="楷体_GB2312" pitchFamily="49" charset="-122"/>
              </a:rPr>
              <a:t>DEBUG</a:t>
            </a:r>
            <a:r>
              <a:rPr lang="zh-CN" altLang="en-US" sz="2800">
                <a:solidFill>
                  <a:srgbClr val="080808"/>
                </a:solidFill>
                <a:latin typeface="楷体_GB2312" pitchFamily="49" charset="-122"/>
                <a:ea typeface="楷体_GB2312" pitchFamily="49" charset="-122"/>
              </a:rPr>
              <a:t>命令的功能简表，如表</a:t>
            </a:r>
            <a:r>
              <a:rPr lang="en-US" altLang="zh-CN" sz="2800">
                <a:solidFill>
                  <a:srgbClr val="080808"/>
                </a:solidFill>
                <a:latin typeface="楷体_GB2312" pitchFamily="49" charset="-122"/>
                <a:ea typeface="楷体_GB2312" pitchFamily="49" charset="-122"/>
              </a:rPr>
              <a:t>4.4</a:t>
            </a:r>
            <a:r>
              <a:rPr lang="zh-CN" altLang="en-US" sz="2800">
                <a:solidFill>
                  <a:srgbClr val="080808"/>
                </a:solidFill>
                <a:latin typeface="楷体_GB2312" pitchFamily="49" charset="-122"/>
                <a:ea typeface="楷体_GB2312" pitchFamily="49" charset="-122"/>
              </a:rPr>
              <a:t>所示。</a:t>
            </a:r>
          </a:p>
        </p:txBody>
      </p:sp>
      <p:sp>
        <p:nvSpPr>
          <p:cNvPr id="2" name="标题 1"/>
          <p:cNvSpPr>
            <a:spLocks noGrp="1"/>
          </p:cNvSpPr>
          <p:nvPr>
            <p:ph type="title"/>
          </p:nvPr>
        </p:nvSpPr>
        <p:spPr/>
        <p:txBody>
          <a:bodyPr/>
          <a:lstStyle/>
          <a:p>
            <a:r>
              <a:rPr lang="en-US" altLang="zh-CN" dirty="0"/>
              <a:t>2.</a:t>
            </a:r>
            <a:r>
              <a:rPr lang="zh-CN" altLang="en-US" dirty="0"/>
              <a:t>源程序的汇编、连接与调试</a:t>
            </a:r>
          </a:p>
        </p:txBody>
      </p:sp>
    </p:spTree>
    <p:extLst>
      <p:ext uri="{BB962C8B-B14F-4D97-AF65-F5344CB8AC3E}">
        <p14:creationId xmlns:p14="http://schemas.microsoft.com/office/powerpoint/2010/main" val="52256380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1333" name="Group 213"/>
          <p:cNvGraphicFramePr>
            <a:graphicFrameLocks noGrp="1"/>
          </p:cNvGraphicFramePr>
          <p:nvPr>
            <p:ph idx="1"/>
          </p:nvPr>
        </p:nvGraphicFramePr>
        <p:xfrm>
          <a:off x="838200" y="1905000"/>
          <a:ext cx="7772400" cy="4114803"/>
        </p:xfrm>
        <a:graphic>
          <a:graphicData uri="http://schemas.openxmlformats.org/drawingml/2006/table">
            <a:tbl>
              <a:tblPr/>
              <a:tblGrid>
                <a:gridCol w="796925"/>
                <a:gridCol w="3003550"/>
                <a:gridCol w="782638"/>
                <a:gridCol w="3189287"/>
              </a:tblGrid>
              <a:tr h="771525">
                <a:tc>
                  <a:txBody>
                    <a:bodyPr/>
                    <a:lstStyle>
                      <a:lvl1pPr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822325"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230313"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383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FF"/>
                          </a:solidFill>
                          <a:effectLst/>
                          <a:latin typeface="楷体_GB2312" pitchFamily="49" charset="-122"/>
                          <a:ea typeface="楷体_GB2312" pitchFamily="49" charset="-122"/>
                          <a:cs typeface="Times New Roman" charset="0"/>
                        </a:rPr>
                        <a:t>命令名称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FF"/>
                          </a:solidFill>
                          <a:effectLst/>
                          <a:latin typeface="楷体_GB2312" pitchFamily="49" charset="-122"/>
                          <a:ea typeface="楷体_GB2312" pitchFamily="49" charset="-122"/>
                          <a:cs typeface="Times New Roman" charset="0"/>
                        </a:rPr>
                        <a:t>功 能</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822325"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230313"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383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FF"/>
                          </a:solidFill>
                          <a:effectLst/>
                          <a:latin typeface="楷体_GB2312" pitchFamily="49" charset="-122"/>
                          <a:ea typeface="楷体_GB2312" pitchFamily="49" charset="-122"/>
                          <a:cs typeface="Times New Roman" charset="0"/>
                        </a:rPr>
                        <a:t>命令名称</a:t>
                      </a: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000FF"/>
                          </a:solidFill>
                          <a:effectLst/>
                          <a:latin typeface="楷体_GB2312" pitchFamily="49" charset="-122"/>
                          <a:ea typeface="楷体_GB2312" pitchFamily="49" charset="-122"/>
                          <a:cs typeface="Times New Roman" charset="0"/>
                        </a:rPr>
                        <a:t>功 能</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楷体_GB2312" pitchFamily="49" charset="-122"/>
                          <a:ea typeface="楷体_GB2312" pitchFamily="49" charset="-122"/>
                          <a:cs typeface="Times New Roman" charset="0"/>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显示并修改寄存器的内容</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楷体_GB2312" pitchFamily="49" charset="-122"/>
                          <a:ea typeface="楷体_GB2312" pitchFamily="49" charset="-122"/>
                          <a:cs typeface="Times New Roman" charset="0"/>
                        </a:rPr>
                        <a:t>T</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单步执行汇编语言指令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楷体_GB2312" pitchFamily="49" charset="-122"/>
                          <a:ea typeface="楷体_GB2312" pitchFamily="49" charset="-122"/>
                          <a:cs typeface="Times New Roman"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显示存储单元的内容</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楷体_GB2312" pitchFamily="49" charset="-122"/>
                          <a:ea typeface="楷体_GB2312" pitchFamily="49" charset="-122"/>
                          <a:cs typeface="Times New Roman" charset="0"/>
                        </a:rPr>
                        <a:t>P</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单步执行汇编语言语句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楷体_GB2312" pitchFamily="49" charset="-122"/>
                          <a:ea typeface="楷体_GB2312" pitchFamily="49" charset="-122"/>
                          <a:cs typeface="Times New Roman" charset="0"/>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显示并修改存储单元内容</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楷体_GB2312" pitchFamily="49" charset="-122"/>
                          <a:ea typeface="楷体_GB2312" pitchFamily="49" charset="-122"/>
                          <a:cs typeface="Times New Roman" charset="0"/>
                        </a:rPr>
                        <a:t>A</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输入汇编语言指令</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楷体_GB2312" pitchFamily="49" charset="-122"/>
                          <a:ea typeface="楷体_GB2312" pitchFamily="49" charset="-122"/>
                          <a:cs typeface="Times New Roman"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填充存储单元内容</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楷体_GB2312" pitchFamily="49" charset="-122"/>
                          <a:ea typeface="楷体_GB2312" pitchFamily="49" charset="-122"/>
                          <a:cs typeface="Times New Roman" charset="0"/>
                        </a:rPr>
                        <a:t>N</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指定文件名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6250">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楷体_GB2312" pitchFamily="49" charset="-122"/>
                          <a:ea typeface="楷体_GB2312" pitchFamily="49" charset="-122"/>
                          <a:cs typeface="Times New Roman" charset="0"/>
                        </a:rPr>
                        <a:t>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传送存储单元内容</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楷体_GB2312" pitchFamily="49" charset="-122"/>
                          <a:ea typeface="楷体_GB2312" pitchFamily="49" charset="-122"/>
                          <a:cs typeface="Times New Roman" charset="0"/>
                        </a:rPr>
                        <a:t>L</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装入文件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楷体_GB2312" pitchFamily="49" charset="-122"/>
                          <a:ea typeface="楷体_GB2312" pitchFamily="49" charset="-122"/>
                          <a:cs typeface="Times New Roman" charset="0"/>
                        </a:rPr>
                        <a:t>U</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反汇编指令代码</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楷体_GB2312" pitchFamily="49" charset="-122"/>
                          <a:ea typeface="楷体_GB2312" pitchFamily="49" charset="-122"/>
                          <a:cs typeface="Times New Roman" charset="0"/>
                        </a:rPr>
                        <a:t>W</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保存文件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楷体_GB2312" pitchFamily="49" charset="-122"/>
                          <a:ea typeface="楷体_GB2312" pitchFamily="49" charset="-122"/>
                          <a:cs typeface="Times New Roman" charset="0"/>
                        </a:rPr>
                        <a:t>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（分段）执行程序</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smtClean="0">
                          <a:ln>
                            <a:noFill/>
                          </a:ln>
                          <a:solidFill>
                            <a:srgbClr val="FF0000"/>
                          </a:solidFill>
                          <a:effectLst/>
                          <a:latin typeface="楷体_GB2312" pitchFamily="49" charset="-122"/>
                          <a:ea typeface="楷体_GB2312" pitchFamily="49" charset="-122"/>
                          <a:cs typeface="Times New Roman" charset="0"/>
                        </a:rPr>
                        <a:t>Q</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SzPct val="110000"/>
                        <a:buFont typeface="Wingdings" pitchFamily="2" charset="2"/>
                        <a:defRPr kumimoji="1" sz="2800">
                          <a:solidFill>
                            <a:schemeClr val="tx1"/>
                          </a:solidFill>
                          <a:latin typeface="Tahoma" pitchFamily="34" charset="0"/>
                          <a:ea typeface="宋体" charset="-122"/>
                        </a:defRPr>
                      </a:lvl1pPr>
                      <a:lvl2pPr marL="742950" indent="-285750" algn="l">
                        <a:spcBef>
                          <a:spcPct val="20000"/>
                        </a:spcBef>
                        <a:buClr>
                          <a:schemeClr val="tx1"/>
                        </a:buClr>
                        <a:buSzPct val="60000"/>
                        <a:buFont typeface="Wingdings" pitchFamily="2" charset="2"/>
                        <a:defRPr kumimoji="1" sz="2400">
                          <a:solidFill>
                            <a:schemeClr val="tx1"/>
                          </a:solidFill>
                          <a:latin typeface="Tahoma" pitchFamily="34" charset="0"/>
                          <a:ea typeface="宋体" charset="-122"/>
                        </a:defRPr>
                      </a:lvl2pPr>
                      <a:lvl3pPr marL="1143000" indent="-228600" algn="l">
                        <a:spcBef>
                          <a:spcPct val="20000"/>
                        </a:spcBef>
                        <a:buClr>
                          <a:schemeClr val="hlink"/>
                        </a:buClr>
                        <a:buSzPct val="95000"/>
                        <a:buFont typeface="Wingdings" pitchFamily="2" charset="2"/>
                        <a:defRPr kumimoji="1" sz="2000">
                          <a:solidFill>
                            <a:schemeClr val="tx1"/>
                          </a:solidFill>
                          <a:latin typeface="Tahoma" pitchFamily="34" charset="0"/>
                          <a:ea typeface="宋体" charset="-122"/>
                        </a:defRPr>
                      </a:lvl3pPr>
                      <a:lvl4pPr marL="1600200" indent="-228600" algn="l">
                        <a:spcBef>
                          <a:spcPct val="20000"/>
                        </a:spcBef>
                        <a:buClr>
                          <a:schemeClr val="tx1"/>
                        </a:buClr>
                        <a:buSzPct val="65000"/>
                        <a:buFont typeface="Wingdings" pitchFamily="2" charset="2"/>
                        <a:defRPr kumimoji="1">
                          <a:solidFill>
                            <a:schemeClr val="tx1"/>
                          </a:solidFill>
                          <a:latin typeface="Tahoma" pitchFamily="34" charset="0"/>
                          <a:ea typeface="宋体" charset="-122"/>
                        </a:defRPr>
                      </a:lvl4pPr>
                      <a:lvl5pPr marL="2057400" indent="-228600" algn="l">
                        <a:spcBef>
                          <a:spcPct val="20000"/>
                        </a:spcBef>
                        <a:buClr>
                          <a:schemeClr val="hlink"/>
                        </a:buClr>
                        <a:buSzPct val="60000"/>
                        <a:buFont typeface="Wingdings" pitchFamily="2" charset="2"/>
                        <a:defRPr kumimoji="1">
                          <a:solidFill>
                            <a:schemeClr val="tx1"/>
                          </a:solidFill>
                          <a:latin typeface="Tahoma" pitchFamily="34" charset="0"/>
                          <a:ea typeface="宋体" charset="-122"/>
                        </a:defRPr>
                      </a:lvl5pPr>
                      <a:lvl6pPr marL="25146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6pPr>
                      <a:lvl7pPr marL="29718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7pPr>
                      <a:lvl8pPr marL="34290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8pPr>
                      <a:lvl9pPr marL="3886200" indent="-228600" fontAlgn="base">
                        <a:spcBef>
                          <a:spcPct val="20000"/>
                        </a:spcBef>
                        <a:spcAft>
                          <a:spcPct val="0"/>
                        </a:spcAft>
                        <a:buClr>
                          <a:schemeClr val="hlink"/>
                        </a:buClr>
                        <a:buSzPct val="60000"/>
                        <a:buFont typeface="Wingdings" pitchFamily="2" charset="2"/>
                        <a:defRPr kumimoji="1">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退出</a:t>
                      </a:r>
                      <a:r>
                        <a:rPr kumimoji="1" lang="en-US" altLang="zh-CN" sz="20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DEBUG</a:t>
                      </a:r>
                      <a:r>
                        <a:rPr kumimoji="1" lang="zh-CN" altLang="en-US" sz="2000" b="1" i="0" u="none" strike="noStrike" cap="none" normalizeH="0" baseline="0" smtClean="0">
                          <a:ln>
                            <a:noFill/>
                          </a:ln>
                          <a:solidFill>
                            <a:srgbClr val="080808"/>
                          </a:solidFill>
                          <a:effectLst/>
                          <a:latin typeface="楷体_GB2312" pitchFamily="49" charset="-122"/>
                          <a:ea typeface="楷体_GB2312" pitchFamily="49" charset="-122"/>
                          <a:cs typeface="Times New Roman" charset="0"/>
                        </a:rPr>
                        <a:t>软件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标题 1"/>
          <p:cNvSpPr>
            <a:spLocks noGrp="1"/>
          </p:cNvSpPr>
          <p:nvPr>
            <p:ph type="title"/>
          </p:nvPr>
        </p:nvSpPr>
        <p:spPr/>
        <p:txBody>
          <a:bodyPr/>
          <a:lstStyle/>
          <a:p>
            <a:r>
              <a:rPr lang="en-US" altLang="zh-CN" dirty="0"/>
              <a:t>2.</a:t>
            </a:r>
            <a:r>
              <a:rPr lang="zh-CN" altLang="en-US" dirty="0"/>
              <a:t>源程序的汇编、连接与调试</a:t>
            </a:r>
          </a:p>
        </p:txBody>
      </p:sp>
    </p:spTree>
    <p:extLst>
      <p:ext uri="{BB962C8B-B14F-4D97-AF65-F5344CB8AC3E}">
        <p14:creationId xmlns:p14="http://schemas.microsoft.com/office/powerpoint/2010/main" val="146527917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WordArt 2"/>
          <p:cNvSpPr>
            <a:spLocks noChangeArrowheads="1" noChangeShapeType="1" noTextEdit="1"/>
          </p:cNvSpPr>
          <p:nvPr/>
        </p:nvSpPr>
        <p:spPr bwMode="gray">
          <a:xfrm>
            <a:off x="1890713" y="2514600"/>
            <a:ext cx="5881687" cy="722313"/>
          </a:xfrm>
          <a:prstGeom prst="rect">
            <a:avLst/>
          </a:prstGeom>
        </p:spPr>
        <p:txBody>
          <a:bodyPr wrap="none" fromWordArt="1">
            <a:prstTxWarp prst="textDeflate">
              <a:avLst>
                <a:gd name="adj" fmla="val 0"/>
              </a:avLst>
            </a:prstTxWarp>
          </a:bodyPr>
          <a:lstStyle/>
          <a:p>
            <a:pPr algn="ctr"/>
            <a:r>
              <a:rPr lang="en-US" altLang="zh-CN" sz="3600" b="1" kern="10">
                <a:ln w="19050">
                  <a:solidFill>
                    <a:srgbClr val="FFFFFF"/>
                  </a:solidFill>
                  <a:round/>
                  <a:headEnd/>
                  <a:tailEnd/>
                </a:ln>
                <a:gradFill rotWithShape="1">
                  <a:gsLst>
                    <a:gs pos="0">
                      <a:schemeClr val="accent1"/>
                    </a:gs>
                    <a:gs pos="100000">
                      <a:schemeClr val="hlink"/>
                    </a:gs>
                  </a:gsLst>
                  <a:lin ang="0" scaled="1"/>
                </a:gradFill>
                <a:effectLst>
                  <a:outerShdw dist="53882" dir="2700000" algn="ctr" rotWithShape="0">
                    <a:schemeClr val="bg2">
                      <a:alpha val="50000"/>
                    </a:schemeClr>
                  </a:outerShdw>
                </a:effectLst>
                <a:latin typeface="Arial"/>
                <a:cs typeface="Arial"/>
              </a:rPr>
              <a:t>Thank You !</a:t>
            </a:r>
            <a:endParaRPr lang="zh-CN" altLang="en-US" sz="3600" b="1" kern="10">
              <a:ln w="19050">
                <a:solidFill>
                  <a:srgbClr val="FFFFFF"/>
                </a:solidFill>
                <a:round/>
                <a:headEnd/>
                <a:tailEnd/>
              </a:ln>
              <a:gradFill rotWithShape="1">
                <a:gsLst>
                  <a:gs pos="0">
                    <a:schemeClr val="accent1"/>
                  </a:gs>
                  <a:gs pos="100000">
                    <a:schemeClr val="hlink"/>
                  </a:gs>
                </a:gsLst>
                <a:lin ang="0" scaled="1"/>
              </a:gradFill>
              <a:effectLst>
                <a:outerShdw dist="53882" dir="2700000" algn="ctr" rotWithShape="0">
                  <a:schemeClr val="bg2">
                    <a:alpha val="50000"/>
                  </a:schemeClr>
                </a:outerShdw>
              </a:effectLst>
              <a:latin typeface="Arial"/>
              <a:cs typeface="Arial"/>
            </a:endParaRPr>
          </a:p>
        </p:txBody>
      </p:sp>
      <p:sp>
        <p:nvSpPr>
          <p:cNvPr id="82947" name="Rectangle 3"/>
          <p:cNvSpPr>
            <a:spLocks noGrp="1" noChangeArrowheads="1"/>
          </p:cNvSpPr>
          <p:nvPr>
            <p:ph type="subTitle" idx="1"/>
          </p:nvPr>
        </p:nvSpPr>
        <p:spPr bwMode="gray">
          <a:xfrm>
            <a:off x="2514600" y="5334000"/>
            <a:ext cx="4071938" cy="381000"/>
          </a:xfrm>
          <a:noFill/>
          <a:ln/>
        </p:spPr>
        <p:txBody>
          <a:bodyPr/>
          <a:lstStyle/>
          <a:p>
            <a:r>
              <a:rPr lang="en-US" altLang="zh-CN" b="0">
                <a:ea typeface="宋体" charset="-122"/>
              </a:rPr>
              <a:t>www.themegallery.com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2946"/>
                                        </p:tgtEl>
                                        <p:attrNameLst>
                                          <p:attrName>style.visibility</p:attrName>
                                        </p:attrNameLst>
                                      </p:cBhvr>
                                      <p:to>
                                        <p:strVal val="visible"/>
                                      </p:to>
                                    </p:set>
                                    <p:anim calcmode="lin" valueType="num">
                                      <p:cBhvr>
                                        <p:cTn id="7" dur="500" fill="hold"/>
                                        <p:tgtEl>
                                          <p:spTgt spid="82946"/>
                                        </p:tgtEl>
                                        <p:attrNameLst>
                                          <p:attrName>ppt_w</p:attrName>
                                        </p:attrNameLst>
                                      </p:cBhvr>
                                      <p:tavLst>
                                        <p:tav tm="0">
                                          <p:val>
                                            <p:fltVal val="0"/>
                                          </p:val>
                                        </p:tav>
                                        <p:tav tm="100000">
                                          <p:val>
                                            <p:strVal val="#ppt_w"/>
                                          </p:val>
                                        </p:tav>
                                      </p:tavLst>
                                    </p:anim>
                                    <p:anim calcmode="lin" valueType="num">
                                      <p:cBhvr>
                                        <p:cTn id="8" dur="500" fill="hold"/>
                                        <p:tgtEl>
                                          <p:spTgt spid="82946"/>
                                        </p:tgtEl>
                                        <p:attrNameLst>
                                          <p:attrName>ppt_h</p:attrName>
                                        </p:attrNameLst>
                                      </p:cBhvr>
                                      <p:tavLst>
                                        <p:tav tm="0">
                                          <p:val>
                                            <p:fltVal val="0"/>
                                          </p:val>
                                        </p:tav>
                                        <p:tav tm="100000">
                                          <p:val>
                                            <p:strVal val="#ppt_h"/>
                                          </p:val>
                                        </p:tav>
                                      </p:tavLst>
                                    </p:anim>
                                    <p:animEffect transition="in" filter="fade">
                                      <p:cBhvr>
                                        <p:cTn id="9" dur="500"/>
                                        <p:tgtEl>
                                          <p:spTgt spid="8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114800" y="1066800"/>
            <a:ext cx="4572000" cy="3048000"/>
          </a:xfrm>
        </p:spPr>
        <p:txBody>
          <a:bodyPr/>
          <a:lstStyle/>
          <a:p>
            <a:r>
              <a:rPr lang="zh-CN" altLang="en-US" sz="4800" b="0" dirty="0" smtClean="0">
                <a:solidFill>
                  <a:schemeClr val="bg1"/>
                </a:solidFill>
                <a:ea typeface="宋体" charset="-122"/>
              </a:rPr>
              <a:t>第四章</a:t>
            </a:r>
            <a:r>
              <a:rPr lang="en-US" altLang="zh-CN" sz="4800" b="0" dirty="0" smtClean="0">
                <a:solidFill>
                  <a:schemeClr val="bg1"/>
                </a:solidFill>
                <a:ea typeface="宋体" charset="-122"/>
              </a:rPr>
              <a:t> </a:t>
            </a:r>
            <a:br>
              <a:rPr lang="en-US" altLang="zh-CN" sz="4800" b="0" dirty="0" smtClean="0">
                <a:solidFill>
                  <a:schemeClr val="bg1"/>
                </a:solidFill>
                <a:ea typeface="宋体" charset="-122"/>
              </a:rPr>
            </a:br>
            <a:r>
              <a:rPr lang="zh-CN" altLang="en-US" sz="6000" dirty="0" smtClean="0">
                <a:ea typeface="宋体" charset="-122"/>
              </a:rPr>
              <a:t>汇编语言</a:t>
            </a:r>
            <a:r>
              <a:rPr lang="en-US" altLang="zh-CN" sz="6000" dirty="0" smtClean="0">
                <a:ea typeface="宋体" charset="-122"/>
              </a:rPr>
              <a:t/>
            </a:r>
            <a:br>
              <a:rPr lang="en-US" altLang="zh-CN" sz="6000" dirty="0" smtClean="0">
                <a:ea typeface="宋体" charset="-122"/>
              </a:rPr>
            </a:br>
            <a:r>
              <a:rPr lang="zh-CN" altLang="en-US" sz="6000" dirty="0" smtClean="0">
                <a:ea typeface="宋体" charset="-122"/>
              </a:rPr>
              <a:t>程序设计</a:t>
            </a:r>
            <a:endParaRPr lang="en-US" altLang="zh-CN" sz="6000" dirty="0">
              <a:ea typeface="宋体" charset="-122"/>
            </a:endParaRPr>
          </a:p>
        </p:txBody>
      </p:sp>
      <p:sp>
        <p:nvSpPr>
          <p:cNvPr id="2051" name="Rectangle 3"/>
          <p:cNvSpPr>
            <a:spLocks noGrp="1" noChangeArrowheads="1"/>
          </p:cNvSpPr>
          <p:nvPr>
            <p:ph type="subTitle" idx="1"/>
          </p:nvPr>
        </p:nvSpPr>
        <p:spPr bwMode="auto">
          <a:xfrm>
            <a:off x="4211960" y="6118696"/>
            <a:ext cx="5334000" cy="457200"/>
          </a:xfrm>
        </p:spPr>
        <p:txBody>
          <a:bodyPr/>
          <a:lstStyle/>
          <a:p>
            <a:r>
              <a:rPr lang="en-US" altLang="zh-CN" dirty="0" smtClean="0">
                <a:ea typeface="宋体" charset="-122"/>
              </a:rPr>
              <a:t>xtwang@mail.xidian.edu.cn</a:t>
            </a:r>
            <a:endParaRPr lang="en-US" altLang="zh-CN" dirty="0">
              <a:ea typeface="宋体" charset="-122"/>
            </a:endParaRPr>
          </a:p>
        </p:txBody>
      </p:sp>
      <p:pic>
        <p:nvPicPr>
          <p:cNvPr id="4" name="Picture 10" descr="E:\New folder\TEACHING\xidian_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94" y="5558479"/>
            <a:ext cx="4442711" cy="10214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932040" y="5391622"/>
            <a:ext cx="4104456" cy="707886"/>
          </a:xfrm>
          <a:prstGeom prst="rect">
            <a:avLst/>
          </a:prstGeom>
          <a:noFill/>
        </p:spPr>
        <p:txBody>
          <a:bodyPr wrap="square" rtlCol="0">
            <a:spAutoFit/>
          </a:bodyPr>
          <a:lstStyle/>
          <a:p>
            <a:r>
              <a:rPr lang="zh-CN" altLang="en-US" sz="2800" b="1" dirty="0" smtClean="0">
                <a:latin typeface="楷体" panose="02010609060101010101" pitchFamily="49" charset="-122"/>
                <a:ea typeface="楷体" panose="02010609060101010101" pitchFamily="49" charset="-122"/>
              </a:rPr>
              <a:t>任课教师</a:t>
            </a:r>
            <a:r>
              <a:rPr lang="zh-CN" altLang="en-US" dirty="0" smtClean="0"/>
              <a:t>：</a:t>
            </a:r>
            <a:r>
              <a:rPr lang="zh-CN" altLang="en-US" sz="4000" dirty="0" smtClean="0">
                <a:latin typeface="华文行楷" panose="02010800040101010101" pitchFamily="2" charset="-122"/>
                <a:ea typeface="华文行楷" panose="02010800040101010101" pitchFamily="2" charset="-122"/>
              </a:rPr>
              <a:t>王晓甜</a:t>
            </a:r>
            <a:endParaRPr lang="zh-CN" altLang="en-US"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37695697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84200" y="161925"/>
            <a:ext cx="8178800" cy="533400"/>
          </a:xfrm>
        </p:spPr>
        <p:txBody>
          <a:bodyPr/>
          <a:lstStyle/>
          <a:p>
            <a:r>
              <a:rPr lang="zh-CN" altLang="en-US" sz="4000" dirty="0" smtClean="0">
                <a:latin typeface="华文隶书" panose="02010800040101010101" pitchFamily="2" charset="-122"/>
                <a:ea typeface="华文隶书" panose="02010800040101010101" pitchFamily="2" charset="-122"/>
              </a:rPr>
              <a:t>本章要点</a:t>
            </a:r>
            <a:endParaRPr lang="en-US" altLang="zh-CN" sz="4000" dirty="0">
              <a:latin typeface="华文隶书" panose="02010800040101010101" pitchFamily="2" charset="-122"/>
              <a:ea typeface="华文隶书" panose="02010800040101010101" pitchFamily="2" charset="-122"/>
            </a:endParaRPr>
          </a:p>
        </p:txBody>
      </p:sp>
      <p:sp>
        <p:nvSpPr>
          <p:cNvPr id="64515"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grpSp>
        <p:nvGrpSpPr>
          <p:cNvPr id="64516" name="Group 4"/>
          <p:cNvGrpSpPr>
            <a:grpSpLocks/>
          </p:cNvGrpSpPr>
          <p:nvPr/>
        </p:nvGrpSpPr>
        <p:grpSpPr bwMode="auto">
          <a:xfrm>
            <a:off x="2133600" y="1268760"/>
            <a:ext cx="4724400" cy="685800"/>
            <a:chOff x="1296" y="1824"/>
            <a:chExt cx="2976" cy="432"/>
          </a:xfrm>
        </p:grpSpPr>
        <p:sp>
          <p:nvSpPr>
            <p:cNvPr id="64517" name="AutoShape 5"/>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64518" name="AutoShape 6"/>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64519" name="Text Box 7"/>
            <p:cNvSpPr txBox="1">
              <a:spLocks noChangeArrowheads="1"/>
            </p:cNvSpPr>
            <p:nvPr/>
          </p:nvSpPr>
          <p:spPr bwMode="gray">
            <a:xfrm>
              <a:off x="1675" y="192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ea typeface="宋体" charset="-122"/>
                </a:rPr>
                <a:t>汇编语言程序设计基础</a:t>
              </a:r>
              <a:endParaRPr lang="en-US" altLang="zh-CN" b="1" dirty="0">
                <a:solidFill>
                  <a:srgbClr val="000000"/>
                </a:solidFill>
                <a:ea typeface="宋体" charset="-122"/>
              </a:endParaRPr>
            </a:p>
          </p:txBody>
        </p:sp>
        <p:sp>
          <p:nvSpPr>
            <p:cNvPr id="64520" name="Text Box 8"/>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charset="-122"/>
                </a:rPr>
                <a:t>1</a:t>
              </a:r>
            </a:p>
          </p:txBody>
        </p:sp>
      </p:grpSp>
      <p:grpSp>
        <p:nvGrpSpPr>
          <p:cNvPr id="64521" name="Group 9"/>
          <p:cNvGrpSpPr>
            <a:grpSpLocks/>
          </p:cNvGrpSpPr>
          <p:nvPr/>
        </p:nvGrpSpPr>
        <p:grpSpPr bwMode="auto">
          <a:xfrm>
            <a:off x="2133600" y="2106960"/>
            <a:ext cx="4724400" cy="685800"/>
            <a:chOff x="1296" y="1824"/>
            <a:chExt cx="2976" cy="432"/>
          </a:xfrm>
        </p:grpSpPr>
        <p:sp>
          <p:nvSpPr>
            <p:cNvPr id="64522" name="AutoShape 10"/>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64523" name="AutoShape 11"/>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64524" name="Text Box 12"/>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ea typeface="宋体" charset="-122"/>
                </a:rPr>
                <a:t>源程序的汇编、链接与调试</a:t>
              </a:r>
              <a:endParaRPr lang="en-US" altLang="zh-CN" b="1" dirty="0">
                <a:solidFill>
                  <a:srgbClr val="000000"/>
                </a:solidFill>
                <a:ea typeface="宋体" charset="-122"/>
              </a:endParaRPr>
            </a:p>
          </p:txBody>
        </p:sp>
        <p:sp>
          <p:nvSpPr>
            <p:cNvPr id="64525" name="Text Box 13"/>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charset="-122"/>
                </a:rPr>
                <a:t>2</a:t>
              </a:r>
            </a:p>
          </p:txBody>
        </p:sp>
      </p:grpSp>
      <p:grpSp>
        <p:nvGrpSpPr>
          <p:cNvPr id="64526" name="Group 14"/>
          <p:cNvGrpSpPr>
            <a:grpSpLocks/>
          </p:cNvGrpSpPr>
          <p:nvPr/>
        </p:nvGrpSpPr>
        <p:grpSpPr bwMode="auto">
          <a:xfrm>
            <a:off x="2133600" y="2945160"/>
            <a:ext cx="4724400" cy="685800"/>
            <a:chOff x="1296" y="1824"/>
            <a:chExt cx="2976" cy="432"/>
          </a:xfrm>
        </p:grpSpPr>
        <p:sp>
          <p:nvSpPr>
            <p:cNvPr id="64527" name="AutoShape 15"/>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64528" name="AutoShape 16"/>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64529" name="Text Box 17"/>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ea typeface="宋体" charset="-122"/>
                </a:rPr>
                <a:t>分支程序的设计</a:t>
              </a:r>
              <a:endParaRPr lang="en-US" altLang="zh-CN" b="1" dirty="0">
                <a:solidFill>
                  <a:srgbClr val="000000"/>
                </a:solidFill>
                <a:ea typeface="宋体" charset="-122"/>
              </a:endParaRPr>
            </a:p>
          </p:txBody>
        </p:sp>
        <p:sp>
          <p:nvSpPr>
            <p:cNvPr id="64530" name="Text Box 18"/>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charset="-122"/>
                </a:rPr>
                <a:t>3</a:t>
              </a:r>
            </a:p>
          </p:txBody>
        </p:sp>
      </p:grpSp>
      <p:grpSp>
        <p:nvGrpSpPr>
          <p:cNvPr id="64531" name="Group 19"/>
          <p:cNvGrpSpPr>
            <a:grpSpLocks/>
          </p:cNvGrpSpPr>
          <p:nvPr/>
        </p:nvGrpSpPr>
        <p:grpSpPr bwMode="auto">
          <a:xfrm>
            <a:off x="2133600" y="3859560"/>
            <a:ext cx="4724400" cy="685800"/>
            <a:chOff x="1296" y="1824"/>
            <a:chExt cx="2976" cy="432"/>
          </a:xfrm>
        </p:grpSpPr>
        <p:sp>
          <p:nvSpPr>
            <p:cNvPr id="64532" name="AutoShape 20"/>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64533" name="AutoShape 21"/>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64534" name="Text Box 22"/>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ea typeface="宋体" charset="-122"/>
                </a:rPr>
                <a:t>循环程序的设计</a:t>
              </a:r>
              <a:endParaRPr lang="en-US" altLang="zh-CN" b="1" dirty="0">
                <a:solidFill>
                  <a:srgbClr val="000000"/>
                </a:solidFill>
                <a:ea typeface="宋体" charset="-122"/>
              </a:endParaRPr>
            </a:p>
          </p:txBody>
        </p:sp>
        <p:sp>
          <p:nvSpPr>
            <p:cNvPr id="64535" name="Text Box 23"/>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a:solidFill>
                    <a:schemeClr val="bg1"/>
                  </a:solidFill>
                  <a:ea typeface="宋体" charset="-122"/>
                </a:rPr>
                <a:t>4</a:t>
              </a:r>
            </a:p>
          </p:txBody>
        </p:sp>
      </p:grpSp>
      <p:grpSp>
        <p:nvGrpSpPr>
          <p:cNvPr id="25" name="Group 4"/>
          <p:cNvGrpSpPr>
            <a:grpSpLocks/>
          </p:cNvGrpSpPr>
          <p:nvPr/>
        </p:nvGrpSpPr>
        <p:grpSpPr bwMode="auto">
          <a:xfrm>
            <a:off x="2134474" y="4664968"/>
            <a:ext cx="4724400" cy="685800"/>
            <a:chOff x="1296" y="1824"/>
            <a:chExt cx="2976" cy="432"/>
          </a:xfrm>
        </p:grpSpPr>
        <p:sp>
          <p:nvSpPr>
            <p:cNvPr id="26" name="AutoShape 5"/>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27" name="AutoShape 6"/>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28" name="Text Box 7"/>
            <p:cNvSpPr txBox="1">
              <a:spLocks noChangeArrowheads="1"/>
            </p:cNvSpPr>
            <p:nvPr/>
          </p:nvSpPr>
          <p:spPr bwMode="gray">
            <a:xfrm>
              <a:off x="1675" y="192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a:solidFill>
                    <a:srgbClr val="000000"/>
                  </a:solidFill>
                  <a:ea typeface="宋体" charset="-122"/>
                </a:rPr>
                <a:t>子</a:t>
              </a:r>
              <a:r>
                <a:rPr lang="zh-CN" altLang="en-US" b="1" dirty="0" smtClean="0">
                  <a:solidFill>
                    <a:srgbClr val="000000"/>
                  </a:solidFill>
                  <a:ea typeface="宋体" charset="-122"/>
                </a:rPr>
                <a:t>程序</a:t>
              </a:r>
              <a:r>
                <a:rPr lang="zh-CN" altLang="en-US" b="1" dirty="0">
                  <a:solidFill>
                    <a:srgbClr val="000000"/>
                  </a:solidFill>
                  <a:ea typeface="宋体" charset="-122"/>
                </a:rPr>
                <a:t>的设计</a:t>
              </a:r>
              <a:endParaRPr lang="en-US" altLang="zh-CN" b="1" dirty="0">
                <a:solidFill>
                  <a:srgbClr val="000000"/>
                </a:solidFill>
                <a:ea typeface="宋体" charset="-122"/>
              </a:endParaRPr>
            </a:p>
          </p:txBody>
        </p:sp>
        <p:sp>
          <p:nvSpPr>
            <p:cNvPr id="29" name="Text Box 8"/>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grpSp>
        <p:nvGrpSpPr>
          <p:cNvPr id="30" name="Group 14"/>
          <p:cNvGrpSpPr>
            <a:grpSpLocks/>
          </p:cNvGrpSpPr>
          <p:nvPr/>
        </p:nvGrpSpPr>
        <p:grpSpPr bwMode="auto">
          <a:xfrm>
            <a:off x="2134474" y="5517232"/>
            <a:ext cx="4724400" cy="685800"/>
            <a:chOff x="1296" y="1824"/>
            <a:chExt cx="2976" cy="432"/>
          </a:xfrm>
        </p:grpSpPr>
        <p:sp>
          <p:nvSpPr>
            <p:cNvPr id="31" name="AutoShape 15"/>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endParaRPr lang="zh-CN" altLang="en-US"/>
            </a:p>
          </p:txBody>
        </p:sp>
        <p:sp>
          <p:nvSpPr>
            <p:cNvPr id="32" name="AutoShape 16"/>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p>
              <a:endParaRPr lang="zh-CN" altLang="en-US"/>
            </a:p>
          </p:txBody>
        </p:sp>
        <p:sp>
          <p:nvSpPr>
            <p:cNvPr id="33" name="Text Box 17"/>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b="1" dirty="0" smtClean="0">
                  <a:solidFill>
                    <a:srgbClr val="000000"/>
                  </a:solidFill>
                  <a:ea typeface="宋体" charset="-122"/>
                </a:rPr>
                <a:t>综合程序的设计</a:t>
              </a:r>
              <a:endParaRPr lang="en-US" altLang="zh-CN" b="1" dirty="0">
                <a:solidFill>
                  <a:srgbClr val="000000"/>
                </a:solidFill>
                <a:ea typeface="宋体" charset="-122"/>
              </a:endParaRPr>
            </a:p>
          </p:txBody>
        </p:sp>
        <p:sp>
          <p:nvSpPr>
            <p:cNvPr id="34" name="Text Box 18"/>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6</a:t>
              </a:r>
              <a:endParaRPr lang="en-US" altLang="zh-CN" sz="2400" dirty="0">
                <a:solidFill>
                  <a:schemeClr val="bg1"/>
                </a:solidFill>
                <a:ea typeface="宋体" charset="-122"/>
              </a:endParaRPr>
            </a:p>
          </p:txBody>
        </p:sp>
      </p:grpSp>
      <p:sp>
        <p:nvSpPr>
          <p:cNvPr id="2" name="矩形 1"/>
          <p:cNvSpPr/>
          <p:nvPr/>
        </p:nvSpPr>
        <p:spPr>
          <a:xfrm>
            <a:off x="1907704" y="1089025"/>
            <a:ext cx="5256584" cy="18561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758067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顺序程序的设计</a:t>
            </a:r>
            <a:endParaRPr lang="zh-CN" altLang="en-US" dirty="0"/>
          </a:p>
        </p:txBody>
      </p:sp>
      <p:sp>
        <p:nvSpPr>
          <p:cNvPr id="4" name="矩形 3"/>
          <p:cNvSpPr/>
          <p:nvPr/>
        </p:nvSpPr>
        <p:spPr>
          <a:xfrm>
            <a:off x="535347" y="1052736"/>
            <a:ext cx="8208912" cy="954107"/>
          </a:xfrm>
          <a:prstGeom prst="rect">
            <a:avLst/>
          </a:prstGeom>
        </p:spPr>
        <p:txBody>
          <a:bodyPr wrap="square">
            <a:spAutoFit/>
          </a:bodyPr>
          <a:lstStyle/>
          <a:p>
            <a:pPr algn="just"/>
            <a:r>
              <a:rPr lang="zh-CN" altLang="en-US" sz="2800" b="1" dirty="0"/>
              <a:t>顺序程序设计是没有分支，没有循环的直线运行程序，程序执行按照</a:t>
            </a:r>
            <a:r>
              <a:rPr lang="en-US" altLang="zh-CN" sz="2800" b="1" dirty="0"/>
              <a:t>IP</a:t>
            </a:r>
            <a:r>
              <a:rPr lang="zh-CN" altLang="en-US" sz="2800" b="1" dirty="0"/>
              <a:t>内容自动增加的顺序进行。</a:t>
            </a:r>
          </a:p>
        </p:txBody>
      </p:sp>
      <p:sp>
        <p:nvSpPr>
          <p:cNvPr id="5" name="内容占位符 2"/>
          <p:cNvSpPr>
            <a:spLocks noGrp="1"/>
          </p:cNvSpPr>
          <p:nvPr>
            <p:ph idx="1"/>
          </p:nvPr>
        </p:nvSpPr>
        <p:spPr>
          <a:xfrm>
            <a:off x="0" y="2023246"/>
            <a:ext cx="5076056" cy="4214065"/>
          </a:xfrm>
        </p:spPr>
        <p:txBody>
          <a:bodyPr/>
          <a:lstStyle/>
          <a:p>
            <a:pPr>
              <a:defRPr/>
            </a:pPr>
            <a:r>
              <a:rPr lang="zh-CN" altLang="zh-CN" dirty="0" smtClean="0"/>
              <a:t>【例</a:t>
            </a:r>
            <a:r>
              <a:rPr lang="en-US" altLang="zh-CN" dirty="0" smtClean="0"/>
              <a:t>4-1</a:t>
            </a:r>
            <a:r>
              <a:rPr lang="zh-CN" altLang="zh-CN" dirty="0" smtClean="0"/>
              <a:t>】编程将内存数据段字节单元</a:t>
            </a:r>
            <a:r>
              <a:rPr lang="en-US" altLang="zh-CN" dirty="0" smtClean="0"/>
              <a:t>INDAT</a:t>
            </a:r>
            <a:r>
              <a:rPr lang="zh-CN" altLang="zh-CN" dirty="0" smtClean="0"/>
              <a:t>存放的一个数</a:t>
            </a:r>
            <a:r>
              <a:rPr lang="en-US" altLang="zh-CN" i="1" dirty="0" smtClean="0"/>
              <a:t>n</a:t>
            </a:r>
            <a:r>
              <a:rPr lang="zh-CN" altLang="zh-CN" dirty="0" smtClean="0"/>
              <a:t>（假设</a:t>
            </a:r>
            <a:r>
              <a:rPr lang="en-US" altLang="zh-CN" dirty="0" smtClean="0"/>
              <a:t>0</a:t>
            </a:r>
            <a:r>
              <a:rPr lang="zh-CN" altLang="en-US" dirty="0" smtClean="0"/>
              <a:t>≤</a:t>
            </a:r>
            <a:r>
              <a:rPr lang="en-US" altLang="zh-CN" i="1" dirty="0" smtClean="0"/>
              <a:t> n </a:t>
            </a:r>
            <a:r>
              <a:rPr lang="zh-CN" altLang="en-US" dirty="0" smtClean="0"/>
              <a:t>≤</a:t>
            </a:r>
            <a:r>
              <a:rPr lang="en-US" altLang="zh-CN" dirty="0" smtClean="0"/>
              <a:t>9 </a:t>
            </a:r>
            <a:r>
              <a:rPr lang="zh-CN" altLang="zh-CN" dirty="0" smtClean="0"/>
              <a:t>），以十进制形式在屏幕上显示出来。</a:t>
            </a:r>
            <a:endParaRPr lang="en-US" altLang="zh-CN" dirty="0" smtClean="0"/>
          </a:p>
          <a:p>
            <a:pPr>
              <a:defRPr/>
            </a:pPr>
            <a:r>
              <a:rPr lang="zh-CN" altLang="zh-CN" dirty="0" smtClean="0"/>
              <a:t>例如，若</a:t>
            </a:r>
            <a:r>
              <a:rPr lang="en-US" altLang="zh-CN" dirty="0" smtClean="0"/>
              <a:t>INSTR</a:t>
            </a:r>
            <a:r>
              <a:rPr lang="zh-CN" altLang="zh-CN" dirty="0" smtClean="0"/>
              <a:t>单元存放的是数</a:t>
            </a:r>
            <a:r>
              <a:rPr lang="en-US" altLang="zh-CN" dirty="0" smtClean="0"/>
              <a:t>8</a:t>
            </a:r>
            <a:r>
              <a:rPr lang="zh-CN" altLang="zh-CN" dirty="0" smtClean="0"/>
              <a:t>，则在屏幕上显示：</a:t>
            </a:r>
            <a:r>
              <a:rPr lang="en-US" altLang="zh-CN" dirty="0" smtClean="0"/>
              <a:t>8D</a:t>
            </a:r>
            <a:r>
              <a:rPr lang="zh-CN" altLang="zh-CN" dirty="0" smtClean="0"/>
              <a:t>。</a:t>
            </a:r>
            <a:endParaRPr lang="zh-CN" altLang="zh-CN" dirty="0"/>
          </a:p>
        </p:txBody>
      </p:sp>
      <p:pic>
        <p:nvPicPr>
          <p:cNvPr id="6" name="Picture 4" descr="5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128" y="2006843"/>
            <a:ext cx="1482934"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362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13F679B0-DBE0-4EA2-8163-14029321AE02}" type="slidenum">
              <a:rPr lang="zh-CN" altLang="en-US">
                <a:solidFill>
                  <a:srgbClr val="000000"/>
                </a:solidFill>
              </a:rPr>
              <a:pPr/>
              <a:t>9</a:t>
            </a:fld>
            <a:endParaRPr lang="en-US" altLang="zh-CN">
              <a:solidFill>
                <a:srgbClr val="000000"/>
              </a:solidFill>
            </a:endParaRPr>
          </a:p>
        </p:txBody>
      </p:sp>
      <p:sp>
        <p:nvSpPr>
          <p:cNvPr id="147458" name="Text Box 2"/>
          <p:cNvSpPr txBox="1">
            <a:spLocks noChangeArrowheads="1"/>
          </p:cNvSpPr>
          <p:nvPr/>
        </p:nvSpPr>
        <p:spPr bwMode="auto">
          <a:xfrm>
            <a:off x="152400" y="0"/>
            <a:ext cx="88392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smtClean="0">
                <a:solidFill>
                  <a:srgbClr val="0000CC"/>
                </a:solidFill>
                <a:latin typeface="Times New Roman" charset="0"/>
              </a:rPr>
              <a:t>(2)指令助记符</a:t>
            </a:r>
          </a:p>
          <a:p>
            <a:pPr>
              <a:spcBef>
                <a:spcPct val="50000"/>
              </a:spcBef>
            </a:pPr>
            <a:r>
              <a:rPr kumimoji="1" lang="zh-CN" altLang="en-US" sz="2800" b="1" i="1" smtClean="0">
                <a:solidFill>
                  <a:srgbClr val="000000"/>
                </a:solidFill>
                <a:latin typeface="宋体" charset="-122"/>
              </a:rPr>
              <a:t>    </a:t>
            </a:r>
            <a:r>
              <a:rPr kumimoji="1" lang="zh-CN" altLang="en-US" sz="2800" b="1" i="1" u="sng" smtClean="0">
                <a:solidFill>
                  <a:srgbClr val="000000"/>
                </a:solidFill>
                <a:latin typeface="宋体" charset="-122"/>
              </a:rPr>
              <a:t>表示不同操作的指令</a:t>
            </a:r>
            <a:r>
              <a:rPr kumimoji="1" lang="zh-CN" altLang="en-US" sz="2800" b="1" smtClean="0">
                <a:solidFill>
                  <a:srgbClr val="000000"/>
                </a:solidFill>
                <a:latin typeface="宋体" charset="-122"/>
              </a:rPr>
              <a:t>，可以是</a:t>
            </a:r>
            <a:r>
              <a:rPr kumimoji="1" lang="zh-CN" altLang="en-US" sz="2800" b="1" smtClean="0">
                <a:solidFill>
                  <a:srgbClr val="000000"/>
                </a:solidFill>
                <a:latin typeface="Times New Roman" charset="0"/>
              </a:rPr>
              <a:t>8086/8088</a:t>
            </a:r>
            <a:r>
              <a:rPr kumimoji="1" lang="zh-CN" altLang="en-US" sz="2800" b="1" smtClean="0">
                <a:solidFill>
                  <a:srgbClr val="000000"/>
                </a:solidFill>
                <a:latin typeface="宋体" charset="-122"/>
              </a:rPr>
              <a:t>的指令助记符，也可以是伪指令。</a:t>
            </a:r>
            <a:r>
              <a:rPr kumimoji="1" lang="zh-CN" altLang="en-US" sz="2800" b="1" smtClean="0">
                <a:solidFill>
                  <a:srgbClr val="000000"/>
                </a:solidFill>
                <a:latin typeface="Times New Roman" charset="0"/>
              </a:rPr>
              <a:t> </a:t>
            </a:r>
            <a:endParaRPr kumimoji="1" lang="en-US" altLang="zh-CN" sz="2800" b="1" smtClean="0">
              <a:solidFill>
                <a:srgbClr val="000000"/>
              </a:solidFill>
              <a:latin typeface="Times New Roman" charset="0"/>
            </a:endParaRPr>
          </a:p>
        </p:txBody>
      </p:sp>
      <p:sp>
        <p:nvSpPr>
          <p:cNvPr id="147459" name="Text Box 3"/>
          <p:cNvSpPr txBox="1">
            <a:spLocks noChangeArrowheads="1"/>
          </p:cNvSpPr>
          <p:nvPr/>
        </p:nvSpPr>
        <p:spPr bwMode="auto">
          <a:xfrm>
            <a:off x="152400" y="1828800"/>
            <a:ext cx="8991600" cy="310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smtClean="0">
                <a:solidFill>
                  <a:srgbClr val="0000CC"/>
                </a:solidFill>
                <a:latin typeface="Times New Roman" charset="0"/>
              </a:rPr>
              <a:t>(3)操作数</a:t>
            </a:r>
            <a:endParaRPr kumimoji="1" lang="zh-CN" altLang="en-US" sz="2800" b="1" smtClean="0">
              <a:solidFill>
                <a:srgbClr val="000000"/>
              </a:solidFill>
              <a:latin typeface="Times New Roman" charset="0"/>
            </a:endParaRPr>
          </a:p>
          <a:p>
            <a:pPr>
              <a:spcBef>
                <a:spcPct val="50000"/>
              </a:spcBef>
            </a:pPr>
            <a:r>
              <a:rPr kumimoji="1" lang="zh-CN" altLang="en-US" sz="2800" b="1" i="1" smtClean="0">
                <a:solidFill>
                  <a:srgbClr val="000000"/>
                </a:solidFill>
                <a:latin typeface="宋体" charset="-122"/>
              </a:rPr>
              <a:t>    </a:t>
            </a:r>
            <a:r>
              <a:rPr kumimoji="1" lang="zh-CN" altLang="en-US" sz="2800" b="1" i="1" u="sng" smtClean="0">
                <a:solidFill>
                  <a:srgbClr val="000000"/>
                </a:solidFill>
                <a:latin typeface="宋体" charset="-122"/>
              </a:rPr>
              <a:t>是指令执行的对象。</a:t>
            </a:r>
            <a:r>
              <a:rPr kumimoji="1" lang="zh-CN" altLang="en-US" sz="2800" b="1" smtClean="0">
                <a:solidFill>
                  <a:srgbClr val="000000"/>
                </a:solidFill>
                <a:latin typeface="宋体" charset="-122"/>
              </a:rPr>
              <a:t>依指令的要求，可能有一个、两个、没有或者多个。</a:t>
            </a:r>
            <a:r>
              <a:rPr kumimoji="1" lang="zh-CN" altLang="en-US" sz="2800" b="1" smtClean="0">
                <a:solidFill>
                  <a:srgbClr val="000000"/>
                </a:solidFill>
                <a:latin typeface="Times New Roman" charset="0"/>
              </a:rPr>
              <a:t> </a:t>
            </a:r>
          </a:p>
          <a:p>
            <a:pPr algn="just"/>
            <a:r>
              <a:rPr kumimoji="1" lang="zh-CN" altLang="en-US" sz="2400" b="1" smtClean="0">
                <a:solidFill>
                  <a:srgbClr val="FF0000"/>
                </a:solidFill>
                <a:latin typeface="Times New Roman" charset="0"/>
              </a:rPr>
              <a:t>例如：       </a:t>
            </a:r>
            <a:r>
              <a:rPr kumimoji="1" lang="en-US" altLang="zh-CN" sz="2400" b="1" smtClean="0">
                <a:solidFill>
                  <a:srgbClr val="FF0000"/>
                </a:solidFill>
                <a:latin typeface="Times New Roman" charset="0"/>
              </a:rPr>
              <a:t>RET           ；</a:t>
            </a:r>
            <a:r>
              <a:rPr kumimoji="1" lang="zh-CN" altLang="en-US" sz="2400" b="1" smtClean="0">
                <a:solidFill>
                  <a:srgbClr val="FF0000"/>
                </a:solidFill>
                <a:latin typeface="Times New Roman" charset="0"/>
              </a:rPr>
              <a:t>无操作数                 </a:t>
            </a:r>
          </a:p>
          <a:p>
            <a:pPr algn="just"/>
            <a:r>
              <a:rPr kumimoji="1" lang="en-US" altLang="zh-CN" sz="2400" b="1" smtClean="0">
                <a:solidFill>
                  <a:srgbClr val="FF0000"/>
                </a:solidFill>
                <a:latin typeface="Times New Roman" charset="0"/>
              </a:rPr>
              <a:t>COUNT： INC    CX    ；</a:t>
            </a:r>
            <a:r>
              <a:rPr kumimoji="1" lang="zh-CN" altLang="en-US" sz="2400" b="1" smtClean="0">
                <a:solidFill>
                  <a:srgbClr val="FF0000"/>
                </a:solidFill>
                <a:latin typeface="Times New Roman" charset="0"/>
              </a:rPr>
              <a:t>一个操作数</a:t>
            </a:r>
          </a:p>
          <a:p>
            <a:pPr algn="just"/>
            <a:r>
              <a:rPr kumimoji="1" lang="zh-CN" altLang="en-US" sz="2400" b="1" smtClean="0">
                <a:solidFill>
                  <a:srgbClr val="FF0000"/>
                </a:solidFill>
                <a:latin typeface="Times New Roman" charset="0"/>
              </a:rPr>
              <a:t>                  </a:t>
            </a:r>
            <a:r>
              <a:rPr kumimoji="1" lang="en-US" altLang="zh-CN" sz="2400" b="1" smtClean="0">
                <a:solidFill>
                  <a:srgbClr val="FF0000"/>
                </a:solidFill>
                <a:latin typeface="Times New Roman" charset="0"/>
              </a:rPr>
              <a:t>MOV    CX，DI         ；</a:t>
            </a:r>
            <a:r>
              <a:rPr kumimoji="1" lang="zh-CN" altLang="en-US" sz="2400" b="1" smtClean="0">
                <a:solidFill>
                  <a:srgbClr val="FF0000"/>
                </a:solidFill>
                <a:latin typeface="Times New Roman" charset="0"/>
              </a:rPr>
              <a:t>两个操作数</a:t>
            </a:r>
          </a:p>
          <a:p>
            <a:pPr algn="just"/>
            <a:r>
              <a:rPr kumimoji="1" lang="en-US" altLang="zh-CN" sz="2400" b="1" smtClean="0">
                <a:solidFill>
                  <a:srgbClr val="FF0000"/>
                </a:solidFill>
                <a:latin typeface="Times New Roman" charset="0"/>
              </a:rPr>
              <a:t>                   ADD    AX</a:t>
            </a:r>
            <a:r>
              <a:rPr kumimoji="1" lang="en-US" altLang="zh-CN" sz="2400" b="1" smtClean="0">
                <a:solidFill>
                  <a:srgbClr val="FF0000"/>
                </a:solidFill>
                <a:latin typeface="宋体" charset="-122"/>
              </a:rPr>
              <a:t>，</a:t>
            </a:r>
            <a:r>
              <a:rPr kumimoji="1" lang="en-US" altLang="zh-CN" sz="2400" b="1" smtClean="0">
                <a:solidFill>
                  <a:srgbClr val="FF0000"/>
                </a:solidFill>
                <a:latin typeface="Times New Roman" charset="0"/>
              </a:rPr>
              <a:t>[BP</a:t>
            </a:r>
            <a:r>
              <a:rPr kumimoji="1" lang="zh-CN" altLang="en-US" sz="2400" b="1" smtClean="0">
                <a:solidFill>
                  <a:srgbClr val="FF0000"/>
                </a:solidFill>
                <a:latin typeface="宋体" charset="-122"/>
              </a:rPr>
              <a:t>十</a:t>
            </a:r>
            <a:r>
              <a:rPr kumimoji="1" lang="zh-CN" altLang="en-US" sz="2400" b="1" smtClean="0">
                <a:solidFill>
                  <a:srgbClr val="FF0000"/>
                </a:solidFill>
                <a:latin typeface="Times New Roman" charset="0"/>
              </a:rPr>
              <a:t>4]    </a:t>
            </a:r>
            <a:r>
              <a:rPr kumimoji="1" lang="zh-CN" altLang="en-US" sz="2400" b="1" smtClean="0">
                <a:solidFill>
                  <a:srgbClr val="FF0000"/>
                </a:solidFill>
                <a:latin typeface="宋体" charset="-122"/>
              </a:rPr>
              <a:t>；第二个操作数为表达式</a:t>
            </a:r>
            <a:r>
              <a:rPr kumimoji="1" lang="zh-CN" altLang="en-US" sz="2800" b="1" smtClean="0">
                <a:solidFill>
                  <a:srgbClr val="000000"/>
                </a:solidFill>
                <a:latin typeface="Times New Roman" charset="0"/>
              </a:rPr>
              <a:t> </a:t>
            </a:r>
          </a:p>
        </p:txBody>
      </p:sp>
      <p:sp>
        <p:nvSpPr>
          <p:cNvPr id="147460" name="Text Box 4"/>
          <p:cNvSpPr txBox="1">
            <a:spLocks noChangeArrowheads="1"/>
          </p:cNvSpPr>
          <p:nvPr/>
        </p:nvSpPr>
        <p:spPr bwMode="auto">
          <a:xfrm>
            <a:off x="152400" y="5029200"/>
            <a:ext cx="89154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smtClean="0">
                <a:solidFill>
                  <a:srgbClr val="0000CC"/>
                </a:solidFill>
                <a:latin typeface="Times New Roman" charset="0"/>
              </a:rPr>
              <a:t>(4)注释</a:t>
            </a:r>
          </a:p>
          <a:p>
            <a:pPr>
              <a:spcBef>
                <a:spcPct val="50000"/>
              </a:spcBef>
            </a:pPr>
            <a:r>
              <a:rPr kumimoji="1" lang="zh-CN" altLang="en-US" sz="2800" b="1" smtClean="0">
                <a:solidFill>
                  <a:srgbClr val="000000"/>
                </a:solidFill>
                <a:latin typeface="宋体" charset="-122"/>
              </a:rPr>
              <a:t>    该项可有可无，是为源程序所加的注解，用于提高程序的可读性。</a:t>
            </a:r>
            <a:r>
              <a:rPr kumimoji="1" lang="zh-CN" altLang="en-US" sz="2800" b="1" smtClean="0">
                <a:solidFill>
                  <a:srgbClr val="000000"/>
                </a:solidFill>
                <a:latin typeface="Times New Roman" charset="0"/>
              </a:rPr>
              <a:t> </a:t>
            </a:r>
          </a:p>
        </p:txBody>
      </p:sp>
    </p:spTree>
    <p:extLst>
      <p:ext uri="{BB962C8B-B14F-4D97-AF65-F5344CB8AC3E}">
        <p14:creationId xmlns:p14="http://schemas.microsoft.com/office/powerpoint/2010/main" val="169352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barn(outVertical)">
                                      <p:cBhvr>
                                        <p:cTn id="7" dur="500"/>
                                        <p:tgtEl>
                                          <p:spTgt spid="147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47460"/>
                                        </p:tgtEl>
                                        <p:attrNameLst>
                                          <p:attrName>style.visibility</p:attrName>
                                        </p:attrNameLst>
                                      </p:cBhvr>
                                      <p:to>
                                        <p:strVal val="visible"/>
                                      </p:to>
                                    </p:set>
                                    <p:animEffect transition="in" filter="barn(outVertical)">
                                      <p:cBhvr>
                                        <p:cTn id="12"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utoUpdateAnimBg="0"/>
      <p:bldP spid="147460"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1520" y="1628800"/>
            <a:ext cx="2664296" cy="36004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568951" y="1228521"/>
            <a:ext cx="2304256" cy="2736304"/>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顺序程序的设计</a:t>
            </a:r>
            <a:endParaRPr lang="zh-CN" altLang="en-US" dirty="0"/>
          </a:p>
        </p:txBody>
      </p:sp>
      <p:sp>
        <p:nvSpPr>
          <p:cNvPr id="3" name="内容占位符 2"/>
          <p:cNvSpPr>
            <a:spLocks noGrp="1"/>
          </p:cNvSpPr>
          <p:nvPr>
            <p:ph idx="1"/>
          </p:nvPr>
        </p:nvSpPr>
        <p:spPr>
          <a:xfrm>
            <a:off x="251520" y="1196753"/>
            <a:ext cx="4176464" cy="4752528"/>
          </a:xfrm>
          <a:ln w="12700">
            <a:solidFill>
              <a:schemeClr val="accent1"/>
            </a:solidFill>
            <a:prstDash val="dash"/>
          </a:ln>
        </p:spPr>
        <p:txBody>
          <a:bodyPr/>
          <a:lstStyle/>
          <a:p>
            <a:pPr>
              <a:buFont typeface="Wingdings" pitchFamily="2" charset="2"/>
              <a:buNone/>
            </a:pPr>
            <a:r>
              <a:rPr lang="en-US" altLang="zh-CN" sz="2000" dirty="0" smtClean="0">
                <a:solidFill>
                  <a:srgbClr val="001933"/>
                </a:solidFill>
                <a:latin typeface="宋体" charset="-122"/>
                <a:ea typeface="宋体" charset="-122"/>
              </a:rPr>
              <a:t>DATA   SEGMENT  ;</a:t>
            </a:r>
            <a:r>
              <a:rPr lang="zh-CN" altLang="zh-CN" sz="2000" dirty="0" smtClean="0">
                <a:solidFill>
                  <a:srgbClr val="00B050"/>
                </a:solidFill>
                <a:latin typeface="宋体" charset="-122"/>
                <a:ea typeface="宋体" charset="-122"/>
              </a:rPr>
              <a:t>数据段定义</a:t>
            </a:r>
          </a:p>
          <a:p>
            <a:pPr>
              <a:buFont typeface="Wingdings" pitchFamily="2" charset="2"/>
              <a:buNone/>
            </a:pPr>
            <a:r>
              <a:rPr lang="en-US" altLang="zh-CN" sz="2000" dirty="0" smtClean="0">
                <a:solidFill>
                  <a:srgbClr val="001933"/>
                </a:solidFill>
                <a:latin typeface="宋体" charset="-122"/>
                <a:ea typeface="宋体" charset="-122"/>
              </a:rPr>
              <a:t>INDAT  DB 8</a:t>
            </a:r>
            <a:endParaRPr lang="zh-CN" altLang="zh-CN" sz="2000" dirty="0" smtClean="0">
              <a:solidFill>
                <a:srgbClr val="001933"/>
              </a:solidFill>
              <a:latin typeface="宋体" charset="-122"/>
              <a:ea typeface="宋体" charset="-122"/>
            </a:endParaRPr>
          </a:p>
          <a:p>
            <a:pPr>
              <a:buFont typeface="Wingdings" pitchFamily="2" charset="2"/>
              <a:buNone/>
            </a:pPr>
            <a:r>
              <a:rPr lang="en-US" altLang="zh-CN" sz="2000" dirty="0" smtClean="0">
                <a:solidFill>
                  <a:srgbClr val="001933"/>
                </a:solidFill>
                <a:latin typeface="宋体" charset="-122"/>
                <a:ea typeface="宋体" charset="-122"/>
              </a:rPr>
              <a:t>DATA   ENDS</a:t>
            </a:r>
            <a:endParaRPr lang="zh-CN" altLang="zh-CN" sz="2000" dirty="0" smtClean="0">
              <a:solidFill>
                <a:srgbClr val="001933"/>
              </a:solidFill>
              <a:latin typeface="宋体" charset="-122"/>
              <a:ea typeface="宋体" charset="-122"/>
            </a:endParaRPr>
          </a:p>
          <a:p>
            <a:pPr>
              <a:buFont typeface="Wingdings" pitchFamily="2" charset="2"/>
              <a:buNone/>
            </a:pPr>
            <a:r>
              <a:rPr lang="en-US" altLang="zh-CN" sz="2000" dirty="0" smtClean="0">
                <a:solidFill>
                  <a:srgbClr val="001933"/>
                </a:solidFill>
                <a:latin typeface="宋体" charset="-122"/>
                <a:ea typeface="宋体" charset="-122"/>
              </a:rPr>
              <a:t>CODE   SEGMENT   ;</a:t>
            </a:r>
            <a:r>
              <a:rPr lang="zh-CN" altLang="zh-CN" sz="2000" dirty="0" smtClean="0">
                <a:solidFill>
                  <a:srgbClr val="00B050"/>
                </a:solidFill>
                <a:latin typeface="宋体" charset="-122"/>
                <a:ea typeface="宋体" charset="-122"/>
              </a:rPr>
              <a:t>代码段定义</a:t>
            </a:r>
          </a:p>
          <a:p>
            <a:pPr>
              <a:buFont typeface="Wingdings" pitchFamily="2" charset="2"/>
              <a:buNone/>
            </a:pPr>
            <a:r>
              <a:rPr lang="en-US" altLang="zh-CN" sz="2000" dirty="0" smtClean="0">
                <a:solidFill>
                  <a:srgbClr val="001933"/>
                </a:solidFill>
                <a:latin typeface="宋体" charset="-122"/>
                <a:ea typeface="宋体" charset="-122"/>
              </a:rPr>
              <a:t>       ASSUME CS:CODE,DS:DATA</a:t>
            </a:r>
            <a:endParaRPr lang="zh-CN" altLang="zh-CN" sz="2000" dirty="0" smtClean="0">
              <a:solidFill>
                <a:srgbClr val="001933"/>
              </a:solidFill>
              <a:latin typeface="宋体" charset="-122"/>
              <a:ea typeface="宋体" charset="-122"/>
            </a:endParaRPr>
          </a:p>
          <a:p>
            <a:pPr>
              <a:buFont typeface="Wingdings" pitchFamily="2" charset="2"/>
              <a:buNone/>
            </a:pPr>
            <a:r>
              <a:rPr lang="en-US" altLang="zh-CN" sz="2000" dirty="0" smtClean="0">
                <a:solidFill>
                  <a:srgbClr val="001933"/>
                </a:solidFill>
                <a:latin typeface="宋体" charset="-122"/>
                <a:ea typeface="宋体" charset="-122"/>
              </a:rPr>
              <a:t>START: </a:t>
            </a:r>
            <a:endParaRPr lang="zh-CN" altLang="zh-CN" sz="2000" dirty="0" smtClean="0">
              <a:solidFill>
                <a:srgbClr val="001933"/>
              </a:solidFill>
              <a:latin typeface="宋体" charset="-122"/>
              <a:ea typeface="宋体" charset="-122"/>
            </a:endParaRPr>
          </a:p>
          <a:p>
            <a:pPr>
              <a:buFont typeface="Wingdings" pitchFamily="2" charset="2"/>
              <a:buNone/>
            </a:pPr>
            <a:r>
              <a:rPr lang="en-US" altLang="zh-CN" sz="2000" dirty="0" smtClean="0">
                <a:solidFill>
                  <a:srgbClr val="001933"/>
                </a:solidFill>
                <a:latin typeface="宋体" charset="-122"/>
                <a:ea typeface="宋体" charset="-122"/>
              </a:rPr>
              <a:t>       MOV  AX,DATA</a:t>
            </a:r>
            <a:endParaRPr lang="zh-CN" altLang="zh-CN" sz="2000" dirty="0" smtClean="0">
              <a:solidFill>
                <a:srgbClr val="001933"/>
              </a:solidFill>
              <a:latin typeface="宋体" charset="-122"/>
              <a:ea typeface="宋体" charset="-122"/>
            </a:endParaRPr>
          </a:p>
          <a:p>
            <a:pPr>
              <a:buFont typeface="Wingdings" pitchFamily="2" charset="2"/>
              <a:buNone/>
            </a:pPr>
            <a:r>
              <a:rPr lang="en-US" altLang="zh-CN" sz="2000" dirty="0" smtClean="0">
                <a:solidFill>
                  <a:srgbClr val="001933"/>
                </a:solidFill>
                <a:latin typeface="宋体" charset="-122"/>
                <a:ea typeface="宋体" charset="-122"/>
              </a:rPr>
              <a:t>       MOV  DS,AX   ;</a:t>
            </a:r>
            <a:r>
              <a:rPr lang="zh-CN" altLang="zh-CN" sz="2000" dirty="0" smtClean="0">
                <a:solidFill>
                  <a:srgbClr val="00B050"/>
                </a:solidFill>
                <a:latin typeface="宋体" charset="-122"/>
                <a:ea typeface="宋体" charset="-122"/>
              </a:rPr>
              <a:t>初始化</a:t>
            </a:r>
            <a:r>
              <a:rPr lang="en-US" altLang="zh-CN" sz="2000" dirty="0" smtClean="0">
                <a:solidFill>
                  <a:srgbClr val="00B050"/>
                </a:solidFill>
                <a:latin typeface="宋体" charset="-122"/>
                <a:ea typeface="宋体" charset="-122"/>
              </a:rPr>
              <a:t>DS</a:t>
            </a:r>
            <a:endParaRPr lang="zh-CN" altLang="zh-CN" sz="2000" dirty="0" smtClean="0">
              <a:solidFill>
                <a:srgbClr val="00B050"/>
              </a:solidFill>
              <a:latin typeface="宋体" charset="-122"/>
              <a:ea typeface="宋体" charset="-122"/>
            </a:endParaRPr>
          </a:p>
          <a:p>
            <a:endParaRPr lang="zh-CN" altLang="en-US" sz="2000" dirty="0" smtClean="0">
              <a:solidFill>
                <a:srgbClr val="001933"/>
              </a:solidFill>
              <a:latin typeface="宋体" charset="-122"/>
              <a:ea typeface="宋体" charset="-122"/>
            </a:endParaRPr>
          </a:p>
        </p:txBody>
      </p:sp>
      <p:sp>
        <p:nvSpPr>
          <p:cNvPr id="4" name="内容占位符 2"/>
          <p:cNvSpPr txBox="1">
            <a:spLocks/>
          </p:cNvSpPr>
          <p:nvPr/>
        </p:nvSpPr>
        <p:spPr bwMode="auto">
          <a:xfrm>
            <a:off x="4788024" y="1196752"/>
            <a:ext cx="3528392" cy="4752528"/>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spcBef>
                <a:spcPct val="0"/>
              </a:spcBef>
              <a:buFont typeface="Wingdings" pitchFamily="2" charset="2"/>
              <a:buNone/>
            </a:pPr>
            <a:r>
              <a:rPr lang="en-US" altLang="zh-CN" sz="2000" kern="0" dirty="0" smtClean="0">
                <a:solidFill>
                  <a:srgbClr val="001933"/>
                </a:solidFill>
                <a:latin typeface="宋体" charset="-122"/>
                <a:ea typeface="宋体" charset="-122"/>
              </a:rPr>
              <a:t> 		MOV  DL,INDAT   </a:t>
            </a:r>
            <a:endParaRPr lang="zh-CN" altLang="zh-CN" sz="2000" kern="0" dirty="0" smtClean="0">
              <a:solidFill>
                <a:srgbClr val="001933"/>
              </a:solidFill>
              <a:latin typeface="宋体" charset="-122"/>
              <a:ea typeface="宋体" charset="-122"/>
            </a:endParaRPr>
          </a:p>
          <a:p>
            <a:pPr>
              <a:spcBef>
                <a:spcPct val="0"/>
              </a:spcBef>
              <a:buFont typeface="Wingdings" pitchFamily="2" charset="2"/>
              <a:buNone/>
            </a:pPr>
            <a:r>
              <a:rPr lang="en-US" altLang="zh-CN" sz="2000" kern="0" dirty="0" smtClean="0">
                <a:solidFill>
                  <a:srgbClr val="001933"/>
                </a:solidFill>
                <a:latin typeface="宋体" charset="-122"/>
                <a:ea typeface="宋体" charset="-122"/>
              </a:rPr>
              <a:t>        OR  DL,30H</a:t>
            </a:r>
            <a:endParaRPr lang="zh-CN" altLang="zh-CN" sz="2000" kern="0" dirty="0" smtClean="0">
              <a:solidFill>
                <a:srgbClr val="001933"/>
              </a:solidFill>
              <a:latin typeface="宋体" charset="-122"/>
              <a:ea typeface="宋体" charset="-122"/>
            </a:endParaRPr>
          </a:p>
          <a:p>
            <a:pPr>
              <a:spcBef>
                <a:spcPct val="0"/>
              </a:spcBef>
              <a:buFont typeface="Wingdings" pitchFamily="2" charset="2"/>
              <a:buNone/>
            </a:pPr>
            <a:r>
              <a:rPr lang="en-US" altLang="zh-CN" sz="2000" kern="0" dirty="0" smtClean="0">
                <a:solidFill>
                  <a:srgbClr val="001933"/>
                </a:solidFill>
                <a:latin typeface="宋体" charset="-122"/>
                <a:ea typeface="宋体" charset="-122"/>
              </a:rPr>
              <a:t>        MOV  AH</a:t>
            </a:r>
            <a:r>
              <a:rPr lang="zh-CN" altLang="en-US" sz="2000" kern="0" dirty="0" smtClean="0">
                <a:solidFill>
                  <a:srgbClr val="001933"/>
                </a:solidFill>
                <a:latin typeface="宋体" charset="-122"/>
                <a:ea typeface="宋体" charset="-122"/>
              </a:rPr>
              <a:t>， </a:t>
            </a:r>
            <a:r>
              <a:rPr lang="en-US" altLang="zh-CN" sz="2000" kern="0" dirty="0" smtClean="0">
                <a:solidFill>
                  <a:srgbClr val="001933"/>
                </a:solidFill>
                <a:latin typeface="宋体" charset="-122"/>
                <a:ea typeface="宋体" charset="-122"/>
              </a:rPr>
              <a:t>2</a:t>
            </a:r>
            <a:endParaRPr lang="zh-CN" altLang="zh-CN" sz="2000" kern="0" dirty="0" smtClean="0">
              <a:solidFill>
                <a:srgbClr val="001933"/>
              </a:solidFill>
              <a:latin typeface="宋体" charset="-122"/>
              <a:ea typeface="宋体" charset="-122"/>
            </a:endParaRPr>
          </a:p>
          <a:p>
            <a:pPr>
              <a:spcBef>
                <a:spcPct val="0"/>
              </a:spcBef>
              <a:buFont typeface="Wingdings" pitchFamily="2" charset="2"/>
              <a:buNone/>
            </a:pPr>
            <a:r>
              <a:rPr lang="en-US" altLang="zh-CN" sz="2000" kern="0" dirty="0" smtClean="0">
                <a:solidFill>
                  <a:srgbClr val="001933"/>
                </a:solidFill>
                <a:latin typeface="宋体" charset="-122"/>
                <a:ea typeface="宋体" charset="-122"/>
              </a:rPr>
              <a:t>        INT  21H</a:t>
            </a:r>
            <a:endParaRPr lang="zh-CN" altLang="zh-CN" sz="2000" kern="0" dirty="0" smtClean="0">
              <a:solidFill>
                <a:srgbClr val="001933"/>
              </a:solidFill>
              <a:latin typeface="宋体" charset="-122"/>
              <a:ea typeface="宋体" charset="-122"/>
            </a:endParaRPr>
          </a:p>
          <a:p>
            <a:pPr>
              <a:spcBef>
                <a:spcPct val="0"/>
              </a:spcBef>
              <a:buFont typeface="Wingdings" pitchFamily="2" charset="2"/>
              <a:buNone/>
            </a:pPr>
            <a:r>
              <a:rPr lang="en-US" altLang="zh-CN" sz="2000" kern="0" dirty="0" smtClean="0">
                <a:solidFill>
                  <a:srgbClr val="001933"/>
                </a:solidFill>
                <a:latin typeface="宋体" charset="-122"/>
                <a:ea typeface="宋体" charset="-122"/>
              </a:rPr>
              <a:t>        MOV  DL,'D'</a:t>
            </a:r>
            <a:endParaRPr lang="zh-CN" altLang="zh-CN" sz="2000" kern="0" dirty="0" smtClean="0">
              <a:solidFill>
                <a:srgbClr val="001933"/>
              </a:solidFill>
              <a:latin typeface="宋体" charset="-122"/>
              <a:ea typeface="宋体" charset="-122"/>
            </a:endParaRPr>
          </a:p>
          <a:p>
            <a:pPr>
              <a:spcBef>
                <a:spcPct val="0"/>
              </a:spcBef>
              <a:buFont typeface="Wingdings" pitchFamily="2" charset="2"/>
              <a:buNone/>
            </a:pPr>
            <a:r>
              <a:rPr lang="en-US" altLang="zh-CN" sz="2000" kern="0" dirty="0" smtClean="0">
                <a:solidFill>
                  <a:srgbClr val="001933"/>
                </a:solidFill>
                <a:latin typeface="宋体" charset="-122"/>
                <a:ea typeface="宋体" charset="-122"/>
              </a:rPr>
              <a:t>        MOV  AH,2</a:t>
            </a:r>
            <a:endParaRPr lang="zh-CN" altLang="zh-CN" sz="2000" kern="0" dirty="0" smtClean="0">
              <a:solidFill>
                <a:srgbClr val="001933"/>
              </a:solidFill>
              <a:latin typeface="宋体" charset="-122"/>
              <a:ea typeface="宋体" charset="-122"/>
            </a:endParaRPr>
          </a:p>
          <a:p>
            <a:pPr>
              <a:spcBef>
                <a:spcPct val="0"/>
              </a:spcBef>
              <a:buFont typeface="Wingdings" pitchFamily="2" charset="2"/>
              <a:buNone/>
            </a:pPr>
            <a:r>
              <a:rPr lang="en-US" altLang="zh-CN" sz="2000" kern="0" dirty="0" smtClean="0">
                <a:solidFill>
                  <a:srgbClr val="001933"/>
                </a:solidFill>
                <a:latin typeface="宋体" charset="-122"/>
                <a:ea typeface="宋体" charset="-122"/>
              </a:rPr>
              <a:t>        INT  21H</a:t>
            </a:r>
          </a:p>
          <a:p>
            <a:pPr>
              <a:spcBef>
                <a:spcPct val="0"/>
              </a:spcBef>
              <a:buFont typeface="Wingdings" pitchFamily="2" charset="2"/>
              <a:buNone/>
            </a:pPr>
            <a:endParaRPr lang="en-US" altLang="zh-CN" sz="2000" kern="0" dirty="0">
              <a:solidFill>
                <a:srgbClr val="001933"/>
              </a:solidFill>
              <a:latin typeface="宋体" charset="-122"/>
              <a:ea typeface="宋体" charset="-122"/>
            </a:endParaRPr>
          </a:p>
          <a:p>
            <a:pPr>
              <a:spcBef>
                <a:spcPct val="0"/>
              </a:spcBef>
              <a:buFont typeface="Wingdings" pitchFamily="2" charset="2"/>
              <a:buNone/>
            </a:pPr>
            <a:endParaRPr lang="zh-CN" altLang="zh-CN" sz="2000" kern="0" dirty="0" smtClean="0">
              <a:solidFill>
                <a:srgbClr val="001933"/>
              </a:solidFill>
              <a:latin typeface="宋体" charset="-122"/>
              <a:ea typeface="宋体" charset="-122"/>
            </a:endParaRPr>
          </a:p>
          <a:p>
            <a:pPr>
              <a:spcBef>
                <a:spcPct val="0"/>
              </a:spcBef>
              <a:buFont typeface="Wingdings" pitchFamily="2" charset="2"/>
              <a:buNone/>
            </a:pPr>
            <a:r>
              <a:rPr lang="en-US" altLang="zh-CN" sz="2000" kern="0" dirty="0" smtClean="0">
                <a:solidFill>
                  <a:srgbClr val="001933"/>
                </a:solidFill>
                <a:latin typeface="宋体" charset="-122"/>
                <a:ea typeface="宋体" charset="-122"/>
              </a:rPr>
              <a:t>		MOV  AH,4CH</a:t>
            </a:r>
            <a:endParaRPr lang="zh-CN" altLang="zh-CN" sz="2000" kern="0" dirty="0" smtClean="0">
              <a:solidFill>
                <a:srgbClr val="001933"/>
              </a:solidFill>
              <a:latin typeface="宋体" charset="-122"/>
              <a:ea typeface="宋体" charset="-122"/>
            </a:endParaRPr>
          </a:p>
          <a:p>
            <a:pPr>
              <a:spcBef>
                <a:spcPct val="0"/>
              </a:spcBef>
              <a:buFont typeface="Wingdings" pitchFamily="2" charset="2"/>
              <a:buNone/>
            </a:pPr>
            <a:r>
              <a:rPr lang="en-US" altLang="zh-CN" sz="2000" kern="0" dirty="0" smtClean="0">
                <a:solidFill>
                  <a:srgbClr val="001933"/>
                </a:solidFill>
                <a:latin typeface="宋体" charset="-122"/>
                <a:ea typeface="宋体" charset="-122"/>
              </a:rPr>
              <a:t>        INT  21H </a:t>
            </a:r>
          </a:p>
          <a:p>
            <a:pPr>
              <a:spcBef>
                <a:spcPct val="0"/>
              </a:spcBef>
              <a:buFont typeface="Wingdings" pitchFamily="2" charset="2"/>
              <a:buNone/>
            </a:pPr>
            <a:r>
              <a:rPr lang="en-US" altLang="zh-CN" sz="2000" kern="0" dirty="0">
                <a:solidFill>
                  <a:srgbClr val="001933"/>
                </a:solidFill>
                <a:latin typeface="宋体" charset="-122"/>
                <a:ea typeface="宋体" charset="-122"/>
              </a:rPr>
              <a:t> </a:t>
            </a:r>
            <a:r>
              <a:rPr lang="en-US" altLang="zh-CN" sz="2000" kern="0" dirty="0" smtClean="0">
                <a:solidFill>
                  <a:srgbClr val="001933"/>
                </a:solidFill>
                <a:latin typeface="宋体" charset="-122"/>
                <a:ea typeface="宋体" charset="-122"/>
              </a:rPr>
              <a:t>  CODE   ENDS</a:t>
            </a:r>
            <a:endParaRPr lang="zh-CN" altLang="zh-CN" sz="2000" kern="0" dirty="0" smtClean="0">
              <a:solidFill>
                <a:srgbClr val="001933"/>
              </a:solidFill>
              <a:latin typeface="宋体" charset="-122"/>
              <a:ea typeface="宋体" charset="-122"/>
            </a:endParaRPr>
          </a:p>
          <a:p>
            <a:pPr>
              <a:spcBef>
                <a:spcPct val="0"/>
              </a:spcBef>
              <a:buFont typeface="Wingdings" pitchFamily="2" charset="2"/>
              <a:buNone/>
            </a:pPr>
            <a:r>
              <a:rPr lang="en-US" altLang="zh-CN" sz="2000" kern="0" dirty="0" smtClean="0">
                <a:solidFill>
                  <a:srgbClr val="001933"/>
                </a:solidFill>
                <a:latin typeface="宋体" charset="-122"/>
                <a:ea typeface="宋体" charset="-122"/>
              </a:rPr>
              <a:t>         END  START</a:t>
            </a:r>
            <a:endParaRPr lang="zh-CN" altLang="en-US" sz="2000" kern="0" dirty="0" smtClean="0">
              <a:solidFill>
                <a:srgbClr val="001933"/>
              </a:solidFill>
              <a:latin typeface="宋体" charset="-122"/>
              <a:ea typeface="宋体" charset="-122"/>
            </a:endParaRPr>
          </a:p>
        </p:txBody>
      </p:sp>
    </p:spTree>
    <p:extLst>
      <p:ext uri="{BB962C8B-B14F-4D97-AF65-F5344CB8AC3E}">
        <p14:creationId xmlns:p14="http://schemas.microsoft.com/office/powerpoint/2010/main" val="409613315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分支</a:t>
            </a:r>
            <a:r>
              <a:rPr lang="zh-CN" altLang="en-US" dirty="0" smtClean="0"/>
              <a:t>程序的设计</a:t>
            </a:r>
            <a:endParaRPr lang="zh-CN" altLang="en-US" dirty="0"/>
          </a:p>
        </p:txBody>
      </p:sp>
      <p:sp>
        <p:nvSpPr>
          <p:cNvPr id="3" name="内容占位符 2"/>
          <p:cNvSpPr>
            <a:spLocks noGrp="1"/>
          </p:cNvSpPr>
          <p:nvPr>
            <p:ph idx="1"/>
          </p:nvPr>
        </p:nvSpPr>
        <p:spPr>
          <a:xfrm>
            <a:off x="251520" y="1052737"/>
            <a:ext cx="8686800" cy="1872208"/>
          </a:xfrm>
        </p:spPr>
        <p:txBody>
          <a:bodyPr/>
          <a:lstStyle/>
          <a:p>
            <a:r>
              <a:rPr lang="zh-CN" altLang="zh-CN" sz="2400" dirty="0" smtClean="0">
                <a:solidFill>
                  <a:srgbClr val="001933"/>
                </a:solidFill>
                <a:latin typeface="宋体" charset="-122"/>
                <a:ea typeface="宋体" charset="-122"/>
              </a:rPr>
              <a:t>分支结构程序利用条件转移指令，使程序执行完某条指令后，根据指令执行后</a:t>
            </a:r>
            <a:r>
              <a:rPr lang="zh-CN" altLang="zh-CN" sz="2400" dirty="0" smtClean="0">
                <a:solidFill>
                  <a:srgbClr val="FF0000"/>
                </a:solidFill>
                <a:latin typeface="宋体" charset="-122"/>
                <a:ea typeface="宋体" charset="-122"/>
              </a:rPr>
              <a:t>状态标志</a:t>
            </a:r>
            <a:r>
              <a:rPr lang="zh-CN" altLang="zh-CN" sz="2400" dirty="0" smtClean="0">
                <a:solidFill>
                  <a:srgbClr val="001933"/>
                </a:solidFill>
                <a:latin typeface="宋体" charset="-122"/>
                <a:ea typeface="宋体" charset="-122"/>
              </a:rPr>
              <a:t>的情况选择要执行哪个程序段。</a:t>
            </a:r>
            <a:endParaRPr lang="en-US" altLang="zh-CN" sz="2400" dirty="0" smtClean="0">
              <a:solidFill>
                <a:srgbClr val="001933"/>
              </a:solidFill>
              <a:latin typeface="宋体" charset="-122"/>
              <a:ea typeface="宋体" charset="-122"/>
            </a:endParaRPr>
          </a:p>
          <a:p>
            <a:r>
              <a:rPr lang="zh-CN" altLang="zh-CN" sz="2400" dirty="0" smtClean="0">
                <a:solidFill>
                  <a:srgbClr val="001933"/>
                </a:solidFill>
                <a:latin typeface="宋体" charset="-122"/>
                <a:ea typeface="宋体" charset="-122"/>
              </a:rPr>
              <a:t>分支结构程序的指令执行顺序与指令的存储顺序不一致。</a:t>
            </a:r>
            <a:endParaRPr lang="en-US" altLang="zh-CN" sz="2400" dirty="0" smtClean="0">
              <a:solidFill>
                <a:srgbClr val="001933"/>
              </a:solidFill>
              <a:latin typeface="宋体" charset="-122"/>
              <a:ea typeface="宋体" charset="-122"/>
            </a:endParaRPr>
          </a:p>
          <a:p>
            <a:r>
              <a:rPr lang="zh-CN" altLang="zh-CN" sz="2400" dirty="0" smtClean="0">
                <a:solidFill>
                  <a:srgbClr val="001933"/>
                </a:solidFill>
                <a:latin typeface="宋体" charset="-122"/>
                <a:ea typeface="宋体" charset="-122"/>
              </a:rPr>
              <a:t>转移指令</a:t>
            </a:r>
            <a:r>
              <a:rPr lang="en-US" altLang="zh-CN" sz="2400" dirty="0" smtClean="0">
                <a:solidFill>
                  <a:srgbClr val="FF0000"/>
                </a:solidFill>
                <a:latin typeface="宋体" charset="-122"/>
                <a:ea typeface="宋体" charset="-122"/>
              </a:rPr>
              <a:t>JMP</a:t>
            </a:r>
            <a:r>
              <a:rPr lang="zh-CN" altLang="zh-CN" sz="2400" dirty="0" smtClean="0">
                <a:solidFill>
                  <a:srgbClr val="001933"/>
                </a:solidFill>
                <a:latin typeface="宋体" charset="-122"/>
                <a:ea typeface="宋体" charset="-122"/>
              </a:rPr>
              <a:t>和</a:t>
            </a:r>
            <a:r>
              <a:rPr lang="en-US" altLang="zh-CN" sz="2400" dirty="0" smtClean="0">
                <a:solidFill>
                  <a:srgbClr val="FF0000"/>
                </a:solidFill>
                <a:latin typeface="宋体" charset="-122"/>
                <a:ea typeface="宋体" charset="-122"/>
              </a:rPr>
              <a:t>JXX</a:t>
            </a:r>
            <a:r>
              <a:rPr lang="zh-CN" altLang="zh-CN" sz="2400" dirty="0" smtClean="0">
                <a:solidFill>
                  <a:srgbClr val="001933"/>
                </a:solidFill>
                <a:latin typeface="宋体" charset="-122"/>
                <a:ea typeface="宋体" charset="-122"/>
              </a:rPr>
              <a:t>可以实现分支结构。</a:t>
            </a:r>
            <a:endParaRPr lang="zh-CN" altLang="en-US" sz="2400" dirty="0" smtClean="0">
              <a:solidFill>
                <a:srgbClr val="001933"/>
              </a:solidFill>
              <a:latin typeface="宋体" charset="-122"/>
              <a:ea typeface="宋体" charset="-122"/>
            </a:endParaRPr>
          </a:p>
        </p:txBody>
      </p:sp>
      <p:pic>
        <p:nvPicPr>
          <p:cNvPr id="4" name="Picture 2" descr="5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3068960"/>
            <a:ext cx="8820472"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205628" y="2795542"/>
            <a:ext cx="8827747" cy="3801810"/>
          </a:xfrm>
          <a:prstGeom prst="rect">
            <a:avLst/>
          </a:prstGeom>
          <a:solidFill>
            <a:srgbClr val="FFFF00"/>
          </a:solidFill>
          <a:ln>
            <a:noFill/>
          </a:ln>
        </p:spPr>
        <p:txBody>
          <a:bodyPr wrap="square" anchor="ctr">
            <a:spAutoFit/>
          </a:bodyPr>
          <a:lstStyle>
            <a:lvl1pPr indent="269875" eaLnBrk="0" hangingPunct="0">
              <a:defRPr kumimoji="1" sz="2000" b="1">
                <a:solidFill>
                  <a:schemeClr val="tx1"/>
                </a:solidFill>
                <a:latin typeface="Tahoma" pitchFamily="34" charset="0"/>
                <a:ea typeface="仿宋_GB2312" pitchFamily="49" charset="-122"/>
              </a:defRPr>
            </a:lvl1pPr>
            <a:lvl2pPr marL="742950" indent="-285750" eaLnBrk="0" hangingPunct="0">
              <a:defRPr kumimoji="1" sz="2000" b="1">
                <a:solidFill>
                  <a:schemeClr val="tx1"/>
                </a:solidFill>
                <a:latin typeface="Tahoma" pitchFamily="34" charset="0"/>
                <a:ea typeface="仿宋_GB2312" pitchFamily="49" charset="-122"/>
              </a:defRPr>
            </a:lvl2pPr>
            <a:lvl3pPr marL="1143000" indent="-228600" eaLnBrk="0" hangingPunct="0">
              <a:defRPr kumimoji="1" sz="2000" b="1">
                <a:solidFill>
                  <a:schemeClr val="tx1"/>
                </a:solidFill>
                <a:latin typeface="Tahoma" pitchFamily="34" charset="0"/>
                <a:ea typeface="仿宋_GB2312" pitchFamily="49" charset="-122"/>
              </a:defRPr>
            </a:lvl3pPr>
            <a:lvl4pPr marL="1600200" indent="-228600" eaLnBrk="0" hangingPunct="0">
              <a:defRPr kumimoji="1" sz="2000" b="1">
                <a:solidFill>
                  <a:schemeClr val="tx1"/>
                </a:solidFill>
                <a:latin typeface="Tahoma" pitchFamily="34" charset="0"/>
                <a:ea typeface="仿宋_GB2312" pitchFamily="49" charset="-122"/>
              </a:defRPr>
            </a:lvl4pPr>
            <a:lvl5pPr marL="2057400" indent="-228600" eaLnBrk="0" hangingPunct="0">
              <a:defRPr kumimoji="1" sz="2000" b="1">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9pPr>
          </a:lstStyle>
          <a:p>
            <a:pPr algn="l" eaLnBrk="1" hangingPunct="1">
              <a:lnSpc>
                <a:spcPct val="120000"/>
              </a:lnSpc>
            </a:pPr>
            <a:r>
              <a:rPr lang="zh-CN" altLang="en-US" sz="3600" dirty="0">
                <a:solidFill>
                  <a:srgbClr val="0000FF"/>
                </a:solidFill>
                <a:ea typeface="楷体_GB2312" pitchFamily="49" charset="-122"/>
              </a:rPr>
              <a:t>注意</a:t>
            </a:r>
            <a:r>
              <a:rPr lang="zh-CN" altLang="en-US" sz="2800" dirty="0">
                <a:solidFill>
                  <a:srgbClr val="080808"/>
                </a:solidFill>
                <a:ea typeface="楷体_GB2312" pitchFamily="49" charset="-122"/>
              </a:rPr>
              <a:t>：有些指令的执行对</a:t>
            </a:r>
            <a:r>
              <a:rPr lang="en-US" altLang="zh-CN" sz="2800" dirty="0">
                <a:solidFill>
                  <a:srgbClr val="080808"/>
                </a:solidFill>
                <a:ea typeface="楷体_GB2312" pitchFamily="49" charset="-122"/>
              </a:rPr>
              <a:t>PSW</a:t>
            </a:r>
            <a:r>
              <a:rPr lang="zh-CN" altLang="en-US" sz="2800" dirty="0">
                <a:solidFill>
                  <a:srgbClr val="080808"/>
                </a:solidFill>
                <a:ea typeface="楷体_GB2312" pitchFamily="49" charset="-122"/>
              </a:rPr>
              <a:t>的标志位没有影响，而且有条件转移指令的转移范围为</a:t>
            </a:r>
            <a:r>
              <a:rPr lang="en-US" altLang="zh-CN" sz="2800" dirty="0">
                <a:solidFill>
                  <a:srgbClr val="080808"/>
                </a:solidFill>
                <a:ea typeface="楷体_GB2312" pitchFamily="49" charset="-122"/>
              </a:rPr>
              <a:t>-128</a:t>
            </a:r>
            <a:r>
              <a:rPr lang="zh-CN" altLang="en-US" sz="2800" dirty="0">
                <a:solidFill>
                  <a:srgbClr val="080808"/>
                </a:solidFill>
                <a:ea typeface="楷体_GB2312" pitchFamily="49" charset="-122"/>
              </a:rPr>
              <a:t>～</a:t>
            </a:r>
            <a:r>
              <a:rPr lang="en-US" altLang="zh-CN" sz="2800" dirty="0">
                <a:solidFill>
                  <a:srgbClr val="080808"/>
                </a:solidFill>
                <a:ea typeface="楷体_GB2312" pitchFamily="49" charset="-122"/>
              </a:rPr>
              <a:t>+127</a:t>
            </a:r>
            <a:r>
              <a:rPr lang="zh-CN" altLang="en-US" sz="2800" dirty="0">
                <a:solidFill>
                  <a:srgbClr val="080808"/>
                </a:solidFill>
                <a:ea typeface="楷体_GB2312" pitchFamily="49" charset="-122"/>
              </a:rPr>
              <a:t>， 因此合理选择条件转移指令在分支程序中是至关重要的，也是正确程序设计的关键。</a:t>
            </a:r>
          </a:p>
          <a:p>
            <a:pPr algn="l" eaLnBrk="1" hangingPunct="1">
              <a:lnSpc>
                <a:spcPct val="120000"/>
              </a:lnSpc>
            </a:pPr>
            <a:r>
              <a:rPr lang="zh-CN" altLang="en-US" sz="2800" dirty="0">
                <a:solidFill>
                  <a:srgbClr val="080808"/>
                </a:solidFill>
                <a:ea typeface="楷体_GB2312" pitchFamily="49" charset="-122"/>
              </a:rPr>
              <a:t>    在分支程序设计中，要特别</a:t>
            </a:r>
            <a:r>
              <a:rPr lang="zh-CN" altLang="en-US" sz="2800" dirty="0">
                <a:solidFill>
                  <a:srgbClr val="0000FF"/>
                </a:solidFill>
                <a:ea typeface="楷体_GB2312" pitchFamily="49" charset="-122"/>
              </a:rPr>
              <a:t>注意</a:t>
            </a:r>
            <a:r>
              <a:rPr lang="zh-CN" altLang="en-US" sz="2800" dirty="0">
                <a:solidFill>
                  <a:srgbClr val="080808"/>
                </a:solidFill>
                <a:ea typeface="楷体_GB2312" pitchFamily="49" charset="-122"/>
              </a:rPr>
              <a:t>每个分支的完整性，分支中包含</a:t>
            </a:r>
            <a:r>
              <a:rPr lang="en-US" altLang="zh-CN" sz="2800" dirty="0">
                <a:solidFill>
                  <a:srgbClr val="080808"/>
                </a:solidFill>
                <a:ea typeface="楷体_GB2312" pitchFamily="49" charset="-122"/>
              </a:rPr>
              <a:t>PUSH</a:t>
            </a:r>
            <a:r>
              <a:rPr lang="zh-CN" altLang="en-US" sz="2800" dirty="0">
                <a:solidFill>
                  <a:srgbClr val="080808"/>
                </a:solidFill>
                <a:ea typeface="楷体_GB2312" pitchFamily="49" charset="-122"/>
              </a:rPr>
              <a:t>和</a:t>
            </a:r>
            <a:r>
              <a:rPr lang="en-US" altLang="zh-CN" sz="2800" dirty="0">
                <a:solidFill>
                  <a:srgbClr val="080808"/>
                </a:solidFill>
                <a:ea typeface="楷体_GB2312" pitchFamily="49" charset="-122"/>
              </a:rPr>
              <a:t>POP</a:t>
            </a:r>
            <a:r>
              <a:rPr lang="zh-CN" altLang="en-US" sz="2800" dirty="0">
                <a:solidFill>
                  <a:srgbClr val="080808"/>
                </a:solidFill>
                <a:ea typeface="楷体_GB2312" pitchFamily="49" charset="-122"/>
              </a:rPr>
              <a:t>指令时，应该确保每一条分支中</a:t>
            </a:r>
            <a:r>
              <a:rPr lang="en-US" altLang="zh-CN" sz="2800" dirty="0">
                <a:solidFill>
                  <a:srgbClr val="080808"/>
                </a:solidFill>
                <a:ea typeface="楷体_GB2312" pitchFamily="49" charset="-122"/>
              </a:rPr>
              <a:t>PUSH</a:t>
            </a:r>
            <a:r>
              <a:rPr lang="zh-CN" altLang="en-US" sz="2800" dirty="0">
                <a:solidFill>
                  <a:srgbClr val="080808"/>
                </a:solidFill>
                <a:ea typeface="楷体_GB2312" pitchFamily="49" charset="-122"/>
              </a:rPr>
              <a:t>和</a:t>
            </a:r>
            <a:r>
              <a:rPr lang="en-US" altLang="zh-CN" sz="2800" dirty="0">
                <a:solidFill>
                  <a:srgbClr val="080808"/>
                </a:solidFill>
                <a:ea typeface="楷体_GB2312" pitchFamily="49" charset="-122"/>
              </a:rPr>
              <a:t>POP</a:t>
            </a:r>
            <a:r>
              <a:rPr lang="zh-CN" altLang="en-US" sz="2800" dirty="0">
                <a:solidFill>
                  <a:srgbClr val="080808"/>
                </a:solidFill>
                <a:ea typeface="楷体_GB2312" pitchFamily="49" charset="-122"/>
              </a:rPr>
              <a:t>指令数的对等。</a:t>
            </a:r>
          </a:p>
        </p:txBody>
      </p:sp>
      <p:sp>
        <p:nvSpPr>
          <p:cNvPr id="6" name="圆角矩形标注 5"/>
          <p:cNvSpPr/>
          <p:nvPr/>
        </p:nvSpPr>
        <p:spPr>
          <a:xfrm>
            <a:off x="6156176" y="2292927"/>
            <a:ext cx="1728192" cy="700635"/>
          </a:xfrm>
          <a:prstGeom prst="wedgeRoundRectCallout">
            <a:avLst>
              <a:gd name="adj1" fmla="val -222466"/>
              <a:gd name="adj2" fmla="val -13030"/>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条件转移</a:t>
            </a:r>
            <a:endParaRPr lang="zh-CN" altLang="en-US" sz="2800" b="1" dirty="0">
              <a:solidFill>
                <a:srgbClr val="FF0000"/>
              </a:solidFill>
            </a:endParaRPr>
          </a:p>
        </p:txBody>
      </p:sp>
    </p:spTree>
    <p:extLst>
      <p:ext uri="{BB962C8B-B14F-4D97-AF65-F5344CB8AC3E}">
        <p14:creationId xmlns:p14="http://schemas.microsoft.com/office/powerpoint/2010/main" val="328097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分支程序的设计</a:t>
            </a:r>
          </a:p>
        </p:txBody>
      </p:sp>
      <p:pic>
        <p:nvPicPr>
          <p:cNvPr id="4" name="Picture 2" descr="5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196752"/>
            <a:ext cx="8820472"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195736" y="1124744"/>
            <a:ext cx="7056784" cy="33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843808" y="1340768"/>
            <a:ext cx="5760640" cy="2031325"/>
          </a:xfrm>
          <a:prstGeom prst="rect">
            <a:avLst/>
          </a:prstGeom>
          <a:noFill/>
        </p:spPr>
        <p:txBody>
          <a:bodyPr wrap="square" rtlCol="0">
            <a:spAutoFit/>
          </a:bodyPr>
          <a:lstStyle/>
          <a:p>
            <a:r>
              <a:rPr lang="zh-CN" altLang="en-US" b="1" dirty="0" smtClean="0">
                <a:solidFill>
                  <a:srgbClr val="0000FF"/>
                </a:solidFill>
              </a:rPr>
              <a:t>常见普通形式（</a:t>
            </a:r>
            <a:r>
              <a:rPr lang="en-US" altLang="zh-CN" b="1" dirty="0" smtClean="0">
                <a:solidFill>
                  <a:srgbClr val="0000FF"/>
                </a:solidFill>
              </a:rPr>
              <a:t>1</a:t>
            </a:r>
            <a:r>
              <a:rPr lang="zh-CN" altLang="en-US" b="1" dirty="0" smtClean="0">
                <a:solidFill>
                  <a:srgbClr val="0000FF"/>
                </a:solidFill>
              </a:rPr>
              <a:t>）</a:t>
            </a:r>
            <a:endParaRPr lang="en-US" altLang="zh-CN" b="1" dirty="0" smtClean="0">
              <a:solidFill>
                <a:srgbClr val="0000FF"/>
              </a:solidFill>
            </a:endParaRPr>
          </a:p>
          <a:p>
            <a:r>
              <a:rPr lang="en-US" altLang="zh-CN" b="1" dirty="0" smtClean="0"/>
              <a:t>	CMP   AL, BL;     </a:t>
            </a:r>
            <a:r>
              <a:rPr lang="zh-CN" altLang="en-US" b="1" dirty="0" smtClean="0">
                <a:solidFill>
                  <a:srgbClr val="00B050"/>
                </a:solidFill>
              </a:rPr>
              <a:t>计算，设置标志位</a:t>
            </a:r>
            <a:endParaRPr lang="en-US" altLang="zh-CN" b="1" dirty="0" smtClean="0">
              <a:solidFill>
                <a:srgbClr val="00B050"/>
              </a:solidFill>
            </a:endParaRPr>
          </a:p>
          <a:p>
            <a:r>
              <a:rPr lang="en-US" altLang="zh-CN" b="1" dirty="0" smtClean="0"/>
              <a:t>	JZ  LABEL</a:t>
            </a:r>
            <a:r>
              <a:rPr lang="zh-CN" altLang="en-US" b="1" dirty="0" smtClean="0"/>
              <a:t>；       </a:t>
            </a:r>
            <a:r>
              <a:rPr lang="zh-CN" altLang="en-US" b="1" dirty="0" smtClean="0">
                <a:solidFill>
                  <a:srgbClr val="00B050"/>
                </a:solidFill>
              </a:rPr>
              <a:t>利用标志位跳转</a:t>
            </a:r>
            <a:endParaRPr lang="en-US" altLang="zh-CN" b="1" dirty="0" smtClean="0">
              <a:solidFill>
                <a:srgbClr val="00B050"/>
              </a:solidFill>
            </a:endParaRPr>
          </a:p>
          <a:p>
            <a:r>
              <a:rPr lang="en-US" altLang="zh-CN" b="1" dirty="0" smtClean="0"/>
              <a:t>	JMP OVER</a:t>
            </a:r>
            <a:r>
              <a:rPr lang="zh-CN" altLang="en-US" b="1" dirty="0" smtClean="0"/>
              <a:t>；       </a:t>
            </a:r>
            <a:r>
              <a:rPr lang="zh-CN" altLang="en-US" b="1" dirty="0" smtClean="0">
                <a:solidFill>
                  <a:srgbClr val="00B050"/>
                </a:solidFill>
              </a:rPr>
              <a:t>标志位不生效，跳至结束</a:t>
            </a:r>
            <a:endParaRPr lang="en-US" altLang="zh-CN" b="1" dirty="0" smtClean="0">
              <a:solidFill>
                <a:srgbClr val="00B050"/>
              </a:solidFill>
            </a:endParaRPr>
          </a:p>
          <a:p>
            <a:r>
              <a:rPr lang="en-US" altLang="zh-CN" b="1" dirty="0" smtClean="0"/>
              <a:t>LABEL:   MOV AH 00H</a:t>
            </a:r>
          </a:p>
          <a:p>
            <a:r>
              <a:rPr lang="en-US" altLang="zh-CN" b="1" dirty="0"/>
              <a:t> </a:t>
            </a:r>
            <a:r>
              <a:rPr lang="en-US" altLang="zh-CN" b="1" dirty="0" smtClean="0"/>
              <a:t>             …………..</a:t>
            </a:r>
          </a:p>
          <a:p>
            <a:r>
              <a:rPr lang="en-US" altLang="zh-CN" b="1" dirty="0" smtClean="0"/>
              <a:t>OVER:………</a:t>
            </a:r>
            <a:endParaRPr lang="zh-CN" altLang="en-US" b="1" dirty="0"/>
          </a:p>
        </p:txBody>
      </p:sp>
      <p:sp>
        <p:nvSpPr>
          <p:cNvPr id="7" name="TextBox 6"/>
          <p:cNvSpPr txBox="1"/>
          <p:nvPr/>
        </p:nvSpPr>
        <p:spPr>
          <a:xfrm>
            <a:off x="2843808" y="3567563"/>
            <a:ext cx="6264696" cy="2308324"/>
          </a:xfrm>
          <a:prstGeom prst="rect">
            <a:avLst/>
          </a:prstGeom>
          <a:noFill/>
        </p:spPr>
        <p:txBody>
          <a:bodyPr wrap="square" rtlCol="0">
            <a:spAutoFit/>
          </a:bodyPr>
          <a:lstStyle/>
          <a:p>
            <a:r>
              <a:rPr lang="zh-CN" altLang="en-US" b="1" dirty="0" smtClean="0">
                <a:solidFill>
                  <a:srgbClr val="0000FF"/>
                </a:solidFill>
              </a:rPr>
              <a:t>常见普通形式（</a:t>
            </a:r>
            <a:r>
              <a:rPr lang="en-US" altLang="zh-CN" b="1" dirty="0" smtClean="0">
                <a:solidFill>
                  <a:srgbClr val="0000FF"/>
                </a:solidFill>
              </a:rPr>
              <a:t>2</a:t>
            </a:r>
            <a:r>
              <a:rPr lang="zh-CN" altLang="en-US" b="1" dirty="0" smtClean="0">
                <a:solidFill>
                  <a:srgbClr val="0000FF"/>
                </a:solidFill>
              </a:rPr>
              <a:t>）</a:t>
            </a:r>
            <a:r>
              <a:rPr lang="en-US" altLang="zh-CN" b="1" dirty="0" smtClean="0"/>
              <a:t>	</a:t>
            </a:r>
          </a:p>
          <a:p>
            <a:endParaRPr lang="en-US" altLang="zh-CN" b="1" dirty="0"/>
          </a:p>
          <a:p>
            <a:r>
              <a:rPr lang="en-US" altLang="zh-CN" b="1" dirty="0"/>
              <a:t>LABEL</a:t>
            </a:r>
            <a:r>
              <a:rPr lang="en-US" altLang="zh-CN" b="1" dirty="0" smtClean="0"/>
              <a:t>: …………</a:t>
            </a:r>
          </a:p>
          <a:p>
            <a:r>
              <a:rPr lang="en-US" altLang="zh-CN" b="1" dirty="0"/>
              <a:t> </a:t>
            </a:r>
            <a:r>
              <a:rPr lang="en-US" altLang="zh-CN" b="1" dirty="0" smtClean="0"/>
              <a:t>              DEC  BL;     </a:t>
            </a:r>
            <a:r>
              <a:rPr lang="zh-CN" altLang="en-US" b="1" dirty="0" smtClean="0">
                <a:solidFill>
                  <a:srgbClr val="00B050"/>
                </a:solidFill>
              </a:rPr>
              <a:t>计算，设置标志位</a:t>
            </a:r>
            <a:endParaRPr lang="en-US" altLang="zh-CN" b="1" dirty="0" smtClean="0">
              <a:solidFill>
                <a:srgbClr val="00B050"/>
              </a:solidFill>
            </a:endParaRPr>
          </a:p>
          <a:p>
            <a:r>
              <a:rPr lang="en-US" altLang="zh-CN" b="1" dirty="0" smtClean="0"/>
              <a:t>	JZ  LABEL</a:t>
            </a:r>
            <a:r>
              <a:rPr lang="zh-CN" altLang="en-US" b="1" dirty="0" smtClean="0"/>
              <a:t>；       </a:t>
            </a:r>
            <a:r>
              <a:rPr lang="zh-CN" altLang="en-US" b="1" dirty="0" smtClean="0">
                <a:solidFill>
                  <a:srgbClr val="00B050"/>
                </a:solidFill>
              </a:rPr>
              <a:t>利用标志位跳转</a:t>
            </a:r>
            <a:endParaRPr lang="en-US" altLang="zh-CN" b="1" dirty="0" smtClean="0">
              <a:solidFill>
                <a:srgbClr val="00B050"/>
              </a:solidFill>
            </a:endParaRPr>
          </a:p>
          <a:p>
            <a:r>
              <a:rPr lang="en-US" altLang="zh-CN" b="1" dirty="0" smtClean="0"/>
              <a:t>OVER:    ……………</a:t>
            </a:r>
            <a:r>
              <a:rPr lang="zh-CN" altLang="en-US" b="1" dirty="0" smtClean="0"/>
              <a:t>；</a:t>
            </a:r>
            <a:r>
              <a:rPr lang="zh-CN" altLang="en-US" b="1" dirty="0">
                <a:solidFill>
                  <a:srgbClr val="00B050"/>
                </a:solidFill>
              </a:rPr>
              <a:t>标志位不生效</a:t>
            </a:r>
            <a:r>
              <a:rPr lang="zh-CN" altLang="en-US" b="1" dirty="0" smtClean="0">
                <a:solidFill>
                  <a:srgbClr val="00B050"/>
                </a:solidFill>
              </a:rPr>
              <a:t>，顺序向下执行</a:t>
            </a:r>
            <a:endParaRPr lang="en-US" altLang="zh-CN" b="1" dirty="0">
              <a:solidFill>
                <a:srgbClr val="00B050"/>
              </a:solidFill>
            </a:endParaRPr>
          </a:p>
          <a:p>
            <a:endParaRPr lang="en-US" altLang="zh-CN" b="1" dirty="0" smtClean="0"/>
          </a:p>
          <a:p>
            <a:endParaRPr lang="zh-CN" altLang="en-US" b="1" dirty="0"/>
          </a:p>
        </p:txBody>
      </p:sp>
      <p:sp>
        <p:nvSpPr>
          <p:cNvPr id="3" name="圆角矩形标注 2"/>
          <p:cNvSpPr/>
          <p:nvPr/>
        </p:nvSpPr>
        <p:spPr>
          <a:xfrm>
            <a:off x="755576" y="5517232"/>
            <a:ext cx="2448272" cy="936104"/>
          </a:xfrm>
          <a:prstGeom prst="wedgeRoundRectCallout">
            <a:avLst>
              <a:gd name="adj1" fmla="val 38218"/>
              <a:gd name="adj2" fmla="val -8666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用跳转实现循环</a:t>
            </a:r>
            <a:endParaRPr lang="zh-CN" altLang="en-US" b="1" dirty="0">
              <a:solidFill>
                <a:srgbClr val="FF0000"/>
              </a:solidFill>
            </a:endParaRPr>
          </a:p>
        </p:txBody>
      </p:sp>
      <p:sp>
        <p:nvSpPr>
          <p:cNvPr id="8" name="圆角矩形 7"/>
          <p:cNvSpPr/>
          <p:nvPr/>
        </p:nvSpPr>
        <p:spPr>
          <a:xfrm>
            <a:off x="4754402" y="5568512"/>
            <a:ext cx="381642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bg1"/>
                </a:solidFill>
              </a:rPr>
              <a:t>二条件跳转</a:t>
            </a:r>
            <a:endParaRPr lang="zh-CN" altLang="en-US" sz="3200" b="1" dirty="0">
              <a:solidFill>
                <a:schemeClr val="bg1"/>
              </a:solidFill>
            </a:endParaRPr>
          </a:p>
        </p:txBody>
      </p:sp>
    </p:spTree>
    <p:extLst>
      <p:ext uri="{BB962C8B-B14F-4D97-AF65-F5344CB8AC3E}">
        <p14:creationId xmlns:p14="http://schemas.microsoft.com/office/powerpoint/2010/main" val="373341025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分支程序的设计</a:t>
            </a:r>
          </a:p>
        </p:txBody>
      </p:sp>
      <p:pic>
        <p:nvPicPr>
          <p:cNvPr id="4" name="Picture 2" descr="5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0728" y="1052736"/>
            <a:ext cx="8820472"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419872" y="1052736"/>
            <a:ext cx="3456384"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627784" y="3284984"/>
            <a:ext cx="5760640" cy="2862322"/>
          </a:xfrm>
          <a:prstGeom prst="rect">
            <a:avLst/>
          </a:prstGeom>
          <a:noFill/>
        </p:spPr>
        <p:txBody>
          <a:bodyPr wrap="square" rtlCol="0">
            <a:spAutoFit/>
          </a:bodyPr>
          <a:lstStyle/>
          <a:p>
            <a:r>
              <a:rPr lang="zh-CN" altLang="en-US" b="1" dirty="0" smtClean="0">
                <a:solidFill>
                  <a:srgbClr val="0000FF"/>
                </a:solidFill>
              </a:rPr>
              <a:t>常见普通形式</a:t>
            </a:r>
            <a:endParaRPr lang="en-US" altLang="zh-CN" b="1" dirty="0" smtClean="0">
              <a:solidFill>
                <a:srgbClr val="0000FF"/>
              </a:solidFill>
            </a:endParaRPr>
          </a:p>
          <a:p>
            <a:r>
              <a:rPr lang="en-US" altLang="zh-CN" b="1" dirty="0" smtClean="0"/>
              <a:t>	CMP   AL, BL;     </a:t>
            </a:r>
            <a:r>
              <a:rPr lang="zh-CN" altLang="en-US" b="1" dirty="0" smtClean="0">
                <a:solidFill>
                  <a:srgbClr val="00B050"/>
                </a:solidFill>
              </a:rPr>
              <a:t>计算，设置标志位</a:t>
            </a:r>
            <a:endParaRPr lang="en-US" altLang="zh-CN" b="1" dirty="0" smtClean="0">
              <a:solidFill>
                <a:srgbClr val="00B050"/>
              </a:solidFill>
            </a:endParaRPr>
          </a:p>
          <a:p>
            <a:r>
              <a:rPr lang="en-US" altLang="zh-CN" b="1" dirty="0" smtClean="0"/>
              <a:t>	JZ  LABEL</a:t>
            </a:r>
            <a:r>
              <a:rPr lang="zh-CN" altLang="en-US" b="1" dirty="0" smtClean="0"/>
              <a:t>；       </a:t>
            </a:r>
            <a:r>
              <a:rPr lang="zh-CN" altLang="en-US" b="1" dirty="0" smtClean="0">
                <a:solidFill>
                  <a:srgbClr val="00B050"/>
                </a:solidFill>
              </a:rPr>
              <a:t>利用标志位跳转</a:t>
            </a:r>
            <a:r>
              <a:rPr lang="en-US" altLang="zh-CN" b="1" dirty="0" smtClean="0">
                <a:solidFill>
                  <a:srgbClr val="00B050"/>
                </a:solidFill>
              </a:rPr>
              <a:t>,</a:t>
            </a:r>
            <a:r>
              <a:rPr lang="zh-CN" altLang="en-US" b="1" dirty="0" smtClean="0">
                <a:solidFill>
                  <a:srgbClr val="00B050"/>
                </a:solidFill>
              </a:rPr>
              <a:t>执行条件</a:t>
            </a:r>
            <a:r>
              <a:rPr lang="en-US" altLang="zh-CN" b="1" dirty="0" smtClean="0">
                <a:solidFill>
                  <a:srgbClr val="00B050"/>
                </a:solidFill>
              </a:rPr>
              <a:t>A</a:t>
            </a:r>
          </a:p>
          <a:p>
            <a:r>
              <a:rPr lang="en-US" altLang="zh-CN" b="1" dirty="0" smtClean="0">
                <a:solidFill>
                  <a:srgbClr val="00B050"/>
                </a:solidFill>
              </a:rPr>
              <a:t>               </a:t>
            </a:r>
            <a:r>
              <a:rPr lang="en-US" altLang="zh-CN" b="1" dirty="0"/>
              <a:t>MOV AH </a:t>
            </a:r>
            <a:r>
              <a:rPr lang="en-US" altLang="zh-CN" b="1" dirty="0" smtClean="0"/>
              <a:t>0FFH    </a:t>
            </a:r>
            <a:r>
              <a:rPr lang="zh-CN" altLang="en-US" b="1" dirty="0" smtClean="0">
                <a:solidFill>
                  <a:srgbClr val="00B050"/>
                </a:solidFill>
              </a:rPr>
              <a:t>标志</a:t>
            </a:r>
            <a:r>
              <a:rPr lang="zh-CN" altLang="en-US" b="1" dirty="0">
                <a:solidFill>
                  <a:srgbClr val="00B050"/>
                </a:solidFill>
              </a:rPr>
              <a:t>位不生效</a:t>
            </a:r>
            <a:r>
              <a:rPr lang="zh-CN" altLang="en-US" b="1" dirty="0" smtClean="0">
                <a:solidFill>
                  <a:srgbClr val="00B050"/>
                </a:solidFill>
              </a:rPr>
              <a:t>，执行条件</a:t>
            </a:r>
            <a:r>
              <a:rPr lang="en-US" altLang="zh-CN" b="1" dirty="0" smtClean="0">
                <a:solidFill>
                  <a:srgbClr val="00B050"/>
                </a:solidFill>
              </a:rPr>
              <a:t>B</a:t>
            </a:r>
          </a:p>
          <a:p>
            <a:r>
              <a:rPr lang="en-US" altLang="zh-CN" b="1" dirty="0">
                <a:solidFill>
                  <a:srgbClr val="00B050"/>
                </a:solidFill>
              </a:rPr>
              <a:t> </a:t>
            </a:r>
            <a:r>
              <a:rPr lang="en-US" altLang="zh-CN" b="1" dirty="0" smtClean="0">
                <a:solidFill>
                  <a:srgbClr val="00B050"/>
                </a:solidFill>
              </a:rPr>
              <a:t>              </a:t>
            </a:r>
            <a:r>
              <a:rPr lang="en-US" altLang="zh-CN" b="1" dirty="0"/>
              <a:t>…………..</a:t>
            </a:r>
          </a:p>
          <a:p>
            <a:r>
              <a:rPr lang="en-US" altLang="zh-CN" b="1" dirty="0" smtClean="0"/>
              <a:t>	</a:t>
            </a:r>
            <a:r>
              <a:rPr lang="en-US" altLang="zh-CN" b="1" dirty="0" smtClean="0">
                <a:solidFill>
                  <a:srgbClr val="0000FF"/>
                </a:solidFill>
              </a:rPr>
              <a:t>JMP OVER</a:t>
            </a:r>
            <a:r>
              <a:rPr lang="zh-CN" altLang="en-US" b="1" dirty="0" smtClean="0">
                <a:solidFill>
                  <a:srgbClr val="0000FF"/>
                </a:solidFill>
              </a:rPr>
              <a:t>；       </a:t>
            </a:r>
            <a:r>
              <a:rPr lang="zh-CN" altLang="en-US" b="1" dirty="0" smtClean="0">
                <a:solidFill>
                  <a:srgbClr val="00B050"/>
                </a:solidFill>
              </a:rPr>
              <a:t>跳</a:t>
            </a:r>
            <a:r>
              <a:rPr lang="zh-CN" altLang="en-US" b="1" dirty="0">
                <a:solidFill>
                  <a:srgbClr val="00B050"/>
                </a:solidFill>
              </a:rPr>
              <a:t>至</a:t>
            </a:r>
            <a:r>
              <a:rPr lang="zh-CN" altLang="en-US" b="1" dirty="0" smtClean="0">
                <a:solidFill>
                  <a:srgbClr val="00B050"/>
                </a:solidFill>
              </a:rPr>
              <a:t>结束</a:t>
            </a:r>
            <a:endParaRPr lang="en-US" altLang="zh-CN" b="1" dirty="0" smtClean="0">
              <a:solidFill>
                <a:srgbClr val="00B050"/>
              </a:solidFill>
            </a:endParaRPr>
          </a:p>
          <a:p>
            <a:r>
              <a:rPr lang="en-US" altLang="zh-CN" b="1" dirty="0" smtClean="0"/>
              <a:t>LABEL:   MOV AH 00H</a:t>
            </a:r>
          </a:p>
          <a:p>
            <a:r>
              <a:rPr lang="en-US" altLang="zh-CN" b="1" dirty="0"/>
              <a:t> </a:t>
            </a:r>
            <a:r>
              <a:rPr lang="en-US" altLang="zh-CN" b="1" dirty="0" smtClean="0"/>
              <a:t>              ……………</a:t>
            </a:r>
          </a:p>
          <a:p>
            <a:r>
              <a:rPr lang="en-US" altLang="zh-CN" b="1" dirty="0">
                <a:solidFill>
                  <a:srgbClr val="0000FF"/>
                </a:solidFill>
              </a:rPr>
              <a:t>OVER:    </a:t>
            </a:r>
            <a:r>
              <a:rPr lang="en-US" altLang="zh-CN" b="1" dirty="0" smtClean="0"/>
              <a:t>……….</a:t>
            </a:r>
          </a:p>
          <a:p>
            <a:endParaRPr lang="zh-CN" altLang="en-US" b="1" dirty="0"/>
          </a:p>
        </p:txBody>
      </p:sp>
      <p:sp>
        <p:nvSpPr>
          <p:cNvPr id="6" name="圆角矩形 5"/>
          <p:cNvSpPr/>
          <p:nvPr/>
        </p:nvSpPr>
        <p:spPr>
          <a:xfrm>
            <a:off x="3995936" y="1556792"/>
            <a:ext cx="381642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bg1"/>
                </a:solidFill>
              </a:rPr>
              <a:t>二条件跳转</a:t>
            </a:r>
            <a:endParaRPr lang="zh-CN" altLang="en-US" sz="3200" b="1" dirty="0">
              <a:solidFill>
                <a:schemeClr val="bg1"/>
              </a:solidFill>
            </a:endParaRPr>
          </a:p>
        </p:txBody>
      </p:sp>
    </p:spTree>
    <p:extLst>
      <p:ext uri="{BB962C8B-B14F-4D97-AF65-F5344CB8AC3E}">
        <p14:creationId xmlns:p14="http://schemas.microsoft.com/office/powerpoint/2010/main" val="412045633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分支程序的设计</a:t>
            </a:r>
          </a:p>
        </p:txBody>
      </p:sp>
      <p:pic>
        <p:nvPicPr>
          <p:cNvPr id="4" name="Picture 2" descr="5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9120" y="1196752"/>
            <a:ext cx="8820472"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311352" y="1340768"/>
            <a:ext cx="5941567" cy="4385816"/>
          </a:xfrm>
          <a:prstGeom prst="rect">
            <a:avLst/>
          </a:prstGeom>
          <a:noFill/>
        </p:spPr>
        <p:txBody>
          <a:bodyPr wrap="square" rtlCol="0">
            <a:spAutoFit/>
          </a:bodyPr>
          <a:lstStyle/>
          <a:p>
            <a:r>
              <a:rPr lang="zh-CN" altLang="en-US" b="1" dirty="0" smtClean="0">
                <a:solidFill>
                  <a:srgbClr val="0000FF"/>
                </a:solidFill>
              </a:rPr>
              <a:t>常见普通形式</a:t>
            </a:r>
            <a:endParaRPr lang="en-US" altLang="zh-CN" b="1" dirty="0" smtClean="0">
              <a:solidFill>
                <a:srgbClr val="0000FF"/>
              </a:solidFill>
            </a:endParaRPr>
          </a:p>
          <a:p>
            <a:pPr>
              <a:lnSpc>
                <a:spcPct val="150000"/>
              </a:lnSpc>
            </a:pPr>
            <a:r>
              <a:rPr lang="en-US" altLang="zh-CN" b="1" dirty="0" smtClean="0"/>
              <a:t>	CMP   AL, BL;     </a:t>
            </a:r>
            <a:r>
              <a:rPr lang="zh-CN" altLang="en-US" b="1" dirty="0" smtClean="0">
                <a:solidFill>
                  <a:srgbClr val="00B050"/>
                </a:solidFill>
              </a:rPr>
              <a:t>计算，设置标志位</a:t>
            </a:r>
            <a:endParaRPr lang="en-US" altLang="zh-CN" b="1" dirty="0" smtClean="0">
              <a:solidFill>
                <a:srgbClr val="00B050"/>
              </a:solidFill>
            </a:endParaRPr>
          </a:p>
          <a:p>
            <a:pPr>
              <a:lnSpc>
                <a:spcPct val="150000"/>
              </a:lnSpc>
            </a:pPr>
            <a:r>
              <a:rPr lang="en-US" altLang="zh-CN" b="1" dirty="0" smtClean="0"/>
              <a:t>	JAE  LAB1</a:t>
            </a:r>
            <a:r>
              <a:rPr lang="zh-CN" altLang="en-US" b="1" dirty="0" smtClean="0"/>
              <a:t>；     </a:t>
            </a:r>
            <a:r>
              <a:rPr lang="zh-CN" altLang="en-US" b="1" dirty="0" smtClean="0">
                <a:solidFill>
                  <a:srgbClr val="00B050"/>
                </a:solidFill>
              </a:rPr>
              <a:t>利用标志位跳转至</a:t>
            </a:r>
            <a:r>
              <a:rPr lang="en-US" altLang="zh-CN" b="1" dirty="0" smtClean="0">
                <a:solidFill>
                  <a:srgbClr val="00B050"/>
                </a:solidFill>
              </a:rPr>
              <a:t>LAB1</a:t>
            </a:r>
            <a:endParaRPr lang="en-US" altLang="zh-CN" b="1" dirty="0">
              <a:solidFill>
                <a:srgbClr val="00B050"/>
              </a:solidFill>
            </a:endParaRPr>
          </a:p>
          <a:p>
            <a:pPr>
              <a:lnSpc>
                <a:spcPct val="150000"/>
              </a:lnSpc>
            </a:pPr>
            <a:r>
              <a:rPr lang="en-US" altLang="zh-CN" b="1" dirty="0" smtClean="0">
                <a:solidFill>
                  <a:srgbClr val="00B050"/>
                </a:solidFill>
              </a:rPr>
              <a:t>              </a:t>
            </a:r>
            <a:r>
              <a:rPr lang="en-US" altLang="zh-CN" b="1" dirty="0"/>
              <a:t>MOV </a:t>
            </a:r>
            <a:r>
              <a:rPr lang="en-US" altLang="zh-CN" b="1" dirty="0" smtClean="0"/>
              <a:t>AH, 0FFH    </a:t>
            </a:r>
            <a:r>
              <a:rPr lang="zh-CN" altLang="en-US" b="1" dirty="0" smtClean="0">
                <a:solidFill>
                  <a:srgbClr val="00B050"/>
                </a:solidFill>
              </a:rPr>
              <a:t>标志判断不</a:t>
            </a:r>
            <a:r>
              <a:rPr lang="zh-CN" altLang="en-US" b="1" dirty="0">
                <a:solidFill>
                  <a:srgbClr val="00B050"/>
                </a:solidFill>
              </a:rPr>
              <a:t>生效</a:t>
            </a:r>
            <a:r>
              <a:rPr lang="zh-CN" altLang="en-US" b="1" dirty="0" smtClean="0">
                <a:solidFill>
                  <a:srgbClr val="00B050"/>
                </a:solidFill>
              </a:rPr>
              <a:t>，</a:t>
            </a:r>
            <a:r>
              <a:rPr lang="zh-CN" altLang="en-US" b="1" dirty="0" smtClean="0">
                <a:solidFill>
                  <a:srgbClr val="FF0000"/>
                </a:solidFill>
              </a:rPr>
              <a:t>执行条件</a:t>
            </a:r>
            <a:r>
              <a:rPr lang="en-US" altLang="zh-CN" b="1" dirty="0" smtClean="0">
                <a:solidFill>
                  <a:srgbClr val="FF0000"/>
                </a:solidFill>
              </a:rPr>
              <a:t>A</a:t>
            </a:r>
            <a:r>
              <a:rPr lang="en-US" altLang="zh-CN" b="1" dirty="0" smtClean="0"/>
              <a:t>	</a:t>
            </a:r>
            <a:r>
              <a:rPr lang="en-US" altLang="zh-CN" b="1" dirty="0" smtClean="0">
                <a:solidFill>
                  <a:srgbClr val="0000FF"/>
                </a:solidFill>
              </a:rPr>
              <a:t>JMP OVER</a:t>
            </a:r>
            <a:r>
              <a:rPr lang="zh-CN" altLang="en-US" b="1" dirty="0" smtClean="0">
                <a:solidFill>
                  <a:srgbClr val="0000FF"/>
                </a:solidFill>
              </a:rPr>
              <a:t>；       </a:t>
            </a:r>
            <a:r>
              <a:rPr lang="zh-CN" altLang="en-US" b="1" dirty="0" smtClean="0">
                <a:solidFill>
                  <a:srgbClr val="00B050"/>
                </a:solidFill>
              </a:rPr>
              <a:t>跳</a:t>
            </a:r>
            <a:r>
              <a:rPr lang="zh-CN" altLang="en-US" b="1" dirty="0">
                <a:solidFill>
                  <a:srgbClr val="00B050"/>
                </a:solidFill>
              </a:rPr>
              <a:t>至</a:t>
            </a:r>
            <a:r>
              <a:rPr lang="zh-CN" altLang="en-US" b="1" dirty="0" smtClean="0">
                <a:solidFill>
                  <a:srgbClr val="00B050"/>
                </a:solidFill>
              </a:rPr>
              <a:t>结束</a:t>
            </a:r>
            <a:endParaRPr lang="en-US" altLang="zh-CN" b="1" dirty="0" smtClean="0">
              <a:solidFill>
                <a:srgbClr val="00B050"/>
              </a:solidFill>
            </a:endParaRPr>
          </a:p>
          <a:p>
            <a:pPr>
              <a:lnSpc>
                <a:spcPct val="150000"/>
              </a:lnSpc>
            </a:pPr>
            <a:r>
              <a:rPr lang="en-US" altLang="zh-CN" b="1" dirty="0" smtClean="0"/>
              <a:t>LAB1:   JZ LAB2;       </a:t>
            </a:r>
            <a:r>
              <a:rPr lang="zh-CN" altLang="en-US" b="1" dirty="0" smtClean="0">
                <a:solidFill>
                  <a:srgbClr val="00B050"/>
                </a:solidFill>
              </a:rPr>
              <a:t>利用</a:t>
            </a:r>
            <a:r>
              <a:rPr lang="zh-CN" altLang="en-US" b="1" dirty="0">
                <a:solidFill>
                  <a:srgbClr val="00B050"/>
                </a:solidFill>
              </a:rPr>
              <a:t>标志位跳转至</a:t>
            </a:r>
            <a:r>
              <a:rPr lang="en-US" altLang="zh-CN" b="1" dirty="0" smtClean="0">
                <a:solidFill>
                  <a:srgbClr val="00B050"/>
                </a:solidFill>
              </a:rPr>
              <a:t>LAB2</a:t>
            </a:r>
            <a:endParaRPr lang="en-US" altLang="zh-CN" b="1" dirty="0">
              <a:solidFill>
                <a:srgbClr val="00B050"/>
              </a:solidFill>
            </a:endParaRPr>
          </a:p>
          <a:p>
            <a:pPr>
              <a:lnSpc>
                <a:spcPct val="150000"/>
              </a:lnSpc>
            </a:pPr>
            <a:r>
              <a:rPr lang="en-US" altLang="zh-CN" b="1" dirty="0">
                <a:solidFill>
                  <a:srgbClr val="00B050"/>
                </a:solidFill>
              </a:rPr>
              <a:t> </a:t>
            </a:r>
            <a:r>
              <a:rPr lang="en-US" altLang="zh-CN" b="1" dirty="0" smtClean="0">
                <a:solidFill>
                  <a:srgbClr val="00B050"/>
                </a:solidFill>
              </a:rPr>
              <a:t>             </a:t>
            </a:r>
            <a:r>
              <a:rPr lang="en-US" altLang="zh-CN" b="1" dirty="0" smtClean="0"/>
              <a:t>MOV AH, 00H    </a:t>
            </a:r>
            <a:r>
              <a:rPr lang="zh-CN" altLang="en-US" b="1" dirty="0">
                <a:solidFill>
                  <a:srgbClr val="00B050"/>
                </a:solidFill>
              </a:rPr>
              <a:t>标志判断不生效</a:t>
            </a:r>
            <a:r>
              <a:rPr lang="zh-CN" altLang="en-US" b="1" dirty="0" smtClean="0">
                <a:solidFill>
                  <a:srgbClr val="00B050"/>
                </a:solidFill>
              </a:rPr>
              <a:t>，</a:t>
            </a:r>
            <a:r>
              <a:rPr lang="zh-CN" altLang="en-US" b="1" dirty="0" smtClean="0">
                <a:solidFill>
                  <a:srgbClr val="FF0000"/>
                </a:solidFill>
              </a:rPr>
              <a:t>执行条件</a:t>
            </a:r>
            <a:r>
              <a:rPr lang="en-US" altLang="zh-CN" b="1" dirty="0" smtClean="0">
                <a:solidFill>
                  <a:srgbClr val="FF0000"/>
                </a:solidFill>
              </a:rPr>
              <a:t>B</a:t>
            </a:r>
            <a:r>
              <a:rPr lang="en-US" altLang="zh-CN" b="1" dirty="0"/>
              <a:t>	</a:t>
            </a:r>
            <a:r>
              <a:rPr lang="en-US" altLang="zh-CN" b="1" dirty="0">
                <a:solidFill>
                  <a:srgbClr val="0000FF"/>
                </a:solidFill>
              </a:rPr>
              <a:t>JMP OVER</a:t>
            </a:r>
            <a:r>
              <a:rPr lang="zh-CN" altLang="en-US" b="1" dirty="0">
                <a:solidFill>
                  <a:srgbClr val="0000FF"/>
                </a:solidFill>
              </a:rPr>
              <a:t>；       </a:t>
            </a:r>
            <a:r>
              <a:rPr lang="zh-CN" altLang="en-US" b="1" dirty="0">
                <a:solidFill>
                  <a:srgbClr val="00B050"/>
                </a:solidFill>
              </a:rPr>
              <a:t>跳至结束</a:t>
            </a:r>
            <a:endParaRPr lang="en-US" altLang="zh-CN" b="1" dirty="0" smtClean="0"/>
          </a:p>
          <a:p>
            <a:pPr>
              <a:lnSpc>
                <a:spcPct val="150000"/>
              </a:lnSpc>
            </a:pPr>
            <a:r>
              <a:rPr lang="en-US" altLang="zh-CN" b="1" dirty="0" smtClean="0"/>
              <a:t>LAB2:   MOV AH, 55H;           </a:t>
            </a:r>
            <a:r>
              <a:rPr lang="zh-CN" altLang="en-US" b="1" dirty="0" smtClean="0">
                <a:solidFill>
                  <a:srgbClr val="FF0000"/>
                </a:solidFill>
              </a:rPr>
              <a:t>执行条件</a:t>
            </a:r>
            <a:r>
              <a:rPr lang="en-US" altLang="zh-CN" b="1" dirty="0" smtClean="0">
                <a:solidFill>
                  <a:srgbClr val="FF0000"/>
                </a:solidFill>
              </a:rPr>
              <a:t>C</a:t>
            </a:r>
            <a:endParaRPr lang="en-US" altLang="zh-CN" b="1" dirty="0"/>
          </a:p>
          <a:p>
            <a:pPr>
              <a:lnSpc>
                <a:spcPct val="150000"/>
              </a:lnSpc>
            </a:pPr>
            <a:r>
              <a:rPr lang="en-US" altLang="zh-CN" b="1" dirty="0" smtClean="0"/>
              <a:t>OVER:    ……….</a:t>
            </a:r>
          </a:p>
          <a:p>
            <a:endParaRPr lang="zh-CN" altLang="en-US" b="1" dirty="0"/>
          </a:p>
        </p:txBody>
      </p:sp>
      <p:sp>
        <p:nvSpPr>
          <p:cNvPr id="3" name="圆角矩形 2"/>
          <p:cNvSpPr/>
          <p:nvPr/>
        </p:nvSpPr>
        <p:spPr>
          <a:xfrm>
            <a:off x="3995936" y="2492896"/>
            <a:ext cx="2016224" cy="43204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3962692" y="3717032"/>
            <a:ext cx="2016224" cy="43204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4115092" y="4581128"/>
            <a:ext cx="2016224" cy="43204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39552" y="5589240"/>
            <a:ext cx="381642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bg1"/>
                </a:solidFill>
              </a:rPr>
              <a:t>多条件跳转</a:t>
            </a:r>
            <a:endParaRPr lang="zh-CN" altLang="en-US" sz="3200" b="1" dirty="0">
              <a:solidFill>
                <a:schemeClr val="bg1"/>
              </a:solidFill>
            </a:endParaRPr>
          </a:p>
        </p:txBody>
      </p:sp>
    </p:spTree>
    <p:extLst>
      <p:ext uri="{BB962C8B-B14F-4D97-AF65-F5344CB8AC3E}">
        <p14:creationId xmlns:p14="http://schemas.microsoft.com/office/powerpoint/2010/main" val="161616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分支</a:t>
            </a:r>
            <a:r>
              <a:rPr lang="zh-CN" altLang="en-US" dirty="0" smtClean="0"/>
              <a:t>程序的设计</a:t>
            </a:r>
            <a:endParaRPr lang="zh-CN" altLang="en-US" dirty="0"/>
          </a:p>
        </p:txBody>
      </p:sp>
      <p:sp>
        <p:nvSpPr>
          <p:cNvPr id="3" name="Rectangle 3"/>
          <p:cNvSpPr>
            <a:spLocks noChangeArrowheads="1"/>
          </p:cNvSpPr>
          <p:nvPr/>
        </p:nvSpPr>
        <p:spPr bwMode="auto">
          <a:xfrm>
            <a:off x="663961" y="1628800"/>
            <a:ext cx="78486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Tahoma" pitchFamily="34" charset="0"/>
                <a:ea typeface="仿宋_GB2312" pitchFamily="49" charset="-122"/>
              </a:defRPr>
            </a:lvl1pPr>
            <a:lvl2pPr marL="742950" indent="-285750" eaLnBrk="0" hangingPunct="0">
              <a:defRPr kumimoji="1" sz="2000" b="1">
                <a:solidFill>
                  <a:schemeClr val="tx1"/>
                </a:solidFill>
                <a:latin typeface="Tahoma" pitchFamily="34" charset="0"/>
                <a:ea typeface="仿宋_GB2312" pitchFamily="49" charset="-122"/>
              </a:defRPr>
            </a:lvl2pPr>
            <a:lvl3pPr marL="1143000" indent="-228600" eaLnBrk="0" hangingPunct="0">
              <a:defRPr kumimoji="1" sz="2000" b="1">
                <a:solidFill>
                  <a:schemeClr val="tx1"/>
                </a:solidFill>
                <a:latin typeface="Tahoma" pitchFamily="34" charset="0"/>
                <a:ea typeface="仿宋_GB2312" pitchFamily="49" charset="-122"/>
              </a:defRPr>
            </a:lvl3pPr>
            <a:lvl4pPr marL="1600200" indent="-228600" eaLnBrk="0" hangingPunct="0">
              <a:defRPr kumimoji="1" sz="2000" b="1">
                <a:solidFill>
                  <a:schemeClr val="tx1"/>
                </a:solidFill>
                <a:latin typeface="Tahoma" pitchFamily="34" charset="0"/>
                <a:ea typeface="仿宋_GB2312" pitchFamily="49" charset="-122"/>
              </a:defRPr>
            </a:lvl4pPr>
            <a:lvl5pPr marL="2057400" indent="-228600" eaLnBrk="0" hangingPunct="0">
              <a:defRPr kumimoji="1" sz="2000" b="1">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9pPr>
          </a:lstStyle>
          <a:p>
            <a:pPr eaLnBrk="1" hangingPunct="1"/>
            <a:r>
              <a:rPr lang="zh-CN" altLang="en-US" sz="2400" dirty="0" smtClean="0">
                <a:solidFill>
                  <a:srgbClr val="080808"/>
                </a:solidFill>
                <a:ea typeface="楷体_GB2312" pitchFamily="49" charset="-122"/>
              </a:rPr>
              <a:t>例</a:t>
            </a:r>
            <a:r>
              <a:rPr lang="en-US" altLang="zh-CN" sz="2400" dirty="0" smtClean="0">
                <a:solidFill>
                  <a:srgbClr val="080808"/>
                </a:solidFill>
                <a:ea typeface="楷体_GB2312" pitchFamily="49" charset="-122"/>
              </a:rPr>
              <a:t>4.1   </a:t>
            </a:r>
            <a:r>
              <a:rPr lang="zh-CN" altLang="en-US" sz="2400" dirty="0" smtClean="0">
                <a:solidFill>
                  <a:srgbClr val="080808"/>
                </a:solidFill>
                <a:ea typeface="楷体_GB2312" pitchFamily="49" charset="-122"/>
              </a:rPr>
              <a:t>第三章作业</a:t>
            </a:r>
            <a:r>
              <a:rPr lang="en-US" altLang="zh-CN" sz="2400" dirty="0"/>
              <a:t>3.10 </a:t>
            </a:r>
            <a:r>
              <a:rPr lang="zh-CN" altLang="en-US" sz="2400" dirty="0"/>
              <a:t>（</a:t>
            </a:r>
            <a:r>
              <a:rPr lang="en-US" altLang="zh-CN" sz="2400" dirty="0"/>
              <a:t>4</a:t>
            </a:r>
            <a:r>
              <a:rPr lang="zh-CN" altLang="en-US" sz="2400" dirty="0"/>
              <a:t>）</a:t>
            </a:r>
            <a:endParaRPr lang="zh-CN" altLang="en-US" sz="2400" dirty="0">
              <a:solidFill>
                <a:srgbClr val="080808"/>
              </a:solidFill>
              <a:ea typeface="楷体_GB2312" pitchFamily="49" charset="-122"/>
            </a:endParaRPr>
          </a:p>
          <a:p>
            <a:r>
              <a:rPr lang="zh-CN" altLang="en-US" sz="2400" dirty="0" smtClean="0"/>
              <a:t>    测试</a:t>
            </a:r>
            <a:r>
              <a:rPr lang="en-US" altLang="zh-CN" sz="2400" dirty="0"/>
              <a:t>BX</a:t>
            </a:r>
            <a:r>
              <a:rPr lang="zh-CN" altLang="en-US" sz="2400" dirty="0"/>
              <a:t>中的位</a:t>
            </a:r>
            <a:r>
              <a:rPr lang="en-US" altLang="zh-CN" sz="2400" dirty="0"/>
              <a:t>1</a:t>
            </a:r>
            <a:r>
              <a:rPr lang="zh-CN" altLang="en-US" sz="2400" dirty="0"/>
              <a:t>和位</a:t>
            </a:r>
            <a:r>
              <a:rPr lang="en-US" altLang="zh-CN" sz="2400" dirty="0"/>
              <a:t>2</a:t>
            </a:r>
            <a:r>
              <a:rPr lang="zh-CN" altLang="en-US" sz="2400" dirty="0"/>
              <a:t>，当这两位同时为</a:t>
            </a:r>
            <a:r>
              <a:rPr lang="en-US" altLang="zh-CN" sz="2400" dirty="0"/>
              <a:t>0</a:t>
            </a:r>
            <a:r>
              <a:rPr lang="zh-CN" altLang="en-US" sz="2400" dirty="0"/>
              <a:t>时，将</a:t>
            </a:r>
            <a:r>
              <a:rPr lang="en-US" altLang="zh-CN" sz="2400" dirty="0"/>
              <a:t>AL</a:t>
            </a:r>
            <a:r>
              <a:rPr lang="zh-CN" altLang="en-US" sz="2400" dirty="0"/>
              <a:t>置</a:t>
            </a:r>
            <a:r>
              <a:rPr lang="en-US" altLang="zh-CN" sz="2400" dirty="0"/>
              <a:t>0FFH</a:t>
            </a:r>
            <a:r>
              <a:rPr lang="zh-CN" altLang="en-US" sz="2400" dirty="0"/>
              <a:t>，否则清</a:t>
            </a:r>
            <a:r>
              <a:rPr lang="zh-CN" altLang="en-US" sz="2400" dirty="0" smtClean="0"/>
              <a:t>零</a:t>
            </a:r>
            <a:endParaRPr lang="en-US" altLang="zh-CN" sz="2400" dirty="0" smtClean="0"/>
          </a:p>
          <a:p>
            <a:endParaRPr lang="en-US" altLang="zh-CN" sz="2400" dirty="0"/>
          </a:p>
          <a:p>
            <a:endParaRPr lang="en-US" altLang="zh-CN" sz="2400" dirty="0"/>
          </a:p>
          <a:p>
            <a:pPr marL="0" indent="0">
              <a:buNone/>
            </a:pPr>
            <a:r>
              <a:rPr lang="en-US" altLang="zh-CN" sz="2400" dirty="0"/>
              <a:t>	</a:t>
            </a:r>
            <a:r>
              <a:rPr lang="en-US" altLang="zh-CN" sz="2400" dirty="0">
                <a:solidFill>
                  <a:srgbClr val="0000FF"/>
                </a:solidFill>
              </a:rPr>
              <a:t>TEST  BX ,  0006H</a:t>
            </a:r>
          </a:p>
          <a:p>
            <a:pPr marL="0" indent="0">
              <a:buNone/>
            </a:pPr>
            <a:r>
              <a:rPr lang="en-US" altLang="zh-CN" sz="2400" dirty="0">
                <a:solidFill>
                  <a:srgbClr val="0000FF"/>
                </a:solidFill>
              </a:rPr>
              <a:t>	JZ   L1</a:t>
            </a:r>
          </a:p>
          <a:p>
            <a:pPr marL="0" indent="0">
              <a:buNone/>
            </a:pPr>
            <a:r>
              <a:rPr lang="en-US" altLang="zh-CN" sz="2400" dirty="0">
                <a:solidFill>
                  <a:srgbClr val="0000FF"/>
                </a:solidFill>
              </a:rPr>
              <a:t>          XOR  AL, AL</a:t>
            </a:r>
          </a:p>
          <a:p>
            <a:pPr marL="0" indent="0">
              <a:buNone/>
            </a:pPr>
            <a:r>
              <a:rPr lang="en-US" altLang="zh-CN" sz="2400" dirty="0">
                <a:solidFill>
                  <a:srgbClr val="0000FF"/>
                </a:solidFill>
              </a:rPr>
              <a:t>	JMP   L2</a:t>
            </a:r>
          </a:p>
          <a:p>
            <a:pPr marL="0" indent="0">
              <a:buNone/>
            </a:pPr>
            <a:r>
              <a:rPr lang="en-US" altLang="zh-CN" sz="2400" dirty="0">
                <a:solidFill>
                  <a:srgbClr val="0000FF"/>
                </a:solidFill>
              </a:rPr>
              <a:t>    L1: MOV  AL, 0FFH</a:t>
            </a:r>
          </a:p>
          <a:p>
            <a:pPr marL="0" indent="0">
              <a:buNone/>
            </a:pPr>
            <a:r>
              <a:rPr lang="en-US" altLang="zh-CN" sz="2400" dirty="0">
                <a:solidFill>
                  <a:srgbClr val="0000FF"/>
                </a:solidFill>
              </a:rPr>
              <a:t>    L2: ….</a:t>
            </a:r>
          </a:p>
        </p:txBody>
      </p:sp>
      <p:sp>
        <p:nvSpPr>
          <p:cNvPr id="13" name="矩形 12"/>
          <p:cNvSpPr/>
          <p:nvPr/>
        </p:nvSpPr>
        <p:spPr>
          <a:xfrm>
            <a:off x="1619672" y="3861048"/>
            <a:ext cx="18722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115616" y="4941168"/>
            <a:ext cx="201622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403648" y="4653136"/>
            <a:ext cx="151216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43608" y="5351736"/>
            <a:ext cx="208823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肘形连接符 17"/>
          <p:cNvCxnSpPr>
            <a:stCxn id="13" idx="1"/>
            <a:endCxn id="14" idx="1"/>
          </p:cNvCxnSpPr>
          <p:nvPr/>
        </p:nvCxnSpPr>
        <p:spPr>
          <a:xfrm rot="10800000" flipV="1">
            <a:off x="1115616" y="4077072"/>
            <a:ext cx="504056" cy="1080120"/>
          </a:xfrm>
          <a:prstGeom prst="bentConnector3">
            <a:avLst>
              <a:gd name="adj1" fmla="val 14535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15" idx="3"/>
            <a:endCxn id="16" idx="3"/>
          </p:cNvCxnSpPr>
          <p:nvPr/>
        </p:nvCxnSpPr>
        <p:spPr>
          <a:xfrm>
            <a:off x="2915816" y="4869160"/>
            <a:ext cx="216024" cy="698600"/>
          </a:xfrm>
          <a:prstGeom prst="bentConnector3">
            <a:avLst>
              <a:gd name="adj1" fmla="val 677949"/>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4521962" y="5231639"/>
            <a:ext cx="381642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bg1"/>
                </a:solidFill>
              </a:rPr>
              <a:t>二条件跳转</a:t>
            </a:r>
            <a:endParaRPr lang="zh-CN" altLang="en-US" sz="3200" b="1" dirty="0">
              <a:solidFill>
                <a:schemeClr val="bg1"/>
              </a:solidFill>
            </a:endParaRPr>
          </a:p>
        </p:txBody>
      </p:sp>
    </p:spTree>
    <p:extLst>
      <p:ext uri="{BB962C8B-B14F-4D97-AF65-F5344CB8AC3E}">
        <p14:creationId xmlns:p14="http://schemas.microsoft.com/office/powerpoint/2010/main" val="404804893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分支</a:t>
            </a:r>
            <a:r>
              <a:rPr lang="zh-CN" altLang="en-US" dirty="0" smtClean="0"/>
              <a:t>程序的设计</a:t>
            </a:r>
            <a:endParaRPr lang="zh-CN" altLang="en-US" dirty="0"/>
          </a:p>
        </p:txBody>
      </p:sp>
      <p:sp>
        <p:nvSpPr>
          <p:cNvPr id="3" name="Rectangle 3"/>
          <p:cNvSpPr>
            <a:spLocks noChangeArrowheads="1"/>
          </p:cNvSpPr>
          <p:nvPr/>
        </p:nvSpPr>
        <p:spPr bwMode="auto">
          <a:xfrm>
            <a:off x="684213" y="1613257"/>
            <a:ext cx="78486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b="1">
                <a:solidFill>
                  <a:schemeClr val="tx1"/>
                </a:solidFill>
                <a:latin typeface="Tahoma" pitchFamily="34" charset="0"/>
                <a:ea typeface="仿宋_GB2312" pitchFamily="49" charset="-122"/>
              </a:defRPr>
            </a:lvl1pPr>
            <a:lvl2pPr marL="742950" indent="-285750" eaLnBrk="0" hangingPunct="0">
              <a:defRPr kumimoji="1" sz="2000" b="1">
                <a:solidFill>
                  <a:schemeClr val="tx1"/>
                </a:solidFill>
                <a:latin typeface="Tahoma" pitchFamily="34" charset="0"/>
                <a:ea typeface="仿宋_GB2312" pitchFamily="49" charset="-122"/>
              </a:defRPr>
            </a:lvl2pPr>
            <a:lvl3pPr marL="1143000" indent="-228600" eaLnBrk="0" hangingPunct="0">
              <a:defRPr kumimoji="1" sz="2000" b="1">
                <a:solidFill>
                  <a:schemeClr val="tx1"/>
                </a:solidFill>
                <a:latin typeface="Tahoma" pitchFamily="34" charset="0"/>
                <a:ea typeface="仿宋_GB2312" pitchFamily="49" charset="-122"/>
              </a:defRPr>
            </a:lvl3pPr>
            <a:lvl4pPr marL="1600200" indent="-228600" eaLnBrk="0" hangingPunct="0">
              <a:defRPr kumimoji="1" sz="2000" b="1">
                <a:solidFill>
                  <a:schemeClr val="tx1"/>
                </a:solidFill>
                <a:latin typeface="Tahoma" pitchFamily="34" charset="0"/>
                <a:ea typeface="仿宋_GB2312" pitchFamily="49" charset="-122"/>
              </a:defRPr>
            </a:lvl4pPr>
            <a:lvl5pPr marL="2057400" indent="-228600" eaLnBrk="0" hangingPunct="0">
              <a:defRPr kumimoji="1" sz="2000" b="1">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9pPr>
          </a:lstStyle>
          <a:p>
            <a:pPr algn="l" eaLnBrk="1" hangingPunct="1"/>
            <a:r>
              <a:rPr lang="zh-CN" altLang="en-US" sz="2400" dirty="0" smtClean="0">
                <a:solidFill>
                  <a:srgbClr val="080808"/>
                </a:solidFill>
                <a:ea typeface="楷体_GB2312" pitchFamily="49" charset="-122"/>
              </a:rPr>
              <a:t>例</a:t>
            </a:r>
            <a:r>
              <a:rPr lang="en-US" altLang="zh-CN" sz="2400" dirty="0">
                <a:solidFill>
                  <a:srgbClr val="080808"/>
                </a:solidFill>
                <a:ea typeface="楷体_GB2312" pitchFamily="49" charset="-122"/>
              </a:rPr>
              <a:t>4.2   </a:t>
            </a:r>
            <a:r>
              <a:rPr lang="zh-CN" altLang="en-US" sz="2400" dirty="0">
                <a:solidFill>
                  <a:srgbClr val="080808"/>
                </a:solidFill>
                <a:ea typeface="楷体_GB2312" pitchFamily="49" charset="-122"/>
              </a:rPr>
              <a:t>字节型变量</a:t>
            </a:r>
            <a:r>
              <a:rPr lang="en-US" altLang="zh-CN" sz="2400" dirty="0">
                <a:solidFill>
                  <a:srgbClr val="080808"/>
                </a:solidFill>
                <a:ea typeface="楷体_GB2312" pitchFamily="49" charset="-122"/>
              </a:rPr>
              <a:t>VAR1</a:t>
            </a:r>
            <a:r>
              <a:rPr lang="zh-CN" altLang="en-US" sz="2400" dirty="0">
                <a:solidFill>
                  <a:srgbClr val="080808"/>
                </a:solidFill>
                <a:ea typeface="楷体_GB2312" pitchFamily="49" charset="-122"/>
              </a:rPr>
              <a:t>、</a:t>
            </a:r>
            <a:r>
              <a:rPr lang="en-US" altLang="zh-CN" sz="2400" dirty="0">
                <a:solidFill>
                  <a:srgbClr val="080808"/>
                </a:solidFill>
                <a:ea typeface="楷体_GB2312" pitchFamily="49" charset="-122"/>
              </a:rPr>
              <a:t>VAR2</a:t>
            </a:r>
            <a:r>
              <a:rPr lang="zh-CN" altLang="en-US" sz="2400" dirty="0">
                <a:solidFill>
                  <a:srgbClr val="080808"/>
                </a:solidFill>
                <a:ea typeface="楷体_GB2312" pitchFamily="49" charset="-122"/>
              </a:rPr>
              <a:t>和</a:t>
            </a:r>
            <a:r>
              <a:rPr lang="en-US" altLang="zh-CN" sz="2400" dirty="0">
                <a:solidFill>
                  <a:srgbClr val="080808"/>
                </a:solidFill>
                <a:ea typeface="楷体_GB2312" pitchFamily="49" charset="-122"/>
              </a:rPr>
              <a:t>VAR3</a:t>
            </a:r>
            <a:r>
              <a:rPr lang="zh-CN" altLang="en-US" sz="2400" dirty="0">
                <a:solidFill>
                  <a:srgbClr val="080808"/>
                </a:solidFill>
                <a:ea typeface="楷体_GB2312" pitchFamily="49" charset="-122"/>
              </a:rPr>
              <a:t>存放有</a:t>
            </a:r>
            <a:r>
              <a:rPr lang="en-US" altLang="zh-CN" sz="2400" dirty="0">
                <a:solidFill>
                  <a:srgbClr val="080808"/>
                </a:solidFill>
                <a:ea typeface="楷体_GB2312" pitchFamily="49" charset="-122"/>
              </a:rPr>
              <a:t>3</a:t>
            </a:r>
            <a:r>
              <a:rPr lang="zh-CN" altLang="en-US" sz="2400" dirty="0">
                <a:solidFill>
                  <a:srgbClr val="080808"/>
                </a:solidFill>
                <a:ea typeface="楷体_GB2312" pitchFamily="49" charset="-122"/>
              </a:rPr>
              <a:t>个无符号数，将其中的内容按从大到小重新排列。</a:t>
            </a:r>
          </a:p>
          <a:p>
            <a:pPr algn="l" eaLnBrk="1" hangingPunct="1"/>
            <a:r>
              <a:rPr lang="zh-CN" altLang="en-US" sz="2400" dirty="0">
                <a:solidFill>
                  <a:srgbClr val="080808"/>
                </a:solidFill>
                <a:ea typeface="楷体_GB2312" pitchFamily="49" charset="-122"/>
              </a:rPr>
              <a:t>   </a:t>
            </a:r>
          </a:p>
          <a:p>
            <a:pPr algn="l" eaLnBrk="1" hangingPunct="1"/>
            <a:r>
              <a:rPr lang="zh-CN" altLang="en-US" sz="2800" dirty="0">
                <a:solidFill>
                  <a:srgbClr val="0000FF"/>
                </a:solidFill>
                <a:ea typeface="楷体_GB2312" pitchFamily="49" charset="-122"/>
              </a:rPr>
              <a:t>解</a:t>
            </a:r>
            <a:r>
              <a:rPr lang="zh-CN" altLang="en-US" sz="2400" dirty="0">
                <a:solidFill>
                  <a:srgbClr val="080808"/>
                </a:solidFill>
                <a:ea typeface="楷体_GB2312" pitchFamily="49" charset="-122"/>
              </a:rPr>
              <a:t>：经重新排列后，</a:t>
            </a:r>
            <a:r>
              <a:rPr lang="en-US" altLang="zh-CN" sz="2400" dirty="0" smtClean="0">
                <a:solidFill>
                  <a:srgbClr val="080808"/>
                </a:solidFill>
                <a:ea typeface="楷体_GB2312" pitchFamily="49" charset="-122"/>
              </a:rPr>
              <a:t>VAR1</a:t>
            </a:r>
            <a:r>
              <a:rPr lang="zh-CN" altLang="en-US" sz="2400" dirty="0" smtClean="0">
                <a:solidFill>
                  <a:srgbClr val="080808"/>
                </a:solidFill>
                <a:ea typeface="楷体_GB2312" pitchFamily="49" charset="-122"/>
              </a:rPr>
              <a:t>放最大值，</a:t>
            </a:r>
            <a:r>
              <a:rPr lang="en-US" altLang="zh-CN" sz="2400" dirty="0" smtClean="0">
                <a:solidFill>
                  <a:srgbClr val="080808"/>
                </a:solidFill>
                <a:ea typeface="楷体_GB2312" pitchFamily="49" charset="-122"/>
              </a:rPr>
              <a:t>VAR3</a:t>
            </a:r>
            <a:r>
              <a:rPr lang="zh-CN" altLang="en-US" sz="2400" dirty="0" smtClean="0">
                <a:solidFill>
                  <a:srgbClr val="080808"/>
                </a:solidFill>
                <a:ea typeface="楷体_GB2312" pitchFamily="49" charset="-122"/>
              </a:rPr>
              <a:t>放最小值。</a:t>
            </a:r>
            <a:r>
              <a:rPr lang="zh-CN" altLang="en-US" sz="2400" dirty="0">
                <a:solidFill>
                  <a:srgbClr val="080808"/>
                </a:solidFill>
                <a:ea typeface="楷体_GB2312" pitchFamily="49" charset="-122"/>
              </a:rPr>
              <a:t>由于变量中存放的数据为无符号数，因此应该采用</a:t>
            </a:r>
            <a:r>
              <a:rPr lang="en-US" altLang="zh-CN" sz="2400" dirty="0">
                <a:solidFill>
                  <a:srgbClr val="080808"/>
                </a:solidFill>
                <a:ea typeface="楷体_GB2312" pitchFamily="49" charset="-122"/>
              </a:rPr>
              <a:t>JA</a:t>
            </a:r>
            <a:r>
              <a:rPr lang="zh-CN" altLang="en-US" sz="2400" dirty="0">
                <a:solidFill>
                  <a:srgbClr val="080808"/>
                </a:solidFill>
                <a:ea typeface="楷体_GB2312" pitchFamily="49" charset="-122"/>
              </a:rPr>
              <a:t>、</a:t>
            </a:r>
            <a:r>
              <a:rPr lang="en-US" altLang="zh-CN" sz="2400" dirty="0">
                <a:solidFill>
                  <a:srgbClr val="080808"/>
                </a:solidFill>
                <a:ea typeface="楷体_GB2312" pitchFamily="49" charset="-122"/>
              </a:rPr>
              <a:t>JAE</a:t>
            </a:r>
            <a:r>
              <a:rPr lang="zh-CN" altLang="en-US" sz="2400" dirty="0">
                <a:solidFill>
                  <a:srgbClr val="080808"/>
                </a:solidFill>
                <a:ea typeface="楷体_GB2312" pitchFamily="49" charset="-122"/>
              </a:rPr>
              <a:t>、</a:t>
            </a:r>
            <a:r>
              <a:rPr lang="en-US" altLang="zh-CN" sz="2400" dirty="0">
                <a:solidFill>
                  <a:srgbClr val="080808"/>
                </a:solidFill>
                <a:ea typeface="楷体_GB2312" pitchFamily="49" charset="-122"/>
              </a:rPr>
              <a:t>JB</a:t>
            </a:r>
            <a:r>
              <a:rPr lang="zh-CN" altLang="en-US" sz="2400" dirty="0">
                <a:solidFill>
                  <a:srgbClr val="080808"/>
                </a:solidFill>
                <a:ea typeface="楷体_GB2312" pitchFamily="49" charset="-122"/>
              </a:rPr>
              <a:t>、</a:t>
            </a:r>
            <a:r>
              <a:rPr lang="en-US" altLang="zh-CN" sz="2400" dirty="0">
                <a:solidFill>
                  <a:srgbClr val="080808"/>
                </a:solidFill>
                <a:ea typeface="楷体_GB2312" pitchFamily="49" charset="-122"/>
              </a:rPr>
              <a:t>JBE</a:t>
            </a:r>
            <a:r>
              <a:rPr lang="zh-CN" altLang="en-US" sz="2400" dirty="0">
                <a:solidFill>
                  <a:srgbClr val="080808"/>
                </a:solidFill>
                <a:ea typeface="楷体_GB2312" pitchFamily="49" charset="-122"/>
              </a:rPr>
              <a:t>等指令。</a:t>
            </a:r>
          </a:p>
          <a:p>
            <a:pPr algn="l" eaLnBrk="1" hangingPunct="1"/>
            <a:endParaRPr lang="zh-CN" altLang="en-US" sz="2800" dirty="0">
              <a:solidFill>
                <a:srgbClr val="0000FF"/>
              </a:solidFill>
              <a:ea typeface="楷体_GB2312" pitchFamily="49" charset="-122"/>
            </a:endParaRPr>
          </a:p>
          <a:p>
            <a:pPr algn="l" eaLnBrk="1" hangingPunct="1"/>
            <a:r>
              <a:rPr lang="zh-CN" altLang="en-US" sz="2800" dirty="0">
                <a:solidFill>
                  <a:srgbClr val="0000FF"/>
                </a:solidFill>
                <a:ea typeface="楷体_GB2312" pitchFamily="49" charset="-122"/>
              </a:rPr>
              <a:t>编程思路：</a:t>
            </a:r>
            <a:r>
              <a:rPr lang="zh-CN" altLang="en-US" sz="2400" dirty="0">
                <a:solidFill>
                  <a:srgbClr val="080808"/>
                </a:solidFill>
                <a:ea typeface="楷体_GB2312" pitchFamily="49" charset="-122"/>
              </a:rPr>
              <a:t>通过在三个数中找出最大值，将它与</a:t>
            </a:r>
            <a:r>
              <a:rPr lang="en-US" altLang="zh-CN" sz="2400" dirty="0">
                <a:solidFill>
                  <a:srgbClr val="080808"/>
                </a:solidFill>
                <a:ea typeface="楷体_GB2312" pitchFamily="49" charset="-122"/>
              </a:rPr>
              <a:t>VAR1</a:t>
            </a:r>
            <a:r>
              <a:rPr lang="zh-CN" altLang="en-US" sz="2400" dirty="0">
                <a:solidFill>
                  <a:srgbClr val="080808"/>
                </a:solidFill>
                <a:ea typeface="楷体_GB2312" pitchFamily="49" charset="-122"/>
              </a:rPr>
              <a:t>单元进行交换；然后对剩余的两个数进行比较，将较大值存放在</a:t>
            </a:r>
            <a:r>
              <a:rPr lang="en-US" altLang="zh-CN" sz="2400" dirty="0">
                <a:solidFill>
                  <a:srgbClr val="080808"/>
                </a:solidFill>
                <a:ea typeface="楷体_GB2312" pitchFamily="49" charset="-122"/>
              </a:rPr>
              <a:t>VAR2</a:t>
            </a:r>
            <a:r>
              <a:rPr lang="zh-CN" altLang="en-US" sz="2400" dirty="0">
                <a:solidFill>
                  <a:srgbClr val="080808"/>
                </a:solidFill>
                <a:ea typeface="楷体_GB2312" pitchFamily="49" charset="-122"/>
              </a:rPr>
              <a:t>中。汇编语言程序如下：</a:t>
            </a:r>
          </a:p>
        </p:txBody>
      </p:sp>
      <p:sp>
        <p:nvSpPr>
          <p:cNvPr id="5" name="圆角矩形 4"/>
          <p:cNvSpPr/>
          <p:nvPr/>
        </p:nvSpPr>
        <p:spPr>
          <a:xfrm>
            <a:off x="684213" y="5613650"/>
            <a:ext cx="381642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bg1"/>
                </a:solidFill>
              </a:rPr>
              <a:t>二条件跳转</a:t>
            </a:r>
            <a:endParaRPr lang="zh-CN" altLang="en-US" sz="3200" b="1" dirty="0">
              <a:solidFill>
                <a:schemeClr val="bg1"/>
              </a:solidFill>
            </a:endParaRPr>
          </a:p>
        </p:txBody>
      </p:sp>
    </p:spTree>
    <p:extLst>
      <p:ext uri="{BB962C8B-B14F-4D97-AF65-F5344CB8AC3E}">
        <p14:creationId xmlns:p14="http://schemas.microsoft.com/office/powerpoint/2010/main" val="219066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分支程序的设计</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658" y="1196752"/>
            <a:ext cx="3268310" cy="5550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47247" y="2132856"/>
            <a:ext cx="3672408" cy="115212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标注 4"/>
          <p:cNvSpPr/>
          <p:nvPr/>
        </p:nvSpPr>
        <p:spPr>
          <a:xfrm>
            <a:off x="4932040" y="1787081"/>
            <a:ext cx="3275856" cy="1044116"/>
          </a:xfrm>
          <a:prstGeom prst="wedgeRoundRectCallout">
            <a:avLst>
              <a:gd name="adj1" fmla="val -73542"/>
              <a:gd name="adj2" fmla="val 42381"/>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将较大的数放进</a:t>
            </a:r>
            <a:r>
              <a:rPr lang="en-US" altLang="zh-CN" dirty="0" smtClean="0">
                <a:solidFill>
                  <a:srgbClr val="FF0000"/>
                </a:solidFill>
              </a:rPr>
              <a:t>AL</a:t>
            </a:r>
          </a:p>
          <a:p>
            <a:pPr algn="ctr"/>
            <a:r>
              <a:rPr lang="zh-CN" altLang="en-US" dirty="0" smtClean="0">
                <a:solidFill>
                  <a:srgbClr val="FF0000"/>
                </a:solidFill>
              </a:rPr>
              <a:t>较小的数放进  </a:t>
            </a:r>
            <a:r>
              <a:rPr lang="en-US" altLang="zh-CN" dirty="0" smtClean="0">
                <a:solidFill>
                  <a:srgbClr val="FF0000"/>
                </a:solidFill>
              </a:rPr>
              <a:t>VAR2</a:t>
            </a:r>
            <a:endParaRPr lang="zh-CN" altLang="en-US" dirty="0">
              <a:solidFill>
                <a:srgbClr val="FF0000"/>
              </a:solidFill>
            </a:endParaRPr>
          </a:p>
        </p:txBody>
      </p:sp>
      <p:sp>
        <p:nvSpPr>
          <p:cNvPr id="7" name="矩形 6"/>
          <p:cNvSpPr/>
          <p:nvPr/>
        </p:nvSpPr>
        <p:spPr>
          <a:xfrm>
            <a:off x="467544" y="3356992"/>
            <a:ext cx="3672408" cy="115212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4905573" y="2989216"/>
            <a:ext cx="3275856" cy="1044116"/>
          </a:xfrm>
          <a:prstGeom prst="wedgeRoundRectCallout">
            <a:avLst>
              <a:gd name="adj1" fmla="val -73542"/>
              <a:gd name="adj2" fmla="val 42381"/>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将较大的数放进</a:t>
            </a:r>
            <a:r>
              <a:rPr lang="en-US" altLang="zh-CN" dirty="0" smtClean="0">
                <a:solidFill>
                  <a:srgbClr val="FF0000"/>
                </a:solidFill>
              </a:rPr>
              <a:t>AL</a:t>
            </a:r>
          </a:p>
          <a:p>
            <a:pPr algn="ctr"/>
            <a:r>
              <a:rPr lang="zh-CN" altLang="en-US" dirty="0" smtClean="0">
                <a:solidFill>
                  <a:srgbClr val="FF0000"/>
                </a:solidFill>
              </a:rPr>
              <a:t>较小的数放进  </a:t>
            </a:r>
            <a:r>
              <a:rPr lang="en-US" altLang="zh-CN" dirty="0" smtClean="0">
                <a:solidFill>
                  <a:srgbClr val="FF0000"/>
                </a:solidFill>
              </a:rPr>
              <a:t>VAR3</a:t>
            </a:r>
            <a:endParaRPr lang="zh-CN" altLang="en-US" dirty="0">
              <a:solidFill>
                <a:srgbClr val="FF0000"/>
              </a:solidFill>
            </a:endParaRPr>
          </a:p>
        </p:txBody>
      </p:sp>
      <p:sp>
        <p:nvSpPr>
          <p:cNvPr id="9" name="圆角矩形标注 8"/>
          <p:cNvSpPr/>
          <p:nvPr/>
        </p:nvSpPr>
        <p:spPr>
          <a:xfrm>
            <a:off x="4788024" y="4275094"/>
            <a:ext cx="3275856" cy="468052"/>
          </a:xfrm>
          <a:prstGeom prst="wedgeRoundRectCallout">
            <a:avLst>
              <a:gd name="adj1" fmla="val -108245"/>
              <a:gd name="adj2" fmla="val 50301"/>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此时 </a:t>
            </a:r>
            <a:r>
              <a:rPr lang="en-US" altLang="zh-CN" dirty="0" smtClean="0">
                <a:solidFill>
                  <a:srgbClr val="FF0000"/>
                </a:solidFill>
              </a:rPr>
              <a:t>AL </a:t>
            </a:r>
            <a:r>
              <a:rPr lang="zh-CN" altLang="en-US" dirty="0" smtClean="0">
                <a:solidFill>
                  <a:srgbClr val="FF0000"/>
                </a:solidFill>
              </a:rPr>
              <a:t>最大</a:t>
            </a:r>
            <a:endParaRPr lang="zh-CN" altLang="en-US" dirty="0">
              <a:solidFill>
                <a:srgbClr val="FF0000"/>
              </a:solidFill>
            </a:endParaRPr>
          </a:p>
        </p:txBody>
      </p:sp>
      <p:sp>
        <p:nvSpPr>
          <p:cNvPr id="10" name="圆角矩形标注 9"/>
          <p:cNvSpPr/>
          <p:nvPr/>
        </p:nvSpPr>
        <p:spPr>
          <a:xfrm>
            <a:off x="4905573" y="4941168"/>
            <a:ext cx="3275856" cy="1044116"/>
          </a:xfrm>
          <a:prstGeom prst="wedgeRoundRectCallout">
            <a:avLst>
              <a:gd name="adj1" fmla="val -73542"/>
              <a:gd name="adj2" fmla="val 42381"/>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比较剩下两个较小的，</a:t>
            </a:r>
            <a:endParaRPr lang="en-US" altLang="zh-CN" dirty="0" smtClean="0">
              <a:solidFill>
                <a:srgbClr val="FF0000"/>
              </a:solidFill>
            </a:endParaRPr>
          </a:p>
          <a:p>
            <a:pPr algn="ctr"/>
            <a:r>
              <a:rPr lang="zh-CN" altLang="en-US" dirty="0" smtClean="0">
                <a:solidFill>
                  <a:srgbClr val="FF0000"/>
                </a:solidFill>
              </a:rPr>
              <a:t>并按顺序放置</a:t>
            </a:r>
            <a:endParaRPr lang="zh-CN" altLang="en-US" dirty="0">
              <a:solidFill>
                <a:srgbClr val="FF0000"/>
              </a:solidFill>
            </a:endParaRPr>
          </a:p>
        </p:txBody>
      </p:sp>
      <p:sp>
        <p:nvSpPr>
          <p:cNvPr id="3" name="矩形 2"/>
          <p:cNvSpPr/>
          <p:nvPr/>
        </p:nvSpPr>
        <p:spPr>
          <a:xfrm>
            <a:off x="2195736" y="2420888"/>
            <a:ext cx="45719"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097439" y="2354396"/>
            <a:ext cx="288032" cy="261610"/>
          </a:xfrm>
          <a:prstGeom prst="rect">
            <a:avLst/>
          </a:prstGeom>
          <a:noFill/>
        </p:spPr>
        <p:txBody>
          <a:bodyPr wrap="square" rtlCol="0">
            <a:spAutoFit/>
          </a:bodyPr>
          <a:lstStyle/>
          <a:p>
            <a:r>
              <a:rPr lang="en-US" altLang="zh-CN" sz="1100" b="1" dirty="0" smtClean="0">
                <a:solidFill>
                  <a:schemeClr val="tx2"/>
                </a:solidFill>
              </a:rPr>
              <a:t>2</a:t>
            </a:r>
            <a:endParaRPr lang="zh-CN" altLang="en-US" sz="1100" b="1" dirty="0">
              <a:solidFill>
                <a:schemeClr val="tx2"/>
              </a:solidFill>
            </a:endParaRPr>
          </a:p>
        </p:txBody>
      </p:sp>
    </p:spTree>
    <p:extLst>
      <p:ext uri="{BB962C8B-B14F-4D97-AF65-F5344CB8AC3E}">
        <p14:creationId xmlns:p14="http://schemas.microsoft.com/office/powerpoint/2010/main" val="100094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11960" y="1169451"/>
            <a:ext cx="2880320" cy="4131757"/>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95536" y="2636912"/>
            <a:ext cx="2664296" cy="72008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分支</a:t>
            </a:r>
            <a:r>
              <a:rPr lang="zh-CN" altLang="en-US" dirty="0" smtClean="0"/>
              <a:t>程序的设计</a:t>
            </a:r>
            <a:endParaRPr lang="zh-CN" altLang="en-US" dirty="0"/>
          </a:p>
        </p:txBody>
      </p:sp>
      <p:sp>
        <p:nvSpPr>
          <p:cNvPr id="3" name="Rectangle 3"/>
          <p:cNvSpPr>
            <a:spLocks noChangeArrowheads="1"/>
          </p:cNvSpPr>
          <p:nvPr/>
        </p:nvSpPr>
        <p:spPr bwMode="auto">
          <a:xfrm>
            <a:off x="107504" y="1292562"/>
            <a:ext cx="3816424" cy="5016758"/>
          </a:xfrm>
          <a:prstGeom prst="rect">
            <a:avLst/>
          </a:prstGeom>
          <a:noFill/>
          <a:ln w="9525">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1433513" indent="-1163638" eaLnBrk="0" hangingPunct="0">
              <a:defRPr kumimoji="1" sz="2000" b="1">
                <a:solidFill>
                  <a:schemeClr val="tx1"/>
                </a:solidFill>
                <a:latin typeface="Tahoma" pitchFamily="34" charset="0"/>
                <a:ea typeface="仿宋_GB2312" pitchFamily="49" charset="-122"/>
              </a:defRPr>
            </a:lvl1pPr>
            <a:lvl2pPr marL="742950" indent="-285750" eaLnBrk="0" hangingPunct="0">
              <a:defRPr kumimoji="1" sz="2000" b="1">
                <a:solidFill>
                  <a:schemeClr val="tx1"/>
                </a:solidFill>
                <a:latin typeface="Tahoma" pitchFamily="34" charset="0"/>
                <a:ea typeface="仿宋_GB2312" pitchFamily="49" charset="-122"/>
              </a:defRPr>
            </a:lvl2pPr>
            <a:lvl3pPr marL="1143000" indent="-228600" eaLnBrk="0" hangingPunct="0">
              <a:defRPr kumimoji="1" sz="2000" b="1">
                <a:solidFill>
                  <a:schemeClr val="tx1"/>
                </a:solidFill>
                <a:latin typeface="Tahoma" pitchFamily="34" charset="0"/>
                <a:ea typeface="仿宋_GB2312" pitchFamily="49" charset="-122"/>
              </a:defRPr>
            </a:lvl3pPr>
            <a:lvl4pPr marL="1600200" indent="-228600" eaLnBrk="0" hangingPunct="0">
              <a:defRPr kumimoji="1" sz="2000" b="1">
                <a:solidFill>
                  <a:schemeClr val="tx1"/>
                </a:solidFill>
                <a:latin typeface="Tahoma" pitchFamily="34" charset="0"/>
                <a:ea typeface="仿宋_GB2312" pitchFamily="49" charset="-122"/>
              </a:defRPr>
            </a:lvl4pPr>
            <a:lvl5pPr marL="2057400" indent="-228600" eaLnBrk="0" hangingPunct="0">
              <a:defRPr kumimoji="1" sz="2000" b="1">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9pPr>
          </a:lstStyle>
          <a:p>
            <a:pPr algn="l" eaLnBrk="1" hangingPunct="1"/>
            <a:r>
              <a:rPr lang="en-US" altLang="zh-CN" sz="1600" dirty="0">
                <a:solidFill>
                  <a:srgbClr val="080808"/>
                </a:solidFill>
                <a:latin typeface="楷体_GB2312" pitchFamily="49" charset="-122"/>
                <a:ea typeface="楷体_GB2312" pitchFamily="49" charset="-122"/>
              </a:rPr>
              <a:t>STACK   SEGMENT  STACK  'STACK</a:t>
            </a:r>
            <a:r>
              <a:rPr lang="en-US" altLang="zh-CN" sz="1400" dirty="0">
                <a:solidFill>
                  <a:srgbClr val="080808"/>
                </a:solidFill>
              </a:rPr>
              <a:t>'</a:t>
            </a:r>
            <a:r>
              <a:rPr lang="en-US" altLang="zh-CN" sz="1400" dirty="0"/>
              <a:t> </a:t>
            </a:r>
            <a:endParaRPr lang="en-US" altLang="zh-CN" sz="1600" dirty="0">
              <a:solidFill>
                <a:srgbClr val="080808"/>
              </a:solidFill>
              <a:latin typeface="楷体_GB2312" pitchFamily="49" charset="-122"/>
              <a:ea typeface="楷体_GB2312" pitchFamily="49" charset="-122"/>
            </a:endParaRPr>
          </a:p>
          <a:p>
            <a:pPr algn="l" eaLnBrk="1" hangingPunct="1"/>
            <a:r>
              <a:rPr lang="en-US" altLang="zh-CN" sz="1600" dirty="0">
                <a:solidFill>
                  <a:srgbClr val="080808"/>
                </a:solidFill>
                <a:latin typeface="楷体_GB2312" pitchFamily="49" charset="-122"/>
                <a:ea typeface="楷体_GB2312" pitchFamily="49" charset="-122"/>
              </a:rPr>
              <a:t>        DW  100H  DUP(?)</a:t>
            </a:r>
          </a:p>
          <a:p>
            <a:pPr algn="l" eaLnBrk="1" hangingPunct="1"/>
            <a:r>
              <a:rPr lang="en-US" altLang="zh-CN" sz="1600" dirty="0">
                <a:solidFill>
                  <a:srgbClr val="080808"/>
                </a:solidFill>
                <a:latin typeface="楷体_GB2312" pitchFamily="49" charset="-122"/>
                <a:ea typeface="楷体_GB2312" pitchFamily="49" charset="-122"/>
              </a:rPr>
              <a:t>TOP     LABEL WORD</a:t>
            </a:r>
          </a:p>
          <a:p>
            <a:pPr algn="l" eaLnBrk="1" hangingPunct="1"/>
            <a:r>
              <a:rPr lang="en-US" altLang="zh-CN" sz="1600" dirty="0">
                <a:solidFill>
                  <a:srgbClr val="080808"/>
                </a:solidFill>
                <a:latin typeface="楷体_GB2312" pitchFamily="49" charset="-122"/>
                <a:ea typeface="楷体_GB2312" pitchFamily="49" charset="-122"/>
              </a:rPr>
              <a:t>STACK   ENDS</a:t>
            </a:r>
          </a:p>
          <a:p>
            <a:pPr algn="l" eaLnBrk="1" hangingPunct="1"/>
            <a:r>
              <a:rPr lang="en-US" altLang="zh-CN" sz="1600" dirty="0">
                <a:solidFill>
                  <a:srgbClr val="080808"/>
                </a:solidFill>
                <a:latin typeface="楷体_GB2312" pitchFamily="49" charset="-122"/>
                <a:ea typeface="楷体_GB2312" pitchFamily="49" charset="-122"/>
              </a:rPr>
              <a:t>DATA    SEGMENT</a:t>
            </a:r>
          </a:p>
          <a:p>
            <a:pPr algn="l" eaLnBrk="1" hangingPunct="1"/>
            <a:r>
              <a:rPr lang="en-US" altLang="zh-CN" sz="1600" dirty="0">
                <a:solidFill>
                  <a:srgbClr val="080808"/>
                </a:solidFill>
                <a:latin typeface="楷体_GB2312" pitchFamily="49" charset="-122"/>
                <a:ea typeface="楷体_GB2312" pitchFamily="49" charset="-122"/>
              </a:rPr>
              <a:t>VAR1	DB </a:t>
            </a:r>
            <a:r>
              <a:rPr lang="en-US" altLang="zh-CN" sz="1600" dirty="0" smtClean="0">
                <a:solidFill>
                  <a:srgbClr val="080808"/>
                </a:solidFill>
                <a:latin typeface="楷体_GB2312" pitchFamily="49" charset="-122"/>
                <a:ea typeface="楷体_GB2312" pitchFamily="49" charset="-122"/>
              </a:rPr>
              <a:t>46H</a:t>
            </a:r>
            <a:endParaRPr lang="zh-CN" altLang="en-US" sz="1600" dirty="0">
              <a:solidFill>
                <a:srgbClr val="080808"/>
              </a:solidFill>
              <a:latin typeface="楷体_GB2312" pitchFamily="49" charset="-122"/>
              <a:ea typeface="楷体_GB2312" pitchFamily="49" charset="-122"/>
            </a:endParaRPr>
          </a:p>
          <a:p>
            <a:pPr algn="l" eaLnBrk="1" hangingPunct="1"/>
            <a:r>
              <a:rPr lang="en-US" altLang="zh-CN" sz="1600" dirty="0">
                <a:solidFill>
                  <a:srgbClr val="080808"/>
                </a:solidFill>
                <a:latin typeface="楷体_GB2312" pitchFamily="49" charset="-122"/>
                <a:ea typeface="楷体_GB2312" pitchFamily="49" charset="-122"/>
              </a:rPr>
              <a:t>VAR2	DB 15H</a:t>
            </a:r>
          </a:p>
          <a:p>
            <a:pPr algn="l" eaLnBrk="1" hangingPunct="1"/>
            <a:r>
              <a:rPr lang="en-US" altLang="zh-CN" sz="1600" dirty="0">
                <a:solidFill>
                  <a:srgbClr val="080808"/>
                </a:solidFill>
                <a:latin typeface="楷体_GB2312" pitchFamily="49" charset="-122"/>
                <a:ea typeface="楷体_GB2312" pitchFamily="49" charset="-122"/>
              </a:rPr>
              <a:t>VAR3	DB 0A2H</a:t>
            </a:r>
          </a:p>
          <a:p>
            <a:pPr algn="l" eaLnBrk="1" hangingPunct="1"/>
            <a:r>
              <a:rPr lang="en-US" altLang="zh-CN" sz="1600" dirty="0">
                <a:solidFill>
                  <a:srgbClr val="080808"/>
                </a:solidFill>
                <a:latin typeface="楷体_GB2312" pitchFamily="49" charset="-122"/>
                <a:ea typeface="楷体_GB2312" pitchFamily="49" charset="-122"/>
              </a:rPr>
              <a:t>DATA  ENDS</a:t>
            </a:r>
          </a:p>
          <a:p>
            <a:pPr algn="l" eaLnBrk="1" hangingPunct="1"/>
            <a:r>
              <a:rPr lang="en-US" altLang="zh-CN" sz="1600" dirty="0">
                <a:solidFill>
                  <a:srgbClr val="080808"/>
                </a:solidFill>
                <a:latin typeface="楷体_GB2312" pitchFamily="49" charset="-122"/>
                <a:ea typeface="楷体_GB2312" pitchFamily="49" charset="-122"/>
              </a:rPr>
              <a:t>CODE  SEGMENT</a:t>
            </a:r>
          </a:p>
          <a:p>
            <a:pPr algn="l" eaLnBrk="1" hangingPunct="1"/>
            <a:r>
              <a:rPr lang="en-US" altLang="zh-CN" sz="1600" dirty="0">
                <a:solidFill>
                  <a:srgbClr val="080808"/>
                </a:solidFill>
                <a:latin typeface="楷体_GB2312" pitchFamily="49" charset="-122"/>
                <a:ea typeface="楷体_GB2312" pitchFamily="49" charset="-122"/>
              </a:rPr>
              <a:t>      ASSUME  CS:CODE,DS:DATA</a:t>
            </a:r>
            <a:r>
              <a:rPr lang="en-US" altLang="zh-CN" sz="1600" dirty="0" smtClean="0">
                <a:solidFill>
                  <a:srgbClr val="080808"/>
                </a:solidFill>
                <a:latin typeface="楷体_GB2312" pitchFamily="49" charset="-122"/>
                <a:ea typeface="楷体_GB2312" pitchFamily="49" charset="-122"/>
              </a:rPr>
              <a:t>,</a:t>
            </a:r>
          </a:p>
          <a:p>
            <a:pPr algn="l" eaLnBrk="1" hangingPunct="1"/>
            <a:r>
              <a:rPr lang="en-US" altLang="zh-CN" sz="1600" dirty="0">
                <a:solidFill>
                  <a:srgbClr val="080808"/>
                </a:solidFill>
                <a:latin typeface="楷体_GB2312" pitchFamily="49" charset="-122"/>
                <a:ea typeface="楷体_GB2312" pitchFamily="49" charset="-122"/>
              </a:rPr>
              <a:t> </a:t>
            </a:r>
            <a:r>
              <a:rPr lang="en-US" altLang="zh-CN" sz="1600" dirty="0" smtClean="0">
                <a:solidFill>
                  <a:srgbClr val="080808"/>
                </a:solidFill>
                <a:latin typeface="楷体_GB2312" pitchFamily="49" charset="-122"/>
                <a:ea typeface="楷体_GB2312" pitchFamily="49" charset="-122"/>
              </a:rPr>
              <a:t>             ES:DATA,SS:STACK</a:t>
            </a:r>
            <a:endParaRPr lang="en-US" altLang="zh-CN" sz="1600" dirty="0">
              <a:solidFill>
                <a:srgbClr val="080808"/>
              </a:solidFill>
              <a:latin typeface="楷体_GB2312" pitchFamily="49" charset="-122"/>
              <a:ea typeface="楷体_GB2312" pitchFamily="49" charset="-122"/>
            </a:endParaRPr>
          </a:p>
          <a:p>
            <a:pPr eaLnBrk="1" hangingPunct="1"/>
            <a:r>
              <a:rPr lang="en-US" altLang="zh-CN" sz="1600" dirty="0">
                <a:solidFill>
                  <a:srgbClr val="080808"/>
                </a:solidFill>
                <a:latin typeface="楷体_GB2312" pitchFamily="49" charset="-122"/>
                <a:ea typeface="楷体_GB2312" pitchFamily="49" charset="-122"/>
              </a:rPr>
              <a:t>START:</a:t>
            </a:r>
          </a:p>
          <a:p>
            <a:pPr eaLnBrk="1" hangingPunct="1"/>
            <a:r>
              <a:rPr lang="en-US" altLang="zh-CN" sz="1600" dirty="0">
                <a:solidFill>
                  <a:srgbClr val="080808"/>
                </a:solidFill>
                <a:latin typeface="楷体_GB2312" pitchFamily="49" charset="-122"/>
                <a:ea typeface="楷体_GB2312" pitchFamily="49" charset="-122"/>
              </a:rPr>
              <a:t>        MOV  AX, DATA</a:t>
            </a:r>
          </a:p>
          <a:p>
            <a:pPr eaLnBrk="1" hangingPunct="1"/>
            <a:r>
              <a:rPr lang="en-US" altLang="zh-CN" sz="1600" dirty="0">
                <a:solidFill>
                  <a:srgbClr val="080808"/>
                </a:solidFill>
                <a:latin typeface="楷体_GB2312" pitchFamily="49" charset="-122"/>
                <a:ea typeface="楷体_GB2312" pitchFamily="49" charset="-122"/>
              </a:rPr>
              <a:t>        MOV  DS, AX</a:t>
            </a:r>
          </a:p>
          <a:p>
            <a:pPr eaLnBrk="1" hangingPunct="1"/>
            <a:r>
              <a:rPr lang="en-US" altLang="zh-CN" sz="1600" dirty="0">
                <a:solidFill>
                  <a:srgbClr val="080808"/>
                </a:solidFill>
                <a:latin typeface="楷体_GB2312" pitchFamily="49" charset="-122"/>
                <a:ea typeface="楷体_GB2312" pitchFamily="49" charset="-122"/>
              </a:rPr>
              <a:t>        MOV  ES, AX</a:t>
            </a:r>
          </a:p>
          <a:p>
            <a:pPr eaLnBrk="1" hangingPunct="1"/>
            <a:r>
              <a:rPr lang="en-US" altLang="zh-CN" sz="1600" dirty="0">
                <a:solidFill>
                  <a:srgbClr val="080808"/>
                </a:solidFill>
                <a:latin typeface="楷体_GB2312" pitchFamily="49" charset="-122"/>
                <a:ea typeface="楷体_GB2312" pitchFamily="49" charset="-122"/>
              </a:rPr>
              <a:t>        MOV  AX, STACK</a:t>
            </a:r>
          </a:p>
          <a:p>
            <a:pPr eaLnBrk="1" hangingPunct="1"/>
            <a:r>
              <a:rPr lang="en-US" altLang="zh-CN" sz="1600" dirty="0">
                <a:solidFill>
                  <a:srgbClr val="080808"/>
                </a:solidFill>
                <a:latin typeface="楷体_GB2312" pitchFamily="49" charset="-122"/>
                <a:ea typeface="楷体_GB2312" pitchFamily="49" charset="-122"/>
              </a:rPr>
              <a:t>        MOV  SS, AX</a:t>
            </a:r>
          </a:p>
          <a:p>
            <a:pPr eaLnBrk="1" hangingPunct="1"/>
            <a:r>
              <a:rPr lang="en-US" altLang="zh-CN" sz="1600" dirty="0">
                <a:solidFill>
                  <a:srgbClr val="080808"/>
                </a:solidFill>
                <a:latin typeface="楷体_GB2312" pitchFamily="49" charset="-122"/>
                <a:ea typeface="楷体_GB2312" pitchFamily="49" charset="-122"/>
              </a:rPr>
              <a:t>        LEA SP,TOP</a:t>
            </a:r>
          </a:p>
          <a:p>
            <a:pPr eaLnBrk="1" hangingPunct="1"/>
            <a:endParaRPr lang="en-US" altLang="zh-CN" sz="1600" dirty="0">
              <a:solidFill>
                <a:srgbClr val="080808"/>
              </a:solidFill>
              <a:latin typeface="楷体_GB2312" pitchFamily="49" charset="-122"/>
              <a:ea typeface="楷体_GB2312" pitchFamily="49" charset="-122"/>
            </a:endParaRPr>
          </a:p>
        </p:txBody>
      </p:sp>
      <p:sp>
        <p:nvSpPr>
          <p:cNvPr id="4" name="Rectangle 3"/>
          <p:cNvSpPr>
            <a:spLocks noChangeArrowheads="1"/>
          </p:cNvSpPr>
          <p:nvPr/>
        </p:nvSpPr>
        <p:spPr bwMode="auto">
          <a:xfrm>
            <a:off x="4067944" y="1097443"/>
            <a:ext cx="4898418" cy="5262979"/>
          </a:xfrm>
          <a:prstGeom prst="rect">
            <a:avLst/>
          </a:prstGeom>
          <a:noFill/>
          <a:ln w="127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indent="269875" eaLnBrk="0" hangingPunct="0">
              <a:defRPr kumimoji="1" sz="2000" b="1">
                <a:solidFill>
                  <a:schemeClr val="tx1"/>
                </a:solidFill>
                <a:latin typeface="Tahoma" pitchFamily="34" charset="0"/>
                <a:ea typeface="仿宋_GB2312" pitchFamily="49" charset="-122"/>
              </a:defRPr>
            </a:lvl1pPr>
            <a:lvl2pPr marL="742950" indent="-285750" eaLnBrk="0" hangingPunct="0">
              <a:defRPr kumimoji="1" sz="2000" b="1">
                <a:solidFill>
                  <a:schemeClr val="tx1"/>
                </a:solidFill>
                <a:latin typeface="Tahoma" pitchFamily="34" charset="0"/>
                <a:ea typeface="仿宋_GB2312" pitchFamily="49" charset="-122"/>
              </a:defRPr>
            </a:lvl2pPr>
            <a:lvl3pPr marL="1143000" indent="-228600" eaLnBrk="0" hangingPunct="0">
              <a:defRPr kumimoji="1" sz="2000" b="1">
                <a:solidFill>
                  <a:schemeClr val="tx1"/>
                </a:solidFill>
                <a:latin typeface="Tahoma" pitchFamily="34" charset="0"/>
                <a:ea typeface="仿宋_GB2312" pitchFamily="49" charset="-122"/>
              </a:defRPr>
            </a:lvl3pPr>
            <a:lvl4pPr marL="1600200" indent="-228600" eaLnBrk="0" hangingPunct="0">
              <a:defRPr kumimoji="1" sz="2000" b="1">
                <a:solidFill>
                  <a:schemeClr val="tx1"/>
                </a:solidFill>
                <a:latin typeface="Tahoma" pitchFamily="34" charset="0"/>
                <a:ea typeface="仿宋_GB2312" pitchFamily="49" charset="-122"/>
              </a:defRPr>
            </a:lvl4pPr>
            <a:lvl5pPr marL="2057400" indent="-228600" eaLnBrk="0" hangingPunct="0">
              <a:defRPr kumimoji="1" sz="2000" b="1">
                <a:solidFill>
                  <a:schemeClr val="tx1"/>
                </a:solidFill>
                <a:latin typeface="Tahoma" pitchFamily="34" charset="0"/>
                <a:ea typeface="仿宋_GB2312" pitchFamily="49" charset="-122"/>
              </a:defRPr>
            </a:lvl5pPr>
            <a:lvl6pPr marL="25146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6pPr>
            <a:lvl7pPr marL="29718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7pPr>
            <a:lvl8pPr marL="34290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8pPr>
            <a:lvl9pPr marL="3886200" indent="-228600" algn="ctr" eaLnBrk="0" fontAlgn="base" hangingPunct="0">
              <a:spcBef>
                <a:spcPct val="0"/>
              </a:spcBef>
              <a:spcAft>
                <a:spcPct val="0"/>
              </a:spcAft>
              <a:defRPr kumimoji="1" sz="2000" b="1">
                <a:solidFill>
                  <a:schemeClr val="tx1"/>
                </a:solidFill>
                <a:latin typeface="Tahoma" pitchFamily="34" charset="0"/>
                <a:ea typeface="仿宋_GB2312" pitchFamily="49" charset="-122"/>
              </a:defRPr>
            </a:lvl9pPr>
          </a:lstStyle>
          <a:p>
            <a:pPr algn="l" eaLnBrk="1" hangingPunct="1"/>
            <a:r>
              <a:rPr lang="en-US" altLang="zh-CN" sz="1600" dirty="0">
                <a:solidFill>
                  <a:srgbClr val="080808"/>
                </a:solidFill>
                <a:latin typeface="楷体_GB2312" pitchFamily="49" charset="-122"/>
                <a:ea typeface="楷体_GB2312" pitchFamily="49" charset="-122"/>
              </a:rPr>
              <a:t>	    MOV AL,VAR1		</a:t>
            </a:r>
            <a:endParaRPr lang="en-US" altLang="zh-CN" sz="1600" dirty="0" smtClean="0">
              <a:solidFill>
                <a:srgbClr val="080808"/>
              </a:solidFill>
              <a:latin typeface="楷体_GB2312" pitchFamily="49" charset="-122"/>
              <a:ea typeface="楷体_GB2312" pitchFamily="49" charset="-122"/>
            </a:endParaRPr>
          </a:p>
          <a:p>
            <a:pPr algn="l" eaLnBrk="1" hangingPunct="1"/>
            <a:r>
              <a:rPr lang="zh-CN" altLang="en-US" sz="1600" dirty="0" smtClean="0">
                <a:solidFill>
                  <a:srgbClr val="080808"/>
                </a:solidFill>
                <a:latin typeface="楷体_GB2312" pitchFamily="49" charset="-122"/>
                <a:ea typeface="楷体_GB2312" pitchFamily="49" charset="-122"/>
              </a:rPr>
              <a:t> </a:t>
            </a:r>
            <a:r>
              <a:rPr lang="zh-CN" altLang="en-US" sz="1600" dirty="0">
                <a:solidFill>
                  <a:srgbClr val="080808"/>
                </a:solidFill>
                <a:latin typeface="楷体_GB2312" pitchFamily="49" charset="-122"/>
                <a:ea typeface="楷体_GB2312" pitchFamily="49" charset="-122"/>
              </a:rPr>
              <a:t>	    </a:t>
            </a:r>
            <a:r>
              <a:rPr lang="en-US" altLang="zh-CN" sz="1600" dirty="0">
                <a:solidFill>
                  <a:srgbClr val="080808"/>
                </a:solidFill>
                <a:latin typeface="楷体_GB2312" pitchFamily="49" charset="-122"/>
                <a:ea typeface="楷体_GB2312" pitchFamily="49" charset="-122"/>
              </a:rPr>
              <a:t>CMP AL,VAR2</a:t>
            </a:r>
          </a:p>
          <a:p>
            <a:pPr algn="l" eaLnBrk="1" hangingPunct="1"/>
            <a:r>
              <a:rPr lang="en-US" altLang="zh-CN" sz="1600" dirty="0">
                <a:solidFill>
                  <a:srgbClr val="080808"/>
                </a:solidFill>
                <a:latin typeface="楷体_GB2312" pitchFamily="49" charset="-122"/>
                <a:ea typeface="楷体_GB2312" pitchFamily="49" charset="-122"/>
              </a:rPr>
              <a:t>	    JAE NO_CHG1</a:t>
            </a:r>
          </a:p>
          <a:p>
            <a:pPr algn="l" eaLnBrk="1" hangingPunct="1"/>
            <a:r>
              <a:rPr lang="en-US" altLang="zh-CN" sz="1600" dirty="0">
                <a:solidFill>
                  <a:srgbClr val="080808"/>
                </a:solidFill>
                <a:latin typeface="楷体_GB2312" pitchFamily="49" charset="-122"/>
                <a:ea typeface="楷体_GB2312" pitchFamily="49" charset="-122"/>
              </a:rPr>
              <a:t>	    XCHG AL,VAR2</a:t>
            </a:r>
          </a:p>
          <a:p>
            <a:pPr algn="l" eaLnBrk="1" hangingPunct="1"/>
            <a:r>
              <a:rPr lang="en-US" altLang="zh-CN" sz="1600" dirty="0">
                <a:solidFill>
                  <a:srgbClr val="080808"/>
                </a:solidFill>
                <a:latin typeface="楷体_GB2312" pitchFamily="49" charset="-122"/>
                <a:ea typeface="楷体_GB2312" pitchFamily="49" charset="-122"/>
              </a:rPr>
              <a:t>NO_CHG1:</a:t>
            </a:r>
          </a:p>
          <a:p>
            <a:pPr algn="l" eaLnBrk="1" hangingPunct="1"/>
            <a:r>
              <a:rPr lang="en-US" altLang="zh-CN" sz="1600" dirty="0">
                <a:solidFill>
                  <a:srgbClr val="080808"/>
                </a:solidFill>
                <a:latin typeface="楷体_GB2312" pitchFamily="49" charset="-122"/>
                <a:ea typeface="楷体_GB2312" pitchFamily="49" charset="-122"/>
              </a:rPr>
              <a:t>        CMP AL,VAR3</a:t>
            </a:r>
          </a:p>
          <a:p>
            <a:pPr algn="l" eaLnBrk="1" hangingPunct="1"/>
            <a:r>
              <a:rPr lang="en-US" altLang="zh-CN" sz="1600" dirty="0">
                <a:solidFill>
                  <a:srgbClr val="080808"/>
                </a:solidFill>
                <a:latin typeface="楷体_GB2312" pitchFamily="49" charset="-122"/>
                <a:ea typeface="楷体_GB2312" pitchFamily="49" charset="-122"/>
              </a:rPr>
              <a:t>	    JAE NO_CHG2</a:t>
            </a:r>
          </a:p>
          <a:p>
            <a:pPr algn="l" eaLnBrk="1" hangingPunct="1"/>
            <a:r>
              <a:rPr lang="en-US" altLang="zh-CN" sz="1600" dirty="0">
                <a:solidFill>
                  <a:srgbClr val="080808"/>
                </a:solidFill>
                <a:latin typeface="楷体_GB2312" pitchFamily="49" charset="-122"/>
                <a:ea typeface="楷体_GB2312" pitchFamily="49" charset="-122"/>
              </a:rPr>
              <a:t>	    XCHG </a:t>
            </a:r>
            <a:r>
              <a:rPr lang="en-US" altLang="zh-CN" sz="1600" dirty="0" smtClean="0">
                <a:solidFill>
                  <a:srgbClr val="080808"/>
                </a:solidFill>
                <a:latin typeface="楷体_GB2312" pitchFamily="49" charset="-122"/>
                <a:ea typeface="楷体_GB2312" pitchFamily="49" charset="-122"/>
              </a:rPr>
              <a:t>AL,VAR3</a:t>
            </a:r>
          </a:p>
          <a:p>
            <a:pPr eaLnBrk="1" hangingPunct="1"/>
            <a:r>
              <a:rPr lang="en-US" altLang="zh-CN" sz="1600" dirty="0">
                <a:solidFill>
                  <a:srgbClr val="080808"/>
                </a:solidFill>
                <a:latin typeface="楷体_GB2312" pitchFamily="49" charset="-122"/>
                <a:ea typeface="楷体_GB2312" pitchFamily="49" charset="-122"/>
              </a:rPr>
              <a:t>NO_CHG2:</a:t>
            </a:r>
          </a:p>
          <a:p>
            <a:pPr eaLnBrk="1" hangingPunct="1"/>
            <a:r>
              <a:rPr lang="en-US" altLang="zh-CN" sz="1600" dirty="0">
                <a:solidFill>
                  <a:srgbClr val="080808"/>
                </a:solidFill>
                <a:latin typeface="楷体_GB2312" pitchFamily="49" charset="-122"/>
                <a:ea typeface="楷体_GB2312" pitchFamily="49" charset="-122"/>
              </a:rPr>
              <a:t>	  MOV </a:t>
            </a:r>
            <a:r>
              <a:rPr lang="en-US" altLang="zh-CN" sz="1600" dirty="0" smtClean="0">
                <a:solidFill>
                  <a:srgbClr val="080808"/>
                </a:solidFill>
                <a:latin typeface="楷体_GB2312" pitchFamily="49" charset="-122"/>
                <a:ea typeface="楷体_GB2312" pitchFamily="49" charset="-122"/>
              </a:rPr>
              <a:t>VAR1,AL     </a:t>
            </a:r>
            <a:r>
              <a:rPr lang="zh-CN" altLang="en-US" sz="1600" dirty="0" smtClean="0">
                <a:solidFill>
                  <a:srgbClr val="080808"/>
                </a:solidFill>
                <a:latin typeface="楷体_GB2312" pitchFamily="49" charset="-122"/>
                <a:ea typeface="楷体_GB2312" pitchFamily="49" charset="-122"/>
              </a:rPr>
              <a:t>；</a:t>
            </a:r>
            <a:r>
              <a:rPr lang="zh-CN" altLang="en-US" sz="1600" dirty="0">
                <a:solidFill>
                  <a:srgbClr val="00B050"/>
                </a:solidFill>
                <a:latin typeface="楷体_GB2312" pitchFamily="49" charset="-122"/>
                <a:ea typeface="楷体_GB2312" pitchFamily="49" charset="-122"/>
              </a:rPr>
              <a:t>最大值保存到</a:t>
            </a:r>
            <a:r>
              <a:rPr lang="en-US" altLang="zh-CN" sz="1600" dirty="0">
                <a:solidFill>
                  <a:srgbClr val="00B050"/>
                </a:solidFill>
                <a:latin typeface="楷体_GB2312" pitchFamily="49" charset="-122"/>
                <a:ea typeface="楷体_GB2312" pitchFamily="49" charset="-122"/>
              </a:rPr>
              <a:t>VAR1</a:t>
            </a:r>
          </a:p>
          <a:p>
            <a:pPr eaLnBrk="1" hangingPunct="1"/>
            <a:r>
              <a:rPr lang="en-US" altLang="zh-CN" sz="1600" dirty="0">
                <a:solidFill>
                  <a:srgbClr val="080808"/>
                </a:solidFill>
                <a:latin typeface="楷体_GB2312" pitchFamily="49" charset="-122"/>
                <a:ea typeface="楷体_GB2312" pitchFamily="49" charset="-122"/>
              </a:rPr>
              <a:t>	  MOV AL,VAR2</a:t>
            </a:r>
          </a:p>
          <a:p>
            <a:pPr eaLnBrk="1" hangingPunct="1"/>
            <a:r>
              <a:rPr lang="en-US" altLang="zh-CN" sz="1600" dirty="0">
                <a:solidFill>
                  <a:srgbClr val="080808"/>
                </a:solidFill>
                <a:latin typeface="楷体_GB2312" pitchFamily="49" charset="-122"/>
                <a:ea typeface="楷体_GB2312" pitchFamily="49" charset="-122"/>
              </a:rPr>
              <a:t>	  CMP AL,VAR3</a:t>
            </a:r>
          </a:p>
          <a:p>
            <a:pPr eaLnBrk="1" hangingPunct="1"/>
            <a:r>
              <a:rPr lang="en-US" altLang="zh-CN" sz="1600" dirty="0">
                <a:solidFill>
                  <a:srgbClr val="080808"/>
                </a:solidFill>
                <a:latin typeface="楷体_GB2312" pitchFamily="49" charset="-122"/>
                <a:ea typeface="楷体_GB2312" pitchFamily="49" charset="-122"/>
              </a:rPr>
              <a:t>	  JAE NO_CHG3</a:t>
            </a:r>
          </a:p>
          <a:p>
            <a:pPr eaLnBrk="1" hangingPunct="1"/>
            <a:r>
              <a:rPr lang="en-US" altLang="zh-CN" sz="1600" dirty="0">
                <a:solidFill>
                  <a:srgbClr val="080808"/>
                </a:solidFill>
                <a:latin typeface="楷体_GB2312" pitchFamily="49" charset="-122"/>
                <a:ea typeface="楷体_GB2312" pitchFamily="49" charset="-122"/>
              </a:rPr>
              <a:t>	  XCHG AL,VAR3</a:t>
            </a:r>
          </a:p>
          <a:p>
            <a:pPr eaLnBrk="1" hangingPunct="1"/>
            <a:r>
              <a:rPr lang="en-US" altLang="zh-CN" sz="1600" dirty="0">
                <a:solidFill>
                  <a:srgbClr val="080808"/>
                </a:solidFill>
                <a:latin typeface="楷体_GB2312" pitchFamily="49" charset="-122"/>
                <a:ea typeface="楷体_GB2312" pitchFamily="49" charset="-122"/>
              </a:rPr>
              <a:t>	  MOV VAR2,AL	</a:t>
            </a:r>
            <a:r>
              <a:rPr lang="zh-CN" altLang="en-US" sz="1600" dirty="0" smtClean="0">
                <a:solidFill>
                  <a:srgbClr val="080808"/>
                </a:solidFill>
                <a:latin typeface="楷体_GB2312" pitchFamily="49" charset="-122"/>
                <a:ea typeface="楷体_GB2312" pitchFamily="49" charset="-122"/>
              </a:rPr>
              <a:t>；</a:t>
            </a:r>
            <a:r>
              <a:rPr lang="zh-CN" altLang="en-US" sz="1600" dirty="0">
                <a:solidFill>
                  <a:srgbClr val="00B050"/>
                </a:solidFill>
                <a:latin typeface="楷体_GB2312" pitchFamily="49" charset="-122"/>
                <a:ea typeface="楷体_GB2312" pitchFamily="49" charset="-122"/>
              </a:rPr>
              <a:t>次大值保存到</a:t>
            </a:r>
            <a:r>
              <a:rPr lang="en-US" altLang="zh-CN" sz="1600" dirty="0">
                <a:solidFill>
                  <a:srgbClr val="00B050"/>
                </a:solidFill>
                <a:latin typeface="楷体_GB2312" pitchFamily="49" charset="-122"/>
                <a:ea typeface="楷体_GB2312" pitchFamily="49" charset="-122"/>
              </a:rPr>
              <a:t>VAR2</a:t>
            </a:r>
          </a:p>
          <a:p>
            <a:pPr eaLnBrk="1" hangingPunct="1"/>
            <a:r>
              <a:rPr lang="en-US" altLang="zh-CN" sz="1600" dirty="0">
                <a:solidFill>
                  <a:srgbClr val="080808"/>
                </a:solidFill>
                <a:latin typeface="楷体_GB2312" pitchFamily="49" charset="-122"/>
                <a:ea typeface="楷体_GB2312" pitchFamily="49" charset="-122"/>
              </a:rPr>
              <a:t>NO_CHG3</a:t>
            </a:r>
            <a:r>
              <a:rPr lang="en-US" altLang="zh-CN" sz="1600" dirty="0" smtClean="0">
                <a:solidFill>
                  <a:srgbClr val="080808"/>
                </a:solidFill>
                <a:latin typeface="楷体_GB2312" pitchFamily="49" charset="-122"/>
                <a:ea typeface="楷体_GB2312" pitchFamily="49" charset="-122"/>
              </a:rPr>
              <a:t>:</a:t>
            </a:r>
          </a:p>
          <a:p>
            <a:pPr eaLnBrk="1" hangingPunct="1"/>
            <a:endParaRPr lang="en-US" altLang="zh-CN" sz="1600" dirty="0">
              <a:solidFill>
                <a:srgbClr val="080808"/>
              </a:solidFill>
              <a:latin typeface="楷体_GB2312" pitchFamily="49" charset="-122"/>
              <a:ea typeface="楷体_GB2312" pitchFamily="49" charset="-122"/>
            </a:endParaRPr>
          </a:p>
          <a:p>
            <a:pPr eaLnBrk="1" hangingPunct="1"/>
            <a:r>
              <a:rPr lang="en-US" altLang="zh-CN" sz="1600" dirty="0">
                <a:solidFill>
                  <a:srgbClr val="080808"/>
                </a:solidFill>
                <a:latin typeface="楷体_GB2312" pitchFamily="49" charset="-122"/>
                <a:ea typeface="楷体_GB2312" pitchFamily="49" charset="-122"/>
              </a:rPr>
              <a:t>	  MOV AH,4CH	</a:t>
            </a:r>
            <a:r>
              <a:rPr lang="zh-CN" altLang="en-US" sz="1600" dirty="0" smtClean="0">
                <a:solidFill>
                  <a:srgbClr val="080808"/>
                </a:solidFill>
                <a:latin typeface="楷体_GB2312" pitchFamily="49" charset="-122"/>
                <a:ea typeface="楷体_GB2312" pitchFamily="49" charset="-122"/>
              </a:rPr>
              <a:t>；</a:t>
            </a:r>
            <a:r>
              <a:rPr lang="zh-CN" altLang="en-US" sz="1600" dirty="0">
                <a:solidFill>
                  <a:srgbClr val="00B050"/>
                </a:solidFill>
                <a:latin typeface="楷体_GB2312" pitchFamily="49" charset="-122"/>
                <a:ea typeface="楷体_GB2312" pitchFamily="49" charset="-122"/>
              </a:rPr>
              <a:t>返回</a:t>
            </a:r>
            <a:r>
              <a:rPr lang="en-US" altLang="zh-CN" sz="1600" dirty="0">
                <a:solidFill>
                  <a:srgbClr val="00B050"/>
                </a:solidFill>
                <a:latin typeface="楷体_GB2312" pitchFamily="49" charset="-122"/>
                <a:ea typeface="楷体_GB2312" pitchFamily="49" charset="-122"/>
              </a:rPr>
              <a:t>DOS</a:t>
            </a:r>
            <a:r>
              <a:rPr lang="zh-CN" altLang="en-US" sz="1600" dirty="0">
                <a:solidFill>
                  <a:srgbClr val="00B050"/>
                </a:solidFill>
                <a:latin typeface="楷体_GB2312" pitchFamily="49" charset="-122"/>
                <a:ea typeface="楷体_GB2312" pitchFamily="49" charset="-122"/>
              </a:rPr>
              <a:t>操作系统</a:t>
            </a:r>
          </a:p>
          <a:p>
            <a:pPr eaLnBrk="1" hangingPunct="1"/>
            <a:r>
              <a:rPr lang="zh-CN" altLang="en-US" sz="1600" dirty="0">
                <a:solidFill>
                  <a:srgbClr val="080808"/>
                </a:solidFill>
                <a:latin typeface="楷体_GB2312" pitchFamily="49" charset="-122"/>
                <a:ea typeface="楷体_GB2312" pitchFamily="49" charset="-122"/>
              </a:rPr>
              <a:t>	  </a:t>
            </a:r>
            <a:r>
              <a:rPr lang="en-US" altLang="zh-CN" sz="1600" dirty="0">
                <a:solidFill>
                  <a:srgbClr val="080808"/>
                </a:solidFill>
                <a:latin typeface="楷体_GB2312" pitchFamily="49" charset="-122"/>
                <a:ea typeface="楷体_GB2312" pitchFamily="49" charset="-122"/>
              </a:rPr>
              <a:t>INT 21H</a:t>
            </a:r>
          </a:p>
          <a:p>
            <a:pPr eaLnBrk="1" hangingPunct="1"/>
            <a:r>
              <a:rPr lang="en-US" altLang="zh-CN" sz="1600" dirty="0">
                <a:solidFill>
                  <a:srgbClr val="080808"/>
                </a:solidFill>
                <a:latin typeface="楷体_GB2312" pitchFamily="49" charset="-122"/>
                <a:ea typeface="楷体_GB2312" pitchFamily="49" charset="-122"/>
              </a:rPr>
              <a:t>CODE  ENDS</a:t>
            </a:r>
          </a:p>
          <a:p>
            <a:pPr eaLnBrk="1" hangingPunct="1"/>
            <a:r>
              <a:rPr lang="en-US" altLang="zh-CN" sz="1600" dirty="0">
                <a:solidFill>
                  <a:srgbClr val="080808"/>
                </a:solidFill>
                <a:latin typeface="楷体_GB2312" pitchFamily="49" charset="-122"/>
                <a:ea typeface="楷体_GB2312" pitchFamily="49" charset="-122"/>
              </a:rPr>
              <a:t>      END </a:t>
            </a:r>
            <a:r>
              <a:rPr lang="en-US" altLang="zh-CN" sz="1600" dirty="0" smtClean="0">
                <a:solidFill>
                  <a:srgbClr val="080808"/>
                </a:solidFill>
                <a:latin typeface="楷体_GB2312" pitchFamily="49" charset="-122"/>
                <a:ea typeface="楷体_GB2312" pitchFamily="49" charset="-122"/>
              </a:rPr>
              <a:t>START</a:t>
            </a:r>
            <a:endParaRPr lang="en-US" altLang="zh-CN" sz="1600" dirty="0">
              <a:solidFill>
                <a:srgbClr val="080808"/>
              </a:solidFill>
              <a:latin typeface="楷体_GB2312" pitchFamily="49" charset="-122"/>
              <a:ea typeface="楷体_GB2312" pitchFamily="49" charset="-122"/>
            </a:endParaRPr>
          </a:p>
        </p:txBody>
      </p:sp>
      <p:sp>
        <p:nvSpPr>
          <p:cNvPr id="7" name="圆角矩形标注 6"/>
          <p:cNvSpPr/>
          <p:nvPr/>
        </p:nvSpPr>
        <p:spPr>
          <a:xfrm>
            <a:off x="7729890" y="1143183"/>
            <a:ext cx="1440160" cy="984310"/>
          </a:xfrm>
          <a:prstGeom prst="wedgeRoundRectCallout">
            <a:avLst>
              <a:gd name="adj1" fmla="val -124652"/>
              <a:gd name="adj2" fmla="val -7728"/>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00FF"/>
                </a:solidFill>
              </a:rPr>
              <a:t>将大值放入</a:t>
            </a:r>
            <a:r>
              <a:rPr lang="en-US" altLang="zh-CN" dirty="0" smtClean="0">
                <a:solidFill>
                  <a:srgbClr val="0000FF"/>
                </a:solidFill>
              </a:rPr>
              <a:t>AL</a:t>
            </a:r>
            <a:r>
              <a:rPr lang="zh-CN" altLang="en-US" dirty="0" smtClean="0">
                <a:solidFill>
                  <a:srgbClr val="0000FF"/>
                </a:solidFill>
              </a:rPr>
              <a:t>，继续与</a:t>
            </a:r>
            <a:r>
              <a:rPr lang="en-US" altLang="zh-CN" dirty="0" smtClean="0">
                <a:solidFill>
                  <a:srgbClr val="0000FF"/>
                </a:solidFill>
              </a:rPr>
              <a:t>VAR3</a:t>
            </a:r>
            <a:r>
              <a:rPr lang="zh-CN" altLang="en-US" dirty="0" smtClean="0">
                <a:solidFill>
                  <a:srgbClr val="0000FF"/>
                </a:solidFill>
              </a:rPr>
              <a:t>比</a:t>
            </a:r>
            <a:endParaRPr lang="zh-CN" altLang="en-US" dirty="0">
              <a:solidFill>
                <a:srgbClr val="0000FF"/>
              </a:solidFill>
            </a:endParaRPr>
          </a:p>
        </p:txBody>
      </p:sp>
      <p:sp>
        <p:nvSpPr>
          <p:cNvPr id="8" name="圆角矩形标注 7"/>
          <p:cNvSpPr/>
          <p:nvPr/>
        </p:nvSpPr>
        <p:spPr>
          <a:xfrm>
            <a:off x="7380312" y="2257269"/>
            <a:ext cx="1745691" cy="984310"/>
          </a:xfrm>
          <a:prstGeom prst="wedgeRoundRectCallout">
            <a:avLst>
              <a:gd name="adj1" fmla="val -92005"/>
              <a:gd name="adj2" fmla="val 6081"/>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00FF"/>
                </a:solidFill>
              </a:rPr>
              <a:t>将大值放入</a:t>
            </a:r>
            <a:r>
              <a:rPr lang="en-US" altLang="zh-CN" dirty="0" smtClean="0">
                <a:solidFill>
                  <a:srgbClr val="0000FF"/>
                </a:solidFill>
              </a:rPr>
              <a:t>AL</a:t>
            </a:r>
            <a:r>
              <a:rPr lang="zh-CN" altLang="en-US" dirty="0" smtClean="0">
                <a:solidFill>
                  <a:srgbClr val="0000FF"/>
                </a:solidFill>
              </a:rPr>
              <a:t>，获得三中的最大值</a:t>
            </a:r>
            <a:endParaRPr lang="zh-CN" altLang="en-US" dirty="0">
              <a:solidFill>
                <a:srgbClr val="0000FF"/>
              </a:solidFill>
            </a:endParaRPr>
          </a:p>
        </p:txBody>
      </p:sp>
    </p:spTree>
    <p:extLst>
      <p:ext uri="{BB962C8B-B14F-4D97-AF65-F5344CB8AC3E}">
        <p14:creationId xmlns:p14="http://schemas.microsoft.com/office/powerpoint/2010/main" val="43277637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分支程序的设计</a:t>
            </a:r>
          </a:p>
        </p:txBody>
      </p:sp>
      <p:sp>
        <p:nvSpPr>
          <p:cNvPr id="3" name="内容占位符 2"/>
          <p:cNvSpPr>
            <a:spLocks noGrp="1"/>
          </p:cNvSpPr>
          <p:nvPr>
            <p:ph idx="1"/>
          </p:nvPr>
        </p:nvSpPr>
        <p:spPr/>
        <p:txBody>
          <a:bodyPr/>
          <a:lstStyle/>
          <a:p>
            <a:r>
              <a:rPr lang="zh-CN" altLang="en-US" sz="2400" dirty="0">
                <a:solidFill>
                  <a:srgbClr val="080808"/>
                </a:solidFill>
                <a:ea typeface="楷体_GB2312" pitchFamily="49" charset="-122"/>
              </a:rPr>
              <a:t>例</a:t>
            </a:r>
            <a:r>
              <a:rPr lang="en-US" altLang="zh-CN" sz="2400" dirty="0" smtClean="0">
                <a:solidFill>
                  <a:srgbClr val="080808"/>
                </a:solidFill>
                <a:ea typeface="楷体_GB2312" pitchFamily="49" charset="-122"/>
              </a:rPr>
              <a:t>4.3</a:t>
            </a:r>
            <a:r>
              <a:rPr lang="zh-CN" altLang="zh-CN" sz="2400" dirty="0" smtClean="0"/>
              <a:t>编程</a:t>
            </a:r>
            <a:r>
              <a:rPr lang="zh-CN" altLang="zh-CN" sz="2400" dirty="0"/>
              <a:t>求分段函数</a:t>
            </a:r>
            <a:r>
              <a:rPr lang="en-US" altLang="zh-CN" sz="2400" dirty="0"/>
              <a:t>Y</a:t>
            </a:r>
            <a:r>
              <a:rPr lang="zh-CN" altLang="zh-CN" sz="2400" dirty="0"/>
              <a:t>的值。已知变量</a:t>
            </a:r>
            <a:r>
              <a:rPr lang="en-US" altLang="zh-CN" sz="2400" dirty="0"/>
              <a:t>X</a:t>
            </a:r>
            <a:r>
              <a:rPr lang="zh-CN" altLang="zh-CN" sz="2400" dirty="0"/>
              <a:t>为</a:t>
            </a:r>
            <a:r>
              <a:rPr lang="en-US" altLang="zh-CN" sz="2400" dirty="0"/>
              <a:t>16</a:t>
            </a:r>
            <a:r>
              <a:rPr lang="zh-CN" altLang="zh-CN" sz="2400" dirty="0"/>
              <a:t>位带符号数，分段函数的值要求保存到字单元</a:t>
            </a:r>
            <a:r>
              <a:rPr lang="en-US" altLang="zh-CN" sz="2400" dirty="0"/>
              <a:t>Y</a:t>
            </a:r>
            <a:r>
              <a:rPr lang="zh-CN" altLang="zh-CN" sz="2400" dirty="0"/>
              <a:t>中。函数定义如下：</a:t>
            </a:r>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1171162637"/>
              </p:ext>
            </p:extLst>
          </p:nvPr>
        </p:nvGraphicFramePr>
        <p:xfrm>
          <a:off x="4211960" y="2492896"/>
          <a:ext cx="3312368" cy="1585235"/>
        </p:xfrm>
        <a:graphic>
          <a:graphicData uri="http://schemas.openxmlformats.org/presentationml/2006/ole">
            <mc:AlternateContent xmlns:mc="http://schemas.openxmlformats.org/markup-compatibility/2006">
              <mc:Choice xmlns:v="urn:schemas-microsoft-com:vml" Requires="v">
                <p:oleObj spid="_x0000_s4100" name="Equation" r:id="rId3" imgW="1333440" imgH="647640" progId="Equation.DSMT4">
                  <p:embed/>
                </p:oleObj>
              </mc:Choice>
              <mc:Fallback>
                <p:oleObj name="Equation" r:id="rId3" imgW="1333440" imgH="647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2492896"/>
                        <a:ext cx="3312368" cy="1585235"/>
                      </a:xfrm>
                      <a:prstGeom prst="rect">
                        <a:avLst/>
                      </a:prstGeom>
                      <a:noFill/>
                      <a:ln>
                        <a:noFill/>
                      </a:ln>
                    </p:spPr>
                  </p:pic>
                </p:oleObj>
              </mc:Fallback>
            </mc:AlternateContent>
          </a:graphicData>
        </a:graphic>
      </p:graphicFrame>
      <p:pic>
        <p:nvPicPr>
          <p:cNvPr id="5" name="Picture 3" descr="50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9592" y="2204864"/>
            <a:ext cx="3216408" cy="447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 5"/>
          <p:cNvSpPr/>
          <p:nvPr/>
        </p:nvSpPr>
        <p:spPr>
          <a:xfrm>
            <a:off x="4406603" y="5373216"/>
            <a:ext cx="381642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bg1"/>
                </a:solidFill>
              </a:rPr>
              <a:t>多条件跳转</a:t>
            </a:r>
            <a:endParaRPr lang="zh-CN" altLang="en-US" sz="3200" b="1" dirty="0">
              <a:solidFill>
                <a:schemeClr val="bg1"/>
              </a:solidFill>
            </a:endParaRPr>
          </a:p>
        </p:txBody>
      </p:sp>
    </p:spTree>
    <p:extLst>
      <p:ext uri="{BB962C8B-B14F-4D97-AF65-F5344CB8AC3E}">
        <p14:creationId xmlns:p14="http://schemas.microsoft.com/office/powerpoint/2010/main" val="1534714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029tgp_edu_biz_red_v3">
  <a:themeElements>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29698D"/>
        </a:dk1>
        <a:lt1>
          <a:srgbClr val="FFFFFF"/>
        </a:lt1>
        <a:dk2>
          <a:srgbClr val="000000"/>
        </a:dk2>
        <a:lt2>
          <a:srgbClr val="D6E1E2"/>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2">
        <a:dk1>
          <a:srgbClr val="666699"/>
        </a:dk1>
        <a:lt1>
          <a:srgbClr val="FFFFFF"/>
        </a:lt1>
        <a:dk2>
          <a:srgbClr val="000000"/>
        </a:dk2>
        <a:lt2>
          <a:srgbClr val="F7F4D5"/>
        </a:lt2>
        <a:accent1>
          <a:srgbClr val="72B88E"/>
        </a:accent1>
        <a:accent2>
          <a:srgbClr val="917FC9"/>
        </a:accent2>
        <a:accent3>
          <a:srgbClr val="FFFFFF"/>
        </a:accent3>
        <a:accent4>
          <a:srgbClr val="565682"/>
        </a:accent4>
        <a:accent5>
          <a:srgbClr val="BCD8C6"/>
        </a:accent5>
        <a:accent6>
          <a:srgbClr val="8372B6"/>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20000"/>
          </a:lnSpc>
          <a:spcBef>
            <a:spcPct val="50000"/>
          </a:spcBef>
          <a:spcAft>
            <a:spcPct val="0"/>
          </a:spcAft>
          <a:buClrTx/>
          <a:buSzTx/>
          <a:buFontTx/>
          <a:buNone/>
          <a:tabLst/>
          <a:defRPr kumimoji="1" lang="en-US" altLang="zh-CN" sz="3200" b="1" i="0" u="none" strike="noStrike" cap="none" normalizeH="0" baseline="0" smtClean="0">
            <a:ln>
              <a:noFill/>
            </a:ln>
            <a:solidFill>
              <a:schemeClr val="accent2"/>
            </a:solidFill>
            <a:effectLst/>
            <a:latin typeface="Times New Roman"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20000"/>
          </a:lnSpc>
          <a:spcBef>
            <a:spcPct val="50000"/>
          </a:spcBef>
          <a:spcAft>
            <a:spcPct val="0"/>
          </a:spcAft>
          <a:buClrTx/>
          <a:buSzTx/>
          <a:buFontTx/>
          <a:buNone/>
          <a:tabLst/>
          <a:defRPr kumimoji="1" lang="en-US" altLang="zh-CN" sz="3200" b="1" i="0" u="none" strike="noStrike" cap="none" normalizeH="0" baseline="0" smtClean="0">
            <a:ln>
              <a:noFill/>
            </a:ln>
            <a:solidFill>
              <a:schemeClr val="accent2"/>
            </a:solidFill>
            <a:effectLst/>
            <a:latin typeface="Times New Roman"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20000"/>
          </a:lnSpc>
          <a:spcBef>
            <a:spcPct val="50000"/>
          </a:spcBef>
          <a:spcAft>
            <a:spcPct val="0"/>
          </a:spcAft>
          <a:buClrTx/>
          <a:buSzTx/>
          <a:buFontTx/>
          <a:buNone/>
          <a:tabLst/>
          <a:defRPr kumimoji="1" lang="en-US" altLang="zh-CN" sz="3200" b="1" i="0" u="none" strike="noStrike" cap="none" normalizeH="0" baseline="0" smtClean="0">
            <a:ln>
              <a:noFill/>
            </a:ln>
            <a:solidFill>
              <a:schemeClr val="accent2"/>
            </a:solidFill>
            <a:effectLst/>
            <a:latin typeface="Times New Roman"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20000"/>
          </a:lnSpc>
          <a:spcBef>
            <a:spcPct val="50000"/>
          </a:spcBef>
          <a:spcAft>
            <a:spcPct val="0"/>
          </a:spcAft>
          <a:buClrTx/>
          <a:buSzTx/>
          <a:buFontTx/>
          <a:buNone/>
          <a:tabLst/>
          <a:defRPr kumimoji="1" lang="en-US" altLang="zh-CN" sz="3200" b="1" i="0" u="none" strike="noStrike" cap="none" normalizeH="0" baseline="0" smtClean="0">
            <a:ln>
              <a:noFill/>
            </a:ln>
            <a:solidFill>
              <a:schemeClr val="accent2"/>
            </a:solidFill>
            <a:effectLst/>
            <a:latin typeface="Times New Roman"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20000"/>
          </a:lnSpc>
          <a:spcBef>
            <a:spcPct val="50000"/>
          </a:spcBef>
          <a:spcAft>
            <a:spcPct val="0"/>
          </a:spcAft>
          <a:buClrTx/>
          <a:buSzTx/>
          <a:buFontTx/>
          <a:buNone/>
          <a:tabLst/>
          <a:defRPr kumimoji="1" lang="en-US" altLang="zh-CN" sz="3200" b="1" i="0" u="none" strike="noStrike" cap="none" normalizeH="0" baseline="0" smtClean="0">
            <a:ln>
              <a:noFill/>
            </a:ln>
            <a:solidFill>
              <a:schemeClr val="accent2"/>
            </a:solidFill>
            <a:effectLst/>
            <a:latin typeface="Times New Roman"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20000"/>
          </a:lnSpc>
          <a:spcBef>
            <a:spcPct val="50000"/>
          </a:spcBef>
          <a:spcAft>
            <a:spcPct val="0"/>
          </a:spcAft>
          <a:buClrTx/>
          <a:buSzTx/>
          <a:buFontTx/>
          <a:buNone/>
          <a:tabLst/>
          <a:defRPr kumimoji="1" lang="en-US" altLang="zh-CN" sz="3200" b="1" i="0" u="none" strike="noStrike" cap="none" normalizeH="0" baseline="0" smtClean="0">
            <a:ln>
              <a:noFill/>
            </a:ln>
            <a:solidFill>
              <a:schemeClr val="accent2"/>
            </a:solidFill>
            <a:effectLst/>
            <a:latin typeface="Times New Roman"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029tgp_edu_biz_red_v3</Template>
  <TotalTime>671</TotalTime>
  <Words>12477</Words>
  <Application>Microsoft Office PowerPoint</Application>
  <PresentationFormat>全屏显示(4:3)</PresentationFormat>
  <Paragraphs>2259</Paragraphs>
  <Slides>170</Slides>
  <Notes>6</Notes>
  <HiddenSlides>0</HiddenSlides>
  <MMClips>0</MMClips>
  <ScaleCrop>false</ScaleCrop>
  <HeadingPairs>
    <vt:vector size="6" baseType="variant">
      <vt:variant>
        <vt:lpstr>主题</vt:lpstr>
      </vt:variant>
      <vt:variant>
        <vt:i4>4</vt:i4>
      </vt:variant>
      <vt:variant>
        <vt:lpstr>嵌入 OLE 服务器</vt:lpstr>
      </vt:variant>
      <vt:variant>
        <vt:i4>5</vt:i4>
      </vt:variant>
      <vt:variant>
        <vt:lpstr>幻灯片标题</vt:lpstr>
      </vt:variant>
      <vt:variant>
        <vt:i4>170</vt:i4>
      </vt:variant>
    </vt:vector>
  </HeadingPairs>
  <TitlesOfParts>
    <vt:vector size="179" baseType="lpstr">
      <vt:lpstr>029tgp_edu_biz_red_v3</vt:lpstr>
      <vt:lpstr>默认设计模板</vt:lpstr>
      <vt:lpstr>1_默认设计模板</vt:lpstr>
      <vt:lpstr>2_默认设计模板</vt:lpstr>
      <vt:lpstr>Clip</vt:lpstr>
      <vt:lpstr>Equation</vt:lpstr>
      <vt:lpstr>VISIO</vt:lpstr>
      <vt:lpstr>Visio</vt:lpstr>
      <vt:lpstr>Image</vt:lpstr>
      <vt:lpstr>第四章  汇编语言 程序设计</vt:lpstr>
      <vt:lpstr>本章要点</vt:lpstr>
      <vt:lpstr>1.汇编语言程序设计基础</vt:lpstr>
      <vt:lpstr>1.汇编语言程序设计基础</vt:lpstr>
      <vt:lpstr>1.汇编语言程序设计基础</vt:lpstr>
      <vt:lpstr>§1.1 汇编语言基本元素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1.1.3 表达式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1.1.4 汇编语言程序汇编步骤</vt:lpstr>
      <vt:lpstr>PowerPoint 演示文稿</vt:lpstr>
      <vt:lpstr>PowerPoint 演示文稿</vt:lpstr>
      <vt:lpstr>PowerPoint 演示文稿</vt:lpstr>
      <vt:lpstr>PowerPoint 演示文稿</vt:lpstr>
      <vt:lpstr>PowerPoint 演示文稿</vt:lpstr>
      <vt:lpstr>PowerPoint 演示文稿</vt:lpstr>
      <vt:lpstr>§1.2 伪指令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1.汇编语言程序设计基础</vt:lpstr>
      <vt:lpstr>PowerPoint 演示文稿</vt:lpstr>
      <vt:lpstr>PowerPoint 演示文稿</vt:lpstr>
      <vt:lpstr>本章要点</vt:lpstr>
      <vt:lpstr>2.源程序的汇编、连接与调试</vt:lpstr>
      <vt:lpstr>2.源程序的汇编、连接与调试</vt:lpstr>
      <vt:lpstr>2.源程序的汇编、连接与调试</vt:lpstr>
      <vt:lpstr>2.源程序的汇编、连接与调试</vt:lpstr>
      <vt:lpstr>2.源程序的汇编、连接与调试</vt:lpstr>
      <vt:lpstr>2.源程序的汇编、连接与调试</vt:lpstr>
      <vt:lpstr>2.源程序的汇编、连接与调试</vt:lpstr>
      <vt:lpstr>2.源程序的汇编、连接与调试</vt:lpstr>
      <vt:lpstr>2.源程序的汇编、连接与调试</vt:lpstr>
      <vt:lpstr>2.源程序的汇编、连接与调试</vt:lpstr>
      <vt:lpstr>2.源程序的汇编、连接与调试</vt:lpstr>
      <vt:lpstr>2.源程序的汇编、连接与调试</vt:lpstr>
      <vt:lpstr>2.源程序的汇编、连接与调试</vt:lpstr>
      <vt:lpstr>2.源程序的汇编、连接与调试</vt:lpstr>
      <vt:lpstr>2.源程序的汇编、连接与调试</vt:lpstr>
      <vt:lpstr>2.源程序的汇编、连接与调试</vt:lpstr>
      <vt:lpstr>2.源程序的汇编、连接与调试</vt:lpstr>
      <vt:lpstr>2.源程序的汇编、连接与调试</vt:lpstr>
      <vt:lpstr>2.源程序的汇编、连接与调试</vt:lpstr>
      <vt:lpstr>2.源程序的汇编、连接与调试</vt:lpstr>
      <vt:lpstr>2.源程序的汇编、连接与调试</vt:lpstr>
      <vt:lpstr>2.源程序的汇编、连接与调试</vt:lpstr>
      <vt:lpstr>2.源程序的汇编、连接与调试</vt:lpstr>
      <vt:lpstr>2.源程序的汇编、连接与调试</vt:lpstr>
      <vt:lpstr>2.源程序的汇编、连接与调试</vt:lpstr>
      <vt:lpstr>PowerPoint 演示文稿</vt:lpstr>
      <vt:lpstr>第四章  汇编语言 程序设计</vt:lpstr>
      <vt:lpstr>本章要点</vt:lpstr>
      <vt:lpstr>顺序程序的设计</vt:lpstr>
      <vt:lpstr>顺序程序的设计</vt:lpstr>
      <vt:lpstr>分支程序的设计</vt:lpstr>
      <vt:lpstr>分支程序的设计</vt:lpstr>
      <vt:lpstr>分支程序的设计</vt:lpstr>
      <vt:lpstr>分支程序的设计</vt:lpstr>
      <vt:lpstr>分支程序的设计</vt:lpstr>
      <vt:lpstr>分支程序的设计</vt:lpstr>
      <vt:lpstr>分支程序的设计</vt:lpstr>
      <vt:lpstr>分支程序的设计</vt:lpstr>
      <vt:lpstr>分支程序的设计</vt:lpstr>
      <vt:lpstr>分支程序的设计</vt:lpstr>
      <vt:lpstr>分支程序的设计</vt:lpstr>
      <vt:lpstr>分支程序的设计</vt:lpstr>
      <vt:lpstr>分支程序的设计</vt:lpstr>
      <vt:lpstr>分支程序的设计</vt:lpstr>
      <vt:lpstr>循环程序的设计</vt:lpstr>
      <vt:lpstr>循环程序的设计</vt:lpstr>
      <vt:lpstr>循环程序的设计</vt:lpstr>
      <vt:lpstr>循环程序的设计</vt:lpstr>
      <vt:lpstr>循环程序的设计</vt:lpstr>
      <vt:lpstr>循环程序的设计</vt:lpstr>
      <vt:lpstr>循环程序的设计</vt:lpstr>
      <vt:lpstr>循环程序的设计</vt:lpstr>
      <vt:lpstr>循环程序的设计</vt:lpstr>
      <vt:lpstr>循环程序的设计</vt:lpstr>
      <vt:lpstr>循环程序的设计</vt:lpstr>
      <vt:lpstr>循环程序的设计</vt:lpstr>
      <vt:lpstr>循环程序的设计</vt:lpstr>
      <vt:lpstr>循环程序的设计</vt:lpstr>
      <vt:lpstr>循环程序的设计</vt:lpstr>
      <vt:lpstr>循环程序的设计</vt:lpstr>
      <vt:lpstr>循环程序的设计</vt:lpstr>
      <vt:lpstr>循环程序的设计</vt:lpstr>
      <vt:lpstr>循环程序的设计</vt:lpstr>
      <vt:lpstr>循环程序的设计</vt:lpstr>
      <vt:lpstr>循环程序的设计</vt:lpstr>
      <vt:lpstr>循环程序的设计</vt:lpstr>
      <vt:lpstr>循环程序的设计</vt:lpstr>
      <vt:lpstr>循环程序的设计</vt:lpstr>
      <vt:lpstr>循环程序的设计</vt:lpstr>
      <vt:lpstr>循环程序的设计</vt:lpstr>
      <vt:lpstr>循环程序的设计</vt:lpstr>
      <vt:lpstr>循环程序的设计</vt:lpstr>
      <vt:lpstr>PowerPoint 演示文稿</vt:lpstr>
      <vt:lpstr>第四章  汇编语言 程序设计</vt:lpstr>
      <vt:lpstr>本章要点</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4.5 子程序设计</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maggietiantian wang</dc:creator>
  <cp:lastModifiedBy>wxtshrtina</cp:lastModifiedBy>
  <cp:revision>18</cp:revision>
  <dcterms:created xsi:type="dcterms:W3CDTF">2014-11-03T03:36:31Z</dcterms:created>
  <dcterms:modified xsi:type="dcterms:W3CDTF">2014-11-11T05:39:19Z</dcterms:modified>
</cp:coreProperties>
</file>