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embeddedFontLst>
    <p:embeddedFont>
      <p:font typeface="Malgun Gothic" panose="020B0503020000020004" pitchFamily="34" charset="-127"/>
      <p:regular r:id="rId12"/>
      <p:bold r:id="rId13"/>
    </p:embeddedFont>
    <p:embeddedFont>
      <p:font typeface="Nanum Gothic" panose="020D0604000000000000" pitchFamily="34" charset="-127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가상환경변수세팅으로 경로 지정</a:t>
            </a: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8d121e55a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8d121e55a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8d121e55a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8d121e55a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8cef72c05c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8cef72c05c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about:blan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fd.uci.edu/~gohlke/pythonlibs/#ta-lib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yeonju52/AIFT2022_Pro/blob/main/run_versioning.py" TargetMode="External"/><Relationship Id="rId3" Type="http://schemas.openxmlformats.org/officeDocument/2006/relationships/hyperlink" Target="https://github.com/yeonju52/AIFT2022_Pro/blob/main/01_run_collect_etf_list.py" TargetMode="External"/><Relationship Id="rId7" Type="http://schemas.openxmlformats.org/officeDocument/2006/relationships/hyperlink" Target="https://github.com/yeonju52/AIFT2022_Pro/blob/main/run_collect_etf_minute_charts.py" TargetMode="External"/><Relationship Id="rId12" Type="http://schemas.openxmlformats.org/officeDocument/2006/relationships/hyperlink" Target="https://github.com/yeonju52/AIFT2022_Pro/blob/main/jupyter/baseline_model.ipynb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eonju52/AIFT2022_Pro/blob/main/04_test_agent_mainstage.py" TargetMode="External"/><Relationship Id="rId11" Type="http://schemas.openxmlformats.org/officeDocument/2006/relationships/hyperlink" Target="https://github.com/yeonju52/AIFT2022_Pro/blob/main/jupyter/sqlite3_scratch_realtime.ipynb" TargetMode="External"/><Relationship Id="rId5" Type="http://schemas.openxmlformats.org/officeDocument/2006/relationships/hyperlink" Target="https://github.com/yeonju52/AIFT2022_Pro/blob/main/03_test_agent_prestage.py" TargetMode="External"/><Relationship Id="rId10" Type="http://schemas.openxmlformats.org/officeDocument/2006/relationships/hyperlink" Target="https://github.com/yeonju52/AIFT2022_Pro/blob/main/jupyter/sqlite3_scratch.ipynb" TargetMode="External"/><Relationship Id="rId4" Type="http://schemas.openxmlformats.org/officeDocument/2006/relationships/hyperlink" Target="https://github.com/yeonju52/AIFT2022_Pro/blob/main/02_test_collect_etf_minute_charts.py" TargetMode="External"/><Relationship Id="rId9" Type="http://schemas.openxmlformats.org/officeDocument/2006/relationships/hyperlink" Target="https://github.com/yeonju52/AIFT2022_Pro/blob/main/jupyter/data_provider_scratch.ipyn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환경세팅</a:t>
            </a:r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관리자모드로 실행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conda --version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conda update -n base conda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set CONDA_FORCE_32BIT=1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conda info # platform = win-32 확인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conda create --name AIFT2022 python=3.8.13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가상환경 활성화 conda activate AIFT2022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python --version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pip install (pandas, pyqt5, matplotlib, tqdm)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pip install -U ipykernel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conda install pywin32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pip install -r requirements_aift.txt</a:t>
            </a:r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838200" y="2057400"/>
            <a:ext cx="10515600" cy="3871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requirements_aift.txt 삭제</a:t>
            </a:r>
            <a:endParaRPr sz="240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pywin32==302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pywinpty @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::작업경로:/pip_install/pywinpty-2.0.5-cp38-none-win32.whl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터미널 명령어</a:t>
            </a:r>
            <a:endParaRPr sz="240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set CONDA_FORCE_32BIT=1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pip install -r requirements_aift.txt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pip install wheel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pip install \pip_install\pywinpty-2.0.5-cp38-none-win32.whl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pywin32 는 앞(p.1)에서 설치함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환경 세팅 중 에러 발생</a:t>
            </a:r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803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b="1"/>
              <a:t>&lt;Error&gt; </a:t>
            </a:r>
            <a:r>
              <a:rPr lang="en-US"/>
              <a:t>conda install pywin32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ct val="100000"/>
              <a:buNone/>
            </a:pPr>
            <a:r>
              <a:rPr lang="en-US" sz="1700">
                <a:solidFill>
                  <a:srgbClr val="F2F2F2"/>
                </a:solidFill>
                <a:highlight>
                  <a:srgbClr val="000000"/>
                </a:highlight>
              </a:rPr>
              <a:t>Collecting package metadata (current_repodata.json): failed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ct val="100000"/>
              <a:buNone/>
            </a:pPr>
            <a:r>
              <a:rPr lang="en-US" sz="1700">
                <a:solidFill>
                  <a:srgbClr val="F2F2F2"/>
                </a:solidFill>
                <a:highlight>
                  <a:srgbClr val="000000"/>
                </a:highlight>
              </a:rPr>
              <a:t>CondaSSLError: OpenSSL appears to be unavailable on this machine. OpenSSL is required to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ct val="100000"/>
              <a:buNone/>
            </a:pPr>
            <a:r>
              <a:rPr lang="en-US" sz="1700">
                <a:solidFill>
                  <a:srgbClr val="F2F2F2"/>
                </a:solidFill>
                <a:highlight>
                  <a:srgbClr val="000000"/>
                </a:highlight>
              </a:rPr>
              <a:t>download and install packages.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ct val="100000"/>
              <a:buNone/>
            </a:pPr>
            <a:r>
              <a:rPr lang="en-US" sz="1700">
                <a:solidFill>
                  <a:srgbClr val="F2F2F2"/>
                </a:solidFill>
                <a:highlight>
                  <a:srgbClr val="000000"/>
                </a:highlight>
              </a:rPr>
              <a:t>Exception: HTTPSConnectionPool(host='repo.anaconda.com', port=443): Max retries exceeded with url: /pkgs/main/win-32/current_repodata.json (Caused by SSLError("Can't connect to HTTPS URL because the SSL module is not available."))</a:t>
            </a:r>
            <a:endParaRPr sz="17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32629"/>
              </a:buClr>
              <a:buSzPct val="100000"/>
              <a:buChar char="•"/>
            </a:pPr>
            <a:r>
              <a:rPr lang="en-US" b="1">
                <a:solidFill>
                  <a:srgbClr val="232629"/>
                </a:solidFill>
                <a:latin typeface="Arial"/>
                <a:ea typeface="Arial"/>
                <a:cs typeface="Arial"/>
                <a:sym typeface="Arial"/>
              </a:rPr>
              <a:t>&lt;Solution&gt;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32629"/>
              </a:buClr>
              <a:buSzPct val="100000"/>
              <a:buNone/>
            </a:pPr>
            <a:r>
              <a:rPr lang="en-US">
                <a:solidFill>
                  <a:srgbClr val="232629"/>
                </a:solidFill>
                <a:latin typeface="Arial"/>
                <a:ea typeface="Arial"/>
                <a:cs typeface="Arial"/>
                <a:sym typeface="Arial"/>
              </a:rPr>
              <a:t>Try copying these files from Anaconda3/Library/bin to Anaconda3/DLLs :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32629"/>
              </a:buClr>
              <a:buSzPct val="100000"/>
              <a:buNone/>
            </a:pPr>
            <a:r>
              <a:rPr lang="en-US">
                <a:solidFill>
                  <a:srgbClr val="232629"/>
                </a:solidFill>
                <a:latin typeface="Arial"/>
                <a:ea typeface="Arial"/>
                <a:cs typeface="Arial"/>
                <a:sym typeface="Arial"/>
              </a:rPr>
              <a:t>libcrypto-1_1-x64.dll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32629"/>
              </a:buClr>
              <a:buSzPct val="100000"/>
              <a:buNone/>
            </a:pPr>
            <a:r>
              <a:rPr lang="en-US">
                <a:solidFill>
                  <a:srgbClr val="232629"/>
                </a:solidFill>
                <a:latin typeface="Arial"/>
                <a:ea typeface="Arial"/>
                <a:cs typeface="Arial"/>
                <a:sym typeface="Arial"/>
              </a:rPr>
              <a:t>libssl-1_1-x64.dll</a:t>
            </a:r>
            <a:endParaRPr>
              <a:solidFill>
                <a:srgbClr val="2326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2"/>
          </p:nvPr>
        </p:nvSpPr>
        <p:spPr>
          <a:xfrm>
            <a:off x="6550324" y="1825625"/>
            <a:ext cx="480347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b="1"/>
              <a:t>&lt;Error&gt; </a:t>
            </a:r>
            <a:r>
              <a:rPr lang="en-US" sz="1900"/>
              <a:t>pip install -r requirements_aift.txt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ct val="100000"/>
              <a:buNone/>
            </a:pPr>
            <a:r>
              <a:rPr lang="en-US" sz="1700">
                <a:solidFill>
                  <a:srgbClr val="F2F2F2"/>
                </a:solidFill>
                <a:highlight>
                  <a:srgbClr val="000000"/>
                </a:highlight>
              </a:rPr>
              <a:t>ERROR: pip's dependency resolver does not currently take into account all the packages that are installed. This behaviour is the source of the following dependency conflicts.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ct val="100000"/>
              <a:buNone/>
            </a:pPr>
            <a:r>
              <a:rPr lang="en-US" sz="1700">
                <a:solidFill>
                  <a:srgbClr val="F2F2F2"/>
                </a:solidFill>
                <a:highlight>
                  <a:srgbClr val="000000"/>
                </a:highlight>
              </a:rPr>
              <a:t>mysql-connector-python 8.0.31 requires protobuf&lt;=3.20.1,&gt;=3.11.0, but you have protobuf 4.21.9 which is incompatible.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700">
              <a:solidFill>
                <a:srgbClr val="F2F2F2"/>
              </a:solidFill>
              <a:highlight>
                <a:srgbClr val="000000"/>
              </a:highlight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700">
              <a:highlight>
                <a:srgbClr val="000000"/>
              </a:highlight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700">
              <a:highlight>
                <a:srgbClr val="000000"/>
              </a:highlight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32629"/>
              </a:buClr>
              <a:buSzPct val="100000"/>
              <a:buChar char="•"/>
            </a:pPr>
            <a:r>
              <a:rPr lang="en-US" b="1">
                <a:solidFill>
                  <a:srgbClr val="232629"/>
                </a:solidFill>
                <a:latin typeface="Arial"/>
                <a:ea typeface="Arial"/>
                <a:cs typeface="Arial"/>
                <a:sym typeface="Arial"/>
              </a:rPr>
              <a:t>&lt;Solution&gt;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32629"/>
              </a:buClr>
              <a:buSzPct val="100000"/>
              <a:buChar char="•"/>
            </a:pPr>
            <a:r>
              <a:rPr lang="en-US">
                <a:solidFill>
                  <a:srgbClr val="232629"/>
                </a:solidFill>
                <a:latin typeface="Arial"/>
                <a:ea typeface="Arial"/>
                <a:cs typeface="Arial"/>
                <a:sym typeface="Arial"/>
              </a:rPr>
              <a:t>requirements_aift.txt 내 수정</a:t>
            </a:r>
            <a:endParaRPr>
              <a:solidFill>
                <a:srgbClr val="2326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protobuf==4.21.9</a:t>
            </a:r>
            <a:r>
              <a:rPr lang="en-US">
                <a:solidFill>
                  <a:srgbClr val="232629"/>
                </a:solidFill>
                <a:latin typeface="Arial"/>
                <a:ea typeface="Arial"/>
                <a:cs typeface="Arial"/>
                <a:sym typeface="Arial"/>
              </a:rPr>
              <a:t> 삭제</a:t>
            </a:r>
            <a:endParaRPr>
              <a:solidFill>
                <a:srgbClr val="2326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pip install protobuf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841248" y="5010912"/>
            <a:ext cx="2889504" cy="1344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algun Gothic"/>
              <a:buNone/>
            </a:pPr>
            <a:r>
              <a:rPr lang="en-US" sz="2600" b="1">
                <a:solidFill>
                  <a:schemeClr val="dk1"/>
                </a:solidFill>
              </a:rPr>
              <a:t>자동 로그인</a:t>
            </a: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1"/>
          </p:nvPr>
        </p:nvSpPr>
        <p:spPr>
          <a:xfrm>
            <a:off x="4379976" y="5010912"/>
            <a:ext cx="69768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228600" lvl="0" indent="-22050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700">
                <a:solidFill>
                  <a:schemeClr val="dk1"/>
                </a:solidFill>
              </a:rPr>
              <a:t>자동 로그인</a:t>
            </a:r>
            <a:endParaRPr sz="1700">
              <a:solidFill>
                <a:schemeClr val="dk1"/>
              </a:solidFill>
            </a:endParaRPr>
          </a:p>
          <a:p>
            <a:pPr marL="685800" lvl="1" indent="-22050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700">
                <a:solidFill>
                  <a:schemeClr val="dk1"/>
                </a:solidFill>
              </a:rPr>
              <a:t>Auto 체크박스 On</a:t>
            </a:r>
            <a:endParaRPr/>
          </a:p>
          <a:p>
            <a:pPr marL="228600" lvl="0" indent="-22050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700">
                <a:solidFill>
                  <a:schemeClr val="dk1"/>
                </a:solidFill>
              </a:rPr>
              <a:t>팝업창 없애기: 로그인 시, 사용자 계정 컨트롤이 뜸</a:t>
            </a:r>
            <a:endParaRPr sz="1700">
              <a:solidFill>
                <a:schemeClr val="dk1"/>
              </a:solidFill>
            </a:endParaRPr>
          </a:p>
          <a:p>
            <a:pPr marL="685800" lvl="1" indent="-22050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700">
                <a:solidFill>
                  <a:schemeClr val="dk1"/>
                </a:solidFill>
              </a:rPr>
              <a:t>에디터</a:t>
            </a:r>
            <a:r>
              <a:rPr lang="en-US" sz="1400">
                <a:solidFill>
                  <a:schemeClr val="dk1"/>
                </a:solidFill>
              </a:rPr>
              <a:t>(PyCharm 또는 Visual Studio Code)</a:t>
            </a:r>
            <a:r>
              <a:rPr lang="en-US" sz="1700">
                <a:solidFill>
                  <a:schemeClr val="dk1"/>
                </a:solidFill>
              </a:rPr>
              <a:t>를 관리자 권한으로 실행</a:t>
            </a:r>
            <a:endParaRPr sz="1700">
              <a:solidFill>
                <a:schemeClr val="dk1"/>
              </a:solidFill>
            </a:endParaRPr>
          </a:p>
          <a:p>
            <a:pPr marL="228600" lvl="0" indent="-214153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700">
                <a:solidFill>
                  <a:schemeClr val="dk1"/>
                </a:solidFill>
              </a:rPr>
              <a:t>비밀번호 입력 - 전체계좌에 등록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117" name="Google Shape;117;p18" descr="텍스트, 전자기기, 디스플레이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45935" y="789036"/>
            <a:ext cx="5212080" cy="3244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 descr="텍스트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3985" y="1375900"/>
            <a:ext cx="5212080" cy="2070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Import talib</a:t>
            </a:r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32bit </a:t>
            </a:r>
            <a:r>
              <a:rPr lang="en-US" dirty="0" err="1"/>
              <a:t>환경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08CBA"/>
              </a:buClr>
              <a:buSzPts val="2400"/>
              <a:buChar char="•"/>
            </a:pPr>
            <a:r>
              <a:rPr lang="en-US" b="0" i="0" u="sng" dirty="0">
                <a:solidFill>
                  <a:schemeClr val="hlink"/>
                </a:solidFill>
                <a:latin typeface="NanumGothic"/>
                <a:ea typeface="NanumGothic"/>
                <a:cs typeface="NanumGothic"/>
                <a:sym typeface="Nanum Gothic"/>
                <a:hlinkClick r:id="rId3"/>
              </a:rPr>
              <a:t>https://www.lfd.uci.edu/~gohlke/pythonlibs/#ta-lib</a:t>
            </a:r>
            <a:r>
              <a:rPr lang="en-US" u="sng" dirty="0">
                <a:solidFill>
                  <a:srgbClr val="608CBA"/>
                </a:solidFill>
                <a:latin typeface="NanumGothic"/>
                <a:ea typeface="NanumGothic"/>
                <a:cs typeface="NanumGothic"/>
                <a:sym typeface="Nanum Gothic"/>
              </a:rPr>
              <a:t> </a:t>
            </a:r>
            <a:r>
              <a:rPr lang="en-US" dirty="0" err="1"/>
              <a:t>에서</a:t>
            </a:r>
            <a:r>
              <a:rPr lang="en-US" dirty="0"/>
              <a:t> 32bit </a:t>
            </a:r>
            <a:r>
              <a:rPr lang="en-US" dirty="0" err="1"/>
              <a:t>파이썬</a:t>
            </a:r>
            <a:r>
              <a:rPr lang="en-US" dirty="0"/>
              <a:t> 3.8 </a:t>
            </a:r>
            <a:r>
              <a:rPr lang="en-US" dirty="0" err="1"/>
              <a:t>버전의</a:t>
            </a:r>
            <a:r>
              <a:rPr lang="en-US" dirty="0"/>
              <a:t> </a:t>
            </a:r>
            <a:r>
              <a:rPr lang="en-US" dirty="0" err="1"/>
              <a:t>패키지</a:t>
            </a:r>
            <a:r>
              <a:rPr lang="en-US" dirty="0"/>
              <a:t> </a:t>
            </a:r>
            <a:r>
              <a:rPr lang="en-US" dirty="0" err="1"/>
              <a:t>다운로드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 err="1"/>
              <a:t>conda</a:t>
            </a:r>
            <a:r>
              <a:rPr lang="en-US" dirty="0"/>
              <a:t> install ::</a:t>
            </a:r>
            <a:r>
              <a:rPr lang="en-US" dirty="0" err="1"/>
              <a:t>작업경로</a:t>
            </a:r>
            <a:r>
              <a:rPr lang="en-US" dirty="0"/>
              <a:t>::\</a:t>
            </a:r>
            <a:r>
              <a:rPr lang="en-US" dirty="0" err="1"/>
              <a:t>pip_install</a:t>
            </a:r>
            <a:r>
              <a:rPr lang="en-US" dirty="0"/>
              <a:t>\TA_Lib-0.4.24-cp38-cp38-win32.whl </a:t>
            </a:r>
            <a:endParaRPr lang="en-US" dirty="0">
              <a:solidFill>
                <a:schemeClr val="tx1"/>
              </a:solidFill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u="sng" dirty="0" err="1">
                <a:solidFill>
                  <a:schemeClr val="tx1"/>
                </a:solidFill>
              </a:rPr>
              <a:t>교수님은</a:t>
            </a:r>
            <a:r>
              <a:rPr lang="en-US" u="sng" dirty="0">
                <a:solidFill>
                  <a:schemeClr val="tx1"/>
                </a:solidFill>
              </a:rPr>
              <a:t> 64bit </a:t>
            </a:r>
            <a:r>
              <a:rPr lang="en-US" u="sng" dirty="0" err="1">
                <a:solidFill>
                  <a:schemeClr val="tx1"/>
                </a:solidFill>
              </a:rPr>
              <a:t>환경에서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u="sng" dirty="0" err="1">
                <a:solidFill>
                  <a:schemeClr val="tx1"/>
                </a:solidFill>
              </a:rPr>
              <a:t>설치</a:t>
            </a:r>
            <a:endParaRPr u="sng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버그</a:t>
            </a:r>
            <a:r>
              <a:rPr lang="en-US" dirty="0"/>
              <a:t> ? </a:t>
            </a:r>
            <a:r>
              <a:rPr lang="ko-KR" altLang="en-US" sz="2400" dirty="0"/>
              <a:t>추가 조사가 필요함</a:t>
            </a:r>
            <a:endParaRPr dirty="0"/>
          </a:p>
        </p:txBody>
      </p:sp>
      <p:sp>
        <p:nvSpPr>
          <p:cNvPr id="130" name="Google Shape;130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7400277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387350">
              <a:lnSpc>
                <a:spcPct val="150000"/>
              </a:lnSpc>
              <a:buSzPts val="2500"/>
            </a:pPr>
            <a:r>
              <a:rPr lang="en-US" sz="2400" dirty="0"/>
              <a:t>run_versioning.py</a:t>
            </a:r>
            <a:endParaRPr sz="2400" dirty="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1800" dirty="0"/>
              <a:t>잘 </a:t>
            </a:r>
            <a:r>
              <a:rPr lang="en-US" sz="1800" dirty="0" err="1"/>
              <a:t>실행되지만</a:t>
            </a:r>
            <a:r>
              <a:rPr lang="en-US" sz="1800" dirty="0"/>
              <a:t>, </a:t>
            </a:r>
            <a:r>
              <a:rPr lang="en-US" sz="1800" dirty="0" err="1"/>
              <a:t>실행</a:t>
            </a:r>
            <a:r>
              <a:rPr lang="en-US" sz="1800" dirty="0"/>
              <a:t> </a:t>
            </a:r>
            <a:r>
              <a:rPr lang="en-US" sz="1800" dirty="0" err="1"/>
              <a:t>이후</a:t>
            </a:r>
            <a:r>
              <a:rPr lang="en-US" sz="1800" dirty="0"/>
              <a:t> </a:t>
            </a:r>
            <a:r>
              <a:rPr lang="en-US" sz="1800" dirty="0" err="1"/>
              <a:t>공동인증서</a:t>
            </a:r>
            <a:r>
              <a:rPr lang="en-US" sz="1800" dirty="0"/>
              <a:t> </a:t>
            </a:r>
            <a:r>
              <a:rPr lang="en-US" sz="1800" dirty="0" err="1"/>
              <a:t>요구</a:t>
            </a:r>
            <a:endParaRPr sz="1800" dirty="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1800" dirty="0" err="1"/>
              <a:t>버그</a:t>
            </a:r>
            <a:r>
              <a:rPr lang="en-US" sz="1800" dirty="0"/>
              <a:t> ?</a:t>
            </a:r>
          </a:p>
          <a:p>
            <a:pPr lvl="2" indent="-355600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ko-KR" altLang="en-US" sz="1400" dirty="0"/>
              <a:t>파이썬 내에 코드를 돌릴 때</a:t>
            </a:r>
            <a:r>
              <a:rPr lang="en-US" altLang="ko-KR" sz="1400" dirty="0"/>
              <a:t>, </a:t>
            </a:r>
            <a:r>
              <a:rPr lang="ko-KR" altLang="en-US" sz="1400" dirty="0"/>
              <a:t>로그인 시 공동 인증서 요구함</a:t>
            </a:r>
            <a:r>
              <a:rPr lang="en-US" altLang="ko-KR" sz="1400" dirty="0"/>
              <a:t>.</a:t>
            </a:r>
          </a:p>
          <a:p>
            <a:pPr lvl="2" indent="-355600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ko-KR" altLang="en-US" sz="1400" dirty="0"/>
              <a:t>반면에</a:t>
            </a:r>
            <a:r>
              <a:rPr lang="en-US" altLang="ko-KR" sz="1400" dirty="0"/>
              <a:t>, KOAStudio.exe </a:t>
            </a:r>
            <a:r>
              <a:rPr lang="ko-KR" altLang="en-US" sz="1400" dirty="0"/>
              <a:t>실행한 후에는 공동 인증서 요구 안함</a:t>
            </a:r>
            <a:endParaRPr lang="en-US" sz="1400" dirty="0"/>
          </a:p>
          <a:p>
            <a:pPr marL="412750">
              <a:lnSpc>
                <a:spcPct val="150000"/>
              </a:lnSpc>
              <a:buSzPts val="2500"/>
            </a:pPr>
            <a:r>
              <a:rPr lang="ko-KR" altLang="en-US" sz="1800" dirty="0"/>
              <a:t>키움 증권의 안내가 뜸 </a:t>
            </a:r>
            <a:r>
              <a:rPr lang="en-US" altLang="ko-KR" sz="1800" dirty="0"/>
              <a:t>(</a:t>
            </a:r>
            <a:r>
              <a:rPr lang="ko-KR" altLang="en-US" sz="1800" dirty="0"/>
              <a:t>사진 참고</a:t>
            </a:r>
            <a:r>
              <a:rPr lang="en-US" altLang="ko-KR" sz="1800" dirty="0"/>
              <a:t>)</a:t>
            </a:r>
          </a:p>
          <a:p>
            <a:pPr marL="869950" lvl="1">
              <a:lnSpc>
                <a:spcPct val="150000"/>
              </a:lnSpc>
              <a:buSzPts val="2500"/>
            </a:pPr>
            <a:r>
              <a:rPr lang="ko-KR" altLang="en-US" sz="1600" dirty="0"/>
              <a:t>자동화 프로그램에서 장애가 될 수 있음</a:t>
            </a:r>
            <a:endParaRPr lang="en-US" altLang="ko-KR" sz="1800" dirty="0"/>
          </a:p>
        </p:txBody>
      </p:sp>
      <p:pic>
        <p:nvPicPr>
          <p:cNvPr id="2" name="Google Shape;131;p20" descr="텍스트이(가) 표시된 사진&#10;&#10;자동 생성된 설명">
            <a:extLst>
              <a:ext uri="{FF2B5EF4-FFF2-40B4-BE49-F238E27FC236}">
                <a16:creationId xmlns:a16="http://schemas.microsoft.com/office/drawing/2014/main" id="{D4F6D0BF-2AFD-DA06-1F9F-4472B03F823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38477" y="4215308"/>
            <a:ext cx="2726107" cy="2096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목표</a:t>
            </a:r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84200" indent="-457200">
              <a:lnSpc>
                <a:spcPct val="105000"/>
              </a:lnSpc>
              <a:buSzPts val="1600"/>
            </a:pPr>
            <a:r>
              <a:rPr lang="en-US" sz="2000" dirty="0" err="1"/>
              <a:t>진행완료</a:t>
            </a:r>
            <a:endParaRPr lang="en-US" sz="2000" dirty="0"/>
          </a:p>
          <a:p>
            <a:pPr marL="1041400" lvl="1" indent="-457200">
              <a:lnSpc>
                <a:spcPct val="105000"/>
              </a:lnSpc>
              <a:buSzPts val="1600"/>
            </a:pPr>
            <a:r>
              <a:rPr lang="en-US" sz="1800" dirty="0" err="1"/>
              <a:t>환경세팅</a:t>
            </a:r>
            <a:endParaRPr lang="en-US" sz="1800" dirty="0"/>
          </a:p>
          <a:p>
            <a:pPr marL="584200" indent="-457200">
              <a:lnSpc>
                <a:spcPct val="105000"/>
              </a:lnSpc>
              <a:buSzPts val="1600"/>
            </a:pPr>
            <a:r>
              <a:rPr lang="en-US" sz="2000" dirty="0" err="1"/>
              <a:t>진행</a:t>
            </a:r>
            <a:r>
              <a:rPr lang="en-US" sz="2000" dirty="0"/>
              <a:t> 중</a:t>
            </a:r>
          </a:p>
          <a:p>
            <a:pPr marL="1041400" lvl="1" indent="-457200">
              <a:lnSpc>
                <a:spcPct val="105000"/>
              </a:lnSpc>
              <a:buSzPts val="1600"/>
            </a:pPr>
            <a:r>
              <a:rPr lang="en-US" sz="1800" dirty="0" err="1"/>
              <a:t>교수님</a:t>
            </a:r>
            <a:r>
              <a:rPr lang="en-US" sz="1800" dirty="0"/>
              <a:t> </a:t>
            </a:r>
            <a:r>
              <a:rPr lang="en-US" sz="1800" dirty="0" err="1"/>
              <a:t>코드</a:t>
            </a:r>
            <a:r>
              <a:rPr lang="en-US" sz="1800" dirty="0"/>
              <a:t> </a:t>
            </a:r>
            <a:r>
              <a:rPr lang="en-US" sz="1800" dirty="0" err="1"/>
              <a:t>테스트</a:t>
            </a:r>
            <a:r>
              <a:rPr lang="en-US" sz="1800" dirty="0"/>
              <a:t> 및 </a:t>
            </a:r>
            <a:r>
              <a:rPr lang="en-US" sz="1800" dirty="0" err="1"/>
              <a:t>함수</a:t>
            </a:r>
            <a:r>
              <a:rPr lang="en-US" sz="1800" dirty="0"/>
              <a:t> </a:t>
            </a:r>
            <a:r>
              <a:rPr lang="en-US" sz="1800" dirty="0" err="1"/>
              <a:t>공부</a:t>
            </a:r>
            <a:r>
              <a:rPr lang="en-US" sz="1800" dirty="0"/>
              <a:t> (wiki - 3개)</a:t>
            </a:r>
          </a:p>
          <a:p>
            <a:pPr marL="1041400" lvl="1" indent="-457200">
              <a:lnSpc>
                <a:spcPct val="105000"/>
              </a:lnSpc>
              <a:buSzPts val="1600"/>
            </a:pPr>
            <a:r>
              <a:rPr lang="en-US" sz="1800" dirty="0" err="1"/>
              <a:t>자동화</a:t>
            </a:r>
            <a:r>
              <a:rPr lang="en-US" sz="1800" dirty="0"/>
              <a:t> </a:t>
            </a:r>
            <a:r>
              <a:rPr lang="en-US" sz="1800" dirty="0" err="1"/>
              <a:t>프로그램을</a:t>
            </a:r>
            <a:r>
              <a:rPr lang="en-US" sz="1800" dirty="0"/>
              <a:t> </a:t>
            </a:r>
            <a:r>
              <a:rPr lang="en-US" sz="1800" dirty="0" err="1"/>
              <a:t>만들기</a:t>
            </a:r>
            <a:r>
              <a:rPr lang="en-US" sz="1800" dirty="0"/>
              <a:t> </a:t>
            </a:r>
            <a:r>
              <a:rPr lang="en-US" sz="1800" dirty="0" err="1"/>
              <a:t>위한</a:t>
            </a:r>
            <a:r>
              <a:rPr lang="en-US" sz="1800" dirty="0"/>
              <a:t> </a:t>
            </a:r>
            <a:r>
              <a:rPr lang="en-US" sz="1800" dirty="0" err="1"/>
              <a:t>작업</a:t>
            </a:r>
            <a:endParaRPr sz="1800" dirty="0"/>
          </a:p>
          <a:p>
            <a:pPr marL="1498600" lvl="2" indent="-457200">
              <a:lnSpc>
                <a:spcPct val="105000"/>
              </a:lnSpc>
              <a:spcBef>
                <a:spcPts val="0"/>
              </a:spcBef>
              <a:buSzPts val="1600"/>
            </a:pPr>
            <a:r>
              <a:rPr lang="en-US" sz="1400" dirty="0" err="1"/>
              <a:t>실시간</a:t>
            </a:r>
            <a:r>
              <a:rPr lang="en-US" sz="1400" dirty="0"/>
              <a:t> tr </a:t>
            </a:r>
            <a:r>
              <a:rPr lang="en-US" sz="1400" dirty="0" err="1"/>
              <a:t>받기</a:t>
            </a:r>
            <a:r>
              <a:rPr lang="en-US" sz="1400" dirty="0"/>
              <a:t> - </a:t>
            </a:r>
            <a:r>
              <a:rPr lang="en-US" sz="1400" dirty="0" err="1"/>
              <a:t>데이터베이스</a:t>
            </a:r>
            <a:r>
              <a:rPr lang="en-US" sz="1400" dirty="0"/>
              <a:t> </a:t>
            </a:r>
            <a:r>
              <a:rPr lang="en-US" sz="1400" dirty="0" err="1"/>
              <a:t>저장</a:t>
            </a:r>
            <a:endParaRPr sz="1400" dirty="0"/>
          </a:p>
          <a:p>
            <a:pPr marL="584200" indent="-457200">
              <a:lnSpc>
                <a:spcPct val="105000"/>
              </a:lnSpc>
              <a:spcBef>
                <a:spcPts val="0"/>
              </a:spcBef>
              <a:buSzPts val="1600"/>
            </a:pPr>
            <a:r>
              <a:rPr lang="en-US" sz="2000" dirty="0" err="1"/>
              <a:t>목표</a:t>
            </a:r>
            <a:endParaRPr sz="2000" dirty="0"/>
          </a:p>
          <a:p>
            <a:pPr marL="1041400" lvl="1" indent="-457200">
              <a:lnSpc>
                <a:spcPct val="105000"/>
              </a:lnSpc>
              <a:spcBef>
                <a:spcPts val="0"/>
              </a:spcBef>
              <a:buSzPts val="1600"/>
            </a:pPr>
            <a:r>
              <a:rPr lang="en-US" sz="1800" dirty="0" err="1"/>
              <a:t>자동화</a:t>
            </a:r>
            <a:r>
              <a:rPr lang="en-US" sz="1800" dirty="0"/>
              <a:t> </a:t>
            </a:r>
            <a:r>
              <a:rPr lang="en-US" sz="1800" dirty="0" err="1"/>
              <a:t>프로그램</a:t>
            </a:r>
            <a:r>
              <a:rPr lang="en-US" sz="1800" dirty="0"/>
              <a:t>: </a:t>
            </a:r>
            <a:r>
              <a:rPr lang="en-US" sz="1800" dirty="0" err="1"/>
              <a:t>실시간</a:t>
            </a:r>
            <a:r>
              <a:rPr lang="en-US" sz="1800" dirty="0"/>
              <a:t> tr </a:t>
            </a:r>
            <a:r>
              <a:rPr lang="en-US" sz="1800" dirty="0" err="1"/>
              <a:t>처리하기</a:t>
            </a:r>
            <a:r>
              <a:rPr lang="en-US" sz="1800" dirty="0"/>
              <a:t> - </a:t>
            </a:r>
            <a:r>
              <a:rPr lang="en-US" sz="1800" dirty="0" err="1"/>
              <a:t>데이터베이스</a:t>
            </a:r>
            <a:r>
              <a:rPr lang="en-US" sz="1800" dirty="0"/>
              <a:t> </a:t>
            </a:r>
            <a:r>
              <a:rPr lang="en-US" sz="1800" dirty="0" err="1"/>
              <a:t>저장</a:t>
            </a:r>
            <a:endParaRPr sz="1800" dirty="0"/>
          </a:p>
          <a:p>
            <a:pPr marL="1041400" lvl="1" indent="-457200">
              <a:lnSpc>
                <a:spcPct val="105000"/>
              </a:lnSpc>
              <a:spcBef>
                <a:spcPts val="0"/>
              </a:spcBef>
              <a:buSzPts val="1600"/>
            </a:pPr>
            <a:r>
              <a:rPr lang="en-US" sz="1800" dirty="0" err="1"/>
              <a:t>실시간</a:t>
            </a:r>
            <a:r>
              <a:rPr lang="en-US" sz="1800" dirty="0"/>
              <a:t> </a:t>
            </a:r>
            <a:r>
              <a:rPr lang="en-US" sz="1800" dirty="0" err="1"/>
              <a:t>예측</a:t>
            </a:r>
            <a:r>
              <a:rPr lang="en-US" sz="1800" dirty="0"/>
              <a:t> </a:t>
            </a:r>
            <a:r>
              <a:rPr lang="en-US" sz="1800" dirty="0" err="1"/>
              <a:t>모델</a:t>
            </a:r>
            <a:r>
              <a:rPr lang="en-US" sz="1800" dirty="0"/>
              <a:t> </a:t>
            </a:r>
            <a:r>
              <a:rPr lang="en-US" sz="1800" dirty="0" err="1"/>
              <a:t>구조</a:t>
            </a:r>
            <a:endParaRPr sz="1800" dirty="0"/>
          </a:p>
        </p:txBody>
      </p:sp>
      <p:grpSp>
        <p:nvGrpSpPr>
          <p:cNvPr id="149" name="Google Shape;149;p22"/>
          <p:cNvGrpSpPr/>
          <p:nvPr/>
        </p:nvGrpSpPr>
        <p:grpSpPr>
          <a:xfrm>
            <a:off x="946312" y="5256376"/>
            <a:ext cx="10299375" cy="1100150"/>
            <a:chOff x="946313" y="3825125"/>
            <a:chExt cx="10299375" cy="1100150"/>
          </a:xfrm>
        </p:grpSpPr>
        <p:sp>
          <p:nvSpPr>
            <p:cNvPr id="150" name="Google Shape;150;p22"/>
            <p:cNvSpPr/>
            <p:nvPr/>
          </p:nvSpPr>
          <p:spPr>
            <a:xfrm>
              <a:off x="946313" y="3825125"/>
              <a:ext cx="2860500" cy="11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/>
                <a:t>pre-trained ML 모델</a:t>
              </a:r>
              <a:endParaRPr sz="2200"/>
            </a:p>
          </p:txBody>
        </p:sp>
        <p:sp>
          <p:nvSpPr>
            <p:cNvPr id="151" name="Google Shape;151;p22"/>
            <p:cNvSpPr/>
            <p:nvPr/>
          </p:nvSpPr>
          <p:spPr>
            <a:xfrm>
              <a:off x="5092476" y="3825125"/>
              <a:ext cx="2860500" cy="11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/>
                <a:t>real-time processing</a:t>
              </a:r>
              <a:endParaRPr sz="2200"/>
            </a:p>
          </p:txBody>
        </p:sp>
        <p:sp>
          <p:nvSpPr>
            <p:cNvPr id="152" name="Google Shape;152;p22"/>
            <p:cNvSpPr/>
            <p:nvPr/>
          </p:nvSpPr>
          <p:spPr>
            <a:xfrm>
              <a:off x="4106738" y="4032314"/>
              <a:ext cx="685800" cy="685800"/>
            </a:xfrm>
            <a:prstGeom prst="mathPlus">
              <a:avLst>
                <a:gd name="adj1" fmla="val 2352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53" name="Google Shape;153;p22"/>
            <p:cNvSpPr/>
            <p:nvPr/>
          </p:nvSpPr>
          <p:spPr>
            <a:xfrm>
              <a:off x="8252938" y="4163825"/>
              <a:ext cx="845100" cy="4227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2"/>
            <p:cNvSpPr/>
            <p:nvPr/>
          </p:nvSpPr>
          <p:spPr>
            <a:xfrm>
              <a:off x="9397988" y="3825175"/>
              <a:ext cx="1847700" cy="1100100"/>
            </a:xfrm>
            <a:prstGeom prst="rect">
              <a:avLst/>
            </a:prstGeom>
            <a:solidFill>
              <a:srgbClr val="C27BA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/>
                <a:t>X or Y</a:t>
              </a:r>
              <a:endParaRPr sz="20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/>
                <a:t>(classification)</a:t>
              </a:r>
              <a:endParaRPr sz="200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실행한</a:t>
            </a:r>
            <a:r>
              <a:rPr lang="en-US" dirty="0"/>
              <a:t> </a:t>
            </a:r>
            <a:r>
              <a:rPr lang="ko-KR" altLang="en-US" dirty="0"/>
              <a:t>파이썬 </a:t>
            </a:r>
            <a:r>
              <a:rPr lang="en-US" dirty="0" err="1"/>
              <a:t>파일</a:t>
            </a:r>
            <a:endParaRPr dirty="0"/>
          </a:p>
        </p:txBody>
      </p:sp>
      <p:sp>
        <p:nvSpPr>
          <p:cNvPr id="160" name="Google Shape;160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 dirty="0">
                <a:solidFill>
                  <a:schemeClr val="hlink"/>
                </a:solidFill>
                <a:highlight>
                  <a:srgbClr val="F6F8FA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01_run_collect_etf_list.py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 dirty="0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02_test_collect_etf_minute_charts.py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 dirty="0">
                <a:solidFill>
                  <a:schemeClr val="hlink"/>
                </a:solidFill>
                <a:highlight>
                  <a:srgbClr val="F6F8FA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03_test_agent_prestage.py</a:t>
            </a:r>
            <a:r>
              <a:rPr lang="en-US" sz="1800" dirty="0"/>
              <a:t> → </a:t>
            </a:r>
            <a:r>
              <a:rPr lang="en-US" sz="1800" dirty="0" err="1"/>
              <a:t>디버깅</a:t>
            </a:r>
            <a:r>
              <a:rPr lang="en-US" sz="1800" dirty="0"/>
              <a:t> </a:t>
            </a:r>
            <a:r>
              <a:rPr lang="en-US" sz="1800" dirty="0" err="1"/>
              <a:t>에러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 dirty="0">
                <a:solidFill>
                  <a:schemeClr val="hlink"/>
                </a:solidFill>
                <a:highlight>
                  <a:srgbClr val="F6F8FA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/>
              </a:rPr>
              <a:t>04_test_agent_mainstage.py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 dirty="0">
                <a:solidFill>
                  <a:schemeClr val="hlink"/>
                </a:solidFill>
                <a:highlight>
                  <a:srgbClr val="F6F8FA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/>
              </a:rPr>
              <a:t>run_collect_etf_minute_charts.py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 dirty="0">
                <a:solidFill>
                  <a:schemeClr val="hlink"/>
                </a:solidFill>
                <a:highlight>
                  <a:srgbClr val="F6F8FA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8"/>
              </a:rPr>
              <a:t>run_versioning.py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 dirty="0" err="1">
                <a:solidFill>
                  <a:schemeClr val="hlink"/>
                </a:solidFill>
                <a:highlight>
                  <a:srgbClr val="F6F8FA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9"/>
              </a:rPr>
              <a:t>data_provider_scratch.ipynb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 dirty="0">
                <a:solidFill>
                  <a:schemeClr val="hlink"/>
                </a:solidFill>
                <a:highlight>
                  <a:srgbClr val="F6F8FA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0"/>
              </a:rPr>
              <a:t>sqlite3_scratch.ipynb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 dirty="0">
                <a:solidFill>
                  <a:schemeClr val="hlink"/>
                </a:solidFill>
                <a:highlight>
                  <a:srgbClr val="F6F8FA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1"/>
              </a:rPr>
              <a:t>sqlite3_scratch_realtime.ipynb</a:t>
            </a:r>
            <a:r>
              <a:rPr lang="en-US" sz="1800" dirty="0"/>
              <a:t> =&gt; </a:t>
            </a:r>
            <a:r>
              <a:rPr lang="en-US" sz="1800" dirty="0" err="1"/>
              <a:t>get_tables</a:t>
            </a:r>
            <a:r>
              <a:rPr lang="en-US" sz="1800" dirty="0"/>
              <a:t>() </a:t>
            </a:r>
            <a:r>
              <a:rPr lang="en-US" sz="1800" dirty="0" err="1"/>
              <a:t>에러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 dirty="0" err="1">
                <a:solidFill>
                  <a:schemeClr val="hlink"/>
                </a:solidFill>
                <a:highlight>
                  <a:srgbClr val="F6F8FA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2"/>
              </a:rPr>
              <a:t>baseline_model.ipynb</a:t>
            </a:r>
            <a:endParaRPr lang="en-US" sz="1800" dirty="0">
              <a:solidFill>
                <a:schemeClr val="hlink"/>
              </a:solidFill>
              <a:highlight>
                <a:srgbClr val="F6F8FA"/>
              </a:highlight>
              <a:uFill>
                <a:noFill/>
              </a:uFill>
              <a:latin typeface="Arial"/>
              <a:ea typeface="Arial"/>
              <a:cs typeface="Arial"/>
              <a:sym typeface="Arial"/>
            </a:endParaRPr>
          </a:p>
          <a:p>
            <a:pPr marL="571500" lvl="1" indent="0">
              <a:spcBef>
                <a:spcPts val="0"/>
              </a:spcBef>
              <a:buNone/>
            </a:pPr>
            <a:endParaRPr lang="en-US" sz="1400" dirty="0">
              <a:solidFill>
                <a:schemeClr val="hlink"/>
              </a:solidFill>
              <a:highlight>
                <a:srgbClr val="F6F8FA"/>
              </a:highlight>
              <a:uFill>
                <a:noFill/>
              </a:uFill>
              <a:latin typeface="Arial"/>
              <a:cs typeface="Arial"/>
              <a:sym typeface="Arial"/>
            </a:endParaRPr>
          </a:p>
          <a:p>
            <a:pPr marL="57150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hlink"/>
                </a:solidFill>
                <a:highlight>
                  <a:srgbClr val="F6F8FA"/>
                </a:highlight>
                <a:uFill>
                  <a:noFill/>
                </a:uFill>
                <a:latin typeface="Arial"/>
                <a:cs typeface="Arial"/>
                <a:sym typeface="Arial"/>
              </a:rPr>
              <a:t>…</a:t>
            </a:r>
            <a:endParaRPr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613</Words>
  <Application>Microsoft Macintosh PowerPoint</Application>
  <PresentationFormat>와이드스크린</PresentationFormat>
  <Paragraphs>89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Nanum Gothic</vt:lpstr>
      <vt:lpstr>Arial</vt:lpstr>
      <vt:lpstr>Malgun Gothic</vt:lpstr>
      <vt:lpstr>Office 테마</vt:lpstr>
      <vt:lpstr>Office 테마</vt:lpstr>
      <vt:lpstr>환경세팅</vt:lpstr>
      <vt:lpstr>pip install -r requirements_aift.txt</vt:lpstr>
      <vt:lpstr>환경 세팅 중 에러 발생</vt:lpstr>
      <vt:lpstr>자동 로그인</vt:lpstr>
      <vt:lpstr>Import talib</vt:lpstr>
      <vt:lpstr>버그 ? 추가 조사가 필요함</vt:lpstr>
      <vt:lpstr>목표</vt:lpstr>
      <vt:lpstr>실행한 파이썬 파일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환경세팅</dc:title>
  <cp:lastModifiedBy>이연주</cp:lastModifiedBy>
  <cp:revision>24</cp:revision>
  <dcterms:modified xsi:type="dcterms:W3CDTF">2022-11-21T15:09:11Z</dcterms:modified>
</cp:coreProperties>
</file>