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50" r:id="rId2"/>
    <p:sldId id="366" r:id="rId3"/>
    <p:sldId id="371" r:id="rId4"/>
    <p:sldId id="375" r:id="rId5"/>
    <p:sldId id="372" r:id="rId6"/>
    <p:sldId id="361" r:id="rId7"/>
    <p:sldId id="376" r:id="rId8"/>
    <p:sldId id="374" r:id="rId9"/>
    <p:sldId id="377" r:id="rId10"/>
    <p:sldId id="378" r:id="rId11"/>
    <p:sldId id="379" r:id="rId12"/>
    <p:sldId id="380" r:id="rId13"/>
    <p:sldId id="382" r:id="rId14"/>
    <p:sldId id="370" r:id="rId15"/>
    <p:sldId id="334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713F1-E858-4A43-A81A-7A3CB2E0EB06}" type="datetimeFigureOut">
              <a:rPr lang="ru-UA" smtClean="0"/>
              <a:t>18.12.2023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6D72-87A1-47A8-93A4-A7ACBE26350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2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544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60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391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47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32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558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31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диаграммы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142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62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7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464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3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18,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4989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539266"/>
            <a:ext cx="5491571" cy="1514019"/>
          </a:xfrm>
        </p:spPr>
        <p:txBody>
          <a:bodyPr/>
          <a:lstStyle/>
          <a:p>
            <a:r>
              <a:rPr lang="uk-UA" sz="3600" dirty="0" err="1"/>
              <a:t>Проєкт</a:t>
            </a:r>
            <a:r>
              <a:rPr lang="uk-UA" sz="3600" dirty="0"/>
              <a:t> з дослідження операцій на тему </a:t>
            </a:r>
            <a:br>
              <a:rPr lang="uk-UA" sz="3600" dirty="0"/>
            </a:br>
            <a:r>
              <a:rPr lang="ru-RU" sz="3600" i="0" dirty="0" err="1">
                <a:effectLst/>
                <a:latin typeface="Times New Roman" panose="02020603050405020304" pitchFamily="18" charset="0"/>
              </a:rPr>
              <a:t>Моделювання</a:t>
            </a:r>
            <a:r>
              <a:rPr lang="ru-RU" sz="3600" i="0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3600" i="0" dirty="0" err="1">
                <a:effectLst/>
                <a:latin typeface="Times New Roman" panose="02020603050405020304" pitchFamily="18" charset="0"/>
              </a:rPr>
              <a:t>роботи</a:t>
            </a:r>
            <a:r>
              <a:rPr lang="ru-RU" sz="3600" i="0" dirty="0">
                <a:effectLst/>
                <a:latin typeface="Times New Roman" panose="02020603050405020304" pitchFamily="18" charset="0"/>
              </a:rPr>
              <a:t> кас </a:t>
            </a:r>
            <a:r>
              <a:rPr lang="ru-RU" sz="3600" i="0" dirty="0" err="1">
                <a:effectLst/>
                <a:latin typeface="Times New Roman" panose="02020603050405020304" pitchFamily="18" charset="0"/>
              </a:rPr>
              <a:t>самообслуговування</a:t>
            </a:r>
            <a:r>
              <a:rPr lang="ru-RU" sz="3600" i="0" dirty="0">
                <a:effectLst/>
                <a:latin typeface="Times New Roman" panose="02020603050405020304" pitchFamily="18" charset="0"/>
              </a:rPr>
              <a:t> в </a:t>
            </a:r>
            <a:r>
              <a:rPr lang="ru-RU" sz="3600" i="0" dirty="0" err="1">
                <a:effectLst/>
                <a:latin typeface="Times New Roman" panose="02020603050405020304" pitchFamily="18" charset="0"/>
              </a:rPr>
              <a:t>магазині</a:t>
            </a:r>
            <a:r>
              <a:rPr lang="ru-RU" sz="3600" i="0" dirty="0">
                <a:effectLst/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uk-UA" dirty="0">
                <a:latin typeface="+mj-lt"/>
              </a:rPr>
              <a:t>Виконав</a:t>
            </a:r>
            <a:r>
              <a:rPr lang="en-US" dirty="0"/>
              <a:t> </a:t>
            </a:r>
          </a:p>
          <a:p>
            <a:r>
              <a:rPr lang="uk-UA" dirty="0"/>
              <a:t>Студент групи КМ-12</a:t>
            </a:r>
          </a:p>
          <a:p>
            <a:r>
              <a:rPr lang="uk-UA" dirty="0"/>
              <a:t>Петров Валерій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47120" cy="610863"/>
          </a:xfrm>
        </p:spPr>
        <p:txBody>
          <a:bodyPr>
            <a:normAutofit/>
          </a:bodyPr>
          <a:lstStyle/>
          <a:p>
            <a:r>
              <a:rPr lang="uk-UA" dirty="0"/>
              <a:t>Результати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7D11E0-F504-76B9-D5EF-0F2304766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84088"/>
            <a:ext cx="10020301" cy="4410017"/>
          </a:xfrm>
        </p:spPr>
        <p:txBody>
          <a:bodyPr/>
          <a:lstStyle/>
          <a:p>
            <a:r>
              <a:rPr lang="uk-UA" sz="1800" dirty="0"/>
              <a:t>З використанням </a:t>
            </a:r>
            <a:r>
              <a:rPr lang="uk-UA" sz="1800" dirty="0" err="1"/>
              <a:t>датасету</a:t>
            </a:r>
            <a:r>
              <a:rPr lang="uk-UA" sz="1800" dirty="0"/>
              <a:t> на 75 осіб, та використовуючи </a:t>
            </a:r>
            <a:r>
              <a:rPr lang="en-US" sz="1800" dirty="0"/>
              <a:t>5</a:t>
            </a:r>
            <a:r>
              <a:rPr lang="uk-UA" sz="1800" dirty="0"/>
              <a:t> комбінацій кас, а саме</a:t>
            </a:r>
          </a:p>
          <a:p>
            <a:pPr marL="342900" indent="-342900">
              <a:buAutoNum type="arabicParenR"/>
            </a:pPr>
            <a:r>
              <a:rPr lang="uk-UA" sz="1800" dirty="0"/>
              <a:t>10 звичайних кас, 0 експрес кас, 0 кас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161</a:t>
            </a:r>
            <a:r>
              <a:rPr lang="en-US" sz="1800" dirty="0"/>
              <a:t> </a:t>
            </a:r>
            <a:r>
              <a:rPr lang="uk-UA" sz="1800" dirty="0"/>
              <a:t>хвилина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4,29</a:t>
            </a:r>
            <a:r>
              <a:rPr lang="en-US" sz="1800" dirty="0"/>
              <a:t> </a:t>
            </a:r>
            <a:r>
              <a:rPr lang="uk-UA" sz="1800" dirty="0"/>
              <a:t>хвилин</a:t>
            </a:r>
          </a:p>
          <a:p>
            <a:r>
              <a:rPr lang="uk-UA" sz="1800" dirty="0"/>
              <a:t>2) 10 звичайних кас, 10 експрес кас, 0 каса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106 хвилин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2,82 хвилини</a:t>
            </a:r>
          </a:p>
          <a:p>
            <a:r>
              <a:rPr lang="uk-UA" sz="1800" dirty="0"/>
              <a:t>3) 7 звичайних кас, 4 експрес каси, 3 каси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145 хвилин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3,86 хвилини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485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47120" cy="610863"/>
          </a:xfrm>
        </p:spPr>
        <p:txBody>
          <a:bodyPr>
            <a:normAutofit/>
          </a:bodyPr>
          <a:lstStyle/>
          <a:p>
            <a:r>
              <a:rPr lang="uk-UA" dirty="0"/>
              <a:t>Результати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7D11E0-F504-76B9-D5EF-0F2304766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84088"/>
            <a:ext cx="10020301" cy="4410017"/>
          </a:xfrm>
        </p:spPr>
        <p:txBody>
          <a:bodyPr/>
          <a:lstStyle/>
          <a:p>
            <a:r>
              <a:rPr lang="uk-UA" sz="1800" dirty="0"/>
              <a:t>4) 10 звичайних кас, 8 експрес кас, 6 кас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103 хвилини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</a:t>
            </a:r>
            <a:r>
              <a:rPr lang="uk-UA" sz="1800" dirty="0"/>
              <a:t> 2,74 хвилини</a:t>
            </a:r>
          </a:p>
          <a:p>
            <a:r>
              <a:rPr lang="uk-UA" sz="1800" dirty="0"/>
              <a:t>5) 15 звичайних кас, 15 експрес кас, 6 кас самообслуговування</a:t>
            </a:r>
          </a:p>
          <a:p>
            <a:r>
              <a:rPr lang="uk-UA" sz="1800" dirty="0"/>
              <a:t>Сумарний час операцій по всім касам</a:t>
            </a:r>
            <a:r>
              <a:rPr lang="en-US" sz="1800" dirty="0"/>
              <a:t>: </a:t>
            </a:r>
            <a:r>
              <a:rPr lang="uk-UA" sz="1800" dirty="0"/>
              <a:t>91 хвилина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2,4 хвилини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406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28105"/>
            <a:ext cx="10020301" cy="4410017"/>
          </a:xfrm>
        </p:spPr>
        <p:txBody>
          <a:bodyPr/>
          <a:lstStyle/>
          <a:p>
            <a:r>
              <a:rPr lang="uk-UA" sz="1800" dirty="0"/>
              <a:t>Також було проаналізував роботу магазину в робочі дні, з </a:t>
            </a:r>
            <a:r>
              <a:rPr lang="uk-UA" sz="1800" dirty="0" err="1"/>
              <a:t>датасетом</a:t>
            </a:r>
            <a:r>
              <a:rPr lang="uk-UA" sz="1800" dirty="0"/>
              <a:t> на 20 осіб</a:t>
            </a:r>
            <a:r>
              <a:rPr lang="en-US" sz="1800" dirty="0"/>
              <a:t>:</a:t>
            </a:r>
            <a:r>
              <a:rPr lang="uk-UA" sz="1800" dirty="0"/>
              <a:t> </a:t>
            </a:r>
            <a:endParaRPr lang="ru-RU" sz="18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2B7B8D5-43D2-A52C-6836-30B9FB42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47120" cy="610863"/>
          </a:xfrm>
        </p:spPr>
        <p:txBody>
          <a:bodyPr>
            <a:normAutofit/>
          </a:bodyPr>
          <a:lstStyle/>
          <a:p>
            <a:r>
              <a:rPr lang="uk-UA" dirty="0"/>
              <a:t>Результати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34E77D-CE7E-F193-B18B-4CCAF7E4C6A7}"/>
              </a:ext>
            </a:extLst>
          </p:cNvPr>
          <p:cNvSpPr txBox="1">
            <a:spLocks/>
          </p:cNvSpPr>
          <p:nvPr/>
        </p:nvSpPr>
        <p:spPr>
          <a:xfrm>
            <a:off x="964023" y="2447983"/>
            <a:ext cx="10020301" cy="44100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1) </a:t>
            </a:r>
            <a:r>
              <a:rPr lang="en-US" sz="1800" dirty="0"/>
              <a:t>2</a:t>
            </a:r>
            <a:r>
              <a:rPr lang="uk-UA" sz="1800" dirty="0"/>
              <a:t> звичайних каси, 0 експрес кас, 0 кас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140</a:t>
            </a:r>
            <a:r>
              <a:rPr lang="en-US" sz="1800" dirty="0"/>
              <a:t> </a:t>
            </a:r>
            <a:r>
              <a:rPr lang="uk-UA" sz="1800" dirty="0"/>
              <a:t>хвилин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7</a:t>
            </a:r>
            <a:r>
              <a:rPr lang="en-US" sz="1800" dirty="0"/>
              <a:t> </a:t>
            </a:r>
            <a:r>
              <a:rPr lang="uk-UA" sz="1800" dirty="0"/>
              <a:t>хвилин</a:t>
            </a:r>
          </a:p>
          <a:p>
            <a:r>
              <a:rPr lang="uk-UA" sz="1800" dirty="0"/>
              <a:t>2) </a:t>
            </a:r>
            <a:r>
              <a:rPr lang="en-US" sz="1800" dirty="0"/>
              <a:t>2</a:t>
            </a:r>
            <a:r>
              <a:rPr lang="uk-UA" sz="1800" dirty="0"/>
              <a:t> звичайних каси, 1 експрес каса, 0 кас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117</a:t>
            </a:r>
            <a:r>
              <a:rPr lang="en-US" sz="1800" dirty="0"/>
              <a:t> </a:t>
            </a:r>
            <a:r>
              <a:rPr lang="uk-UA" sz="1800" dirty="0"/>
              <a:t>хвилин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5,85</a:t>
            </a:r>
            <a:r>
              <a:rPr lang="en-US" sz="1800" dirty="0"/>
              <a:t> </a:t>
            </a:r>
            <a:r>
              <a:rPr lang="uk-UA" sz="1800" dirty="0"/>
              <a:t>хвилин</a:t>
            </a:r>
          </a:p>
          <a:p>
            <a:r>
              <a:rPr lang="uk-UA" sz="1800" dirty="0"/>
              <a:t>3) </a:t>
            </a:r>
            <a:r>
              <a:rPr lang="en-US" sz="1800" dirty="0"/>
              <a:t>2</a:t>
            </a:r>
            <a:r>
              <a:rPr lang="uk-UA" sz="1800" dirty="0"/>
              <a:t> звичайних каси, 2 експрес каси, 0 кас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75 хвилин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3,75 хвилин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795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47120" cy="610863"/>
          </a:xfrm>
        </p:spPr>
        <p:txBody>
          <a:bodyPr>
            <a:normAutofit/>
          </a:bodyPr>
          <a:lstStyle/>
          <a:p>
            <a:r>
              <a:rPr lang="uk-UA" dirty="0"/>
              <a:t>Результати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7D11E0-F504-76B9-D5EF-0F2304766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84088"/>
            <a:ext cx="10020301" cy="4410017"/>
          </a:xfrm>
        </p:spPr>
        <p:txBody>
          <a:bodyPr/>
          <a:lstStyle/>
          <a:p>
            <a:r>
              <a:rPr lang="uk-UA" sz="1800" dirty="0"/>
              <a:t>4) </a:t>
            </a:r>
            <a:r>
              <a:rPr lang="en-US" sz="1800" dirty="0"/>
              <a:t>2</a:t>
            </a:r>
            <a:r>
              <a:rPr lang="uk-UA" sz="1800" dirty="0"/>
              <a:t> звичайних каси, 2 експрес каси, 1 каса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60 хвилин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 </a:t>
            </a:r>
            <a:r>
              <a:rPr lang="uk-UA" sz="1800" dirty="0"/>
              <a:t>3 хвилини</a:t>
            </a:r>
          </a:p>
          <a:p>
            <a:r>
              <a:rPr lang="uk-UA" sz="1800" dirty="0"/>
              <a:t>5) </a:t>
            </a:r>
            <a:r>
              <a:rPr lang="en-US" sz="1800" dirty="0"/>
              <a:t>2</a:t>
            </a:r>
            <a:r>
              <a:rPr lang="uk-UA" sz="1800" dirty="0"/>
              <a:t> звичайних каси, 2 експрес каси, 2 каси самообслуговування</a:t>
            </a:r>
          </a:p>
          <a:p>
            <a:r>
              <a:rPr lang="uk-UA" sz="1800" dirty="0"/>
              <a:t>Сумарний час операцій</a:t>
            </a:r>
            <a:r>
              <a:rPr lang="en-US" sz="1800" dirty="0"/>
              <a:t>: </a:t>
            </a:r>
            <a:r>
              <a:rPr lang="uk-UA" sz="1800" dirty="0"/>
              <a:t>40 хвилин</a:t>
            </a:r>
          </a:p>
          <a:p>
            <a:r>
              <a:rPr lang="uk-UA" sz="1800" dirty="0"/>
              <a:t>Максимальний час очікування</a:t>
            </a:r>
            <a:r>
              <a:rPr lang="en-US" sz="1800" dirty="0"/>
              <a:t>:</a:t>
            </a:r>
            <a:r>
              <a:rPr lang="uk-UA" sz="1800" dirty="0"/>
              <a:t> 2 хвилини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82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8D3A5D5-9CB5-3ED8-30E5-F4391F3D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10975" cy="610863"/>
          </a:xfrm>
        </p:spPr>
        <p:txBody>
          <a:bodyPr>
            <a:normAutofit/>
          </a:bodyPr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D289C25-EFE2-B1B7-594A-88B924B8D3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7" y="2127380"/>
            <a:ext cx="10860057" cy="4571999"/>
          </a:xfrm>
        </p:spPr>
        <p:txBody>
          <a:bodyPr/>
          <a:lstStyle/>
          <a:p>
            <a:r>
              <a:rPr lang="ru-RU" sz="1800" dirty="0"/>
              <a:t>Ми </a:t>
            </a:r>
            <a:r>
              <a:rPr lang="ru-RU" sz="1800" dirty="0" err="1"/>
              <a:t>проаналізували</a:t>
            </a:r>
            <a:r>
              <a:rPr lang="ru-RU" sz="1800" dirty="0"/>
              <a:t> </a:t>
            </a:r>
            <a:r>
              <a:rPr lang="ru-RU" sz="1800" dirty="0" err="1"/>
              <a:t>різні</a:t>
            </a:r>
            <a:r>
              <a:rPr lang="ru-RU" sz="1800" dirty="0"/>
              <a:t> </a:t>
            </a:r>
            <a:r>
              <a:rPr lang="ru-RU" sz="1800" dirty="0" err="1"/>
              <a:t>сценарії</a:t>
            </a:r>
            <a:r>
              <a:rPr lang="ru-RU" sz="1800" dirty="0"/>
              <a:t>. </a:t>
            </a:r>
            <a:r>
              <a:rPr lang="ru-RU" sz="1800" dirty="0" err="1"/>
              <a:t>Отже</a:t>
            </a:r>
            <a:r>
              <a:rPr lang="ru-RU" sz="1800" dirty="0"/>
              <a:t>, ми </a:t>
            </a:r>
            <a:r>
              <a:rPr lang="ru-RU" sz="1800" dirty="0" err="1"/>
              <a:t>з’ясували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додавання</a:t>
            </a:r>
            <a:r>
              <a:rPr lang="ru-RU" sz="1800" dirty="0"/>
              <a:t> </a:t>
            </a:r>
            <a:r>
              <a:rPr lang="ru-RU" sz="1800" dirty="0" err="1"/>
              <a:t>хоач</a:t>
            </a:r>
            <a:r>
              <a:rPr lang="ru-RU" sz="1800" dirty="0"/>
              <a:t> б </a:t>
            </a:r>
            <a:r>
              <a:rPr lang="ru-RU" sz="1800" dirty="0" err="1"/>
              <a:t>однієї</a:t>
            </a:r>
            <a:r>
              <a:rPr lang="ru-RU" sz="1800" dirty="0"/>
              <a:t> </a:t>
            </a:r>
            <a:r>
              <a:rPr lang="ru-RU" sz="1800" dirty="0" err="1"/>
              <a:t>каси</a:t>
            </a:r>
            <a:r>
              <a:rPr lang="ru-RU" sz="1800" dirty="0"/>
              <a:t> </a:t>
            </a:r>
            <a:r>
              <a:rPr lang="ru-RU" sz="1800" dirty="0" err="1"/>
              <a:t>самообслуговування</a:t>
            </a:r>
            <a:r>
              <a:rPr lang="ru-RU" sz="1800" dirty="0"/>
              <a:t> </a:t>
            </a:r>
            <a:r>
              <a:rPr lang="ru-RU" sz="1800" dirty="0" err="1"/>
              <a:t>значно</a:t>
            </a:r>
            <a:r>
              <a:rPr lang="ru-RU" sz="1800" dirty="0"/>
              <a:t> </a:t>
            </a:r>
            <a:r>
              <a:rPr lang="ru-RU" sz="1800" dirty="0" err="1"/>
              <a:t>скоротить</a:t>
            </a:r>
            <a:r>
              <a:rPr lang="ru-RU" sz="1800" dirty="0"/>
              <a:t> час </a:t>
            </a:r>
            <a:r>
              <a:rPr lang="ru-RU" sz="1800" dirty="0" err="1"/>
              <a:t>очікування</a:t>
            </a:r>
            <a:r>
              <a:rPr lang="ru-RU" sz="1800" dirty="0"/>
              <a:t> </a:t>
            </a:r>
            <a:r>
              <a:rPr lang="ru-RU" sz="1800" dirty="0" err="1"/>
              <a:t>клієнтів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також </a:t>
            </a:r>
            <a:r>
              <a:rPr lang="ru-RU" sz="1800" dirty="0" err="1"/>
              <a:t>допомагає</a:t>
            </a:r>
            <a:r>
              <a:rPr lang="ru-RU" sz="1800" dirty="0"/>
              <a:t> </a:t>
            </a:r>
            <a:r>
              <a:rPr lang="ru-RU" sz="1800" dirty="0" err="1"/>
              <a:t>покращити</a:t>
            </a:r>
            <a:r>
              <a:rPr lang="ru-RU" sz="1800" dirty="0"/>
              <a:t> </a:t>
            </a:r>
            <a:r>
              <a:rPr lang="ru-RU" sz="1800" dirty="0" err="1"/>
              <a:t>миттєве</a:t>
            </a:r>
            <a:r>
              <a:rPr lang="ru-RU" sz="1800" dirty="0"/>
              <a:t> </a:t>
            </a:r>
            <a:r>
              <a:rPr lang="ru-RU" sz="1800" dirty="0" err="1"/>
              <a:t>використання</a:t>
            </a:r>
            <a:r>
              <a:rPr lang="ru-RU" sz="1800" dirty="0"/>
              <a:t> </a:t>
            </a:r>
            <a:r>
              <a:rPr lang="ru-RU" sz="1800" dirty="0" err="1"/>
              <a:t>інших</a:t>
            </a:r>
            <a:r>
              <a:rPr lang="ru-RU" sz="1800" dirty="0"/>
              <a:t> </a:t>
            </a:r>
            <a:r>
              <a:rPr lang="ru-RU" sz="1800" dirty="0" err="1"/>
              <a:t>касових</a:t>
            </a:r>
            <a:r>
              <a:rPr lang="ru-RU" sz="1800" dirty="0"/>
              <a:t> </a:t>
            </a:r>
            <a:r>
              <a:rPr lang="ru-RU" sz="1800" dirty="0" err="1"/>
              <a:t>апаратів</a:t>
            </a:r>
            <a:r>
              <a:rPr lang="ru-RU" sz="1800" dirty="0"/>
              <a:t>, але </a:t>
            </a:r>
            <a:r>
              <a:rPr lang="ru-RU" sz="1800" dirty="0" err="1"/>
              <a:t>водночас</a:t>
            </a:r>
            <a:r>
              <a:rPr lang="ru-RU" sz="1800" dirty="0"/>
              <a:t> не </a:t>
            </a:r>
            <a:r>
              <a:rPr lang="ru-RU" sz="1800" dirty="0" err="1"/>
              <a:t>всі</a:t>
            </a:r>
            <a:r>
              <a:rPr lang="ru-RU" sz="1800" dirty="0"/>
              <a:t> </a:t>
            </a:r>
            <a:r>
              <a:rPr lang="ru-RU" sz="1800" dirty="0" err="1"/>
              <a:t>вміють</a:t>
            </a:r>
            <a:r>
              <a:rPr lang="ru-RU" sz="1800" dirty="0"/>
              <a:t> </a:t>
            </a:r>
            <a:r>
              <a:rPr lang="ru-RU" sz="1800" dirty="0" err="1"/>
              <a:t>користовуватися</a:t>
            </a:r>
            <a:r>
              <a:rPr lang="ru-RU" sz="1800" dirty="0"/>
              <a:t> касами </a:t>
            </a:r>
            <a:r>
              <a:rPr lang="ru-RU" sz="1800" dirty="0" err="1"/>
              <a:t>обслуговування</a:t>
            </a:r>
            <a:r>
              <a:rPr lang="ru-RU" sz="1800" dirty="0"/>
              <a:t>, тому, </a:t>
            </a:r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наповненість</a:t>
            </a:r>
            <a:r>
              <a:rPr lang="ru-RU" sz="1800" dirty="0"/>
              <a:t> магазину </a:t>
            </a:r>
            <a:r>
              <a:rPr lang="ru-RU" sz="1800" dirty="0" err="1"/>
              <a:t>дуже</a:t>
            </a:r>
            <a:r>
              <a:rPr lang="ru-RU" sz="1800" dirty="0"/>
              <a:t> велика, то </a:t>
            </a:r>
            <a:r>
              <a:rPr lang="ru-RU" sz="1800" dirty="0" err="1"/>
              <a:t>варто</a:t>
            </a:r>
            <a:r>
              <a:rPr lang="ru-RU" sz="1800" dirty="0"/>
              <a:t> </a:t>
            </a:r>
            <a:r>
              <a:rPr lang="ru-RU" sz="1800" dirty="0" err="1"/>
              <a:t>було</a:t>
            </a:r>
            <a:r>
              <a:rPr lang="ru-RU" sz="1800" dirty="0"/>
              <a:t> б </a:t>
            </a:r>
            <a:r>
              <a:rPr lang="ru-RU" sz="1800" dirty="0" err="1"/>
              <a:t>додати</a:t>
            </a:r>
            <a:r>
              <a:rPr lang="ru-RU" sz="1800" dirty="0"/>
              <a:t> </a:t>
            </a:r>
            <a:r>
              <a:rPr lang="ru-RU" sz="1800" dirty="0" err="1"/>
              <a:t>більше</a:t>
            </a:r>
            <a:r>
              <a:rPr lang="ru-RU" sz="1800" dirty="0"/>
              <a:t> </a:t>
            </a:r>
            <a:r>
              <a:rPr lang="ru-RU" sz="1800" dirty="0" err="1"/>
              <a:t>саме</a:t>
            </a:r>
            <a:r>
              <a:rPr lang="ru-RU" sz="1800" dirty="0"/>
              <a:t> </a:t>
            </a:r>
            <a:r>
              <a:rPr lang="ru-RU" sz="1800" dirty="0" err="1"/>
              <a:t>звиачйних</a:t>
            </a:r>
            <a:r>
              <a:rPr lang="ru-RU" sz="1800" dirty="0"/>
              <a:t> кас, а </a:t>
            </a:r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наповненість</a:t>
            </a:r>
            <a:r>
              <a:rPr lang="ru-RU" sz="1800" dirty="0"/>
              <a:t> магазину </a:t>
            </a:r>
            <a:r>
              <a:rPr lang="ru-RU" sz="1800" dirty="0" err="1"/>
              <a:t>середня</a:t>
            </a:r>
            <a:r>
              <a:rPr lang="ru-RU" sz="1800" dirty="0"/>
              <a:t>, то </a:t>
            </a:r>
            <a:r>
              <a:rPr lang="ru-RU" sz="1800" dirty="0" err="1"/>
              <a:t>можна</a:t>
            </a:r>
            <a:r>
              <a:rPr lang="ru-RU" sz="1800" dirty="0"/>
              <a:t> </a:t>
            </a:r>
            <a:r>
              <a:rPr lang="ru-RU" sz="1800" dirty="0" err="1"/>
              <a:t>додавати</a:t>
            </a:r>
            <a:r>
              <a:rPr lang="ru-RU" sz="1800" dirty="0"/>
              <a:t> </a:t>
            </a:r>
            <a:r>
              <a:rPr lang="ru-RU" sz="1800" dirty="0" err="1"/>
              <a:t>більше</a:t>
            </a:r>
            <a:r>
              <a:rPr lang="ru-RU" sz="1800" dirty="0"/>
              <a:t> </a:t>
            </a:r>
            <a:r>
              <a:rPr lang="ru-RU" sz="1800" dirty="0" err="1"/>
              <a:t>автоматичних</a:t>
            </a:r>
            <a:r>
              <a:rPr lang="ru-RU" sz="1800" dirty="0"/>
              <a:t> кас для </a:t>
            </a:r>
            <a:r>
              <a:rPr lang="ru-RU" sz="1800" dirty="0" err="1"/>
              <a:t>економії</a:t>
            </a:r>
            <a:r>
              <a:rPr lang="ru-RU" sz="1800" dirty="0"/>
              <a:t> </a:t>
            </a:r>
            <a:r>
              <a:rPr lang="ru-RU" sz="1800" dirty="0" err="1"/>
              <a:t>коштів</a:t>
            </a:r>
            <a:r>
              <a:rPr lang="ru-RU" sz="1800" dirty="0"/>
              <a:t> на </a:t>
            </a:r>
            <a:r>
              <a:rPr lang="ru-RU" sz="1800" dirty="0" err="1"/>
              <a:t>утримання</a:t>
            </a:r>
            <a:r>
              <a:rPr lang="ru-RU" sz="1800" dirty="0"/>
              <a:t> </a:t>
            </a:r>
            <a:r>
              <a:rPr lang="ru-RU" sz="1800" dirty="0" err="1"/>
              <a:t>працівників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76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4" y="3045437"/>
            <a:ext cx="4409172" cy="610863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32617"/>
            <a:ext cx="5001771" cy="3289971"/>
          </a:xfrm>
        </p:spPr>
        <p:txBody>
          <a:bodyPr>
            <a:noAutofit/>
          </a:bodyPr>
          <a:lstStyle/>
          <a:p>
            <a:r>
              <a:rPr lang="ru-RU" sz="2000" dirty="0"/>
              <a:t>Супермаркет </a:t>
            </a:r>
            <a:r>
              <a:rPr lang="en-US" sz="2000" dirty="0"/>
              <a:t>—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підрозділ</a:t>
            </a:r>
            <a:r>
              <a:rPr lang="ru-RU" sz="2000" dirty="0"/>
              <a:t> </a:t>
            </a:r>
            <a:r>
              <a:rPr lang="ru-RU" sz="2000" dirty="0" err="1"/>
              <a:t>роздрібної</a:t>
            </a:r>
            <a:r>
              <a:rPr lang="ru-RU" sz="2000" dirty="0"/>
              <a:t> </a:t>
            </a:r>
            <a:r>
              <a:rPr lang="ru-RU" sz="2000" dirty="0" err="1"/>
              <a:t>торгівлі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продає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необхідні</a:t>
            </a:r>
            <a:r>
              <a:rPr lang="ru-RU" sz="2000" dirty="0"/>
              <a:t> </a:t>
            </a:r>
            <a:r>
              <a:rPr lang="ru-RU" sz="2000" dirty="0" err="1"/>
              <a:t>повсякденні</a:t>
            </a:r>
            <a:r>
              <a:rPr lang="ru-RU" sz="2000" dirty="0"/>
              <a:t> </a:t>
            </a:r>
            <a:r>
              <a:rPr lang="ru-RU" sz="2000" dirty="0" err="1"/>
              <a:t>товари</a:t>
            </a:r>
            <a:r>
              <a:rPr lang="ru-RU" sz="2000" dirty="0"/>
              <a:t>, </a:t>
            </a:r>
            <a:r>
              <a:rPr lang="ru-RU" sz="2000" dirty="0" err="1"/>
              <a:t>такі</a:t>
            </a:r>
            <a:r>
              <a:rPr lang="ru-RU" sz="2000" dirty="0"/>
              <a:t> як </a:t>
            </a:r>
            <a:r>
              <a:rPr lang="ru-RU" sz="2000" dirty="0" err="1"/>
              <a:t>бакалія</a:t>
            </a:r>
            <a:r>
              <a:rPr lang="ru-RU" sz="2000" dirty="0"/>
              <a:t>, </a:t>
            </a:r>
            <a:r>
              <a:rPr lang="ru-RU" sz="2000" dirty="0" err="1"/>
              <a:t>напої</a:t>
            </a:r>
            <a:r>
              <a:rPr lang="ru-RU" sz="2000" dirty="0"/>
              <a:t>, </a:t>
            </a:r>
            <a:r>
              <a:rPr lang="ru-RU" sz="2000" dirty="0" err="1"/>
              <a:t>товари</a:t>
            </a:r>
            <a:r>
              <a:rPr lang="ru-RU" sz="2000" dirty="0"/>
              <a:t> для дому </a:t>
            </a:r>
            <a:r>
              <a:rPr lang="ru-RU" sz="2000" dirty="0" err="1"/>
              <a:t>тощо</a:t>
            </a:r>
            <a:r>
              <a:rPr lang="ru-RU" sz="2000" dirty="0"/>
              <a:t>. З </a:t>
            </a:r>
            <a:r>
              <a:rPr lang="ru-RU" sz="2000" dirty="0" err="1"/>
              <a:t>огляду</a:t>
            </a:r>
            <a:r>
              <a:rPr lang="ru-RU" sz="2000" dirty="0"/>
              <a:t> на </a:t>
            </a:r>
            <a:r>
              <a:rPr lang="ru-RU" sz="2000" dirty="0" err="1"/>
              <a:t>різноманітні</a:t>
            </a:r>
            <a:r>
              <a:rPr lang="ru-RU" sz="2000" dirty="0"/>
              <a:t> потреби,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надає</a:t>
            </a:r>
            <a:r>
              <a:rPr lang="ru-RU" sz="2000" dirty="0"/>
              <a:t> </a:t>
            </a:r>
            <a:r>
              <a:rPr lang="ru-RU" sz="2000" dirty="0" err="1"/>
              <a:t>цей</a:t>
            </a:r>
            <a:r>
              <a:rPr lang="ru-RU" sz="2000" dirty="0"/>
              <a:t> супермаркет</a:t>
            </a:r>
            <a:r>
              <a:rPr lang="en-US" sz="2000" dirty="0"/>
              <a:t>, </a:t>
            </a:r>
            <a:r>
              <a:rPr lang="ru-RU" sz="2000" dirty="0" err="1"/>
              <a:t>це</a:t>
            </a:r>
            <a:r>
              <a:rPr lang="ru-RU" sz="2000" dirty="0"/>
              <a:t> робить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завжди</a:t>
            </a:r>
            <a:r>
              <a:rPr lang="ru-RU" sz="2000" dirty="0"/>
              <a:t> </a:t>
            </a:r>
            <a:r>
              <a:rPr lang="ru-RU" sz="2000" dirty="0" err="1"/>
              <a:t>задоволеним</a:t>
            </a:r>
            <a:r>
              <a:rPr lang="ru-RU" sz="2000" dirty="0"/>
              <a:t> </a:t>
            </a:r>
            <a:r>
              <a:rPr lang="ru-RU" sz="2000" dirty="0" err="1"/>
              <a:t>клієнтами</a:t>
            </a:r>
            <a:r>
              <a:rPr lang="ru-RU" sz="2000" dirty="0"/>
              <a:t>, </a:t>
            </a:r>
            <a:r>
              <a:rPr lang="ru-RU" sz="2000" dirty="0" err="1"/>
              <a:t>спричиняючи</a:t>
            </a:r>
            <a:r>
              <a:rPr lang="ru-RU" sz="2000" dirty="0"/>
              <a:t> </a:t>
            </a:r>
            <a:r>
              <a:rPr lang="ru-RU" sz="2000" dirty="0" err="1"/>
              <a:t>довгу</a:t>
            </a:r>
            <a:r>
              <a:rPr lang="ru-RU" sz="2000" dirty="0"/>
              <a:t> </a:t>
            </a:r>
            <a:r>
              <a:rPr lang="ru-RU" sz="2000" dirty="0" err="1"/>
              <a:t>чергу</a:t>
            </a:r>
            <a:r>
              <a:rPr lang="ru-RU" sz="2000" dirty="0"/>
              <a:t> до касира</a:t>
            </a:r>
            <a:r>
              <a:rPr lang="en-US" sz="2000" dirty="0"/>
              <a:t>. </a:t>
            </a:r>
            <a:r>
              <a:rPr lang="uk-UA" sz="2000" dirty="0"/>
              <a:t>Ц</a:t>
            </a:r>
            <a:r>
              <a:rPr lang="ru-RU" sz="2000" dirty="0"/>
              <a:t>я </a:t>
            </a:r>
            <a:r>
              <a:rPr lang="ru-RU" sz="2000" dirty="0" err="1"/>
              <a:t>черга</a:t>
            </a:r>
            <a:r>
              <a:rPr lang="ru-RU" sz="2000" dirty="0"/>
              <a:t>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dirty="0" err="1"/>
              <a:t>виникає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очікування</a:t>
            </a:r>
            <a:r>
              <a:rPr lang="ru-RU" sz="2000" dirty="0"/>
              <a:t> оплати покупки в </a:t>
            </a:r>
            <a:r>
              <a:rPr lang="ru-RU" sz="2000" dirty="0" err="1"/>
              <a:t>касі</a:t>
            </a:r>
            <a:r>
              <a:rPr lang="ru-RU" sz="2000" dirty="0"/>
              <a:t>. У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/>
              <a:t>відвідувачі</a:t>
            </a:r>
            <a:r>
              <a:rPr lang="ru-RU" sz="2000" dirty="0"/>
              <a:t> часто </a:t>
            </a:r>
            <a:r>
              <a:rPr lang="ru-RU" sz="2000" dirty="0" err="1"/>
              <a:t>проводять</a:t>
            </a:r>
            <a:r>
              <a:rPr lang="ru-RU" sz="2000" dirty="0"/>
              <a:t> час </a:t>
            </a:r>
            <a:r>
              <a:rPr lang="ru-RU" sz="2000" dirty="0" err="1"/>
              <a:t>досить</a:t>
            </a:r>
            <a:r>
              <a:rPr lang="ru-RU" sz="2000" dirty="0"/>
              <a:t> </a:t>
            </a:r>
            <a:r>
              <a:rPr lang="ru-RU" sz="2000" dirty="0" err="1"/>
              <a:t>довго</a:t>
            </a:r>
            <a:r>
              <a:rPr lang="ru-RU" sz="2000" dirty="0"/>
              <a:t> і </a:t>
            </a:r>
            <a:r>
              <a:rPr lang="ru-RU" sz="2000" dirty="0" err="1"/>
              <a:t>неефективно</a:t>
            </a:r>
            <a:r>
              <a:rPr lang="ru-RU" sz="2000" dirty="0"/>
              <a:t>. 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.</a:t>
            </a: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C8131E-AC3F-B813-5DF8-83B85419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08" y="1784042"/>
            <a:ext cx="5745728" cy="30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32617"/>
            <a:ext cx="10754501" cy="3289971"/>
          </a:xfrm>
        </p:spPr>
        <p:txBody>
          <a:bodyPr>
            <a:noAutofit/>
          </a:bodyPr>
          <a:lstStyle/>
          <a:p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Продуктові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магазини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часто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мають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складне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завдання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: вони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повинні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визначити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,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скільки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працівників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найняти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,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щоб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обслуговувати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касові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черги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під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час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різної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кількості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клієнтів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протягом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дня.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Занадто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мало кас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означає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,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що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клієнти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витрачають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час на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гнівне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очікування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;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занадто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багато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, і магазин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втрачає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гроші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,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оплачуючи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своїм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працівникам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. Також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важливо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правильно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поєднати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звичайні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та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експрес-касові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черги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та,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черги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самообслуговування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. Яка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комбінація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найкраща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,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залежить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від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того,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яких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клієнтів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має</a:t>
            </a:r>
            <a:r>
              <a:rPr kumimoji="0" lang="ru-RU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 магазин.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10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205958" cy="610863"/>
          </a:xfrm>
        </p:spPr>
        <p:txBody>
          <a:bodyPr>
            <a:normAutofit/>
          </a:bodyPr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020301" cy="2795232"/>
          </a:xfrm>
        </p:spPr>
        <p:txBody>
          <a:bodyPr/>
          <a:lstStyle/>
          <a:p>
            <a:r>
              <a:rPr lang="uk-UA" sz="1800" b="1" dirty="0"/>
              <a:t>Наша задача полягає в тому, щоб мінімізувати кількість черг в касах, при цьому не втрачаючи прибуток і клієнтів.</a:t>
            </a:r>
            <a:endParaRPr lang="ru-RU" sz="1800" b="1" dirty="0"/>
          </a:p>
          <a:p>
            <a:r>
              <a:rPr lang="ru-RU" sz="1800" dirty="0"/>
              <a:t>Область </a:t>
            </a:r>
            <a:r>
              <a:rPr lang="ru-RU" sz="1800" dirty="0" err="1"/>
              <a:t>дослідження</a:t>
            </a:r>
            <a:r>
              <a:rPr lang="en-US" sz="1800" dirty="0"/>
              <a:t>:</a:t>
            </a:r>
            <a:r>
              <a:rPr lang="uk-UA" sz="1800" dirty="0"/>
              <a:t> супермаркет Сільпо</a:t>
            </a:r>
          </a:p>
          <a:p>
            <a:r>
              <a:rPr lang="uk-UA" sz="1800" dirty="0"/>
              <a:t>Предмет дослідження</a:t>
            </a:r>
            <a:r>
              <a:rPr lang="en-US" sz="1800" dirty="0"/>
              <a:t>:</a:t>
            </a:r>
            <a:r>
              <a:rPr lang="uk-UA" sz="1800" dirty="0"/>
              <a:t> </a:t>
            </a:r>
            <a:r>
              <a:rPr lang="ru-RU" sz="1800" dirty="0" err="1"/>
              <a:t>моделювання</a:t>
            </a:r>
            <a:r>
              <a:rPr lang="ru-RU" sz="1800" dirty="0"/>
              <a:t> </a:t>
            </a:r>
            <a:r>
              <a:rPr lang="ru-RU" sz="1800" dirty="0" err="1"/>
              <a:t>роботи</a:t>
            </a:r>
            <a:r>
              <a:rPr lang="ru-RU" sz="1800" dirty="0"/>
              <a:t> супермаркету з </a:t>
            </a:r>
            <a:r>
              <a:rPr lang="ru-RU" sz="1800" dirty="0" err="1"/>
              <a:t>різною</a:t>
            </a:r>
            <a:r>
              <a:rPr lang="ru-RU" sz="1800" dirty="0"/>
              <a:t> </a:t>
            </a:r>
            <a:r>
              <a:rPr lang="ru-RU" sz="1800" dirty="0" err="1"/>
              <a:t>кількістю</a:t>
            </a:r>
            <a:r>
              <a:rPr lang="ru-RU" sz="1800" dirty="0"/>
              <a:t> </a:t>
            </a:r>
            <a:r>
              <a:rPr lang="ru-RU" sz="1800" dirty="0" err="1"/>
              <a:t>різних</a:t>
            </a:r>
            <a:r>
              <a:rPr lang="ru-RU" sz="1800" dirty="0"/>
              <a:t> </a:t>
            </a:r>
            <a:r>
              <a:rPr lang="ru-RU" sz="1800" dirty="0" err="1"/>
              <a:t>типів</a:t>
            </a:r>
            <a:r>
              <a:rPr lang="ru-RU" sz="1800" dirty="0"/>
              <a:t> кас.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0278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32617"/>
            <a:ext cx="10754501" cy="1278754"/>
          </a:xfrm>
        </p:spPr>
        <p:txBody>
          <a:bodyPr>
            <a:noAutofit/>
          </a:bodyPr>
          <a:lstStyle/>
          <a:p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Важливо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що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 не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всі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люди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можуть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або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хочуть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користуватися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касами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самообслуговування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.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Взагалі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не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використовувати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каси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самообслуговування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не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можна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, оскільки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звичайні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каси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потребують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касирів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які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мають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отримувати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Franklin Gothic Book"/>
              </a:rPr>
              <a:t>зарплатню</a:t>
            </a:r>
            <a:r>
              <a:rPr lang="ru-RU" sz="2000" dirty="0">
                <a:solidFill>
                  <a:srgbClr val="000000"/>
                </a:solidFill>
                <a:latin typeface="Franklin Gothic Book"/>
              </a:rPr>
              <a:t>.</a:t>
            </a:r>
            <a:br>
              <a:rPr lang="uk-UA" sz="2000" dirty="0">
                <a:solidFill>
                  <a:srgbClr val="000000"/>
                </a:solidFill>
                <a:latin typeface="Franklin Gothic Book"/>
              </a:rPr>
            </a:br>
            <a:br>
              <a:rPr lang="en-US" sz="2000" dirty="0">
                <a:solidFill>
                  <a:srgbClr val="000000"/>
                </a:solidFill>
                <a:latin typeface="Franklin Gothic Book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47120" cy="610863"/>
          </a:xfrm>
        </p:spPr>
        <p:txBody>
          <a:bodyPr>
            <a:normAutofit fontScale="90000"/>
          </a:bodyPr>
          <a:lstStyle/>
          <a:p>
            <a:r>
              <a:rPr lang="uk-UA" dirty="0"/>
              <a:t>Програмне забезпечення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18775"/>
            <a:ext cx="10820540" cy="3598254"/>
          </a:xfrm>
        </p:spPr>
        <p:txBody>
          <a:bodyPr/>
          <a:lstStyle/>
          <a:p>
            <a:r>
              <a:rPr lang="uk-UA" sz="1800" dirty="0"/>
              <a:t>Для моделювання ми будемо використовувати програмне забезпечення мовою </a:t>
            </a:r>
            <a:r>
              <a:rPr lang="en-US" sz="1800" dirty="0"/>
              <a:t>Python. </a:t>
            </a:r>
            <a:r>
              <a:rPr lang="uk-UA" sz="1800" dirty="0"/>
              <a:t>Час приходу на каси нових клієнтів моделюється через </a:t>
            </a:r>
            <a:r>
              <a:rPr lang="uk-UA" sz="1800" dirty="0" err="1"/>
              <a:t>пуасонівський</a:t>
            </a:r>
            <a:r>
              <a:rPr lang="uk-UA" sz="1800" dirty="0"/>
              <a:t> потік. Для цього нам потрібно буде розрахувати середню кількість </a:t>
            </a:r>
            <a:r>
              <a:rPr lang="uk-UA" sz="1800" dirty="0" err="1"/>
              <a:t>кліентів</a:t>
            </a:r>
            <a:r>
              <a:rPr lang="uk-UA" sz="1800" dirty="0"/>
              <a:t>, що відвідує магазин протягом однієї години. </a:t>
            </a:r>
            <a:r>
              <a:rPr lang="ru-RU" sz="1800" dirty="0"/>
              <a:t>Кожному </a:t>
            </a:r>
            <a:r>
              <a:rPr lang="ru-RU" sz="1800" dirty="0" err="1"/>
              <a:t>клієнту</a:t>
            </a:r>
            <a:r>
              <a:rPr lang="ru-RU" sz="1800" dirty="0"/>
              <a:t> </a:t>
            </a:r>
            <a:r>
              <a:rPr lang="ru-RU" sz="1800" dirty="0" err="1"/>
              <a:t>надано</a:t>
            </a:r>
            <a:r>
              <a:rPr lang="ru-RU" sz="1800" dirty="0"/>
              <a:t> </a:t>
            </a:r>
            <a:r>
              <a:rPr lang="ru-RU" sz="1800" dirty="0" err="1"/>
              <a:t>унікальний</a:t>
            </a:r>
            <a:r>
              <a:rPr lang="ru-RU" sz="1800" dirty="0"/>
              <a:t> </a:t>
            </a:r>
            <a:r>
              <a:rPr lang="ru-RU" sz="1800" dirty="0" err="1"/>
              <a:t>ідентифікатор</a:t>
            </a:r>
            <a:r>
              <a:rPr lang="ru-RU" sz="1800" dirty="0"/>
              <a:t>.</a:t>
            </a:r>
            <a:endParaRPr lang="uk-UA" sz="1800" dirty="0"/>
          </a:p>
          <a:p>
            <a:r>
              <a:rPr lang="uk-UA" sz="1800" dirty="0"/>
              <a:t>Ми починаємо моделювання з фіксованою кількістю касових ліній кожного типу, усі вони відкриті та можуть обслуговувати клієнтів. Однак під час моделювання, ми маємо зважати на те, що деякі касові черги можуть закритися. </a:t>
            </a:r>
          </a:p>
          <a:p>
            <a:r>
              <a:rPr lang="ru-RU" sz="1800" dirty="0" err="1"/>
              <a:t>Існує</a:t>
            </a:r>
            <a:r>
              <a:rPr lang="ru-RU" sz="1800" dirty="0"/>
              <a:t> </a:t>
            </a:r>
            <a:r>
              <a:rPr lang="ru-RU" sz="1800" dirty="0" err="1"/>
              <a:t>чотири</a:t>
            </a:r>
            <a:r>
              <a:rPr lang="ru-RU" sz="1800" dirty="0"/>
              <a:t> </a:t>
            </a:r>
            <a:r>
              <a:rPr lang="ru-RU" sz="1800" dirty="0" err="1"/>
              <a:t>різні</a:t>
            </a:r>
            <a:r>
              <a:rPr lang="ru-RU" sz="1800" dirty="0"/>
              <a:t> типи </a:t>
            </a:r>
            <a:r>
              <a:rPr lang="ru-RU" sz="1800" dirty="0" err="1"/>
              <a:t>подій</a:t>
            </a:r>
            <a:r>
              <a:rPr lang="ru-RU" sz="1800" dirty="0"/>
              <a:t> </a:t>
            </a:r>
            <a:r>
              <a:rPr lang="ru-RU" sz="1800" dirty="0" err="1"/>
              <a:t>під</a:t>
            </a:r>
            <a:r>
              <a:rPr lang="ru-RU" sz="1800" dirty="0"/>
              <a:t> час </a:t>
            </a:r>
            <a:r>
              <a:rPr lang="ru-RU" sz="1800" dirty="0" err="1"/>
              <a:t>моделюання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ми </a:t>
            </a:r>
            <a:r>
              <a:rPr lang="ru-RU" sz="1800" dirty="0" err="1"/>
              <a:t>повинні</a:t>
            </a:r>
            <a:r>
              <a:rPr lang="ru-RU" sz="1800" dirty="0"/>
              <a:t> </a:t>
            </a:r>
            <a:r>
              <a:rPr lang="ru-RU" sz="1800" dirty="0" err="1"/>
              <a:t>визначити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Новий</a:t>
            </a:r>
            <a:r>
              <a:rPr lang="ru-RU" sz="1800" dirty="0"/>
              <a:t> </a:t>
            </a:r>
            <a:r>
              <a:rPr lang="ru-RU" sz="1800" dirty="0" err="1"/>
              <a:t>клієнт</a:t>
            </a:r>
            <a:r>
              <a:rPr lang="ru-RU" sz="1800" dirty="0"/>
              <a:t> </a:t>
            </a:r>
            <a:r>
              <a:rPr lang="ru-RU" sz="1800" dirty="0" err="1"/>
              <a:t>приєднується</a:t>
            </a:r>
            <a:r>
              <a:rPr lang="ru-RU" sz="1800" dirty="0"/>
              <a:t> до </a:t>
            </a:r>
            <a:r>
              <a:rPr lang="ru-RU" sz="1800" dirty="0" err="1"/>
              <a:t>каси</a:t>
            </a:r>
            <a:r>
              <a:rPr lang="ru-RU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Клієнт</a:t>
            </a:r>
            <a:r>
              <a:rPr lang="ru-RU" sz="1800" dirty="0"/>
              <a:t> </a:t>
            </a:r>
            <a:r>
              <a:rPr lang="ru-RU" sz="1800" dirty="0" err="1"/>
              <a:t>починає</a:t>
            </a:r>
            <a:r>
              <a:rPr lang="ru-RU" sz="1800" dirty="0"/>
              <a:t> розрахунок (</a:t>
            </a:r>
            <a:r>
              <a:rPr lang="ru-RU" sz="1800" dirty="0" err="1"/>
              <a:t>тобто</a:t>
            </a:r>
            <a:r>
              <a:rPr lang="ru-RU" sz="1800" dirty="0"/>
              <a:t> </a:t>
            </a:r>
            <a:r>
              <a:rPr lang="ru-RU" sz="1800" dirty="0" err="1"/>
              <a:t>він</a:t>
            </a:r>
            <a:r>
              <a:rPr lang="ru-RU" sz="1800" dirty="0"/>
              <a:t> </a:t>
            </a:r>
            <a:r>
              <a:rPr lang="ru-RU" sz="1800" dirty="0" err="1"/>
              <a:t>досяг</a:t>
            </a:r>
            <a:r>
              <a:rPr lang="ru-RU" sz="1800" dirty="0"/>
              <a:t> </a:t>
            </a:r>
            <a:r>
              <a:rPr lang="ru-RU" sz="1800" dirty="0" err="1"/>
              <a:t>першої</a:t>
            </a:r>
            <a:r>
              <a:rPr lang="ru-RU" sz="1800" dirty="0"/>
              <a:t> </a:t>
            </a:r>
            <a:r>
              <a:rPr lang="ru-RU" sz="1800" dirty="0" err="1"/>
              <a:t>частини</a:t>
            </a:r>
            <a:r>
              <a:rPr lang="ru-RU" sz="1800" dirty="0"/>
              <a:t> </a:t>
            </a:r>
            <a:r>
              <a:rPr lang="ru-RU" sz="1800" dirty="0" err="1"/>
              <a:t>черги</a:t>
            </a:r>
            <a:r>
              <a:rPr lang="ru-RU" sz="1800" dirty="0"/>
              <a:t> й </a:t>
            </a:r>
            <a:r>
              <a:rPr lang="ru-RU" sz="1800" dirty="0" err="1"/>
              <a:t>його</a:t>
            </a:r>
            <a:r>
              <a:rPr lang="ru-RU" sz="1800" dirty="0"/>
              <a:t> </a:t>
            </a:r>
            <a:r>
              <a:rPr lang="ru-RU" sz="1800" dirty="0" err="1"/>
              <a:t>товари</a:t>
            </a:r>
            <a:r>
              <a:rPr lang="ru-RU" sz="1800" dirty="0"/>
              <a:t> </a:t>
            </a:r>
            <a:r>
              <a:rPr lang="ru-RU" sz="1800" dirty="0" err="1"/>
              <a:t>вже</a:t>
            </a:r>
            <a:r>
              <a:rPr lang="ru-RU" sz="1800" dirty="0"/>
              <a:t> </a:t>
            </a:r>
            <a:r>
              <a:rPr lang="ru-RU" sz="1800" dirty="0" err="1"/>
              <a:t>обробляються</a:t>
            </a:r>
            <a:r>
              <a:rPr lang="ru-RU" sz="18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Клієнт</a:t>
            </a:r>
            <a:r>
              <a:rPr lang="ru-RU" sz="1800" dirty="0"/>
              <a:t> </a:t>
            </a:r>
            <a:r>
              <a:rPr lang="ru-RU" sz="1800" dirty="0" err="1"/>
              <a:t>завершує</a:t>
            </a:r>
            <a:r>
              <a:rPr lang="ru-RU" sz="1800" dirty="0"/>
              <a:t> розрахунок (</a:t>
            </a:r>
            <a:r>
              <a:rPr lang="ru-RU" sz="1800" dirty="0" err="1"/>
              <a:t>тобто</a:t>
            </a:r>
            <a:r>
              <a:rPr lang="ru-RU" sz="1800" dirty="0"/>
              <a:t> </a:t>
            </a:r>
            <a:r>
              <a:rPr lang="ru-RU" sz="1800" dirty="0" err="1"/>
              <a:t>він</a:t>
            </a:r>
            <a:r>
              <a:rPr lang="ru-RU" sz="1800" dirty="0"/>
              <a:t> </a:t>
            </a:r>
            <a:r>
              <a:rPr lang="ru-RU" sz="1800" dirty="0" err="1"/>
              <a:t>закінчив</a:t>
            </a:r>
            <a:r>
              <a:rPr lang="ru-RU" sz="1800" dirty="0"/>
              <a:t> оплату та </a:t>
            </a:r>
            <a:r>
              <a:rPr lang="ru-RU" sz="1800" dirty="0" err="1"/>
              <a:t>залишає</a:t>
            </a:r>
            <a:r>
              <a:rPr lang="ru-RU" sz="1800" dirty="0"/>
              <a:t> магазин).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Лінія</a:t>
            </a:r>
            <a:r>
              <a:rPr lang="ru-RU" sz="1800" dirty="0"/>
              <a:t> </a:t>
            </a:r>
            <a:r>
              <a:rPr lang="ru-RU" sz="1800" dirty="0" err="1"/>
              <a:t>закривається</a:t>
            </a:r>
            <a:r>
              <a:rPr lang="ru-RU" sz="1800" dirty="0"/>
              <a:t>. </a:t>
            </a:r>
            <a:r>
              <a:rPr lang="ru-RU" sz="1800" dirty="0" err="1"/>
              <a:t>Усі</a:t>
            </a:r>
            <a:r>
              <a:rPr lang="ru-RU" sz="1800" dirty="0"/>
              <a:t> </a:t>
            </a:r>
            <a:r>
              <a:rPr lang="ru-RU" sz="1800" dirty="0" err="1"/>
              <a:t>клієнти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були в </a:t>
            </a:r>
            <a:r>
              <a:rPr lang="ru-RU" sz="1800" dirty="0" err="1"/>
              <a:t>черзі</a:t>
            </a:r>
            <a:r>
              <a:rPr lang="ru-RU" sz="1800" dirty="0"/>
              <a:t>, </a:t>
            </a:r>
            <a:r>
              <a:rPr lang="ru-RU" sz="1800" dirty="0" err="1"/>
              <a:t>повинні</a:t>
            </a:r>
            <a:r>
              <a:rPr lang="ru-RU" sz="1800" dirty="0"/>
              <a:t> </a:t>
            </a:r>
            <a:r>
              <a:rPr lang="ru-RU" sz="1800" dirty="0" err="1"/>
              <a:t>приєднатися</a:t>
            </a:r>
            <a:r>
              <a:rPr lang="ru-RU" sz="1800" dirty="0"/>
              <a:t> до </a:t>
            </a:r>
            <a:r>
              <a:rPr lang="ru-RU" sz="1800" dirty="0" err="1"/>
              <a:t>нової</a:t>
            </a:r>
            <a:r>
              <a:rPr lang="ru-RU" sz="1800" dirty="0"/>
              <a:t> </a:t>
            </a:r>
            <a:r>
              <a:rPr lang="ru-RU" sz="1800" dirty="0" err="1"/>
              <a:t>черги</a:t>
            </a:r>
            <a:r>
              <a:rPr lang="ru-RU" sz="1800" dirty="0"/>
              <a:t>, </a:t>
            </a:r>
            <a:r>
              <a:rPr lang="ru-RU" sz="1800" dirty="0" err="1"/>
              <a:t>крім</a:t>
            </a:r>
            <a:r>
              <a:rPr lang="ru-RU" sz="1800" dirty="0"/>
              <a:t> </a:t>
            </a:r>
            <a:r>
              <a:rPr lang="ru-RU" sz="1800" dirty="0" err="1"/>
              <a:t>першого</a:t>
            </a:r>
            <a:r>
              <a:rPr lang="ru-RU" sz="1800" dirty="0"/>
              <a:t> </a:t>
            </a:r>
            <a:r>
              <a:rPr lang="ru-RU" sz="1800" dirty="0" err="1"/>
              <a:t>клієнта</a:t>
            </a:r>
            <a:r>
              <a:rPr lang="ru-RU" sz="1800" dirty="0"/>
              <a:t> в </a:t>
            </a:r>
            <a:r>
              <a:rPr lang="ru-RU" sz="1800" dirty="0" err="1"/>
              <a:t>черзі</a:t>
            </a:r>
            <a:r>
              <a:rPr lang="ru-RU" sz="1800" dirty="0"/>
              <a:t>. </a:t>
            </a:r>
            <a:r>
              <a:rPr lang="ru-RU" sz="1800" dirty="0" err="1"/>
              <a:t>Жоден</a:t>
            </a:r>
            <a:r>
              <a:rPr lang="ru-RU" sz="1800" dirty="0"/>
              <a:t> </a:t>
            </a:r>
            <a:r>
              <a:rPr lang="ru-RU" sz="1800" dirty="0" err="1"/>
              <a:t>новий</a:t>
            </a:r>
            <a:r>
              <a:rPr lang="ru-RU" sz="1800" dirty="0"/>
              <a:t> </a:t>
            </a:r>
            <a:r>
              <a:rPr lang="ru-RU" sz="1800" dirty="0" err="1"/>
              <a:t>клієнт</a:t>
            </a:r>
            <a:r>
              <a:rPr lang="ru-RU" sz="1800" dirty="0"/>
              <a:t> не </a:t>
            </a:r>
            <a:r>
              <a:rPr lang="ru-RU" sz="1800" dirty="0" err="1"/>
              <a:t>може</a:t>
            </a:r>
            <a:r>
              <a:rPr lang="ru-RU" sz="1800" dirty="0"/>
              <a:t> </a:t>
            </a:r>
            <a:r>
              <a:rPr lang="ru-RU" sz="1800" dirty="0" err="1"/>
              <a:t>приєднатися</a:t>
            </a:r>
            <a:r>
              <a:rPr lang="ru-RU" sz="1800" dirty="0"/>
              <a:t> до </a:t>
            </a:r>
            <a:r>
              <a:rPr lang="ru-RU" sz="1800" dirty="0" err="1"/>
              <a:t>лінії</a:t>
            </a:r>
            <a:r>
              <a:rPr lang="ru-RU" sz="1800" dirty="0"/>
              <a:t> </a:t>
            </a:r>
            <a:r>
              <a:rPr lang="ru-RU" sz="1800" dirty="0" err="1"/>
              <a:t>після</a:t>
            </a:r>
            <a:r>
              <a:rPr lang="ru-RU" sz="1800" dirty="0"/>
              <a:t> </a:t>
            </a:r>
            <a:r>
              <a:rPr lang="ru-RU" sz="1800" dirty="0" err="1"/>
              <a:t>її</a:t>
            </a:r>
            <a:r>
              <a:rPr lang="ru-RU" sz="1800" dirty="0"/>
              <a:t> </a:t>
            </a:r>
            <a:r>
              <a:rPr lang="ru-RU" sz="1800" dirty="0" err="1"/>
              <a:t>закриття</a:t>
            </a:r>
            <a:r>
              <a:rPr lang="ru-RU" sz="1800" dirty="0"/>
              <a:t>. </a:t>
            </a:r>
          </a:p>
          <a:p>
            <a:r>
              <a:rPr lang="ru-RU" sz="1800" dirty="0" err="1"/>
              <a:t>Усі</a:t>
            </a:r>
            <a:r>
              <a:rPr lang="ru-RU" sz="1800" dirty="0"/>
              <a:t> </a:t>
            </a:r>
            <a:r>
              <a:rPr lang="ru-RU" sz="1800" dirty="0" err="1"/>
              <a:t>події</a:t>
            </a:r>
            <a:r>
              <a:rPr lang="ru-RU" sz="1800" dirty="0"/>
              <a:t> </a:t>
            </a:r>
            <a:r>
              <a:rPr lang="ru-RU" sz="1800" dirty="0" err="1"/>
              <a:t>будуть</a:t>
            </a:r>
            <a:r>
              <a:rPr lang="ru-RU" sz="1800" dirty="0"/>
              <a:t> </a:t>
            </a:r>
            <a:r>
              <a:rPr lang="ru-RU" sz="1800" dirty="0" err="1"/>
              <a:t>мати</a:t>
            </a:r>
            <a:r>
              <a:rPr lang="ru-RU" sz="1800" dirty="0"/>
              <a:t> </a:t>
            </a:r>
            <a:r>
              <a:rPr lang="ru-RU" sz="1800" dirty="0" err="1"/>
              <a:t>пов’язану</a:t>
            </a:r>
            <a:r>
              <a:rPr lang="ru-RU" sz="1800" dirty="0"/>
              <a:t> </a:t>
            </a:r>
            <a:r>
              <a:rPr lang="ru-RU" sz="1800" dirty="0" err="1"/>
              <a:t>мітку</a:t>
            </a:r>
            <a:r>
              <a:rPr lang="ru-RU" sz="1800" dirty="0"/>
              <a:t> часу, </a:t>
            </a:r>
            <a:r>
              <a:rPr lang="ru-RU" sz="1800" dirty="0" err="1"/>
              <a:t>додатне</a:t>
            </a:r>
            <a:r>
              <a:rPr lang="ru-RU" sz="1800" dirty="0"/>
              <a:t> </a:t>
            </a:r>
            <a:r>
              <a:rPr lang="ru-RU" sz="1800" dirty="0" err="1"/>
              <a:t>ціле</a:t>
            </a:r>
            <a:r>
              <a:rPr lang="ru-RU" sz="1800" dirty="0"/>
              <a:t> число,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вказує</a:t>
            </a:r>
            <a:r>
              <a:rPr lang="ru-RU" sz="1800" dirty="0"/>
              <a:t>, коли </a:t>
            </a:r>
            <a:r>
              <a:rPr lang="ru-RU" sz="1800" dirty="0" err="1"/>
              <a:t>ця</a:t>
            </a:r>
            <a:r>
              <a:rPr lang="ru-RU" sz="1800" dirty="0"/>
              <a:t> </a:t>
            </a:r>
            <a:r>
              <a:rPr lang="ru-RU" sz="1800" dirty="0" err="1"/>
              <a:t>подія</a:t>
            </a:r>
            <a:r>
              <a:rPr lang="ru-RU" sz="1800" dirty="0"/>
              <a:t> </a:t>
            </a:r>
            <a:r>
              <a:rPr lang="ru-RU" sz="1800" dirty="0" err="1"/>
              <a:t>відбувається</a:t>
            </a:r>
            <a:r>
              <a:rPr lang="ru-RU" sz="18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405536" cy="610863"/>
          </a:xfrm>
        </p:spPr>
        <p:txBody>
          <a:bodyPr>
            <a:normAutofit fontScale="90000"/>
          </a:bodyPr>
          <a:lstStyle/>
          <a:p>
            <a:r>
              <a:rPr lang="ru-RU" dirty="0"/>
              <a:t>Як </a:t>
            </a:r>
            <a:r>
              <a:rPr lang="ru-RU" dirty="0" err="1"/>
              <a:t>моделювати</a:t>
            </a:r>
            <a:r>
              <a:rPr lang="ru-RU" dirty="0"/>
              <a:t> до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</a:t>
            </a:r>
            <a:r>
              <a:rPr lang="ru-RU" dirty="0" err="1"/>
              <a:t>людина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65428"/>
            <a:ext cx="10820540" cy="3598254"/>
          </a:xfrm>
        </p:spPr>
        <p:txBody>
          <a:bodyPr/>
          <a:lstStyle/>
          <a:p>
            <a:r>
              <a:rPr lang="ru-RU" sz="1800" dirty="0" err="1"/>
              <a:t>Беремо</a:t>
            </a:r>
            <a:r>
              <a:rPr lang="ru-RU" sz="1800" dirty="0"/>
              <a:t> статистику по </a:t>
            </a:r>
            <a:r>
              <a:rPr lang="ru-RU" sz="1800" dirty="0" err="1"/>
              <a:t>населенню</a:t>
            </a:r>
            <a:r>
              <a:rPr lang="ru-RU" sz="1800" dirty="0"/>
              <a:t> </a:t>
            </a:r>
            <a:r>
              <a:rPr lang="ru-RU" sz="1800" dirty="0" err="1"/>
              <a:t>України</a:t>
            </a:r>
            <a:r>
              <a:rPr lang="ru-RU" sz="1800" dirty="0"/>
              <a:t>,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Києва</a:t>
            </a:r>
            <a:r>
              <a:rPr lang="ru-RU" sz="1800" dirty="0"/>
              <a:t>. З </a:t>
            </a:r>
            <a:r>
              <a:rPr lang="ru-RU" sz="1800" dirty="0" err="1"/>
              <a:t>цієї</a:t>
            </a:r>
            <a:r>
              <a:rPr lang="ru-RU" sz="1800" dirty="0"/>
              <a:t> статистики ми </a:t>
            </a:r>
            <a:r>
              <a:rPr lang="ru-RU" sz="1800" dirty="0" err="1"/>
              <a:t>беремо</a:t>
            </a:r>
            <a:r>
              <a:rPr lang="ru-RU" sz="1800" dirty="0"/>
              <a:t> </a:t>
            </a:r>
            <a:r>
              <a:rPr lang="ru-RU" sz="1800" dirty="0" err="1"/>
              <a:t>розподіл</a:t>
            </a:r>
            <a:r>
              <a:rPr lang="ru-RU" sz="1800" dirty="0"/>
              <a:t>, </a:t>
            </a:r>
            <a:r>
              <a:rPr lang="ru-RU" sz="1800" dirty="0" err="1"/>
              <a:t>наприклад</a:t>
            </a:r>
            <a:r>
              <a:rPr lang="ru-RU" sz="1800" dirty="0"/>
              <a:t> 20% </a:t>
            </a:r>
            <a:r>
              <a:rPr lang="ru-RU" sz="1800" dirty="0" err="1"/>
              <a:t>населення</a:t>
            </a:r>
            <a:r>
              <a:rPr lang="ru-RU" sz="1800" dirty="0"/>
              <a:t> до 14ти </a:t>
            </a:r>
            <a:r>
              <a:rPr lang="ru-RU" sz="1800" dirty="0" err="1"/>
              <a:t>років</a:t>
            </a:r>
            <a:r>
              <a:rPr lang="ru-RU" sz="1800" dirty="0"/>
              <a:t> (</a:t>
            </a:r>
            <a:r>
              <a:rPr lang="ru-RU" sz="1800" dirty="0" err="1"/>
              <a:t>група</a:t>
            </a:r>
            <a:r>
              <a:rPr lang="ru-RU" sz="1800" dirty="0"/>
              <a:t> А), 30% </a:t>
            </a:r>
            <a:r>
              <a:rPr lang="ru-RU" sz="1800" dirty="0" err="1"/>
              <a:t>більше</a:t>
            </a:r>
            <a:r>
              <a:rPr lang="ru-RU" sz="1800" dirty="0"/>
              <a:t> 60ти </a:t>
            </a:r>
            <a:r>
              <a:rPr lang="ru-RU" sz="1800" dirty="0" err="1"/>
              <a:t>років</a:t>
            </a:r>
            <a:r>
              <a:rPr lang="ru-RU" sz="1800" dirty="0"/>
              <a:t> (</a:t>
            </a:r>
            <a:r>
              <a:rPr lang="ru-RU" sz="1800" dirty="0" err="1"/>
              <a:t>група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ru-RU" sz="1800" dirty="0"/>
              <a:t>), і </a:t>
            </a:r>
            <a:r>
              <a:rPr lang="ru-RU" sz="1800" dirty="0" err="1"/>
              <a:t>ті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залишилися</a:t>
            </a:r>
            <a:r>
              <a:rPr lang="ru-RU" sz="1800" dirty="0"/>
              <a:t> в </a:t>
            </a:r>
            <a:r>
              <a:rPr lang="ru-RU" sz="1800" dirty="0" err="1"/>
              <a:t>проміжку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14 до 60 – 50%</a:t>
            </a:r>
            <a:r>
              <a:rPr lang="en-US" sz="1800" dirty="0"/>
              <a:t> (</a:t>
            </a:r>
            <a:r>
              <a:rPr lang="uk-UA" sz="1800" dirty="0"/>
              <a:t>група </a:t>
            </a:r>
            <a:r>
              <a:rPr lang="en-US" sz="1800" dirty="0"/>
              <a:t>B)</a:t>
            </a:r>
            <a:r>
              <a:rPr lang="ru-RU" sz="1800" dirty="0"/>
              <a:t>. В </a:t>
            </a:r>
            <a:r>
              <a:rPr lang="ru-RU" sz="1800" dirty="0" err="1"/>
              <a:t>залежності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цих</a:t>
            </a:r>
            <a:r>
              <a:rPr lang="ru-RU" sz="1800" dirty="0"/>
              <a:t> </a:t>
            </a:r>
            <a:r>
              <a:rPr lang="ru-RU" sz="1800" dirty="0" err="1"/>
              <a:t>вірогідностей</a:t>
            </a:r>
            <a:r>
              <a:rPr lang="ru-RU" sz="1800" dirty="0"/>
              <a:t> </a:t>
            </a:r>
            <a:r>
              <a:rPr lang="ru-RU" sz="1800" dirty="0" err="1"/>
              <a:t>програма</a:t>
            </a:r>
            <a:r>
              <a:rPr lang="ru-RU" sz="1800" dirty="0"/>
              <a:t> </a:t>
            </a:r>
            <a:r>
              <a:rPr lang="ru-RU" sz="1800" dirty="0" err="1"/>
              <a:t>роздає</a:t>
            </a:r>
            <a:r>
              <a:rPr lang="ru-RU" sz="1800" dirty="0"/>
              <a:t> </a:t>
            </a:r>
            <a:r>
              <a:rPr lang="ru-RU" sz="1800" dirty="0" err="1"/>
              <a:t>категорії</a:t>
            </a:r>
            <a:r>
              <a:rPr lang="ru-RU" sz="1800" dirty="0"/>
              <a:t> кожному новому </a:t>
            </a:r>
            <a:r>
              <a:rPr lang="ru-RU" sz="1800" dirty="0" err="1"/>
              <a:t>покупцю</a:t>
            </a:r>
            <a:r>
              <a:rPr lang="ru-RU" sz="1800" dirty="0"/>
              <a:t>. </a:t>
            </a:r>
            <a:r>
              <a:rPr lang="ru-RU" sz="1800" dirty="0" err="1"/>
              <a:t>Аналогічно</a:t>
            </a:r>
            <a:r>
              <a:rPr lang="ru-RU" sz="1800" dirty="0"/>
              <a:t> задано </a:t>
            </a:r>
            <a:r>
              <a:rPr lang="ru-RU" sz="1800" dirty="0" err="1"/>
              <a:t>параметри</a:t>
            </a:r>
            <a:r>
              <a:rPr lang="ru-RU" sz="1800" dirty="0"/>
              <a:t> з </a:t>
            </a:r>
            <a:r>
              <a:rPr lang="ru-RU" sz="1800" dirty="0" err="1"/>
              <a:t>кількістю</a:t>
            </a:r>
            <a:r>
              <a:rPr lang="ru-RU" sz="1800" dirty="0"/>
              <a:t> </a:t>
            </a:r>
            <a:r>
              <a:rPr lang="ru-RU" sz="1800" dirty="0" err="1"/>
              <a:t>продуктів</a:t>
            </a:r>
            <a:r>
              <a:rPr lang="ru-RU" sz="1800" dirty="0"/>
              <a:t>, оскільки </a:t>
            </a:r>
            <a:r>
              <a:rPr lang="ru-RU" sz="1800" dirty="0" err="1"/>
              <a:t>цей</a:t>
            </a:r>
            <a:r>
              <a:rPr lang="ru-RU" sz="1800" dirty="0"/>
              <a:t> параметр </a:t>
            </a:r>
            <a:r>
              <a:rPr lang="ru-RU" sz="1800" dirty="0" err="1"/>
              <a:t>теж</a:t>
            </a:r>
            <a:r>
              <a:rPr lang="ru-RU" sz="1800" dirty="0"/>
              <a:t> </a:t>
            </a:r>
            <a:r>
              <a:rPr lang="ru-RU" sz="1800" dirty="0" err="1"/>
              <a:t>впливає</a:t>
            </a:r>
            <a:r>
              <a:rPr lang="ru-RU" sz="1800" dirty="0"/>
              <a:t> на </a:t>
            </a:r>
            <a:r>
              <a:rPr lang="ru-RU" sz="1800" dirty="0" err="1"/>
              <a:t>розподіл</a:t>
            </a:r>
            <a:r>
              <a:rPr lang="ru-RU" sz="1800" dirty="0"/>
              <a:t>. </a:t>
            </a:r>
            <a:r>
              <a:rPr lang="ru-RU" sz="1800" dirty="0" err="1"/>
              <a:t>Кількість</a:t>
            </a:r>
            <a:r>
              <a:rPr lang="ru-RU" sz="1800" dirty="0"/>
              <a:t> </a:t>
            </a:r>
            <a:r>
              <a:rPr lang="ru-RU" sz="1800" dirty="0" err="1"/>
              <a:t>продуктів</a:t>
            </a:r>
            <a:r>
              <a:rPr lang="ru-RU" sz="1800" dirty="0"/>
              <a:t>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err="1"/>
              <a:t>поєднуватися</a:t>
            </a:r>
            <a:r>
              <a:rPr lang="ru-RU" sz="1800" dirty="0"/>
              <a:t> з </a:t>
            </a:r>
            <a:r>
              <a:rPr lang="ru-RU" sz="1800" dirty="0" err="1"/>
              <a:t>віком</a:t>
            </a:r>
            <a:r>
              <a:rPr lang="ru-RU" sz="1800" dirty="0"/>
              <a:t> </a:t>
            </a:r>
            <a:r>
              <a:rPr lang="ru-RU" sz="1800" dirty="0" err="1"/>
              <a:t>людини</a:t>
            </a:r>
            <a:r>
              <a:rPr lang="ru-RU" sz="1800" dirty="0"/>
              <a:t>, оскільки </a:t>
            </a:r>
            <a:r>
              <a:rPr lang="ru-RU" sz="1800" dirty="0" err="1"/>
              <a:t>літня</a:t>
            </a:r>
            <a:r>
              <a:rPr lang="ru-RU" sz="1800" dirty="0"/>
              <a:t> </a:t>
            </a:r>
            <a:r>
              <a:rPr lang="ru-RU" sz="1800" dirty="0" err="1"/>
              <a:t>людина</a:t>
            </a:r>
            <a:r>
              <a:rPr lang="ru-RU" sz="1800" dirty="0"/>
              <a:t>,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дитина</a:t>
            </a:r>
            <a:r>
              <a:rPr lang="ru-RU" sz="1800" dirty="0"/>
              <a:t> </a:t>
            </a:r>
            <a:r>
              <a:rPr lang="ru-RU" sz="1800" dirty="0" err="1"/>
              <a:t>наврядчи</a:t>
            </a:r>
            <a:r>
              <a:rPr lang="ru-RU" sz="1800" dirty="0"/>
              <a:t> </a:t>
            </a:r>
            <a:r>
              <a:rPr lang="ru-RU" sz="1800" dirty="0" err="1"/>
              <a:t>візьме</a:t>
            </a:r>
            <a:r>
              <a:rPr lang="ru-RU" sz="1800" dirty="0"/>
              <a:t> велику </a:t>
            </a:r>
            <a:r>
              <a:rPr lang="ru-RU" sz="1800" dirty="0" err="1"/>
              <a:t>кількість</a:t>
            </a:r>
            <a:r>
              <a:rPr lang="ru-RU" sz="1800" dirty="0"/>
              <a:t> товару. </a:t>
            </a:r>
            <a:r>
              <a:rPr lang="ru-RU" sz="1800" dirty="0" err="1"/>
              <a:t>Якщо</a:t>
            </a:r>
            <a:r>
              <a:rPr lang="ru-RU" sz="1800" dirty="0"/>
              <a:t> у </a:t>
            </a:r>
            <a:r>
              <a:rPr lang="ru-RU" sz="1800" dirty="0" err="1"/>
              <a:t>людини</a:t>
            </a:r>
            <a:r>
              <a:rPr lang="ru-RU" sz="1800" dirty="0"/>
              <a:t> велика </a:t>
            </a:r>
            <a:r>
              <a:rPr lang="ru-RU" sz="1800" dirty="0" err="1"/>
              <a:t>кількість</a:t>
            </a:r>
            <a:r>
              <a:rPr lang="ru-RU" sz="1800" dirty="0"/>
              <a:t> </a:t>
            </a:r>
            <a:r>
              <a:rPr lang="ru-RU" sz="1800" dirty="0" err="1"/>
              <a:t>продуктів</a:t>
            </a:r>
            <a:r>
              <a:rPr lang="ru-RU" sz="1800" dirty="0"/>
              <a:t>, то вона </a:t>
            </a:r>
            <a:r>
              <a:rPr lang="ru-RU" sz="1800" dirty="0" err="1"/>
              <a:t>скоріш</a:t>
            </a:r>
            <a:r>
              <a:rPr lang="ru-RU" sz="1800" dirty="0"/>
              <a:t> за все </a:t>
            </a:r>
            <a:r>
              <a:rPr lang="ru-RU" sz="1800" dirty="0" err="1"/>
              <a:t>незалежно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віку</a:t>
            </a:r>
            <a:r>
              <a:rPr lang="ru-RU" sz="1800" dirty="0"/>
              <a:t> </a:t>
            </a:r>
            <a:r>
              <a:rPr lang="ru-RU" sz="1800" dirty="0" err="1"/>
              <a:t>піде</a:t>
            </a:r>
            <a:r>
              <a:rPr lang="ru-RU" sz="1800" dirty="0"/>
              <a:t> на </a:t>
            </a:r>
            <a:r>
              <a:rPr lang="ru-RU" sz="1800" dirty="0" err="1"/>
              <a:t>звичайну</a:t>
            </a:r>
            <a:r>
              <a:rPr lang="ru-RU" sz="1800" dirty="0"/>
              <a:t> касу. </a:t>
            </a:r>
          </a:p>
        </p:txBody>
      </p:sp>
    </p:spTree>
    <p:extLst>
      <p:ext uri="{BB962C8B-B14F-4D97-AF65-F5344CB8AC3E}">
        <p14:creationId xmlns:p14="http://schemas.microsoft.com/office/powerpoint/2010/main" val="32465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47120" cy="610863"/>
          </a:xfrm>
        </p:spPr>
        <p:txBody>
          <a:bodyPr>
            <a:normAutofit fontScale="90000"/>
          </a:bodyPr>
          <a:lstStyle/>
          <a:p>
            <a:r>
              <a:rPr lang="uk-UA" dirty="0"/>
              <a:t>Що слід також врахувати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2"/>
            <a:ext cx="10020301" cy="4410017"/>
          </a:xfrm>
        </p:spPr>
        <p:txBody>
          <a:bodyPr/>
          <a:lstStyle/>
          <a:p>
            <a:r>
              <a:rPr lang="uk-UA" sz="1800" dirty="0"/>
              <a:t>Слід </a:t>
            </a:r>
            <a:r>
              <a:rPr lang="uk-UA" sz="1800" dirty="0" err="1"/>
              <a:t>зауважати</a:t>
            </a:r>
            <a:r>
              <a:rPr lang="uk-UA" sz="1800" dirty="0"/>
              <a:t>, що деякі події можуть породжувати нові події</a:t>
            </a:r>
          </a:p>
          <a:p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новий</a:t>
            </a:r>
            <a:r>
              <a:rPr lang="ru-RU" sz="1800" dirty="0"/>
              <a:t> </a:t>
            </a:r>
            <a:r>
              <a:rPr lang="ru-RU" sz="1800" dirty="0" err="1"/>
              <a:t>клієнт</a:t>
            </a:r>
            <a:r>
              <a:rPr lang="ru-RU" sz="1800" dirty="0"/>
              <a:t> </a:t>
            </a:r>
            <a:r>
              <a:rPr lang="ru-RU" sz="1800" dirty="0" err="1"/>
              <a:t>приєднується</a:t>
            </a:r>
            <a:r>
              <a:rPr lang="ru-RU" sz="1800" dirty="0"/>
              <a:t> до </a:t>
            </a:r>
            <a:r>
              <a:rPr lang="ru-RU" sz="1800" dirty="0" err="1"/>
              <a:t>порожньої</a:t>
            </a:r>
            <a:r>
              <a:rPr lang="ru-RU" sz="1800" dirty="0"/>
              <a:t> </a:t>
            </a:r>
            <a:r>
              <a:rPr lang="ru-RU" sz="1800" dirty="0" err="1"/>
              <a:t>черги</a:t>
            </a:r>
            <a:r>
              <a:rPr lang="ru-RU" sz="1800" dirty="0"/>
              <a:t> </a:t>
            </a:r>
            <a:r>
              <a:rPr lang="ru-RU" sz="1800" dirty="0" err="1"/>
              <a:t>оформлення</a:t>
            </a:r>
            <a:r>
              <a:rPr lang="ru-RU" sz="1800" dirty="0"/>
              <a:t> </a:t>
            </a:r>
            <a:r>
              <a:rPr lang="ru-RU" sz="1800" dirty="0" err="1"/>
              <a:t>замовлення</a:t>
            </a:r>
            <a:r>
              <a:rPr lang="ru-RU" sz="1800" dirty="0"/>
              <a:t>, ми </a:t>
            </a:r>
            <a:r>
              <a:rPr lang="ru-RU" sz="1800" dirty="0" err="1"/>
              <a:t>маємо</a:t>
            </a:r>
            <a:r>
              <a:rPr lang="ru-RU" sz="1800" dirty="0"/>
              <a:t> </a:t>
            </a:r>
            <a:r>
              <a:rPr lang="ru-RU" sz="1800" dirty="0" err="1"/>
              <a:t>нову</a:t>
            </a:r>
            <a:r>
              <a:rPr lang="ru-RU" sz="1800" dirty="0"/>
              <a:t> </a:t>
            </a:r>
            <a:r>
              <a:rPr lang="ru-RU" sz="1800" dirty="0" err="1"/>
              <a:t>подію</a:t>
            </a:r>
            <a:r>
              <a:rPr lang="ru-RU" sz="1800" dirty="0"/>
              <a:t> «початок </a:t>
            </a:r>
            <a:r>
              <a:rPr lang="uk-UA" sz="1800" dirty="0"/>
              <a:t>розрахунку</a:t>
            </a:r>
            <a:r>
              <a:rPr lang="ru-RU" sz="1800" dirty="0"/>
              <a:t>», з </a:t>
            </a:r>
            <a:r>
              <a:rPr lang="ru-RU" sz="1800" dirty="0" err="1"/>
              <a:t>тією</a:t>
            </a:r>
            <a:r>
              <a:rPr lang="ru-RU" sz="1800" dirty="0"/>
              <a:t> ж </a:t>
            </a:r>
            <a:r>
              <a:rPr lang="ru-RU" sz="1800" dirty="0" err="1"/>
              <a:t>міткою</a:t>
            </a:r>
            <a:r>
              <a:rPr lang="ru-RU" sz="1800" dirty="0"/>
              <a:t> часу, </a:t>
            </a:r>
            <a:r>
              <a:rPr lang="ru-RU" sz="1800" dirty="0" err="1"/>
              <a:t>що</a:t>
            </a:r>
            <a:r>
              <a:rPr lang="ru-RU" sz="1800" dirty="0"/>
              <a:t> й </a:t>
            </a:r>
            <a:r>
              <a:rPr lang="ru-RU" sz="1800" dirty="0" err="1"/>
              <a:t>подія</a:t>
            </a:r>
            <a:r>
              <a:rPr lang="ru-RU" sz="1800" dirty="0"/>
              <a:t> </a:t>
            </a:r>
            <a:r>
              <a:rPr lang="ru-RU" sz="1800" dirty="0" err="1"/>
              <a:t>приєднання</a:t>
            </a:r>
            <a:r>
              <a:rPr lang="ru-RU" sz="1800" dirty="0"/>
              <a:t> </a:t>
            </a:r>
            <a:r>
              <a:rPr lang="ru-RU" sz="1800" dirty="0" err="1"/>
              <a:t>клієнта</a:t>
            </a:r>
            <a:r>
              <a:rPr lang="ru-RU" sz="1800" dirty="0"/>
              <a:t> до </a:t>
            </a:r>
            <a:r>
              <a:rPr lang="ru-RU" sz="1800" dirty="0" err="1"/>
              <a:t>каси</a:t>
            </a:r>
            <a:r>
              <a:rPr lang="ru-RU" sz="1800" dirty="0"/>
              <a:t>. Так само і </a:t>
            </a:r>
            <a:r>
              <a:rPr lang="ru-RU" sz="1800" dirty="0" err="1"/>
              <a:t>далі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клієнт</a:t>
            </a:r>
            <a:r>
              <a:rPr lang="ru-RU" sz="1800" dirty="0"/>
              <a:t> </a:t>
            </a:r>
            <a:r>
              <a:rPr lang="ru-RU" sz="1800" dirty="0" err="1"/>
              <a:t>починає</a:t>
            </a:r>
            <a:r>
              <a:rPr lang="ru-RU" sz="1800" dirty="0"/>
              <a:t> розрахунок, </a:t>
            </a:r>
            <a:r>
              <a:rPr lang="ru-RU" sz="1800" dirty="0" err="1"/>
              <a:t>додається</a:t>
            </a:r>
            <a:r>
              <a:rPr lang="ru-RU" sz="1800" dirty="0"/>
              <a:t> нова </a:t>
            </a:r>
            <a:r>
              <a:rPr lang="ru-RU" sz="1800" dirty="0" err="1"/>
              <a:t>подія</a:t>
            </a:r>
            <a:r>
              <a:rPr lang="ru-RU" sz="1800" dirty="0"/>
              <a:t> «</a:t>
            </a:r>
            <a:r>
              <a:rPr lang="ru-RU" sz="1800" dirty="0" err="1"/>
              <a:t>завершення</a:t>
            </a:r>
            <a:r>
              <a:rPr lang="ru-RU" sz="1800" dirty="0"/>
              <a:t> </a:t>
            </a:r>
            <a:r>
              <a:rPr lang="ru-RU" sz="1800" dirty="0" err="1"/>
              <a:t>розрахнку</a:t>
            </a:r>
            <a:r>
              <a:rPr lang="ru-RU" sz="1800" dirty="0"/>
              <a:t>» з </a:t>
            </a:r>
            <a:r>
              <a:rPr lang="ru-RU" sz="1800" dirty="0" err="1"/>
              <a:t>тією</a:t>
            </a:r>
            <a:r>
              <a:rPr lang="ru-RU" sz="1800" dirty="0"/>
              <a:t> ж </a:t>
            </a:r>
            <a:r>
              <a:rPr lang="ru-RU" sz="1800" dirty="0" err="1"/>
              <a:t>міткою</a:t>
            </a:r>
            <a:r>
              <a:rPr lang="ru-RU" sz="1800" dirty="0"/>
              <a:t> часу, </a:t>
            </a:r>
            <a:r>
              <a:rPr lang="ru-RU" sz="1800" dirty="0" err="1"/>
              <a:t>що</a:t>
            </a:r>
            <a:r>
              <a:rPr lang="ru-RU" sz="1800" dirty="0"/>
              <a:t> й </a:t>
            </a:r>
            <a:r>
              <a:rPr lang="ru-RU" sz="1800" dirty="0" err="1"/>
              <a:t>мітка</a:t>
            </a:r>
            <a:r>
              <a:rPr lang="ru-RU" sz="1800" dirty="0"/>
              <a:t> часу </a:t>
            </a:r>
            <a:r>
              <a:rPr lang="ru-RU" sz="1800" dirty="0" err="1"/>
              <a:t>події</a:t>
            </a:r>
            <a:r>
              <a:rPr lang="ru-RU" sz="1800" dirty="0"/>
              <a:t> «початок </a:t>
            </a:r>
            <a:r>
              <a:rPr lang="ru-RU" sz="1800" dirty="0" err="1"/>
              <a:t>розрахунку</a:t>
            </a:r>
            <a:r>
              <a:rPr lang="ru-RU" sz="1800" dirty="0"/>
              <a:t>», плюс </a:t>
            </a:r>
            <a:r>
              <a:rPr lang="ru-RU" sz="1800" dirty="0" err="1"/>
              <a:t>відповідний</a:t>
            </a:r>
            <a:r>
              <a:rPr lang="ru-RU" sz="1800" dirty="0"/>
              <a:t> </a:t>
            </a:r>
            <a:r>
              <a:rPr lang="ru-RU" sz="1800" dirty="0" err="1"/>
              <a:t>проміжок</a:t>
            </a:r>
            <a:r>
              <a:rPr lang="ru-RU" sz="1800" dirty="0"/>
              <a:t> часу на </a:t>
            </a:r>
            <a:r>
              <a:rPr lang="ru-RU" sz="1800" dirty="0" err="1"/>
              <a:t>основі</a:t>
            </a:r>
            <a:r>
              <a:rPr lang="ru-RU" sz="1800" dirty="0"/>
              <a:t> типу </a:t>
            </a:r>
            <a:r>
              <a:rPr lang="ru-RU" sz="1800" dirty="0" err="1"/>
              <a:t>касової</a:t>
            </a:r>
            <a:r>
              <a:rPr lang="ru-RU" sz="1800" dirty="0"/>
              <a:t> </a:t>
            </a:r>
            <a:r>
              <a:rPr lang="ru-RU" sz="1800" dirty="0" err="1"/>
              <a:t>лінії</a:t>
            </a:r>
            <a:r>
              <a:rPr lang="ru-RU" sz="1800" dirty="0"/>
              <a:t>  та </a:t>
            </a:r>
            <a:r>
              <a:rPr lang="ru-RU" sz="1800" dirty="0" err="1"/>
              <a:t>кількості</a:t>
            </a:r>
            <a:r>
              <a:rPr lang="ru-RU" sz="1800" dirty="0"/>
              <a:t> </a:t>
            </a:r>
            <a:r>
              <a:rPr lang="ru-RU" sz="1800" dirty="0" err="1"/>
              <a:t>товарів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err="1"/>
              <a:t>клієнт</a:t>
            </a:r>
            <a:r>
              <a:rPr lang="ru-RU" sz="1800" dirty="0"/>
              <a:t>. </a:t>
            </a:r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клієнт</a:t>
            </a:r>
            <a:r>
              <a:rPr lang="ru-RU" sz="1800" dirty="0"/>
              <a:t> </a:t>
            </a:r>
            <a:r>
              <a:rPr lang="ru-RU" sz="1800" dirty="0" err="1"/>
              <a:t>завершує</a:t>
            </a:r>
            <a:r>
              <a:rPr lang="ru-RU" sz="1800" dirty="0"/>
              <a:t> розрахунок, </a:t>
            </a:r>
            <a:r>
              <a:rPr lang="ru-RU" sz="1800" dirty="0" err="1"/>
              <a:t>наступний</a:t>
            </a:r>
            <a:r>
              <a:rPr lang="ru-RU" sz="1800" dirty="0"/>
              <a:t> </a:t>
            </a:r>
            <a:r>
              <a:rPr lang="ru-RU" sz="1800" dirty="0" err="1"/>
              <a:t>клієнт</a:t>
            </a:r>
            <a:r>
              <a:rPr lang="ru-RU" sz="1800" dirty="0"/>
              <a:t> у рядку (</a:t>
            </a:r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такий</a:t>
            </a:r>
            <a:r>
              <a:rPr lang="ru-RU" sz="1800" dirty="0"/>
              <a:t> є) </a:t>
            </a:r>
            <a:r>
              <a:rPr lang="ru-RU" sz="1800" dirty="0" err="1"/>
              <a:t>отримує</a:t>
            </a:r>
            <a:r>
              <a:rPr lang="ru-RU" sz="1800" dirty="0"/>
              <a:t> </a:t>
            </a:r>
            <a:r>
              <a:rPr lang="ru-RU" sz="1800" dirty="0" err="1"/>
              <a:t>подію</a:t>
            </a:r>
            <a:r>
              <a:rPr lang="ru-RU" sz="1800" dirty="0"/>
              <a:t> «початок </a:t>
            </a:r>
            <a:r>
              <a:rPr lang="ru-RU" sz="1800" dirty="0" err="1"/>
              <a:t>розрахунку</a:t>
            </a:r>
            <a:r>
              <a:rPr lang="ru-RU" sz="1800" dirty="0"/>
              <a:t>» з </a:t>
            </a:r>
            <a:r>
              <a:rPr lang="ru-RU" sz="1800" dirty="0" err="1"/>
              <a:t>тією</a:t>
            </a:r>
            <a:r>
              <a:rPr lang="ru-RU" sz="1800" dirty="0"/>
              <a:t> ж </a:t>
            </a:r>
            <a:r>
              <a:rPr lang="ru-RU" sz="1800" dirty="0" err="1"/>
              <a:t>міткою</a:t>
            </a:r>
            <a:r>
              <a:rPr lang="ru-RU" sz="1800" dirty="0"/>
              <a:t> часу, </a:t>
            </a:r>
            <a:r>
              <a:rPr lang="ru-RU" sz="1800" dirty="0" err="1"/>
              <a:t>що</a:t>
            </a:r>
            <a:r>
              <a:rPr lang="ru-RU" sz="1800" dirty="0"/>
              <a:t> й </a:t>
            </a:r>
            <a:r>
              <a:rPr lang="ru-RU" sz="1800" dirty="0" err="1"/>
              <a:t>подія</a:t>
            </a:r>
            <a:r>
              <a:rPr lang="ru-RU" sz="1800" dirty="0"/>
              <a:t> «</a:t>
            </a:r>
            <a:r>
              <a:rPr lang="ru-RU" sz="1800" dirty="0" err="1"/>
              <a:t>завершення</a:t>
            </a:r>
            <a:r>
              <a:rPr lang="ru-RU" sz="1800" dirty="0"/>
              <a:t> </a:t>
            </a:r>
            <a:r>
              <a:rPr lang="ru-RU" sz="1800" dirty="0" err="1"/>
              <a:t>розрахунку</a:t>
            </a:r>
            <a:r>
              <a:rPr lang="ru-RU" sz="1800" dirty="0"/>
              <a:t>».</a:t>
            </a:r>
          </a:p>
          <a:p>
            <a:r>
              <a:rPr lang="ru-RU" sz="1800" dirty="0" err="1"/>
              <a:t>Програма</a:t>
            </a:r>
            <a:r>
              <a:rPr lang="ru-RU" sz="1800" dirty="0"/>
              <a:t> буде </a:t>
            </a:r>
            <a:r>
              <a:rPr lang="ru-RU" sz="1800" dirty="0" err="1"/>
              <a:t>звітувати</a:t>
            </a:r>
            <a:r>
              <a:rPr lang="ru-RU" sz="1800" dirty="0"/>
              <a:t> про статистику часу </a:t>
            </a:r>
            <a:r>
              <a:rPr lang="ru-RU" sz="1800" dirty="0" err="1"/>
              <a:t>після</a:t>
            </a:r>
            <a:r>
              <a:rPr lang="ru-RU" sz="1800" dirty="0"/>
              <a:t> </a:t>
            </a:r>
            <a:r>
              <a:rPr lang="ru-RU" sz="1800" dirty="0" err="1"/>
              <a:t>завершення</a:t>
            </a:r>
            <a:r>
              <a:rPr lang="ru-RU" sz="1800" dirty="0"/>
              <a:t> </a:t>
            </a:r>
            <a:r>
              <a:rPr lang="ru-RU" sz="1800" dirty="0" err="1"/>
              <a:t>моделювання</a:t>
            </a:r>
            <a:r>
              <a:rPr lang="ru-RU" sz="1800" dirty="0"/>
              <a:t>, яка </a:t>
            </a:r>
            <a:r>
              <a:rPr lang="ru-RU" sz="1800" dirty="0" err="1"/>
              <a:t>допоможе</a:t>
            </a:r>
            <a:r>
              <a:rPr lang="ru-RU" sz="1800" dirty="0"/>
              <a:t> </a:t>
            </a:r>
            <a:r>
              <a:rPr lang="ru-RU" sz="1800" dirty="0" err="1"/>
              <a:t>визначити</a:t>
            </a:r>
            <a:r>
              <a:rPr lang="ru-RU" sz="1800" dirty="0"/>
              <a:t>, </a:t>
            </a:r>
            <a:r>
              <a:rPr lang="ru-RU" sz="1800" dirty="0" err="1"/>
              <a:t>наскільки</a:t>
            </a:r>
            <a:r>
              <a:rPr lang="ru-RU" sz="1800" dirty="0"/>
              <a:t> </a:t>
            </a:r>
            <a:r>
              <a:rPr lang="ru-RU" sz="1800" dirty="0" err="1"/>
              <a:t>успішною</a:t>
            </a:r>
            <a:r>
              <a:rPr lang="ru-RU" sz="1800" dirty="0"/>
              <a:t> </a:t>
            </a:r>
            <a:r>
              <a:rPr lang="ru-RU" sz="1800" dirty="0" err="1"/>
              <a:t>було</a:t>
            </a:r>
            <a:r>
              <a:rPr lang="ru-RU" sz="1800" dirty="0"/>
              <a:t> </a:t>
            </a:r>
            <a:r>
              <a:rPr lang="ru-RU" sz="1800" dirty="0" err="1"/>
              <a:t>налаштування</a:t>
            </a:r>
            <a:r>
              <a:rPr lang="ru-RU" sz="1800" dirty="0"/>
              <a:t> </a:t>
            </a:r>
            <a:r>
              <a:rPr lang="ru-RU" sz="1800" dirty="0" err="1"/>
              <a:t>касової</a:t>
            </a:r>
            <a:r>
              <a:rPr lang="ru-RU" sz="1800" dirty="0"/>
              <a:t> </a:t>
            </a:r>
            <a:r>
              <a:rPr lang="ru-RU" sz="1800" dirty="0" err="1"/>
              <a:t>лінії</a:t>
            </a:r>
            <a:r>
              <a:rPr lang="ru-RU" sz="1800" dirty="0"/>
              <a:t> для </a:t>
            </a:r>
            <a:r>
              <a:rPr lang="ru-RU" sz="1800" dirty="0" err="1"/>
              <a:t>цієї</a:t>
            </a:r>
            <a:r>
              <a:rPr lang="ru-RU" sz="1800" dirty="0"/>
              <a:t> </a:t>
            </a:r>
            <a:r>
              <a:rPr lang="ru-RU" sz="1800" dirty="0" err="1"/>
              <a:t>групи</a:t>
            </a:r>
            <a:r>
              <a:rPr lang="ru-RU" sz="1800" dirty="0"/>
              <a:t> </a:t>
            </a:r>
            <a:r>
              <a:rPr lang="ru-RU" sz="1800" dirty="0" err="1"/>
              <a:t>клієнтів</a:t>
            </a:r>
            <a:r>
              <a:rPr lang="ru-RU" sz="1800" dirty="0"/>
              <a:t> </a:t>
            </a:r>
            <a:r>
              <a:rPr lang="ru-RU" sz="1800" dirty="0" err="1"/>
              <a:t>прибуття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08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47120" cy="610863"/>
          </a:xfrm>
        </p:spPr>
        <p:txBody>
          <a:bodyPr>
            <a:normAutofit/>
          </a:bodyPr>
          <a:lstStyle/>
          <a:p>
            <a:r>
              <a:rPr lang="uk-UA" dirty="0"/>
              <a:t>Тестування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28105"/>
            <a:ext cx="10020301" cy="4410017"/>
          </a:xfrm>
        </p:spPr>
        <p:txBody>
          <a:bodyPr/>
          <a:lstStyle/>
          <a:p>
            <a:r>
              <a:rPr lang="uk-UA" sz="1800" dirty="0"/>
              <a:t>Приблизно було пораховано, що магазин відвідує приблизно </a:t>
            </a:r>
            <a:r>
              <a:rPr lang="en-US" sz="1800" dirty="0"/>
              <a:t>75</a:t>
            </a:r>
            <a:r>
              <a:rPr lang="uk-UA" sz="1800" dirty="0"/>
              <a:t> осіб на годину (Вийшло, що 15 осіб групи А, 38 осіб групи </a:t>
            </a:r>
            <a:r>
              <a:rPr lang="en-US" sz="1800" dirty="0"/>
              <a:t>B, </a:t>
            </a:r>
            <a:r>
              <a:rPr lang="uk-UA" sz="1800" dirty="0"/>
              <a:t>22 особи групи </a:t>
            </a:r>
            <a:r>
              <a:rPr lang="en-US" sz="1800" dirty="0"/>
              <a:t>C</a:t>
            </a:r>
            <a:r>
              <a:rPr lang="uk-UA" sz="1800" dirty="0"/>
              <a:t>). Тому було створено </a:t>
            </a:r>
            <a:r>
              <a:rPr lang="uk-UA" sz="1800" dirty="0" err="1"/>
              <a:t>датасет</a:t>
            </a:r>
            <a:r>
              <a:rPr lang="uk-UA" sz="1800" dirty="0"/>
              <a:t>, де були описані події протягом години (Для дослідження взято день неділі, коли більше людей користуються супермаркетом)</a:t>
            </a:r>
            <a:r>
              <a:rPr lang="en-US" sz="1800" dirty="0"/>
              <a:t>, </a:t>
            </a:r>
            <a:r>
              <a:rPr lang="uk-UA" sz="1800" dirty="0"/>
              <a:t>приклад частини </a:t>
            </a:r>
            <a:r>
              <a:rPr lang="uk-UA" sz="1800" dirty="0" err="1"/>
              <a:t>датасету</a:t>
            </a:r>
            <a:r>
              <a:rPr lang="en-US" sz="1800" dirty="0"/>
              <a:t>: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54DE-F4D6-766E-0742-5D0AF9BBD64F}"/>
              </a:ext>
            </a:extLst>
          </p:cNvPr>
          <p:cNvSpPr txBox="1"/>
          <p:nvPr/>
        </p:nvSpPr>
        <p:spPr>
          <a:xfrm>
            <a:off x="889378" y="3080705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Arrive Daniil A Chips 2</a:t>
            </a:r>
          </a:p>
          <a:p>
            <a:r>
              <a:rPr lang="en-US" dirty="0">
                <a:solidFill>
                  <a:schemeClr val="bg1"/>
                </a:solidFill>
              </a:rPr>
              <a:t>1 Arrive Alyona B Bread </a:t>
            </a:r>
            <a:r>
              <a:rPr lang="uk-UA" dirty="0">
                <a:solidFill>
                  <a:schemeClr val="bg1"/>
                </a:solidFill>
              </a:rPr>
              <a:t>9 </a:t>
            </a:r>
            <a:r>
              <a:rPr lang="en-US" dirty="0">
                <a:solidFill>
                  <a:schemeClr val="bg1"/>
                </a:solidFill>
              </a:rPr>
              <a:t>Radish 6</a:t>
            </a:r>
          </a:p>
          <a:p>
            <a:r>
              <a:rPr lang="en-US" dirty="0">
                <a:solidFill>
                  <a:schemeClr val="bg1"/>
                </a:solidFill>
              </a:rPr>
              <a:t>1 Arrive Julia A Gum </a:t>
            </a:r>
            <a:r>
              <a:rPr lang="uk-UA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 Gum 1 </a:t>
            </a:r>
          </a:p>
          <a:p>
            <a:r>
              <a:rPr lang="en-US" dirty="0">
                <a:solidFill>
                  <a:schemeClr val="bg1"/>
                </a:solidFill>
              </a:rPr>
              <a:t>2 Arrive Kyrylo B Bread 3 Bananas 7 Chips 2 Radish 6</a:t>
            </a:r>
          </a:p>
          <a:p>
            <a:r>
              <a:rPr lang="en-US" dirty="0">
                <a:solidFill>
                  <a:schemeClr val="bg1"/>
                </a:solidFill>
              </a:rPr>
              <a:t>2 Arrive Maryna B Bananas 7</a:t>
            </a:r>
          </a:p>
          <a:p>
            <a:r>
              <a:rPr lang="en-US" dirty="0">
                <a:solidFill>
                  <a:schemeClr val="bg1"/>
                </a:solidFill>
              </a:rPr>
              <a:t>3 Arrive </a:t>
            </a:r>
            <a:r>
              <a:rPr lang="en-US" dirty="0" err="1">
                <a:solidFill>
                  <a:schemeClr val="bg1"/>
                </a:solidFill>
              </a:rPr>
              <a:t>Dmytriy</a:t>
            </a:r>
            <a:r>
              <a:rPr lang="en-US" dirty="0">
                <a:solidFill>
                  <a:schemeClr val="bg1"/>
                </a:solidFill>
              </a:rPr>
              <a:t> B Flowers 22 Bread 3 Cheese </a:t>
            </a:r>
            <a:r>
              <a:rPr lang="uk-UA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 Arrive Eduard C Cheese 3 Bananas 3</a:t>
            </a:r>
          </a:p>
          <a:p>
            <a:r>
              <a:rPr lang="en-US" dirty="0">
                <a:solidFill>
                  <a:schemeClr val="bg1"/>
                </a:solidFill>
              </a:rPr>
              <a:t>4 Arrive Anatoliy C Milk 4 </a:t>
            </a:r>
          </a:p>
          <a:p>
            <a:r>
              <a:rPr lang="en-US" dirty="0">
                <a:solidFill>
                  <a:schemeClr val="bg1"/>
                </a:solidFill>
              </a:rPr>
              <a:t>4 Arrive Nikita B Meat 3 </a:t>
            </a:r>
          </a:p>
          <a:p>
            <a:r>
              <a:rPr lang="en-US" dirty="0">
                <a:solidFill>
                  <a:schemeClr val="bg1"/>
                </a:solidFill>
              </a:rPr>
              <a:t>5 Arrive Tatiana B Lettuce 4</a:t>
            </a:r>
          </a:p>
          <a:p>
            <a:r>
              <a:rPr lang="en-US" dirty="0">
                <a:solidFill>
                  <a:schemeClr val="bg1"/>
                </a:solidFill>
              </a:rPr>
              <a:t>5 Arrive Svetlana A Pop 2</a:t>
            </a:r>
          </a:p>
          <a:p>
            <a:r>
              <a:rPr lang="en-US" dirty="0">
                <a:solidFill>
                  <a:schemeClr val="bg1"/>
                </a:solidFill>
              </a:rPr>
              <a:t>6 Close 1</a:t>
            </a:r>
          </a:p>
        </p:txBody>
      </p:sp>
    </p:spTree>
    <p:extLst>
      <p:ext uri="{BB962C8B-B14F-4D97-AF65-F5344CB8AC3E}">
        <p14:creationId xmlns:p14="http://schemas.microsoft.com/office/powerpoint/2010/main" val="38228638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1237</Words>
  <Application>Microsoft Office PowerPoint</Application>
  <PresentationFormat>Широкоэкранный</PresentationFormat>
  <Paragraphs>80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Проєкт з дослідження операцій на тему  Моделювання роботи кас самообслуговування в магазині </vt:lpstr>
      <vt:lpstr>Супермаркет — це підрозділ роздрібної торгівлі, який продає всі необхідні повсякденні товари, такі як бакалія, напої, товари для дому тощо. З огляду на різноманітні потреби, які надає цей супермаркет, це робить його завжди задоволеним клієнтами, спричиняючи довгу чергу до касира. Ця черга зазвичай виникає під час очікування оплати покупки в касі. У цьому випадку відвідувачі часто проводять час досить довго і неефективно.   .</vt:lpstr>
      <vt:lpstr>Продуктові магазини часто мають складне завдання: вони повинні визначити, скільки працівників найняти, щоб обслуговувати касові черги під час різної кількості клієнтів протягом дня. Занадто мало кас означає, що клієнти витрачають час на гнівне очікування; занадто багато, і магазин втрачає гроші, оплачуючи своїм працівникам. Також важливо правильно поєднати звичайні та експрес-касові черги та, черги самообслуговування. Яка комбінація найкраща, залежить від того, яких клієнтів має магазин.</vt:lpstr>
      <vt:lpstr>Постановка задачі</vt:lpstr>
      <vt:lpstr>Важливо, що  не всі люди можуть або хочуть користуватися касами самообслуговування. Взагалі не використовувати каси самообслуговування не можна, оскільки звичайні каси потребують касирів, які мають отримувати зарплатню.  </vt:lpstr>
      <vt:lpstr>Програмне забезпечення</vt:lpstr>
      <vt:lpstr>Як моделювати до якої групи клієнтів належить людина?</vt:lpstr>
      <vt:lpstr>Що слід також врахувати?</vt:lpstr>
      <vt:lpstr>Тестування</vt:lpstr>
      <vt:lpstr>Результати</vt:lpstr>
      <vt:lpstr>Результати</vt:lpstr>
      <vt:lpstr>Результати</vt:lpstr>
      <vt:lpstr>Результати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Види кас у супермаркеті</dc:title>
  <dc:creator>Boryslav Krakovych</dc:creator>
  <cp:lastModifiedBy>Boryslav Krakovych</cp:lastModifiedBy>
  <cp:revision>7</cp:revision>
  <dcterms:created xsi:type="dcterms:W3CDTF">2023-10-08T17:38:29Z</dcterms:created>
  <dcterms:modified xsi:type="dcterms:W3CDTF">2023-12-18T07:37:07Z</dcterms:modified>
</cp:coreProperties>
</file>