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92" r:id="rId5"/>
    <p:sldId id="296" r:id="rId6"/>
    <p:sldId id="297" r:id="rId7"/>
    <p:sldId id="298" r:id="rId8"/>
    <p:sldId id="299" r:id="rId9"/>
    <p:sldId id="303" r:id="rId10"/>
    <p:sldId id="302" r:id="rId11"/>
    <p:sldId id="304" r:id="rId12"/>
    <p:sldId id="305" r:id="rId13"/>
    <p:sldId id="306" r:id="rId14"/>
    <p:sldId id="30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6992"/>
    <a:srgbClr val="AEC2D8"/>
    <a:srgbClr val="98432A"/>
    <a:srgbClr val="D84400"/>
    <a:srgbClr val="44678D"/>
    <a:srgbClr val="263E5A"/>
    <a:srgbClr val="D6E0EB"/>
    <a:srgbClr val="728DAB"/>
    <a:srgbClr val="C95B3A"/>
    <a:srgbClr val="2D4C6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634"/>
  </p:normalViewPr>
  <p:slideViewPr>
    <p:cSldViewPr snapToGrid="0" showGuides="1">
      <p:cViewPr>
        <p:scale>
          <a:sx n="50" d="100"/>
          <a:sy n="50" d="100"/>
        </p:scale>
        <p:origin x="-582" y="-255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2491" y="67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7" Type="http://schemas.microsoft.com/office/2018/10/relationships/authors" Target="author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layout/>
    </c:title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distribution</c:v>
                </c:pt>
              </c:strCache>
            </c:strRef>
          </c:tx>
          <c:dLbls>
            <c:showPercent val="1"/>
            <c:showLeaderLines val="1"/>
          </c:dLbls>
          <c:cat>
            <c:strRef>
              <c:f>Sheet1!$A$2:$A$4</c:f>
              <c:strCache>
                <c:ptCount val="3"/>
                <c:pt idx="0">
                  <c:v>Outswing</c:v>
                </c:pt>
                <c:pt idx="1">
                  <c:v>Bouncer</c:v>
                </c:pt>
                <c:pt idx="2">
                  <c:v>other 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0.47000000000000003</c:v>
                </c:pt>
                <c:pt idx="1">
                  <c:v>0.37000000000000005</c:v>
                </c:pt>
                <c:pt idx="2">
                  <c:v>0.16000000000000003</c:v>
                </c:pt>
              </c:numCache>
            </c:numRef>
          </c:val>
        </c:ser>
        <c:dLbls>
          <c:showPercent val="1"/>
        </c:dLbls>
        <c:firstSliceAng val="0"/>
      </c:pieChart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Healy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Catches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8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Slips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Catches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5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Fine Leg</c:v>
                </c:pt>
              </c:strCache>
            </c:strRef>
          </c:tx>
          <c:cat>
            <c:strRef>
              <c:f>Sheet1!$A$2</c:f>
              <c:strCache>
                <c:ptCount val="1"/>
                <c:pt idx="0">
                  <c:v>Catches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2</c:v>
                </c:pt>
              </c:numCache>
            </c:numRef>
          </c:val>
        </c:ser>
        <c:dLbls>
          <c:showVal val="1"/>
        </c:dLbls>
        <c:gapWidth val="75"/>
        <c:axId val="67104128"/>
        <c:axId val="67114112"/>
      </c:barChart>
      <c:catAx>
        <c:axId val="67104128"/>
        <c:scaling>
          <c:orientation val="minMax"/>
        </c:scaling>
        <c:axPos val="b"/>
        <c:majorTickMark val="none"/>
        <c:tickLblPos val="nextTo"/>
        <c:crossAx val="67114112"/>
        <c:crosses val="autoZero"/>
        <c:auto val="1"/>
        <c:lblAlgn val="ctr"/>
        <c:lblOffset val="100"/>
      </c:catAx>
      <c:valAx>
        <c:axId val="67114112"/>
        <c:scaling>
          <c:orientation val="minMax"/>
        </c:scaling>
        <c:axPos val="l"/>
        <c:numFmt formatCode="General" sourceLinked="1"/>
        <c:majorTickMark val="none"/>
        <c:tickLblPos val="nextTo"/>
        <c:crossAx val="67104128"/>
        <c:crosses val="autoZero"/>
        <c:crossBetween val="between"/>
      </c:valAx>
    </c:plotArea>
    <c:legend>
      <c:legendPos val="b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pPr/>
              <a:t>3/26/2025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7">
            <a:extLst>
              <a:ext uri="{FF2B5EF4-FFF2-40B4-BE49-F238E27FC236}">
                <a16:creationId xmlns="" xmlns:a16="http://schemas.microsoft.com/office/drawing/2014/main" id="{A894A48D-3417-BE20-3062-A36609690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9" name="Slide Image Placeholder 8">
            <a:extLst>
              <a:ext uri="{FF2B5EF4-FFF2-40B4-BE49-F238E27FC236}">
                <a16:creationId xmlns="" xmlns:a16="http://schemas.microsoft.com/office/drawing/2014/main" id="{AC9ED954-709D-51DC-3EA0-0E06FE1D72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="" xmlns:a16="http://schemas.microsoft.com/office/drawing/2014/main" id="{1F57F2FB-2942-7663-E6DB-E3A976549D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1" name="Date Placeholder 10">
            <a:extLst>
              <a:ext uri="{FF2B5EF4-FFF2-40B4-BE49-F238E27FC236}">
                <a16:creationId xmlns="" xmlns:a16="http://schemas.microsoft.com/office/drawing/2014/main" id="{ED31FE42-8AA6-DC9C-5EE7-8737143C1DD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58D246-FB21-4ACB-9068-6447CC7872F8}" type="datetimeFigureOut">
              <a:rPr lang="en-US" smtClean="0"/>
              <a:pPr/>
              <a:t>3/26/2025</a:t>
            </a:fld>
            <a:endParaRPr lang="en-US"/>
          </a:p>
        </p:txBody>
      </p:sp>
      <p:sp>
        <p:nvSpPr>
          <p:cNvPr id="12" name="Notes Placeholder 11">
            <a:extLst>
              <a:ext uri="{FF2B5EF4-FFF2-40B4-BE49-F238E27FC236}">
                <a16:creationId xmlns="" xmlns:a16="http://schemas.microsoft.com/office/drawing/2014/main" id="{5F659C92-43C4-05C5-9170-5CF256AF99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74923A81-0599-8ECF-BDF0-A4898D46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BF3159-94EB-4F6B-8273-09F1A6B019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017105BD-6D6F-49DB-9DE4-D4A6452D7E5F}" type="slidenum">
              <a:rPr lang="en-US" altLang="zh-CN" noProof="0" smtClean="0"/>
              <a:pPr/>
              <a:t>1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3712883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=""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=""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=""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=""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=""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=""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=""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=""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=""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=""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=""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=""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=""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=""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=""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=""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=""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=""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=""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=""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=""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=""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=""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=""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=""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=""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=""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=""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=""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=""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=""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=""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=""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=""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=""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=""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=""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=""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=""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=""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=""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=""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=""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=""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=""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=""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=""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=""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=""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=""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=""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=""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=""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=""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=""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=""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=""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=""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=""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=""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=""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=""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=""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=""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=""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=""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=""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=""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=""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=""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=""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=""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=""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=""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=""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=""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=""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=""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=""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=""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=""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=""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=""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=""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=""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=""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=""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=""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=""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=""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=""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=""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=""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=""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=""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=""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=""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=""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=""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=""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=""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=""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=""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=""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=""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=""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=""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=""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=""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=""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=""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=""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=""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=""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=""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=""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=""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=""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=""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=""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=""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=""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=""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=""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=""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=""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=""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=""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=""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=""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=""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=""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=""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=""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=""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=""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=""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=""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=""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=""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=""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=""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=""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=""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=""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=""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=""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=""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=""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=""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=""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=""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=""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=""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=""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=""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=""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=""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=""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=""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=""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=""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=""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=""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=""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=""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=""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=""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=""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=""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=""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=""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=""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=""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=""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=""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=""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=""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=""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=""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=""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=""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=""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="" xmlns:a16="http://schemas.microsoft.com/office/drawing/2014/main" id="{93A3B864-5E85-99D2-93E5-5CA1F4F35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03462" y="1630139"/>
            <a:ext cx="9055894" cy="2057441"/>
          </a:xfrm>
        </p:spPr>
        <p:txBody>
          <a:bodyPr/>
          <a:lstStyle/>
          <a:p>
            <a:pPr algn="ctr"/>
            <a:r>
              <a:rPr lang="en-US" dirty="0">
                <a:latin typeface="Calibri" pitchFamily="34" charset="0"/>
                <a:ea typeface="Calibri" pitchFamily="34" charset="0"/>
                <a:cs typeface="Calibri" pitchFamily="34" charset="0"/>
              </a:rPr>
              <a:t>Analyzing Michael Atherton’s Dismissals Against Glenn McGrath 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="" xmlns:a16="http://schemas.microsoft.com/office/drawing/2014/main" id="{485E0237-B9A1-0B58-E0AA-05EF84817EB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715666" y="4136365"/>
            <a:ext cx="3713584" cy="454686"/>
          </a:xfrm>
        </p:spPr>
        <p:txBody>
          <a:bodyPr/>
          <a:lstStyle/>
          <a:p>
            <a:r>
              <a:rPr lang="en-US" b="1" dirty="0" smtClean="0"/>
              <a:t>SA Batch 2 - Group 3</a:t>
            </a:r>
            <a:br>
              <a:rPr lang="en-US" b="1" dirty="0" smtClean="0"/>
            </a:br>
            <a:endParaRPr lang="en-US" sz="1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Freeform: Shape 11">
            <a:extLst>
              <a:ext uri="{FF2B5EF4-FFF2-40B4-BE49-F238E27FC236}">
                <a16:creationId xmlns="" xmlns:a16="http://schemas.microsoft.com/office/drawing/2014/main" id="{01A79B69-242C-3AEB-4A42-7A606A54C63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9528893" y="4984141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14" name="Freeform: Shape 11">
            <a:extLst>
              <a:ext uri="{FF2B5EF4-FFF2-40B4-BE49-F238E27FC236}">
                <a16:creationId xmlns="" xmlns:a16="http://schemas.microsoft.com/office/drawing/2014/main" id="{E5D4DE6D-89C8-6FFF-287D-3F3BAD416CA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8168029" y="5038737"/>
            <a:ext cx="1637958" cy="187385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5019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5926" y="4524376"/>
            <a:ext cx="2871788" cy="2308324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Anuj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Dengale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Ganesh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V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Raghavendra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Rishikesh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Rao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Vishal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Sreekumar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Abhinanth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N S</a:t>
            </a:r>
          </a:p>
          <a:p>
            <a:pPr algn="just">
              <a:lnSpc>
                <a:spcPct val="150000"/>
              </a:lnSpc>
              <a:buFont typeface="Wingdings" pitchFamily="2" charset="2"/>
              <a:buChar char="q"/>
            </a:pP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Bandi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Kavya</a:t>
            </a:r>
            <a:r>
              <a:rPr lang="en-US" sz="1400" b="1" dirty="0" smtClean="0">
                <a:latin typeface="Arial" pitchFamily="34" charset="0"/>
                <a:cs typeface="Arial" pitchFamily="34" charset="0"/>
              </a:rPr>
              <a:t> </a:t>
            </a:r>
            <a:r>
              <a:rPr lang="en-US" sz="1400" b="1" dirty="0" err="1" smtClean="0">
                <a:latin typeface="Arial" pitchFamily="34" charset="0"/>
                <a:cs typeface="Arial" pitchFamily="34" charset="0"/>
              </a:rPr>
              <a:t>Sree</a:t>
            </a:r>
            <a:endParaRPr lang="en-US" sz="1400" b="1" dirty="0" smtClean="0">
              <a:latin typeface="Arial" pitchFamily="34" charset="0"/>
              <a:cs typeface="Arial" pitchFamily="34" charset="0"/>
            </a:endParaRP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18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33794" name="AutoShape 2" descr="Image 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6" name="AutoShape 4" descr="Image preview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Picture 11" descr="thumbnail_image00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4924425"/>
            <a:ext cx="6438899" cy="193357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8984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10</a:t>
            </a:fld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2171699" y="542925"/>
            <a:ext cx="753427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4" algn="ctr"/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Key Images : 2.42.56</a:t>
            </a:r>
          </a:p>
        </p:txBody>
      </p:sp>
      <p:pic>
        <p:nvPicPr>
          <p:cNvPr id="6" name="Picture 5" descr="mcgrath-2.42.5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7975" y="1342705"/>
            <a:ext cx="8972949" cy="52352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11</a:t>
            </a:fld>
            <a:endParaRPr lang="en-US" altLang="zh-CN" dirty="0"/>
          </a:p>
        </p:txBody>
      </p:sp>
      <p:sp>
        <p:nvSpPr>
          <p:cNvPr id="6" name="Rectangle 5"/>
          <p:cNvSpPr/>
          <p:nvPr/>
        </p:nvSpPr>
        <p:spPr>
          <a:xfrm>
            <a:off x="3305660" y="605909"/>
            <a:ext cx="66650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 smtClean="0"/>
              <a:t>Key Takeaways &amp; Next Steps 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809625" y="1720840"/>
            <a:ext cx="1038225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Proven Insights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• "</a:t>
            </a:r>
            <a:r>
              <a:rPr lang="en-US" sz="2400" dirty="0" err="1" smtClean="0"/>
              <a:t>Outswingers</a:t>
            </a:r>
            <a:r>
              <a:rPr lang="en-US" sz="2400" dirty="0" smtClean="0"/>
              <a:t> + good length = 47% dismissals"</a:t>
            </a:r>
            <a:br>
              <a:rPr lang="en-US" sz="2400" dirty="0" smtClean="0"/>
            </a:br>
            <a:r>
              <a:rPr lang="en-US" sz="2400" dirty="0" smtClean="0"/>
              <a:t>• "</a:t>
            </a:r>
            <a:r>
              <a:rPr lang="en-US" sz="2400" dirty="0" err="1" smtClean="0"/>
              <a:t>Frontfoot</a:t>
            </a:r>
            <a:r>
              <a:rPr lang="en-US" sz="2400" dirty="0" smtClean="0"/>
              <a:t> errors caused 60% batting failures"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3749" y="718459"/>
            <a:ext cx="6889658" cy="806014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 smtClean="0"/>
              <a:t>Project Overview</a:t>
            </a:r>
            <a:endParaRPr lang="en-US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="" xmlns:a16="http://schemas.microsoft.com/office/drawing/2014/main" id="{E31C7500-E032-DBB5-A780-8247E3B7367B}"/>
              </a:ext>
            </a:extLst>
          </p:cNvPr>
          <p:cNvSpPr txBox="1">
            <a:spLocks/>
          </p:cNvSpPr>
          <p:nvPr/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7586" y="2115069"/>
            <a:ext cx="8945336" cy="156966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Objective: </a:t>
            </a:r>
            <a:r>
              <a:rPr lang="en-US" sz="2400" dirty="0" smtClean="0"/>
              <a:t>"</a:t>
            </a:r>
            <a:r>
              <a:rPr lang="en-US" sz="2400" b="1" dirty="0" smtClean="0"/>
              <a:t>Analyze 19 match balls</a:t>
            </a:r>
            <a:r>
              <a:rPr lang="en-US" sz="2400" dirty="0" smtClean="0"/>
              <a:t> to:</a:t>
            </a:r>
            <a:br>
              <a:rPr lang="en-US" sz="2400" dirty="0" smtClean="0"/>
            </a:br>
            <a:r>
              <a:rPr lang="en-US" sz="2400" dirty="0" smtClean="0"/>
              <a:t>     • Decode bowling tactics (</a:t>
            </a:r>
            <a:r>
              <a:rPr lang="en-US" sz="2400" dirty="0" err="1" smtClean="0"/>
              <a:t>Outswing</a:t>
            </a:r>
            <a:r>
              <a:rPr lang="en-US" sz="2400" dirty="0" smtClean="0"/>
              <a:t>/Bouncer dominance)</a:t>
            </a:r>
            <a:br>
              <a:rPr lang="en-US" sz="2400" dirty="0" smtClean="0"/>
            </a:br>
            <a:r>
              <a:rPr lang="en-US" sz="2400" dirty="0" smtClean="0"/>
              <a:t>     • Identify batting flaws (Footwork/Shot selection errors)"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4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688841" y="3806890"/>
            <a:ext cx="8556171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Methodology: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• </a:t>
            </a:r>
            <a:r>
              <a:rPr lang="en-US" sz="2400" dirty="0" err="1" smtClean="0"/>
              <a:t>Kinovea</a:t>
            </a:r>
            <a:r>
              <a:rPr lang="en-US" sz="2400" dirty="0" smtClean="0"/>
              <a:t> video analysis (frame-by-frame breakdown)</a:t>
            </a:r>
            <a:br>
              <a:rPr lang="en-US" sz="2400" dirty="0" smtClean="0"/>
            </a:br>
            <a:r>
              <a:rPr lang="en-US" sz="2400" dirty="0" smtClean="0"/>
              <a:t>• Excel data correlation (19-ball dismissal patterns)</a:t>
            </a:r>
            <a:br>
              <a:rPr lang="en-US" sz="2400" dirty="0" smtClean="0"/>
            </a:br>
            <a:r>
              <a:rPr lang="en-US" sz="2400" dirty="0" smtClean="0"/>
              <a:t>• Technical flaw mapping (screenshots → data)</a:t>
            </a:r>
          </a:p>
          <a:p>
            <a:pPr marL="0" indent="0" algn="ctr">
              <a:lnSpc>
                <a:spcPct val="100000"/>
              </a:lnSpc>
              <a:spcBef>
                <a:spcPts val="0"/>
              </a:spcBef>
              <a:buFontTx/>
              <a:buNone/>
            </a:pPr>
            <a:endParaRPr lang="en-US" sz="24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=""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2549" y="502459"/>
            <a:ext cx="6889658" cy="806014"/>
          </a:xfrm>
        </p:spPr>
        <p:txBody>
          <a:bodyPr/>
          <a:lstStyle/>
          <a:p>
            <a:pPr algn="ctr"/>
            <a:r>
              <a:rPr lang="en-US" dirty="0" smtClean="0"/>
              <a:t>Key Technical Findings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10400" y="1531869"/>
            <a:ext cx="3124071" cy="76944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Data-Driven Insights:</a:t>
            </a:r>
          </a:p>
          <a:p>
            <a:pPr algn="ctr"/>
            <a:endParaRPr lang="en-US" sz="2400" dirty="0" smtClean="0">
              <a:solidFill>
                <a:prstClr val="white"/>
              </a:solidFill>
              <a:latin typeface="Posterama" panose="020B0504020200020000" pitchFamily="34" charset="0"/>
              <a:ea typeface="微软雅黑"/>
              <a:cs typeface="Posterama" panose="020B0504020200020000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2526" y="2203197"/>
            <a:ext cx="7188000" cy="3139321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b="1" dirty="0" smtClean="0"/>
              <a:t>Bowling Dominance</a:t>
            </a:r>
            <a:endParaRPr lang="en-US" dirty="0" smtClean="0"/>
          </a:p>
          <a:p>
            <a:pPr lvl="1"/>
            <a:r>
              <a:rPr lang="en-US" dirty="0" smtClean="0"/>
              <a:t>🎯 </a:t>
            </a:r>
            <a:r>
              <a:rPr lang="en-US" i="1" dirty="0" smtClean="0"/>
              <a:t>"</a:t>
            </a:r>
            <a:r>
              <a:rPr lang="en-US" i="1" dirty="0" err="1" smtClean="0"/>
              <a:t>Outswingers</a:t>
            </a:r>
            <a:r>
              <a:rPr lang="en-US" i="1" dirty="0" smtClean="0"/>
              <a:t> caused 47% dismissals (9/19 balls)"</a:t>
            </a:r>
            <a:endParaRPr lang="en-US" dirty="0" smtClean="0"/>
          </a:p>
          <a:p>
            <a:pPr lvl="2"/>
            <a:r>
              <a:rPr lang="en-US" dirty="0" smtClean="0"/>
              <a:t>83% of these on </a:t>
            </a:r>
            <a:r>
              <a:rPr lang="en-US" b="1" dirty="0" smtClean="0"/>
              <a:t>good length</a:t>
            </a:r>
            <a:r>
              <a:rPr lang="en-US" dirty="0" smtClean="0"/>
              <a:t> (Excel correlation)</a:t>
            </a:r>
          </a:p>
          <a:p>
            <a:pPr lvl="2"/>
            <a:r>
              <a:rPr lang="en-US" dirty="0" err="1" smtClean="0"/>
              <a:t>Kinovea</a:t>
            </a:r>
            <a:r>
              <a:rPr lang="en-US" dirty="0" smtClean="0"/>
              <a:t> observation: Late swing → outside edges</a:t>
            </a:r>
          </a:p>
          <a:p>
            <a:r>
              <a:rPr lang="en-US" b="1" dirty="0" smtClean="0"/>
              <a:t>Batting Vulnerabilities</a:t>
            </a:r>
            <a:endParaRPr lang="en-US" dirty="0" smtClean="0"/>
          </a:p>
          <a:p>
            <a:pPr lvl="1"/>
            <a:r>
              <a:rPr lang="en-US" dirty="0" smtClean="0"/>
              <a:t>⚠️ </a:t>
            </a:r>
            <a:r>
              <a:rPr lang="en-US" i="1" dirty="0" smtClean="0"/>
              <a:t>"</a:t>
            </a:r>
            <a:r>
              <a:rPr lang="en-US" i="1" dirty="0" err="1" smtClean="0"/>
              <a:t>Frontfoot</a:t>
            </a:r>
            <a:r>
              <a:rPr lang="en-US" i="1" dirty="0" smtClean="0"/>
              <a:t> stance failures:"</a:t>
            </a:r>
            <a:endParaRPr lang="en-US" dirty="0" smtClean="0"/>
          </a:p>
          <a:p>
            <a:pPr lvl="2"/>
            <a:r>
              <a:rPr lang="en-US" dirty="0" smtClean="0"/>
              <a:t>7 dismissals from poor stride length (mcgrath-1.54.44.jpg)</a:t>
            </a:r>
          </a:p>
          <a:p>
            <a:pPr lvl="2"/>
            <a:r>
              <a:rPr lang="en-US" dirty="0" smtClean="0"/>
              <a:t>Head position errors in 4 dismissals (mcgrath-2.42.56.jpg)</a:t>
            </a:r>
          </a:p>
          <a:p>
            <a:r>
              <a:rPr lang="en-US" b="1" dirty="0" smtClean="0"/>
              <a:t>Fielding Efficiency</a:t>
            </a:r>
            <a:endParaRPr lang="en-US" dirty="0" smtClean="0"/>
          </a:p>
          <a:p>
            <a:pPr lvl="1"/>
            <a:r>
              <a:rPr lang="en-US" dirty="0" smtClean="0"/>
              <a:t>✋ </a:t>
            </a:r>
            <a:r>
              <a:rPr lang="en-US" i="1" dirty="0" smtClean="0"/>
              <a:t>"WK Ian Healy: 42% catch rate (8/19 dismissals)"</a:t>
            </a:r>
            <a:endParaRPr lang="en-US" dirty="0" smtClean="0"/>
          </a:p>
          <a:p>
            <a:pPr lvl="2"/>
            <a:r>
              <a:rPr lang="en-US" dirty="0" smtClean="0"/>
              <a:t>Anticipated swing early</a:t>
            </a:r>
            <a:endParaRPr lang="en-US" dirty="0"/>
          </a:p>
        </p:txBody>
      </p:sp>
      <p:graphicFrame>
        <p:nvGraphicFramePr>
          <p:cNvPr id="11" name="Chart 10"/>
          <p:cNvGraphicFramePr/>
          <p:nvPr/>
        </p:nvGraphicFramePr>
        <p:xfrm>
          <a:off x="6406275" y="1244296"/>
          <a:ext cx="5476192" cy="2247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/>
          <p:cNvGraphicFramePr/>
          <p:nvPr/>
        </p:nvGraphicFramePr>
        <p:xfrm>
          <a:off x="7683500" y="4384740"/>
          <a:ext cx="4267199" cy="19955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6" name="Title 5">
            <a:extLst>
              <a:ext uri="{FF2B5EF4-FFF2-40B4-BE49-F238E27FC236}">
                <a16:creationId xmlns="" xmlns:a16="http://schemas.microsoft.com/office/drawing/2014/main" id="{613663CA-BA5A-41E7-1FBE-D38846DFE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596" y="345233"/>
            <a:ext cx="12344400" cy="1552465"/>
          </a:xfr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200" dirty="0" smtClean="0"/>
              <a:t>ROOT CAUSE ANALYSIS: </a:t>
            </a:r>
            <a:br>
              <a:rPr lang="en-US" sz="3200" dirty="0" smtClean="0"/>
            </a:br>
            <a:r>
              <a:rPr lang="en-US" sz="3200" dirty="0" smtClean="0"/>
              <a:t>CONNECTING DATA TO TECHNICAL FIXES </a:t>
            </a:r>
            <a:endParaRPr lang="en-US" sz="3200" dirty="0"/>
          </a:p>
        </p:txBody>
      </p:sp>
      <p:sp>
        <p:nvSpPr>
          <p:cNvPr id="8" name="Slide Number Placeholder 4">
            <a:extLst>
              <a:ext uri="{FF2B5EF4-FFF2-40B4-BE49-F238E27FC236}">
                <a16:creationId xmlns="" xmlns:a16="http://schemas.microsoft.com/office/drawing/2014/main" id="{E31C7500-E032-DBB5-A780-8247E3B7367B}"/>
              </a:ext>
            </a:extLst>
          </p:cNvPr>
          <p:cNvSpPr txBox="1">
            <a:spLocks/>
          </p:cNvSpPr>
          <p:nvPr/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7FEACEE-25B4-4A2D-B147-27296E36371D}" type="slidenum">
              <a:rPr kumimoji="0" lang="en-US" altLang="zh-CN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78500" y="1996753"/>
          <a:ext cx="10972799" cy="4300477"/>
        </p:xfrm>
        <a:graphic>
          <a:graphicData uri="http://schemas.openxmlformats.org/drawingml/2006/table">
            <a:tbl>
              <a:tblPr/>
              <a:tblGrid>
                <a:gridCol w="2385662"/>
                <a:gridCol w="2385662"/>
                <a:gridCol w="2385662"/>
                <a:gridCol w="3815813"/>
              </a:tblGrid>
              <a:tr h="654421"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Technical Flaw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Data Proof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Visual Evidence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/>
                        <a:t>Recommended Fix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5352">
                <a:tc>
                  <a:txBody>
                    <a:bodyPr/>
                    <a:lstStyle/>
                    <a:p>
                      <a:r>
                        <a:rPr lang="en-US" b="1"/>
                        <a:t>Frontfoot Overcommit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9/19 dismissals (Excel)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mcgrath-1.54.44.jpg (red arrow showing short stride)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"Lengthen stride by 15cm (Kinovea frame comparison)"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5352">
                <a:tc>
                  <a:txBody>
                    <a:bodyPr/>
                    <a:lstStyle/>
                    <a:p>
                      <a:r>
                        <a:rPr lang="en-US" b="1"/>
                        <a:t>Late Swing Blindspot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7/9 edges on outswingers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Ball 3 video snippet (0:12-0:15) with swing trajectory overlay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"Read seam position 0.3s earlier (Kinovea timestamp)"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215352">
                <a:tc>
                  <a:txBody>
                    <a:bodyPr/>
                    <a:lstStyle/>
                    <a:p>
                      <a:r>
                        <a:rPr lang="en-US" b="1"/>
                        <a:t>Glovework Weakness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5/7 bouncer dismissals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mcgrath-2.42.56.jpg (circle around unstable head)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"Higher </a:t>
                      </a:r>
                      <a:r>
                        <a:rPr lang="en-US" dirty="0" err="1"/>
                        <a:t>backlift</a:t>
                      </a:r>
                      <a:r>
                        <a:rPr lang="en-US" dirty="0"/>
                        <a:t> + head still (Demo at 2:42)"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3249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6" name="Rectangle 5"/>
          <p:cNvSpPr/>
          <p:nvPr/>
        </p:nvSpPr>
        <p:spPr>
          <a:xfrm>
            <a:off x="3305660" y="605909"/>
            <a:ext cx="666503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b="1" dirty="0" smtClean="0"/>
              <a:t>Technical Recommendations </a:t>
            </a:r>
            <a:endParaRPr lang="en-US" sz="3600" b="1" dirty="0"/>
          </a:p>
        </p:txBody>
      </p:sp>
      <p:sp>
        <p:nvSpPr>
          <p:cNvPr id="7" name="Rectangle 6"/>
          <p:cNvSpPr/>
          <p:nvPr/>
        </p:nvSpPr>
        <p:spPr>
          <a:xfrm>
            <a:off x="809625" y="1720840"/>
            <a:ext cx="103822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/>
              <a:t>For Batters: </a:t>
            </a:r>
            <a:r>
              <a:rPr lang="en-US" sz="2400" b="1" dirty="0" err="1" smtClean="0"/>
              <a:t>Outswinger</a:t>
            </a:r>
            <a:r>
              <a:rPr lang="en-US" sz="2400" b="1" dirty="0" smtClean="0"/>
              <a:t> Counter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📌 </a:t>
            </a:r>
            <a:r>
              <a:rPr lang="en-US" sz="2400" i="1" dirty="0" smtClean="0"/>
              <a:t>"Adopt 15cm longer </a:t>
            </a:r>
            <a:r>
              <a:rPr lang="en-US" sz="2400" i="1" dirty="0" err="1" smtClean="0"/>
              <a:t>frontfoot</a:t>
            </a:r>
            <a:r>
              <a:rPr lang="en-US" sz="2400" i="1" dirty="0" smtClean="0"/>
              <a:t> stride"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• Evidence: </a:t>
            </a:r>
            <a:r>
              <a:rPr lang="en-US" sz="2400" dirty="0" err="1" smtClean="0"/>
              <a:t>Kinovea</a:t>
            </a:r>
            <a:r>
              <a:rPr lang="en-US" sz="2400" dirty="0" smtClean="0"/>
              <a:t> mcgrath-1.54.44 vs. Ball 12 Excel data</a:t>
            </a:r>
            <a:br>
              <a:rPr lang="en-US" sz="2400" dirty="0" smtClean="0"/>
            </a:br>
            <a:r>
              <a:rPr lang="en-US" sz="2400" dirty="0" smtClean="0"/>
              <a:t>	• Drill: Place marker 15cm ahead in practice nets</a:t>
            </a:r>
          </a:p>
          <a:p>
            <a:r>
              <a:rPr lang="en-US" sz="2400" b="1" dirty="0" smtClean="0"/>
              <a:t>For Bowlers: Optimal Setup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📌 </a:t>
            </a:r>
            <a:r>
              <a:rPr lang="en-US" sz="2400" i="1" dirty="0" smtClean="0"/>
              <a:t>"Attack 4th-5th stump at good length"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• Data: 83% success rate (Excel Balls 3,10,12)</a:t>
            </a:r>
            <a:br>
              <a:rPr lang="en-US" sz="2400" dirty="0" smtClean="0"/>
            </a:br>
            <a:r>
              <a:rPr lang="en-US" sz="2400" dirty="0" smtClean="0"/>
              <a:t>	• Demo: Seam position at release (Video 0:12)</a:t>
            </a:r>
          </a:p>
          <a:p>
            <a:r>
              <a:rPr lang="en-US" sz="2400" b="1" dirty="0" smtClean="0"/>
              <a:t>Field Placement Strategy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📌 </a:t>
            </a:r>
            <a:r>
              <a:rPr lang="en-US" sz="2400" i="1" dirty="0" smtClean="0"/>
              <a:t>"2nd slip + keeper for </a:t>
            </a:r>
            <a:r>
              <a:rPr lang="en-US" sz="2400" i="1" dirty="0" err="1" smtClean="0"/>
              <a:t>outswingers</a:t>
            </a:r>
            <a:r>
              <a:rPr lang="en-US" sz="2400" i="1" dirty="0" smtClean="0"/>
              <a:t>"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• Proof: 6/9 edges went here (Excel + mcgrath-26.00.jpg)</a:t>
            </a: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pic>
        <p:nvPicPr>
          <p:cNvPr id="14" name="Picture 13" descr="mcgrath-25.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400" y="1304605"/>
            <a:ext cx="9620650" cy="53628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171699" y="542925"/>
            <a:ext cx="753427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4" algn="ctr"/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Key Images : 25: 40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2171699" y="542925"/>
            <a:ext cx="753427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4" algn="ctr"/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Key Images : 26.00</a:t>
            </a:r>
          </a:p>
        </p:txBody>
      </p:sp>
      <p:pic>
        <p:nvPicPr>
          <p:cNvPr id="16" name="Picture 15" descr="mcgrath-26.0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925" y="1285876"/>
            <a:ext cx="10306049" cy="52101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8</a:t>
            </a:fld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2171699" y="542925"/>
            <a:ext cx="753427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4" algn="ctr"/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Key Images : 1.13.64</a:t>
            </a:r>
          </a:p>
        </p:txBody>
      </p:sp>
      <p:pic>
        <p:nvPicPr>
          <p:cNvPr id="6" name="Picture 5" descr="mcgrath-1.13.6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251" y="1266505"/>
            <a:ext cx="6525024" cy="522001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9</a:t>
            </a:fld>
            <a:endParaRPr lang="en-US" altLang="zh-CN" dirty="0"/>
          </a:p>
        </p:txBody>
      </p:sp>
      <p:sp>
        <p:nvSpPr>
          <p:cNvPr id="15" name="TextBox 14"/>
          <p:cNvSpPr txBox="1"/>
          <p:nvPr/>
        </p:nvSpPr>
        <p:spPr>
          <a:xfrm>
            <a:off x="2171699" y="542925"/>
            <a:ext cx="7534275" cy="646331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>
            <a:spAutoFit/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4" algn="ctr"/>
            <a:r>
              <a:rPr lang="en-US" sz="3600" b="1" dirty="0" smtClean="0">
                <a:ln w="11430"/>
                <a:gradFill>
                  <a:gsLst>
                    <a:gs pos="0">
                      <a:schemeClr val="accent6">
                        <a:tint val="90000"/>
                        <a:satMod val="120000"/>
                      </a:schemeClr>
                    </a:gs>
                    <a:gs pos="25000">
                      <a:schemeClr val="accent6">
                        <a:tint val="93000"/>
                        <a:satMod val="120000"/>
                      </a:schemeClr>
                    </a:gs>
                    <a:gs pos="50000">
                      <a:schemeClr val="accent6">
                        <a:shade val="89000"/>
                        <a:satMod val="110000"/>
                      </a:schemeClr>
                    </a:gs>
                    <a:gs pos="75000">
                      <a:schemeClr val="accent6">
                        <a:tint val="93000"/>
                        <a:satMod val="120000"/>
                      </a:schemeClr>
                    </a:gs>
                    <a:gs pos="100000">
                      <a:schemeClr val="accent6">
                        <a:tint val="90000"/>
                        <a:satMod val="120000"/>
                      </a:schemeClr>
                    </a:gs>
                  </a:gsLst>
                  <a:lin ang="5400000"/>
                </a:gradFill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Posterama" panose="020B0504020200020000" pitchFamily="34" charset="0"/>
                <a:ea typeface="微软雅黑"/>
                <a:cs typeface="Posterama" panose="020B0504020200020000" pitchFamily="34" charset="0"/>
              </a:rPr>
              <a:t>Key Images : 1.54.44</a:t>
            </a:r>
          </a:p>
        </p:txBody>
      </p:sp>
      <p:pic>
        <p:nvPicPr>
          <p:cNvPr id="7" name="Picture 6" descr="mcgrath-1.54.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18930"/>
            <a:ext cx="8305800" cy="48161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Hexagon Light Presentation_win32_v5" id="{045A9B2F-7300-4673-816B-F1EB3C673B2C}" vid="{27F8BD87-6984-44CA-8D4F-354B20CB0C1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2afb81b-95fd-4aea-a7a5-37e845436cb6" xsi:nil="true"/>
    <_activity xmlns="72afb81b-95fd-4aea-a7a5-37e845436cb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2A126146770F45A6EE78BA0994C525" ma:contentTypeVersion="17" ma:contentTypeDescription="Create a new document." ma:contentTypeScope="" ma:versionID="9b5ed5a35ca7164890ac8bdc7b4f04c5">
  <xsd:schema xmlns:xsd="http://www.w3.org/2001/XMLSchema" xmlns:xs="http://www.w3.org/2001/XMLSchema" xmlns:p="http://schemas.microsoft.com/office/2006/metadata/properties" xmlns:ns3="72afb81b-95fd-4aea-a7a5-37e845436cb6" xmlns:ns4="37e05975-8066-4b5a-8dcf-a440619f9b86" targetNamespace="http://schemas.microsoft.com/office/2006/metadata/properties" ma:root="true" ma:fieldsID="93d09de2aab6d1b154c5a8061b04e653" ns3:_="" ns4:_="">
    <xsd:import namespace="72afb81b-95fd-4aea-a7a5-37e845436cb6"/>
    <xsd:import namespace="37e05975-8066-4b5a-8dcf-a440619f9b86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LengthInSeconds" minOccurs="0"/>
                <xsd:element ref="ns3:MediaServiceObjectDetectorVersions" minOccurs="0"/>
                <xsd:element ref="ns3:MediaServiceGenerationTime" minOccurs="0"/>
                <xsd:element ref="ns3:MediaServiceEventHashCode" minOccurs="0"/>
                <xsd:element ref="ns3:MediaServiceSystemTags" minOccurs="0"/>
                <xsd:element ref="ns3:MediaServiceSearchProperties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afb81b-95fd-4aea-a7a5-37e845436c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AutoTags" ma:index="17" nillable="true" ma:displayName="Tags" ma:internalName="MediaServiceAutoTags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ystemTags" ma:index="2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CR" ma:index="2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e05975-8066-4b5a-8dcf-a440619f9b86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5515263-A3DE-4193-B6AA-5C449C9451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0AD9BE2-6B3D-4616-B044-300A8177DEA5}">
  <ds:schemaRefs>
    <ds:schemaRef ds:uri="http://schemas.microsoft.com/office/2006/documentManagement/types"/>
    <ds:schemaRef ds:uri="72afb81b-95fd-4aea-a7a5-37e845436cb6"/>
    <ds:schemaRef ds:uri="http://purl.org/dc/terms/"/>
    <ds:schemaRef ds:uri="http://purl.org/dc/dcmitype/"/>
    <ds:schemaRef ds:uri="http://schemas.microsoft.com/office/2006/metadata/properties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infopath/2007/PartnerControls"/>
    <ds:schemaRef ds:uri="37e05975-8066-4b5a-8dcf-a440619f9b86"/>
  </ds:schemaRefs>
</ds:datastoreItem>
</file>

<file path=customXml/itemProps3.xml><?xml version="1.0" encoding="utf-8"?>
<ds:datastoreItem xmlns:ds="http://schemas.openxmlformats.org/officeDocument/2006/customXml" ds:itemID="{158DC13A-085A-458E-A707-1321DF10225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2afb81b-95fd-4aea-a7a5-37e845436cb6"/>
    <ds:schemaRef ds:uri="37e05975-8066-4b5a-8dcf-a440619f9b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69</TotalTime>
  <Words>187</Words>
  <Application>Microsoft Office PowerPoint</Application>
  <PresentationFormat>Custom</PresentationFormat>
  <Paragraphs>66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Custom​​</vt:lpstr>
      <vt:lpstr>Analyzing Michael Atherton’s Dismissals Against Glenn McGrath </vt:lpstr>
      <vt:lpstr>Project Overview</vt:lpstr>
      <vt:lpstr>Key Technical Findings</vt:lpstr>
      <vt:lpstr>ROOT CAUSE ANALYSIS:  CONNECTING DATA TO TECHNICAL FIXES 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Michael Atherton’s Dismissals Against Glenn McGrath</dc:title>
  <dc:creator>kavya sree bandi</dc:creator>
  <cp:lastModifiedBy>KAVYA SREE</cp:lastModifiedBy>
  <cp:revision>9</cp:revision>
  <dcterms:created xsi:type="dcterms:W3CDTF">2025-03-25T16:11:55Z</dcterms:created>
  <dcterms:modified xsi:type="dcterms:W3CDTF">2025-03-26T09:13:45Z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0x0101001F2A126146770F45A6EE78BA0994C525</vt:lpwstr>
  </property>
</Properties>
</file>