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301" r:id="rId5"/>
    <p:sldId id="299" r:id="rId6"/>
    <p:sldId id="311" r:id="rId7"/>
    <p:sldId id="300" r:id="rId8"/>
    <p:sldId id="302" r:id="rId9"/>
    <p:sldId id="303" r:id="rId10"/>
    <p:sldId id="304" r:id="rId11"/>
    <p:sldId id="305" r:id="rId12"/>
    <p:sldId id="306" r:id="rId13"/>
    <p:sldId id="307" r:id="rId14"/>
    <p:sldId id="308" r:id="rId15"/>
    <p:sldId id="310" r:id="rId16"/>
    <p:sldId id="312" r:id="rId17"/>
    <p:sldId id="259" r:id="rId18"/>
    <p:sldId id="309" r:id="rId19"/>
    <p:sldId id="258" r:id="rId20"/>
    <p:sldId id="315" r:id="rId21"/>
    <p:sldId id="316" r:id="rId22"/>
    <p:sldId id="317" r:id="rId23"/>
    <p:sldId id="318" r:id="rId24"/>
    <p:sldId id="313" r:id="rId25"/>
    <p:sldId id="260" r:id="rId26"/>
    <p:sldId id="314" r:id="rId27"/>
    <p:sldId id="261" r:id="rId28"/>
    <p:sldId id="319" r:id="rId29"/>
    <p:sldId id="262" r:id="rId30"/>
    <p:sldId id="320" r:id="rId31"/>
    <p:sldId id="263" r:id="rId32"/>
    <p:sldId id="264" r:id="rId33"/>
    <p:sldId id="321" r:id="rId34"/>
    <p:sldId id="322" r:id="rId35"/>
    <p:sldId id="323" r:id="rId36"/>
    <p:sldId id="324" r:id="rId37"/>
    <p:sldId id="326" r:id="rId38"/>
    <p:sldId id="325" r:id="rId39"/>
    <p:sldId id="265" r:id="rId40"/>
    <p:sldId id="266" r:id="rId41"/>
    <p:sldId id="267" r:id="rId42"/>
    <p:sldId id="327" r:id="rId43"/>
    <p:sldId id="328" r:id="rId44"/>
    <p:sldId id="329" r:id="rId45"/>
    <p:sldId id="330" r:id="rId46"/>
    <p:sldId id="268" r:id="rId47"/>
    <p:sldId id="269" r:id="rId48"/>
    <p:sldId id="331" r:id="rId49"/>
    <p:sldId id="332" r:id="rId50"/>
    <p:sldId id="333" r:id="rId51"/>
    <p:sldId id="334" r:id="rId52"/>
    <p:sldId id="336" r:id="rId53"/>
    <p:sldId id="270" r:id="rId54"/>
    <p:sldId id="335" r:id="rId55"/>
    <p:sldId id="271" r:id="rId56"/>
    <p:sldId id="272" r:id="rId57"/>
    <p:sldId id="273" r:id="rId58"/>
    <p:sldId id="274" r:id="rId59"/>
    <p:sldId id="275" r:id="rId60"/>
    <p:sldId id="276" r:id="rId61"/>
    <p:sldId id="277" r:id="rId62"/>
    <p:sldId id="33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4" autoAdjust="0"/>
    <p:restoredTop sz="94676"/>
  </p:normalViewPr>
  <p:slideViewPr>
    <p:cSldViewPr snapToGrid="0">
      <p:cViewPr varScale="1">
        <p:scale>
          <a:sx n="154" d="100"/>
          <a:sy n="154" d="100"/>
        </p:scale>
        <p:origin x="52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53F600-BB9F-4A8A-A803-CFE92E8CEED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274241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3F600-BB9F-4A8A-A803-CFE92E8CEED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111982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3F600-BB9F-4A8A-A803-CFE92E8CEED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124731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3F600-BB9F-4A8A-A803-CFE92E8CEED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66570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3F600-BB9F-4A8A-A803-CFE92E8CEED8}"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115266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3F600-BB9F-4A8A-A803-CFE92E8CEED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19965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3F600-BB9F-4A8A-A803-CFE92E8CEED8}"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123226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53F600-BB9F-4A8A-A803-CFE92E8CEED8}" type="datetimeFigureOut">
              <a:rPr lang="en-US" smtClean="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406958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3F600-BB9F-4A8A-A803-CFE92E8CEED8}" type="datetimeFigureOut">
              <a:rPr lang="en-US" smtClean="0"/>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77218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53F600-BB9F-4A8A-A803-CFE92E8CEED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419096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53F600-BB9F-4A8A-A803-CFE92E8CEED8}"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027E7-4830-4A92-A4ED-BC784173EA4F}" type="slidenum">
              <a:rPr lang="en-US" smtClean="0"/>
              <a:t>‹#›</a:t>
            </a:fld>
            <a:endParaRPr lang="en-US"/>
          </a:p>
        </p:txBody>
      </p:sp>
    </p:spTree>
    <p:extLst>
      <p:ext uri="{BB962C8B-B14F-4D97-AF65-F5344CB8AC3E}">
        <p14:creationId xmlns:p14="http://schemas.microsoft.com/office/powerpoint/2010/main" val="25004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3F600-BB9F-4A8A-A803-CFE92E8CEED8}" type="datetimeFigureOut">
              <a:rPr lang="en-US" smtClean="0"/>
              <a:t>8/12/2022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027E7-4830-4A92-A4ED-BC784173EA4F}" type="slidenum">
              <a:rPr lang="en-US" smtClean="0"/>
              <a:t>‹#›</a:t>
            </a:fld>
            <a:endParaRPr lang="en-US"/>
          </a:p>
        </p:txBody>
      </p:sp>
    </p:spTree>
    <p:extLst>
      <p:ext uri="{BB962C8B-B14F-4D97-AF65-F5344CB8AC3E}">
        <p14:creationId xmlns:p14="http://schemas.microsoft.com/office/powerpoint/2010/main" val="369615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MPU</a:t>
            </a:r>
            <a:endParaRPr lang="en-US" dirty="0"/>
          </a:p>
        </p:txBody>
      </p:sp>
      <p:sp>
        <p:nvSpPr>
          <p:cNvPr id="3" name="Subtitle 2"/>
          <p:cNvSpPr>
            <a:spLocks noGrp="1"/>
          </p:cNvSpPr>
          <p:nvPr>
            <p:ph type="subTitle" idx="1"/>
          </p:nvPr>
        </p:nvSpPr>
        <p:spPr/>
        <p:txBody>
          <a:bodyPr>
            <a:normAutofit lnSpcReduction="10000"/>
          </a:bodyPr>
          <a:lstStyle/>
          <a:p>
            <a:r>
              <a:rPr lang="en-US" dirty="0"/>
              <a:t>MBUS100</a:t>
            </a:r>
          </a:p>
          <a:p>
            <a:r>
              <a:rPr lang="en-US" dirty="0"/>
              <a:t>Introduction to Business</a:t>
            </a:r>
          </a:p>
          <a:p>
            <a:r>
              <a:rPr lang="en-US" dirty="0"/>
              <a:t>Chapter One</a:t>
            </a:r>
          </a:p>
          <a:p>
            <a:r>
              <a:rPr lang="en-US" dirty="0"/>
              <a:t>Overview of Economic Systems and Business</a:t>
            </a:r>
          </a:p>
        </p:txBody>
      </p:sp>
    </p:spTree>
    <p:extLst>
      <p:ext uri="{BB962C8B-B14F-4D97-AF65-F5344CB8AC3E}">
        <p14:creationId xmlns:p14="http://schemas.microsoft.com/office/powerpoint/2010/main" val="125967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Life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Quality of life refers to the general level of human happiness based on a number of things, such as life expectancy, educational standards, health, sanitation, and leisure time. </a:t>
            </a:r>
          </a:p>
          <a:p>
            <a:pPr marL="0" indent="0">
              <a:buNone/>
            </a:pPr>
            <a:endParaRPr lang="en-US" dirty="0"/>
          </a:p>
          <a:p>
            <a:pPr marL="0" indent="0">
              <a:buNone/>
            </a:pPr>
            <a:r>
              <a:rPr lang="en-US" dirty="0"/>
              <a:t>Building a high quality of life is a combined effort of businesses, government, and not-for-profit organizations.</a:t>
            </a:r>
          </a:p>
        </p:txBody>
      </p:sp>
    </p:spTree>
    <p:extLst>
      <p:ext uri="{BB962C8B-B14F-4D97-AF65-F5344CB8AC3E}">
        <p14:creationId xmlns:p14="http://schemas.microsoft.com/office/powerpoint/2010/main" val="4793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Survival Scenario of a Business</a:t>
            </a:r>
          </a:p>
        </p:txBody>
      </p:sp>
      <p:sp>
        <p:nvSpPr>
          <p:cNvPr id="3" name="Content Placeholder 2"/>
          <p:cNvSpPr>
            <a:spLocks noGrp="1"/>
          </p:cNvSpPr>
          <p:nvPr>
            <p:ph idx="1"/>
          </p:nvPr>
        </p:nvSpPr>
        <p:spPr>
          <a:xfrm>
            <a:off x="690154" y="1581785"/>
            <a:ext cx="10515600" cy="4351338"/>
          </a:xfrm>
        </p:spPr>
        <p:txBody>
          <a:bodyPr/>
          <a:lstStyle/>
          <a:p>
            <a:pPr marL="0" indent="0">
              <a:buNone/>
            </a:pPr>
            <a:r>
              <a:rPr lang="en-US" dirty="0"/>
              <a:t>Let’s put aside the not-for-profit organizations, a typical business entity is a make-for-profit organization.  </a:t>
            </a:r>
          </a:p>
          <a:p>
            <a:pPr marL="0" indent="0">
              <a:buNone/>
            </a:pPr>
            <a:endParaRPr lang="en-US" dirty="0"/>
          </a:p>
          <a:p>
            <a:pPr marL="0" indent="0">
              <a:buNone/>
            </a:pPr>
            <a:r>
              <a:rPr lang="en-US" dirty="0"/>
              <a:t>To survive (stay alive), a business has to make some money.</a:t>
            </a:r>
          </a:p>
          <a:p>
            <a:pPr marL="0" indent="0">
              <a:buNone/>
            </a:pPr>
            <a:endParaRPr lang="en-US" dirty="0"/>
          </a:p>
          <a:p>
            <a:pPr marL="0" indent="0">
              <a:buNone/>
            </a:pPr>
            <a:r>
              <a:rPr lang="en-US" dirty="0"/>
              <a:t>In process of trying to make money, risk must be taken by the businesses such that it is the potential to lose time and money or otherwise not be able to accomplish an organization’s goals. </a:t>
            </a:r>
          </a:p>
          <a:p>
            <a:pPr marL="0" indent="0">
              <a:buNone/>
            </a:pPr>
            <a:endParaRPr lang="en-US" dirty="0"/>
          </a:p>
        </p:txBody>
      </p:sp>
    </p:spTree>
    <p:extLst>
      <p:ext uri="{BB962C8B-B14F-4D97-AF65-F5344CB8AC3E}">
        <p14:creationId xmlns:p14="http://schemas.microsoft.com/office/powerpoint/2010/main" val="3201022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Survival Scenario of a Business (Cont.)</a:t>
            </a:r>
          </a:p>
        </p:txBody>
      </p:sp>
      <p:sp>
        <p:nvSpPr>
          <p:cNvPr id="3" name="Content Placeholder 2"/>
          <p:cNvSpPr>
            <a:spLocks noGrp="1"/>
          </p:cNvSpPr>
          <p:nvPr>
            <p:ph idx="1"/>
          </p:nvPr>
        </p:nvSpPr>
        <p:spPr/>
        <p:txBody>
          <a:bodyPr/>
          <a:lstStyle/>
          <a:p>
            <a:pPr marL="0" indent="0">
              <a:buNone/>
            </a:pPr>
            <a:r>
              <a:rPr lang="en-US" dirty="0"/>
              <a:t>There are a few things in this “survival equation” that keeps this business entity “</a:t>
            </a:r>
            <a:r>
              <a:rPr lang="en-US" i="1" dirty="0"/>
              <a:t>in business</a:t>
            </a:r>
            <a:r>
              <a:rPr lang="en-US" dirty="0"/>
              <a:t>”; otherwise it’s out of business in the long run (usually bankrupt but not always or closed down).</a:t>
            </a:r>
          </a:p>
          <a:p>
            <a:pPr marL="0" indent="0">
              <a:buNone/>
            </a:pPr>
            <a:endParaRPr lang="en-US" dirty="0"/>
          </a:p>
          <a:p>
            <a:pPr marL="0" indent="0">
              <a:buNone/>
            </a:pPr>
            <a:endParaRPr lang="en-US" dirty="0"/>
          </a:p>
          <a:p>
            <a:pPr marL="0" indent="0" algn="ctr">
              <a:buNone/>
            </a:pPr>
            <a:r>
              <a:rPr lang="en-US" sz="3600" dirty="0"/>
              <a:t>Profit / Loss = Revenue - Costs</a:t>
            </a:r>
          </a:p>
          <a:p>
            <a:pPr marL="0" indent="0">
              <a:buNone/>
            </a:pPr>
            <a:endParaRPr lang="en-US" dirty="0"/>
          </a:p>
        </p:txBody>
      </p:sp>
    </p:spTree>
    <p:extLst>
      <p:ext uri="{BB962C8B-B14F-4D97-AF65-F5344CB8AC3E}">
        <p14:creationId xmlns:p14="http://schemas.microsoft.com/office/powerpoint/2010/main" val="323494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Survival Scenario of a Business (Cont.)</a:t>
            </a:r>
          </a:p>
        </p:txBody>
      </p:sp>
      <p:sp>
        <p:nvSpPr>
          <p:cNvPr id="3" name="Content Placeholder 2"/>
          <p:cNvSpPr>
            <a:spLocks noGrp="1"/>
          </p:cNvSpPr>
          <p:nvPr>
            <p:ph idx="1"/>
          </p:nvPr>
        </p:nvSpPr>
        <p:spPr/>
        <p:txBody>
          <a:bodyPr/>
          <a:lstStyle/>
          <a:p>
            <a:pPr marL="0" indent="0">
              <a:buNone/>
            </a:pPr>
            <a:r>
              <a:rPr lang="en-US" dirty="0"/>
              <a:t>Revenue is the money a company receives by providing services or selling goods to customers (consumers). </a:t>
            </a:r>
          </a:p>
          <a:p>
            <a:pPr marL="0" indent="0">
              <a:buNone/>
            </a:pPr>
            <a:endParaRPr lang="en-US" dirty="0"/>
          </a:p>
          <a:p>
            <a:pPr marL="0" indent="0">
              <a:buNone/>
            </a:pPr>
            <a:r>
              <a:rPr lang="en-US" dirty="0"/>
              <a:t>Costs are expenses for rent, salaries, supplies, transportation, and many other items that a company incurs from creating and selling goods and services. For example, some of the costs incurred by Microsoft in developing its software include expenses for salaries, facilities, and advertising. If Microsoft has money left over after it pays all costs, it has a profit. A company whose costs are greater than revenues shows a loss.</a:t>
            </a:r>
          </a:p>
          <a:p>
            <a:pPr marL="0" indent="0">
              <a:buNone/>
            </a:pPr>
            <a:endParaRPr lang="en-US" dirty="0"/>
          </a:p>
        </p:txBody>
      </p:sp>
    </p:spTree>
    <p:extLst>
      <p:ext uri="{BB962C8B-B14F-4D97-AF65-F5344CB8AC3E}">
        <p14:creationId xmlns:p14="http://schemas.microsoft.com/office/powerpoint/2010/main" val="56013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Survival Scenario of a Business (Cont.)</a:t>
            </a:r>
          </a:p>
        </p:txBody>
      </p:sp>
      <p:sp>
        <p:nvSpPr>
          <p:cNvPr id="3" name="Content Placeholder 2"/>
          <p:cNvSpPr>
            <a:spLocks noGrp="1"/>
          </p:cNvSpPr>
          <p:nvPr>
            <p:ph idx="1"/>
          </p:nvPr>
        </p:nvSpPr>
        <p:spPr/>
        <p:txBody>
          <a:bodyPr/>
          <a:lstStyle/>
          <a:p>
            <a:pPr marL="0" indent="0">
              <a:buNone/>
            </a:pPr>
            <a:r>
              <a:rPr lang="en-US" dirty="0"/>
              <a:t>For example, some of the costs incurred by Microsoft in developing its software include expenses for salaries, facilities, and advertising. </a:t>
            </a:r>
          </a:p>
          <a:p>
            <a:pPr marL="0" indent="0">
              <a:buNone/>
            </a:pPr>
            <a:endParaRPr lang="en-US" dirty="0"/>
          </a:p>
          <a:p>
            <a:pPr marL="0" indent="0">
              <a:buNone/>
            </a:pPr>
            <a:r>
              <a:rPr lang="en-US" dirty="0"/>
              <a:t>If Microsoft has money left over after it pays all costs, it has a profit. </a:t>
            </a:r>
          </a:p>
          <a:p>
            <a:pPr marL="0" indent="0">
              <a:buNone/>
            </a:pPr>
            <a:endParaRPr lang="en-US" dirty="0"/>
          </a:p>
          <a:p>
            <a:pPr marL="0" indent="0">
              <a:buNone/>
            </a:pPr>
            <a:r>
              <a:rPr lang="en-US" dirty="0"/>
              <a:t>A company whose costs are greater than revenues shows a loss.</a:t>
            </a:r>
          </a:p>
          <a:p>
            <a:pPr marL="0" indent="0">
              <a:buNone/>
            </a:pPr>
            <a:endParaRPr lang="en-US" dirty="0"/>
          </a:p>
          <a:p>
            <a:pPr marL="0" indent="0">
              <a:buNone/>
            </a:pPr>
            <a:r>
              <a:rPr lang="en-US" dirty="0"/>
              <a:t>A company whose costs are equal to revenues shows a break even.</a:t>
            </a:r>
          </a:p>
        </p:txBody>
      </p:sp>
    </p:spTree>
    <p:extLst>
      <p:ext uri="{BB962C8B-B14F-4D97-AF65-F5344CB8AC3E}">
        <p14:creationId xmlns:p14="http://schemas.microsoft.com/office/powerpoint/2010/main" val="32229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Not-For-Profit Organizations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Organizations, such as Caritas Macau and Society for the Animal Protection in Macau, are not-for-profit organizations.  Their main goals are not aiming to make profits.</a:t>
            </a:r>
          </a:p>
          <a:p>
            <a:pPr marL="0" indent="0">
              <a:buNone/>
            </a:pPr>
            <a:endParaRPr lang="en-US" dirty="0"/>
          </a:p>
          <a:p>
            <a:pPr marL="0" indent="0">
              <a:buNone/>
            </a:pPr>
            <a:r>
              <a:rPr lang="en-US" dirty="0"/>
              <a:t>These organizations usually involve providing services or products for specific communities.</a:t>
            </a:r>
          </a:p>
          <a:p>
            <a:pPr marL="0" indent="0">
              <a:buNone/>
            </a:pPr>
            <a:endParaRPr lang="en-US" dirty="0"/>
          </a:p>
          <a:p>
            <a:pPr marL="0" indent="0">
              <a:buNone/>
            </a:pPr>
            <a:r>
              <a:rPr lang="en-US" dirty="0"/>
              <a:t>Another examples of such not-for-profit organizations are Project Management Institute (PMI); it’s a professional organization aimed for promoting or serving Project Management Practitioners.  This type of organizations is an industry professional body.  One of its main purpose is to promote and provide standards, methodologies for the profession.</a:t>
            </a:r>
          </a:p>
        </p:txBody>
      </p:sp>
    </p:spTree>
    <p:extLst>
      <p:ext uri="{BB962C8B-B14F-4D97-AF65-F5344CB8AC3E}">
        <p14:creationId xmlns:p14="http://schemas.microsoft.com/office/powerpoint/2010/main" val="68008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The Building Blocks of Business</a:t>
            </a:r>
          </a:p>
        </p:txBody>
      </p:sp>
      <p:sp>
        <p:nvSpPr>
          <p:cNvPr id="3" name="Content Placeholder 2"/>
          <p:cNvSpPr>
            <a:spLocks noGrp="1"/>
          </p:cNvSpPr>
          <p:nvPr>
            <p:ph idx="1"/>
          </p:nvPr>
        </p:nvSpPr>
        <p:spPr/>
        <p:txBody>
          <a:bodyPr/>
          <a:lstStyle/>
          <a:p>
            <a:pPr marL="0" indent="0">
              <a:buNone/>
            </a:pPr>
            <a:r>
              <a:rPr lang="en-US" dirty="0"/>
              <a:t>Factors of Production: The Building Blocks of Business</a:t>
            </a:r>
          </a:p>
          <a:p>
            <a:pPr marL="0" indent="0">
              <a:buNone/>
            </a:pPr>
            <a:endParaRPr lang="en-US" dirty="0"/>
          </a:p>
          <a:p>
            <a:pPr marL="0" indent="0">
              <a:buNone/>
            </a:pPr>
            <a:r>
              <a:rPr lang="en-US" dirty="0"/>
              <a:t>To provide goods and services, regardless of whether they operate in the for-profit or not-for-profit sector, organizations require inputs in the form of resources called </a:t>
            </a:r>
            <a:r>
              <a:rPr lang="en-US" b="1" dirty="0"/>
              <a:t>factors of production</a:t>
            </a:r>
            <a:r>
              <a:rPr lang="en-US" dirty="0"/>
              <a:t>. </a:t>
            </a:r>
          </a:p>
        </p:txBody>
      </p:sp>
    </p:spTree>
    <p:extLst>
      <p:ext uri="{BB962C8B-B14F-4D97-AF65-F5344CB8AC3E}">
        <p14:creationId xmlns:p14="http://schemas.microsoft.com/office/powerpoint/2010/main" val="926730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The Building Blocks of Business</a:t>
            </a:r>
          </a:p>
        </p:txBody>
      </p:sp>
      <p:sp>
        <p:nvSpPr>
          <p:cNvPr id="3" name="Content Placeholder 2"/>
          <p:cNvSpPr>
            <a:spLocks noGrp="1"/>
          </p:cNvSpPr>
          <p:nvPr>
            <p:ph idx="1"/>
          </p:nvPr>
        </p:nvSpPr>
        <p:spPr/>
        <p:txBody>
          <a:bodyPr>
            <a:normAutofit lnSpcReduction="10000"/>
          </a:bodyPr>
          <a:lstStyle/>
          <a:p>
            <a:pPr marL="0" indent="0">
              <a:buNone/>
            </a:pPr>
            <a:r>
              <a:rPr lang="en-US" dirty="0"/>
              <a:t>Factors of Production: The Building Blocks of Business</a:t>
            </a:r>
          </a:p>
          <a:p>
            <a:pPr marL="0" indent="0">
              <a:buNone/>
            </a:pPr>
            <a:endParaRPr lang="en-US" dirty="0"/>
          </a:p>
          <a:p>
            <a:pPr marL="0" indent="0">
              <a:buNone/>
            </a:pPr>
            <a:r>
              <a:rPr lang="en-US" dirty="0"/>
              <a:t>Four traditional factors of production are common to all productive activity: </a:t>
            </a:r>
            <a:r>
              <a:rPr lang="en-US" i="1" dirty="0"/>
              <a:t>natural resources</a:t>
            </a:r>
            <a:r>
              <a:rPr lang="en-US" dirty="0"/>
              <a:t>, </a:t>
            </a:r>
            <a:r>
              <a:rPr lang="en-US" i="1" dirty="0"/>
              <a:t>labor (human resources)</a:t>
            </a:r>
            <a:r>
              <a:rPr lang="en-US" dirty="0"/>
              <a:t>, </a:t>
            </a:r>
            <a:r>
              <a:rPr lang="en-US" i="1" dirty="0"/>
              <a:t>capital</a:t>
            </a:r>
            <a:r>
              <a:rPr lang="en-US" dirty="0"/>
              <a:t>, and </a:t>
            </a:r>
            <a:r>
              <a:rPr lang="en-US" i="1" dirty="0"/>
              <a:t>entrepreneurship</a:t>
            </a:r>
            <a:r>
              <a:rPr lang="en-US" dirty="0"/>
              <a:t>. </a:t>
            </a:r>
          </a:p>
          <a:p>
            <a:pPr marL="0" indent="0">
              <a:buNone/>
            </a:pPr>
            <a:endParaRPr lang="en-US" dirty="0"/>
          </a:p>
          <a:p>
            <a:pPr marL="0" indent="0">
              <a:buNone/>
            </a:pPr>
            <a:r>
              <a:rPr lang="en-US" dirty="0"/>
              <a:t>Many experts now include </a:t>
            </a:r>
            <a:r>
              <a:rPr lang="en-US" i="1" dirty="0"/>
              <a:t>knowledge</a:t>
            </a:r>
            <a:r>
              <a:rPr lang="en-US" dirty="0"/>
              <a:t> as a fifth factor, acknowledging its key role in business success. By using the factors of production efficiently, a company can produce more goods and services with the same resources.</a:t>
            </a:r>
          </a:p>
        </p:txBody>
      </p:sp>
    </p:spTree>
    <p:extLst>
      <p:ext uri="{BB962C8B-B14F-4D97-AF65-F5344CB8AC3E}">
        <p14:creationId xmlns:p14="http://schemas.microsoft.com/office/powerpoint/2010/main" val="147190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The Building Blocks of Business (Cont.)</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4 traditional factors of production are common to all productive activity:</a:t>
            </a:r>
          </a:p>
          <a:p>
            <a:pPr marL="971550" lvl="1" indent="-514350">
              <a:buFont typeface="+mj-lt"/>
              <a:buAutoNum type="arabicPeriod"/>
            </a:pPr>
            <a:r>
              <a:rPr lang="en-US" i="1" dirty="0"/>
              <a:t>Capital</a:t>
            </a:r>
            <a:r>
              <a:rPr lang="en-US" dirty="0"/>
              <a:t>;</a:t>
            </a:r>
          </a:p>
          <a:p>
            <a:pPr marL="971550" lvl="1" indent="-514350">
              <a:buFont typeface="+mj-lt"/>
              <a:buAutoNum type="arabicPeriod"/>
            </a:pPr>
            <a:r>
              <a:rPr lang="en-US" i="1" dirty="0"/>
              <a:t>Entrepreneurship;</a:t>
            </a:r>
            <a:endParaRPr lang="en-US" dirty="0"/>
          </a:p>
          <a:p>
            <a:pPr marL="971550" lvl="1" indent="-514350">
              <a:buFont typeface="+mj-lt"/>
              <a:buAutoNum type="arabicPeriod"/>
            </a:pPr>
            <a:r>
              <a:rPr lang="en-US" i="1" dirty="0"/>
              <a:t>Labor (human resources)</a:t>
            </a:r>
            <a:r>
              <a:rPr lang="en-US" dirty="0"/>
              <a:t>;</a:t>
            </a:r>
          </a:p>
          <a:p>
            <a:pPr marL="971550" lvl="1" indent="-514350">
              <a:buFont typeface="+mj-lt"/>
              <a:buAutoNum type="arabicPeriod"/>
            </a:pPr>
            <a:r>
              <a:rPr lang="en-US" i="1" dirty="0"/>
              <a:t>Natural resources</a:t>
            </a:r>
            <a:r>
              <a:rPr lang="en-US" dirty="0"/>
              <a:t>.</a:t>
            </a:r>
          </a:p>
          <a:p>
            <a:pPr marL="0" indent="0">
              <a:buNone/>
            </a:pPr>
            <a:endParaRPr lang="en-US" dirty="0"/>
          </a:p>
          <a:p>
            <a:pPr marL="0" indent="0">
              <a:buNone/>
            </a:pPr>
            <a:r>
              <a:rPr lang="en-US" dirty="0"/>
              <a:t>Many experts now say we should include </a:t>
            </a:r>
            <a:r>
              <a:rPr lang="en-US" i="1" dirty="0"/>
              <a:t>knowledge</a:t>
            </a:r>
            <a:r>
              <a:rPr lang="en-US" dirty="0"/>
              <a:t> as a fifth factor.</a:t>
            </a:r>
          </a:p>
        </p:txBody>
      </p:sp>
    </p:spTree>
    <p:extLst>
      <p:ext uri="{BB962C8B-B14F-4D97-AF65-F5344CB8AC3E}">
        <p14:creationId xmlns:p14="http://schemas.microsoft.com/office/powerpoint/2010/main" val="139463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Economics?</a:t>
            </a:r>
          </a:p>
        </p:txBody>
      </p:sp>
      <p:sp>
        <p:nvSpPr>
          <p:cNvPr id="3" name="Content Placeholder 2"/>
          <p:cNvSpPr>
            <a:spLocks noGrp="1"/>
          </p:cNvSpPr>
          <p:nvPr>
            <p:ph idx="1"/>
          </p:nvPr>
        </p:nvSpPr>
        <p:spPr/>
        <p:txBody>
          <a:bodyPr>
            <a:normAutofit fontScale="92500" lnSpcReduction="20000"/>
          </a:bodyPr>
          <a:lstStyle/>
          <a:p>
            <a:pPr marL="0" indent="0">
              <a:buNone/>
            </a:pPr>
            <a:r>
              <a:rPr lang="en-US" sz="3000" dirty="0"/>
              <a:t>Economics is the study (social science) of the production, distribution, and consumption of goods and services. Here goods and services are the outputs.  It’s also the study of how wealth is created and distributed.</a:t>
            </a:r>
          </a:p>
          <a:p>
            <a:pPr marL="0" indent="0">
              <a:buNone/>
            </a:pPr>
            <a:endParaRPr lang="en-US" sz="3000" dirty="0"/>
          </a:p>
          <a:p>
            <a:pPr marL="0" indent="0">
              <a:buNone/>
            </a:pPr>
            <a:r>
              <a:rPr lang="en-US" sz="3000" dirty="0"/>
              <a:t>Resources are the inputs used to produce outputs. Resources may include any or all of the following (to name a few):</a:t>
            </a:r>
            <a:br>
              <a:rPr lang="en-US" sz="3000" dirty="0"/>
            </a:br>
            <a:endParaRPr lang="en-US" sz="3000" dirty="0"/>
          </a:p>
          <a:p>
            <a:pPr lvl="1"/>
            <a:r>
              <a:rPr lang="en-US" sz="2000" dirty="0"/>
              <a:t>Capital, including buildings and equipment</a:t>
            </a:r>
          </a:p>
          <a:p>
            <a:pPr lvl="1"/>
            <a:r>
              <a:rPr lang="en-US" sz="2000" dirty="0"/>
              <a:t>Entrepreneurship</a:t>
            </a:r>
            <a:endParaRPr lang="en-US" dirty="0"/>
          </a:p>
          <a:p>
            <a:pPr lvl="1">
              <a:lnSpc>
                <a:spcPct val="100000"/>
              </a:lnSpc>
            </a:pPr>
            <a:r>
              <a:rPr lang="en-US" sz="2000" dirty="0"/>
              <a:t>Knowledge</a:t>
            </a:r>
          </a:p>
          <a:p>
            <a:pPr lvl="1">
              <a:lnSpc>
                <a:spcPct val="100000"/>
              </a:lnSpc>
            </a:pPr>
            <a:r>
              <a:rPr lang="en-US" sz="2000" dirty="0"/>
              <a:t>Labor (physical and mental)</a:t>
            </a:r>
          </a:p>
          <a:p>
            <a:pPr lvl="1">
              <a:lnSpc>
                <a:spcPct val="100000"/>
              </a:lnSpc>
            </a:pPr>
            <a:r>
              <a:rPr lang="en-US" sz="2000" dirty="0"/>
              <a:t>Land and other natural resources</a:t>
            </a:r>
          </a:p>
        </p:txBody>
      </p:sp>
    </p:spTree>
    <p:extLst>
      <p:ext uri="{BB962C8B-B14F-4D97-AF65-F5344CB8AC3E}">
        <p14:creationId xmlns:p14="http://schemas.microsoft.com/office/powerpoint/2010/main" val="286916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Economic Systems and Business</a:t>
            </a:r>
            <a:br>
              <a:rPr lang="en-GB"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Learning Objectives:</a:t>
            </a:r>
          </a:p>
          <a:p>
            <a:pPr marL="914400" lvl="1" indent="-457200">
              <a:buFont typeface="+mj-lt"/>
              <a:buAutoNum type="arabicPeriod"/>
            </a:pPr>
            <a:r>
              <a:rPr lang="en-US" dirty="0"/>
              <a:t>How do businesses and not-for-profit organizations help create our standard of living?</a:t>
            </a:r>
          </a:p>
          <a:p>
            <a:pPr marL="914400" lvl="1" indent="-457200">
              <a:buFont typeface="+mj-lt"/>
              <a:buAutoNum type="arabicPeriod"/>
            </a:pPr>
            <a:r>
              <a:rPr lang="en-US" dirty="0"/>
              <a:t>What are the sectors of the business environment, and how do changes in them influence business decisions?</a:t>
            </a:r>
          </a:p>
          <a:p>
            <a:pPr marL="914400" lvl="1" indent="-457200">
              <a:buFont typeface="+mj-lt"/>
              <a:buAutoNum type="arabicPeriod"/>
            </a:pPr>
            <a:r>
              <a:rPr lang="en-US" dirty="0"/>
              <a:t>How do economic growth, full employment, price stability, and inflation indicate a nation’s economic health?</a:t>
            </a:r>
          </a:p>
          <a:p>
            <a:pPr marL="914400" lvl="1" indent="-457200">
              <a:buFont typeface="+mj-lt"/>
              <a:buAutoNum type="arabicPeriod"/>
            </a:pPr>
            <a:r>
              <a:rPr lang="en-US" dirty="0"/>
              <a:t>How does the government use monetary policy and fiscal policy to achieve its macroeconomic goals?</a:t>
            </a:r>
          </a:p>
          <a:p>
            <a:pPr marL="914400" lvl="1" indent="-457200">
              <a:buFont typeface="+mj-lt"/>
              <a:buAutoNum type="arabicPeriod"/>
            </a:pPr>
            <a:r>
              <a:rPr lang="en-US" dirty="0"/>
              <a:t>What are the basic microeconomic concepts of demand and supply, and how do they establish prices?</a:t>
            </a:r>
          </a:p>
          <a:p>
            <a:pPr marL="914400" lvl="1" indent="-457200">
              <a:buFont typeface="+mj-lt"/>
              <a:buAutoNum type="arabicPeriod"/>
            </a:pPr>
            <a:r>
              <a:rPr lang="en-US" dirty="0"/>
              <a:t>What are the four types of market structure?</a:t>
            </a:r>
          </a:p>
          <a:p>
            <a:pPr marL="914400" lvl="1" indent="-457200">
              <a:buFont typeface="+mj-lt"/>
              <a:buAutoNum type="arabicPeriod"/>
            </a:pPr>
            <a:r>
              <a:rPr lang="en-US" dirty="0"/>
              <a:t>Which trends are reshaping the business, microeconomic, and macroeconomic environments and competitive arena?</a:t>
            </a:r>
          </a:p>
        </p:txBody>
      </p:sp>
    </p:spTree>
    <p:extLst>
      <p:ext uri="{BB962C8B-B14F-4D97-AF65-F5344CB8AC3E}">
        <p14:creationId xmlns:p14="http://schemas.microsoft.com/office/powerpoint/2010/main" val="238177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E8F793-21AD-4EBD-AEA8-BD576642EF80}"/>
              </a:ext>
            </a:extLst>
          </p:cNvPr>
          <p:cNvSpPr>
            <a:spLocks noGrp="1"/>
          </p:cNvSpPr>
          <p:nvPr>
            <p:ph type="title"/>
          </p:nvPr>
        </p:nvSpPr>
        <p:spPr/>
        <p:txBody>
          <a:bodyPr/>
          <a:lstStyle/>
          <a:p>
            <a:r>
              <a:rPr lang="en-US" dirty="0"/>
              <a:t>Branches of Economics</a:t>
            </a:r>
          </a:p>
        </p:txBody>
      </p:sp>
      <p:sp>
        <p:nvSpPr>
          <p:cNvPr id="3" name="內容版面配置區 2">
            <a:extLst>
              <a:ext uri="{FF2B5EF4-FFF2-40B4-BE49-F238E27FC236}">
                <a16:creationId xmlns:a16="http://schemas.microsoft.com/office/drawing/2014/main" id="{5F7A2A5A-15EB-4100-AED7-68E2461D2B06}"/>
              </a:ext>
            </a:extLst>
          </p:cNvPr>
          <p:cNvSpPr>
            <a:spLocks noGrp="1"/>
          </p:cNvSpPr>
          <p:nvPr>
            <p:ph idx="1"/>
          </p:nvPr>
        </p:nvSpPr>
        <p:spPr/>
        <p:txBody>
          <a:bodyPr>
            <a:normAutofit/>
          </a:bodyPr>
          <a:lstStyle/>
          <a:p>
            <a:pPr marL="0" indent="0">
              <a:buNone/>
            </a:pPr>
            <a:r>
              <a:rPr lang="en-US" dirty="0"/>
              <a:t>The 2 main branches of economics are </a:t>
            </a:r>
            <a:r>
              <a:rPr lang="en-US" i="1" dirty="0"/>
              <a:t>microeconomics</a:t>
            </a:r>
            <a:r>
              <a:rPr lang="en-US" dirty="0"/>
              <a:t> and </a:t>
            </a:r>
            <a:r>
              <a:rPr lang="en-US" i="1" dirty="0"/>
              <a:t>macroeconomics</a:t>
            </a:r>
            <a:r>
              <a:rPr lang="en-US" dirty="0"/>
              <a:t>.</a:t>
            </a:r>
          </a:p>
          <a:p>
            <a:pPr marL="0" indent="0">
              <a:buNone/>
            </a:pPr>
            <a:endParaRPr lang="en-US" dirty="0"/>
          </a:p>
          <a:p>
            <a:pPr marL="0" indent="0">
              <a:buNone/>
            </a:pPr>
            <a:r>
              <a:rPr lang="en-US" dirty="0"/>
              <a:t>Microeconomics is decision made by individual and businesses.</a:t>
            </a:r>
          </a:p>
          <a:p>
            <a:pPr marL="0" indent="0">
              <a:buNone/>
            </a:pPr>
            <a:endParaRPr lang="en-US" dirty="0"/>
          </a:p>
          <a:p>
            <a:pPr marL="0" indent="0">
              <a:buNone/>
            </a:pPr>
            <a:r>
              <a:rPr lang="en-US" dirty="0"/>
              <a:t>For instance, it examines how the prices of homes affect the number of homes individuals will buy.</a:t>
            </a:r>
          </a:p>
          <a:p>
            <a:pPr marL="0" indent="0">
              <a:buNone/>
            </a:pPr>
            <a:endParaRPr lang="en-US" dirty="0"/>
          </a:p>
        </p:txBody>
      </p:sp>
    </p:spTree>
    <p:extLst>
      <p:ext uri="{BB962C8B-B14F-4D97-AF65-F5344CB8AC3E}">
        <p14:creationId xmlns:p14="http://schemas.microsoft.com/office/powerpoint/2010/main" val="397451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E8F793-21AD-4EBD-AEA8-BD576642EF80}"/>
              </a:ext>
            </a:extLst>
          </p:cNvPr>
          <p:cNvSpPr>
            <a:spLocks noGrp="1"/>
          </p:cNvSpPr>
          <p:nvPr>
            <p:ph type="title"/>
          </p:nvPr>
        </p:nvSpPr>
        <p:spPr/>
        <p:txBody>
          <a:bodyPr/>
          <a:lstStyle/>
          <a:p>
            <a:r>
              <a:rPr lang="en-US" dirty="0"/>
              <a:t>Branches of Economics (Cont.)</a:t>
            </a:r>
          </a:p>
        </p:txBody>
      </p:sp>
      <p:sp>
        <p:nvSpPr>
          <p:cNvPr id="3" name="內容版面配置區 2">
            <a:extLst>
              <a:ext uri="{FF2B5EF4-FFF2-40B4-BE49-F238E27FC236}">
                <a16:creationId xmlns:a16="http://schemas.microsoft.com/office/drawing/2014/main" id="{5F7A2A5A-15EB-4100-AED7-68E2461D2B06}"/>
              </a:ext>
            </a:extLst>
          </p:cNvPr>
          <p:cNvSpPr>
            <a:spLocks noGrp="1"/>
          </p:cNvSpPr>
          <p:nvPr>
            <p:ph idx="1"/>
          </p:nvPr>
        </p:nvSpPr>
        <p:spPr/>
        <p:txBody>
          <a:bodyPr>
            <a:normAutofit/>
          </a:bodyPr>
          <a:lstStyle/>
          <a:p>
            <a:pPr marL="0" indent="0">
              <a:buNone/>
            </a:pPr>
            <a:r>
              <a:rPr lang="en-US" dirty="0"/>
              <a:t>Macroeconomics is about the economy in general. </a:t>
            </a:r>
          </a:p>
          <a:p>
            <a:pPr marL="0" indent="0">
              <a:buNone/>
            </a:pPr>
            <a:endParaRPr lang="en-US" dirty="0"/>
          </a:p>
          <a:p>
            <a:pPr marL="0" indent="0">
              <a:buNone/>
            </a:pPr>
            <a:r>
              <a:rPr lang="en-US" dirty="0"/>
              <a:t>For example, macroeconomists study things that make a country's wealth go up and things that make millions of people lose their jobs.</a:t>
            </a:r>
          </a:p>
          <a:p>
            <a:pPr marL="0" indent="0">
              <a:buNone/>
            </a:pPr>
            <a:endParaRPr lang="en-US" dirty="0"/>
          </a:p>
          <a:p>
            <a:pPr marL="0" indent="0">
              <a:buNone/>
            </a:pPr>
            <a:r>
              <a:rPr lang="en-US" dirty="0"/>
              <a:t>It’s the study of the national economy and the global economy. </a:t>
            </a:r>
          </a:p>
        </p:txBody>
      </p:sp>
    </p:spTree>
    <p:extLst>
      <p:ext uri="{BB962C8B-B14F-4D97-AF65-F5344CB8AC3E}">
        <p14:creationId xmlns:p14="http://schemas.microsoft.com/office/powerpoint/2010/main" val="242254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6A2BCA-4A64-4458-B61A-B2A55F29F0D0}"/>
              </a:ext>
            </a:extLst>
          </p:cNvPr>
          <p:cNvSpPr>
            <a:spLocks noGrp="1"/>
          </p:cNvSpPr>
          <p:nvPr>
            <p:ph type="title"/>
          </p:nvPr>
        </p:nvSpPr>
        <p:spPr/>
        <p:txBody>
          <a:bodyPr/>
          <a:lstStyle/>
          <a:p>
            <a:r>
              <a:rPr lang="en-US" dirty="0"/>
              <a:t>Scarcity </a:t>
            </a:r>
          </a:p>
        </p:txBody>
      </p:sp>
      <p:sp>
        <p:nvSpPr>
          <p:cNvPr id="3" name="內容版面配置區 2">
            <a:extLst>
              <a:ext uri="{FF2B5EF4-FFF2-40B4-BE49-F238E27FC236}">
                <a16:creationId xmlns:a16="http://schemas.microsoft.com/office/drawing/2014/main" id="{AD44A6A9-8257-4B6F-89AE-6EED883FDD55}"/>
              </a:ext>
            </a:extLst>
          </p:cNvPr>
          <p:cNvSpPr>
            <a:spLocks noGrp="1"/>
          </p:cNvSpPr>
          <p:nvPr>
            <p:ph idx="1"/>
          </p:nvPr>
        </p:nvSpPr>
        <p:spPr>
          <a:xfrm>
            <a:off x="838200" y="1690688"/>
            <a:ext cx="10515600" cy="4486275"/>
          </a:xfrm>
        </p:spPr>
        <p:txBody>
          <a:bodyPr>
            <a:normAutofit/>
          </a:bodyPr>
          <a:lstStyle/>
          <a:p>
            <a:pPr marL="0" indent="0">
              <a:buNone/>
            </a:pPr>
            <a:r>
              <a:rPr lang="en-US" dirty="0"/>
              <a:t>Another important principle is that Economics is the study of how humans make decisions in the face of </a:t>
            </a:r>
            <a:r>
              <a:rPr lang="en-US" i="1" dirty="0"/>
              <a:t>scarcity</a:t>
            </a:r>
            <a:r>
              <a:rPr lang="en-US" dirty="0"/>
              <a:t>.</a:t>
            </a:r>
          </a:p>
          <a:p>
            <a:pPr marL="0" indent="0">
              <a:buNone/>
            </a:pPr>
            <a:endParaRPr lang="en-US" dirty="0"/>
          </a:p>
          <a:p>
            <a:pPr marL="0" indent="0">
              <a:buNone/>
            </a:pPr>
            <a:r>
              <a:rPr lang="en-US" dirty="0"/>
              <a:t>Scarcity is a fact of life. It also means that human wants for goods, services and resources exceed what is available. </a:t>
            </a:r>
          </a:p>
          <a:p>
            <a:pPr marL="0" indent="0">
              <a:buNone/>
            </a:pPr>
            <a:endParaRPr lang="en-US" dirty="0"/>
          </a:p>
          <a:p>
            <a:pPr marL="0" indent="0">
              <a:buNone/>
            </a:pPr>
            <a:r>
              <a:rPr lang="en-US" dirty="0"/>
              <a:t>Resources, such as labor, tools, land, and raw materials are necessary to produce the goods and services we want, but they exist in limited supply. At any point in time, there is only a finite amount of resources available in this planet.</a:t>
            </a:r>
          </a:p>
        </p:txBody>
      </p:sp>
    </p:spTree>
    <p:extLst>
      <p:ext uri="{BB962C8B-B14F-4D97-AF65-F5344CB8AC3E}">
        <p14:creationId xmlns:p14="http://schemas.microsoft.com/office/powerpoint/2010/main" val="1816527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DDB92-2814-4C65-85EF-E2881D5E1059}"/>
              </a:ext>
            </a:extLst>
          </p:cNvPr>
          <p:cNvSpPr>
            <a:spLocks noGrp="1"/>
          </p:cNvSpPr>
          <p:nvPr>
            <p:ph type="title"/>
          </p:nvPr>
        </p:nvSpPr>
        <p:spPr/>
        <p:txBody>
          <a:bodyPr/>
          <a:lstStyle/>
          <a:p>
            <a:r>
              <a:rPr lang="en-US" dirty="0"/>
              <a:t>Scarcity (Cont.)</a:t>
            </a:r>
          </a:p>
        </p:txBody>
      </p:sp>
      <p:sp>
        <p:nvSpPr>
          <p:cNvPr id="3" name="內容版面配置區 2">
            <a:extLst>
              <a:ext uri="{FF2B5EF4-FFF2-40B4-BE49-F238E27FC236}">
                <a16:creationId xmlns:a16="http://schemas.microsoft.com/office/drawing/2014/main" id="{9AFD4A4A-4979-4112-A9A4-AB2E74D5210F}"/>
              </a:ext>
            </a:extLst>
          </p:cNvPr>
          <p:cNvSpPr>
            <a:spLocks noGrp="1"/>
          </p:cNvSpPr>
          <p:nvPr>
            <p:ph idx="1"/>
          </p:nvPr>
        </p:nvSpPr>
        <p:spPr/>
        <p:txBody>
          <a:bodyPr/>
          <a:lstStyle/>
          <a:p>
            <a:pPr marL="0" indent="0">
              <a:buNone/>
            </a:pPr>
            <a:r>
              <a:rPr lang="en-US" dirty="0"/>
              <a:t>Economists use the term opportunity cost to indicate what one must give up to obtain what he or she desires. </a:t>
            </a:r>
          </a:p>
          <a:p>
            <a:pPr marL="0" indent="0">
              <a:buNone/>
            </a:pPr>
            <a:endParaRPr lang="en-US" dirty="0"/>
          </a:p>
          <a:p>
            <a:pPr marL="0" indent="0">
              <a:buNone/>
            </a:pPr>
            <a:r>
              <a:rPr lang="en-US" dirty="0"/>
              <a:t>The idea behind </a:t>
            </a:r>
            <a:r>
              <a:rPr lang="en-US" i="1" dirty="0"/>
              <a:t>opportunity cost</a:t>
            </a:r>
            <a:r>
              <a:rPr lang="en-US" dirty="0"/>
              <a:t> is that the cost of one item is the lost opportunity to do or consume something else.</a:t>
            </a:r>
          </a:p>
          <a:p>
            <a:pPr marL="0" indent="0">
              <a:buNone/>
            </a:pPr>
            <a:endParaRPr lang="en-US" dirty="0"/>
          </a:p>
          <a:p>
            <a:pPr marL="0" indent="0">
              <a:buNone/>
            </a:pPr>
            <a:r>
              <a:rPr lang="en-US" dirty="0"/>
              <a:t>We should take note of that every society faces the problem of scarcity, where limited resources conflict with unlimited needs and wants.</a:t>
            </a:r>
          </a:p>
        </p:txBody>
      </p:sp>
    </p:spTree>
    <p:extLst>
      <p:ext uri="{BB962C8B-B14F-4D97-AF65-F5344CB8AC3E}">
        <p14:creationId xmlns:p14="http://schemas.microsoft.com/office/powerpoint/2010/main" val="192877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a:t>
            </a:r>
          </a:p>
        </p:txBody>
      </p:sp>
      <p:sp>
        <p:nvSpPr>
          <p:cNvPr id="3" name="Content Placeholder 2"/>
          <p:cNvSpPr>
            <a:spLocks noGrp="1"/>
          </p:cNvSpPr>
          <p:nvPr>
            <p:ph idx="1"/>
          </p:nvPr>
        </p:nvSpPr>
        <p:spPr>
          <a:xfrm>
            <a:off x="599769" y="1496730"/>
            <a:ext cx="3510116" cy="4370670"/>
          </a:xfrm>
        </p:spPr>
        <p:txBody>
          <a:bodyPr>
            <a:normAutofit lnSpcReduction="10000"/>
          </a:bodyPr>
          <a:lstStyle/>
          <a:p>
            <a:pPr marL="461963" indent="0" algn="r">
              <a:buNone/>
            </a:pPr>
            <a:r>
              <a:rPr lang="en-US" i="1" dirty="0"/>
              <a:t>Economy</a:t>
            </a:r>
            <a:r>
              <a:rPr lang="en-US" dirty="0"/>
              <a:t>: The decisions that individuals, business companies, government, and society make and the way in which people deal with the creation and distribution of wealth.</a:t>
            </a:r>
          </a:p>
          <a:p>
            <a:pPr marL="0" indent="0">
              <a:buNone/>
            </a:pPr>
            <a:endParaRPr lang="en-US" dirty="0"/>
          </a:p>
        </p:txBody>
      </p:sp>
      <p:pic>
        <p:nvPicPr>
          <p:cNvPr id="4" name="圖片 3">
            <a:extLst>
              <a:ext uri="{FF2B5EF4-FFF2-40B4-BE49-F238E27FC236}">
                <a16:creationId xmlns:a16="http://schemas.microsoft.com/office/drawing/2014/main" id="{CE22BBCC-5DF0-4E4C-B7E0-24C9A5F4BF23}"/>
              </a:ext>
            </a:extLst>
          </p:cNvPr>
          <p:cNvPicPr>
            <a:picLocks noChangeAspect="1"/>
          </p:cNvPicPr>
          <p:nvPr/>
        </p:nvPicPr>
        <p:blipFill>
          <a:blip r:embed="rId2"/>
          <a:stretch>
            <a:fillRect/>
          </a:stretch>
        </p:blipFill>
        <p:spPr>
          <a:xfrm>
            <a:off x="4348316" y="990599"/>
            <a:ext cx="7666704" cy="5075903"/>
          </a:xfrm>
          <a:prstGeom prst="rect">
            <a:avLst/>
          </a:prstGeom>
        </p:spPr>
      </p:pic>
    </p:spTree>
    <p:extLst>
      <p:ext uri="{BB962C8B-B14F-4D97-AF65-F5344CB8AC3E}">
        <p14:creationId xmlns:p14="http://schemas.microsoft.com/office/powerpoint/2010/main" val="3764277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a:t>
            </a:r>
          </a:p>
        </p:txBody>
      </p:sp>
      <p:sp>
        <p:nvSpPr>
          <p:cNvPr id="3" name="Content Placeholder 2"/>
          <p:cNvSpPr>
            <a:spLocks noGrp="1"/>
          </p:cNvSpPr>
          <p:nvPr>
            <p:ph idx="1"/>
          </p:nvPr>
        </p:nvSpPr>
        <p:spPr/>
        <p:txBody>
          <a:bodyPr/>
          <a:lstStyle/>
          <a:p>
            <a:pPr marL="0" indent="0">
              <a:buNone/>
            </a:pPr>
            <a:r>
              <a:rPr lang="en-US" i="1" dirty="0"/>
              <a:t>Economic Systems</a:t>
            </a:r>
            <a:r>
              <a:rPr lang="en-US" dirty="0"/>
              <a:t>: An organized way in which a state or nation allocates its resources and apportions of goods and services in the nation.</a:t>
            </a:r>
          </a:p>
          <a:p>
            <a:pPr marL="0" indent="0">
              <a:buNone/>
            </a:pPr>
            <a:endParaRPr lang="en-US" dirty="0"/>
          </a:p>
          <a:p>
            <a:pPr marL="0" indent="0">
              <a:buNone/>
            </a:pPr>
            <a:r>
              <a:rPr lang="en-US" dirty="0"/>
              <a:t>Another way to define what Economic Systems are the methods used by a society to produce and distribute goods and services.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807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026D85-976E-427D-AF2D-E8842834EB80}"/>
              </a:ext>
            </a:extLst>
          </p:cNvPr>
          <p:cNvSpPr>
            <a:spLocks noGrp="1"/>
          </p:cNvSpPr>
          <p:nvPr>
            <p:ph type="title"/>
          </p:nvPr>
        </p:nvSpPr>
        <p:spPr/>
        <p:txBody>
          <a:bodyPr/>
          <a:lstStyle/>
          <a:p>
            <a:r>
              <a:rPr lang="en-US" dirty="0"/>
              <a:t>Economic Systems (Cont.)</a:t>
            </a:r>
          </a:p>
        </p:txBody>
      </p:sp>
      <p:pic>
        <p:nvPicPr>
          <p:cNvPr id="5" name="內容版面配置區 4">
            <a:extLst>
              <a:ext uri="{FF2B5EF4-FFF2-40B4-BE49-F238E27FC236}">
                <a16:creationId xmlns:a16="http://schemas.microsoft.com/office/drawing/2014/main" id="{8400FAEB-DD9E-4221-9E71-49E085B6A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503" y="1906998"/>
            <a:ext cx="9660194" cy="4140083"/>
          </a:xfrm>
        </p:spPr>
      </p:pic>
    </p:spTree>
    <p:extLst>
      <p:ext uri="{BB962C8B-B14F-4D97-AF65-F5344CB8AC3E}">
        <p14:creationId xmlns:p14="http://schemas.microsoft.com/office/powerpoint/2010/main" val="415851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Traditional</a:t>
            </a:r>
          </a:p>
        </p:txBody>
      </p:sp>
      <p:sp>
        <p:nvSpPr>
          <p:cNvPr id="3" name="Content Placeholder 2"/>
          <p:cNvSpPr>
            <a:spLocks noGrp="1"/>
          </p:cNvSpPr>
          <p:nvPr>
            <p:ph idx="1"/>
          </p:nvPr>
        </p:nvSpPr>
        <p:spPr/>
        <p:txBody>
          <a:bodyPr/>
          <a:lstStyle/>
          <a:p>
            <a:pPr marL="0" indent="0">
              <a:buNone/>
            </a:pPr>
            <a:r>
              <a:rPr lang="en-US" dirty="0"/>
              <a:t>Basically there are 4 types of economy: Traditional, Centrally Planned (Command), Market and Mixed.</a:t>
            </a:r>
          </a:p>
          <a:p>
            <a:pPr marL="0" indent="0">
              <a:buNone/>
            </a:pPr>
            <a:endParaRPr lang="en-US" dirty="0"/>
          </a:p>
          <a:p>
            <a:pPr marL="0" indent="0">
              <a:buNone/>
            </a:pPr>
            <a:r>
              <a:rPr lang="en-US" dirty="0"/>
              <a:t>The first is the traditional economy, which is the oldest economic system and is used in parts of Asia, Africa, and South America.</a:t>
            </a:r>
          </a:p>
          <a:p>
            <a:pPr marL="0" indent="0">
              <a:buNone/>
            </a:pPr>
            <a:endParaRPr lang="en-US" dirty="0"/>
          </a:p>
          <a:p>
            <a:pPr marL="0" indent="0">
              <a:buNone/>
            </a:pPr>
            <a:r>
              <a:rPr lang="en-US" dirty="0"/>
              <a:t> Traditional economies organize their economic affairs the way they have always done (i.e., tradition).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6277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Traditional (Cont.)</a:t>
            </a:r>
          </a:p>
        </p:txBody>
      </p:sp>
      <p:sp>
        <p:nvSpPr>
          <p:cNvPr id="3" name="Content Placeholder 2"/>
          <p:cNvSpPr>
            <a:spLocks noGrp="1"/>
          </p:cNvSpPr>
          <p:nvPr>
            <p:ph idx="1"/>
          </p:nvPr>
        </p:nvSpPr>
        <p:spPr/>
        <p:txBody>
          <a:bodyPr/>
          <a:lstStyle/>
          <a:p>
            <a:pPr marL="0" indent="0">
              <a:buNone/>
            </a:pPr>
            <a:r>
              <a:rPr lang="en-US" dirty="0"/>
              <a:t>Occupations stay in the family.</a:t>
            </a:r>
          </a:p>
          <a:p>
            <a:pPr marL="0" indent="0">
              <a:buNone/>
            </a:pPr>
            <a:endParaRPr lang="en-US" dirty="0"/>
          </a:p>
          <a:p>
            <a:pPr marL="0" indent="0">
              <a:buNone/>
            </a:pPr>
            <a:r>
              <a:rPr lang="en-US" dirty="0"/>
              <a:t>Most families are farmers who grow the crops using traditional methods.</a:t>
            </a:r>
          </a:p>
          <a:p>
            <a:pPr marL="0" indent="0">
              <a:buNone/>
            </a:pPr>
            <a:endParaRPr lang="en-US" dirty="0"/>
          </a:p>
          <a:p>
            <a:pPr marL="0" indent="0">
              <a:buNone/>
            </a:pPr>
            <a:r>
              <a:rPr lang="en-US" dirty="0"/>
              <a:t>What you produce is what you consume. It’s because tradition drives the way of life, there is little economic progress or development.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1196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Centrally Planned</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In a command economy, economic effort is devoted to goals passed down from a ruler or ruling class.</a:t>
            </a:r>
          </a:p>
          <a:p>
            <a:pPr marL="0" indent="0">
              <a:buNone/>
            </a:pPr>
            <a:endParaRPr lang="en-US" dirty="0"/>
          </a:p>
          <a:p>
            <a:pPr marL="0" indent="0">
              <a:buNone/>
            </a:pPr>
            <a:r>
              <a:rPr lang="en-US" dirty="0"/>
              <a:t>For example, in ancient Egypt, a large part of economic life was devoted to building pyramids for the pharaohs.</a:t>
            </a:r>
          </a:p>
          <a:p>
            <a:pPr marL="0" indent="0">
              <a:buNone/>
            </a:pPr>
            <a:endParaRPr lang="en-US" dirty="0"/>
          </a:p>
        </p:txBody>
      </p:sp>
    </p:spTree>
    <p:extLst>
      <p:ext uri="{BB962C8B-B14F-4D97-AF65-F5344CB8AC3E}">
        <p14:creationId xmlns:p14="http://schemas.microsoft.com/office/powerpoint/2010/main" val="202690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7106"/>
          </a:xfrm>
        </p:spPr>
        <p:txBody>
          <a:bodyPr>
            <a:normAutofit fontScale="90000"/>
          </a:bodyPr>
          <a:lstStyle/>
          <a:p>
            <a:r>
              <a:rPr lang="en-GB" dirty="0"/>
              <a:t>Overview of Economic Systems and Business (Cont.)</a:t>
            </a:r>
            <a:endParaRPr lang="en-US" dirty="0"/>
          </a:p>
        </p:txBody>
      </p:sp>
      <p:sp>
        <p:nvSpPr>
          <p:cNvPr id="3" name="Content Placeholder 2"/>
          <p:cNvSpPr>
            <a:spLocks noGrp="1"/>
          </p:cNvSpPr>
          <p:nvPr>
            <p:ph idx="1"/>
          </p:nvPr>
        </p:nvSpPr>
        <p:spPr/>
        <p:txBody>
          <a:bodyPr/>
          <a:lstStyle/>
          <a:p>
            <a:r>
              <a:rPr lang="en-US" dirty="0"/>
              <a:t>Learning Objectives:</a:t>
            </a:r>
          </a:p>
          <a:p>
            <a:pPr marL="914400" lvl="1" indent="-457200">
              <a:buFont typeface="+mj-lt"/>
              <a:buAutoNum type="arabicPeriod" startAt="8"/>
            </a:pPr>
            <a:r>
              <a:rPr lang="en-US" dirty="0"/>
              <a:t>Describe the foundational philosophies of capitalism and socialism.</a:t>
            </a:r>
          </a:p>
          <a:p>
            <a:pPr marL="914400" lvl="1" indent="-457200">
              <a:buFont typeface="+mj-lt"/>
              <a:buAutoNum type="arabicPeriod" startAt="8"/>
            </a:pPr>
            <a:r>
              <a:rPr lang="en-US" dirty="0"/>
              <a:t>Discuss private property rights and why they are key to economic development.</a:t>
            </a:r>
          </a:p>
          <a:p>
            <a:pPr marL="914400" lvl="1" indent="-457200">
              <a:buFont typeface="+mj-lt"/>
              <a:buAutoNum type="arabicPeriod" startAt="8"/>
            </a:pPr>
            <a:r>
              <a:rPr lang="en-US" dirty="0"/>
              <a:t>Discuss the concept of GDP (gross domestic product).</a:t>
            </a:r>
          </a:p>
          <a:p>
            <a:pPr marL="914400" lvl="1" indent="-457200">
              <a:buFont typeface="+mj-lt"/>
              <a:buAutoNum type="arabicPeriod" startAt="8"/>
            </a:pPr>
            <a:r>
              <a:rPr lang="en-US" dirty="0"/>
              <a:t>Explain the difference between fiscal and monetary policy.</a:t>
            </a:r>
          </a:p>
          <a:p>
            <a:pPr marL="914400" lvl="1" indent="-457200">
              <a:buFont typeface="+mj-lt"/>
              <a:buAutoNum type="arabicPeriod" startAt="8"/>
            </a:pPr>
            <a:r>
              <a:rPr lang="en-US" dirty="0"/>
              <a:t>Discuss the concept of the unemployment rate measurement.</a:t>
            </a:r>
          </a:p>
          <a:p>
            <a:pPr marL="914400" lvl="1" indent="-457200">
              <a:buFont typeface="+mj-lt"/>
              <a:buAutoNum type="arabicPeriod" startAt="8"/>
            </a:pPr>
            <a:r>
              <a:rPr lang="en-US" dirty="0"/>
              <a:t>Discuss the concepts of inflation and deflation.</a:t>
            </a:r>
          </a:p>
          <a:p>
            <a:pPr marL="914400" lvl="1" indent="-457200">
              <a:buFont typeface="+mj-lt"/>
              <a:buAutoNum type="arabicPeriod" startAt="8"/>
            </a:pPr>
            <a:r>
              <a:rPr lang="en-US" dirty="0"/>
              <a:t>Explain other key terms related to this chapter including: supply; demand; equilibrium price; monopoly; recession; depression.</a:t>
            </a:r>
          </a:p>
        </p:txBody>
      </p:sp>
    </p:spTree>
    <p:extLst>
      <p:ext uri="{BB962C8B-B14F-4D97-AF65-F5344CB8AC3E}">
        <p14:creationId xmlns:p14="http://schemas.microsoft.com/office/powerpoint/2010/main" val="897822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Centrally Planned (Cont.)</a:t>
            </a:r>
          </a:p>
        </p:txBody>
      </p:sp>
      <p:sp>
        <p:nvSpPr>
          <p:cNvPr id="3" name="Content Placeholder 2"/>
          <p:cNvSpPr>
            <a:spLocks noGrp="1"/>
          </p:cNvSpPr>
          <p:nvPr>
            <p:ph idx="1"/>
          </p:nvPr>
        </p:nvSpPr>
        <p:spPr/>
        <p:txBody>
          <a:bodyPr>
            <a:normAutofit/>
          </a:bodyPr>
          <a:lstStyle/>
          <a:p>
            <a:pPr marL="0" indent="0">
              <a:buNone/>
            </a:pPr>
            <a:r>
              <a:rPr lang="en-US" dirty="0"/>
              <a:t>In a command economy, the government decides what goods and services will be produced and what prices it will charge for them. </a:t>
            </a:r>
          </a:p>
          <a:p>
            <a:pPr marL="0" indent="0">
              <a:buNone/>
            </a:pPr>
            <a:endParaRPr lang="en-US" dirty="0"/>
          </a:p>
          <a:p>
            <a:pPr marL="0" indent="0">
              <a:buNone/>
            </a:pPr>
            <a:r>
              <a:rPr lang="en-US" dirty="0"/>
              <a:t>The government decides what methods of production to use and sets wages for workers. </a:t>
            </a:r>
          </a:p>
          <a:p>
            <a:pPr marL="0" indent="0">
              <a:buNone/>
            </a:pPr>
            <a:endParaRPr lang="en-US" dirty="0"/>
          </a:p>
          <a:p>
            <a:pPr marL="0" indent="0">
              <a:buNone/>
            </a:pPr>
            <a:r>
              <a:rPr lang="en-US" dirty="0"/>
              <a:t>Currently, Cuba and North Korea have command economies.</a:t>
            </a:r>
          </a:p>
        </p:txBody>
      </p:sp>
    </p:spTree>
    <p:extLst>
      <p:ext uri="{BB962C8B-B14F-4D97-AF65-F5344CB8AC3E}">
        <p14:creationId xmlns:p14="http://schemas.microsoft.com/office/powerpoint/2010/main" val="2561082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Market </a:t>
            </a:r>
          </a:p>
        </p:txBody>
      </p:sp>
      <p:sp>
        <p:nvSpPr>
          <p:cNvPr id="3" name="Content Placeholder 2"/>
          <p:cNvSpPr>
            <a:spLocks noGrp="1"/>
          </p:cNvSpPr>
          <p:nvPr>
            <p:ph idx="1"/>
          </p:nvPr>
        </p:nvSpPr>
        <p:spPr/>
        <p:txBody>
          <a:bodyPr/>
          <a:lstStyle/>
          <a:p>
            <a:pPr marL="0" indent="0">
              <a:buNone/>
            </a:pPr>
            <a:r>
              <a:rPr lang="en-US" dirty="0"/>
              <a:t>Market economies have a very decentralized structure. </a:t>
            </a:r>
          </a:p>
          <a:p>
            <a:pPr marL="0" indent="0">
              <a:buNone/>
            </a:pPr>
            <a:endParaRPr lang="en-US" dirty="0"/>
          </a:p>
          <a:p>
            <a:pPr marL="0" indent="0">
              <a:buNone/>
            </a:pPr>
            <a:r>
              <a:rPr lang="en-US" dirty="0"/>
              <a:t>A </a:t>
            </a:r>
            <a:r>
              <a:rPr lang="en-US" i="1" dirty="0"/>
              <a:t>market</a:t>
            </a:r>
            <a:r>
              <a:rPr lang="en-US" dirty="0"/>
              <a:t> is an institution that brings together buyers and sellers of goods or services, who may be either individuals or businesses.</a:t>
            </a:r>
          </a:p>
          <a:p>
            <a:pPr marL="0" indent="0">
              <a:buNone/>
            </a:pPr>
            <a:endParaRPr lang="en-US" dirty="0"/>
          </a:p>
          <a:p>
            <a:pPr marL="0" indent="0">
              <a:buNone/>
            </a:pPr>
            <a:r>
              <a:rPr lang="en-US" dirty="0"/>
              <a:t>In a market economy, decision-making is decentralized. Market economies are based on private enterprises.</a:t>
            </a:r>
          </a:p>
          <a:p>
            <a:pPr marL="0" indent="0">
              <a:buNone/>
            </a:pPr>
            <a:endParaRPr lang="en-US" dirty="0"/>
          </a:p>
          <a:p>
            <a:pPr marL="0" indent="0">
              <a:buNone/>
            </a:pPr>
            <a:r>
              <a:rPr lang="en-US" dirty="0"/>
              <a:t>Market forces, not governments, determine economic decisions.</a:t>
            </a:r>
          </a:p>
        </p:txBody>
      </p:sp>
    </p:spTree>
    <p:extLst>
      <p:ext uri="{BB962C8B-B14F-4D97-AF65-F5344CB8AC3E}">
        <p14:creationId xmlns:p14="http://schemas.microsoft.com/office/powerpoint/2010/main" val="111276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Market (Cont.)</a:t>
            </a:r>
          </a:p>
        </p:txBody>
      </p:sp>
      <p:sp>
        <p:nvSpPr>
          <p:cNvPr id="3" name="Content Placeholder 2"/>
          <p:cNvSpPr>
            <a:spLocks noGrp="1"/>
          </p:cNvSpPr>
          <p:nvPr>
            <p:ph idx="1"/>
          </p:nvPr>
        </p:nvSpPr>
        <p:spPr/>
        <p:txBody>
          <a:bodyPr/>
          <a:lstStyle/>
          <a:p>
            <a:pPr marL="0" indent="0">
              <a:buNone/>
            </a:pPr>
            <a:r>
              <a:rPr lang="en-US" dirty="0"/>
              <a:t>Businesses supply goods and services based on demand. (In a command economy, by contrast, the government owns resources and businesses.) </a:t>
            </a:r>
          </a:p>
          <a:p>
            <a:pPr marL="0" indent="0">
              <a:buNone/>
            </a:pPr>
            <a:endParaRPr lang="en-US" dirty="0"/>
          </a:p>
          <a:p>
            <a:pPr marL="0" indent="0">
              <a:buNone/>
            </a:pPr>
            <a:r>
              <a:rPr lang="en-US" i="1" dirty="0"/>
              <a:t>Supply</a:t>
            </a:r>
            <a:r>
              <a:rPr lang="en-US" dirty="0"/>
              <a:t> of goods and services depends on what the </a:t>
            </a:r>
            <a:r>
              <a:rPr lang="en-US" i="1" dirty="0"/>
              <a:t>demands</a:t>
            </a:r>
            <a:r>
              <a:rPr lang="en-US" dirty="0"/>
              <a:t>. </a:t>
            </a:r>
          </a:p>
          <a:p>
            <a:pPr marL="0" indent="0">
              <a:buNone/>
            </a:pPr>
            <a:endParaRPr lang="en-US" dirty="0"/>
          </a:p>
          <a:p>
            <a:pPr marL="0" indent="0">
              <a:buNone/>
            </a:pPr>
            <a:r>
              <a:rPr lang="en-US" dirty="0"/>
              <a:t>A person’s income is based on his or her ability to convert resources (especially labor) into something that society values. The more society values the person’s output, the higher the income</a:t>
            </a:r>
          </a:p>
        </p:txBody>
      </p:sp>
    </p:spTree>
    <p:extLst>
      <p:ext uri="{BB962C8B-B14F-4D97-AF65-F5344CB8AC3E}">
        <p14:creationId xmlns:p14="http://schemas.microsoft.com/office/powerpoint/2010/main" val="802535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a:xfrm>
            <a:off x="838200" y="1825624"/>
            <a:ext cx="10515600" cy="4435475"/>
          </a:xfrm>
        </p:spPr>
        <p:txBody>
          <a:bodyPr>
            <a:normAutofit lnSpcReduction="10000"/>
          </a:bodyPr>
          <a:lstStyle/>
          <a:p>
            <a:pPr marL="0" indent="0">
              <a:buNone/>
            </a:pPr>
            <a:r>
              <a:rPr lang="en-US" sz="3200" b="1" dirty="0"/>
              <a:t>The Basics of Supply and Demand:</a:t>
            </a:r>
          </a:p>
          <a:p>
            <a:pPr marL="0" indent="0">
              <a:buNone/>
            </a:pPr>
            <a:endParaRPr lang="en-US" sz="3200" b="1" dirty="0"/>
          </a:p>
          <a:p>
            <a:pPr marL="0" indent="0">
              <a:buNone/>
            </a:pPr>
            <a:r>
              <a:rPr lang="en-US" dirty="0"/>
              <a:t>We have mentioned supply of goods and services, let’s see some basics about what Supply and Demand mean in Economics.</a:t>
            </a:r>
          </a:p>
          <a:p>
            <a:pPr marL="0" indent="0">
              <a:buNone/>
            </a:pPr>
            <a:endParaRPr lang="en-US" dirty="0"/>
          </a:p>
          <a:p>
            <a:pPr marL="0" indent="0">
              <a:buNone/>
            </a:pPr>
            <a:r>
              <a:rPr lang="en-US" dirty="0"/>
              <a:t>The supply of a particular product is the quantity of the product that producers (companies) are willing to sell at each of various prices.  Producers are rational people, so we would expect them to offer more of a product for sale at higher prices and to offer less of the product at lower prices.</a:t>
            </a:r>
          </a:p>
          <a:p>
            <a:pPr marL="0" indent="0">
              <a:buNone/>
            </a:pPr>
            <a:endParaRPr lang="en-US" dirty="0"/>
          </a:p>
        </p:txBody>
      </p:sp>
    </p:spTree>
    <p:extLst>
      <p:ext uri="{BB962C8B-B14F-4D97-AF65-F5344CB8AC3E}">
        <p14:creationId xmlns:p14="http://schemas.microsoft.com/office/powerpoint/2010/main" val="55925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 (Cont.)</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p:txBody>
          <a:bodyPr>
            <a:normAutofit lnSpcReduction="10000"/>
          </a:bodyPr>
          <a:lstStyle/>
          <a:p>
            <a:pPr marL="0" indent="0">
              <a:lnSpc>
                <a:spcPct val="100000"/>
              </a:lnSpc>
              <a:buNone/>
            </a:pPr>
            <a:r>
              <a:rPr lang="en-US" sz="3200" b="1" dirty="0"/>
              <a:t>The Basics of Supply and Demand:</a:t>
            </a:r>
          </a:p>
          <a:p>
            <a:pPr marL="0" indent="0">
              <a:buNone/>
            </a:pPr>
            <a:endParaRPr lang="en-US" dirty="0"/>
          </a:p>
          <a:p>
            <a:pPr marL="0" indent="0">
              <a:buNone/>
            </a:pPr>
            <a:r>
              <a:rPr lang="en-US" dirty="0"/>
              <a:t>The demand of a particular product is the quantity that buyers (consumers) are willing to purchase at each of various prices.  Buyers are rational people as well, so we would expect them, as a group, to buy more of a product for sale at </a:t>
            </a:r>
            <a:r>
              <a:rPr lang="en-US" altLang="zh-MO" dirty="0"/>
              <a:t>lower </a:t>
            </a:r>
            <a:r>
              <a:rPr lang="en-US" dirty="0"/>
              <a:t>price and to buy less of the product at </a:t>
            </a:r>
            <a:r>
              <a:rPr lang="en-US" altLang="zh-MO" dirty="0"/>
              <a:t>higher </a:t>
            </a:r>
            <a:r>
              <a:rPr lang="en-US" dirty="0"/>
              <a:t>price.</a:t>
            </a:r>
          </a:p>
          <a:p>
            <a:pPr marL="0" indent="0">
              <a:buNone/>
            </a:pPr>
            <a:endParaRPr lang="en-US" dirty="0"/>
          </a:p>
          <a:p>
            <a:pPr marL="0" indent="0">
              <a:buNone/>
            </a:pPr>
            <a:r>
              <a:rPr lang="en-US" dirty="0"/>
              <a:t>Remember the assumption is that both buyers and producers are </a:t>
            </a:r>
            <a:r>
              <a:rPr lang="en-US" b="1" dirty="0"/>
              <a:t>rational</a:t>
            </a:r>
            <a:r>
              <a:rPr lang="en-US" dirty="0"/>
              <a:t>.</a:t>
            </a:r>
          </a:p>
          <a:p>
            <a:pPr marL="0" indent="0">
              <a:buNone/>
            </a:pPr>
            <a:endParaRPr lang="en-US" dirty="0"/>
          </a:p>
        </p:txBody>
      </p:sp>
    </p:spTree>
    <p:extLst>
      <p:ext uri="{BB962C8B-B14F-4D97-AF65-F5344CB8AC3E}">
        <p14:creationId xmlns:p14="http://schemas.microsoft.com/office/powerpoint/2010/main" val="1165616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 (Cont.)</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p:txBody>
          <a:bodyPr>
            <a:normAutofit/>
          </a:bodyPr>
          <a:lstStyle/>
          <a:p>
            <a:pPr marL="0" indent="0">
              <a:lnSpc>
                <a:spcPct val="100000"/>
              </a:lnSpc>
              <a:buNone/>
            </a:pPr>
            <a:r>
              <a:rPr lang="en-US" sz="3200" b="1" dirty="0"/>
              <a:t>The Basics of Supply and Demand:</a:t>
            </a:r>
          </a:p>
          <a:p>
            <a:pPr marL="0" indent="0">
              <a:buNone/>
            </a:pPr>
            <a:endParaRPr lang="en-US" dirty="0"/>
          </a:p>
          <a:p>
            <a:pPr marL="0" indent="0">
              <a:buNone/>
            </a:pPr>
            <a:r>
              <a:rPr lang="en-US" dirty="0"/>
              <a:t>About what Economists call Equilibrium or Market Price, whenever supply and demand are in balance, or in e</a:t>
            </a:r>
            <a:r>
              <a:rPr lang="en-US" altLang="zh-MO" dirty="0"/>
              <a:t>quilibrium, the supply curve and demand curve intersect at a point which identifies as such a </a:t>
            </a:r>
            <a:r>
              <a:rPr lang="en-US" altLang="zh-MO" b="1" i="1" dirty="0"/>
              <a:t>price</a:t>
            </a:r>
            <a:r>
              <a:rPr lang="en-US" altLang="zh-MO" dirty="0"/>
              <a:t>.</a:t>
            </a:r>
          </a:p>
          <a:p>
            <a:pPr marL="0" indent="0">
              <a:buNone/>
            </a:pPr>
            <a:endParaRPr lang="en-US" dirty="0"/>
          </a:p>
          <a:p>
            <a:pPr marL="0" indent="0">
              <a:buNone/>
            </a:pPr>
            <a:r>
              <a:rPr lang="en-US" dirty="0"/>
              <a:t>There’s always one certain price at which the </a:t>
            </a:r>
            <a:r>
              <a:rPr lang="en-US" u="sng" dirty="0"/>
              <a:t>demanded</a:t>
            </a:r>
            <a:r>
              <a:rPr lang="en-US" dirty="0"/>
              <a:t> quantity of a product is exactly equal to the quantity of that product </a:t>
            </a:r>
            <a:r>
              <a:rPr lang="en-US" u="sng" dirty="0"/>
              <a:t>produced</a:t>
            </a:r>
            <a:r>
              <a:rPr lang="en-US" dirty="0"/>
              <a:t>.</a:t>
            </a:r>
          </a:p>
          <a:p>
            <a:pPr marL="0" indent="0">
              <a:buNone/>
            </a:pPr>
            <a:endParaRPr lang="en-US" dirty="0"/>
          </a:p>
        </p:txBody>
      </p:sp>
    </p:spTree>
    <p:extLst>
      <p:ext uri="{BB962C8B-B14F-4D97-AF65-F5344CB8AC3E}">
        <p14:creationId xmlns:p14="http://schemas.microsoft.com/office/powerpoint/2010/main" val="3733876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 (Cont.)</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a:xfrm>
            <a:off x="838200" y="1825625"/>
            <a:ext cx="5257800" cy="4594840"/>
          </a:xfrm>
        </p:spPr>
        <p:txBody>
          <a:bodyPr>
            <a:noAutofit/>
          </a:bodyPr>
          <a:lstStyle/>
          <a:p>
            <a:pPr marL="0" indent="0">
              <a:lnSpc>
                <a:spcPct val="100000"/>
              </a:lnSpc>
              <a:buNone/>
            </a:pPr>
            <a:r>
              <a:rPr lang="en-US" b="1" dirty="0"/>
              <a:t>The Basics of Supply and Demand:</a:t>
            </a:r>
          </a:p>
          <a:p>
            <a:pPr marL="0" indent="0">
              <a:lnSpc>
                <a:spcPct val="100000"/>
              </a:lnSpc>
              <a:buNone/>
            </a:pPr>
            <a:r>
              <a:rPr lang="en-US" dirty="0"/>
              <a:t>People are willing to buy less of a product when prices rise and more a product when prices fall.</a:t>
            </a:r>
          </a:p>
          <a:p>
            <a:pPr marL="0" indent="0">
              <a:lnSpc>
                <a:spcPct val="100000"/>
              </a:lnSpc>
              <a:buNone/>
            </a:pPr>
            <a:r>
              <a:rPr lang="en-US" dirty="0"/>
              <a:t>Using the above logic, we can construct a demand curve that shows the quantity of an apple that will be demanded at different prices.</a:t>
            </a:r>
          </a:p>
          <a:p>
            <a:pPr marL="0" indent="0">
              <a:lnSpc>
                <a:spcPct val="100000"/>
              </a:lnSpc>
              <a:buNone/>
            </a:pPr>
            <a:endParaRPr lang="en-US" b="1" dirty="0"/>
          </a:p>
          <a:p>
            <a:pPr marL="0" indent="0">
              <a:buNone/>
            </a:pPr>
            <a:endParaRPr lang="en-US" sz="2400" dirty="0"/>
          </a:p>
          <a:p>
            <a:pPr marL="0" indent="0">
              <a:buNone/>
            </a:pPr>
            <a:endParaRPr lang="en-US" sz="2400" dirty="0"/>
          </a:p>
        </p:txBody>
      </p:sp>
      <p:pic>
        <p:nvPicPr>
          <p:cNvPr id="7" name="圖片 6">
            <a:extLst>
              <a:ext uri="{FF2B5EF4-FFF2-40B4-BE49-F238E27FC236}">
                <a16:creationId xmlns:a16="http://schemas.microsoft.com/office/drawing/2014/main" id="{477FD8CA-76F0-409F-8928-A6490BBCE63B}"/>
              </a:ext>
            </a:extLst>
          </p:cNvPr>
          <p:cNvPicPr>
            <a:picLocks noChangeAspect="1"/>
          </p:cNvPicPr>
          <p:nvPr/>
        </p:nvPicPr>
        <p:blipFill>
          <a:blip r:embed="rId2"/>
          <a:stretch>
            <a:fillRect/>
          </a:stretch>
        </p:blipFill>
        <p:spPr>
          <a:xfrm>
            <a:off x="6180464" y="1385888"/>
            <a:ext cx="4747201" cy="4571016"/>
          </a:xfrm>
          <a:prstGeom prst="rect">
            <a:avLst/>
          </a:prstGeom>
        </p:spPr>
      </p:pic>
    </p:spTree>
    <p:extLst>
      <p:ext uri="{BB962C8B-B14F-4D97-AF65-F5344CB8AC3E}">
        <p14:creationId xmlns:p14="http://schemas.microsoft.com/office/powerpoint/2010/main" val="601084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 (Cont.)</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a:xfrm>
            <a:off x="838200" y="1825624"/>
            <a:ext cx="5405284" cy="5032375"/>
          </a:xfrm>
        </p:spPr>
        <p:txBody>
          <a:bodyPr>
            <a:noAutofit/>
          </a:bodyPr>
          <a:lstStyle/>
          <a:p>
            <a:pPr marL="0" indent="0">
              <a:lnSpc>
                <a:spcPct val="100000"/>
              </a:lnSpc>
              <a:buNone/>
            </a:pPr>
            <a:r>
              <a:rPr lang="en-US" b="1" dirty="0"/>
              <a:t>The Basics of Supply and Demand:</a:t>
            </a:r>
          </a:p>
          <a:p>
            <a:pPr marL="0" indent="0">
              <a:lnSpc>
                <a:spcPct val="100000"/>
              </a:lnSpc>
              <a:buNone/>
            </a:pPr>
            <a:r>
              <a:rPr lang="en-US" dirty="0"/>
              <a:t>Businesses are more willing to sell of a product when prices rise and less willing to sell a product when prices fall.</a:t>
            </a:r>
          </a:p>
          <a:p>
            <a:pPr marL="0" indent="0">
              <a:lnSpc>
                <a:spcPct val="100000"/>
              </a:lnSpc>
              <a:buNone/>
            </a:pPr>
            <a:r>
              <a:rPr lang="en-US" dirty="0"/>
              <a:t>Using the above logic, we can construct a supply curve that shows the quantity of an apple that will be supplied at different prices.</a:t>
            </a:r>
          </a:p>
          <a:p>
            <a:pPr marL="0" indent="0">
              <a:lnSpc>
                <a:spcPct val="100000"/>
              </a:lnSpc>
              <a:buNone/>
            </a:pPr>
            <a:endParaRPr lang="en-US" b="1" dirty="0"/>
          </a:p>
          <a:p>
            <a:pPr marL="0" indent="0">
              <a:buNone/>
            </a:pPr>
            <a:endParaRPr lang="en-US" sz="2400" dirty="0"/>
          </a:p>
          <a:p>
            <a:pPr marL="0" indent="0">
              <a:buNone/>
            </a:pPr>
            <a:endParaRPr lang="en-US" sz="2400" dirty="0"/>
          </a:p>
        </p:txBody>
      </p:sp>
      <p:pic>
        <p:nvPicPr>
          <p:cNvPr id="7" name="圖片 6">
            <a:extLst>
              <a:ext uri="{FF2B5EF4-FFF2-40B4-BE49-F238E27FC236}">
                <a16:creationId xmlns:a16="http://schemas.microsoft.com/office/drawing/2014/main" id="{99549E6D-EAF6-4533-A10F-FF85ADB8E32C}"/>
              </a:ext>
            </a:extLst>
          </p:cNvPr>
          <p:cNvPicPr>
            <a:picLocks noChangeAspect="1"/>
          </p:cNvPicPr>
          <p:nvPr/>
        </p:nvPicPr>
        <p:blipFill>
          <a:blip r:embed="rId2"/>
          <a:stretch>
            <a:fillRect/>
          </a:stretch>
        </p:blipFill>
        <p:spPr>
          <a:xfrm>
            <a:off x="6243484" y="1639069"/>
            <a:ext cx="4773001" cy="4258867"/>
          </a:xfrm>
          <a:prstGeom prst="rect">
            <a:avLst/>
          </a:prstGeom>
        </p:spPr>
      </p:pic>
    </p:spTree>
    <p:extLst>
      <p:ext uri="{BB962C8B-B14F-4D97-AF65-F5344CB8AC3E}">
        <p14:creationId xmlns:p14="http://schemas.microsoft.com/office/powerpoint/2010/main" val="2901340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C984-56AD-4B03-9088-A0197193A63C}"/>
              </a:ext>
            </a:extLst>
          </p:cNvPr>
          <p:cNvSpPr>
            <a:spLocks noGrp="1"/>
          </p:cNvSpPr>
          <p:nvPr>
            <p:ph type="title"/>
          </p:nvPr>
        </p:nvSpPr>
        <p:spPr/>
        <p:txBody>
          <a:bodyPr/>
          <a:lstStyle/>
          <a:p>
            <a:r>
              <a:rPr lang="en-US" dirty="0"/>
              <a:t>Supply and Demand in Economics (Cont.)</a:t>
            </a:r>
          </a:p>
        </p:txBody>
      </p:sp>
      <p:sp>
        <p:nvSpPr>
          <p:cNvPr id="3" name="內容版面配置區 2">
            <a:extLst>
              <a:ext uri="{FF2B5EF4-FFF2-40B4-BE49-F238E27FC236}">
                <a16:creationId xmlns:a16="http://schemas.microsoft.com/office/drawing/2014/main" id="{C8424B30-E96C-4FA2-8BBC-AFCC6F8247C5}"/>
              </a:ext>
            </a:extLst>
          </p:cNvPr>
          <p:cNvSpPr>
            <a:spLocks noGrp="1"/>
          </p:cNvSpPr>
          <p:nvPr>
            <p:ph idx="1"/>
          </p:nvPr>
        </p:nvSpPr>
        <p:spPr>
          <a:xfrm>
            <a:off x="838200" y="1825625"/>
            <a:ext cx="5257800" cy="4427691"/>
          </a:xfrm>
        </p:spPr>
        <p:txBody>
          <a:bodyPr>
            <a:noAutofit/>
          </a:bodyPr>
          <a:lstStyle/>
          <a:p>
            <a:pPr marL="0" indent="0">
              <a:lnSpc>
                <a:spcPct val="100000"/>
              </a:lnSpc>
              <a:buNone/>
            </a:pPr>
            <a:r>
              <a:rPr lang="en-US" b="1" dirty="0"/>
              <a:t>The Basics of Supply and Demand: Supply Curve and Demand Curve – “The Equilibrium Price” is the intersection of supply and demand curves, and in this example, the price is at $0.60 and quantity of 2000 pounds</a:t>
            </a:r>
          </a:p>
          <a:p>
            <a:pPr marL="0" indent="0">
              <a:buNone/>
            </a:pPr>
            <a:endParaRPr lang="en-US" sz="2400" dirty="0"/>
          </a:p>
          <a:p>
            <a:pPr marL="0" indent="0">
              <a:buNone/>
            </a:pPr>
            <a:endParaRPr lang="en-US" sz="2400" dirty="0"/>
          </a:p>
        </p:txBody>
      </p:sp>
      <p:pic>
        <p:nvPicPr>
          <p:cNvPr id="5" name="圖片 4">
            <a:extLst>
              <a:ext uri="{FF2B5EF4-FFF2-40B4-BE49-F238E27FC236}">
                <a16:creationId xmlns:a16="http://schemas.microsoft.com/office/drawing/2014/main" id="{D95BAD0C-957C-49F6-AB57-1E77848995F0}"/>
              </a:ext>
            </a:extLst>
          </p:cNvPr>
          <p:cNvPicPr>
            <a:picLocks noChangeAspect="1"/>
          </p:cNvPicPr>
          <p:nvPr/>
        </p:nvPicPr>
        <p:blipFill>
          <a:blip r:embed="rId2"/>
          <a:stretch>
            <a:fillRect/>
          </a:stretch>
        </p:blipFill>
        <p:spPr>
          <a:xfrm>
            <a:off x="6211141" y="1515146"/>
            <a:ext cx="4489201" cy="4181667"/>
          </a:xfrm>
          <a:prstGeom prst="rect">
            <a:avLst/>
          </a:prstGeom>
        </p:spPr>
      </p:pic>
    </p:spTree>
    <p:extLst>
      <p:ext uri="{BB962C8B-B14F-4D97-AF65-F5344CB8AC3E}">
        <p14:creationId xmlns:p14="http://schemas.microsoft.com/office/powerpoint/2010/main" val="2229473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Mixed</a:t>
            </a:r>
          </a:p>
        </p:txBody>
      </p:sp>
      <p:sp>
        <p:nvSpPr>
          <p:cNvPr id="3" name="Content Placeholder 2"/>
          <p:cNvSpPr>
            <a:spLocks noGrp="1"/>
          </p:cNvSpPr>
          <p:nvPr>
            <p:ph idx="1"/>
          </p:nvPr>
        </p:nvSpPr>
        <p:spPr/>
        <p:txBody>
          <a:bodyPr>
            <a:normAutofit/>
          </a:bodyPr>
          <a:lstStyle/>
          <a:p>
            <a:pPr marL="0" indent="0">
              <a:buNone/>
            </a:pPr>
            <a:r>
              <a:rPr lang="en-US" dirty="0"/>
              <a:t>A mixed market economy relies on both markets and the government to allocate resources. </a:t>
            </a:r>
          </a:p>
          <a:p>
            <a:pPr marL="0" indent="0">
              <a:buNone/>
            </a:pPr>
            <a:endParaRPr lang="en-US" dirty="0"/>
          </a:p>
          <a:p>
            <a:pPr marL="0" indent="0">
              <a:buNone/>
            </a:pPr>
            <a:r>
              <a:rPr lang="en-US" dirty="0"/>
              <a:t>In practice, most economies are mixed, with a leaning towards either free market or socialistic principles, rather than being purely one or the other. </a:t>
            </a:r>
          </a:p>
          <a:p>
            <a:pPr marL="0" indent="0">
              <a:buNone/>
            </a:pPr>
            <a:endParaRPr lang="en-US" dirty="0"/>
          </a:p>
        </p:txBody>
      </p:sp>
    </p:spTree>
    <p:extLst>
      <p:ext uri="{BB962C8B-B14F-4D97-AF65-F5344CB8AC3E}">
        <p14:creationId xmlns:p14="http://schemas.microsoft.com/office/powerpoint/2010/main" val="81049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Business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3200" dirty="0"/>
              <a:t>How do businesses and not-for-profit organizations </a:t>
            </a:r>
          </a:p>
          <a:p>
            <a:pPr marL="0" indent="0" algn="ctr">
              <a:buNone/>
            </a:pPr>
            <a:r>
              <a:rPr lang="en-US" sz="3200" dirty="0"/>
              <a:t>help create our standard of living?</a:t>
            </a:r>
          </a:p>
          <a:p>
            <a:pPr marL="0" indent="0">
              <a:buNone/>
            </a:pPr>
            <a:endParaRPr lang="en-US" dirty="0"/>
          </a:p>
        </p:txBody>
      </p:sp>
    </p:spTree>
    <p:extLst>
      <p:ext uri="{BB962C8B-B14F-4D97-AF65-F5344CB8AC3E}">
        <p14:creationId xmlns:p14="http://schemas.microsoft.com/office/powerpoint/2010/main" val="2752263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Systems – Mixed (Cont.)</a:t>
            </a:r>
          </a:p>
        </p:txBody>
      </p:sp>
      <p:sp>
        <p:nvSpPr>
          <p:cNvPr id="3" name="Content Placeholder 2"/>
          <p:cNvSpPr>
            <a:spLocks noGrp="1"/>
          </p:cNvSpPr>
          <p:nvPr>
            <p:ph idx="1"/>
          </p:nvPr>
        </p:nvSpPr>
        <p:spPr/>
        <p:txBody>
          <a:bodyPr/>
          <a:lstStyle/>
          <a:p>
            <a:pPr marL="0" indent="0">
              <a:buNone/>
            </a:pPr>
            <a:r>
              <a:rPr lang="en-US" dirty="0"/>
              <a:t>Some previously communist economies, such as those of Eastern Europe and China, are becoming more mixed as they adopt more capitalistic characteristics and convert businesses previously owned by the government to private ownership through a process called </a:t>
            </a:r>
            <a:r>
              <a:rPr lang="en-US" i="1" dirty="0"/>
              <a:t>privatization</a:t>
            </a:r>
            <a:r>
              <a:rPr lang="en-US" dirty="0"/>
              <a:t>. </a:t>
            </a:r>
          </a:p>
          <a:p>
            <a:pPr marL="0" indent="0">
              <a:buNone/>
            </a:pPr>
            <a:endParaRPr lang="en-US" dirty="0"/>
          </a:p>
          <a:p>
            <a:pPr marL="0" indent="0">
              <a:buNone/>
            </a:pPr>
            <a:r>
              <a:rPr lang="en-US" dirty="0"/>
              <a:t>By contrast, Venezuela is a country that has moved increasingly towards socialism, taking control of industries such as oil and media through a process called </a:t>
            </a:r>
            <a:r>
              <a:rPr lang="en-US" i="1" dirty="0"/>
              <a:t>nationalization</a:t>
            </a:r>
            <a:r>
              <a:rPr lang="en-US" dirty="0"/>
              <a:t>.</a:t>
            </a:r>
          </a:p>
        </p:txBody>
      </p:sp>
    </p:spTree>
    <p:extLst>
      <p:ext uri="{BB962C8B-B14F-4D97-AF65-F5344CB8AC3E}">
        <p14:creationId xmlns:p14="http://schemas.microsoft.com/office/powerpoint/2010/main" val="3601056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Types of Competition</a:t>
            </a:r>
          </a:p>
        </p:txBody>
      </p:sp>
      <p:sp>
        <p:nvSpPr>
          <p:cNvPr id="3" name="Content Placeholder 2"/>
          <p:cNvSpPr>
            <a:spLocks noGrp="1"/>
          </p:cNvSpPr>
          <p:nvPr>
            <p:ph idx="1"/>
          </p:nvPr>
        </p:nvSpPr>
        <p:spPr/>
        <p:txBody>
          <a:bodyPr/>
          <a:lstStyle/>
          <a:p>
            <a:pPr marL="0" indent="0">
              <a:buNone/>
            </a:pPr>
            <a:r>
              <a:rPr lang="en-US" dirty="0"/>
              <a:t>Economists have identified four types of competition—</a:t>
            </a:r>
            <a:r>
              <a:rPr lang="en-US" i="1" dirty="0"/>
              <a:t>perfect competition, monopolistic competition, oligopoly, and monopoly</a:t>
            </a:r>
            <a:r>
              <a:rPr lang="en-US" dirty="0"/>
              <a:t>.</a:t>
            </a:r>
          </a:p>
          <a:p>
            <a:pPr marL="0" indent="0">
              <a:buNone/>
            </a:pPr>
            <a:endParaRPr lang="en-US" dirty="0"/>
          </a:p>
          <a:p>
            <a:pPr marL="0" indent="0">
              <a:buNone/>
            </a:pPr>
            <a:r>
              <a:rPr lang="en-US" i="1" dirty="0"/>
              <a:t>Perfect competition</a:t>
            </a:r>
            <a:r>
              <a:rPr lang="en-US" dirty="0"/>
              <a:t>: It exists when there are many consumers buying a standardized product from numerous small businesses. Because no seller is big enough or influential enough to affect price, sellers and buyers </a:t>
            </a:r>
            <a:r>
              <a:rPr lang="en-US" u="sng" dirty="0"/>
              <a:t>accept the going price</a:t>
            </a:r>
            <a:r>
              <a:rPr lang="en-US" dirty="0"/>
              <a:t>.</a:t>
            </a:r>
          </a:p>
        </p:txBody>
      </p:sp>
    </p:spTree>
    <p:extLst>
      <p:ext uri="{BB962C8B-B14F-4D97-AF65-F5344CB8AC3E}">
        <p14:creationId xmlns:p14="http://schemas.microsoft.com/office/powerpoint/2010/main" val="350759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Types of Competition (Cont.)</a:t>
            </a:r>
          </a:p>
        </p:txBody>
      </p:sp>
      <p:sp>
        <p:nvSpPr>
          <p:cNvPr id="3" name="Content Placeholder 2"/>
          <p:cNvSpPr>
            <a:spLocks noGrp="1"/>
          </p:cNvSpPr>
          <p:nvPr>
            <p:ph idx="1"/>
          </p:nvPr>
        </p:nvSpPr>
        <p:spPr/>
        <p:txBody>
          <a:bodyPr/>
          <a:lstStyle/>
          <a:p>
            <a:pPr marL="0" indent="0">
              <a:buNone/>
            </a:pPr>
            <a:r>
              <a:rPr lang="en-US" i="1" dirty="0"/>
              <a:t>Monopolistic competition</a:t>
            </a:r>
            <a:r>
              <a:rPr lang="en-US" dirty="0"/>
              <a:t>: we still have many sellers (as we had under perfect competition). Now, however, they don’t sell identical products. Instead, they sell differentiated products—products that differ somewhat, or are perceived to differ, even though they serve a similar purpose. </a:t>
            </a:r>
          </a:p>
          <a:p>
            <a:pPr marL="0" indent="0">
              <a:buNone/>
            </a:pPr>
            <a:endParaRPr lang="en-US" dirty="0"/>
          </a:p>
          <a:p>
            <a:pPr marL="0" indent="0">
              <a:buNone/>
            </a:pPr>
            <a:r>
              <a:rPr lang="en-US" dirty="0"/>
              <a:t>Products can be differentiated in a number of ways, including quality, style, convenience, location, and brand name. For instance, some people prefer Coke over Pepsi, even though the two products are quite similar. Companies have only </a:t>
            </a:r>
            <a:r>
              <a:rPr lang="en-US" u="sng" dirty="0"/>
              <a:t>limited control</a:t>
            </a:r>
            <a:r>
              <a:rPr lang="en-US" dirty="0"/>
              <a:t> over price.</a:t>
            </a:r>
          </a:p>
        </p:txBody>
      </p:sp>
    </p:spTree>
    <p:extLst>
      <p:ext uri="{BB962C8B-B14F-4D97-AF65-F5344CB8AC3E}">
        <p14:creationId xmlns:p14="http://schemas.microsoft.com/office/powerpoint/2010/main" val="2872158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Types of Competition (Cont.)</a:t>
            </a:r>
          </a:p>
        </p:txBody>
      </p:sp>
      <p:sp>
        <p:nvSpPr>
          <p:cNvPr id="3" name="Content Placeholder 2"/>
          <p:cNvSpPr>
            <a:spLocks noGrp="1"/>
          </p:cNvSpPr>
          <p:nvPr>
            <p:ph idx="1"/>
          </p:nvPr>
        </p:nvSpPr>
        <p:spPr/>
        <p:txBody>
          <a:bodyPr>
            <a:normAutofit lnSpcReduction="10000"/>
          </a:bodyPr>
          <a:lstStyle/>
          <a:p>
            <a:pPr marL="0" indent="0">
              <a:buNone/>
            </a:pPr>
            <a:r>
              <a:rPr lang="en-US" i="1" dirty="0"/>
              <a:t>Oligopoly </a:t>
            </a:r>
            <a:r>
              <a:rPr lang="en-US" dirty="0"/>
              <a:t>: It means few sellers. In an oligopolistic market, each seller supplies a large portion of all the products sold in the marketplace. </a:t>
            </a:r>
          </a:p>
          <a:p>
            <a:pPr marL="0" indent="0">
              <a:buNone/>
            </a:pPr>
            <a:endParaRPr lang="en-US" dirty="0"/>
          </a:p>
          <a:p>
            <a:pPr marL="0" indent="0">
              <a:buNone/>
            </a:pPr>
            <a:r>
              <a:rPr lang="en-US" dirty="0"/>
              <a:t>In addition, because the cost of starting a business in an oligopolistic industry is usually high, the number of firms entering it is low. </a:t>
            </a:r>
          </a:p>
          <a:p>
            <a:pPr marL="0" indent="0">
              <a:buNone/>
            </a:pPr>
            <a:endParaRPr lang="en-US" dirty="0"/>
          </a:p>
          <a:p>
            <a:pPr marL="0" indent="0">
              <a:buNone/>
            </a:pPr>
            <a:r>
              <a:rPr lang="en-US" dirty="0"/>
              <a:t>For instance, companies in oligopolistic industries include such large-scale enterprises as automobile companies and airlines. As large firms supplying a sizable portion of a market, these companies have </a:t>
            </a:r>
            <a:r>
              <a:rPr lang="en-US" u="sng" dirty="0"/>
              <a:t>some control</a:t>
            </a:r>
            <a:r>
              <a:rPr lang="en-US" dirty="0"/>
              <a:t> over the prices they charge.</a:t>
            </a:r>
          </a:p>
        </p:txBody>
      </p:sp>
    </p:spTree>
    <p:extLst>
      <p:ext uri="{BB962C8B-B14F-4D97-AF65-F5344CB8AC3E}">
        <p14:creationId xmlns:p14="http://schemas.microsoft.com/office/powerpoint/2010/main" val="4011685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Types of Competition (Cont.)</a:t>
            </a:r>
          </a:p>
        </p:txBody>
      </p:sp>
      <p:sp>
        <p:nvSpPr>
          <p:cNvPr id="3" name="Content Placeholder 2"/>
          <p:cNvSpPr>
            <a:spLocks noGrp="1"/>
          </p:cNvSpPr>
          <p:nvPr>
            <p:ph idx="1"/>
          </p:nvPr>
        </p:nvSpPr>
        <p:spPr/>
        <p:txBody>
          <a:bodyPr/>
          <a:lstStyle/>
          <a:p>
            <a:pPr marL="0" indent="0">
              <a:buNone/>
            </a:pPr>
            <a:r>
              <a:rPr lang="en-US" i="1" dirty="0"/>
              <a:t>Monopoly</a:t>
            </a:r>
            <a:r>
              <a:rPr lang="en-US" dirty="0"/>
              <a:t>: In terms of the number of sellers and degree of competition, a monopoly lies at the opposite end of the spectrum from perfect competition. There’s only one seller in the market. </a:t>
            </a:r>
            <a:br>
              <a:rPr lang="en-US" dirty="0"/>
            </a:br>
            <a:endParaRPr lang="en-US" dirty="0"/>
          </a:p>
          <a:p>
            <a:pPr marL="0" indent="0">
              <a:buNone/>
            </a:pPr>
            <a:r>
              <a:rPr lang="en-US" dirty="0"/>
              <a:t>The market could be a geographical area, such as a city or a regional area, and doesn’t necessarily have to be an entire country.</a:t>
            </a:r>
          </a:p>
          <a:p>
            <a:pPr marL="0" indent="0">
              <a:buNone/>
            </a:pPr>
            <a:endParaRPr lang="en-US" dirty="0"/>
          </a:p>
          <a:p>
            <a:pPr marL="0" indent="0">
              <a:buNone/>
            </a:pPr>
            <a:r>
              <a:rPr lang="en-US" dirty="0"/>
              <a:t>Without competition, in other words, it enjoyed a monopolistic position in regard to pricing.</a:t>
            </a:r>
          </a:p>
        </p:txBody>
      </p:sp>
    </p:spTree>
    <p:extLst>
      <p:ext uri="{BB962C8B-B14F-4D97-AF65-F5344CB8AC3E}">
        <p14:creationId xmlns:p14="http://schemas.microsoft.com/office/powerpoint/2010/main" val="3765520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Types of Competition (Cont.)</a:t>
            </a:r>
          </a:p>
        </p:txBody>
      </p:sp>
      <p:sp>
        <p:nvSpPr>
          <p:cNvPr id="3" name="Content Placeholder 2"/>
          <p:cNvSpPr>
            <a:spLocks noGrp="1"/>
          </p:cNvSpPr>
          <p:nvPr>
            <p:ph idx="1"/>
          </p:nvPr>
        </p:nvSpPr>
        <p:spPr/>
        <p:txBody>
          <a:bodyPr/>
          <a:lstStyle/>
          <a:p>
            <a:pPr marL="0" indent="0">
              <a:buNone/>
            </a:pPr>
            <a:r>
              <a:rPr lang="en-US" i="1" dirty="0"/>
              <a:t>Natural monopolies</a:t>
            </a:r>
            <a:r>
              <a:rPr lang="en-US" dirty="0"/>
              <a:t> include public utilities, such as electricity and gas suppliers. Such enterprises require huge investments, and it would be inefficient to duplicate the products that they provide. They inhibit competition, but they’re legal because they’re important to society. In exchange for the right to conduct business without competition, they’re regulated.</a:t>
            </a:r>
          </a:p>
          <a:p>
            <a:pPr marL="0" indent="0">
              <a:buNone/>
            </a:pPr>
            <a:endParaRPr lang="en-US" dirty="0"/>
          </a:p>
          <a:p>
            <a:pPr marL="0" indent="0">
              <a:buNone/>
            </a:pPr>
            <a:r>
              <a:rPr lang="en-US" dirty="0"/>
              <a:t>A </a:t>
            </a:r>
            <a:r>
              <a:rPr lang="en-US" i="1" dirty="0"/>
              <a:t>legal monopoly </a:t>
            </a:r>
            <a:r>
              <a:rPr lang="en-US" dirty="0"/>
              <a:t>arises when a company receives a patent giving it exclusive use of an invented product or process. Patents are issued for a limited time, generally twenty years.</a:t>
            </a:r>
          </a:p>
        </p:txBody>
      </p:sp>
    </p:spTree>
    <p:extLst>
      <p:ext uri="{BB962C8B-B14F-4D97-AF65-F5344CB8AC3E}">
        <p14:creationId xmlns:p14="http://schemas.microsoft.com/office/powerpoint/2010/main" val="589234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Measure the Health of the Economy</a:t>
            </a:r>
          </a:p>
        </p:txBody>
      </p:sp>
      <p:sp>
        <p:nvSpPr>
          <p:cNvPr id="3" name="Content Placeholder 2"/>
          <p:cNvSpPr>
            <a:spLocks noGrp="1"/>
          </p:cNvSpPr>
          <p:nvPr>
            <p:ph idx="1"/>
          </p:nvPr>
        </p:nvSpPr>
        <p:spPr>
          <a:xfrm>
            <a:off x="838200" y="1825625"/>
            <a:ext cx="10515600" cy="4667250"/>
          </a:xfrm>
        </p:spPr>
        <p:txBody>
          <a:bodyPr>
            <a:normAutofit fontScale="92500" lnSpcReduction="10000"/>
          </a:bodyPr>
          <a:lstStyle/>
          <a:p>
            <a:pPr marL="0" indent="0">
              <a:buNone/>
            </a:pPr>
            <a:r>
              <a:rPr lang="en-US" dirty="0"/>
              <a:t>You need to understand the nature of the economy your firm is operating in and the terminology that we use to describe it. </a:t>
            </a:r>
          </a:p>
          <a:p>
            <a:pPr marL="0" indent="0">
              <a:buNone/>
            </a:pPr>
            <a:endParaRPr lang="en-US" dirty="0"/>
          </a:p>
          <a:p>
            <a:pPr marL="0" indent="0">
              <a:buNone/>
            </a:pPr>
            <a:r>
              <a:rPr lang="en-US" dirty="0"/>
              <a:t>Furthermore, you need to have some ideas of where the economy is heading, and it’s also important to know about the government’s role in influencing economy’s direction.</a:t>
            </a:r>
          </a:p>
          <a:p>
            <a:pPr marL="0" indent="0">
              <a:buNone/>
            </a:pPr>
            <a:endParaRPr lang="en-US" dirty="0"/>
          </a:p>
          <a:p>
            <a:pPr marL="0" indent="0">
              <a:buNone/>
            </a:pPr>
            <a:r>
              <a:rPr lang="en-US" dirty="0"/>
              <a:t>First, we will introduce “Economic Goals”. The world’s economies share three main goals:</a:t>
            </a:r>
          </a:p>
          <a:p>
            <a:pPr lvl="1"/>
            <a:r>
              <a:rPr lang="en-US" dirty="0"/>
              <a:t>Growth</a:t>
            </a:r>
          </a:p>
          <a:p>
            <a:pPr lvl="1"/>
            <a:r>
              <a:rPr lang="en-US" dirty="0"/>
              <a:t>High employment</a:t>
            </a:r>
          </a:p>
          <a:p>
            <a:pPr lvl="1"/>
            <a:r>
              <a:rPr lang="en-US" dirty="0"/>
              <a:t>Price stability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8206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a:t>
            </a:r>
          </a:p>
        </p:txBody>
      </p:sp>
      <p:sp>
        <p:nvSpPr>
          <p:cNvPr id="3" name="Content Placeholder 2"/>
          <p:cNvSpPr>
            <a:spLocks noGrp="1"/>
          </p:cNvSpPr>
          <p:nvPr>
            <p:ph idx="1"/>
          </p:nvPr>
        </p:nvSpPr>
        <p:spPr/>
        <p:txBody>
          <a:bodyPr/>
          <a:lstStyle/>
          <a:p>
            <a:pPr marL="0" indent="0">
              <a:buNone/>
            </a:pPr>
            <a:r>
              <a:rPr lang="en-US" dirty="0"/>
              <a:t>One way in which economists measure the performance of an economy is by looking at a widely used measure of total output called the </a:t>
            </a:r>
            <a:r>
              <a:rPr lang="en-US" i="1" dirty="0"/>
              <a:t>gross domestic product (GDP)</a:t>
            </a:r>
            <a:r>
              <a:rPr lang="en-US" dirty="0"/>
              <a:t>. </a:t>
            </a:r>
          </a:p>
          <a:p>
            <a:pPr marL="0" indent="0">
              <a:buNone/>
            </a:pPr>
            <a:endParaRPr lang="en-US" dirty="0"/>
          </a:p>
          <a:p>
            <a:pPr marL="0" indent="0">
              <a:buNone/>
            </a:pPr>
            <a:r>
              <a:rPr lang="en-US" dirty="0"/>
              <a:t>The GDP is defined as the market value of all goods and services produced by the economy in a given year. The GDP includes only those goods and services produced domestically; goods produced outside the country are excluded. The GDP also includes only those goods and services that are produced for the final user; intermediate products are excluded.</a:t>
            </a:r>
          </a:p>
        </p:txBody>
      </p:sp>
    </p:spTree>
    <p:extLst>
      <p:ext uri="{BB962C8B-B14F-4D97-AF65-F5344CB8AC3E}">
        <p14:creationId xmlns:p14="http://schemas.microsoft.com/office/powerpoint/2010/main" val="3659966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(Cont.)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example, the silicon chip that goes into a computer (an intermediate product) would not count directly because it is included when the finished computer is counted. </a:t>
            </a:r>
          </a:p>
          <a:p>
            <a:pPr marL="0" indent="0">
              <a:buNone/>
            </a:pPr>
            <a:endParaRPr lang="en-US" dirty="0"/>
          </a:p>
          <a:p>
            <a:pPr marL="0" indent="0">
              <a:buNone/>
            </a:pPr>
            <a:r>
              <a:rPr lang="en-US" dirty="0"/>
              <a:t>By itself, the GDP doesn’t necessarily tell us much about the direction of the economy. But change in the GDP does. </a:t>
            </a:r>
          </a:p>
          <a:p>
            <a:pPr marL="0" indent="0">
              <a:buNone/>
            </a:pPr>
            <a:endParaRPr lang="en-US" dirty="0"/>
          </a:p>
          <a:p>
            <a:pPr marL="0" indent="0">
              <a:buNone/>
            </a:pPr>
            <a:r>
              <a:rPr lang="en-US" dirty="0"/>
              <a:t>If the GDP (after adjusting for inflation, which will be discussed later) goes up, the economy is growing. If it goes down, the economy is contracting.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2204214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(Cont.)</a:t>
            </a:r>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a:t>The Business Cycle ( Economic Cycles)</a:t>
            </a:r>
          </a:p>
          <a:p>
            <a:pPr marL="0" indent="0">
              <a:buNone/>
            </a:pPr>
            <a:endParaRPr lang="en-US" dirty="0"/>
          </a:p>
          <a:p>
            <a:pPr marL="0" indent="0">
              <a:buNone/>
            </a:pPr>
            <a:r>
              <a:rPr lang="en-US" dirty="0"/>
              <a:t>The economic ups and downs resulting from expansion and contraction constitute the </a:t>
            </a:r>
            <a:r>
              <a:rPr lang="en-US" b="1" dirty="0"/>
              <a:t>business cycle</a:t>
            </a:r>
            <a:r>
              <a:rPr lang="en-US" dirty="0"/>
              <a:t>. A typical cycle runs from three to five years but could last much longer. Sometimes Economists call them Economic Cycles.</a:t>
            </a:r>
          </a:p>
          <a:p>
            <a:pPr marL="0" indent="0">
              <a:buNone/>
            </a:pPr>
            <a:endParaRPr lang="en-US" dirty="0"/>
          </a:p>
          <a:p>
            <a:pPr marL="0" indent="0">
              <a:buNone/>
            </a:pPr>
            <a:r>
              <a:rPr lang="en-US" dirty="0"/>
              <a:t>Though typically irregular, a cycle can be divided into four general phases of </a:t>
            </a:r>
            <a:r>
              <a:rPr lang="en-US" i="1" dirty="0"/>
              <a:t>prosperity</a:t>
            </a:r>
            <a:r>
              <a:rPr lang="en-US" dirty="0"/>
              <a:t>, </a:t>
            </a:r>
            <a:r>
              <a:rPr lang="en-US" i="1" dirty="0"/>
              <a:t>recession</a:t>
            </a:r>
            <a:r>
              <a:rPr lang="en-US" dirty="0"/>
              <a:t>, </a:t>
            </a:r>
            <a:r>
              <a:rPr lang="en-US" i="1" dirty="0"/>
              <a:t>depression</a:t>
            </a:r>
            <a:r>
              <a:rPr lang="en-US" dirty="0"/>
              <a:t> (which the cycle generally skips), and </a:t>
            </a:r>
            <a:r>
              <a:rPr lang="en-US" i="1" dirty="0"/>
              <a:t>recovery </a:t>
            </a:r>
            <a:r>
              <a:rPr lang="en-US" dirty="0"/>
              <a:t>(will be shown in the next 2 slides): </a:t>
            </a:r>
          </a:p>
          <a:p>
            <a:pPr marL="0" indent="0">
              <a:buNone/>
            </a:pPr>
            <a:r>
              <a:rPr lang="en-US" dirty="0"/>
              <a:t>.</a:t>
            </a:r>
          </a:p>
        </p:txBody>
      </p:sp>
    </p:spTree>
    <p:extLst>
      <p:ext uri="{BB962C8B-B14F-4D97-AF65-F5344CB8AC3E}">
        <p14:creationId xmlns:p14="http://schemas.microsoft.com/office/powerpoint/2010/main" val="74679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The Nature of Business</a:t>
            </a:r>
          </a:p>
        </p:txBody>
      </p:sp>
      <p:sp>
        <p:nvSpPr>
          <p:cNvPr id="3" name="Content Placeholder 2"/>
          <p:cNvSpPr>
            <a:spLocks noGrp="1"/>
          </p:cNvSpPr>
          <p:nvPr>
            <p:ph idx="1"/>
          </p:nvPr>
        </p:nvSpPr>
        <p:spPr/>
        <p:txBody>
          <a:bodyPr/>
          <a:lstStyle/>
          <a:p>
            <a:pPr marL="0" indent="0">
              <a:buNone/>
            </a:pPr>
            <a:r>
              <a:rPr lang="en-US" dirty="0"/>
              <a:t>A business is an organization/entity that strives for a </a:t>
            </a:r>
            <a:r>
              <a:rPr lang="en-US" i="1" dirty="0"/>
              <a:t>profit</a:t>
            </a:r>
            <a:r>
              <a:rPr lang="en-US" dirty="0"/>
              <a:t> by providing </a:t>
            </a:r>
            <a:r>
              <a:rPr lang="en-US" i="1" dirty="0"/>
              <a:t>goods</a:t>
            </a:r>
            <a:r>
              <a:rPr lang="en-US" dirty="0"/>
              <a:t> and </a:t>
            </a:r>
            <a:r>
              <a:rPr lang="en-US" i="1" dirty="0"/>
              <a:t>services</a:t>
            </a:r>
            <a:r>
              <a:rPr lang="en-US" dirty="0"/>
              <a:t> desired by its customers.</a:t>
            </a:r>
          </a:p>
          <a:p>
            <a:pPr marL="0" indent="0">
              <a:buNone/>
            </a:pPr>
            <a:endParaRPr lang="en-US" dirty="0"/>
          </a:p>
          <a:p>
            <a:pPr marL="0" indent="0">
              <a:buNone/>
            </a:pPr>
            <a:r>
              <a:rPr lang="en-US" dirty="0"/>
              <a:t>Profit: what remains after all business expenses have been deducted from sales revenue.</a:t>
            </a:r>
          </a:p>
          <a:p>
            <a:pPr marL="0" indent="0">
              <a:buNone/>
            </a:pPr>
            <a:endParaRPr lang="en-US" dirty="0"/>
          </a:p>
          <a:p>
            <a:pPr marL="0" indent="0">
              <a:buNone/>
            </a:pPr>
            <a:r>
              <a:rPr lang="en-US" dirty="0"/>
              <a:t>Businesses meet the needs of consumers (customers) by providing medical care, consulting services, and countless other goods and services.</a:t>
            </a:r>
          </a:p>
        </p:txBody>
      </p:sp>
    </p:spTree>
    <p:extLst>
      <p:ext uri="{BB962C8B-B14F-4D97-AF65-F5344CB8AC3E}">
        <p14:creationId xmlns:p14="http://schemas.microsoft.com/office/powerpoint/2010/main" val="1727518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(Cont.)</a:t>
            </a:r>
          </a:p>
        </p:txBody>
      </p:sp>
      <p:sp>
        <p:nvSpPr>
          <p:cNvPr id="3" name="Content Placeholder 2"/>
          <p:cNvSpPr>
            <a:spLocks noGrp="1"/>
          </p:cNvSpPr>
          <p:nvPr>
            <p:ph idx="1"/>
          </p:nvPr>
        </p:nvSpPr>
        <p:spPr/>
        <p:txBody>
          <a:bodyPr>
            <a:normAutofit/>
          </a:bodyPr>
          <a:lstStyle/>
          <a:p>
            <a:pPr marL="0" indent="0" algn="ctr">
              <a:buNone/>
            </a:pPr>
            <a:r>
              <a:rPr lang="en-US" b="1" dirty="0"/>
              <a:t>The Business Cycle (Cont.)</a:t>
            </a:r>
          </a:p>
          <a:p>
            <a:pPr marL="0" indent="0">
              <a:buNone/>
            </a:pPr>
            <a:r>
              <a:rPr lang="en-US" dirty="0"/>
              <a:t>During </a:t>
            </a:r>
            <a:r>
              <a:rPr lang="en-US" b="1" dirty="0"/>
              <a:t>prosperity</a:t>
            </a:r>
            <a:r>
              <a:rPr lang="en-US" dirty="0"/>
              <a:t>, the economy expands, unemployment is low, in- comes rise, and consumers buy more products. Businesses respond by increasing production and offering new and better products.</a:t>
            </a:r>
          </a:p>
          <a:p>
            <a:pPr marL="0" indent="0">
              <a:buNone/>
            </a:pPr>
            <a:r>
              <a:rPr lang="en-US" dirty="0"/>
              <a:t>Eventually, however, things slow down. GDP decreases, unemployment rises, and because people have less money to spend, business revenues decline. This slowdown in economic activity is called a </a:t>
            </a:r>
            <a:r>
              <a:rPr lang="en-US" b="1" dirty="0"/>
              <a:t>recession</a:t>
            </a:r>
            <a:r>
              <a:rPr lang="en-US" dirty="0"/>
              <a:t>.</a:t>
            </a:r>
          </a:p>
          <a:p>
            <a:pPr marL="0" indent="0">
              <a:buNone/>
            </a:pPr>
            <a:r>
              <a:rPr lang="en-US" dirty="0"/>
              <a:t>Economists often say that we’re entering a recession when GDP goes down for two consecutive quarters.</a:t>
            </a:r>
          </a:p>
        </p:txBody>
      </p:sp>
    </p:spTree>
    <p:extLst>
      <p:ext uri="{BB962C8B-B14F-4D97-AF65-F5344CB8AC3E}">
        <p14:creationId xmlns:p14="http://schemas.microsoft.com/office/powerpoint/2010/main" val="2763805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(Cont.)</a:t>
            </a:r>
          </a:p>
        </p:txBody>
      </p:sp>
      <p:sp>
        <p:nvSpPr>
          <p:cNvPr id="3" name="Content Placeholder 2"/>
          <p:cNvSpPr>
            <a:spLocks noGrp="1"/>
          </p:cNvSpPr>
          <p:nvPr>
            <p:ph idx="1"/>
          </p:nvPr>
        </p:nvSpPr>
        <p:spPr/>
        <p:txBody>
          <a:bodyPr>
            <a:normAutofit lnSpcReduction="10000"/>
          </a:bodyPr>
          <a:lstStyle/>
          <a:p>
            <a:pPr marL="0" indent="0" algn="ctr">
              <a:buNone/>
            </a:pPr>
            <a:r>
              <a:rPr lang="en-US" b="1" dirty="0"/>
              <a:t>The Business Cycle (Cont.)</a:t>
            </a:r>
          </a:p>
          <a:p>
            <a:pPr marL="0" indent="0">
              <a:buNone/>
            </a:pPr>
            <a:r>
              <a:rPr lang="en-US" dirty="0"/>
              <a:t>Generally, a recession is followed by a </a:t>
            </a:r>
            <a:r>
              <a:rPr lang="en-US" b="1" dirty="0"/>
              <a:t>recovery</a:t>
            </a:r>
            <a:r>
              <a:rPr lang="en-US" dirty="0"/>
              <a:t> in which the economy starts growing again.</a:t>
            </a:r>
          </a:p>
          <a:p>
            <a:pPr marL="0" indent="0">
              <a:buNone/>
            </a:pPr>
            <a:r>
              <a:rPr lang="en-US" dirty="0"/>
              <a:t>If, however, a recession lasts a long time (perhaps a decade or so), while unemployment remains very high and production is severely curtailed, the economy could sink into a </a:t>
            </a:r>
            <a:r>
              <a:rPr lang="en-US" b="1" dirty="0"/>
              <a:t>depression</a:t>
            </a:r>
            <a:r>
              <a:rPr lang="en-US" dirty="0"/>
              <a:t>. </a:t>
            </a:r>
          </a:p>
          <a:p>
            <a:pPr marL="0" indent="0">
              <a:buNone/>
            </a:pPr>
            <a:endParaRPr lang="en-US" dirty="0"/>
          </a:p>
          <a:p>
            <a:pPr marL="0" indent="0">
              <a:buNone/>
            </a:pPr>
            <a:r>
              <a:rPr lang="en-US" dirty="0"/>
              <a:t>Unlike for the term recession, economists have not agreed on a uniform standard for what constitutes a depression, though they are generally characterized by their duration. </a:t>
            </a:r>
          </a:p>
        </p:txBody>
      </p:sp>
    </p:spTree>
    <p:extLst>
      <p:ext uri="{BB962C8B-B14F-4D97-AF65-F5344CB8AC3E}">
        <p14:creationId xmlns:p14="http://schemas.microsoft.com/office/powerpoint/2010/main" val="137702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Growth (Cont.)</a:t>
            </a:r>
          </a:p>
        </p:txBody>
      </p:sp>
      <p:sp>
        <p:nvSpPr>
          <p:cNvPr id="3" name="Content Placeholder 2"/>
          <p:cNvSpPr>
            <a:spLocks noGrp="1"/>
          </p:cNvSpPr>
          <p:nvPr>
            <p:ph idx="1"/>
          </p:nvPr>
        </p:nvSpPr>
        <p:spPr/>
        <p:txBody>
          <a:bodyPr>
            <a:normAutofit/>
          </a:bodyPr>
          <a:lstStyle/>
          <a:p>
            <a:pPr marL="0" indent="0" algn="ctr">
              <a:buNone/>
            </a:pPr>
            <a:r>
              <a:rPr lang="en-US" b="1" dirty="0"/>
              <a:t>The Business Cycle (Cont.)</a:t>
            </a:r>
          </a:p>
          <a:p>
            <a:pPr marL="0" indent="0">
              <a:buNone/>
            </a:pPr>
            <a:r>
              <a:rPr lang="en-US" dirty="0"/>
              <a:t>Economic expansion is the situation that occurs when an economy is growing and people are spending more money; their purchases stimulate the production of goods and services, which in turn stimulates employment. </a:t>
            </a:r>
          </a:p>
          <a:p>
            <a:pPr marL="0" indent="0">
              <a:buNone/>
            </a:pPr>
            <a:endParaRPr lang="en-US" dirty="0"/>
          </a:p>
          <a:p>
            <a:pPr marL="0" indent="0">
              <a:buNone/>
            </a:pPr>
            <a:r>
              <a:rPr lang="en-US" dirty="0"/>
              <a:t>Economic contraction is a slowdown of the economy characterized by a decline in spending and during which businesses cut back on production and lay off workers. </a:t>
            </a:r>
          </a:p>
        </p:txBody>
      </p:sp>
    </p:spTree>
    <p:extLst>
      <p:ext uri="{BB962C8B-B14F-4D97-AF65-F5344CB8AC3E}">
        <p14:creationId xmlns:p14="http://schemas.microsoft.com/office/powerpoint/2010/main" val="1362671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Employment</a:t>
            </a:r>
          </a:p>
        </p:txBody>
      </p:sp>
      <p:sp>
        <p:nvSpPr>
          <p:cNvPr id="3" name="Content Placeholder 2"/>
          <p:cNvSpPr>
            <a:spLocks noGrp="1"/>
          </p:cNvSpPr>
          <p:nvPr>
            <p:ph idx="1"/>
          </p:nvPr>
        </p:nvSpPr>
        <p:spPr/>
        <p:txBody>
          <a:bodyPr>
            <a:normAutofit/>
          </a:bodyPr>
          <a:lstStyle/>
          <a:p>
            <a:pPr marL="0" indent="0">
              <a:buNone/>
            </a:pPr>
            <a:r>
              <a:rPr lang="en-US" dirty="0"/>
              <a:t>In principle, full employment occurs when everyone who wants to work has a job. </a:t>
            </a:r>
          </a:p>
          <a:p>
            <a:pPr marL="0" indent="0">
              <a:buNone/>
            </a:pPr>
            <a:endParaRPr lang="en-US" dirty="0"/>
          </a:p>
          <a:p>
            <a:pPr marL="0" indent="0">
              <a:buNone/>
            </a:pPr>
            <a:r>
              <a:rPr lang="en-US" dirty="0"/>
              <a:t>In practice, we say that we have full employment when about 95 percent of those wanting to work are employed.</a:t>
            </a:r>
          </a:p>
          <a:p>
            <a:pPr marL="0" indent="0">
              <a:buNone/>
            </a:pPr>
            <a:endParaRPr lang="en-US" dirty="0"/>
          </a:p>
          <a:p>
            <a:pPr marL="0" indent="0">
              <a:buNone/>
            </a:pPr>
            <a:r>
              <a:rPr lang="en-US" dirty="0"/>
              <a:t>We use unemployment rate as an indicator to see if the economy is at full employment or not.</a:t>
            </a:r>
          </a:p>
        </p:txBody>
      </p:sp>
    </p:spTree>
    <p:extLst>
      <p:ext uri="{BB962C8B-B14F-4D97-AF65-F5344CB8AC3E}">
        <p14:creationId xmlns:p14="http://schemas.microsoft.com/office/powerpoint/2010/main" val="422319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Employment (Cont.)</a:t>
            </a:r>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unemployment rate</a:t>
            </a:r>
            <a:r>
              <a:rPr lang="en-US" dirty="0"/>
              <a:t>: the percentage of the labor force that’s unemployed and actively seeking work. The unemployment rate is an important measure of economic health.   In other words, unemployment is the condition in which a percentage of the population wants to work but is unable to find jobs.</a:t>
            </a:r>
          </a:p>
          <a:p>
            <a:pPr marL="0" indent="0">
              <a:buNone/>
            </a:pPr>
            <a:endParaRPr lang="en-US" dirty="0"/>
          </a:p>
          <a:p>
            <a:pPr marL="0" indent="0">
              <a:buNone/>
            </a:pPr>
            <a:r>
              <a:rPr lang="en-US" dirty="0"/>
              <a:t>It goes up during recessionary periods because companies are reluctant to hire workers when demand for goods and services is low. </a:t>
            </a:r>
          </a:p>
          <a:p>
            <a:pPr marL="0" indent="0">
              <a:buNone/>
            </a:pPr>
            <a:endParaRPr lang="en-US" dirty="0"/>
          </a:p>
          <a:p>
            <a:pPr marL="0" indent="0">
              <a:buNone/>
            </a:pPr>
            <a:r>
              <a:rPr lang="en-US" dirty="0"/>
              <a:t>Conversely, it goes down when the economy is expanding and there is high demand for products and workers to supply them.</a:t>
            </a:r>
          </a:p>
        </p:txBody>
      </p:sp>
    </p:spTree>
    <p:extLst>
      <p:ext uri="{BB962C8B-B14F-4D97-AF65-F5344CB8AC3E}">
        <p14:creationId xmlns:p14="http://schemas.microsoft.com/office/powerpoint/2010/main" val="8117810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Stability</a:t>
            </a:r>
          </a:p>
        </p:txBody>
      </p:sp>
      <p:sp>
        <p:nvSpPr>
          <p:cNvPr id="3" name="Content Placeholder 2"/>
          <p:cNvSpPr>
            <a:spLocks noGrp="1"/>
          </p:cNvSpPr>
          <p:nvPr>
            <p:ph idx="1"/>
          </p:nvPr>
        </p:nvSpPr>
        <p:spPr/>
        <p:txBody>
          <a:bodyPr/>
          <a:lstStyle/>
          <a:p>
            <a:pPr marL="0" indent="0">
              <a:buNone/>
            </a:pPr>
            <a:r>
              <a:rPr lang="en-US" dirty="0"/>
              <a:t>Price stability occurs when the average of the prices for goods and services either doesn’t change or changes very little. </a:t>
            </a:r>
          </a:p>
          <a:p>
            <a:pPr marL="0" indent="0">
              <a:buNone/>
            </a:pPr>
            <a:endParaRPr lang="en-US" dirty="0"/>
          </a:p>
          <a:p>
            <a:pPr marL="0" indent="0">
              <a:buNone/>
            </a:pPr>
            <a:r>
              <a:rPr lang="en-US" dirty="0"/>
              <a:t>Rapidly rising prices are troublesome for both individuals and businesses. </a:t>
            </a:r>
          </a:p>
        </p:txBody>
      </p:sp>
    </p:spTree>
    <p:extLst>
      <p:ext uri="{BB962C8B-B14F-4D97-AF65-F5344CB8AC3E}">
        <p14:creationId xmlns:p14="http://schemas.microsoft.com/office/powerpoint/2010/main" val="1588198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Stability (Cont.)</a:t>
            </a:r>
          </a:p>
        </p:txBody>
      </p:sp>
      <p:sp>
        <p:nvSpPr>
          <p:cNvPr id="3" name="Content Placeholder 2"/>
          <p:cNvSpPr>
            <a:spLocks noGrp="1"/>
          </p:cNvSpPr>
          <p:nvPr>
            <p:ph idx="1"/>
          </p:nvPr>
        </p:nvSpPr>
        <p:spPr/>
        <p:txBody>
          <a:bodyPr>
            <a:normAutofit/>
          </a:bodyPr>
          <a:lstStyle/>
          <a:p>
            <a:pPr marL="0" indent="0">
              <a:buNone/>
            </a:pPr>
            <a:r>
              <a:rPr lang="en-US" dirty="0"/>
              <a:t>For individuals, rising prices mean people have to pay more for the things they need. </a:t>
            </a:r>
          </a:p>
          <a:p>
            <a:pPr marL="0" indent="0">
              <a:buNone/>
            </a:pPr>
            <a:endParaRPr lang="en-US" dirty="0"/>
          </a:p>
          <a:p>
            <a:pPr marL="0" indent="0">
              <a:buNone/>
            </a:pPr>
            <a:r>
              <a:rPr lang="en-US" dirty="0"/>
              <a:t>For businesses, rising prices mean higher costs, and, at least in the short run, businesses might have trouble passing on higher costs to consumers. </a:t>
            </a:r>
          </a:p>
          <a:p>
            <a:pPr marL="0" indent="0">
              <a:buNone/>
            </a:pPr>
            <a:endParaRPr lang="en-US" dirty="0"/>
          </a:p>
          <a:p>
            <a:pPr marL="0" indent="0">
              <a:buNone/>
            </a:pPr>
            <a:r>
              <a:rPr lang="en-US" dirty="0"/>
              <a:t>When the overall price level goes up, we have </a:t>
            </a:r>
            <a:r>
              <a:rPr lang="en-US" i="1" dirty="0"/>
              <a:t>inflation</a:t>
            </a:r>
            <a:r>
              <a:rPr lang="en-US" dirty="0"/>
              <a:t>. When the price level goes down (which rarely happens), we have </a:t>
            </a:r>
            <a:r>
              <a:rPr lang="en-US" i="1" dirty="0"/>
              <a:t>deflation</a:t>
            </a:r>
            <a:r>
              <a:rPr lang="en-US" dirty="0"/>
              <a:t>. </a:t>
            </a:r>
          </a:p>
        </p:txBody>
      </p:sp>
    </p:spTree>
    <p:extLst>
      <p:ext uri="{BB962C8B-B14F-4D97-AF65-F5344CB8AC3E}">
        <p14:creationId xmlns:p14="http://schemas.microsoft.com/office/powerpoint/2010/main" val="3152498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Inflation</a:t>
            </a:r>
          </a:p>
        </p:txBody>
      </p:sp>
      <p:sp>
        <p:nvSpPr>
          <p:cNvPr id="3" name="Content Placeholder 2"/>
          <p:cNvSpPr>
            <a:spLocks noGrp="1"/>
          </p:cNvSpPr>
          <p:nvPr>
            <p:ph idx="1"/>
          </p:nvPr>
        </p:nvSpPr>
        <p:spPr/>
        <p:txBody>
          <a:bodyPr/>
          <a:lstStyle/>
          <a:p>
            <a:pPr marL="0" indent="0">
              <a:buNone/>
            </a:pPr>
            <a:r>
              <a:rPr lang="en-US" dirty="0"/>
              <a:t>The most widely publicized measure of inflation is the consumer price index (CPI).</a:t>
            </a:r>
          </a:p>
          <a:p>
            <a:pPr marL="0" indent="0">
              <a:buNone/>
            </a:pPr>
            <a:endParaRPr lang="en-US" dirty="0"/>
          </a:p>
          <a:p>
            <a:pPr marL="0" indent="0">
              <a:buNone/>
            </a:pPr>
            <a:r>
              <a:rPr lang="en-US" dirty="0"/>
              <a:t>The CPI measures the rate of inflation by determining price changes of a hypothetical basket of goods, such as food, housing, clothing, medical care, appliances, automobiles, and so forth, bought by a typical household.</a:t>
            </a:r>
          </a:p>
        </p:txBody>
      </p:sp>
    </p:spTree>
    <p:extLst>
      <p:ext uri="{BB962C8B-B14F-4D97-AF65-F5344CB8AC3E}">
        <p14:creationId xmlns:p14="http://schemas.microsoft.com/office/powerpoint/2010/main" val="447119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Forecasting</a:t>
            </a:r>
          </a:p>
        </p:txBody>
      </p:sp>
      <p:sp>
        <p:nvSpPr>
          <p:cNvPr id="3" name="Content Placeholder 2"/>
          <p:cNvSpPr>
            <a:spLocks noGrp="1"/>
          </p:cNvSpPr>
          <p:nvPr>
            <p:ph idx="1"/>
          </p:nvPr>
        </p:nvSpPr>
        <p:spPr/>
        <p:txBody>
          <a:bodyPr/>
          <a:lstStyle/>
          <a:p>
            <a:pPr marL="0" indent="0">
              <a:buNone/>
            </a:pPr>
            <a:r>
              <a:rPr lang="en-US" dirty="0"/>
              <a:t>What if we want to get a sense of where it’s headed in the future? To a certain extent, we can forecast future economic trends by analyzing several leading </a:t>
            </a:r>
            <a:r>
              <a:rPr lang="en-US" i="1" dirty="0"/>
              <a:t>economic indicators</a:t>
            </a:r>
            <a:r>
              <a:rPr lang="en-US" dirty="0"/>
              <a:t>.</a:t>
            </a:r>
          </a:p>
          <a:p>
            <a:pPr marL="0" indent="0">
              <a:buNone/>
            </a:pPr>
            <a:endParaRPr lang="en-US" dirty="0"/>
          </a:p>
          <a:p>
            <a:pPr marL="0" indent="0">
              <a:buNone/>
            </a:pPr>
            <a:r>
              <a:rPr lang="en-US" dirty="0"/>
              <a:t>An economic indicator is a statistic that provides valuable information about the economy.</a:t>
            </a:r>
          </a:p>
          <a:p>
            <a:pPr marL="0" indent="0">
              <a:buNone/>
            </a:pPr>
            <a:endParaRPr lang="en-US" dirty="0"/>
          </a:p>
          <a:p>
            <a:pPr marL="0" indent="0">
              <a:buNone/>
            </a:pPr>
            <a:r>
              <a:rPr lang="en-US" dirty="0"/>
              <a:t>In general we have 2 types of Economic Indicators: they are Lagging Indicators and Leading Indicators.</a:t>
            </a:r>
          </a:p>
        </p:txBody>
      </p:sp>
    </p:spTree>
    <p:extLst>
      <p:ext uri="{BB962C8B-B14F-4D97-AF65-F5344CB8AC3E}">
        <p14:creationId xmlns:p14="http://schemas.microsoft.com/office/powerpoint/2010/main" val="37874151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Lagging Indicators VS. Leading Indicators</a:t>
            </a:r>
          </a:p>
        </p:txBody>
      </p:sp>
      <p:sp>
        <p:nvSpPr>
          <p:cNvPr id="3" name="Content Placeholder 2"/>
          <p:cNvSpPr>
            <a:spLocks noGrp="1"/>
          </p:cNvSpPr>
          <p:nvPr>
            <p:ph idx="1"/>
          </p:nvPr>
        </p:nvSpPr>
        <p:spPr/>
        <p:txBody>
          <a:bodyPr>
            <a:normAutofit fontScale="92500"/>
          </a:bodyPr>
          <a:lstStyle/>
          <a:p>
            <a:pPr marL="0" indent="0">
              <a:buNone/>
            </a:pPr>
            <a:r>
              <a:rPr lang="en-US" dirty="0"/>
              <a:t>Statistics that report the status of the economy a few months in the past are called </a:t>
            </a:r>
            <a:r>
              <a:rPr lang="en-US" i="1" dirty="0"/>
              <a:t>lagging economic indicators</a:t>
            </a:r>
            <a:r>
              <a:rPr lang="en-US" dirty="0"/>
              <a:t>. One such indicator is average length of unemployment.</a:t>
            </a:r>
          </a:p>
          <a:p>
            <a:pPr marL="0" indent="0">
              <a:buNone/>
            </a:pPr>
            <a:endParaRPr lang="en-US" dirty="0"/>
          </a:p>
          <a:p>
            <a:pPr marL="0" indent="0">
              <a:buNone/>
            </a:pPr>
            <a:r>
              <a:rPr lang="en-US" dirty="0"/>
              <a:t>Indicators that predict the status of the economy three to twelve months into the future are called </a:t>
            </a:r>
            <a:r>
              <a:rPr lang="en-US" i="1" dirty="0"/>
              <a:t>leading economic indicators</a:t>
            </a:r>
            <a:r>
              <a:rPr lang="en-US" dirty="0"/>
              <a:t>. If such an indicator rises, the economy is more likely to expand in the coming year.</a:t>
            </a:r>
          </a:p>
          <a:p>
            <a:pPr marL="0" indent="0">
              <a:buNone/>
            </a:pPr>
            <a:endParaRPr lang="en-US" dirty="0"/>
          </a:p>
          <a:p>
            <a:pPr marL="0" indent="0">
              <a:buNone/>
            </a:pPr>
            <a:r>
              <a:rPr lang="en-US" dirty="0"/>
              <a:t>There’re indicators from various sectors of the economy— labor, manufacturing, and housing.</a:t>
            </a:r>
          </a:p>
          <a:p>
            <a:pPr marL="0" indent="0">
              <a:buNone/>
            </a:pPr>
            <a:endParaRPr lang="en-US" dirty="0"/>
          </a:p>
        </p:txBody>
      </p:sp>
    </p:spTree>
    <p:extLst>
      <p:ext uri="{BB962C8B-B14F-4D97-AF65-F5344CB8AC3E}">
        <p14:creationId xmlns:p14="http://schemas.microsoft.com/office/powerpoint/2010/main" val="156591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Business (Cont.)</a:t>
            </a:r>
          </a:p>
        </p:txBody>
      </p:sp>
      <p:sp>
        <p:nvSpPr>
          <p:cNvPr id="3" name="Content Placeholder 2"/>
          <p:cNvSpPr>
            <a:spLocks noGrp="1"/>
          </p:cNvSpPr>
          <p:nvPr>
            <p:ph idx="1"/>
          </p:nvPr>
        </p:nvSpPr>
        <p:spPr/>
        <p:txBody>
          <a:bodyPr>
            <a:normAutofit/>
          </a:bodyPr>
          <a:lstStyle/>
          <a:p>
            <a:pPr marL="0" indent="0" algn="ctr">
              <a:buNone/>
            </a:pPr>
            <a:r>
              <a:rPr lang="en-US" dirty="0"/>
              <a:t>A business must combine all four resources effectively to be successful.</a:t>
            </a:r>
          </a:p>
        </p:txBody>
      </p:sp>
      <p:grpSp>
        <p:nvGrpSpPr>
          <p:cNvPr id="15" name="群組 14">
            <a:extLst>
              <a:ext uri="{FF2B5EF4-FFF2-40B4-BE49-F238E27FC236}">
                <a16:creationId xmlns:a16="http://schemas.microsoft.com/office/drawing/2014/main" id="{4046B9A1-C7E1-45F0-8587-4C4BE654FED1}"/>
              </a:ext>
            </a:extLst>
          </p:cNvPr>
          <p:cNvGrpSpPr/>
          <p:nvPr/>
        </p:nvGrpSpPr>
        <p:grpSpPr>
          <a:xfrm>
            <a:off x="1733703" y="3298722"/>
            <a:ext cx="7735375" cy="2276168"/>
            <a:chOff x="1743535" y="3023419"/>
            <a:chExt cx="7735375" cy="2276168"/>
          </a:xfrm>
        </p:grpSpPr>
        <p:sp>
          <p:nvSpPr>
            <p:cNvPr id="4" name="矩形 3">
              <a:extLst>
                <a:ext uri="{FF2B5EF4-FFF2-40B4-BE49-F238E27FC236}">
                  <a16:creationId xmlns:a16="http://schemas.microsoft.com/office/drawing/2014/main" id="{6F8D30C4-C58B-47CA-BDDE-7AB8D3319B75}"/>
                </a:ext>
              </a:extLst>
            </p:cNvPr>
            <p:cNvSpPr/>
            <p:nvPr/>
          </p:nvSpPr>
          <p:spPr>
            <a:xfrm>
              <a:off x="1743535" y="3023419"/>
              <a:ext cx="16518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a:t>
              </a:r>
            </a:p>
            <a:p>
              <a:pPr algn="ctr"/>
              <a:r>
                <a:rPr lang="en-US" dirty="0"/>
                <a:t>Resources</a:t>
              </a:r>
            </a:p>
          </p:txBody>
        </p:sp>
        <p:sp>
          <p:nvSpPr>
            <p:cNvPr id="6" name="矩形 5">
              <a:extLst>
                <a:ext uri="{FF2B5EF4-FFF2-40B4-BE49-F238E27FC236}">
                  <a16:creationId xmlns:a16="http://schemas.microsoft.com/office/drawing/2014/main" id="{5F756924-2866-403B-9837-A50920046EF2}"/>
                </a:ext>
              </a:extLst>
            </p:cNvPr>
            <p:cNvSpPr/>
            <p:nvPr/>
          </p:nvSpPr>
          <p:spPr>
            <a:xfrm>
              <a:off x="1743535" y="4385187"/>
              <a:ext cx="16518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Material</a:t>
              </a:r>
            </a:p>
            <a:p>
              <a:pPr algn="ctr"/>
              <a:r>
                <a:rPr lang="en-US" dirty="0"/>
                <a:t>Resources</a:t>
              </a:r>
            </a:p>
          </p:txBody>
        </p:sp>
        <p:sp>
          <p:nvSpPr>
            <p:cNvPr id="7" name="矩形 6">
              <a:extLst>
                <a:ext uri="{FF2B5EF4-FFF2-40B4-BE49-F238E27FC236}">
                  <a16:creationId xmlns:a16="http://schemas.microsoft.com/office/drawing/2014/main" id="{3026E8FF-F17F-4612-84A0-1C92FD3F5E57}"/>
                </a:ext>
              </a:extLst>
            </p:cNvPr>
            <p:cNvSpPr/>
            <p:nvPr/>
          </p:nvSpPr>
          <p:spPr>
            <a:xfrm>
              <a:off x="7827091" y="4385187"/>
              <a:ext cx="16518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a:t>
              </a:r>
            </a:p>
            <a:p>
              <a:pPr algn="ctr"/>
              <a:r>
                <a:rPr lang="en-US" dirty="0"/>
                <a:t>Resources</a:t>
              </a:r>
            </a:p>
          </p:txBody>
        </p:sp>
        <p:sp>
          <p:nvSpPr>
            <p:cNvPr id="8" name="矩形 7">
              <a:extLst>
                <a:ext uri="{FF2B5EF4-FFF2-40B4-BE49-F238E27FC236}">
                  <a16:creationId xmlns:a16="http://schemas.microsoft.com/office/drawing/2014/main" id="{4EE8F88A-1854-4FA8-BEAC-B21DA7EA3D81}"/>
                </a:ext>
              </a:extLst>
            </p:cNvPr>
            <p:cNvSpPr/>
            <p:nvPr/>
          </p:nvSpPr>
          <p:spPr>
            <a:xfrm>
              <a:off x="7827091" y="3023419"/>
              <a:ext cx="165181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Informational</a:t>
              </a:r>
            </a:p>
            <a:p>
              <a:pPr algn="ctr"/>
              <a:r>
                <a:rPr lang="en-US" dirty="0"/>
                <a:t>Resources</a:t>
              </a:r>
            </a:p>
          </p:txBody>
        </p:sp>
        <p:sp>
          <p:nvSpPr>
            <p:cNvPr id="9" name="矩形 8">
              <a:extLst>
                <a:ext uri="{FF2B5EF4-FFF2-40B4-BE49-F238E27FC236}">
                  <a16:creationId xmlns:a16="http://schemas.microsoft.com/office/drawing/2014/main" id="{1B82C520-3ED8-4283-AB9F-5936B32B7D54}"/>
                </a:ext>
              </a:extLst>
            </p:cNvPr>
            <p:cNvSpPr/>
            <p:nvPr/>
          </p:nvSpPr>
          <p:spPr>
            <a:xfrm>
              <a:off x="4799371" y="3023419"/>
              <a:ext cx="1651819" cy="2256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BUSINESS</a:t>
              </a:r>
            </a:p>
          </p:txBody>
        </p:sp>
        <p:sp>
          <p:nvSpPr>
            <p:cNvPr id="10" name="箭號: 向右 9">
              <a:extLst>
                <a:ext uri="{FF2B5EF4-FFF2-40B4-BE49-F238E27FC236}">
                  <a16:creationId xmlns:a16="http://schemas.microsoft.com/office/drawing/2014/main" id="{04A82CA2-CF90-4D70-80CF-2BFF42D16BAA}"/>
                </a:ext>
              </a:extLst>
            </p:cNvPr>
            <p:cNvSpPr/>
            <p:nvPr/>
          </p:nvSpPr>
          <p:spPr>
            <a:xfrm>
              <a:off x="3404726" y="3023419"/>
              <a:ext cx="1375902" cy="84065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箭號: 向右 11">
              <a:extLst>
                <a:ext uri="{FF2B5EF4-FFF2-40B4-BE49-F238E27FC236}">
                  <a16:creationId xmlns:a16="http://schemas.microsoft.com/office/drawing/2014/main" id="{467764DF-0CF9-4116-A0EB-DC3E99FA03B7}"/>
                </a:ext>
              </a:extLst>
            </p:cNvPr>
            <p:cNvSpPr/>
            <p:nvPr/>
          </p:nvSpPr>
          <p:spPr>
            <a:xfrm flipH="1">
              <a:off x="6469932" y="4336026"/>
              <a:ext cx="1375902" cy="84065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號: 向右 12">
              <a:extLst>
                <a:ext uri="{FF2B5EF4-FFF2-40B4-BE49-F238E27FC236}">
                  <a16:creationId xmlns:a16="http://schemas.microsoft.com/office/drawing/2014/main" id="{28707058-AEB6-4BC1-BFE4-732F3655FBC9}"/>
                </a:ext>
              </a:extLst>
            </p:cNvPr>
            <p:cNvSpPr/>
            <p:nvPr/>
          </p:nvSpPr>
          <p:spPr>
            <a:xfrm flipH="1">
              <a:off x="6451189" y="3106994"/>
              <a:ext cx="1375902" cy="84065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號: 向右 13">
              <a:extLst>
                <a:ext uri="{FF2B5EF4-FFF2-40B4-BE49-F238E27FC236}">
                  <a16:creationId xmlns:a16="http://schemas.microsoft.com/office/drawing/2014/main" id="{7EC82D9B-4F6A-4994-BD5E-4CEC7522D560}"/>
                </a:ext>
              </a:extLst>
            </p:cNvPr>
            <p:cNvSpPr/>
            <p:nvPr/>
          </p:nvSpPr>
          <p:spPr>
            <a:xfrm>
              <a:off x="3385984" y="4336026"/>
              <a:ext cx="1375902" cy="84065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3883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Government’s Role in Managing the Economy</a:t>
            </a:r>
          </a:p>
        </p:txBody>
      </p:sp>
      <p:sp>
        <p:nvSpPr>
          <p:cNvPr id="3" name="Content Placeholder 2"/>
          <p:cNvSpPr>
            <a:spLocks noGrp="1"/>
          </p:cNvSpPr>
          <p:nvPr>
            <p:ph idx="1"/>
          </p:nvPr>
        </p:nvSpPr>
        <p:spPr/>
        <p:txBody>
          <a:bodyPr>
            <a:normAutofit/>
          </a:bodyPr>
          <a:lstStyle/>
          <a:p>
            <a:pPr marL="0" indent="0">
              <a:buNone/>
            </a:pPr>
            <a:r>
              <a:rPr lang="en-US" i="1" dirty="0"/>
              <a:t>Monetary policy </a:t>
            </a:r>
            <a:r>
              <a:rPr lang="en-US" dirty="0"/>
              <a:t>is exercised by government, which is empowered to take various actions that decrease or increase the money supply and raise or lower short-term interest rates, making it harder or easier to borrow money.</a:t>
            </a:r>
          </a:p>
          <a:p>
            <a:pPr marL="0" indent="0">
              <a:buNone/>
            </a:pPr>
            <a:endParaRPr lang="en-US" dirty="0"/>
          </a:p>
          <a:p>
            <a:pPr marL="0" indent="0">
              <a:buNone/>
            </a:pPr>
            <a:r>
              <a:rPr lang="en-US" i="1" dirty="0"/>
              <a:t>Fiscal policy</a:t>
            </a:r>
            <a:r>
              <a:rPr lang="en-US" dirty="0"/>
              <a:t> relies on the government’s powers of spending and taxation. Both taxation and government spending can be used to reduce or increase the total supply of money in the economy—the total amount, in other words, that businesses and consumers have to spend. </a:t>
            </a:r>
          </a:p>
          <a:p>
            <a:pPr marL="0" indent="0">
              <a:buNone/>
            </a:pPr>
            <a:endParaRPr lang="en-US" dirty="0"/>
          </a:p>
        </p:txBody>
      </p:sp>
    </p:spTree>
    <p:extLst>
      <p:ext uri="{BB962C8B-B14F-4D97-AF65-F5344CB8AC3E}">
        <p14:creationId xmlns:p14="http://schemas.microsoft.com/office/powerpoint/2010/main" val="704691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Surplus VS. Budget Deficit</a:t>
            </a:r>
          </a:p>
        </p:txBody>
      </p:sp>
      <p:sp>
        <p:nvSpPr>
          <p:cNvPr id="3" name="Content Placeholder 2"/>
          <p:cNvSpPr>
            <a:spLocks noGrp="1"/>
          </p:cNvSpPr>
          <p:nvPr>
            <p:ph idx="1"/>
          </p:nvPr>
        </p:nvSpPr>
        <p:spPr/>
        <p:txBody>
          <a:bodyPr/>
          <a:lstStyle/>
          <a:p>
            <a:pPr marL="0" indent="0">
              <a:buNone/>
            </a:pPr>
            <a:r>
              <a:rPr lang="en-US" dirty="0"/>
              <a:t>If, in any given year, the government takes in more money (through taxes) than it spends on goods and services (for things such as defense, transportation, and social services), the result is a </a:t>
            </a:r>
            <a:r>
              <a:rPr lang="en-US" i="1" dirty="0"/>
              <a:t>budget surplus</a:t>
            </a:r>
            <a:r>
              <a:rPr lang="en-US" dirty="0"/>
              <a:t>. </a:t>
            </a:r>
          </a:p>
          <a:p>
            <a:pPr marL="0" indent="0">
              <a:buNone/>
            </a:pPr>
            <a:endParaRPr lang="en-US" dirty="0"/>
          </a:p>
          <a:p>
            <a:pPr marL="0" indent="0">
              <a:buNone/>
            </a:pPr>
            <a:r>
              <a:rPr lang="en-US" dirty="0"/>
              <a:t>If, on the other hand, the government spends more than it takes in, we have a </a:t>
            </a:r>
            <a:r>
              <a:rPr lang="en-US" i="1" dirty="0"/>
              <a:t>budget deficit.</a:t>
            </a:r>
            <a:endParaRPr lang="en-US" dirty="0"/>
          </a:p>
        </p:txBody>
      </p:sp>
    </p:spTree>
    <p:extLst>
      <p:ext uri="{BB962C8B-B14F-4D97-AF65-F5344CB8AC3E}">
        <p14:creationId xmlns:p14="http://schemas.microsoft.com/office/powerpoint/2010/main" val="1431212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D628-818A-8149-AE1D-1D8429053331}"/>
              </a:ext>
            </a:extLst>
          </p:cNvPr>
          <p:cNvSpPr>
            <a:spLocks noGrp="1"/>
          </p:cNvSpPr>
          <p:nvPr>
            <p:ph type="title"/>
          </p:nvPr>
        </p:nvSpPr>
        <p:spPr/>
        <p:txBody>
          <a:bodyPr/>
          <a:lstStyle/>
          <a:p>
            <a:r>
              <a:rPr lang="en-US" dirty="0"/>
              <a:t>How do we evaluate our nation’s economy</a:t>
            </a:r>
          </a:p>
        </p:txBody>
      </p:sp>
      <p:graphicFrame>
        <p:nvGraphicFramePr>
          <p:cNvPr id="4" name="Content Placeholder 3">
            <a:extLst>
              <a:ext uri="{FF2B5EF4-FFF2-40B4-BE49-F238E27FC236}">
                <a16:creationId xmlns:a16="http://schemas.microsoft.com/office/drawing/2014/main" id="{C5FC2D30-3DE3-D046-9AE6-17863E83C377}"/>
              </a:ext>
            </a:extLst>
          </p:cNvPr>
          <p:cNvGraphicFramePr>
            <a:graphicFrameLocks noGrp="1"/>
          </p:cNvGraphicFramePr>
          <p:nvPr>
            <p:ph idx="1"/>
            <p:extLst>
              <p:ext uri="{D42A27DB-BD31-4B8C-83A1-F6EECF244321}">
                <p14:modId xmlns:p14="http://schemas.microsoft.com/office/powerpoint/2010/main" val="2071927519"/>
              </p:ext>
            </p:extLst>
          </p:nvPr>
        </p:nvGraphicFramePr>
        <p:xfrm>
          <a:off x="1082843" y="1852864"/>
          <a:ext cx="9192125" cy="4475747"/>
        </p:xfrm>
        <a:graphic>
          <a:graphicData uri="http://schemas.openxmlformats.org/drawingml/2006/table">
            <a:tbl>
              <a:tblPr firstRow="1" bandRow="1">
                <a:tableStyleId>{5C22544A-7EE6-4342-B048-85BDC9FD1C3A}</a:tableStyleId>
              </a:tblPr>
              <a:tblGrid>
                <a:gridCol w="2265747">
                  <a:extLst>
                    <a:ext uri="{9D8B030D-6E8A-4147-A177-3AD203B41FA5}">
                      <a16:colId xmlns:a16="http://schemas.microsoft.com/office/drawing/2014/main" val="2031502863"/>
                    </a:ext>
                  </a:extLst>
                </a:gridCol>
                <a:gridCol w="6926378">
                  <a:extLst>
                    <a:ext uri="{9D8B030D-6E8A-4147-A177-3AD203B41FA5}">
                      <a16:colId xmlns:a16="http://schemas.microsoft.com/office/drawing/2014/main" val="3558037008"/>
                    </a:ext>
                  </a:extLst>
                </a:gridCol>
              </a:tblGrid>
              <a:tr h="489391">
                <a:tc>
                  <a:txBody>
                    <a:bodyPr/>
                    <a:lstStyle/>
                    <a:p>
                      <a:r>
                        <a:rPr lang="en-US" dirty="0"/>
                        <a:t>Unit of Measure</a:t>
                      </a:r>
                    </a:p>
                  </a:txBody>
                  <a:tcPr/>
                </a:tc>
                <a:tc>
                  <a:txBody>
                    <a:bodyPr/>
                    <a:lstStyle/>
                    <a:p>
                      <a:r>
                        <a:rPr lang="en-US" dirty="0"/>
                        <a:t>Description</a:t>
                      </a:r>
                    </a:p>
                  </a:txBody>
                  <a:tcPr/>
                </a:tc>
                <a:extLst>
                  <a:ext uri="{0D108BD9-81ED-4DB2-BD59-A6C34878D82A}">
                    <a16:rowId xmlns:a16="http://schemas.microsoft.com/office/drawing/2014/main" val="868370026"/>
                  </a:ext>
                </a:extLst>
              </a:tr>
              <a:tr h="1568732">
                <a:tc>
                  <a:txBody>
                    <a:bodyPr/>
                    <a:lstStyle/>
                    <a:p>
                      <a:r>
                        <a:rPr lang="en-US" dirty="0"/>
                        <a:t>Trade Balance</a:t>
                      </a:r>
                    </a:p>
                  </a:txBody>
                  <a:tcPr/>
                </a:tc>
                <a:tc>
                  <a:txBody>
                    <a:bodyPr/>
                    <a:lstStyle/>
                    <a:p>
                      <a:r>
                        <a:rPr lang="en-US" dirty="0"/>
                        <a:t>The difference between nation’s exports and imports.  If the balance is negative, it’s called trade deficit, and generally viewed as unhealthy for the economy.  If the balance is positive, it’s called trade surplus.</a:t>
                      </a:r>
                    </a:p>
                    <a:p>
                      <a:endParaRPr lang="en-US" dirty="0"/>
                    </a:p>
                  </a:txBody>
                  <a:tcPr/>
                </a:tc>
                <a:extLst>
                  <a:ext uri="{0D108BD9-81ED-4DB2-BD59-A6C34878D82A}">
                    <a16:rowId xmlns:a16="http://schemas.microsoft.com/office/drawing/2014/main" val="2371993779"/>
                  </a:ext>
                </a:extLst>
              </a:tr>
              <a:tr h="1568732">
                <a:tc>
                  <a:txBody>
                    <a:bodyPr/>
                    <a:lstStyle/>
                    <a:p>
                      <a:r>
                        <a:rPr lang="en-US" dirty="0"/>
                        <a:t>Per capita income</a:t>
                      </a:r>
                    </a:p>
                  </a:txBody>
                  <a:tcPr/>
                </a:tc>
                <a:tc>
                  <a:txBody>
                    <a:bodyPr/>
                    <a:lstStyle/>
                    <a:p>
                      <a:r>
                        <a:rPr lang="en-US" dirty="0"/>
                        <a:t>Indicates the income level of “average” citizens.  Useful in determining how much “average” consumers spend and how much money the citizens are earning.</a:t>
                      </a:r>
                    </a:p>
                    <a:p>
                      <a:endParaRPr lang="en-US" dirty="0"/>
                    </a:p>
                  </a:txBody>
                  <a:tcPr/>
                </a:tc>
                <a:extLst>
                  <a:ext uri="{0D108BD9-81ED-4DB2-BD59-A6C34878D82A}">
                    <a16:rowId xmlns:a16="http://schemas.microsoft.com/office/drawing/2014/main" val="3327376417"/>
                  </a:ext>
                </a:extLst>
              </a:tr>
              <a:tr h="848892">
                <a:tc>
                  <a:txBody>
                    <a:bodyPr/>
                    <a:lstStyle/>
                    <a:p>
                      <a:r>
                        <a:rPr lang="en-US" dirty="0"/>
                        <a:t>Worker Productivity</a:t>
                      </a:r>
                    </a:p>
                  </a:txBody>
                  <a:tcPr/>
                </a:tc>
                <a:tc>
                  <a:txBody>
                    <a:bodyPr/>
                    <a:lstStyle/>
                    <a:p>
                      <a:r>
                        <a:rPr lang="en-US" dirty="0"/>
                        <a:t>The amount of goods and services produced for each hour worked.</a:t>
                      </a:r>
                    </a:p>
                    <a:p>
                      <a:endParaRPr lang="en-US" dirty="0"/>
                    </a:p>
                  </a:txBody>
                  <a:tcPr/>
                </a:tc>
                <a:extLst>
                  <a:ext uri="{0D108BD9-81ED-4DB2-BD59-A6C34878D82A}">
                    <a16:rowId xmlns:a16="http://schemas.microsoft.com/office/drawing/2014/main" val="2453826544"/>
                  </a:ext>
                </a:extLst>
              </a:tr>
            </a:tbl>
          </a:graphicData>
        </a:graphic>
      </p:graphicFrame>
    </p:spTree>
    <p:extLst>
      <p:ext uri="{BB962C8B-B14F-4D97-AF65-F5344CB8AC3E}">
        <p14:creationId xmlns:p14="http://schemas.microsoft.com/office/powerpoint/2010/main" val="28553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Business (Cont.)</a:t>
            </a:r>
          </a:p>
        </p:txBody>
      </p:sp>
      <p:sp>
        <p:nvSpPr>
          <p:cNvPr id="3" name="Content Placeholder 2"/>
          <p:cNvSpPr>
            <a:spLocks noGrp="1"/>
          </p:cNvSpPr>
          <p:nvPr>
            <p:ph idx="1"/>
          </p:nvPr>
        </p:nvSpPr>
        <p:spPr/>
        <p:txBody>
          <a:bodyPr>
            <a:normAutofit/>
          </a:bodyPr>
          <a:lstStyle/>
          <a:p>
            <a:pPr marL="0" indent="0">
              <a:buNone/>
            </a:pPr>
            <a:r>
              <a:rPr lang="en-US" dirty="0"/>
              <a:t>Goods are tangible items manufactured by businesses, such as laptops. </a:t>
            </a:r>
          </a:p>
          <a:p>
            <a:pPr marL="0" indent="0">
              <a:buNone/>
            </a:pPr>
            <a:endParaRPr lang="en-US" dirty="0"/>
          </a:p>
          <a:p>
            <a:pPr marL="0" indent="0">
              <a:buNone/>
            </a:pPr>
            <a:r>
              <a:rPr lang="en-US" dirty="0"/>
              <a:t>Services are intangible offerings of businesses that can’t be held, touched, or stored. For instance: Medical doctors, lawyers, hairstylists, car washes, and airlines all provide services. </a:t>
            </a:r>
          </a:p>
          <a:p>
            <a:pPr marL="0" indent="0">
              <a:buNone/>
            </a:pPr>
            <a:endParaRPr lang="en-US" dirty="0"/>
          </a:p>
          <a:p>
            <a:pPr marL="0" indent="0">
              <a:buNone/>
            </a:pPr>
            <a:r>
              <a:rPr lang="en-US" dirty="0"/>
              <a:t>Businesses also serve other organizations, such as hospitals, retailers, and governments, by providing machinery, goods for resale, computers, and thousands of other items.</a:t>
            </a:r>
          </a:p>
        </p:txBody>
      </p:sp>
    </p:spTree>
    <p:extLst>
      <p:ext uri="{BB962C8B-B14F-4D97-AF65-F5344CB8AC3E}">
        <p14:creationId xmlns:p14="http://schemas.microsoft.com/office/powerpoint/2010/main" val="215704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Business (Cont.)</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Businesses create the goods and services that are the basis of our standard of living.</a:t>
            </a:r>
          </a:p>
          <a:p>
            <a:pPr marL="0" indent="0">
              <a:buNone/>
            </a:pPr>
            <a:endParaRPr lang="en-US" dirty="0"/>
          </a:p>
          <a:p>
            <a:pPr marL="0" indent="0">
              <a:buNone/>
            </a:pPr>
            <a:r>
              <a:rPr lang="en-US" dirty="0"/>
              <a:t>Definition of Standard of Living: </a:t>
            </a:r>
            <a:r>
              <a:rPr lang="en-US" i="1" dirty="0"/>
              <a:t>the degree of wealth and material comfort available to a person or community.</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52259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of Living</a:t>
            </a:r>
          </a:p>
        </p:txBody>
      </p:sp>
      <p:sp>
        <p:nvSpPr>
          <p:cNvPr id="3" name="Content Placeholder 2"/>
          <p:cNvSpPr>
            <a:spLocks noGrp="1"/>
          </p:cNvSpPr>
          <p:nvPr>
            <p:ph idx="1"/>
          </p:nvPr>
        </p:nvSpPr>
        <p:spPr/>
        <p:txBody>
          <a:bodyPr/>
          <a:lstStyle/>
          <a:p>
            <a:pPr marL="0" indent="0">
              <a:buNone/>
            </a:pPr>
            <a:r>
              <a:rPr lang="en-US" dirty="0"/>
              <a:t>For instance: The States (US) has one of the highest standards of living in the world. However, several countries in Europe, such as Switzerland and Germany, have higher average wages than the US, their standards of living aren’t higher, because prices are so much higher over there. </a:t>
            </a:r>
          </a:p>
          <a:p>
            <a:pPr marL="0" indent="0">
              <a:buNone/>
            </a:pPr>
            <a:endParaRPr lang="en-US" dirty="0"/>
          </a:p>
          <a:p>
            <a:pPr marL="0" indent="0">
              <a:buNone/>
            </a:pPr>
            <a:r>
              <a:rPr lang="en-US" dirty="0"/>
              <a:t>As a result, the same amount of money buys less in those countries. Specific example is that, in the US, we can buy an “Extra Value Meal” at McDonald’s for less than $5 USD (it will depend where you live and the location of the restaurant), while in another country, a similar meal might cost as much as $10 USD.</a:t>
            </a:r>
          </a:p>
        </p:txBody>
      </p:sp>
    </p:spTree>
    <p:extLst>
      <p:ext uri="{BB962C8B-B14F-4D97-AF65-F5344CB8AC3E}">
        <p14:creationId xmlns:p14="http://schemas.microsoft.com/office/powerpoint/2010/main" val="312598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4435</Words>
  <Application>Microsoft Office PowerPoint</Application>
  <PresentationFormat>Widescreen</PresentationFormat>
  <Paragraphs>352</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MPU</vt:lpstr>
      <vt:lpstr>Overview of Economic Systems and Business </vt:lpstr>
      <vt:lpstr>Overview of Economic Systems and Business (Cont.)</vt:lpstr>
      <vt:lpstr>The Nature of Business</vt:lpstr>
      <vt:lpstr>The Nature of Business</vt:lpstr>
      <vt:lpstr>The Nature of Business (Cont.)</vt:lpstr>
      <vt:lpstr>The Nature of Business (Cont.)</vt:lpstr>
      <vt:lpstr>The Nature of Business (Cont.)</vt:lpstr>
      <vt:lpstr>Standard of Living</vt:lpstr>
      <vt:lpstr>Quality of Life</vt:lpstr>
      <vt:lpstr>Basic Survival Scenario of a Business</vt:lpstr>
      <vt:lpstr>Basic Survival Scenario of a Business (Cont.)</vt:lpstr>
      <vt:lpstr>Basic Survival Scenario of a Business (Cont.)</vt:lpstr>
      <vt:lpstr>Basic Survival Scenario of a Business (Cont.)</vt:lpstr>
      <vt:lpstr>Not-For-Profit Organizations</vt:lpstr>
      <vt:lpstr>Factors of Production: The Building Blocks of Business</vt:lpstr>
      <vt:lpstr>Factors of Production: The Building Blocks of Business</vt:lpstr>
      <vt:lpstr>Factors of Production: The Building Blocks of Business (Cont.)</vt:lpstr>
      <vt:lpstr>What is Economics?</vt:lpstr>
      <vt:lpstr>Branches of Economics</vt:lpstr>
      <vt:lpstr>Branches of Economics (Cont.)</vt:lpstr>
      <vt:lpstr>Scarcity </vt:lpstr>
      <vt:lpstr>Scarcity (Cont.)</vt:lpstr>
      <vt:lpstr>Economy</vt:lpstr>
      <vt:lpstr>Economic Systems</vt:lpstr>
      <vt:lpstr>Economic Systems (Cont.)</vt:lpstr>
      <vt:lpstr>Economic Systems – Traditional</vt:lpstr>
      <vt:lpstr>Economic Systems – Traditional (Cont.)</vt:lpstr>
      <vt:lpstr>Economic Systems – Centrally Planned </vt:lpstr>
      <vt:lpstr>Economic Systems – Centrally Planned (Cont.)</vt:lpstr>
      <vt:lpstr>Economic Systems – Market </vt:lpstr>
      <vt:lpstr>Economic Systems – Market (Cont.)</vt:lpstr>
      <vt:lpstr>Supply and Demand in Economics</vt:lpstr>
      <vt:lpstr>Supply and Demand in Economics (Cont.)</vt:lpstr>
      <vt:lpstr>Supply and Demand in Economics (Cont.)</vt:lpstr>
      <vt:lpstr>Supply and Demand in Economics (Cont.)</vt:lpstr>
      <vt:lpstr>Supply and Demand in Economics (Cont.)</vt:lpstr>
      <vt:lpstr>Supply and Demand in Economics (Cont.)</vt:lpstr>
      <vt:lpstr>Economic Systems – Mixed</vt:lpstr>
      <vt:lpstr>Economic Systems – Mixed (Cont.)</vt:lpstr>
      <vt:lpstr>4 Types of Competition</vt:lpstr>
      <vt:lpstr>4 Types of Competition (Cont.)</vt:lpstr>
      <vt:lpstr>4 Types of Competition (Cont.)</vt:lpstr>
      <vt:lpstr>4 Types of Competition (Cont.)</vt:lpstr>
      <vt:lpstr>4 Types of Competition (Cont.)</vt:lpstr>
      <vt:lpstr>How We Measure the Health of the Economy</vt:lpstr>
      <vt:lpstr>Economic Growth</vt:lpstr>
      <vt:lpstr>Economic Growth (Cont.)</vt:lpstr>
      <vt:lpstr>Economic Growth (Cont.)</vt:lpstr>
      <vt:lpstr>Economic Growth (Cont.)</vt:lpstr>
      <vt:lpstr>Economic Growth (Cont.)</vt:lpstr>
      <vt:lpstr>Economic Growth (Cont.)</vt:lpstr>
      <vt:lpstr>Full Employment</vt:lpstr>
      <vt:lpstr>Full Employment (Cont.)</vt:lpstr>
      <vt:lpstr>Price Stability</vt:lpstr>
      <vt:lpstr>Price Stability (Cont.)</vt:lpstr>
      <vt:lpstr>Inflation</vt:lpstr>
      <vt:lpstr>Economic Forecasting</vt:lpstr>
      <vt:lpstr>Lagging Indicators VS. Leading Indicators</vt:lpstr>
      <vt:lpstr>Government’s Role in Managing the Economy</vt:lpstr>
      <vt:lpstr>Budget Surplus VS. Budget Deficit</vt:lpstr>
      <vt:lpstr>How do we evaluate our nation’s economy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dc:title>
  <dc:creator>Chan Ka Man</dc:creator>
  <cp:lastModifiedBy>Victor Chan</cp:lastModifiedBy>
  <cp:revision>62</cp:revision>
  <dcterms:created xsi:type="dcterms:W3CDTF">2019-06-20T06:22:26Z</dcterms:created>
  <dcterms:modified xsi:type="dcterms:W3CDTF">2022-08-12T15:02:20Z</dcterms:modified>
</cp:coreProperties>
</file>