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Glacial Indifference" panose="020B0604020202020204" charset="0"/>
      <p:regular r:id="rId11"/>
    </p:embeddedFont>
    <p:embeddedFont>
      <p:font typeface="Glacial Indifference Bold" panose="020B0604020202020204" charset="0"/>
      <p:regular r:id="rId12"/>
    </p:embeddedFont>
    <p:embeddedFont>
      <p:font typeface="HK Grotesk" panose="020B0604020202020204" charset="0"/>
      <p:regular r:id="rId13"/>
    </p:embeddedFont>
    <p:embeddedFont>
      <p:font typeface="HK Grotesk Italics" panose="020B0604020202020204" charset="0"/>
      <p:regular r:id="rId14"/>
    </p:embeddedFont>
    <p:embeddedFont>
      <p:font typeface="Open Sans" panose="020B0606030504020204" pitchFamily="34" charset="0"/>
      <p:regular r:id="rId15"/>
    </p:embeddedFont>
    <p:embeddedFont>
      <p:font typeface="Open Sans Italics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5" d="100"/>
          <a:sy n="55" d="100"/>
        </p:scale>
        <p:origin x="658" y="1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338336" y="-3273956"/>
            <a:ext cx="9611327" cy="13560956"/>
          </a:xfrm>
          <a:custGeom>
            <a:avLst/>
            <a:gdLst/>
            <a:ahLst/>
            <a:cxnLst/>
            <a:rect l="l" t="t" r="r" b="b"/>
            <a:pathLst>
              <a:path w="9611327" h="13560956">
                <a:moveTo>
                  <a:pt x="0" y="0"/>
                </a:moveTo>
                <a:lnTo>
                  <a:pt x="9611328" y="0"/>
                </a:lnTo>
                <a:lnTo>
                  <a:pt x="9611328" y="13560956"/>
                </a:lnTo>
                <a:lnTo>
                  <a:pt x="0" y="135609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5243404" y="6414887"/>
            <a:ext cx="7801192" cy="5610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70"/>
              </a:lnSpc>
            </a:pPr>
            <a:r>
              <a:rPr lang="en-US" sz="3264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Quantidade de Neurônios por Camada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651632" y="2128444"/>
            <a:ext cx="8984736" cy="4600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31"/>
              </a:lnSpc>
            </a:pPr>
            <a:r>
              <a:rPr lang="en-US" sz="6399" b="1" dirty="0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CLASSIFICAÇÃO DE DÍGITOS COM REDES NEURAIS ARTIFICIAIS (RNA) NO MNIST</a:t>
            </a:r>
          </a:p>
          <a:p>
            <a:pPr algn="ctr">
              <a:lnSpc>
                <a:spcPts val="7231"/>
              </a:lnSpc>
            </a:pPr>
            <a:endParaRPr lang="en-US" sz="6399" b="1" dirty="0">
              <a:solidFill>
                <a:srgbClr val="FFFFFF"/>
              </a:solidFill>
              <a:latin typeface="Glacial Indifference Bold"/>
              <a:ea typeface="Glacial Indifference Bold"/>
              <a:cs typeface="Glacial Indifference Bold"/>
              <a:sym typeface="Glacial Indifference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455569" y="8734425"/>
            <a:ext cx="5376862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i="1">
                <a:solidFill>
                  <a:srgbClr val="FFFFFF"/>
                </a:solidFill>
                <a:latin typeface="HK Grotesk Italics"/>
                <a:ea typeface="HK Grotesk Italics"/>
                <a:cs typeface="HK Grotesk Italics"/>
                <a:sym typeface="HK Grotesk Italics"/>
              </a:rPr>
              <a:t>Fernando de Abreu e Lima Filho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5400000">
            <a:off x="2113643" y="-2113643"/>
            <a:ext cx="10287000" cy="14514286"/>
          </a:xfrm>
          <a:custGeom>
            <a:avLst/>
            <a:gdLst/>
            <a:ahLst/>
            <a:cxnLst/>
            <a:rect l="l" t="t" r="r" b="b"/>
            <a:pathLst>
              <a:path w="10287000" h="14514286">
                <a:moveTo>
                  <a:pt x="0" y="0"/>
                </a:moveTo>
                <a:lnTo>
                  <a:pt x="10287000" y="0"/>
                </a:lnTo>
                <a:lnTo>
                  <a:pt x="10287000" y="14514286"/>
                </a:lnTo>
                <a:lnTo>
                  <a:pt x="0" y="145142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9267916" y="1028700"/>
            <a:ext cx="8229600" cy="8229600"/>
            <a:chOff x="0" y="0"/>
            <a:chExt cx="14840029" cy="14840029"/>
          </a:xfrm>
        </p:grpSpPr>
        <p:sp>
          <p:nvSpPr>
            <p:cNvPr id="5" name="Freeform 5"/>
            <p:cNvSpPr/>
            <p:nvPr/>
          </p:nvSpPr>
          <p:spPr>
            <a:xfrm>
              <a:off x="-366471" y="-11891"/>
              <a:ext cx="15572971" cy="14863810"/>
            </a:xfrm>
            <a:custGeom>
              <a:avLst/>
              <a:gdLst/>
              <a:ahLst/>
              <a:cxnLst/>
              <a:rect l="l" t="t" r="r" b="b"/>
              <a:pathLst>
                <a:path w="15572971" h="14863810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solidFill>
              <a:srgbClr val="769EBE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-156193" y="188812"/>
              <a:ext cx="15152415" cy="14462405"/>
            </a:xfrm>
            <a:custGeom>
              <a:avLst/>
              <a:gdLst/>
              <a:ahLst/>
              <a:cxnLst/>
              <a:rect l="l" t="t" r="r" b="b"/>
              <a:pathLst>
                <a:path w="15152415" h="1446240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3A5677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223301" y="551024"/>
              <a:ext cx="14393427" cy="13737979"/>
            </a:xfrm>
            <a:custGeom>
              <a:avLst/>
              <a:gdLst/>
              <a:ahLst/>
              <a:cxnLst/>
              <a:rect l="l" t="t" r="r" b="b"/>
              <a:pathLst>
                <a:path w="14393427" h="13737979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4"/>
              <a:stretch>
                <a:fillRect l="-24712" r="-24712"/>
              </a:stretch>
            </a:blipFill>
          </p:spPr>
        </p:sp>
      </p:grpSp>
      <p:sp>
        <p:nvSpPr>
          <p:cNvPr id="8" name="TextBox 8"/>
          <p:cNvSpPr txBox="1"/>
          <p:nvPr/>
        </p:nvSpPr>
        <p:spPr>
          <a:xfrm>
            <a:off x="1028700" y="1066800"/>
            <a:ext cx="7242573" cy="20634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39"/>
              </a:lnSpc>
            </a:pPr>
            <a:r>
              <a:rPr lang="en-US" sz="7114" b="1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CONTEXTO / PROBLEMÁTICA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4280023"/>
            <a:ext cx="7899970" cy="41824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39605" lvl="1" indent="-319803" algn="l">
              <a:lnSpc>
                <a:spcPts val="4147"/>
              </a:lnSpc>
              <a:buFont typeface="Arial"/>
              <a:buChar char="•"/>
            </a:pPr>
            <a:r>
              <a:rPr lang="en-US" sz="2962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Reconhecer dígitos de 0 a 9 em imagens</a:t>
            </a:r>
          </a:p>
          <a:p>
            <a:pPr marL="639605" lvl="1" indent="-319803" algn="l">
              <a:lnSpc>
                <a:spcPts val="4147"/>
              </a:lnSpc>
              <a:buFont typeface="Arial"/>
              <a:buChar char="•"/>
            </a:pPr>
            <a:r>
              <a:rPr lang="en-US" sz="2962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Aplicações frequentes em:</a:t>
            </a:r>
          </a:p>
          <a:p>
            <a:pPr marL="1279211" lvl="2" indent="-426404" algn="l">
              <a:lnSpc>
                <a:spcPts val="4147"/>
              </a:lnSpc>
              <a:buFont typeface="Arial"/>
              <a:buChar char="⚬"/>
            </a:pPr>
            <a:r>
              <a:rPr lang="en-US" sz="2962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Reconhecimento de caracteres manuscritos</a:t>
            </a:r>
          </a:p>
          <a:p>
            <a:pPr marL="1279211" lvl="2" indent="-426404" algn="l">
              <a:lnSpc>
                <a:spcPts val="4147"/>
              </a:lnSpc>
              <a:buFont typeface="Arial"/>
              <a:buChar char="⚬"/>
            </a:pPr>
            <a:r>
              <a:rPr lang="en-US" sz="2962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Leitura automatizada de cheques e formulários</a:t>
            </a:r>
          </a:p>
          <a:p>
            <a:pPr marL="1279211" lvl="2" indent="-426404" algn="l">
              <a:lnSpc>
                <a:spcPts val="4147"/>
              </a:lnSpc>
              <a:buFont typeface="Arial"/>
              <a:buChar char="⚬"/>
            </a:pPr>
            <a:r>
              <a:rPr lang="en-US" sz="2962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Sistemas de entrada de dados</a:t>
            </a:r>
          </a:p>
          <a:p>
            <a:pPr algn="l">
              <a:lnSpc>
                <a:spcPts val="4147"/>
              </a:lnSpc>
            </a:pPr>
            <a:endParaRPr lang="en-US" sz="2962">
              <a:solidFill>
                <a:srgbClr val="FFFFFF"/>
              </a:solidFill>
              <a:latin typeface="HK Grotesk"/>
              <a:ea typeface="HK Grotesk"/>
              <a:cs typeface="HK Grotesk"/>
              <a:sym typeface="HK Grotes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5400000" flipV="1">
            <a:off x="5887357" y="-2113643"/>
            <a:ext cx="10287000" cy="14514286"/>
          </a:xfrm>
          <a:custGeom>
            <a:avLst/>
            <a:gdLst/>
            <a:ahLst/>
            <a:cxnLst/>
            <a:rect l="l" t="t" r="r" b="b"/>
            <a:pathLst>
              <a:path w="10287000" h="14514286">
                <a:moveTo>
                  <a:pt x="0" y="14514286"/>
                </a:moveTo>
                <a:lnTo>
                  <a:pt x="10287000" y="14514286"/>
                </a:lnTo>
                <a:lnTo>
                  <a:pt x="10287000" y="0"/>
                </a:lnTo>
                <a:lnTo>
                  <a:pt x="0" y="0"/>
                </a:lnTo>
                <a:lnTo>
                  <a:pt x="0" y="14514286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2500831" y="1028700"/>
            <a:ext cx="4956202" cy="8229600"/>
          </a:xfrm>
          <a:custGeom>
            <a:avLst/>
            <a:gdLst/>
            <a:ahLst/>
            <a:cxnLst/>
            <a:rect l="l" t="t" r="r" b="b"/>
            <a:pathLst>
              <a:path w="4956202" h="8229600">
                <a:moveTo>
                  <a:pt x="4956202" y="0"/>
                </a:moveTo>
                <a:lnTo>
                  <a:pt x="0" y="0"/>
                </a:lnTo>
                <a:lnTo>
                  <a:pt x="0" y="8229600"/>
                </a:lnTo>
                <a:lnTo>
                  <a:pt x="4956202" y="8229600"/>
                </a:lnTo>
                <a:lnTo>
                  <a:pt x="4956202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9679937" y="1066800"/>
            <a:ext cx="7579363" cy="1044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8039"/>
              </a:lnSpc>
            </a:pPr>
            <a:r>
              <a:rPr lang="en-US" sz="7114" b="1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OBJETIVO GERAL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437529" y="3400425"/>
            <a:ext cx="7821771" cy="5857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2" lvl="1" indent="-323851" algn="just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Avaliar a performance de redes neurais do tipo MLP na tarefa de classificação de dígitos manuscritos (MNIST).</a:t>
            </a:r>
          </a:p>
          <a:p>
            <a:pPr marL="647702" lvl="1" indent="-323851" algn="just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Investigar a robustez do modelo diante de ruído gaussiano nas imagens de teste.</a:t>
            </a:r>
          </a:p>
          <a:p>
            <a:pPr marL="647702" lvl="1" indent="-323851" algn="just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Explorar o impacto da largura da camada oculta (número de neurônios) na acurácia final.</a:t>
            </a:r>
          </a:p>
          <a:p>
            <a:pPr marL="647702" lvl="1" indent="-323851" algn="just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Identificar a configuração mais eficiente para maximizar o desempenho do modelo.</a:t>
            </a:r>
          </a:p>
          <a:p>
            <a:pPr algn="ctr">
              <a:lnSpc>
                <a:spcPts val="4200"/>
              </a:lnSpc>
            </a:pPr>
            <a:endParaRPr lang="en-US" sz="3000">
              <a:solidFill>
                <a:srgbClr val="FFFFFF"/>
              </a:solidFill>
              <a:latin typeface="HK Grotesk"/>
              <a:ea typeface="HK Grotesk"/>
              <a:cs typeface="HK Grotesk"/>
              <a:sym typeface="HK Grotes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5400000">
            <a:off x="2113643" y="-2400725"/>
            <a:ext cx="10287000" cy="14514286"/>
          </a:xfrm>
          <a:custGeom>
            <a:avLst/>
            <a:gdLst/>
            <a:ahLst/>
            <a:cxnLst/>
            <a:rect l="l" t="t" r="r" b="b"/>
            <a:pathLst>
              <a:path w="10287000" h="14514286">
                <a:moveTo>
                  <a:pt x="0" y="0"/>
                </a:moveTo>
                <a:lnTo>
                  <a:pt x="10287000" y="0"/>
                </a:lnTo>
                <a:lnTo>
                  <a:pt x="10287000" y="14514286"/>
                </a:lnTo>
                <a:lnTo>
                  <a:pt x="0" y="145142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0963981" y="681817"/>
            <a:ext cx="5725916" cy="705451"/>
            <a:chOff x="0" y="0"/>
            <a:chExt cx="1508060" cy="18579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508060" cy="185798"/>
            </a:xfrm>
            <a:custGeom>
              <a:avLst/>
              <a:gdLst/>
              <a:ahLst/>
              <a:cxnLst/>
              <a:rect l="l" t="t" r="r" b="b"/>
              <a:pathLst>
                <a:path w="1508060" h="185798">
                  <a:moveTo>
                    <a:pt x="68956" y="0"/>
                  </a:moveTo>
                  <a:lnTo>
                    <a:pt x="1439104" y="0"/>
                  </a:lnTo>
                  <a:cubicBezTo>
                    <a:pt x="1457392" y="0"/>
                    <a:pt x="1474931" y="7265"/>
                    <a:pt x="1487863" y="20197"/>
                  </a:cubicBezTo>
                  <a:cubicBezTo>
                    <a:pt x="1500795" y="33129"/>
                    <a:pt x="1508060" y="50668"/>
                    <a:pt x="1508060" y="68956"/>
                  </a:cubicBezTo>
                  <a:lnTo>
                    <a:pt x="1508060" y="116841"/>
                  </a:lnTo>
                  <a:cubicBezTo>
                    <a:pt x="1508060" y="135130"/>
                    <a:pt x="1500795" y="152669"/>
                    <a:pt x="1487863" y="165601"/>
                  </a:cubicBezTo>
                  <a:cubicBezTo>
                    <a:pt x="1474931" y="178533"/>
                    <a:pt x="1457392" y="185798"/>
                    <a:pt x="1439104" y="185798"/>
                  </a:cubicBezTo>
                  <a:lnTo>
                    <a:pt x="68956" y="185798"/>
                  </a:lnTo>
                  <a:cubicBezTo>
                    <a:pt x="50668" y="185798"/>
                    <a:pt x="33129" y="178533"/>
                    <a:pt x="20197" y="165601"/>
                  </a:cubicBezTo>
                  <a:cubicBezTo>
                    <a:pt x="7265" y="152669"/>
                    <a:pt x="0" y="135130"/>
                    <a:pt x="0" y="116841"/>
                  </a:cubicBezTo>
                  <a:lnTo>
                    <a:pt x="0" y="68956"/>
                  </a:lnTo>
                  <a:cubicBezTo>
                    <a:pt x="0" y="50668"/>
                    <a:pt x="7265" y="33129"/>
                    <a:pt x="20197" y="20197"/>
                  </a:cubicBezTo>
                  <a:cubicBezTo>
                    <a:pt x="33129" y="7265"/>
                    <a:pt x="50668" y="0"/>
                    <a:pt x="68956" y="0"/>
                  </a:cubicBezTo>
                  <a:close/>
                </a:path>
              </a:pathLst>
            </a:custGeom>
            <a:solidFill>
              <a:srgbClr val="097363"/>
            </a:solidFill>
            <a:ln w="5715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1508060" cy="2334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Carregar MINST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057125" y="1555123"/>
            <a:ext cx="7402185" cy="1044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39"/>
              </a:lnSpc>
            </a:pPr>
            <a:r>
              <a:rPr lang="en-US" sz="7114" b="1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METODOLOGIA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57125" y="2886424"/>
            <a:ext cx="7402185" cy="6424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 algn="l">
              <a:lnSpc>
                <a:spcPts val="3919"/>
              </a:lnSpc>
              <a:buFont typeface="Arial"/>
              <a:buChar char="•"/>
            </a:pPr>
            <a:r>
              <a:rPr lang="en-US" sz="2799" dirty="0" err="1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Utilização</a:t>
            </a:r>
            <a:r>
              <a:rPr lang="en-US" sz="2799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do dataset MNIST (60.000 imagens de </a:t>
            </a:r>
            <a:r>
              <a:rPr lang="en-US" sz="2799" dirty="0" err="1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treino</a:t>
            </a:r>
            <a:r>
              <a:rPr lang="en-US" sz="2799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e 10.000 de teste).</a:t>
            </a:r>
          </a:p>
          <a:p>
            <a:pPr marL="604519" lvl="1" indent="-302260" algn="l">
              <a:lnSpc>
                <a:spcPts val="3919"/>
              </a:lnSpc>
              <a:buFont typeface="Arial"/>
              <a:buChar char="•"/>
            </a:pPr>
            <a:r>
              <a:rPr lang="en-US" sz="2799" dirty="0" err="1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Normalização</a:t>
            </a:r>
            <a:r>
              <a:rPr lang="en-US" sz="2799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das imagens e </a:t>
            </a:r>
            <a:r>
              <a:rPr lang="en-US" sz="2799" dirty="0" err="1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codificação</a:t>
            </a:r>
            <a:r>
              <a:rPr lang="en-US" sz="2799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one-hot dos </a:t>
            </a:r>
            <a:r>
              <a:rPr lang="en-US" sz="2799" dirty="0" err="1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rótulos</a:t>
            </a:r>
            <a:r>
              <a:rPr lang="en-US" sz="2799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.</a:t>
            </a:r>
          </a:p>
          <a:p>
            <a:pPr marL="604519" lvl="1" indent="-302260" algn="l">
              <a:lnSpc>
                <a:spcPts val="3919"/>
              </a:lnSpc>
              <a:buFont typeface="Arial"/>
              <a:buChar char="•"/>
            </a:pPr>
            <a:r>
              <a:rPr lang="en-US" sz="2799" dirty="0" err="1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Adição</a:t>
            </a:r>
            <a:r>
              <a:rPr lang="en-US" sz="2799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de </a:t>
            </a:r>
            <a:r>
              <a:rPr lang="en-US" sz="2799" dirty="0" err="1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ruído</a:t>
            </a:r>
            <a:r>
              <a:rPr lang="en-US" sz="2799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</a:t>
            </a:r>
            <a:r>
              <a:rPr lang="en-US" sz="2799" dirty="0" err="1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gaussiano</a:t>
            </a:r>
            <a:r>
              <a:rPr lang="en-US" sz="2799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</a:t>
            </a:r>
            <a:r>
              <a:rPr lang="en-US" sz="2799" dirty="0" err="1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ao</a:t>
            </a:r>
            <a:r>
              <a:rPr lang="en-US" sz="2799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conjunto de teste (0,2).</a:t>
            </a:r>
          </a:p>
          <a:p>
            <a:pPr marL="604519" lvl="1" indent="-302260" algn="l">
              <a:lnSpc>
                <a:spcPts val="3919"/>
              </a:lnSpc>
              <a:buFont typeface="Arial"/>
              <a:buChar char="•"/>
            </a:pPr>
            <a:r>
              <a:rPr lang="en-US" sz="2799" dirty="0" err="1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Construção</a:t>
            </a:r>
            <a:r>
              <a:rPr lang="en-US" sz="2799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de redes MLP com </a:t>
            </a:r>
            <a:r>
              <a:rPr lang="en-US" sz="2799" dirty="0" err="1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uma</a:t>
            </a:r>
            <a:r>
              <a:rPr lang="en-US" sz="2799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</a:t>
            </a:r>
            <a:r>
              <a:rPr lang="en-US" sz="2799" dirty="0" err="1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camada</a:t>
            </a:r>
            <a:r>
              <a:rPr lang="en-US" sz="2799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</a:t>
            </a:r>
            <a:r>
              <a:rPr lang="en-US" sz="2799" dirty="0" err="1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oculta</a:t>
            </a:r>
            <a:r>
              <a:rPr lang="en-US" sz="2799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, </a:t>
            </a:r>
            <a:r>
              <a:rPr lang="en-US" sz="2799" dirty="0" err="1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variando</a:t>
            </a:r>
            <a:r>
              <a:rPr lang="en-US" sz="2799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o </a:t>
            </a:r>
            <a:r>
              <a:rPr lang="en-US" sz="2799" dirty="0" err="1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número</a:t>
            </a:r>
            <a:r>
              <a:rPr lang="en-US" sz="2799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de </a:t>
            </a:r>
            <a:r>
              <a:rPr lang="en-US" sz="2799" dirty="0" err="1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neurônios</a:t>
            </a:r>
            <a:r>
              <a:rPr lang="en-US" sz="2799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.</a:t>
            </a:r>
          </a:p>
          <a:p>
            <a:pPr marL="604519" lvl="1" indent="-302260" algn="l">
              <a:lnSpc>
                <a:spcPts val="3919"/>
              </a:lnSpc>
              <a:buFont typeface="Arial"/>
              <a:buChar char="•"/>
            </a:pPr>
            <a:r>
              <a:rPr lang="en-US" sz="2799" dirty="0" err="1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Treinamento</a:t>
            </a:r>
            <a:r>
              <a:rPr lang="en-US" sz="2799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dos </a:t>
            </a:r>
            <a:r>
              <a:rPr lang="en-US" sz="2799" dirty="0" err="1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modelos</a:t>
            </a:r>
            <a:r>
              <a:rPr lang="en-US" sz="2799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</a:t>
            </a:r>
            <a:r>
              <a:rPr lang="en-US" sz="2799" dirty="0" err="1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por</a:t>
            </a:r>
            <a:r>
              <a:rPr lang="en-US" sz="2799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10 </a:t>
            </a:r>
            <a:r>
              <a:rPr lang="en-US" sz="2799" dirty="0" err="1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épocas</a:t>
            </a:r>
            <a:r>
              <a:rPr lang="en-US" sz="2799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, com </a:t>
            </a:r>
            <a:r>
              <a:rPr lang="en-US" sz="2799" dirty="0" err="1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validação</a:t>
            </a:r>
            <a:r>
              <a:rPr lang="en-US" sz="2799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de 20%.</a:t>
            </a:r>
          </a:p>
          <a:p>
            <a:pPr marL="604519" lvl="1" indent="-302260" algn="l">
              <a:lnSpc>
                <a:spcPts val="3919"/>
              </a:lnSpc>
              <a:buFont typeface="Arial"/>
              <a:buChar char="•"/>
            </a:pPr>
            <a:r>
              <a:rPr lang="en-US" sz="2799" dirty="0" err="1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Avaliação</a:t>
            </a:r>
            <a:r>
              <a:rPr lang="en-US" sz="2799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da </a:t>
            </a:r>
            <a:r>
              <a:rPr lang="en-US" sz="2799" dirty="0" err="1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acurácia</a:t>
            </a:r>
            <a:r>
              <a:rPr lang="en-US" sz="2799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com e </a:t>
            </a:r>
            <a:r>
              <a:rPr lang="en-US" sz="2799" dirty="0" err="1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sem</a:t>
            </a:r>
            <a:r>
              <a:rPr lang="en-US" sz="2799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</a:t>
            </a:r>
            <a:r>
              <a:rPr lang="en-US" sz="2799" dirty="0" err="1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ruído</a:t>
            </a:r>
            <a:r>
              <a:rPr lang="en-US" sz="2799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.</a:t>
            </a:r>
          </a:p>
          <a:p>
            <a:pPr marL="604519" lvl="1" indent="-302260" algn="l">
              <a:lnSpc>
                <a:spcPts val="3919"/>
              </a:lnSpc>
              <a:buFont typeface="Arial"/>
              <a:buChar char="•"/>
            </a:pPr>
            <a:r>
              <a:rPr lang="en-US" sz="2799" dirty="0" err="1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Visualização</a:t>
            </a:r>
            <a:r>
              <a:rPr lang="en-US" sz="2799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de curvas de </a:t>
            </a:r>
            <a:r>
              <a:rPr lang="en-US" sz="2799" dirty="0" err="1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aprendizado</a:t>
            </a:r>
            <a:r>
              <a:rPr lang="en-US" sz="2799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, </a:t>
            </a:r>
            <a:r>
              <a:rPr lang="en-US" sz="2799" dirty="0" err="1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acurácia</a:t>
            </a:r>
            <a:r>
              <a:rPr lang="en-US" sz="2799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e </a:t>
            </a:r>
            <a:r>
              <a:rPr lang="en-US" sz="2799" dirty="0" err="1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erros</a:t>
            </a:r>
            <a:r>
              <a:rPr lang="en-US" sz="2799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de </a:t>
            </a:r>
            <a:r>
              <a:rPr lang="en-US" sz="2799" dirty="0" err="1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predição</a:t>
            </a:r>
            <a:r>
              <a:rPr lang="en-US" sz="2799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.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0963981" y="1794628"/>
            <a:ext cx="5725916" cy="1148946"/>
            <a:chOff x="0" y="0"/>
            <a:chExt cx="1508060" cy="30260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508060" cy="302603"/>
            </a:xfrm>
            <a:custGeom>
              <a:avLst/>
              <a:gdLst/>
              <a:ahLst/>
              <a:cxnLst/>
              <a:rect l="l" t="t" r="r" b="b"/>
              <a:pathLst>
                <a:path w="1508060" h="302603">
                  <a:moveTo>
                    <a:pt x="68956" y="0"/>
                  </a:moveTo>
                  <a:lnTo>
                    <a:pt x="1439104" y="0"/>
                  </a:lnTo>
                  <a:cubicBezTo>
                    <a:pt x="1457392" y="0"/>
                    <a:pt x="1474931" y="7265"/>
                    <a:pt x="1487863" y="20197"/>
                  </a:cubicBezTo>
                  <a:cubicBezTo>
                    <a:pt x="1500795" y="33129"/>
                    <a:pt x="1508060" y="50668"/>
                    <a:pt x="1508060" y="68956"/>
                  </a:cubicBezTo>
                  <a:lnTo>
                    <a:pt x="1508060" y="233647"/>
                  </a:lnTo>
                  <a:cubicBezTo>
                    <a:pt x="1508060" y="251935"/>
                    <a:pt x="1500795" y="269474"/>
                    <a:pt x="1487863" y="282406"/>
                  </a:cubicBezTo>
                  <a:cubicBezTo>
                    <a:pt x="1474931" y="295338"/>
                    <a:pt x="1457392" y="302603"/>
                    <a:pt x="1439104" y="302603"/>
                  </a:cubicBezTo>
                  <a:lnTo>
                    <a:pt x="68956" y="302603"/>
                  </a:lnTo>
                  <a:cubicBezTo>
                    <a:pt x="50668" y="302603"/>
                    <a:pt x="33129" y="295338"/>
                    <a:pt x="20197" y="282406"/>
                  </a:cubicBezTo>
                  <a:cubicBezTo>
                    <a:pt x="7265" y="269474"/>
                    <a:pt x="0" y="251935"/>
                    <a:pt x="0" y="233647"/>
                  </a:cubicBezTo>
                  <a:lnTo>
                    <a:pt x="0" y="68956"/>
                  </a:lnTo>
                  <a:cubicBezTo>
                    <a:pt x="0" y="50668"/>
                    <a:pt x="7265" y="33129"/>
                    <a:pt x="20197" y="20197"/>
                  </a:cubicBezTo>
                  <a:cubicBezTo>
                    <a:pt x="33129" y="7265"/>
                    <a:pt x="50668" y="0"/>
                    <a:pt x="68956" y="0"/>
                  </a:cubicBezTo>
                  <a:close/>
                </a:path>
              </a:pathLst>
            </a:custGeom>
            <a:solidFill>
              <a:srgbClr val="097363"/>
            </a:solidFill>
            <a:ln w="5715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1508060" cy="3502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Pré-processamento</a:t>
              </a:r>
            </a:p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(normalização + one-hot)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0963981" y="3353149"/>
            <a:ext cx="5725916" cy="865596"/>
            <a:chOff x="0" y="0"/>
            <a:chExt cx="1508060" cy="227976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508060" cy="227976"/>
            </a:xfrm>
            <a:custGeom>
              <a:avLst/>
              <a:gdLst/>
              <a:ahLst/>
              <a:cxnLst/>
              <a:rect l="l" t="t" r="r" b="b"/>
              <a:pathLst>
                <a:path w="1508060" h="227976">
                  <a:moveTo>
                    <a:pt x="68956" y="0"/>
                  </a:moveTo>
                  <a:lnTo>
                    <a:pt x="1439104" y="0"/>
                  </a:lnTo>
                  <a:cubicBezTo>
                    <a:pt x="1457392" y="0"/>
                    <a:pt x="1474931" y="7265"/>
                    <a:pt x="1487863" y="20197"/>
                  </a:cubicBezTo>
                  <a:cubicBezTo>
                    <a:pt x="1500795" y="33129"/>
                    <a:pt x="1508060" y="50668"/>
                    <a:pt x="1508060" y="68956"/>
                  </a:cubicBezTo>
                  <a:lnTo>
                    <a:pt x="1508060" y="159019"/>
                  </a:lnTo>
                  <a:cubicBezTo>
                    <a:pt x="1508060" y="177308"/>
                    <a:pt x="1500795" y="194847"/>
                    <a:pt x="1487863" y="207779"/>
                  </a:cubicBezTo>
                  <a:cubicBezTo>
                    <a:pt x="1474931" y="220711"/>
                    <a:pt x="1457392" y="227976"/>
                    <a:pt x="1439104" y="227976"/>
                  </a:cubicBezTo>
                  <a:lnTo>
                    <a:pt x="68956" y="227976"/>
                  </a:lnTo>
                  <a:cubicBezTo>
                    <a:pt x="50668" y="227976"/>
                    <a:pt x="33129" y="220711"/>
                    <a:pt x="20197" y="207779"/>
                  </a:cubicBezTo>
                  <a:cubicBezTo>
                    <a:pt x="7265" y="194847"/>
                    <a:pt x="0" y="177308"/>
                    <a:pt x="0" y="159019"/>
                  </a:cubicBezTo>
                  <a:lnTo>
                    <a:pt x="0" y="68956"/>
                  </a:lnTo>
                  <a:cubicBezTo>
                    <a:pt x="0" y="50668"/>
                    <a:pt x="7265" y="33129"/>
                    <a:pt x="20197" y="20197"/>
                  </a:cubicBezTo>
                  <a:cubicBezTo>
                    <a:pt x="33129" y="7265"/>
                    <a:pt x="50668" y="0"/>
                    <a:pt x="68956" y="0"/>
                  </a:cubicBezTo>
                  <a:close/>
                </a:path>
              </a:pathLst>
            </a:custGeom>
            <a:solidFill>
              <a:srgbClr val="097363"/>
            </a:solidFill>
            <a:ln w="5715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47625"/>
              <a:ext cx="1508060" cy="2756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 Adição de ruído gaussiano ao teste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0963981" y="4628319"/>
            <a:ext cx="5725916" cy="851946"/>
            <a:chOff x="0" y="0"/>
            <a:chExt cx="1508060" cy="224381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508060" cy="224381"/>
            </a:xfrm>
            <a:custGeom>
              <a:avLst/>
              <a:gdLst/>
              <a:ahLst/>
              <a:cxnLst/>
              <a:rect l="l" t="t" r="r" b="b"/>
              <a:pathLst>
                <a:path w="1508060" h="224381">
                  <a:moveTo>
                    <a:pt x="68956" y="0"/>
                  </a:moveTo>
                  <a:lnTo>
                    <a:pt x="1439104" y="0"/>
                  </a:lnTo>
                  <a:cubicBezTo>
                    <a:pt x="1457392" y="0"/>
                    <a:pt x="1474931" y="7265"/>
                    <a:pt x="1487863" y="20197"/>
                  </a:cubicBezTo>
                  <a:cubicBezTo>
                    <a:pt x="1500795" y="33129"/>
                    <a:pt x="1508060" y="50668"/>
                    <a:pt x="1508060" y="68956"/>
                  </a:cubicBezTo>
                  <a:lnTo>
                    <a:pt x="1508060" y="155424"/>
                  </a:lnTo>
                  <a:cubicBezTo>
                    <a:pt x="1508060" y="173713"/>
                    <a:pt x="1500795" y="191252"/>
                    <a:pt x="1487863" y="204184"/>
                  </a:cubicBezTo>
                  <a:cubicBezTo>
                    <a:pt x="1474931" y="217116"/>
                    <a:pt x="1457392" y="224381"/>
                    <a:pt x="1439104" y="224381"/>
                  </a:cubicBezTo>
                  <a:lnTo>
                    <a:pt x="68956" y="224381"/>
                  </a:lnTo>
                  <a:cubicBezTo>
                    <a:pt x="50668" y="224381"/>
                    <a:pt x="33129" y="217116"/>
                    <a:pt x="20197" y="204184"/>
                  </a:cubicBezTo>
                  <a:cubicBezTo>
                    <a:pt x="7265" y="191252"/>
                    <a:pt x="0" y="173713"/>
                    <a:pt x="0" y="155424"/>
                  </a:cubicBezTo>
                  <a:lnTo>
                    <a:pt x="0" y="68956"/>
                  </a:lnTo>
                  <a:cubicBezTo>
                    <a:pt x="0" y="50668"/>
                    <a:pt x="7265" y="33129"/>
                    <a:pt x="20197" y="20197"/>
                  </a:cubicBezTo>
                  <a:cubicBezTo>
                    <a:pt x="33129" y="7265"/>
                    <a:pt x="50668" y="0"/>
                    <a:pt x="68956" y="0"/>
                  </a:cubicBezTo>
                  <a:close/>
                </a:path>
              </a:pathLst>
            </a:custGeom>
            <a:solidFill>
              <a:srgbClr val="097363"/>
            </a:solidFill>
            <a:ln w="5715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17" name="TextBox 17"/>
            <p:cNvSpPr txBox="1"/>
            <p:nvPr/>
          </p:nvSpPr>
          <p:spPr>
            <a:xfrm>
              <a:off x="0" y="-47625"/>
              <a:ext cx="1508060" cy="2720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Construção da MLP com </a:t>
              </a:r>
              <a:r>
                <a:rPr lang="en-US" sz="2499" i="1">
                  <a:solidFill>
                    <a:srgbClr val="FFFFFF"/>
                  </a:solidFill>
                  <a:latin typeface="Open Sans Italics"/>
                  <a:ea typeface="Open Sans Italics"/>
                  <a:cs typeface="Open Sans Italics"/>
                  <a:sym typeface="Open Sans Italics"/>
                </a:rPr>
                <a:t>n </a:t>
              </a:r>
              <a:r>
                <a:rPr lang="en-US" sz="24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neurônios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0963981" y="5889840"/>
            <a:ext cx="5725916" cy="861416"/>
            <a:chOff x="0" y="0"/>
            <a:chExt cx="1508060" cy="226875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508060" cy="226875"/>
            </a:xfrm>
            <a:custGeom>
              <a:avLst/>
              <a:gdLst/>
              <a:ahLst/>
              <a:cxnLst/>
              <a:rect l="l" t="t" r="r" b="b"/>
              <a:pathLst>
                <a:path w="1508060" h="226875">
                  <a:moveTo>
                    <a:pt x="68956" y="0"/>
                  </a:moveTo>
                  <a:lnTo>
                    <a:pt x="1439104" y="0"/>
                  </a:lnTo>
                  <a:cubicBezTo>
                    <a:pt x="1457392" y="0"/>
                    <a:pt x="1474931" y="7265"/>
                    <a:pt x="1487863" y="20197"/>
                  </a:cubicBezTo>
                  <a:cubicBezTo>
                    <a:pt x="1500795" y="33129"/>
                    <a:pt x="1508060" y="50668"/>
                    <a:pt x="1508060" y="68956"/>
                  </a:cubicBezTo>
                  <a:lnTo>
                    <a:pt x="1508060" y="157919"/>
                  </a:lnTo>
                  <a:cubicBezTo>
                    <a:pt x="1508060" y="176207"/>
                    <a:pt x="1500795" y="193746"/>
                    <a:pt x="1487863" y="206678"/>
                  </a:cubicBezTo>
                  <a:cubicBezTo>
                    <a:pt x="1474931" y="219610"/>
                    <a:pt x="1457392" y="226875"/>
                    <a:pt x="1439104" y="226875"/>
                  </a:cubicBezTo>
                  <a:lnTo>
                    <a:pt x="68956" y="226875"/>
                  </a:lnTo>
                  <a:cubicBezTo>
                    <a:pt x="50668" y="226875"/>
                    <a:pt x="33129" y="219610"/>
                    <a:pt x="20197" y="206678"/>
                  </a:cubicBezTo>
                  <a:cubicBezTo>
                    <a:pt x="7265" y="193746"/>
                    <a:pt x="0" y="176207"/>
                    <a:pt x="0" y="157919"/>
                  </a:cubicBezTo>
                  <a:lnTo>
                    <a:pt x="0" y="68956"/>
                  </a:lnTo>
                  <a:cubicBezTo>
                    <a:pt x="0" y="50668"/>
                    <a:pt x="7265" y="33129"/>
                    <a:pt x="20197" y="20197"/>
                  </a:cubicBezTo>
                  <a:cubicBezTo>
                    <a:pt x="33129" y="7265"/>
                    <a:pt x="50668" y="0"/>
                    <a:pt x="68956" y="0"/>
                  </a:cubicBezTo>
                  <a:close/>
                </a:path>
              </a:pathLst>
            </a:custGeom>
            <a:solidFill>
              <a:srgbClr val="097363"/>
            </a:solidFill>
            <a:ln w="5715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0" y="-47625"/>
              <a:ext cx="1508060" cy="27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Treinamento e Validação 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0963981" y="7160832"/>
            <a:ext cx="5725916" cy="861416"/>
            <a:chOff x="0" y="0"/>
            <a:chExt cx="1508060" cy="226875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508060" cy="226875"/>
            </a:xfrm>
            <a:custGeom>
              <a:avLst/>
              <a:gdLst/>
              <a:ahLst/>
              <a:cxnLst/>
              <a:rect l="l" t="t" r="r" b="b"/>
              <a:pathLst>
                <a:path w="1508060" h="226875">
                  <a:moveTo>
                    <a:pt x="68956" y="0"/>
                  </a:moveTo>
                  <a:lnTo>
                    <a:pt x="1439104" y="0"/>
                  </a:lnTo>
                  <a:cubicBezTo>
                    <a:pt x="1457392" y="0"/>
                    <a:pt x="1474931" y="7265"/>
                    <a:pt x="1487863" y="20197"/>
                  </a:cubicBezTo>
                  <a:cubicBezTo>
                    <a:pt x="1500795" y="33129"/>
                    <a:pt x="1508060" y="50668"/>
                    <a:pt x="1508060" y="68956"/>
                  </a:cubicBezTo>
                  <a:lnTo>
                    <a:pt x="1508060" y="157919"/>
                  </a:lnTo>
                  <a:cubicBezTo>
                    <a:pt x="1508060" y="176207"/>
                    <a:pt x="1500795" y="193746"/>
                    <a:pt x="1487863" y="206678"/>
                  </a:cubicBezTo>
                  <a:cubicBezTo>
                    <a:pt x="1474931" y="219610"/>
                    <a:pt x="1457392" y="226875"/>
                    <a:pt x="1439104" y="226875"/>
                  </a:cubicBezTo>
                  <a:lnTo>
                    <a:pt x="68956" y="226875"/>
                  </a:lnTo>
                  <a:cubicBezTo>
                    <a:pt x="50668" y="226875"/>
                    <a:pt x="33129" y="219610"/>
                    <a:pt x="20197" y="206678"/>
                  </a:cubicBezTo>
                  <a:cubicBezTo>
                    <a:pt x="7265" y="193746"/>
                    <a:pt x="0" y="176207"/>
                    <a:pt x="0" y="157919"/>
                  </a:cubicBezTo>
                  <a:lnTo>
                    <a:pt x="0" y="68956"/>
                  </a:lnTo>
                  <a:cubicBezTo>
                    <a:pt x="0" y="50668"/>
                    <a:pt x="7265" y="33129"/>
                    <a:pt x="20197" y="20197"/>
                  </a:cubicBezTo>
                  <a:cubicBezTo>
                    <a:pt x="33129" y="7265"/>
                    <a:pt x="50668" y="0"/>
                    <a:pt x="68956" y="0"/>
                  </a:cubicBezTo>
                  <a:close/>
                </a:path>
              </a:pathLst>
            </a:custGeom>
            <a:solidFill>
              <a:srgbClr val="097363"/>
            </a:solidFill>
            <a:ln w="5715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3" name="TextBox 23"/>
            <p:cNvSpPr txBox="1"/>
            <p:nvPr/>
          </p:nvSpPr>
          <p:spPr>
            <a:xfrm>
              <a:off x="0" y="-47625"/>
              <a:ext cx="1508060" cy="27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Avaliação com e sem ruído </a:t>
              </a: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0963981" y="8431823"/>
            <a:ext cx="5725916" cy="861416"/>
            <a:chOff x="0" y="0"/>
            <a:chExt cx="1508060" cy="226875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508060" cy="226875"/>
            </a:xfrm>
            <a:custGeom>
              <a:avLst/>
              <a:gdLst/>
              <a:ahLst/>
              <a:cxnLst/>
              <a:rect l="l" t="t" r="r" b="b"/>
              <a:pathLst>
                <a:path w="1508060" h="226875">
                  <a:moveTo>
                    <a:pt x="68956" y="0"/>
                  </a:moveTo>
                  <a:lnTo>
                    <a:pt x="1439104" y="0"/>
                  </a:lnTo>
                  <a:cubicBezTo>
                    <a:pt x="1457392" y="0"/>
                    <a:pt x="1474931" y="7265"/>
                    <a:pt x="1487863" y="20197"/>
                  </a:cubicBezTo>
                  <a:cubicBezTo>
                    <a:pt x="1500795" y="33129"/>
                    <a:pt x="1508060" y="50668"/>
                    <a:pt x="1508060" y="68956"/>
                  </a:cubicBezTo>
                  <a:lnTo>
                    <a:pt x="1508060" y="157919"/>
                  </a:lnTo>
                  <a:cubicBezTo>
                    <a:pt x="1508060" y="176207"/>
                    <a:pt x="1500795" y="193746"/>
                    <a:pt x="1487863" y="206678"/>
                  </a:cubicBezTo>
                  <a:cubicBezTo>
                    <a:pt x="1474931" y="219610"/>
                    <a:pt x="1457392" y="226875"/>
                    <a:pt x="1439104" y="226875"/>
                  </a:cubicBezTo>
                  <a:lnTo>
                    <a:pt x="68956" y="226875"/>
                  </a:lnTo>
                  <a:cubicBezTo>
                    <a:pt x="50668" y="226875"/>
                    <a:pt x="33129" y="219610"/>
                    <a:pt x="20197" y="206678"/>
                  </a:cubicBezTo>
                  <a:cubicBezTo>
                    <a:pt x="7265" y="193746"/>
                    <a:pt x="0" y="176207"/>
                    <a:pt x="0" y="157919"/>
                  </a:cubicBezTo>
                  <a:lnTo>
                    <a:pt x="0" y="68956"/>
                  </a:lnTo>
                  <a:cubicBezTo>
                    <a:pt x="0" y="50668"/>
                    <a:pt x="7265" y="33129"/>
                    <a:pt x="20197" y="20197"/>
                  </a:cubicBezTo>
                  <a:cubicBezTo>
                    <a:pt x="33129" y="7265"/>
                    <a:pt x="50668" y="0"/>
                    <a:pt x="68956" y="0"/>
                  </a:cubicBezTo>
                  <a:close/>
                </a:path>
              </a:pathLst>
            </a:custGeom>
            <a:solidFill>
              <a:srgbClr val="097363"/>
            </a:solidFill>
            <a:ln w="5715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6" name="TextBox 26"/>
            <p:cNvSpPr txBox="1"/>
            <p:nvPr/>
          </p:nvSpPr>
          <p:spPr>
            <a:xfrm>
              <a:off x="0" y="-47625"/>
              <a:ext cx="1508060" cy="27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Visualização de resultados</a:t>
              </a:r>
            </a:p>
          </p:txBody>
        </p:sp>
      </p:grpSp>
      <p:sp>
        <p:nvSpPr>
          <p:cNvPr id="27" name="AutoShape 27"/>
          <p:cNvSpPr/>
          <p:nvPr/>
        </p:nvSpPr>
        <p:spPr>
          <a:xfrm>
            <a:off x="10220556" y="681817"/>
            <a:ext cx="0" cy="8576483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triangle" w="lg" len="med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5400000" flipV="1">
            <a:off x="5887357" y="-2113643"/>
            <a:ext cx="10287000" cy="14514286"/>
          </a:xfrm>
          <a:custGeom>
            <a:avLst/>
            <a:gdLst/>
            <a:ahLst/>
            <a:cxnLst/>
            <a:rect l="l" t="t" r="r" b="b"/>
            <a:pathLst>
              <a:path w="10287000" h="14514286">
                <a:moveTo>
                  <a:pt x="0" y="14514286"/>
                </a:moveTo>
                <a:lnTo>
                  <a:pt x="10287000" y="14514286"/>
                </a:lnTo>
                <a:lnTo>
                  <a:pt x="10287000" y="0"/>
                </a:lnTo>
                <a:lnTo>
                  <a:pt x="0" y="0"/>
                </a:lnTo>
                <a:lnTo>
                  <a:pt x="0" y="14514286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aphicFrame>
        <p:nvGraphicFramePr>
          <p:cNvPr id="4" name="Table 4"/>
          <p:cNvGraphicFramePr>
            <a:graphicFrameLocks noGrp="1"/>
          </p:cNvGraphicFramePr>
          <p:nvPr/>
        </p:nvGraphicFramePr>
        <p:xfrm>
          <a:off x="9287541" y="2650351"/>
          <a:ext cx="8187071" cy="5553077"/>
        </p:xfrm>
        <a:graphic>
          <a:graphicData uri="http://schemas.openxmlformats.org/drawingml/2006/table">
            <a:tbl>
              <a:tblPr/>
              <a:tblGrid>
                <a:gridCol w="1490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31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8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953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64579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latin typeface="Glacial Indifference Bold"/>
                          <a:ea typeface="Glacial Indifference Bold"/>
                          <a:cs typeface="Glacial Indifference Bold"/>
                          <a:sym typeface="Glacial Indifference Bold"/>
                        </a:rPr>
                        <a:t>Neurônios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latin typeface="Glacial Indifference Bold"/>
                          <a:ea typeface="Glacial Indifference Bold"/>
                          <a:cs typeface="Glacial Indifference Bold"/>
                          <a:sym typeface="Glacial Indifference Bold"/>
                        </a:rPr>
                        <a:t>Acurácia sem ruído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latin typeface="Glacial Indifference Bold"/>
                          <a:ea typeface="Glacial Indifference Bold"/>
                          <a:cs typeface="Glacial Indifference Bold"/>
                          <a:sym typeface="Glacial Indifference Bold"/>
                        </a:rPr>
                        <a:t>Acurácia com ruído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latin typeface="Glacial Indifference Bold"/>
                          <a:ea typeface="Glacial Indifference Bold"/>
                          <a:cs typeface="Glacial Indifference Bold"/>
                          <a:sym typeface="Glacial Indifference Bold"/>
                        </a:rPr>
                        <a:t>Tempo de execução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8083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64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96,80%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76,06%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37s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8083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128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97,68%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80,47%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48s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8083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256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97,76%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84,83%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75s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8083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512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97,65%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89,85%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1110s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8083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1024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97,75%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92,75%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156s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48083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2048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98,05%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93,71%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Glacial Indifference"/>
                          <a:ea typeface="Glacial Indifference"/>
                          <a:cs typeface="Glacial Indifference"/>
                          <a:sym typeface="Glacial Indifference"/>
                        </a:rPr>
                        <a:t>300s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5"/>
          <p:cNvSpPr txBox="1"/>
          <p:nvPr/>
        </p:nvSpPr>
        <p:spPr>
          <a:xfrm>
            <a:off x="5968262" y="1066800"/>
            <a:ext cx="5702126" cy="1044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8039"/>
              </a:lnSpc>
            </a:pPr>
            <a:r>
              <a:rPr lang="en-US" sz="7114" b="1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RESULTADOS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3798113"/>
            <a:ext cx="7790625" cy="3724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2" lvl="1" indent="-323851" algn="just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Foram avaliadas 6 arquiteturas com 1 camada oculta, utilizando:</a:t>
            </a:r>
          </a:p>
          <a:p>
            <a:pPr marL="1295403" lvl="2" indent="-431801" algn="just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64, 128, 256, 512, 1024 e 2048 neurônios.</a:t>
            </a:r>
          </a:p>
          <a:p>
            <a:pPr marL="647702" lvl="1" indent="-323851" algn="just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Cada arquitetura foi testada com e sem ruído gaussiano no conjunto de teste</a:t>
            </a:r>
          </a:p>
          <a:p>
            <a:pPr algn="just">
              <a:lnSpc>
                <a:spcPts val="4200"/>
              </a:lnSpc>
            </a:pPr>
            <a:endParaRPr lang="en-US" sz="3000">
              <a:solidFill>
                <a:srgbClr val="FFFFFF"/>
              </a:solidFill>
              <a:latin typeface="HK Grotesk"/>
              <a:ea typeface="HK Grotesk"/>
              <a:cs typeface="HK Grotesk"/>
              <a:sym typeface="HK Grotes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31637" y="-450964"/>
            <a:ext cx="17024727" cy="10737964"/>
          </a:xfrm>
          <a:custGeom>
            <a:avLst/>
            <a:gdLst/>
            <a:ahLst/>
            <a:cxnLst/>
            <a:rect l="l" t="t" r="r" b="b"/>
            <a:pathLst>
              <a:path w="17024727" h="10737964">
                <a:moveTo>
                  <a:pt x="0" y="0"/>
                </a:moveTo>
                <a:lnTo>
                  <a:pt x="17024726" y="0"/>
                </a:lnTo>
                <a:lnTo>
                  <a:pt x="17024726" y="10737964"/>
                </a:lnTo>
                <a:lnTo>
                  <a:pt x="0" y="1073796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23699"/>
            </a:stretch>
          </a:blip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94360" y="-802692"/>
            <a:ext cx="19476720" cy="11892384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6086832" y="9419007"/>
            <a:ext cx="6114336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Numero de neurônios por camada oculta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-154610" y="981075"/>
            <a:ext cx="3438525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Acurácia(%)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5400000" flipV="1">
            <a:off x="5887357" y="-2113643"/>
            <a:ext cx="10287000" cy="14514286"/>
          </a:xfrm>
          <a:custGeom>
            <a:avLst/>
            <a:gdLst/>
            <a:ahLst/>
            <a:cxnLst/>
            <a:rect l="l" t="t" r="r" b="b"/>
            <a:pathLst>
              <a:path w="10287000" h="14514286">
                <a:moveTo>
                  <a:pt x="0" y="14514286"/>
                </a:moveTo>
                <a:lnTo>
                  <a:pt x="10287000" y="14514286"/>
                </a:lnTo>
                <a:lnTo>
                  <a:pt x="10287000" y="0"/>
                </a:lnTo>
                <a:lnTo>
                  <a:pt x="0" y="0"/>
                </a:lnTo>
                <a:lnTo>
                  <a:pt x="0" y="14514286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352629" y="2339720"/>
            <a:ext cx="6906671" cy="3162300"/>
          </a:xfrm>
          <a:custGeom>
            <a:avLst/>
            <a:gdLst/>
            <a:ahLst/>
            <a:cxnLst/>
            <a:rect l="l" t="t" r="r" b="b"/>
            <a:pathLst>
              <a:path w="6906671" h="3162300">
                <a:moveTo>
                  <a:pt x="0" y="0"/>
                </a:moveTo>
                <a:lnTo>
                  <a:pt x="6906671" y="0"/>
                </a:lnTo>
                <a:lnTo>
                  <a:pt x="6906671" y="3162300"/>
                </a:lnTo>
                <a:lnTo>
                  <a:pt x="0" y="31623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0352629" y="6096000"/>
            <a:ext cx="6906671" cy="3162300"/>
          </a:xfrm>
          <a:custGeom>
            <a:avLst/>
            <a:gdLst/>
            <a:ahLst/>
            <a:cxnLst/>
            <a:rect l="l" t="t" r="r" b="b"/>
            <a:pathLst>
              <a:path w="6906671" h="3162300">
                <a:moveTo>
                  <a:pt x="0" y="0"/>
                </a:moveTo>
                <a:lnTo>
                  <a:pt x="6906671" y="0"/>
                </a:lnTo>
                <a:lnTo>
                  <a:pt x="6906671" y="3162300"/>
                </a:lnTo>
                <a:lnTo>
                  <a:pt x="0" y="31623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930728" y="1295400"/>
            <a:ext cx="13377645" cy="1044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8039"/>
              </a:lnSpc>
            </a:pPr>
            <a:r>
              <a:rPr lang="en-US" sz="7114" b="1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DISCUSSÃO DOS RESULTADOS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2867025"/>
            <a:ext cx="7855506" cy="6391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2" lvl="1" indent="-323851" algn="just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A acurácia aumentou progressivamente com o número de neurônios na camada oculta.</a:t>
            </a:r>
          </a:p>
          <a:p>
            <a:pPr marL="647702" lvl="1" indent="-323851" algn="just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A robustez ao ruído também foi maior em redes mais largas.</a:t>
            </a:r>
          </a:p>
          <a:p>
            <a:pPr marL="647702" lvl="1" indent="-323851" algn="just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O impacto do ruído gaussiano foi perceptível: queda de até ~8% na acurácia.</a:t>
            </a:r>
          </a:p>
          <a:p>
            <a:pPr marL="647702" lvl="1" indent="-323851" algn="just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Mesmo com ruído, redes bem configuradas mantiveram bom desempenho.</a:t>
            </a:r>
          </a:p>
          <a:p>
            <a:pPr marL="647702" lvl="1" indent="-323851" algn="just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Visualmente, erros de predição ocorrem mais com dígitos ambíguos ou distorcidos.</a:t>
            </a:r>
          </a:p>
          <a:p>
            <a:pPr algn="just">
              <a:lnSpc>
                <a:spcPts val="4200"/>
              </a:lnSpc>
            </a:pPr>
            <a:endParaRPr lang="en-US" sz="3000">
              <a:solidFill>
                <a:srgbClr val="FFFFFF"/>
              </a:solidFill>
              <a:latin typeface="HK Grotesk"/>
              <a:ea typeface="HK Grotesk"/>
              <a:cs typeface="HK Grotesk"/>
              <a:sym typeface="HK Grotes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5400000">
            <a:off x="2113643" y="-2113643"/>
            <a:ext cx="10287000" cy="14514286"/>
          </a:xfrm>
          <a:custGeom>
            <a:avLst/>
            <a:gdLst/>
            <a:ahLst/>
            <a:cxnLst/>
            <a:rect l="l" t="t" r="r" b="b"/>
            <a:pathLst>
              <a:path w="10287000" h="14514286">
                <a:moveTo>
                  <a:pt x="0" y="0"/>
                </a:moveTo>
                <a:lnTo>
                  <a:pt x="10287000" y="0"/>
                </a:lnTo>
                <a:lnTo>
                  <a:pt x="10287000" y="14514286"/>
                </a:lnTo>
                <a:lnTo>
                  <a:pt x="0" y="145142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1066800"/>
            <a:ext cx="6706974" cy="1044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39"/>
              </a:lnSpc>
            </a:pPr>
            <a:r>
              <a:rPr lang="en-US" sz="7114" b="1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CONCLUSÃO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2270451"/>
            <a:ext cx="7899970" cy="7849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47"/>
              </a:lnSpc>
            </a:pPr>
            <a:endParaRPr/>
          </a:p>
          <a:p>
            <a:pPr marL="639605" lvl="1" indent="-319803" algn="l">
              <a:lnSpc>
                <a:spcPts val="4147"/>
              </a:lnSpc>
              <a:buFont typeface="Arial"/>
              <a:buChar char="•"/>
            </a:pPr>
            <a:r>
              <a:rPr lang="en-US" sz="2962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O modelo MLP demonstrou boa performance na classificação do MNIST.</a:t>
            </a:r>
          </a:p>
          <a:p>
            <a:pPr marL="639605" lvl="1" indent="-319803" algn="l">
              <a:lnSpc>
                <a:spcPts val="4147"/>
              </a:lnSpc>
              <a:buFont typeface="Arial"/>
              <a:buChar char="•"/>
            </a:pPr>
            <a:r>
              <a:rPr lang="en-US" sz="2962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Arquiteturas com mais neurônios foram mais eficientes e robustas ao ruído.</a:t>
            </a:r>
          </a:p>
          <a:p>
            <a:pPr marL="639605" lvl="1" indent="-319803" algn="l">
              <a:lnSpc>
                <a:spcPts val="4147"/>
              </a:lnSpc>
              <a:buFont typeface="Arial"/>
              <a:buChar char="•"/>
            </a:pPr>
            <a:r>
              <a:rPr lang="en-US" sz="2962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A adição de ruído simulou condições realistas, desafiando a rede de forma útil.</a:t>
            </a:r>
          </a:p>
          <a:p>
            <a:pPr marL="639605" lvl="1" indent="-319803" algn="l">
              <a:lnSpc>
                <a:spcPts val="4147"/>
              </a:lnSpc>
              <a:buFont typeface="Arial"/>
              <a:buChar char="•"/>
            </a:pPr>
            <a:r>
              <a:rPr lang="en-US" sz="2962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Sem adição de ruído, a acurácia se mostrou praticamente constante independente do número de neurônios.</a:t>
            </a:r>
          </a:p>
          <a:p>
            <a:pPr marL="639605" lvl="1" indent="-319803" algn="l">
              <a:lnSpc>
                <a:spcPts val="4147"/>
              </a:lnSpc>
              <a:buFont typeface="Arial"/>
              <a:buChar char="•"/>
            </a:pPr>
            <a:r>
              <a:rPr lang="en-US" sz="2962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A acurácia com ruído alcançada com 2048 neurônios de 93,71%, tende a crescer cada vez menos mesmo com o aumento de neurônios.</a:t>
            </a:r>
          </a:p>
          <a:p>
            <a:pPr algn="l">
              <a:lnSpc>
                <a:spcPts val="4147"/>
              </a:lnSpc>
            </a:pPr>
            <a:endParaRPr lang="en-US" sz="2962">
              <a:solidFill>
                <a:srgbClr val="FFFFFF"/>
              </a:solidFill>
              <a:latin typeface="HK Grotesk"/>
              <a:ea typeface="HK Grotesk"/>
              <a:cs typeface="HK Grotesk"/>
              <a:sym typeface="HK Grotesk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9144000" y="2270451"/>
            <a:ext cx="7899970" cy="57540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147"/>
              </a:lnSpc>
            </a:pPr>
            <a:endParaRPr/>
          </a:p>
          <a:p>
            <a:pPr algn="l">
              <a:lnSpc>
                <a:spcPts val="4147"/>
              </a:lnSpc>
            </a:pPr>
            <a:r>
              <a:rPr lang="en-US" sz="2962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Possíveis melhorias:</a:t>
            </a:r>
          </a:p>
          <a:p>
            <a:pPr marL="639605" lvl="1" indent="-319803" algn="l">
              <a:lnSpc>
                <a:spcPts val="4147"/>
              </a:lnSpc>
              <a:buFont typeface="Arial"/>
              <a:buChar char="•"/>
            </a:pPr>
            <a:r>
              <a:rPr lang="en-US" sz="2962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Utilizar mais camadas ocultas</a:t>
            </a:r>
          </a:p>
          <a:p>
            <a:pPr marL="639605" lvl="1" indent="-319803" algn="l">
              <a:lnSpc>
                <a:spcPts val="4147"/>
              </a:lnSpc>
              <a:buFont typeface="Arial"/>
              <a:buChar char="•"/>
            </a:pPr>
            <a:r>
              <a:rPr lang="en-US" sz="2962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Utilizar dropout para evitar overfitting.</a:t>
            </a:r>
          </a:p>
          <a:p>
            <a:pPr marL="639605" lvl="1" indent="-319803" algn="l">
              <a:lnSpc>
                <a:spcPts val="4147"/>
              </a:lnSpc>
              <a:buFont typeface="Arial"/>
              <a:buChar char="•"/>
            </a:pPr>
            <a:r>
              <a:rPr lang="en-US" sz="2962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Substituir a MLP por uma CNN (Convolutional Neural Network) para melhor desempenho visual.</a:t>
            </a:r>
          </a:p>
          <a:p>
            <a:pPr marL="639605" lvl="1" indent="-319803" algn="l">
              <a:lnSpc>
                <a:spcPts val="4147"/>
              </a:lnSpc>
              <a:buFont typeface="Arial"/>
              <a:buChar char="•"/>
            </a:pPr>
            <a:r>
              <a:rPr lang="en-US" sz="2962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Aplicar aumento de dados (data augmentation) para melhorar a generalização.</a:t>
            </a:r>
          </a:p>
          <a:p>
            <a:pPr algn="l">
              <a:lnSpc>
                <a:spcPts val="4147"/>
              </a:lnSpc>
            </a:pPr>
            <a:endParaRPr lang="en-US" sz="2962">
              <a:solidFill>
                <a:srgbClr val="FFFFFF"/>
              </a:solidFill>
              <a:latin typeface="HK Grotesk"/>
              <a:ea typeface="HK Grotesk"/>
              <a:cs typeface="HK Grotesk"/>
              <a:sym typeface="HK Grotes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338336" y="-3273956"/>
            <a:ext cx="9611327" cy="13560956"/>
          </a:xfrm>
          <a:custGeom>
            <a:avLst/>
            <a:gdLst/>
            <a:ahLst/>
            <a:cxnLst/>
            <a:rect l="l" t="t" r="r" b="b"/>
            <a:pathLst>
              <a:path w="9611327" h="13560956">
                <a:moveTo>
                  <a:pt x="0" y="0"/>
                </a:moveTo>
                <a:lnTo>
                  <a:pt x="9611328" y="0"/>
                </a:lnTo>
                <a:lnTo>
                  <a:pt x="9611328" y="13560956"/>
                </a:lnTo>
                <a:lnTo>
                  <a:pt x="0" y="135609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5243404" y="5626628"/>
            <a:ext cx="7801192" cy="555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70"/>
              </a:lnSpc>
            </a:pPr>
            <a:r>
              <a:rPr lang="en-US" sz="3264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PELA ATENÇÃO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651632" y="4171798"/>
            <a:ext cx="8984736" cy="14510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307"/>
              </a:lnSpc>
            </a:pPr>
            <a:r>
              <a:rPr lang="en-US" sz="10006" b="1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OBRIGADO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517</Words>
  <Application>Microsoft Office PowerPoint</Application>
  <PresentationFormat>Custom</PresentationFormat>
  <Paragraphs>85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Glacial Indifference Bold</vt:lpstr>
      <vt:lpstr>Calibri</vt:lpstr>
      <vt:lpstr>Open Sans Italics</vt:lpstr>
      <vt:lpstr>Glacial Indifference</vt:lpstr>
      <vt:lpstr>Open Sans</vt:lpstr>
      <vt:lpstr>Arial</vt:lpstr>
      <vt:lpstr>HK Grotesk</vt:lpstr>
      <vt:lpstr>HK Grotesk Italics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Green Modern Artificial Intelligence Presentation</dc:title>
  <cp:lastModifiedBy>Fernando de Abreu e Lima Filho</cp:lastModifiedBy>
  <cp:revision>2</cp:revision>
  <dcterms:created xsi:type="dcterms:W3CDTF">2006-08-16T00:00:00Z</dcterms:created>
  <dcterms:modified xsi:type="dcterms:W3CDTF">2025-05-06T15:54:22Z</dcterms:modified>
  <dc:identifier>DAGmlu97iuo</dc:identifier>
</cp:coreProperties>
</file>