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Pragati Narrow"/>
      <p:regular r:id="rId33"/>
      <p:bold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PragatiNarrow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PragatiNarrow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e0f28aea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e0f28aea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e0f28aea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e0f28aea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e0f28aea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e0f28aea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ddcf809f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ddcf809f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84333e93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84333e93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e0f28aea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e0f28aea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e0f28aeaf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e0f28aea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e0f28aeaf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e0f28aeaf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e0f28aeaf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e0f28aeaf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f64179d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f64179d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e0f28aea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e0f28aea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14c911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14c911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14c911e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14c911e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14c911e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14c911e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c639e3e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c639e3e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e0f28aea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e0f28ae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d08e99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d08e99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7f6cc02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7f6cc02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84333e9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84333e9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d08e99b5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d08e99b5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e0f28aea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e0f28aea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e0f28aea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e0f28aea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mongodb.com/docs/manual/core/schema-validation/" TargetMode="External"/><Relationship Id="rId4" Type="http://schemas.openxmlformats.org/officeDocument/2006/relationships/hyperlink" Target="https://www.mongodb.com/docs/manual/applications/data-models-relationship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ongodb.com/docs/manual/core/schema-validation/specify-json-schema/" TargetMode="External"/><Relationship Id="rId4" Type="http://schemas.openxmlformats.org/officeDocument/2006/relationships/hyperlink" Target="https://www.mongodb.com/docs/manual/core/schema-validation/specify-query-expression-rul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ongodb.com/docs/manual/reference/operator/query/jsonSchema/#mongodb-query-op.-jsonSchema" TargetMode="External"/><Relationship Id="rId4" Type="http://schemas.openxmlformats.org/officeDocument/2006/relationships/hyperlink" Target="https://www.mongodb.com/docs/manual/core/schema-validation/specify-json-schema/json-schema-tips/#std-label-json-schema-tip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Modelado de Datos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Bases de Datos 2022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Validación de Esquemas - ValidationLevel - ValidationAction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853200"/>
            <a:ext cx="85206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db.contacts.insertMany( 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{ "_id": 1, "name": "Anne", "phone": "+1 555 123 456", "city": "London", "status": "Complete"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{ "_id": 2, "name": "Ivan", "city": "Vancouver"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3200" y="1742275"/>
            <a:ext cx="42588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700">
                <a:latin typeface="Oswald"/>
                <a:ea typeface="Oswald"/>
                <a:cs typeface="Oswald"/>
                <a:sym typeface="Oswald"/>
              </a:rPr>
              <a:t>Agregar</a:t>
            </a:r>
            <a:r>
              <a:rPr lang="en-GB" sz="1700">
                <a:latin typeface="Oswald"/>
                <a:ea typeface="Oswald"/>
                <a:cs typeface="Oswald"/>
                <a:sym typeface="Oswald"/>
              </a:rPr>
              <a:t> una </a:t>
            </a:r>
            <a:r>
              <a:rPr lang="en-GB" sz="1700">
                <a:latin typeface="Oswald"/>
                <a:ea typeface="Oswald"/>
                <a:cs typeface="Oswald"/>
                <a:sym typeface="Oswald"/>
              </a:rPr>
              <a:t>validación a una </a:t>
            </a:r>
            <a:r>
              <a:rPr lang="en-GB" sz="1700">
                <a:latin typeface="Oswald"/>
                <a:ea typeface="Oswald"/>
                <a:cs typeface="Oswald"/>
                <a:sym typeface="Oswald"/>
              </a:rPr>
              <a:t>colección existente</a:t>
            </a:r>
            <a:endParaRPr sz="17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runCommand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collMod: "contacts",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validator: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$jsonSchema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bsonType: "object",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required: [ "phone", "name" ],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properties: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phone: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bsonType: "string",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description: "phone must be a string and is required"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name: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bsonType: "string",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description: "name must be a string and is required"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validationLevel: "moderate",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validationAction: "error"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0" y="1742275"/>
            <a:ext cx="4258800" cy="30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Ejemplo de validación 1</a:t>
            </a:r>
            <a:endParaRPr sz="12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db.contacts.</a:t>
            </a:r>
            <a:r>
              <a:rPr lang="en-GB" sz="1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updateOne</a:t>
            </a: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(  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{ "_id": 1},  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{ $set: { phone: null} } 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F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MongoServerError</a:t>
            </a: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: Document failed validation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Ejemplo de validación 2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db.contacts.</a:t>
            </a:r>
            <a:r>
              <a:rPr lang="en-GB" sz="1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updateOne</a:t>
            </a: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{ "_id": 2}, 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  	{ $set: { phone: null } }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acknowledged: true,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insertedId: null,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matchedCount: 1,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modifiedCount: 1,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upsertedCount: 0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Validación de Esquemas - 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Metadata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853200"/>
            <a:ext cx="85206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Pragati Narrow"/>
              <a:buChar char="➢"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Mostrar la regla de validación de una colección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agati Narrow"/>
              <a:buChar char="○"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getCollectionInfos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"&lt;collection&gt;")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Modelado de Datos</a:t>
            </a:r>
            <a:endParaRPr sz="4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Estrategias de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 modelado de datos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854850"/>
            <a:ext cx="85206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Decisión clave para el modelado de relaciones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Anidar (</a:t>
            </a: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embed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) datos VS. usar Referencias (</a:t>
            </a: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references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3200" y="2059650"/>
            <a:ext cx="42588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Modelo de datos Anidado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529275" y="2059650"/>
            <a:ext cx="4258800" cy="21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Modelo de datos usando Referencias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849200" y="2577650"/>
            <a:ext cx="2109300" cy="1579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806800" y="2480100"/>
            <a:ext cx="84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Pragati Narrow"/>
                <a:ea typeface="Pragati Narrow"/>
                <a:cs typeface="Pragati Narrow"/>
                <a:sym typeface="Pragati Narrow"/>
              </a:rPr>
              <a:t>Person</a:t>
            </a:r>
            <a:endParaRPr b="1"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911075" y="2758900"/>
            <a:ext cx="1986300" cy="133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_id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"153499",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name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</a:t>
            </a: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first: "Joe", last: </a:t>
            </a: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Moore" </a:t>
            </a: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 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22,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pets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[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     { name: "Bark", type: "Dog", w: 10 },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</a:t>
            </a: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{ name: "Fluffy", type: "Cat", w: 5 }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]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4520225" y="2626425"/>
            <a:ext cx="1924500" cy="1389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4477825" y="2528875"/>
            <a:ext cx="84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Product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4582100" y="2807675"/>
            <a:ext cx="1794000" cy="11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_id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"1",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name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"Super Widget"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desc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</a:t>
            </a: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"This is the most useful item …"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,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price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119.99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6571200" y="2626425"/>
            <a:ext cx="2075100" cy="1389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6528800" y="2528875"/>
            <a:ext cx="84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Review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633075" y="2807675"/>
            <a:ext cx="1924500" cy="11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review_id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"678",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product_id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</a:t>
            </a: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1, 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author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</a:t>
            </a: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"Nicole",</a:t>
            </a:r>
            <a:endParaRPr sz="900">
              <a:solidFill>
                <a:schemeClr val="dk1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text</a:t>
            </a: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"This is indeed an amazing widget.",</a:t>
            </a:r>
            <a:endParaRPr sz="900">
              <a:solidFill>
                <a:schemeClr val="dk1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published_date</a:t>
            </a: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ISODate("2019-02-18")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44" name="Google Shape;144;p25"/>
          <p:cNvCxnSpPr>
            <a:stCxn id="145" idx="1"/>
          </p:cNvCxnSpPr>
          <p:nvPr/>
        </p:nvCxnSpPr>
        <p:spPr>
          <a:xfrm rot="10800000">
            <a:off x="2622775" y="3614200"/>
            <a:ext cx="515400" cy="69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5"/>
          <p:cNvSpPr txBox="1"/>
          <p:nvPr/>
        </p:nvSpPr>
        <p:spPr>
          <a:xfrm>
            <a:off x="3138175" y="3405550"/>
            <a:ext cx="61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Pragati Narrow"/>
                <a:ea typeface="Pragati Narrow"/>
                <a:cs typeface="Pragati Narrow"/>
                <a:sym typeface="Pragati Narrow"/>
              </a:rPr>
              <a:t>Embeded document</a:t>
            </a:r>
            <a:endParaRPr b="1" sz="8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46" name="Google Shape;146;p25"/>
          <p:cNvCxnSpPr/>
          <p:nvPr/>
        </p:nvCxnSpPr>
        <p:spPr>
          <a:xfrm rot="10800000">
            <a:off x="5146650" y="3103450"/>
            <a:ext cx="1630200" cy="1488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7" name="Google Shape;147;p25"/>
          <p:cNvCxnSpPr/>
          <p:nvPr/>
        </p:nvCxnSpPr>
        <p:spPr>
          <a:xfrm flipH="1">
            <a:off x="2654275" y="3621100"/>
            <a:ext cx="483900" cy="1053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Modelado de Relaciones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854850"/>
            <a:ext cx="8520600" cy="3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Relaciones One-to-One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Modelado con Documentos Anidados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Modelado con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Referencias de Documentos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Relaciones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One-to-Many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Modelado con Documentos Anidados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Modelado con Referencias de Documentos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Modelado de Relaciones - One-To-One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605825" y="853200"/>
            <a:ext cx="42249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Modelado con Documentos Anidados </a:t>
            </a:r>
            <a:endParaRPr sz="16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	db.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student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	  {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	        "_id": "jmoore",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	        "name": "James Moore",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	        "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address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 : {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	              "street": "123 Sesame St",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	  	  "city": "Anytown",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	  	  "zip": "12345"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	        }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	  }	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20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311700" y="853200"/>
            <a:ext cx="42588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Modelado con Referencias de Documentos</a:t>
            </a:r>
            <a:endParaRPr sz="16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	db.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student</a:t>
            </a: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	  {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	        "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_id</a:t>
            </a: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": "jmoore",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"name": "James Moore"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}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)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address</a:t>
            </a: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	  {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	        _id": "a1" 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student_id</a:t>
            </a: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": "jmoore"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"street": "123 Sesame St", 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"city": "Anytown", 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"zip": "12345"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}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)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Modelado de Relaciones - One-To-Many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4605825" y="853200"/>
            <a:ext cx="42249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Modelado con Documentos Anidados </a:t>
            </a:r>
            <a:endParaRPr sz="16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	db.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student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	  {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	        "_id": "jmoore",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	        "name": "James Moore",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	        "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address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 : [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	                  "street": "123 Sesame St",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	  	      "city": "Anytown",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	  	      "zip": "12345"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	            },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	      "street": "321 Some Other Street ",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           "city": "Boston",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           "zip": "45678"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	            }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  ]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	  }	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20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11700" y="853200"/>
            <a:ext cx="42588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Modelado con Referencias de Documentos</a:t>
            </a:r>
            <a:endParaRPr sz="16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	db.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student</a:t>
            </a: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( {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	        "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_id</a:t>
            </a: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": "jmoore",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"name": "James Moore"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} )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address</a:t>
            </a: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( {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	        _id": "a1" 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student_id</a:t>
            </a: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": "jmoore"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"street": "123 Sesame St", 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"city": "Anytown", 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"zip": "12345"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} )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db.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address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( {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	        _id": "a2"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student_id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": "jmoore"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"street": "321 Some Other Street ",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"city": "Boston", 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       "zip": "45678"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} )</a:t>
            </a:r>
            <a:endParaRPr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Modelado de Relaciones - One-To-Many - Referencias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311700" y="853200"/>
            <a:ext cx="42588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Modelado con arreglo de Referencias	</a:t>
            </a:r>
            <a:endParaRPr sz="16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lang="en-GB" sz="12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parts</a:t>
            </a: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 sz="12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insertMany</a:t>
            </a: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( [ {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</a:t>
            </a:r>
            <a:r>
              <a:rPr lang="en-GB" sz="12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_id</a:t>
            </a: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": "part1",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partno: "123-aff-456",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name: "#4 grommet",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qty: 94,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price: 3.99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	      }, {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		"_id": "partN",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partno: "123-aff-678",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name: "#5 grommet",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qty: 94,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price: 3.29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	} ] )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lang="en-GB" sz="12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products</a:t>
            </a: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 sz="12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( {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		"_id": "product1",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		name: "left-handed smoke shifter",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		manufacturer: "Acme Corp",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		catalog_number: 1234,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		</a:t>
            </a:r>
            <a:r>
              <a:rPr lang="en-GB" sz="12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parts</a:t>
            </a: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[ "part1", "partN"]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 )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4605825" y="853200"/>
            <a:ext cx="42249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Modelado con Referencias de Documentos</a:t>
            </a:r>
            <a:endParaRPr sz="16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hosts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( {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	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_id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: "host1",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	name : "goofy.example.com",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	ipaddr : "127.66.66.66"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 )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logmsg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insertMany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( [	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	_id: 1000001,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	time : ISODate("2014-03-28T09:42:41"),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	message : "cpu is on fire!",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	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id_host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"host1"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},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	_id: 1000002,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	time : ISODate("2014-03-28T09:49:41"),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	message : "cpu is iddle!",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	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id_host</a:t>
            </a: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"host1"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>
              <a:solidFill>
                <a:schemeClr val="dk2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Modelado de Datos Dirigido por Queries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854850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Identificar entidades, atributos y relaciones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Identificar las queries importantes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Y analizar la carga de trabajo de las queries (por ejemplo, frecuencia y latencia)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Crear el modelo de datos aplicando las estrategias </a:t>
            </a: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Documento Anidados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y </a:t>
            </a: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Referencias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Teniendo en mente las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queries más importantes para crear el modelo de datos.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El modelo de datos debe permitir satisfacer las queries más importantes de manera eficiente </a:t>
            </a:r>
            <a:endParaRPr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■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Una “consulta es eficiente” si se puede responder en un sola query sin $lookup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AA84F"/>
                </a:solidFill>
              </a:rPr>
              <a:t>IT’S DEMO TIME</a:t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775" y="1361075"/>
            <a:ext cx="4557275" cy="2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Esquemas Flexibles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54850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Por defecto los documentos de una colección pueden tener diferentes estructuras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Cambio en la estructura implica actualizar los documentos a la nueva estructura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En la práctica los documentos de una colección comparten una estructura similar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Opcionalmente s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e pueden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arreglar reglas de</a:t>
            </a: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validación</a:t>
            </a: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de esquemas 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Modelado de Datos Dirigido por Queries: Ejemplo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854850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ragati Narrow"/>
              <a:buChar char="➢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Dado el diagrama junto con las queries </a:t>
            </a: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más</a:t>
            </a: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 importantes crear un modelo datos en MongoDB 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25" y="1295099"/>
            <a:ext cx="4673651" cy="35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4840950" y="1602000"/>
            <a:ext cx="39900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Query 1: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Listar el id, nombre, apellido y teléfonos (número y tipo) de los clientes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Query 2: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Listar los clientes (nombre, apellido y email) de una ciudad en particular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Query 3: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Listar los clientes (nombre, apellido y email) interesados en un tópico en particular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Modelado de Datos Dirigido por Queries: Ejemplo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854850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ragati Narrow"/>
              <a:buChar char="➢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Query 1: </a:t>
            </a: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Listar el id, nombre, apellido y teléfonos (número y tipo) de los clientes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Entidades: customer y phone_numbers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Relación: One-To-Many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Estrategia: Documentos Anidados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ragati Narrow"/>
              <a:buChar char="➢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Query 2: Listar los clientes (nombre, apellido y email) de una ciudad en particular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Entidades: customer, address, city, y country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Relación: One-To-Many (entre customer y address)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Estrategia: Documentos Anidados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ragati Narrow"/>
              <a:buChar char="➢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Query 3: Listar los clientes (nombre, apellido y email) interesados en un tópico en particular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Entidades: customer, interests, topics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Relación: Many-To-Many (entre customer y topics)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Estrategia: Documentos Anidados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Modelado de Datos Dirigido por Queries: Ejemplo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311700" y="853200"/>
            <a:ext cx="42588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Modelo de datos en MongoDB	</a:t>
            </a:r>
            <a:endParaRPr sz="16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lang="en-GB" sz="12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customer</a:t>
            </a: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 sz="12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( {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customer_id: "1",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name: { first: "John", last: "Moore" },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email: "jmoore@example.com",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annual_spend: 50000,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lang="en-GB" sz="12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phone_numbers</a:t>
            </a: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[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{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type: "Home",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number: "238479823749"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],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lang="en-GB" sz="12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addresses</a:t>
            </a: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[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{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address: "sample address",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address2: "sample address2",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district: "sample district",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city: "sample city",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country: "sample country",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postal_code: "79878",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location: "sample location"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],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lang="en-GB" sz="12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topics</a:t>
            </a: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[ "topic 1", "topic 2" ]     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59595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 )</a:t>
            </a:r>
            <a:endParaRPr sz="1250">
              <a:solidFill>
                <a:srgbClr val="59595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4572000" y="853200"/>
            <a:ext cx="4258800" cy="3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Query 1</a:t>
            </a:r>
            <a:endParaRPr sz="12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db.customer.find( { } , { customer_id: 1, name: 1, phone_numbers: 1, _id:0 } )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Query 2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db.customer.find( 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  { addresses: { 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      $elemMatch: { city: "sample city", country: "sample country"} 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  } }, 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  {name: 1, email: 1, _id:0}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Query 3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db.customer.find( { topics: { $in: [ "topic 1" ] } }, { name: 1, email: 1, _id:0 } )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Temas a estudiar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853200"/>
            <a:ext cx="8331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➢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Próxima clase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Indices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Replication y Sharding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Change Streams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➢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Referencias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Validación de esquemas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Modelado de datos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Validación de Esquemas</a:t>
            </a:r>
            <a:r>
              <a:rPr lang="en-GB" sz="4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4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Validación de Esquemas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854850"/>
            <a:ext cx="8520600" cy="3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Permite especificar reglas de validación a los documentos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La validación de esquema se ejecuta durante los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inserts y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updates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Cómo se especifican las reglas de validación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Especificación con </a:t>
            </a: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Validación de Esquemas JSON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Especificación con Operadores de Selección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Validación de Esquemas JSON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853200"/>
            <a:ext cx="85206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b.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create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Collection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"&lt;name&gt;", 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validator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&lt;document&gt;, 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validationLevel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&lt;string&gt;, 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validationAction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&lt;string&gt;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runCommand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collMod: "&lt;name&gt;", 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validator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&lt;document&gt;, 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validationLevel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&lt;string&gt;, 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validationAction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&lt;string&gt;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3200" y="1602000"/>
            <a:ext cx="42588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700">
                <a:latin typeface="Oswald"/>
                <a:ea typeface="Oswald"/>
                <a:cs typeface="Oswald"/>
                <a:sym typeface="Oswald"/>
              </a:rPr>
              <a:t>Crear la colección employees </a:t>
            </a:r>
            <a:endParaRPr sz="17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createCollection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("employees",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validator: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$jsonSchema: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bsonType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"object",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required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"name", "age" ],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properties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name: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bsonType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"string",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minLength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3,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description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"full name of the employee and is required"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age: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bsonType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"int",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minimum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16,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description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"age of the employee and is required"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category: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enum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"Full-time","Part-time", "Temporary" ],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description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"can only be one of the enum values if the field exists"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 )</a:t>
            </a:r>
            <a:endParaRPr sz="14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0" y="1602000"/>
            <a:ext cx="42588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Ejemplo de validación 1</a:t>
            </a:r>
            <a:endParaRPr sz="12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db.employees.</a:t>
            </a:r>
            <a:r>
              <a:rPr lang="en-GB" sz="1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( {  name: "Kate MacDonell",   category:"Full-time" } )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MongoServerError</a:t>
            </a: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: Document failed validation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Ejemplo de validación 2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db.employees.</a:t>
            </a:r>
            <a:r>
              <a:rPr lang="en-GB" sz="1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( { name: "Kate MacDonell", age: 15, category:"Part-time" } )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F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MongoServerError</a:t>
            </a: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: Document failed validation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Ejemplo de validación 3</a:t>
            </a:r>
            <a:endParaRPr sz="12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db.employees.</a:t>
            </a:r>
            <a:r>
              <a:rPr lang="en-GB" sz="1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( { name: "Kate MacDonell", age: 21, category: "On-call"} )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F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MongoServerError</a:t>
            </a: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: Document failed validation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Ejemplo de validación  4</a:t>
            </a:r>
            <a:endParaRPr sz="12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db.employees.</a:t>
            </a:r>
            <a:r>
              <a:rPr lang="en-GB" sz="1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( { name: "Kate MacDonell", age: 21, category: "Part-time" } )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{ acknowledged: true, insertedId: ObjectId("63648dff89f286435339acf3") }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Validación de Esquemas JSON - JSONSchema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853200"/>
            <a:ext cx="85206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$jsonSchema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&lt;JSON Schema object&gt;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46700"/>
            <a:ext cx="85206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$jsonSchema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{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			&lt;</a:t>
            </a:r>
            <a:r>
              <a:rPr lang="en-GB" sz="16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keyword</a:t>
            </a:r>
            <a:r>
              <a:rPr baseline="-25000" lang="en-GB" sz="16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&lt;value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&gt;,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			&lt;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keyword</a:t>
            </a:r>
            <a:r>
              <a:rPr baseline="-25000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&lt;value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&gt;,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			&lt;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keyword</a:t>
            </a:r>
            <a:r>
              <a:rPr baseline="-25000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3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&lt;value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3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&gt;,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			…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		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Validación de Esquemas JSON - JSONSchema - KEYWORDS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854850"/>
            <a:ext cx="85206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bsonType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Acepta los mismos alias en string usados por el operador $type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required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El documento debe contener todos los elementos especificados en el arreglo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properties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Un esquema JSON válido donde cada valor es un esquema JSON válido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additionalProperties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Especifica si campos si se permiten campos adicionales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minimum, maximum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Indica el valor mínimo (máximo) del campo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minItems, maxItems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Indica la longitud mínima (longitud máxima) del arreglo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otros keywords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enum</a:t>
            </a: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, 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description</a:t>
            </a: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, 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pattern</a:t>
            </a: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, 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minLength</a:t>
            </a: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, 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maxLength</a:t>
            </a: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, 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uniqueItems</a:t>
            </a: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, </a:t>
            </a:r>
            <a:r>
              <a:rPr lang="en-GB" u="sng">
                <a:solidFill>
                  <a:schemeClr val="hlink"/>
                </a:solidFill>
                <a:latin typeface="Pragati Narrow"/>
                <a:ea typeface="Pragati Narrow"/>
                <a:cs typeface="Pragati Narrow"/>
                <a:sym typeface="Pragati Narrow"/>
                <a:hlinkClick r:id="rId3"/>
              </a:rPr>
              <a:t>más keywords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 u="sng">
                <a:solidFill>
                  <a:schemeClr val="hlink"/>
                </a:solidFill>
                <a:latin typeface="Pragati Narrow"/>
                <a:ea typeface="Pragati Narrow"/>
                <a:cs typeface="Pragati Narrow"/>
                <a:sym typeface="Pragati Narrow"/>
                <a:hlinkClick r:id="rId4"/>
              </a:rPr>
              <a:t>Tips y buenas prácticas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Validación de Esquemas con Operadores de Selección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853200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Permite especificar validaciones que comparan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múltiples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campos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Se puede combinar validación con operador de selección con validación de esquemas JSON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3200" y="1542000"/>
            <a:ext cx="42588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Crear la colección orders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createCollection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"orders",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validator: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$expr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	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$eq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    "$totalWithIVA",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	           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$multiply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"$total", "$IVA" ]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	      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	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572000" y="1540800"/>
            <a:ext cx="4258800" cy="32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Ejemplo de validación 1</a:t>
            </a:r>
            <a:endParaRPr sz="12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db.orders.</a:t>
            </a:r>
            <a:r>
              <a:rPr lang="en-GB" sz="1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( {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 	total: NumberDecimal("4000"),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 	IVA: NumberDecimal("1.21"),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 	totalWithIVA: NumberDecimal("4800")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} )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F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MongoServerError</a:t>
            </a: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: Document failed validation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Oswald"/>
              <a:buChar char="➢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Ejemplo de validación 2</a:t>
            </a:r>
            <a:endParaRPr sz="12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db.orders.</a:t>
            </a:r>
            <a:r>
              <a:rPr lang="en-GB" sz="1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( {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 	total: NumberDecimal("4000"),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 	IVA: NumberDecimal("1.21"),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   	totalWithIVA: NumberDecimal("4840")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} )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{ acknowledged: true,  insertedId: ObjectId("6364977e89f286435339acf4") }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Validación de Esquemas - ValidationLevel - ValidationAction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853200"/>
            <a:ext cx="8520600" cy="4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700"/>
              <a:buFont typeface="Oswald"/>
              <a:buChar char="➢"/>
            </a:pP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validationLevel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: p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ermiten especificar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cómo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aplicar las reglas de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validación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a documentos ya existentes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○"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strict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: (valor por defecto) Las reglas de validación se aplican a todos los inserts y updates.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moderate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: Las reglas de validación solo se aplican a los documentos existentes válidos.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700"/>
              <a:buFont typeface="Oswald"/>
              <a:buChar char="➢"/>
            </a:pP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validationAction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: permiten especificar cómo manejar los documentos que no cumplen la validación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○"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error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: (valor por defecto) MongoDB rechaza cualquier insert o update que no cumple la regla de validación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warn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: MongoDB permite que operación continúe, pero registra la infracción en los logs de MongoDB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