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F8D73B-211D-4C71-B4B4-42463E75E274}">
  <a:tblStyle styleId="{39F8D73B-211D-4C71-B4B4-42463E75E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swa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4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3.xml"/><Relationship Id="rId32" Type="http://schemas.openxmlformats.org/officeDocument/2006/relationships/font" Target="fonts/RobotoMon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a87c4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a87c4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e1f89934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e1f89934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cd032ab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cd032ab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04826b3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04826b3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f85ae80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f85ae80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f85ae80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f85ae80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f85ae80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f85ae80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f85ae80f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f85ae80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f85ae80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f85ae80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3f29e409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3f29e409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4982015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498201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49820151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49820151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4982015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4982015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49820151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4982015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1f8993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e1f8993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e1f89934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e1f8993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e1f89934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e1f89934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swald"/>
              <a:buNone/>
              <a:defRPr b="1" sz="5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Font typeface="Oswald"/>
              <a:buNone/>
              <a:defRPr sz="2800">
                <a:solidFill>
                  <a:srgbClr val="F1C23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None/>
              <a:defRPr sz="2800">
                <a:solidFill>
                  <a:srgbClr val="F1C23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b="1" sz="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●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swald"/>
              <a:buChar char="○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swald"/>
              <a:buChar char="■"/>
              <a:defRPr sz="1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None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2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BD-2018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768350" y="88106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814387" y="820340"/>
            <a:ext cx="76614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Oswald"/>
              <a:buChar char="●"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D966"/>
              </a:buClr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1C232"/>
              </a:buClr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●"/>
              <a:defRPr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swald"/>
              <a:buChar char="○"/>
              <a:defRPr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swald"/>
              <a:buChar char="■"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311700" y="4764475"/>
            <a:ext cx="826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BD-2021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ariadb.com/kb/en/window-functions-overview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SQL V</a:t>
            </a:r>
            <a:endParaRPr sz="4400"/>
          </a:p>
        </p:txBody>
      </p:sp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Agregando el Ranking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863550"/>
            <a:ext cx="86529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función de ranking no es de agregación, y solo puede utilizarse como función de ventana: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`profit`/SUM(`profit`) OVER (PARTITION BY `year`, `country`) AS `ratio`,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RANK()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OVER (PARTITION BY `country`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ORDER BY `profit` DESC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as `ranking`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`country` ASC, `ranking` ASC;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ranking se relaciona estrechamente con el order-by de la ventana. Si la ventana no lleva order-by, todas las filas van a estar en empate.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 resolución de un empate depende de la función de ranking utilizada.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Agregando el Ranking</a:t>
            </a:r>
            <a:endParaRPr/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311700" y="712925"/>
            <a:ext cx="86529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`profit`/SUM(`profit`) OVER (PARTITION BY `year`, `country`) AS `ratio`,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RANK()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OVER (PARTITION BY `country`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ORDER BY `profit` DESC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as `ranking`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`country` ASC, `ranking` ASC;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+------+---------+------------+--------+--------+---------+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year | country | product    | profit | ratio  | ranking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+------+---------+------------+--------+--------+---------+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Computer   | 1500   | 0.9375 | 1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Phone      | 100    | 0.0625 | 2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Finland | Phone      | 10     | 1.0000 | 3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Computer   | 1200   | 0.9412 | 1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Calculator | 75     | 0.0588 | 2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Computer   |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| 0.9524 | 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Computer   |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1500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| 0.8824 |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TV         |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150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| 0.0882 |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Calculator | 75     | 0.0476 | 4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Calculator | 50     | 0.0294 | 5 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+------+---------+------------+--------+--------+---------+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Ventanas Nombradas</a:t>
            </a:r>
            <a:endParaRPr/>
          </a:p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11700" y="863550"/>
            <a:ext cx="86529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ventanas también pueden ser declaradas con un nombre, el cual podrá ser referenciado después de la keyword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`profit`/SUM(`profit`)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OVER `W_annual`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`ratio`,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RANK()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OVER `W_historic`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as `ranking`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WINDOW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`W_annual` AS (PARTITION BY `year`, `country`),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`W_historic` AS (PARTITION BY `country`)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`country` ASC, `ranking` ASC;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2: Ranking y Valor</a:t>
            </a:r>
            <a:endParaRPr/>
          </a:p>
        </p:txBody>
      </p:sp>
      <p:sp>
        <p:nvSpPr>
          <p:cNvPr id="186" name="Google Shape;186;p38"/>
          <p:cNvSpPr txBox="1"/>
          <p:nvPr>
            <p:ph idx="1" type="body"/>
          </p:nvPr>
        </p:nvSpPr>
        <p:spPr>
          <a:xfrm>
            <a:off x="311700" y="863550"/>
            <a:ext cx="46110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tiene la siguiente tabla </a:t>
            </a:r>
            <a:r>
              <a:rPr b="1" lang="en"/>
              <a:t>race</a:t>
            </a:r>
            <a:r>
              <a:rPr lang="en"/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time    | runner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0:03:15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0:07:56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0:11:39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0:16:03 | a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0:03:32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0:07:12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0:12:01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0:15:43 | b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0:02:58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0:07:34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0:11:51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0:16:17 | c 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+---------+--------+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38"/>
          <p:cNvSpPr txBox="1"/>
          <p:nvPr>
            <p:ph idx="2" type="body"/>
          </p:nvPr>
        </p:nvSpPr>
        <p:spPr>
          <a:xfrm>
            <a:off x="4922700" y="847675"/>
            <a:ext cx="3909600" cy="3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Dicha tabla muestra los tiempos en los cuales los corredores </a:t>
            </a:r>
            <a:r>
              <a:rPr b="1" lang="en"/>
              <a:t>a</a:t>
            </a:r>
            <a:r>
              <a:rPr lang="en"/>
              <a:t>, </a:t>
            </a:r>
            <a:r>
              <a:rPr b="1" lang="en"/>
              <a:t>b</a:t>
            </a:r>
            <a:r>
              <a:rPr lang="en"/>
              <a:t> y </a:t>
            </a:r>
            <a:r>
              <a:rPr b="1" lang="en"/>
              <a:t>c</a:t>
            </a:r>
            <a:r>
              <a:rPr lang="en"/>
              <a:t> completaron cada una de las cuatro vueltas de una carrera.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 desea mostrar el tiempo que demoró cada corredor en realizar cada vuelta.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tabla debe estar ordenada por: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Corredor ascendente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Vuelta ascendente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Computando con valores anteriores</a:t>
            </a:r>
            <a:endParaRPr/>
          </a:p>
        </p:txBody>
      </p:sp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funciones de ventana también permiten acceder a valores de filas anteriores y posteriores: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`runner`,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RANK()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OVER `W`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`lap`,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TIMEDIFF(`time`,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LAG(`time`, 1,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00:00:00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OVER `W`)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`lap_time`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`race`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WINDOW `W` AS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(PARTITION BY `runner`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ORDER BY `time` ASC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`runner` ASC, `lap` ASC;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segundo parámetro de LAG indica cuántas filas hacia atrás debe mirar, y el tercer parámetro indica el valor por defecto si no existe la fila que se está buscando.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 order-by de la ventana es crucial para elegir la fila correcta.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También existe la función de ventana LEAD, la cual mira hacia adelante.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Computando con valores anteriores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311700" y="533975"/>
            <a:ext cx="85206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`runner`,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RANK()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OVER `W`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`lap`,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TIMEDIFF(`time`,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LAG(`time`, 1, "00:00:00")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OVER `W`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AS `lap_time`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`race`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WINDOW `W` AS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(PARTITION BY `runner` </a:t>
            </a:r>
            <a:r>
              <a:rPr b="1" lang="en" sz="14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ORDER BY `time` ASC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ORDER BY `runner` ASC, `lap` ASC;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4142850" y="1510800"/>
            <a:ext cx="3476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+--------+-----+----------+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runner | lap | lap_time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+--------+-----+----------+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1   | 0:03:15  |</a:t>
            </a:r>
            <a:b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2   | 0:04:41  |</a:t>
            </a:r>
            <a:b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3   | 0:03:43  |</a:t>
            </a:r>
            <a:b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| a      | 4   | 0:04:24  |</a:t>
            </a:r>
            <a:b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1   | 0:03:32  |</a:t>
            </a:r>
            <a:b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2   | 0:03:40  |</a:t>
            </a:r>
            <a:b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3   | 0:04:49  |</a:t>
            </a:r>
            <a:b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| b      | 4   | 0:03:42  |</a:t>
            </a:r>
            <a:b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1   | 0:02:58  |</a:t>
            </a:r>
            <a:b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2   | 0:04:36  |</a:t>
            </a:r>
            <a:b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3   | 0:04:17  |</a:t>
            </a:r>
            <a:b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| c      | 4   | 0:04:26  |</a:t>
            </a:r>
            <a:b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+--------+-----+----------+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Restricción de las Funciones de Ventana</a:t>
            </a:r>
            <a:endParaRPr/>
          </a:p>
        </p:txBody>
      </p:sp>
      <p:sp>
        <p:nvSpPr>
          <p:cNvPr id="206" name="Google Shape;206;p41"/>
          <p:cNvSpPr txBox="1"/>
          <p:nvPr>
            <p:ph idx="1" type="body"/>
          </p:nvPr>
        </p:nvSpPr>
        <p:spPr>
          <a:xfrm>
            <a:off x="311700" y="8635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función de ventana solo puede ocurrir en el </a:t>
            </a:r>
            <a:r>
              <a:rPr b="1" lang="en"/>
              <a:t>select</a:t>
            </a:r>
            <a:r>
              <a:rPr lang="en"/>
              <a:t> y en el </a:t>
            </a:r>
            <a:r>
              <a:rPr b="1" lang="en"/>
              <a:t>order-by</a:t>
            </a:r>
            <a:r>
              <a:rPr lang="en"/>
              <a:t> de una query.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 poder filtrar con un predicado sobre el valor computado por una función de ventana, es necesario utilizar una subquery.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Restricción de las Funciones de Ventana</a:t>
            </a:r>
            <a:endParaRPr/>
          </a:p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70100" y="863550"/>
            <a:ext cx="89757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Suponer que, en el ejemplo anterior, se desean encontrar las vueltas de cada corredor que hayan durado entre 3 y 4 minutos. Luego, se puede escribir la siguiente query: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`t` AS (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SELECT `runner`,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   RANK() OVER `W` AS `lap`,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   TIMEDIFF(`time`, LAG(`time`, 1,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00:00:00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) OVER `W`) AS `lap_time`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FROM `race`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WINDOW `W` AS (PARTITION BY `runner` ORDER BY `time` ASC)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ORDER BY `runner` ASC, `lap` ASC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`runner`, `lap`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`t`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WHERE `lap_time` BETWEEN '00:03:00' AND '00:04:00';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Functions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idx="2" type="body"/>
          </p:nvPr>
        </p:nvSpPr>
        <p:spPr>
          <a:xfrm>
            <a:off x="4718800" y="847675"/>
            <a:ext cx="41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 </a:t>
            </a:r>
            <a:r>
              <a:rPr b="1" lang="en"/>
              <a:t>funciones ventana</a:t>
            </a:r>
            <a:r>
              <a:rPr lang="en"/>
              <a:t> permiten hacer cálculos a lo largo de un conjunto de filas relacionadas a la fila actual.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Una función de ventana realiza operaciones </a:t>
            </a:r>
            <a:r>
              <a:rPr i="1" lang="en"/>
              <a:t>similares</a:t>
            </a:r>
            <a:r>
              <a:rPr lang="en"/>
              <a:t> a la agregación.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 embargo, adiciona la información agregada a cada fila correspondiente, en lugar de devolver una única fila por grupo, como sí las funciones de agregación.</a:t>
            </a:r>
            <a:endParaRPr/>
          </a:p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EN SQL - FUNCIONES VENTANA</a:t>
            </a:r>
            <a:endParaRPr/>
          </a:p>
        </p:txBody>
      </p:sp>
      <p:graphicFrame>
        <p:nvGraphicFramePr>
          <p:cNvPr id="117" name="Google Shape;117;p28"/>
          <p:cNvGraphicFramePr/>
          <p:nvPr/>
        </p:nvGraphicFramePr>
        <p:xfrm>
          <a:off x="456925" y="99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{39F8D73B-211D-4C71-B4B4-42463E75E274}</a:tableStyleId>
              </a:tblPr>
              <a:tblGrid>
                <a:gridCol w="4200450"/>
              </a:tblGrid>
              <a:tr h="290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[WINDOW_FUNCTION] </a:t>
                      </a: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(expression)</a:t>
                      </a:r>
                      <a:endParaRPr sz="1800">
                        <a:solidFill>
                          <a:schemeClr val="lt1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OVER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PARTITION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expressions, …]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[</a:t>
                      </a:r>
                      <a:r>
                        <a:rPr lang="en" sz="18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</a:t>
                      </a: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expressions, …]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1" sz="18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VENTANA - TIPOS DE FUNCIONES</a:t>
            </a:r>
            <a:endParaRPr/>
          </a:p>
        </p:txBody>
      </p:sp>
      <p:sp>
        <p:nvSpPr>
          <p:cNvPr id="123" name="Google Shape;123;p29"/>
          <p:cNvSpPr txBox="1"/>
          <p:nvPr>
            <p:ph type="title"/>
          </p:nvPr>
        </p:nvSpPr>
        <p:spPr>
          <a:xfrm>
            <a:off x="478525" y="860797"/>
            <a:ext cx="21303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AGREGACIÓN</a:t>
            </a:r>
            <a:endParaRPr sz="2100"/>
          </a:p>
        </p:txBody>
      </p:sp>
      <p:sp>
        <p:nvSpPr>
          <p:cNvPr id="124" name="Google Shape;124;p29"/>
          <p:cNvSpPr txBox="1"/>
          <p:nvPr/>
        </p:nvSpPr>
        <p:spPr>
          <a:xfrm>
            <a:off x="478525" y="1311100"/>
            <a:ext cx="25284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AVG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COUNT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MIN/MAX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SUM</a:t>
            </a:r>
            <a:endParaRPr sz="1800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29"/>
          <p:cNvSpPr txBox="1"/>
          <p:nvPr>
            <p:ph type="title"/>
          </p:nvPr>
        </p:nvSpPr>
        <p:spPr>
          <a:xfrm>
            <a:off x="3036475" y="860797"/>
            <a:ext cx="21303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RANKING</a:t>
            </a:r>
            <a:endParaRPr sz="2100"/>
          </a:p>
        </p:txBody>
      </p:sp>
      <p:sp>
        <p:nvSpPr>
          <p:cNvPr id="126" name="Google Shape;126;p29"/>
          <p:cNvSpPr txBox="1"/>
          <p:nvPr/>
        </p:nvSpPr>
        <p:spPr>
          <a:xfrm>
            <a:off x="3036475" y="1311100"/>
            <a:ext cx="25284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RANK</a:t>
            </a:r>
            <a:endParaRPr sz="1800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DENSE_RANK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ROW_NUMBER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9"/>
          <p:cNvSpPr txBox="1"/>
          <p:nvPr>
            <p:ph type="title"/>
          </p:nvPr>
        </p:nvSpPr>
        <p:spPr>
          <a:xfrm>
            <a:off x="5763925" y="860797"/>
            <a:ext cx="21303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VALOR</a:t>
            </a:r>
            <a:endParaRPr sz="2100"/>
          </a:p>
        </p:txBody>
      </p:sp>
      <p:sp>
        <p:nvSpPr>
          <p:cNvPr id="128" name="Google Shape;128;p29"/>
          <p:cNvSpPr txBox="1"/>
          <p:nvPr/>
        </p:nvSpPr>
        <p:spPr>
          <a:xfrm>
            <a:off x="5763925" y="1311100"/>
            <a:ext cx="25284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FIRST_VALUE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LAST_VALUE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NTH_VALUE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38761D"/>
                </a:solidFill>
                <a:latin typeface="Oswald"/>
                <a:ea typeface="Oswald"/>
                <a:cs typeface="Oswald"/>
                <a:sym typeface="Oswald"/>
              </a:rPr>
              <a:t>LAG</a:t>
            </a:r>
            <a:endParaRPr sz="1800">
              <a:solidFill>
                <a:srgbClr val="38761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LEAD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456350" y="3227275"/>
            <a:ext cx="6231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Algunas otros ejemplos: </a:t>
            </a: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https://mariadb.com/kb/en/window-functions-overview/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88" y="179850"/>
            <a:ext cx="673417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63" y="1918200"/>
            <a:ext cx="67246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0" y="113200"/>
            <a:ext cx="67246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50" y="1753663"/>
            <a:ext cx="67913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1: Agregación y Ranking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1700" y="863550"/>
            <a:ext cx="46110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tiene la siguiente tabla </a:t>
            </a:r>
            <a:r>
              <a:rPr b="1" lang="en"/>
              <a:t>sales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year | country | product    | profit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Computer   | 1500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Finland | Phone      | 100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Calculator | 75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India   | Computer   | 1200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Calculator | 75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2000 | USA     | Computer   | 1500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Finland | Phone      | 10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Calculator | 50 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Computer   | 1500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| 2001 | USA     | TV         | 150    |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+------+---------+------------+--------+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32"/>
          <p:cNvSpPr txBox="1"/>
          <p:nvPr>
            <p:ph idx="2" type="body"/>
          </p:nvPr>
        </p:nvSpPr>
        <p:spPr>
          <a:xfrm>
            <a:off x="4922700" y="847675"/>
            <a:ext cx="3909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desea encontrar el ratio de aporte de cada producto con respecto a la ganancia total de ese año del país.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Además, se desea explicitar el ranking de la ganancia de cada</a:t>
            </a:r>
            <a:r>
              <a:rPr lang="en"/>
              <a:t> producto con respecto a la ganancia total histórica por país.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 tabla debe estar ordenada por: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País ascendente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Ranking ascendente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de Aporte con Agregaciones</a:t>
            </a:r>
            <a:endParaRPr/>
          </a:p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863550"/>
            <a:ext cx="85206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primera parte del problema se puede resolver con agregaciones y joins: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`total_profit_per_year` AS (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SELECT `year`, `country`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SUM(profit) as `sum_profit`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FROM `sales`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GROUP BY `year`, `country`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)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SELECT `year`, `country`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`product`, `profit`,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`profit`/`sum_profit` as `ratio`</a:t>
            </a:r>
            <a:b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`sales` INNER JOIN `total_profit_per_year` 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USING(`year`, `country`)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Problema: esta query es muy verbosa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de Aporte con Funciones de Ventana</a:t>
            </a:r>
            <a:endParaRPr/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863550"/>
            <a:ext cx="85206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funciones de ventana, se puede escribir una query equivalente menos verbosa: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SELECT `year`, `country`, `product`, `profit`,</a:t>
            </a:r>
            <a:br>
              <a:rPr lang="en" sz="14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`profit`/</a:t>
            </a:r>
            <a:r>
              <a:rPr b="1"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SUM(`profit`) OVER (PARTITION BY `country`, `year`)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AS `ratio`</a:t>
            </a:r>
            <a:b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FROM `sales;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3413100" y="1977275"/>
            <a:ext cx="5419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year | country | product    | profit | ratio 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Finland | Computer   | 1500   | 0.9375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Finland | Phone      | 100    | 0.0625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India   | Calculator | 75     | 0.0588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India   | Computer   | 1200   | 0.9412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USA     | Calculator | 75     | 0.0476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2000 | USA     | Computer   | 1500   | 0.9524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Finland | Phone      | 10     | 1.0000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USA     | Calculator | 50     | 0.0294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USA     | Computer   | 1500   | 0.8824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| 2001 | USA     | TV         | 150    | 0.0882 |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+------+---------+------------+--------+--------+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311700" y="2109150"/>
            <a:ext cx="31017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El partition-by de una ventana de agregación está en </a:t>
            </a:r>
            <a:r>
              <a:rPr i="1" lang="en" sz="1800">
                <a:latin typeface="Oswald"/>
                <a:ea typeface="Oswald"/>
                <a:cs typeface="Oswald"/>
                <a:sym typeface="Oswald"/>
              </a:rPr>
              <a:t>biyección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con el group-by de una agregación.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Luego, es posible computar sobre una ventana vacía, i.e.,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OVER ()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, la cual se corresponde a una agregación sin group-by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