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ragati Narrow"/>
      <p:regular r:id="rId32"/>
      <p:bold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17EA4E-C7EB-42AA-ACD2-AAA962A59423}">
  <a:tblStyle styleId="{0517EA4E-C7EB-42AA-ACD2-AAA962A594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PragatiNarrow-bold.fntdata"/><Relationship Id="rId10" Type="http://schemas.openxmlformats.org/officeDocument/2006/relationships/slide" Target="slides/slide4.xml"/><Relationship Id="rId32" Type="http://schemas.openxmlformats.org/officeDocument/2006/relationships/font" Target="fonts/PragatiNarrow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f64179dc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f64179dc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f64179dc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f64179dc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c4a41e2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c4a41e2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c4a41e2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c4a41e2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c4a41e2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c4a41e2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c4a41e2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c4a41e2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c4a41e2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c4a41e2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c4a41e2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c4a41e2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c4a41e2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c4a41e2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c4a41e2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c4a41e2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f64179d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f64179d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c4a41e2d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c4a41e2d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c639e3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c639e3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f032e0f9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f032e0f9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e16658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e16658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f64179d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f64179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e166582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e166582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f64179d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f64179d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f64179d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f64179d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f64179d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f64179d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ongodb.com/docs/manual/reference/method/js-curso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mongodb.com/docs/manual/reference/operator/update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mongodb.com/docs/manual/cru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ongodb.com/docs/manual/reference/bson-typ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ongodb.com/docs/manual/reference/bios-example-collection/" TargetMode="External"/><Relationship Id="rId4" Type="http://schemas.openxmlformats.org/officeDocument/2006/relationships/hyperlink" Target="https://bsonspec.org/" TargetMode="External"/><Relationship Id="rId5" Type="http://schemas.openxmlformats.org/officeDocument/2006/relationships/hyperlink" Target="https://www.mongodb.com/docs/manual/reference/bson-types/" TargetMode="External"/><Relationship Id="rId6" Type="http://schemas.openxmlformats.org/officeDocument/2006/relationships/hyperlink" Target="https://www.mongodb.com/docs/manual/reference/bson-typ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Introducción a MongoDB y 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Operaciones CRUD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Bases de Datos 2022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INSERT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628975" y="514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{0517EA4E-C7EB-42AA-ACD2-AAA962A59423}</a:tableStyleId>
              </a:tblPr>
              <a:tblGrid>
                <a:gridCol w="4127400"/>
              </a:tblGrid>
              <a:tr h="180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9FBFA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InsertOne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collection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&lt;document&gt;,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&lt;options&gt;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db.movies.insertOne(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	"title": "Star Trek II: The Wrath of Khan",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	"year": 1982,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	"type": "movie"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   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InsertMany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collection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insertMany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[ &lt;document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&gt;, … ,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&lt;document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 ]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&lt;options&gt;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db.movies.insertMany([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{"_id": "tt0796366", "title": "Star Trek", "year": 2009,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"type": "movie"},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{"_id": "tt1408101", "title": "Star Trek Into Darkness",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	"year": 2013, "type": "movie"},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{"_id": "tt0117731",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"title": "Star Trek: First Contact", "year": 1996}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853200"/>
            <a:ext cx="42603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0" y="853200"/>
            <a:ext cx="42603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query filter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especifica el filtro o criterio de selección mediante </a:t>
            </a: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operadores de selección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projection</a:t>
            </a:r>
            <a:r>
              <a:rPr lang="en-GB" sz="1679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especifica los campos a devolver de los documentos que matchean con el filtro de selección.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retorna los documentos que matchean con el criterio de selección (el resultado es un </a:t>
            </a: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cursor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{"status":  {"$eq": "A" }}, { "item": 1}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=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{Azúcar sintáctico de $eq}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 "status":  "A" }, { "item": 1} 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3200" y="853200"/>
            <a:ext cx="42603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inventory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db.inventory.insertMany([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"journal", qty: 25, size: { h: 14, w: 21, uom: "cm" }, status: "A"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"notebook", qty: 50, size: { h: 8.5, w: 11, uom: "in" }, status: "A"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"paper", qty: 100, size: { h: 8.5, w: 11, uom: "in" }, status: "D"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"planner", qty: 75, size: { h: 22.85, w: 30, uom: "cm" }, status: "D"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"postcard", qty: 45, size: { h: 10, w: 15.25, uom: "cm" }, status: "A"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]);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db.&lt;</a:t>
            </a:r>
            <a:r>
              <a:rPr lang="en-GB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  <a:r>
              <a:rPr lang="en-GB" sz="14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GB" sz="14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>
              <a:solidFill>
                <a:srgbClr val="6AA8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GB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filter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&gt;,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GB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projection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Projection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El parámetro </a:t>
            </a: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projection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 o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pcional.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&lt;field</a:t>
            </a:r>
            <a:r>
              <a:rPr baseline="-25000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&gt;: &lt;value&gt;, &lt;field</a:t>
            </a:r>
            <a:r>
              <a:rPr baseline="-25000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&gt;: &lt;value&gt; ...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&lt;field&gt;: &lt;1 or true&gt;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→especifica inclusión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"item": 1, "qty": 1}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&lt;field&gt;: &lt;0 or false&gt;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→especifica exclusión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"qty": 0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Por defecto se incluye el campo _id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"item": 1, "qty": 1, "_id": 0}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Proyectar campos anidados con la notación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"." ("field.nestedField")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db.bios.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"name.last": 1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O usando la forma anidada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db.bios.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"name": { "last": 1 }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&lt;field&gt;: &lt;aggregation expression&gt;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Con el uso de expresiones de agregación se pueden proyectar nuevos campos o proyectar existentes con nuevos valores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Operadores de Selección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db.inventory.find(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lang="en-GB" sz="1600">
                <a:solidFill>
                  <a:srgbClr val="66666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qty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30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db.inventory.find(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"status" 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["A", "D"] } 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Operadores de Comparación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{ 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{ &lt;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value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 }, ...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Operadores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$eq		$nq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		$gte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		$lte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$in		$nin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Operadores de Selección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    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{"status":  "A"}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,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{"qty": {$lt: 30}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] 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=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{Azúcar sintáctico de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"status":  "A"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,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"qty": { $lt: 30 } }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db.inventory.find(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{ status: "A"}, { qty: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30 } } ]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db.inventory.find(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status: "A",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[ { qty: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30 } }, { item: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/^p/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} ] 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Operadores Logicos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{ &lt;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[ { clause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 { clause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 … ]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{ &lt;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{ clause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Operadores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		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$or		$nor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$not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Consulta en documentos anidados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un documento anidado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size: { h: 8.5, w: 11, uom: "in" } 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Especificar condiciones sobre campos anidados usando la notación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"."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"size.w":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16 } }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Consulta en arreglo 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572000" y="853200"/>
            <a:ext cx="42603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Operadores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$all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matchea si el campo arreglo contiene todos los elementos especificados en value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$elemMatch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matchea si al menos un elemento en el campo arreglo cumple todas las condiciones especificadas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$size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matchea si el campo arreglo es del largo especificado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db.food.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fruits: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$all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["apple", "banana"] }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db.food.find(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por_sizes: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$elemMatch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2,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4 } 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db.food.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por_sizes: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$size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3 } 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3200" y="853200"/>
            <a:ext cx="42603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food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db.food.insertMany([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1, fruits: ["apple", "banana", "mango"], por_sizes: [2, 3, 5]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2, fruits: ["apple", "lemon", "orange"], por_sizes: [1, 5]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3, fruits: ["cherry", "banana"], por_sizes: [1, 2]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])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un arreglo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db.food.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{"fruits":  ["cherry", "banana" ] 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Operadores de consulta de arreglos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{ &lt;array field&gt;: { &lt;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&lt;value&gt; }, ...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Consulta en arreglo de documentos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3200" y="853200"/>
            <a:ext cx="82947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survey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	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db.survey.insertMany([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	{ _id: 1, results: [ { product: "abc", score: 10 }, { product: "xyz", score: 5 }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	{ _id: 2, results: [ { product: "abc", score: 8 }, { product: "xyz", score: 7 }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	{ _id: 3, results: [ { product: "abc", score: 7 }, { product: "xyz", score: 8 } ] }	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Ejemplos: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db.survey.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"results.score":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7 }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db.survey.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results: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$elemMatch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product: "xyz", score: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7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Consulta por nulos o campos ausentes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inventory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db.inventory.insertMany([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	{ _id: 1, item: null},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	{ _id: 2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por null o campo ausente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item: null 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por tipo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item: {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$type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10} }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por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existencia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item: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$exists: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false } } 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Métodos del cursor - SORT SKIP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LIMIT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//Listar los 3 items con mayor cantidad dentro de los inventarios con estado "A". Listar en orden alfabético si los items tiene la misma cantidad.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	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"status":  "A" },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		{ "item": 1, "qty": 1}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sort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		{ qty: -1, item: 1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skip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0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limit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(3)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Sort, </a:t>
            </a: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Skip, y Limit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&lt;query filter&gt;,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		&lt;projection&gt;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sort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&lt;1 or -1&gt;, 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&lt;1 or -1&gt; ...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skip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&lt;offset&gt;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limit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(&lt;number&gt;)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➢"/>
            </a:pPr>
            <a:r>
              <a:rPr lang="en-GB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Más métodos del cursor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Introducción a MongoDB 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UPDATE - DELETE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Upsert (Up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date + In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sert)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db.analytics.updateOne(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url: "/blog"},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$inc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pageviews : 1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upsert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true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Delete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db.inventory.deleteMany( { status: "A" 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Update y Operadores de Actualización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updateOne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item: "paper"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9900F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$set: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"size.uom": "cm", status: "P"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$currentDate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lastModified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true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db.food.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updateMany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_id: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$in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[1, 3]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$addToSet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fruits: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$each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["cherry", "pear"] } }</a:t>
            </a: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➢"/>
            </a:pPr>
            <a:r>
              <a:rPr lang="en-GB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Más operadores de actualización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Temas a estudiar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853200"/>
            <a:ext cx="8331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Próxima clase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Pipeline de agregación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Vistas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Referencias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Operaciones CRUD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MongoDB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460425"/>
            <a:ext cx="42603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Documento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1" sz="800">
              <a:solidFill>
                <a:srgbClr val="274E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"_id"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"153499",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 "Joe Moore"</a:t>
            </a: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800">
              <a:solidFill>
                <a:srgbClr val="274E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22,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"phones"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 "120642342", "12062346" ]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"address"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b="1" sz="800">
              <a:solidFill>
                <a:srgbClr val="274E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"street"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"Joe",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"phones"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Moore""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"state"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Moore""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    	}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54825"/>
            <a:ext cx="8520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MongoDB es una base de datos </a:t>
            </a:r>
            <a:r>
              <a:rPr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NoSQL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documentos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28525" y="1965600"/>
            <a:ext cx="119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lang="en-GB" sz="900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value </a:t>
            </a:r>
            <a:endParaRPr sz="900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arreglo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endParaRPr sz="900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documento anidado</a:t>
            </a:r>
            <a:endParaRPr b="1" sz="9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918800"/>
            <a:ext cx="42603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MongoDB almacena los datos como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similares a JSON (documentos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BSON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Un documento es una estructura de datos compuesta de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pares campo-valor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Cada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campo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debe estar entre comillas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El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valor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 cada campo puede ser cualquiera de los </a:t>
            </a:r>
            <a:r>
              <a:rPr lang="en-GB" sz="16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tipos de datos BSON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 rot="10800000">
            <a:off x="3023125" y="2137200"/>
            <a:ext cx="3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 rot="10800000">
            <a:off x="3023125" y="2404200"/>
            <a:ext cx="3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3023125" y="2685475"/>
            <a:ext cx="3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Colecciones y bases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3200" y="1754250"/>
            <a:ext cx="42603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Colección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080300" y="2445275"/>
            <a:ext cx="2803200" cy="168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039300" y="2394500"/>
            <a:ext cx="13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Collection: employees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244000" y="2669875"/>
            <a:ext cx="2215200" cy="116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203425" y="2595475"/>
            <a:ext cx="8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Document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376100" y="2855025"/>
            <a:ext cx="1900500" cy="9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Ssn: "234234234",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name: { first: "", last: "" }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age: 22,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phones: [ "", "" ]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472600" y="2898475"/>
            <a:ext cx="2215200" cy="116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432025" y="2824075"/>
            <a:ext cx="8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Document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604700" y="3083625"/>
            <a:ext cx="1900500" cy="92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user_id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"jmore",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"Joe Moore"</a:t>
            </a: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22,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phones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[ "120642342", "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12062346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" ]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854850"/>
            <a:ext cx="85206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Roboto"/>
              <a:buChar char="➢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MongoDB almacena los documentos en </a:t>
            </a:r>
            <a:r>
              <a:rPr b="1" lang="en-GB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colecciones</a:t>
            </a:r>
            <a:endParaRPr b="1"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Roboto"/>
              <a:buChar char="➢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b="1" lang="en-GB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almacena </a:t>
            </a:r>
            <a:r>
              <a:rPr lang="en-GB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una o más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colecciones de documentos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572000" y="175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{0517EA4E-C7EB-42AA-ACD2-AAA962A59423}</a:tableStyleId>
              </a:tblPr>
              <a:tblGrid>
                <a:gridCol w="4127400"/>
              </a:tblGrid>
              <a:tr h="290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use employees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switched to db employees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db.createCollection("employees")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db.employees.insertOne(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{"user_id": "jmore", "name": "Joe Moore", "age": 22}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db.employees.find()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_id: ObjectId("635098ad6ef3e1db925dbb3e"),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user_id: 'jmore',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'Joe Moore',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age: 22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-GB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9FB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Documentos BSON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10250" y="1976900"/>
            <a:ext cx="2988600" cy="210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09475"/>
            <a:ext cx="42603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Documento BSON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bios collection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    	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("5099803df3f4948bd2f98391"),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first: "Alan",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last: "Turing"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},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new 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('Jun 23, 1912'),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death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new 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('Jun 07, 1954'),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contribs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"Turing machine",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"Turing test",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"Turingery"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],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NumberLong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(1250000)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54825"/>
            <a:ext cx="8520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BSON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es la representación binaria de documentos JSON aunque tiene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más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 tipos de datos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que 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0" y="1460425"/>
            <a:ext cx="42603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El campo _id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Reservado y actúa como la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clave primaria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 inmutable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Si al insertar el documento se omite el campo _id, se genera un </a:t>
            </a:r>
            <a:r>
              <a:rPr lang="en-GB" sz="16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ObjectId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para este campo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MongoDB Shell (mongosh y mongo)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68750" y="5315975"/>
            <a:ext cx="42603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1700" y="853200"/>
            <a:ext cx="7283400" cy="4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Comandos básicos</a:t>
            </a:r>
            <a:endParaRPr sz="18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show dbs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Lista todas las bases de datos en el servidor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use &lt;db&gt;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Cambia la base de datos actual a &lt;db&gt;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Variable que representa la base de datos actual luego de ejecutar el comando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use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show collections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Lista todas las colecciones de la base de datos actual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db.createCollection(name, &lt;options&gt;)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Crea una nueva colección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db.&lt;collection&gt;.help()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Muestra ayuda sobre los métodos de la colección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AA84F"/>
                </a:solidFill>
              </a:rPr>
              <a:t>IT’S DEMO TIME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75" y="1361075"/>
            <a:ext cx="4557275" cy="2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Operaciones CRUD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Operaciones CRUD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854825"/>
            <a:ext cx="8520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ermiten crear (Create), leer (Read), actualizar (Update) y eliminar (Delete) documentos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1312025"/>
            <a:ext cx="72834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Operaciones CRUD usando MQL (MongoDB Query Language)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insertOne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&lt;document&gt; )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insertMany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[ &lt;doc</a:t>
            </a:r>
            <a:r>
              <a:rPr baseline="-25000"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&gt;, … , &lt;doc</a:t>
            </a:r>
            <a:r>
              <a:rPr baseline="-25000"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&gt; ] )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findOne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filter&gt;, &lt;projection&gt; )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filter&gt;, &lt;projection&gt; )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updateOne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filter&gt;, &lt;update&gt;, &lt;options&gt; )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updateMany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filter&gt;, &lt;update&gt;, &lt;options&gt; )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deleteOne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filter&gt;)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deleteMany</a:t>
            </a:r>
            <a:r>
              <a:rPr lang="en-GB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 )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