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</p:sldIdLst>
  <p:sldSz cy="5143500" cx="9144000"/>
  <p:notesSz cx="6858000" cy="9144000"/>
  <p:embeddedFontLst>
    <p:embeddedFont>
      <p:font typeface="Roboto"/>
      <p:regular r:id="rId30"/>
      <p:bold r:id="rId31"/>
      <p:italic r:id="rId32"/>
      <p:boldItalic r:id="rId33"/>
    </p:embeddedFont>
    <p:embeddedFont>
      <p:font typeface="Pragati Narrow"/>
      <p:regular r:id="rId34"/>
      <p:bold r:id="rId35"/>
    </p:embeddedFont>
    <p:embeddedFont>
      <p:font typeface="Oswald"/>
      <p:regular r:id="rId36"/>
      <p:bold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32009E8-673D-41D5-8F37-37D77E43E77A}">
  <a:tblStyle styleId="{432009E8-673D-41D5-8F37-37D77E43E77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oboto-bold.fntdata"/><Relationship Id="rId30" Type="http://schemas.openxmlformats.org/officeDocument/2006/relationships/font" Target="fonts/Roboto-regular.fntdata"/><Relationship Id="rId11" Type="http://schemas.openxmlformats.org/officeDocument/2006/relationships/slide" Target="slides/slide5.xml"/><Relationship Id="rId33" Type="http://schemas.openxmlformats.org/officeDocument/2006/relationships/font" Target="fonts/Roboto-boldItalic.fntdata"/><Relationship Id="rId10" Type="http://schemas.openxmlformats.org/officeDocument/2006/relationships/slide" Target="slides/slide4.xml"/><Relationship Id="rId32" Type="http://schemas.openxmlformats.org/officeDocument/2006/relationships/font" Target="fonts/Roboto-italic.fntdata"/><Relationship Id="rId13" Type="http://schemas.openxmlformats.org/officeDocument/2006/relationships/slide" Target="slides/slide7.xml"/><Relationship Id="rId35" Type="http://schemas.openxmlformats.org/officeDocument/2006/relationships/font" Target="fonts/PragatiNarrow-bold.fntdata"/><Relationship Id="rId12" Type="http://schemas.openxmlformats.org/officeDocument/2006/relationships/slide" Target="slides/slide6.xml"/><Relationship Id="rId34" Type="http://schemas.openxmlformats.org/officeDocument/2006/relationships/font" Target="fonts/PragatiNarrow-regular.fntdata"/><Relationship Id="rId15" Type="http://schemas.openxmlformats.org/officeDocument/2006/relationships/slide" Target="slides/slide9.xml"/><Relationship Id="rId37" Type="http://schemas.openxmlformats.org/officeDocument/2006/relationships/font" Target="fonts/Oswald-bold.fntdata"/><Relationship Id="rId14" Type="http://schemas.openxmlformats.org/officeDocument/2006/relationships/slide" Target="slides/slide8.xml"/><Relationship Id="rId36" Type="http://schemas.openxmlformats.org/officeDocument/2006/relationships/font" Target="fonts/Oswald-regular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6f64179dc4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6f64179dc4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784333e930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784333e930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784333e930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784333e930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784333e930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784333e930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784333e930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784333e930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784333e930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784333e930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784333e930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784333e930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784333e930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1784333e930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784333e930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1784333e930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784333e930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1784333e930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4d08e99b5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4d08e99b5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784333e930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1784333e930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784333e930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1784333e930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784333e930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1784333e930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4c639e3e9c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14c639e3e9c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4d08e99b50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4d08e99b50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77f6cc020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77f6cc020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4d08e99b50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4d08e99b50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784333e93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784333e93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784333e930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784333e930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784333e930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784333e930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784333e930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784333e930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slow">
    <p:push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gif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www.mongodb.com/docs/manual/reference/operator/aggregation/group/#std-label-accumulators-group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www.mongodb.com/docs/manual/core/aggregation-pipeline/" TargetMode="External"/><Relationship Id="rId4" Type="http://schemas.openxmlformats.org/officeDocument/2006/relationships/hyperlink" Target="https://www.mongodb.com/docs/manual/core/views/create-view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mongodb.com/docs/manual/meta/aggregation-quick-reference/#std-label-aggregation-expressions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400">
                <a:latin typeface="Oswald"/>
                <a:ea typeface="Oswald"/>
                <a:cs typeface="Oswald"/>
                <a:sym typeface="Oswald"/>
              </a:rPr>
              <a:t>Pipeline de Agregación</a:t>
            </a:r>
            <a:endParaRPr sz="44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swald"/>
                <a:ea typeface="Oswald"/>
                <a:cs typeface="Oswald"/>
                <a:sym typeface="Oswald"/>
              </a:rPr>
              <a:t>Bases de Datos 2022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6AA84F"/>
                </a:solidFill>
              </a:rPr>
              <a:t>IT’S DEMO TIME</a:t>
            </a:r>
            <a:endParaRPr b="1">
              <a:solidFill>
                <a:srgbClr val="6AA84F"/>
              </a:solidFill>
            </a:endParaRPr>
          </a:p>
        </p:txBody>
      </p:sp>
      <p:pic>
        <p:nvPicPr>
          <p:cNvPr id="156" name="Google Shape;15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4775" y="1361075"/>
            <a:ext cx="4557275" cy="293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3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Oswald"/>
                <a:ea typeface="Oswald"/>
                <a:cs typeface="Oswald"/>
                <a:sym typeface="Oswald"/>
              </a:rPr>
              <a:t>Stages de agregación (2)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62" name="Google Shape;162;p23"/>
          <p:cNvSpPr txBox="1"/>
          <p:nvPr>
            <p:ph idx="1" type="body"/>
          </p:nvPr>
        </p:nvSpPr>
        <p:spPr>
          <a:xfrm>
            <a:off x="311700" y="854850"/>
            <a:ext cx="8520600" cy="390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800"/>
              <a:buFont typeface="Oswald"/>
              <a:buChar char="➢"/>
            </a:pPr>
            <a:r>
              <a:rPr lang="en-GB">
                <a:solidFill>
                  <a:srgbClr val="3D85C6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$unwind</a:t>
            </a:r>
            <a:endParaRPr>
              <a:solidFill>
                <a:srgbClr val="3D85C6"/>
              </a:solidFill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ragati Narrow"/>
              <a:buChar char="○"/>
            </a:pPr>
            <a:r>
              <a:rPr lang="en-GB">
                <a:latin typeface="Pragati Narrow"/>
                <a:ea typeface="Pragati Narrow"/>
                <a:cs typeface="Pragati Narrow"/>
                <a:sym typeface="Pragati Narrow"/>
              </a:rPr>
              <a:t>Deconstruye un campo arreglo en el documento y crea documentos separados para cada elemento en el arreglo</a:t>
            </a:r>
            <a:endParaRPr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800"/>
              <a:buFont typeface="Oswald"/>
              <a:buChar char="➢"/>
            </a:pPr>
            <a:r>
              <a:rPr lang="en-GB">
                <a:solidFill>
                  <a:srgbClr val="3D85C6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$replaceRoot</a:t>
            </a:r>
            <a:endParaRPr>
              <a:solidFill>
                <a:srgbClr val="3D85C6"/>
              </a:solidFill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Pragati Narrow"/>
              <a:buChar char="○"/>
            </a:pPr>
            <a:r>
              <a:rPr lang="en-GB">
                <a:latin typeface="Pragati Narrow"/>
                <a:ea typeface="Pragati Narrow"/>
                <a:cs typeface="Pragati Narrow"/>
                <a:sym typeface="Pragati Narrow"/>
              </a:rPr>
              <a:t>Reemplaza el documento por un documento anidado especificado</a:t>
            </a:r>
            <a:endParaRPr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800"/>
              <a:buFont typeface="Oswald"/>
              <a:buChar char="➢"/>
            </a:pPr>
            <a:r>
              <a:rPr lang="en-GB">
                <a:solidFill>
                  <a:srgbClr val="3D85C6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$</a:t>
            </a:r>
            <a:r>
              <a:rPr lang="en-GB">
                <a:solidFill>
                  <a:srgbClr val="3D85C6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group</a:t>
            </a:r>
            <a:endParaRPr>
              <a:solidFill>
                <a:srgbClr val="3D85C6"/>
              </a:solidFill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Pragati Narrow"/>
              <a:buChar char="○"/>
            </a:pPr>
            <a:r>
              <a:rPr lang="en-GB">
                <a:latin typeface="Pragati Narrow"/>
                <a:ea typeface="Pragati Narrow"/>
                <a:cs typeface="Pragati Narrow"/>
                <a:sym typeface="Pragati Narrow"/>
              </a:rPr>
              <a:t>Agrupa los documentos por una expresión especificada y aplica las expresiones acumuladoras</a:t>
            </a:r>
            <a:endParaRPr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800"/>
              <a:buFont typeface="Oswald"/>
              <a:buChar char="➢"/>
            </a:pPr>
            <a:r>
              <a:rPr lang="en-GB">
                <a:solidFill>
                  <a:srgbClr val="3D85C6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$</a:t>
            </a:r>
            <a:r>
              <a:rPr lang="en-GB">
                <a:solidFill>
                  <a:srgbClr val="3D85C6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unionWith</a:t>
            </a:r>
            <a:endParaRPr>
              <a:solidFill>
                <a:srgbClr val="3D85C6"/>
              </a:solidFill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Pragati Narrow"/>
              <a:buChar char="○"/>
            </a:pPr>
            <a:r>
              <a:rPr lang="en-GB">
                <a:latin typeface="Pragati Narrow"/>
                <a:ea typeface="Pragati Narrow"/>
                <a:cs typeface="Pragati Narrow"/>
                <a:sym typeface="Pragati Narrow"/>
              </a:rPr>
              <a:t>Realiza la unión de dos colecciones</a:t>
            </a:r>
            <a:endParaRPr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800"/>
              <a:buFont typeface="Oswald"/>
              <a:buChar char="➢"/>
            </a:pPr>
            <a:r>
              <a:rPr lang="en-GB">
                <a:solidFill>
                  <a:srgbClr val="3D85C6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$out</a:t>
            </a:r>
            <a:endParaRPr>
              <a:solidFill>
                <a:srgbClr val="3D85C6"/>
              </a:solidFill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Pragati Narrow"/>
              <a:buChar char="○"/>
            </a:pPr>
            <a:r>
              <a:rPr lang="en-GB">
                <a:latin typeface="Pragati Narrow"/>
                <a:ea typeface="Pragati Narrow"/>
                <a:cs typeface="Pragati Narrow"/>
                <a:sym typeface="Pragati Narrow"/>
              </a:rPr>
              <a:t>Almacena el resultado del pipeline en una colección</a:t>
            </a:r>
            <a:endParaRPr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800"/>
              <a:buFont typeface="Oswald"/>
              <a:buChar char="➢"/>
            </a:pPr>
            <a:r>
              <a:rPr lang="en-GB">
                <a:solidFill>
                  <a:srgbClr val="3D85C6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$lookup</a:t>
            </a:r>
            <a:endParaRPr>
              <a:solidFill>
                <a:srgbClr val="3D85C6"/>
              </a:solidFill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Pragati Narrow"/>
              <a:buChar char="○"/>
            </a:pPr>
            <a:r>
              <a:rPr lang="en-GB">
                <a:latin typeface="Pragati Narrow"/>
                <a:ea typeface="Pragati Narrow"/>
                <a:cs typeface="Pragati Narrow"/>
                <a:sym typeface="Pragati Narrow"/>
              </a:rPr>
              <a:t>Realiza un left join a otra colección</a:t>
            </a:r>
            <a:endParaRPr>
              <a:latin typeface="Pragati Narrow"/>
              <a:ea typeface="Pragati Narrow"/>
              <a:cs typeface="Pragati Narrow"/>
              <a:sym typeface="Pragati Narro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4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Oswald"/>
                <a:ea typeface="Oswald"/>
                <a:cs typeface="Oswald"/>
                <a:sym typeface="Oswald"/>
              </a:rPr>
              <a:t>Stages de agregación (2) - UNWIND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68" name="Google Shape;168;p24"/>
          <p:cNvSpPr txBox="1"/>
          <p:nvPr>
            <p:ph idx="1" type="body"/>
          </p:nvPr>
        </p:nvSpPr>
        <p:spPr>
          <a:xfrm>
            <a:off x="311700" y="853200"/>
            <a:ext cx="8520600" cy="4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latin typeface="Pragati Narrow"/>
                <a:ea typeface="Pragati Narrow"/>
                <a:cs typeface="Pragati Narrow"/>
                <a:sym typeface="Pragati Narrow"/>
              </a:rPr>
              <a:t>{ </a:t>
            </a:r>
            <a:r>
              <a:rPr b="1" lang="en-GB" sz="1600">
                <a:solidFill>
                  <a:srgbClr val="3D85C6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$unwind</a:t>
            </a:r>
            <a:r>
              <a:rPr lang="en-GB" sz="1600">
                <a:latin typeface="Pragati Narrow"/>
                <a:ea typeface="Pragati Narrow"/>
                <a:cs typeface="Pragati Narrow"/>
                <a:sym typeface="Pragati Narrow"/>
              </a:rPr>
              <a:t>:  &lt;field path&gt; }</a:t>
            </a:r>
            <a:endParaRPr sz="16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69" name="Google Shape;169;p24"/>
          <p:cNvSpPr txBox="1"/>
          <p:nvPr>
            <p:ph idx="1" type="body"/>
          </p:nvPr>
        </p:nvSpPr>
        <p:spPr>
          <a:xfrm>
            <a:off x="313200" y="1298700"/>
            <a:ext cx="4258800" cy="353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600"/>
              <a:buFont typeface="Oswald"/>
              <a:buChar char="➢"/>
            </a:pPr>
            <a:r>
              <a:rPr lang="en-GB" sz="1600">
                <a:latin typeface="Oswald"/>
                <a:ea typeface="Oswald"/>
                <a:cs typeface="Oswald"/>
                <a:sym typeface="Oswald"/>
              </a:rPr>
              <a:t>Colección survey</a:t>
            </a:r>
            <a:endParaRPr sz="1600"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200">
                <a:latin typeface="Pragati Narrow"/>
                <a:ea typeface="Pragati Narrow"/>
                <a:cs typeface="Pragati Narrow"/>
                <a:sym typeface="Pragati Narrow"/>
              </a:rPr>
              <a:t>db.survey.insertMany([</a:t>
            </a:r>
            <a:endParaRPr sz="12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Pragati Narrow"/>
                <a:ea typeface="Pragati Narrow"/>
                <a:cs typeface="Pragati Narrow"/>
                <a:sym typeface="Pragati Narrow"/>
              </a:rPr>
              <a:t>      { _id: 1, results: [ { product: "abc", score: 10 }, { product: "xyz", score: 5 } ] }</a:t>
            </a:r>
            <a:endParaRPr sz="12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Pragati Narrow"/>
                <a:ea typeface="Pragati Narrow"/>
                <a:cs typeface="Pragati Narrow"/>
                <a:sym typeface="Pragati Narrow"/>
              </a:rPr>
              <a:t>])</a:t>
            </a:r>
            <a:endParaRPr sz="1200">
              <a:latin typeface="Pragati Narrow"/>
              <a:ea typeface="Pragati Narrow"/>
              <a:cs typeface="Pragati Narrow"/>
              <a:sym typeface="Pragati Narrow"/>
            </a:endParaRPr>
          </a:p>
        </p:txBody>
      </p:sp>
      <p:sp>
        <p:nvSpPr>
          <p:cNvPr id="170" name="Google Shape;170;p24"/>
          <p:cNvSpPr txBox="1"/>
          <p:nvPr>
            <p:ph idx="1" type="body"/>
          </p:nvPr>
        </p:nvSpPr>
        <p:spPr>
          <a:xfrm>
            <a:off x="4572000" y="1298700"/>
            <a:ext cx="4258800" cy="353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600"/>
              <a:buFont typeface="Oswald"/>
              <a:buChar char="➢"/>
            </a:pPr>
            <a:r>
              <a:rPr lang="en-GB" sz="1600">
                <a:latin typeface="Oswald"/>
                <a:ea typeface="Oswald"/>
                <a:cs typeface="Oswald"/>
                <a:sym typeface="Oswald"/>
              </a:rPr>
              <a:t>Ejemplo de unwind</a:t>
            </a:r>
            <a:endParaRPr sz="1600"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db.survey.</a:t>
            </a:r>
            <a:r>
              <a:rPr lang="en-GB" sz="1400">
                <a:solidFill>
                  <a:srgbClr val="6AA84F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aggregate</a:t>
            </a: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( [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    {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        </a:t>
            </a:r>
            <a:r>
              <a:rPr lang="en-GB" sz="1400">
                <a:solidFill>
                  <a:srgbClr val="3D85C6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$unwind</a:t>
            </a: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: "$results"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    }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] )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600"/>
              <a:buFont typeface="Oswald"/>
              <a:buChar char="➢"/>
            </a:pPr>
            <a:r>
              <a:rPr lang="en-GB" sz="1600">
                <a:latin typeface="Oswald"/>
                <a:ea typeface="Oswald"/>
                <a:cs typeface="Oswald"/>
                <a:sym typeface="Oswald"/>
              </a:rPr>
              <a:t>Resultado del pipeline</a:t>
            </a:r>
            <a:endParaRPr sz="1600"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[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  { _id: 1, results: { product: 'abc', score: 10 } },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  { _id: 1, results: { product: 'xyz', score: 5 } }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]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0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5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Oswald"/>
                <a:ea typeface="Oswald"/>
                <a:cs typeface="Oswald"/>
                <a:sym typeface="Oswald"/>
              </a:rPr>
              <a:t>Stages de agregación (2) - ReplaceRoot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76" name="Google Shape;176;p25"/>
          <p:cNvSpPr txBox="1"/>
          <p:nvPr>
            <p:ph idx="1" type="body"/>
          </p:nvPr>
        </p:nvSpPr>
        <p:spPr>
          <a:xfrm>
            <a:off x="311700" y="853200"/>
            <a:ext cx="8520600" cy="4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latin typeface="Pragati Narrow"/>
                <a:ea typeface="Pragati Narrow"/>
                <a:cs typeface="Pragati Narrow"/>
                <a:sym typeface="Pragati Narrow"/>
              </a:rPr>
              <a:t>{ </a:t>
            </a:r>
            <a:r>
              <a:rPr b="1" lang="en-GB" sz="1600">
                <a:solidFill>
                  <a:srgbClr val="3D85C6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$replaceRoot</a:t>
            </a:r>
            <a:r>
              <a:rPr lang="en-GB" sz="1600">
                <a:latin typeface="Pragati Narrow"/>
                <a:ea typeface="Pragati Narrow"/>
                <a:cs typeface="Pragati Narrow"/>
                <a:sym typeface="Pragati Narrow"/>
              </a:rPr>
              <a:t>:  { newRoot: &lt; replacementDocument &gt; } }</a:t>
            </a:r>
            <a:endParaRPr sz="16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77" name="Google Shape;177;p25"/>
          <p:cNvSpPr txBox="1"/>
          <p:nvPr>
            <p:ph idx="1" type="body"/>
          </p:nvPr>
        </p:nvSpPr>
        <p:spPr>
          <a:xfrm>
            <a:off x="313200" y="1298700"/>
            <a:ext cx="4258800" cy="353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600"/>
              <a:buFont typeface="Oswald"/>
              <a:buChar char="➢"/>
            </a:pPr>
            <a:r>
              <a:rPr lang="en-GB" sz="1600">
                <a:latin typeface="Oswald"/>
                <a:ea typeface="Oswald"/>
                <a:cs typeface="Oswald"/>
                <a:sym typeface="Oswald"/>
              </a:rPr>
              <a:t>Colección survey</a:t>
            </a:r>
            <a:endParaRPr sz="1600"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200">
                <a:latin typeface="Pragati Narrow"/>
                <a:ea typeface="Pragati Narrow"/>
                <a:cs typeface="Pragati Narrow"/>
                <a:sym typeface="Pragati Narrow"/>
              </a:rPr>
              <a:t>db.survey.insertMany([</a:t>
            </a:r>
            <a:endParaRPr sz="12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Pragati Narrow"/>
                <a:ea typeface="Pragati Narrow"/>
                <a:cs typeface="Pragati Narrow"/>
                <a:sym typeface="Pragati Narrow"/>
              </a:rPr>
              <a:t>      { _id: 1, results: [ { product: "abc", score: 10 }, { product: "xyz", score: 5 } ] },</a:t>
            </a:r>
            <a:endParaRPr sz="12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Pragati Narrow"/>
                <a:ea typeface="Pragati Narrow"/>
                <a:cs typeface="Pragati Narrow"/>
                <a:sym typeface="Pragati Narrow"/>
              </a:rPr>
              <a:t>      { _id: 2, results: [ { product: "abc", score: 9 }, { product: "xyz", score: 8 } ] },</a:t>
            </a:r>
            <a:endParaRPr sz="12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Pragati Narrow"/>
                <a:ea typeface="Pragati Narrow"/>
                <a:cs typeface="Pragati Narrow"/>
                <a:sym typeface="Pragati Narrow"/>
              </a:rPr>
              <a:t>      { _id: 3, results: [ { product: "abc", score: 6 }, { product: "xyz", score: 3 } ] }</a:t>
            </a:r>
            <a:endParaRPr sz="12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Pragati Narrow"/>
                <a:ea typeface="Pragati Narrow"/>
                <a:cs typeface="Pragati Narrow"/>
                <a:sym typeface="Pragati Narrow"/>
              </a:rPr>
              <a:t>])</a:t>
            </a:r>
            <a:endParaRPr sz="1200">
              <a:latin typeface="Pragati Narrow"/>
              <a:ea typeface="Pragati Narrow"/>
              <a:cs typeface="Pragati Narrow"/>
              <a:sym typeface="Pragati Narrow"/>
            </a:endParaRPr>
          </a:p>
        </p:txBody>
      </p:sp>
      <p:sp>
        <p:nvSpPr>
          <p:cNvPr id="178" name="Google Shape;178;p25"/>
          <p:cNvSpPr txBox="1"/>
          <p:nvPr>
            <p:ph idx="1" type="body"/>
          </p:nvPr>
        </p:nvSpPr>
        <p:spPr>
          <a:xfrm>
            <a:off x="4572000" y="1298700"/>
            <a:ext cx="4258800" cy="353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600"/>
              <a:buFont typeface="Oswald"/>
              <a:buChar char="➢"/>
            </a:pPr>
            <a:r>
              <a:rPr lang="en-GB" sz="1600">
                <a:latin typeface="Oswald"/>
                <a:ea typeface="Oswald"/>
                <a:cs typeface="Oswald"/>
                <a:sym typeface="Oswald"/>
              </a:rPr>
              <a:t>Ejemplo de replaceRoot</a:t>
            </a:r>
            <a:endParaRPr sz="1600"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db.survey.</a:t>
            </a:r>
            <a:r>
              <a:rPr lang="en-GB" sz="1400">
                <a:solidFill>
                  <a:srgbClr val="6AA84F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aggregate</a:t>
            </a: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( [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    { </a:t>
            </a:r>
            <a:r>
              <a:rPr lang="en-GB" sz="1400">
                <a:solidFill>
                  <a:srgbClr val="3D85C6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$unwind</a:t>
            </a: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: "$results"  },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    {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        </a:t>
            </a:r>
            <a:r>
              <a:rPr lang="en-GB" sz="1400">
                <a:solidFill>
                  <a:srgbClr val="3D85C6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$match</a:t>
            </a: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: { "results.score": { </a:t>
            </a:r>
            <a:r>
              <a:rPr lang="en-GB" sz="1400">
                <a:solidFill>
                  <a:srgbClr val="6AA84F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$gte</a:t>
            </a: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: 9 } }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    },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    {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        </a:t>
            </a:r>
            <a:r>
              <a:rPr b="1" lang="en-GB" sz="1400">
                <a:solidFill>
                  <a:srgbClr val="3D85C6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$replaceRoot</a:t>
            </a: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: { newRoot: "$results" }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    }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] )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6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Oswald"/>
                <a:ea typeface="Oswald"/>
                <a:cs typeface="Oswald"/>
                <a:sym typeface="Oswald"/>
              </a:rPr>
              <a:t>Stages de agregación (2) - GROUP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84" name="Google Shape;184;p26"/>
          <p:cNvSpPr txBox="1"/>
          <p:nvPr>
            <p:ph idx="1" type="body"/>
          </p:nvPr>
        </p:nvSpPr>
        <p:spPr>
          <a:xfrm>
            <a:off x="311700" y="853200"/>
            <a:ext cx="8520600" cy="135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4572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{ 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45720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3D85C6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$group</a:t>
            </a: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: </a:t>
            </a: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{ 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457200" lvl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_id: &lt;expression&gt;, 			        </a:t>
            </a:r>
            <a:r>
              <a:rPr i="1" lang="en-GB" sz="1400">
                <a:solidFill>
                  <a:srgbClr val="999999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// single or </a:t>
            </a:r>
            <a:r>
              <a:rPr i="1" lang="en-GB" sz="1400">
                <a:solidFill>
                  <a:srgbClr val="999999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group key</a:t>
            </a:r>
            <a:endParaRPr i="1" sz="1400">
              <a:solidFill>
                <a:srgbClr val="999999"/>
              </a:solidFill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457200" lvl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&lt;</a:t>
            </a: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field</a:t>
            </a:r>
            <a:r>
              <a:rPr baseline="-25000" lang="en-GB" sz="1400">
                <a:latin typeface="Pragati Narrow"/>
                <a:ea typeface="Pragati Narrow"/>
                <a:cs typeface="Pragati Narrow"/>
                <a:sym typeface="Pragati Narrow"/>
              </a:rPr>
              <a:t>1</a:t>
            </a: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&gt;: { &lt;</a:t>
            </a:r>
            <a:r>
              <a:rPr lang="en-GB" sz="1400">
                <a:solidFill>
                  <a:srgbClr val="6AA84F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accumulator</a:t>
            </a:r>
            <a:r>
              <a:rPr baseline="-25000" lang="en-GB" sz="1400">
                <a:solidFill>
                  <a:srgbClr val="6AA84F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1</a:t>
            </a: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&gt;: </a:t>
            </a: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&lt;expression</a:t>
            </a:r>
            <a:r>
              <a:rPr baseline="-25000" lang="en-GB" sz="1400">
                <a:latin typeface="Pragati Narrow"/>
                <a:ea typeface="Pragati Narrow"/>
                <a:cs typeface="Pragati Narrow"/>
                <a:sym typeface="Pragati Narrow"/>
              </a:rPr>
              <a:t>1</a:t>
            </a: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&gt;,       </a:t>
            </a:r>
            <a:r>
              <a:rPr i="1" lang="en-GB" sz="1400">
                <a:solidFill>
                  <a:srgbClr val="999999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// accumulator expression: $avg, $max, $min, $stdDevPop,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… 					       </a:t>
            </a:r>
            <a:r>
              <a:rPr i="1" lang="en-GB" sz="1400">
                <a:solidFill>
                  <a:srgbClr val="999999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// $count, $sum, $first, $addToSet, $push, ….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45720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} 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4572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}</a:t>
            </a:r>
            <a:endParaRPr sz="14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85" name="Google Shape;185;p26"/>
          <p:cNvSpPr txBox="1"/>
          <p:nvPr>
            <p:ph idx="1" type="body"/>
          </p:nvPr>
        </p:nvSpPr>
        <p:spPr>
          <a:xfrm>
            <a:off x="313200" y="2130450"/>
            <a:ext cx="4258800" cy="269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/>
          </a:bodyPr>
          <a:lstStyle/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ct val="100000"/>
              <a:buFont typeface="Oswald"/>
              <a:buChar char="➢"/>
            </a:pPr>
            <a:r>
              <a:rPr lang="en-GB">
                <a:latin typeface="Oswald"/>
                <a:ea typeface="Oswald"/>
                <a:cs typeface="Oswald"/>
                <a:sym typeface="Oswald"/>
              </a:rPr>
              <a:t>Colección sales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db.sales.insertMany([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    { _id: 1, item: "abc", price: 10, qty: 2, date: ISODate("2014-03-01T08:00:00Z") },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    { _id: 2, item: "jkl", price: 20, qty: 1, date: ISODate("2014-03-01T09:00:00Z") },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    { _id: 3, item: "xyz", price: 5, qty: 10, date: ISODate("2014-03-15T09:00:00Z") },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    { _id: 4, item: "xyz", price: 5, qty: 20, date: ISODate("2014-04-04T11:21:39Z") },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    { _id: 5, item: "abc", price: 10, qty: 10, date: ISODate("2014-04-04T21:23:13Z") },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    { _id: 6, item: "def", price: 7.5, qty: 5, date: ISODate("2015-06-04T05:08:13Z") },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    { _id: 7, item: "def", price: 7.5, qty: 10, date: ISODate("2015-09-10T08:43:00Z") },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    { _id: 8, item: "abc", price: 10, qty: 5, date: ISODate("2016-02-06T20:20:13Z") }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])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</p:txBody>
      </p:sp>
      <p:sp>
        <p:nvSpPr>
          <p:cNvPr id="186" name="Google Shape;186;p26"/>
          <p:cNvSpPr txBox="1"/>
          <p:nvPr>
            <p:ph idx="1" type="body"/>
          </p:nvPr>
        </p:nvSpPr>
        <p:spPr>
          <a:xfrm>
            <a:off x="4572000" y="2130150"/>
            <a:ext cx="4258800" cy="269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400"/>
              <a:buFont typeface="Oswald"/>
              <a:buChar char="➢"/>
            </a:pPr>
            <a:r>
              <a:rPr lang="en-GB" sz="1400">
                <a:latin typeface="Oswald"/>
                <a:ea typeface="Oswald"/>
                <a:cs typeface="Oswald"/>
                <a:sym typeface="Oswald"/>
              </a:rPr>
              <a:t>Ejemplo de group donde _id es null y </a:t>
            </a:r>
            <a:r>
              <a:rPr lang="en-GB" sz="1400" u="sng">
                <a:solidFill>
                  <a:schemeClr val="hlink"/>
                </a:solidFill>
                <a:latin typeface="Oswald"/>
                <a:ea typeface="Oswald"/>
                <a:cs typeface="Oswald"/>
                <a:sym typeface="Oswald"/>
                <a:hlinkClick r:id="rId3"/>
              </a:rPr>
              <a:t>expresiones de acumulador</a:t>
            </a:r>
            <a:endParaRPr sz="1400"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200">
                <a:latin typeface="Pragati Narrow"/>
                <a:ea typeface="Pragati Narrow"/>
                <a:cs typeface="Pragati Narrow"/>
                <a:sym typeface="Pragati Narrow"/>
              </a:rPr>
              <a:t>db.sales.</a:t>
            </a:r>
            <a:r>
              <a:rPr lang="en-GB" sz="1200">
                <a:solidFill>
                  <a:srgbClr val="6AA84F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aggregate</a:t>
            </a:r>
            <a:r>
              <a:rPr lang="en-GB" sz="1200">
                <a:latin typeface="Pragati Narrow"/>
                <a:ea typeface="Pragati Narrow"/>
                <a:cs typeface="Pragati Narrow"/>
                <a:sym typeface="Pragati Narrow"/>
              </a:rPr>
              <a:t>([</a:t>
            </a:r>
            <a:endParaRPr sz="12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Pragati Narrow"/>
                <a:ea typeface="Pragati Narrow"/>
                <a:cs typeface="Pragati Narrow"/>
                <a:sym typeface="Pragati Narrow"/>
              </a:rPr>
              <a:t>    {</a:t>
            </a:r>
            <a:endParaRPr sz="12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Pragati Narrow"/>
                <a:ea typeface="Pragati Narrow"/>
                <a:cs typeface="Pragati Narrow"/>
                <a:sym typeface="Pragati Narrow"/>
              </a:rPr>
              <a:t>        </a:t>
            </a:r>
            <a:r>
              <a:rPr lang="en-GB" sz="1200">
                <a:solidFill>
                  <a:srgbClr val="3D85C6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$group</a:t>
            </a:r>
            <a:r>
              <a:rPr lang="en-GB" sz="1200">
                <a:latin typeface="Pragati Narrow"/>
                <a:ea typeface="Pragati Narrow"/>
                <a:cs typeface="Pragati Narrow"/>
                <a:sym typeface="Pragati Narrow"/>
              </a:rPr>
              <a:t>: {</a:t>
            </a:r>
            <a:endParaRPr sz="12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Pragati Narrow"/>
                <a:ea typeface="Pragati Narrow"/>
                <a:cs typeface="Pragati Narrow"/>
                <a:sym typeface="Pragati Narrow"/>
              </a:rPr>
              <a:t>            _id: null,</a:t>
            </a:r>
            <a:endParaRPr sz="12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Pragati Narrow"/>
                <a:ea typeface="Pragati Narrow"/>
                <a:cs typeface="Pragati Narrow"/>
                <a:sym typeface="Pragati Narrow"/>
              </a:rPr>
              <a:t>            totalQuanty: { </a:t>
            </a:r>
            <a:r>
              <a:rPr lang="en-GB" sz="1200">
                <a:solidFill>
                  <a:srgbClr val="6AA84F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$sum</a:t>
            </a:r>
            <a:r>
              <a:rPr lang="en-GB" sz="1200">
                <a:latin typeface="Pragati Narrow"/>
                <a:ea typeface="Pragati Narrow"/>
                <a:cs typeface="Pragati Narrow"/>
                <a:sym typeface="Pragati Narrow"/>
              </a:rPr>
              <a:t>: "$qty"},</a:t>
            </a:r>
            <a:endParaRPr sz="12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Pragati Narrow"/>
                <a:ea typeface="Pragati Narrow"/>
                <a:cs typeface="Pragati Narrow"/>
                <a:sym typeface="Pragati Narrow"/>
              </a:rPr>
              <a:t>            count: { </a:t>
            </a:r>
            <a:r>
              <a:rPr lang="en-GB" sz="1200">
                <a:solidFill>
                  <a:srgbClr val="6AA84F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$count</a:t>
            </a:r>
            <a:r>
              <a:rPr lang="en-GB" sz="1200">
                <a:latin typeface="Pragati Narrow"/>
                <a:ea typeface="Pragati Narrow"/>
                <a:cs typeface="Pragati Narrow"/>
                <a:sym typeface="Pragati Narrow"/>
              </a:rPr>
              <a:t>: {}}</a:t>
            </a:r>
            <a:endParaRPr sz="12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Pragati Narrow"/>
                <a:ea typeface="Pragati Narrow"/>
                <a:cs typeface="Pragati Narrow"/>
                <a:sym typeface="Pragati Narrow"/>
              </a:rPr>
              <a:t>        }</a:t>
            </a:r>
            <a:endParaRPr sz="12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Pragati Narrow"/>
                <a:ea typeface="Pragati Narrow"/>
                <a:cs typeface="Pragati Narrow"/>
                <a:sym typeface="Pragati Narrow"/>
              </a:rPr>
              <a:t>    }</a:t>
            </a:r>
            <a:endParaRPr sz="12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Pragati Narrow"/>
                <a:ea typeface="Pragati Narrow"/>
                <a:cs typeface="Pragati Narrow"/>
                <a:sym typeface="Pragati Narrow"/>
              </a:rPr>
              <a:t>])</a:t>
            </a:r>
            <a:endParaRPr sz="12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400"/>
              <a:buFont typeface="Oswald"/>
              <a:buChar char="➢"/>
            </a:pPr>
            <a:r>
              <a:rPr lang="en-GB" sz="1400">
                <a:latin typeface="Oswald"/>
                <a:ea typeface="Oswald"/>
                <a:cs typeface="Oswald"/>
                <a:sym typeface="Oswald"/>
              </a:rPr>
              <a:t>Resultado del pipeline</a:t>
            </a:r>
            <a:endParaRPr sz="1400"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200">
                <a:latin typeface="Pragati Narrow"/>
                <a:ea typeface="Pragati Narrow"/>
                <a:cs typeface="Pragati Narrow"/>
                <a:sym typeface="Pragati Narrow"/>
              </a:rPr>
              <a:t>[ { _id: null, totalQuanty: 63, count: 8 } ]</a:t>
            </a:r>
            <a:endParaRPr sz="1200">
              <a:latin typeface="Pragati Narrow"/>
              <a:ea typeface="Pragati Narrow"/>
              <a:cs typeface="Pragati Narrow"/>
              <a:sym typeface="Pragati Narro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6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6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6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7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b="1" lang="en-GB">
                <a:latin typeface="Oswald"/>
                <a:ea typeface="Oswald"/>
                <a:cs typeface="Oswald"/>
                <a:sym typeface="Oswald"/>
              </a:rPr>
              <a:t>Stages de agregación (2) - GROUP 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92" name="Google Shape;192;p27"/>
          <p:cNvSpPr txBox="1"/>
          <p:nvPr>
            <p:ph idx="1" type="body"/>
          </p:nvPr>
        </p:nvSpPr>
        <p:spPr>
          <a:xfrm>
            <a:off x="4572000" y="853200"/>
            <a:ext cx="4258800" cy="402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-30734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ct val="100000"/>
              <a:buFont typeface="Oswald"/>
              <a:buChar char="➢"/>
            </a:pPr>
            <a:r>
              <a:rPr lang="en-GB" sz="1600">
                <a:latin typeface="Oswald"/>
                <a:ea typeface="Oswald"/>
                <a:cs typeface="Oswald"/>
                <a:sym typeface="Oswald"/>
              </a:rPr>
              <a:t>Agrupar por varios campos</a:t>
            </a:r>
            <a:endParaRPr sz="1600"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db.sales</a:t>
            </a:r>
            <a:r>
              <a:rPr lang="en-GB" sz="1400">
                <a:solidFill>
                  <a:srgbClr val="6AA84F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.aggregate</a:t>
            </a: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( [</a:t>
            </a:r>
            <a:endParaRPr sz="1400">
              <a:solidFill>
                <a:srgbClr val="6AA84F"/>
              </a:solidFill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    {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        </a:t>
            </a:r>
            <a:r>
              <a:rPr lang="en-GB" sz="1400">
                <a:solidFill>
                  <a:srgbClr val="3D85C6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$group</a:t>
            </a: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: {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            _id: { "year": {</a:t>
            </a:r>
            <a:r>
              <a:rPr lang="en-GB" sz="1400">
                <a:solidFill>
                  <a:srgbClr val="6AA84F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$year:</a:t>
            </a: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 "$date"}, month: {</a:t>
            </a:r>
            <a:r>
              <a:rPr lang="en-GB" sz="1400">
                <a:solidFill>
                  <a:srgbClr val="6AA84F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$month</a:t>
            </a: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: "$date" } },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            totalQuantity: {</a:t>
            </a:r>
            <a:r>
              <a:rPr lang="en-GB" sz="1400">
                <a:solidFill>
                  <a:srgbClr val="6AA84F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 $sum</a:t>
            </a: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: "$qty" },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            count: { </a:t>
            </a:r>
            <a:r>
              <a:rPr lang="en-GB" sz="1400">
                <a:solidFill>
                  <a:srgbClr val="6AA84F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$sum</a:t>
            </a: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: 1 }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        }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    }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] )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-30734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ct val="100000"/>
              <a:buFont typeface="Oswald"/>
              <a:buChar char="➢"/>
            </a:pPr>
            <a:r>
              <a:rPr lang="en-GB" sz="1600">
                <a:latin typeface="Oswald"/>
                <a:ea typeface="Oswald"/>
                <a:cs typeface="Oswald"/>
                <a:sym typeface="Oswald"/>
              </a:rPr>
              <a:t>Resultado del pipeline</a:t>
            </a:r>
            <a:endParaRPr sz="1600"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[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  { _id: { year: 2014, month: 3 }, totalQuantity: 13, count: 3 },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  { _id: { year: 2015, month: 9 }, totalQuantity: 10, count: 1 },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  { _id: { year: 2015, month: 6 }, totalQuantity: 5, count: 1 },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  { _id: { year: 2016, month: 2 }, totalQuantity: 5, count: 1 },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  { _id: { year: 2014, month: 4 }, totalQuantity: 30, count: 2 }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]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</p:txBody>
      </p:sp>
      <p:sp>
        <p:nvSpPr>
          <p:cNvPr id="193" name="Google Shape;193;p27"/>
          <p:cNvSpPr txBox="1"/>
          <p:nvPr>
            <p:ph idx="1" type="body"/>
          </p:nvPr>
        </p:nvSpPr>
        <p:spPr>
          <a:xfrm>
            <a:off x="311700" y="853200"/>
            <a:ext cx="4258800" cy="402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600"/>
              <a:buFont typeface="Oswald"/>
              <a:buChar char="➢"/>
            </a:pPr>
            <a:r>
              <a:rPr lang="en-GB" sz="1600">
                <a:latin typeface="Oswald"/>
                <a:ea typeface="Oswald"/>
                <a:cs typeface="Oswald"/>
                <a:sym typeface="Oswald"/>
              </a:rPr>
              <a:t>Agrupar por un solo campo</a:t>
            </a:r>
            <a:endParaRPr sz="1600"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db.sales.</a:t>
            </a:r>
            <a:r>
              <a:rPr lang="en-GB" sz="1400">
                <a:solidFill>
                  <a:srgbClr val="6AA84F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aggregate</a:t>
            </a: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( [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    {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        </a:t>
            </a:r>
            <a:r>
              <a:rPr lang="en-GB" sz="1400">
                <a:solidFill>
                  <a:srgbClr val="3D85C6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$group</a:t>
            </a: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: {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            _id: "$item",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            tamount: { </a:t>
            </a:r>
            <a:r>
              <a:rPr lang="en-GB" sz="1400">
                <a:solidFill>
                  <a:srgbClr val="6AA84F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$sum</a:t>
            </a: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: { </a:t>
            </a:r>
            <a:r>
              <a:rPr lang="en-GB" sz="1400">
                <a:solidFill>
                  <a:srgbClr val="6AA84F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$multiply</a:t>
            </a: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: [ "$price", "$qty" ] } },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        }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    }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] )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600"/>
              <a:buFont typeface="Oswald"/>
              <a:buChar char="➢"/>
            </a:pPr>
            <a:r>
              <a:rPr lang="en-GB" sz="1600">
                <a:latin typeface="Oswald"/>
                <a:ea typeface="Oswald"/>
                <a:cs typeface="Oswald"/>
                <a:sym typeface="Oswald"/>
              </a:rPr>
              <a:t>Resultado del pipeline</a:t>
            </a:r>
            <a:endParaRPr sz="1600"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[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  { _id: 'def', amount: 112.5 },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  { _id: 'jkl', amount: 20 },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  { _id: 'abc', amount: 170 },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  { _id: 'xyz', amount: 150 }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]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8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b="1" lang="en-GB">
                <a:latin typeface="Oswald"/>
                <a:ea typeface="Oswald"/>
                <a:cs typeface="Oswald"/>
                <a:sym typeface="Oswald"/>
              </a:rPr>
              <a:t>Stages de agregación (2) - UnionWith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99" name="Google Shape;199;p28"/>
          <p:cNvSpPr txBox="1"/>
          <p:nvPr>
            <p:ph idx="1" type="body"/>
          </p:nvPr>
        </p:nvSpPr>
        <p:spPr>
          <a:xfrm>
            <a:off x="311700" y="853200"/>
            <a:ext cx="8520600" cy="90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latin typeface="Pragati Narrow"/>
                <a:ea typeface="Pragati Narrow"/>
                <a:cs typeface="Pragati Narrow"/>
                <a:sym typeface="Pragati Narrow"/>
              </a:rPr>
              <a:t>{ </a:t>
            </a:r>
            <a:r>
              <a:rPr b="1" lang="en-GB" sz="1600">
                <a:solidFill>
                  <a:srgbClr val="3D85C6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$unionWith</a:t>
            </a:r>
            <a:r>
              <a:rPr lang="en-GB" sz="1600">
                <a:latin typeface="Pragati Narrow"/>
                <a:ea typeface="Pragati Narrow"/>
                <a:cs typeface="Pragati Narrow"/>
                <a:sym typeface="Pragati Narrow"/>
              </a:rPr>
              <a:t>:  "&lt;collection&gt;"  }</a:t>
            </a:r>
            <a:endParaRPr sz="16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latin typeface="Pragati Narrow"/>
                <a:ea typeface="Pragati Narrow"/>
                <a:cs typeface="Pragati Narrow"/>
                <a:sym typeface="Pragati Narrow"/>
              </a:rPr>
              <a:t>{ </a:t>
            </a:r>
            <a:r>
              <a:rPr b="1" lang="en-GB" sz="1600">
                <a:solidFill>
                  <a:srgbClr val="3D85C6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$unionWith</a:t>
            </a:r>
            <a:r>
              <a:rPr lang="en-GB" sz="1600">
                <a:latin typeface="Pragati Narrow"/>
                <a:ea typeface="Pragati Narrow"/>
                <a:cs typeface="Pragati Narrow"/>
                <a:sym typeface="Pragati Narrow"/>
              </a:rPr>
              <a:t>:  { </a:t>
            </a:r>
            <a:r>
              <a:rPr lang="en-GB" sz="1600">
                <a:solidFill>
                  <a:srgbClr val="6AA84F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coll</a:t>
            </a:r>
            <a:r>
              <a:rPr lang="en-GB" sz="1600">
                <a:latin typeface="Pragati Narrow"/>
                <a:ea typeface="Pragati Narrow"/>
                <a:cs typeface="Pragati Narrow"/>
                <a:sym typeface="Pragati Narrow"/>
              </a:rPr>
              <a:t>: "&lt;collection&gt;",  </a:t>
            </a:r>
            <a:r>
              <a:rPr lang="en-GB" sz="1600">
                <a:solidFill>
                  <a:srgbClr val="6AA84F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pipeline</a:t>
            </a:r>
            <a:r>
              <a:rPr lang="en-GB" sz="1600">
                <a:latin typeface="Pragati Narrow"/>
                <a:ea typeface="Pragati Narrow"/>
                <a:cs typeface="Pragati Narrow"/>
                <a:sym typeface="Pragati Narrow"/>
              </a:rPr>
              <a:t>: [ { &lt;stage</a:t>
            </a:r>
            <a:r>
              <a:rPr baseline="-25000" lang="en-GB" sz="1600">
                <a:latin typeface="Pragati Narrow"/>
                <a:ea typeface="Pragati Narrow"/>
                <a:cs typeface="Pragati Narrow"/>
                <a:sym typeface="Pragati Narrow"/>
              </a:rPr>
              <a:t>1</a:t>
            </a:r>
            <a:r>
              <a:rPr lang="en-GB" sz="1600">
                <a:latin typeface="Pragati Narrow"/>
                <a:ea typeface="Pragati Narrow"/>
                <a:cs typeface="Pragati Narrow"/>
                <a:sym typeface="Pragati Narrow"/>
              </a:rPr>
              <a:t>&gt; }, … ] } }</a:t>
            </a:r>
            <a:endParaRPr sz="16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00" name="Google Shape;200;p28"/>
          <p:cNvSpPr txBox="1"/>
          <p:nvPr>
            <p:ph idx="1" type="body"/>
          </p:nvPr>
        </p:nvSpPr>
        <p:spPr>
          <a:xfrm>
            <a:off x="313200" y="1757700"/>
            <a:ext cx="4258800" cy="30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600"/>
              <a:buFont typeface="Oswald"/>
              <a:buChar char="➢"/>
            </a:pPr>
            <a:r>
              <a:rPr lang="en-GB" sz="1600">
                <a:latin typeface="Oswald"/>
                <a:ea typeface="Oswald"/>
                <a:cs typeface="Oswald"/>
                <a:sym typeface="Oswald"/>
              </a:rPr>
              <a:t>Colecciones cats y dogs</a:t>
            </a:r>
            <a:endParaRPr sz="1600">
              <a:latin typeface="Oswald"/>
              <a:ea typeface="Oswald"/>
              <a:cs typeface="Oswald"/>
              <a:sym typeface="Oswald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db.cats.insertMany([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    		{ _id: 1, name: "Fluffy", type: "Cat", weight: 5 },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    		{ _id: 2, name: "Scratch", type: "Cat", weight: 3 },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    		{ _id: 3, name: "Meow", type: "Cat", weight: 7 }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] )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db.dogs.insertMany([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    		{ _id: 1, name: "Wag", type: "Dog", weight: 20 },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    		{ _id: 2, name: "Bark", type: "Dog", weight: 10 },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    		{ _id: 3, name: "Fluffy", type: "Dog", weight: 40 }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] )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</p:txBody>
      </p:sp>
      <p:sp>
        <p:nvSpPr>
          <p:cNvPr id="201" name="Google Shape;201;p28"/>
          <p:cNvSpPr txBox="1"/>
          <p:nvPr>
            <p:ph idx="1" type="body"/>
          </p:nvPr>
        </p:nvSpPr>
        <p:spPr>
          <a:xfrm>
            <a:off x="4572000" y="1757700"/>
            <a:ext cx="4258800" cy="326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22580" lvl="0" marL="457200" rtl="0" algn="l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ct val="100000"/>
              <a:buFont typeface="Oswald"/>
              <a:buChar char="➢"/>
            </a:pPr>
            <a:r>
              <a:rPr lang="en-GB" sz="1600">
                <a:latin typeface="Oswald"/>
                <a:ea typeface="Oswald"/>
                <a:cs typeface="Oswald"/>
                <a:sym typeface="Oswald"/>
              </a:rPr>
              <a:t>Ejemplo de unionWith</a:t>
            </a:r>
            <a:endParaRPr sz="1600"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l">
              <a:lnSpc>
                <a:spcPct val="4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db.cats.</a:t>
            </a:r>
            <a:r>
              <a:rPr lang="en-GB" sz="1400">
                <a:solidFill>
                  <a:srgbClr val="6AA84F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aggregate</a:t>
            </a: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( [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    {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        </a:t>
            </a:r>
            <a:r>
              <a:rPr lang="en-GB" sz="1400">
                <a:solidFill>
                  <a:srgbClr val="3D85C6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$unionWith</a:t>
            </a: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: {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            coll: "dogs",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            pipeline: [ { </a:t>
            </a:r>
            <a:r>
              <a:rPr lang="en-GB" sz="1400">
                <a:solidFill>
                  <a:srgbClr val="3D85C6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$match</a:t>
            </a: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: { weight: { </a:t>
            </a:r>
            <a:r>
              <a:rPr lang="en-GB" sz="1400">
                <a:solidFill>
                  <a:srgbClr val="6AA84F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$lt</a:t>
            </a: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: 30 } } } ]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        }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    }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] )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-322580" lvl="0" marL="457200" rtl="0" algn="l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ct val="100000"/>
              <a:buFont typeface="Oswald"/>
              <a:buChar char="➢"/>
            </a:pPr>
            <a:r>
              <a:rPr lang="en-GB" sz="1600">
                <a:latin typeface="Oswald"/>
                <a:ea typeface="Oswald"/>
                <a:cs typeface="Oswald"/>
                <a:sym typeface="Oswald"/>
              </a:rPr>
              <a:t>Resultado del pipeline</a:t>
            </a:r>
            <a:endParaRPr sz="1600"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l">
              <a:lnSpc>
                <a:spcPct val="4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[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  { _id: 1, name: 'Fluffy', type: 'Cat', weight: 5 },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  { _id: 2, name: 'Scratch', type: 'Cat', weight: 3 },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  { _id: 3, name: 'Meow', type: 'Cat', weight: 7 },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  { _id: 1, name: 'Wag', type: 'Dog', weight: 20 },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  { _id: 2, name: 'Bark', type: 'Dog', weight: 10 }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]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1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1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1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1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1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1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end="16" st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1">
                                            <p:txEl>
                                              <p:pRg end="16" st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end="17" st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1">
                                            <p:txEl>
                                              <p:pRg end="17" st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9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Oswald"/>
                <a:ea typeface="Oswald"/>
                <a:cs typeface="Oswald"/>
                <a:sym typeface="Oswald"/>
              </a:rPr>
              <a:t>Stages de agregación (2) - OUT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07" name="Google Shape;207;p29"/>
          <p:cNvSpPr txBox="1"/>
          <p:nvPr>
            <p:ph idx="1" type="body"/>
          </p:nvPr>
        </p:nvSpPr>
        <p:spPr>
          <a:xfrm>
            <a:off x="311700" y="853200"/>
            <a:ext cx="8520600" cy="4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latin typeface="Pragati Narrow"/>
                <a:ea typeface="Pragati Narrow"/>
                <a:cs typeface="Pragati Narrow"/>
                <a:sym typeface="Pragati Narrow"/>
              </a:rPr>
              <a:t>{ </a:t>
            </a:r>
            <a:r>
              <a:rPr b="1" lang="en-GB" sz="1600">
                <a:solidFill>
                  <a:srgbClr val="3D85C6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$out</a:t>
            </a:r>
            <a:r>
              <a:rPr lang="en-GB" sz="1600">
                <a:latin typeface="Pragati Narrow"/>
                <a:ea typeface="Pragati Narrow"/>
                <a:cs typeface="Pragati Narrow"/>
                <a:sym typeface="Pragati Narrow"/>
              </a:rPr>
              <a:t>:  { db: </a:t>
            </a:r>
            <a:r>
              <a:rPr lang="en-GB" sz="1600">
                <a:latin typeface="Pragati Narrow"/>
                <a:ea typeface="Pragati Narrow"/>
                <a:cs typeface="Pragati Narrow"/>
                <a:sym typeface="Pragati Narrow"/>
              </a:rPr>
              <a:t> "&lt;outDatabase&gt;", coll:  "&lt;outCollection&gt;"</a:t>
            </a:r>
            <a:r>
              <a:rPr lang="en-GB" sz="1600">
                <a:latin typeface="Pragati Narrow"/>
                <a:ea typeface="Pragati Narrow"/>
                <a:cs typeface="Pragati Narrow"/>
                <a:sym typeface="Pragati Narrow"/>
              </a:rPr>
              <a:t>} }</a:t>
            </a:r>
            <a:endParaRPr sz="16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08" name="Google Shape;208;p29"/>
          <p:cNvSpPr txBox="1"/>
          <p:nvPr>
            <p:ph idx="1" type="body"/>
          </p:nvPr>
        </p:nvSpPr>
        <p:spPr>
          <a:xfrm>
            <a:off x="313200" y="1298700"/>
            <a:ext cx="4258800" cy="353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600"/>
              <a:buFont typeface="Oswald"/>
              <a:buChar char="➢"/>
            </a:pPr>
            <a:r>
              <a:rPr lang="en-GB" sz="1600">
                <a:latin typeface="Oswald"/>
                <a:ea typeface="Oswald"/>
                <a:cs typeface="Oswald"/>
                <a:sym typeface="Oswald"/>
              </a:rPr>
              <a:t>Colecciones cats y dogs</a:t>
            </a:r>
            <a:endParaRPr sz="1600">
              <a:latin typeface="Oswald"/>
              <a:ea typeface="Oswald"/>
              <a:cs typeface="Oswald"/>
              <a:sym typeface="Oswald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db.cats.insertMany([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    		{ _id: 1, name: "Fluffy", type: "Cat", weight: 5 },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    		{ _id: 2, name: "Scratch", type: "Cat", weight: 3 },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    		{ _id: 3, name: "Meow", type: "Cat", weight: 7 }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] )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db.dogs.insertMany([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    		{ _id: 1, name: "Wag", type: "Dog", weight: 20 },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    		{ _id: 2, name: "Bark", type: "Dog", weight: 10 },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    		{ _id: 3, name: "Fluffy", type: "Dog", weight: 40 }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] )</a:t>
            </a:r>
            <a:endParaRPr sz="1200">
              <a:latin typeface="Pragati Narrow"/>
              <a:ea typeface="Pragati Narrow"/>
              <a:cs typeface="Pragati Narrow"/>
              <a:sym typeface="Pragati Narrow"/>
            </a:endParaRPr>
          </a:p>
        </p:txBody>
      </p:sp>
      <p:sp>
        <p:nvSpPr>
          <p:cNvPr id="209" name="Google Shape;209;p29"/>
          <p:cNvSpPr txBox="1"/>
          <p:nvPr>
            <p:ph idx="1" type="body"/>
          </p:nvPr>
        </p:nvSpPr>
        <p:spPr>
          <a:xfrm>
            <a:off x="4572000" y="1298700"/>
            <a:ext cx="4258800" cy="353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600"/>
              <a:buFont typeface="Oswald"/>
              <a:buChar char="➢"/>
            </a:pPr>
            <a:r>
              <a:rPr lang="en-GB" sz="1600">
                <a:latin typeface="Oswald"/>
                <a:ea typeface="Oswald"/>
                <a:cs typeface="Oswald"/>
                <a:sym typeface="Oswald"/>
              </a:rPr>
              <a:t>Ejemplo de replaceRoot</a:t>
            </a:r>
            <a:endParaRPr sz="1600"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db.cats.</a:t>
            </a:r>
            <a:r>
              <a:rPr lang="en-GB" sz="1400">
                <a:solidFill>
                  <a:srgbClr val="6AA84F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aggregate</a:t>
            </a: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( [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    {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        </a:t>
            </a:r>
            <a:r>
              <a:rPr lang="en-GB" sz="1400">
                <a:solidFill>
                  <a:srgbClr val="3D85C6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$unionWith</a:t>
            </a: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: {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            coll: "dogs",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            pipeline: [ { </a:t>
            </a:r>
            <a:r>
              <a:rPr lang="en-GB" sz="1400">
                <a:solidFill>
                  <a:srgbClr val="3D85C6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$match</a:t>
            </a: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: { weight: { </a:t>
            </a:r>
            <a:r>
              <a:rPr lang="en-GB" sz="1400">
                <a:solidFill>
                  <a:srgbClr val="6AA84F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$lt</a:t>
            </a: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: 30 } } } ]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        }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    },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    {   </a:t>
            </a:r>
            <a:r>
              <a:rPr lang="en-GB" sz="1400">
                <a:solidFill>
                  <a:srgbClr val="3D85C6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$unset</a:t>
            </a: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: "_id"   },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    {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        </a:t>
            </a:r>
            <a:r>
              <a:rPr b="1" lang="en-GB" sz="1400">
                <a:solidFill>
                  <a:srgbClr val="3D85C6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$out:</a:t>
            </a: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 { db: "samples", coll: "pets" }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    }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] )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db.pets.find()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0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Oswald"/>
                <a:ea typeface="Oswald"/>
                <a:cs typeface="Oswald"/>
                <a:sym typeface="Oswald"/>
              </a:rPr>
              <a:t>Stages de agregación (2) - LOOKUP - Condición de JOIN simple 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15" name="Google Shape;215;p30"/>
          <p:cNvSpPr txBox="1"/>
          <p:nvPr>
            <p:ph idx="1" type="body"/>
          </p:nvPr>
        </p:nvSpPr>
        <p:spPr>
          <a:xfrm>
            <a:off x="311700" y="854850"/>
            <a:ext cx="8520600" cy="214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latin typeface="Pragati Narrow"/>
                <a:ea typeface="Pragati Narrow"/>
                <a:cs typeface="Pragati Narrow"/>
                <a:sym typeface="Pragati Narrow"/>
              </a:rPr>
              <a:t>{ </a:t>
            </a:r>
            <a:endParaRPr sz="16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457200" lvl="0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3D85C6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$lookup</a:t>
            </a:r>
            <a:r>
              <a:rPr lang="en-GB" sz="1600">
                <a:latin typeface="Pragati Narrow"/>
                <a:ea typeface="Pragati Narrow"/>
                <a:cs typeface="Pragati Narrow"/>
                <a:sym typeface="Pragati Narrow"/>
              </a:rPr>
              <a:t>: { </a:t>
            </a:r>
            <a:endParaRPr sz="16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457200" lvl="0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latin typeface="Pragati Narrow"/>
                <a:ea typeface="Pragati Narrow"/>
                <a:cs typeface="Pragati Narrow"/>
                <a:sym typeface="Pragati Narrow"/>
              </a:rPr>
              <a:t>from: &lt;collection to join&gt;, 		</a:t>
            </a:r>
            <a:endParaRPr sz="16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latin typeface="Pragati Narrow"/>
                <a:ea typeface="Pragati Narrow"/>
                <a:cs typeface="Pragati Narrow"/>
                <a:sym typeface="Pragati Narrow"/>
              </a:rPr>
              <a:t>localField: &lt;field from the input documents&gt;</a:t>
            </a:r>
            <a:endParaRPr sz="16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latin typeface="Pragati Narrow"/>
                <a:ea typeface="Pragati Narrow"/>
                <a:cs typeface="Pragati Narrow"/>
                <a:sym typeface="Pragati Narrow"/>
              </a:rPr>
              <a:t>foreignField: &lt;field from the documents of the "from" collection&gt;, </a:t>
            </a:r>
            <a:endParaRPr sz="16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latin typeface="Pragati Narrow"/>
                <a:ea typeface="Pragati Narrow"/>
                <a:cs typeface="Pragati Narrow"/>
                <a:sym typeface="Pragati Narrow"/>
              </a:rPr>
              <a:t>as : &lt;output array field&gt;</a:t>
            </a:r>
            <a:endParaRPr sz="16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457200" lvl="0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latin typeface="Pragati Narrow"/>
                <a:ea typeface="Pragati Narrow"/>
                <a:cs typeface="Pragati Narrow"/>
                <a:sym typeface="Pragati Narrow"/>
              </a:rPr>
              <a:t>} </a:t>
            </a:r>
            <a:endParaRPr sz="16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latin typeface="Pragati Narrow"/>
                <a:ea typeface="Pragati Narrow"/>
                <a:cs typeface="Pragati Narrow"/>
                <a:sym typeface="Pragati Narrow"/>
              </a:rPr>
              <a:t>}</a:t>
            </a:r>
            <a:endParaRPr sz="1600">
              <a:latin typeface="Pragati Narrow"/>
              <a:ea typeface="Pragati Narrow"/>
              <a:cs typeface="Pragati Narrow"/>
              <a:sym typeface="Pragati Narrow"/>
            </a:endParaRPr>
          </a:p>
        </p:txBody>
      </p:sp>
      <p:sp>
        <p:nvSpPr>
          <p:cNvPr id="216" name="Google Shape;216;p30"/>
          <p:cNvSpPr txBox="1"/>
          <p:nvPr>
            <p:ph idx="1" type="body"/>
          </p:nvPr>
        </p:nvSpPr>
        <p:spPr>
          <a:xfrm>
            <a:off x="313200" y="2996250"/>
            <a:ext cx="4258800" cy="183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600"/>
              <a:buFont typeface="Oswald"/>
              <a:buChar char="➢"/>
            </a:pPr>
            <a:r>
              <a:rPr lang="en-GB" sz="1600">
                <a:latin typeface="Oswald"/>
                <a:ea typeface="Oswald"/>
                <a:cs typeface="Oswald"/>
                <a:sym typeface="Oswald"/>
              </a:rPr>
              <a:t>Colección posts</a:t>
            </a:r>
            <a:endParaRPr sz="1600"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   	</a:t>
            </a: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db.posts.insertMany( [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    	      { _id: 1, "author": "Jim", "likes": 5 },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    	      { _id: 2, "author": "Jim", "likes" : 2 },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                  { _id: 3, "author": "Joe", "likes": 3 }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            ] )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</p:txBody>
      </p:sp>
      <p:sp>
        <p:nvSpPr>
          <p:cNvPr id="217" name="Google Shape;217;p30"/>
          <p:cNvSpPr txBox="1"/>
          <p:nvPr>
            <p:ph idx="1" type="body"/>
          </p:nvPr>
        </p:nvSpPr>
        <p:spPr>
          <a:xfrm>
            <a:off x="4572000" y="2995200"/>
            <a:ext cx="4258800" cy="183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600"/>
              <a:buFont typeface="Oswald"/>
              <a:buChar char="➢"/>
            </a:pPr>
            <a:r>
              <a:rPr lang="en-GB" sz="1600">
                <a:latin typeface="Oswald"/>
                <a:ea typeface="Oswald"/>
                <a:cs typeface="Oswald"/>
                <a:sym typeface="Oswald"/>
              </a:rPr>
              <a:t>Colección posts</a:t>
            </a:r>
            <a:endParaRPr sz="1600"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   	</a:t>
            </a: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db.comments.insertMany( [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    	     { "comment": "great read", "likes": 3, post_id: 1 },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    	     { "comment": "good info", "likes": 0, post_id: 2 },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    	     { "comment": "i liked this post", "likes": 12, post_id: 2 },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    	     { "comment": "not my favorite", "likes": 8, post_id: 3 },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    	     { "comment": null, "likes": 0, post_id: 4 }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             ] )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1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b="1" lang="en-GB">
                <a:latin typeface="Oswald"/>
                <a:ea typeface="Oswald"/>
                <a:cs typeface="Oswald"/>
                <a:sym typeface="Oswald"/>
              </a:rPr>
              <a:t>Stages de agregación (2) - LOOKUP - Condición de JOIN simple 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23" name="Google Shape;223;p31"/>
          <p:cNvSpPr txBox="1"/>
          <p:nvPr>
            <p:ph idx="1" type="body"/>
          </p:nvPr>
        </p:nvSpPr>
        <p:spPr>
          <a:xfrm>
            <a:off x="4605825" y="853200"/>
            <a:ext cx="4224900" cy="402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600"/>
              <a:buFont typeface="Oswald"/>
              <a:buChar char="➢"/>
            </a:pPr>
            <a:r>
              <a:rPr lang="en-GB" sz="1600">
                <a:latin typeface="Oswald"/>
                <a:ea typeface="Oswald"/>
                <a:cs typeface="Oswald"/>
                <a:sym typeface="Oswald"/>
              </a:rPr>
              <a:t>Resultado del pipeline</a:t>
            </a:r>
            <a:endParaRPr sz="16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200">
                <a:latin typeface="Pragati Narrow"/>
                <a:ea typeface="Pragati Narrow"/>
                <a:cs typeface="Pragati Narrow"/>
                <a:sym typeface="Pragati Narrow"/>
              </a:rPr>
              <a:t>[</a:t>
            </a:r>
            <a:endParaRPr sz="12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Pragati Narrow"/>
                <a:ea typeface="Pragati Narrow"/>
                <a:cs typeface="Pragati Narrow"/>
                <a:sym typeface="Pragati Narrow"/>
              </a:rPr>
              <a:t>  {</a:t>
            </a:r>
            <a:endParaRPr sz="12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Pragati Narrow"/>
                <a:ea typeface="Pragati Narrow"/>
                <a:cs typeface="Pragati Narrow"/>
                <a:sym typeface="Pragati Narrow"/>
              </a:rPr>
              <a:t>    _id: 1, author: 'Jim', likes: 5,</a:t>
            </a:r>
            <a:endParaRPr sz="12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Pragati Narrow"/>
                <a:ea typeface="Pragati Narrow"/>
                <a:cs typeface="Pragati Narrow"/>
                <a:sym typeface="Pragati Narrow"/>
              </a:rPr>
              <a:t>    cmts: [ { _id: ObjectId, comment: 'great read', likes: 3, post_id: 1 } ]</a:t>
            </a:r>
            <a:endParaRPr sz="12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Pragati Narrow"/>
                <a:ea typeface="Pragati Narrow"/>
                <a:cs typeface="Pragati Narrow"/>
                <a:sym typeface="Pragati Narrow"/>
              </a:rPr>
              <a:t>  }, </a:t>
            </a:r>
            <a:endParaRPr sz="12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Pragati Narrow"/>
                <a:ea typeface="Pragati Narrow"/>
                <a:cs typeface="Pragati Narrow"/>
                <a:sym typeface="Pragati Narrow"/>
              </a:rPr>
              <a:t>  {</a:t>
            </a:r>
            <a:endParaRPr sz="12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Pragati Narrow"/>
                <a:ea typeface="Pragati Narrow"/>
                <a:cs typeface="Pragati Narrow"/>
                <a:sym typeface="Pragati Narrow"/>
              </a:rPr>
              <a:t>    _id: 2, author: 'Jim', likes: 2,</a:t>
            </a:r>
            <a:endParaRPr sz="12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Pragati Narrow"/>
                <a:ea typeface="Pragati Narrow"/>
                <a:cs typeface="Pragati Narrow"/>
                <a:sym typeface="Pragati Narrow"/>
              </a:rPr>
              <a:t>    cmts: [ </a:t>
            </a:r>
            <a:endParaRPr sz="12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Pragati Narrow"/>
                <a:ea typeface="Pragati Narrow"/>
                <a:cs typeface="Pragati Narrow"/>
                <a:sym typeface="Pragati Narrow"/>
              </a:rPr>
              <a:t>      { _id: ObjectId, comment: 'good info', likes: 0, post_id: 2 },</a:t>
            </a:r>
            <a:endParaRPr sz="12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Pragati Narrow"/>
                <a:ea typeface="Pragati Narrow"/>
                <a:cs typeface="Pragati Narrow"/>
                <a:sym typeface="Pragati Narrow"/>
              </a:rPr>
              <a:t>      { _id: ObjectId, comment: 'i liked this post', likes: 12, post_id: 2 }</a:t>
            </a:r>
            <a:endParaRPr sz="12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Pragati Narrow"/>
                <a:ea typeface="Pragati Narrow"/>
                <a:cs typeface="Pragati Narrow"/>
                <a:sym typeface="Pragati Narrow"/>
              </a:rPr>
              <a:t>    ]</a:t>
            </a:r>
            <a:endParaRPr sz="12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Pragati Narrow"/>
                <a:ea typeface="Pragati Narrow"/>
                <a:cs typeface="Pragati Narrow"/>
                <a:sym typeface="Pragati Narrow"/>
              </a:rPr>
              <a:t>  }, </a:t>
            </a:r>
            <a:endParaRPr sz="12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Pragati Narrow"/>
                <a:ea typeface="Pragati Narrow"/>
                <a:cs typeface="Pragati Narrow"/>
                <a:sym typeface="Pragati Narrow"/>
              </a:rPr>
              <a:t>  {</a:t>
            </a:r>
            <a:endParaRPr sz="12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Pragati Narrow"/>
                <a:ea typeface="Pragati Narrow"/>
                <a:cs typeface="Pragati Narrow"/>
                <a:sym typeface="Pragati Narrow"/>
              </a:rPr>
              <a:t>    _id: 3, author: 'Joe', likes: 3,</a:t>
            </a:r>
            <a:endParaRPr sz="12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Pragati Narrow"/>
                <a:ea typeface="Pragati Narrow"/>
                <a:cs typeface="Pragati Narrow"/>
                <a:sym typeface="Pragati Narrow"/>
              </a:rPr>
              <a:t>    cmts: [ { _id: ObjectId, comment: 'not my favorite', likes: 8, post_id: 3 } ]</a:t>
            </a:r>
            <a:endParaRPr sz="12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Pragati Narrow"/>
                <a:ea typeface="Pragati Narrow"/>
                <a:cs typeface="Pragati Narrow"/>
                <a:sym typeface="Pragati Narrow"/>
              </a:rPr>
              <a:t>  }</a:t>
            </a:r>
            <a:endParaRPr sz="12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Pragati Narrow"/>
                <a:ea typeface="Pragati Narrow"/>
                <a:cs typeface="Pragati Narrow"/>
                <a:sym typeface="Pragati Narrow"/>
              </a:rPr>
              <a:t>]</a:t>
            </a:r>
            <a:endParaRPr sz="1200">
              <a:latin typeface="Pragati Narrow"/>
              <a:ea typeface="Pragati Narrow"/>
              <a:cs typeface="Pragati Narrow"/>
              <a:sym typeface="Pragati Narrow"/>
            </a:endParaRPr>
          </a:p>
        </p:txBody>
      </p:sp>
      <p:sp>
        <p:nvSpPr>
          <p:cNvPr id="224" name="Google Shape;224;p31"/>
          <p:cNvSpPr txBox="1"/>
          <p:nvPr>
            <p:ph idx="1" type="body"/>
          </p:nvPr>
        </p:nvSpPr>
        <p:spPr>
          <a:xfrm>
            <a:off x="311700" y="853200"/>
            <a:ext cx="4258800" cy="402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600"/>
              <a:buFont typeface="Oswald"/>
              <a:buChar char="➢"/>
            </a:pPr>
            <a:r>
              <a:rPr lang="en-GB" sz="1600">
                <a:latin typeface="Oswald"/>
                <a:ea typeface="Oswald"/>
                <a:cs typeface="Oswald"/>
                <a:sym typeface="Oswald"/>
              </a:rPr>
              <a:t>Lookup con condición de join simple</a:t>
            </a:r>
            <a:endParaRPr sz="1600"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db.</a:t>
            </a:r>
            <a:r>
              <a:rPr b="1" lang="en-GB" sz="1400">
                <a:latin typeface="Pragati Narrow"/>
                <a:ea typeface="Pragati Narrow"/>
                <a:cs typeface="Pragati Narrow"/>
                <a:sym typeface="Pragati Narrow"/>
              </a:rPr>
              <a:t>posts</a:t>
            </a: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.</a:t>
            </a:r>
            <a:r>
              <a:rPr lang="en-GB" sz="1400">
                <a:solidFill>
                  <a:srgbClr val="6AA84F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aggregate</a:t>
            </a: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( [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    	      {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        	      	</a:t>
            </a:r>
            <a:r>
              <a:rPr lang="en-GB" sz="1400">
                <a:solidFill>
                  <a:srgbClr val="3D85C6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$lookup:</a:t>
            </a: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 {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            		      from: "</a:t>
            </a:r>
            <a:r>
              <a:rPr b="1" lang="en-GB" sz="1400">
                <a:latin typeface="Pragati Narrow"/>
                <a:ea typeface="Pragati Narrow"/>
                <a:cs typeface="Pragati Narrow"/>
                <a:sym typeface="Pragati Narrow"/>
              </a:rPr>
              <a:t>comments</a:t>
            </a: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",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            		      localField: "_id",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            		      foreignField: "post_id",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            		      as: "cmts"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        	            }   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                  }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] )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Oswald"/>
                <a:ea typeface="Oswald"/>
                <a:cs typeface="Oswald"/>
                <a:sym typeface="Oswald"/>
              </a:rPr>
              <a:t>Pipeline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854850"/>
            <a:ext cx="8520600" cy="10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800"/>
              <a:buFont typeface="Oswald"/>
              <a:buChar char="➢"/>
            </a:pPr>
            <a:r>
              <a:rPr lang="en-GB">
                <a:latin typeface="Oswald"/>
                <a:ea typeface="Oswald"/>
                <a:cs typeface="Oswald"/>
                <a:sym typeface="Oswald"/>
              </a:rPr>
              <a:t>¿Qué es un Pipeline?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2" name="Google Shape;62;p14"/>
          <p:cNvSpPr/>
          <p:nvPr/>
        </p:nvSpPr>
        <p:spPr>
          <a:xfrm>
            <a:off x="1685700" y="1422700"/>
            <a:ext cx="644700" cy="3129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Oswald"/>
                <a:ea typeface="Oswald"/>
                <a:cs typeface="Oswald"/>
                <a:sym typeface="Oswald"/>
              </a:rPr>
              <a:t>Process</a:t>
            </a:r>
            <a:r>
              <a:rPr baseline="-25000" lang="en-GB" sz="1000">
                <a:latin typeface="Oswald"/>
                <a:ea typeface="Oswald"/>
                <a:cs typeface="Oswald"/>
                <a:sym typeface="Oswald"/>
              </a:rPr>
              <a:t>1</a:t>
            </a:r>
            <a:endParaRPr baseline="-25000" sz="1000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3" name="Google Shape;63;p14"/>
          <p:cNvSpPr/>
          <p:nvPr/>
        </p:nvSpPr>
        <p:spPr>
          <a:xfrm>
            <a:off x="2922125" y="1422700"/>
            <a:ext cx="644700" cy="3129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Oswald"/>
                <a:ea typeface="Oswald"/>
                <a:cs typeface="Oswald"/>
                <a:sym typeface="Oswald"/>
              </a:rPr>
              <a:t>Process</a:t>
            </a:r>
            <a:r>
              <a:rPr baseline="-25000" lang="en-GB" sz="1000">
                <a:latin typeface="Oswald"/>
                <a:ea typeface="Oswald"/>
                <a:cs typeface="Oswald"/>
                <a:sym typeface="Oswald"/>
              </a:rPr>
              <a:t>2</a:t>
            </a:r>
            <a:endParaRPr baseline="-25000" sz="1000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4" name="Google Shape;64;p14"/>
          <p:cNvSpPr txBox="1"/>
          <p:nvPr/>
        </p:nvSpPr>
        <p:spPr>
          <a:xfrm>
            <a:off x="1267700" y="1288800"/>
            <a:ext cx="482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Pragati Narrow"/>
                <a:ea typeface="Pragati Narrow"/>
                <a:cs typeface="Pragati Narrow"/>
                <a:sym typeface="Pragati Narrow"/>
              </a:rPr>
              <a:t>data</a:t>
            </a:r>
            <a:endParaRPr sz="1200">
              <a:latin typeface="Pragati Narrow"/>
              <a:ea typeface="Pragati Narrow"/>
              <a:cs typeface="Pragati Narrow"/>
              <a:sym typeface="Pragati Narrow"/>
            </a:endParaRPr>
          </a:p>
        </p:txBody>
      </p:sp>
      <p:cxnSp>
        <p:nvCxnSpPr>
          <p:cNvPr id="65" name="Google Shape;65;p14"/>
          <p:cNvCxnSpPr/>
          <p:nvPr/>
        </p:nvCxnSpPr>
        <p:spPr>
          <a:xfrm>
            <a:off x="1166400" y="1577500"/>
            <a:ext cx="519300" cy="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6" name="Google Shape;66;p14"/>
          <p:cNvSpPr txBox="1"/>
          <p:nvPr/>
        </p:nvSpPr>
        <p:spPr>
          <a:xfrm>
            <a:off x="2410700" y="1288800"/>
            <a:ext cx="482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Pragati Narrow"/>
                <a:ea typeface="Pragati Narrow"/>
                <a:cs typeface="Pragati Narrow"/>
                <a:sym typeface="Pragati Narrow"/>
              </a:rPr>
              <a:t>data</a:t>
            </a:r>
            <a:r>
              <a:rPr baseline="30000" lang="en-GB" sz="1200">
                <a:latin typeface="Pragati Narrow"/>
                <a:ea typeface="Pragati Narrow"/>
                <a:cs typeface="Pragati Narrow"/>
                <a:sym typeface="Pragati Narrow"/>
              </a:rPr>
              <a:t>l</a:t>
            </a:r>
            <a:endParaRPr baseline="30000" sz="1200">
              <a:latin typeface="Pragati Narrow"/>
              <a:ea typeface="Pragati Narrow"/>
              <a:cs typeface="Pragati Narrow"/>
              <a:sym typeface="Pragati Narrow"/>
            </a:endParaRPr>
          </a:p>
        </p:txBody>
      </p:sp>
      <p:cxnSp>
        <p:nvCxnSpPr>
          <p:cNvPr id="67" name="Google Shape;67;p14"/>
          <p:cNvCxnSpPr>
            <a:stCxn id="62" idx="3"/>
          </p:cNvCxnSpPr>
          <p:nvPr/>
        </p:nvCxnSpPr>
        <p:spPr>
          <a:xfrm>
            <a:off x="2330400" y="1579150"/>
            <a:ext cx="574500" cy="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8" name="Google Shape;68;p14"/>
          <p:cNvSpPr/>
          <p:nvPr/>
        </p:nvSpPr>
        <p:spPr>
          <a:xfrm>
            <a:off x="4141325" y="1422700"/>
            <a:ext cx="644700" cy="3129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Oswald"/>
                <a:ea typeface="Oswald"/>
                <a:cs typeface="Oswald"/>
                <a:sym typeface="Oswald"/>
              </a:rPr>
              <a:t>Process</a:t>
            </a:r>
            <a:r>
              <a:rPr baseline="-25000" lang="en-GB" sz="1000">
                <a:latin typeface="Oswald"/>
                <a:ea typeface="Oswald"/>
                <a:cs typeface="Oswald"/>
                <a:sym typeface="Oswald"/>
              </a:rPr>
              <a:t>3</a:t>
            </a:r>
            <a:endParaRPr baseline="-25000" sz="1000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9" name="Google Shape;69;p14"/>
          <p:cNvSpPr txBox="1"/>
          <p:nvPr/>
        </p:nvSpPr>
        <p:spPr>
          <a:xfrm>
            <a:off x="3629900" y="1288800"/>
            <a:ext cx="482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Pragati Narrow"/>
                <a:ea typeface="Pragati Narrow"/>
                <a:cs typeface="Pragati Narrow"/>
                <a:sym typeface="Pragati Narrow"/>
              </a:rPr>
              <a:t>data</a:t>
            </a:r>
            <a:r>
              <a:rPr baseline="30000" lang="en-GB" sz="1200">
                <a:latin typeface="Pragati Narrow"/>
                <a:ea typeface="Pragati Narrow"/>
                <a:cs typeface="Pragati Narrow"/>
                <a:sym typeface="Pragati Narrow"/>
              </a:rPr>
              <a:t>ll</a:t>
            </a:r>
            <a:endParaRPr baseline="30000" sz="1200">
              <a:latin typeface="Pragati Narrow"/>
              <a:ea typeface="Pragati Narrow"/>
              <a:cs typeface="Pragati Narrow"/>
              <a:sym typeface="Pragati Narrow"/>
            </a:endParaRPr>
          </a:p>
        </p:txBody>
      </p:sp>
      <p:cxnSp>
        <p:nvCxnSpPr>
          <p:cNvPr id="70" name="Google Shape;70;p14"/>
          <p:cNvCxnSpPr/>
          <p:nvPr/>
        </p:nvCxnSpPr>
        <p:spPr>
          <a:xfrm>
            <a:off x="3565225" y="1579150"/>
            <a:ext cx="574500" cy="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1" name="Google Shape;71;p14"/>
          <p:cNvSpPr/>
          <p:nvPr/>
        </p:nvSpPr>
        <p:spPr>
          <a:xfrm>
            <a:off x="6427325" y="1422700"/>
            <a:ext cx="644700" cy="3129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Oswald"/>
                <a:ea typeface="Oswald"/>
                <a:cs typeface="Oswald"/>
                <a:sym typeface="Oswald"/>
              </a:rPr>
              <a:t>Process</a:t>
            </a:r>
            <a:r>
              <a:rPr baseline="-25000" lang="en-GB" sz="1000">
                <a:latin typeface="Oswald"/>
                <a:ea typeface="Oswald"/>
                <a:cs typeface="Oswald"/>
                <a:sym typeface="Oswald"/>
              </a:rPr>
              <a:t>N</a:t>
            </a:r>
            <a:endParaRPr baseline="-25000" sz="1000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2" name="Google Shape;72;p14"/>
          <p:cNvSpPr txBox="1"/>
          <p:nvPr/>
        </p:nvSpPr>
        <p:spPr>
          <a:xfrm>
            <a:off x="4849100" y="1288800"/>
            <a:ext cx="482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Pragati Narrow"/>
                <a:ea typeface="Pragati Narrow"/>
                <a:cs typeface="Pragati Narrow"/>
                <a:sym typeface="Pragati Narrow"/>
              </a:rPr>
              <a:t>data</a:t>
            </a:r>
            <a:r>
              <a:rPr baseline="30000" lang="en-GB" sz="1200">
                <a:latin typeface="Pragati Narrow"/>
                <a:ea typeface="Pragati Narrow"/>
                <a:cs typeface="Pragati Narrow"/>
                <a:sym typeface="Pragati Narrow"/>
              </a:rPr>
              <a:t>lll</a:t>
            </a:r>
            <a:endParaRPr baseline="30000" sz="1200">
              <a:latin typeface="Pragati Narrow"/>
              <a:ea typeface="Pragati Narrow"/>
              <a:cs typeface="Pragati Narrow"/>
              <a:sym typeface="Pragati Narrow"/>
            </a:endParaRPr>
          </a:p>
        </p:txBody>
      </p:sp>
      <p:cxnSp>
        <p:nvCxnSpPr>
          <p:cNvPr id="73" name="Google Shape;73;p14"/>
          <p:cNvCxnSpPr/>
          <p:nvPr/>
        </p:nvCxnSpPr>
        <p:spPr>
          <a:xfrm>
            <a:off x="4803625" y="1579150"/>
            <a:ext cx="574500" cy="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4" name="Google Shape;74;p14"/>
          <p:cNvSpPr txBox="1"/>
          <p:nvPr/>
        </p:nvSpPr>
        <p:spPr>
          <a:xfrm>
            <a:off x="5824100" y="1288800"/>
            <a:ext cx="574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Pragati Narrow"/>
                <a:ea typeface="Pragati Narrow"/>
                <a:cs typeface="Pragati Narrow"/>
                <a:sym typeface="Pragati Narrow"/>
              </a:rPr>
              <a:t>data</a:t>
            </a:r>
            <a:r>
              <a:rPr baseline="30000" lang="en-GB" sz="1200">
                <a:latin typeface="Pragati Narrow"/>
                <a:ea typeface="Pragati Narrow"/>
                <a:cs typeface="Pragati Narrow"/>
                <a:sym typeface="Pragati Narrow"/>
              </a:rPr>
              <a:t>N-1</a:t>
            </a:r>
            <a:endParaRPr baseline="30000" sz="1200">
              <a:latin typeface="Pragati Narrow"/>
              <a:ea typeface="Pragati Narrow"/>
              <a:cs typeface="Pragati Narrow"/>
              <a:sym typeface="Pragati Narrow"/>
            </a:endParaRPr>
          </a:p>
        </p:txBody>
      </p:sp>
      <p:cxnSp>
        <p:nvCxnSpPr>
          <p:cNvPr id="75" name="Google Shape;75;p14"/>
          <p:cNvCxnSpPr/>
          <p:nvPr/>
        </p:nvCxnSpPr>
        <p:spPr>
          <a:xfrm>
            <a:off x="5870425" y="1579150"/>
            <a:ext cx="574500" cy="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6" name="Google Shape;76;p14"/>
          <p:cNvSpPr txBox="1"/>
          <p:nvPr/>
        </p:nvSpPr>
        <p:spPr>
          <a:xfrm>
            <a:off x="7135100" y="1288800"/>
            <a:ext cx="482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Pragati Narrow"/>
                <a:ea typeface="Pragati Narrow"/>
                <a:cs typeface="Pragati Narrow"/>
                <a:sym typeface="Pragati Narrow"/>
              </a:rPr>
              <a:t>data</a:t>
            </a:r>
            <a:r>
              <a:rPr baseline="30000" lang="en-GB" sz="1200">
                <a:latin typeface="Pragati Narrow"/>
                <a:ea typeface="Pragati Narrow"/>
                <a:cs typeface="Pragati Narrow"/>
                <a:sym typeface="Pragati Narrow"/>
              </a:rPr>
              <a:t>N</a:t>
            </a:r>
            <a:endParaRPr baseline="30000" sz="1200">
              <a:latin typeface="Pragati Narrow"/>
              <a:ea typeface="Pragati Narrow"/>
              <a:cs typeface="Pragati Narrow"/>
              <a:sym typeface="Pragati Narrow"/>
            </a:endParaRPr>
          </a:p>
        </p:txBody>
      </p:sp>
      <p:cxnSp>
        <p:nvCxnSpPr>
          <p:cNvPr id="77" name="Google Shape;77;p14"/>
          <p:cNvCxnSpPr/>
          <p:nvPr/>
        </p:nvCxnSpPr>
        <p:spPr>
          <a:xfrm>
            <a:off x="7089625" y="1579150"/>
            <a:ext cx="574500" cy="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8" name="Google Shape;78;p14"/>
          <p:cNvSpPr txBox="1"/>
          <p:nvPr/>
        </p:nvSpPr>
        <p:spPr>
          <a:xfrm>
            <a:off x="5458700" y="1351975"/>
            <a:ext cx="482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Pragati Narrow"/>
                <a:ea typeface="Pragati Narrow"/>
                <a:cs typeface="Pragati Narrow"/>
                <a:sym typeface="Pragati Narrow"/>
              </a:rPr>
              <a:t>…</a:t>
            </a:r>
            <a:endParaRPr baseline="30000" sz="1200">
              <a:latin typeface="Pragati Narrow"/>
              <a:ea typeface="Pragati Narrow"/>
              <a:cs typeface="Pragati Narrow"/>
              <a:sym typeface="Pragati Narrow"/>
            </a:endParaRPr>
          </a:p>
        </p:txBody>
      </p:sp>
      <p:sp>
        <p:nvSpPr>
          <p:cNvPr id="79" name="Google Shape;79;p14"/>
          <p:cNvSpPr txBox="1"/>
          <p:nvPr>
            <p:ph idx="1" type="body"/>
          </p:nvPr>
        </p:nvSpPr>
        <p:spPr>
          <a:xfrm>
            <a:off x="313200" y="1914025"/>
            <a:ext cx="3979200" cy="291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800"/>
              <a:buFont typeface="Oswald"/>
              <a:buChar char="➢"/>
            </a:pPr>
            <a:r>
              <a:rPr lang="en-GB">
                <a:solidFill>
                  <a:srgbClr val="6AA84F"/>
                </a:solidFill>
                <a:latin typeface="Oswald"/>
                <a:ea typeface="Oswald"/>
                <a:cs typeface="Oswald"/>
                <a:sym typeface="Oswald"/>
              </a:rPr>
              <a:t>Pipeline en Unix</a:t>
            </a:r>
            <a:endParaRPr>
              <a:solidFill>
                <a:srgbClr val="6AA84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latin typeface="Oswald"/>
                <a:ea typeface="Oswald"/>
                <a:cs typeface="Oswald"/>
                <a:sym typeface="Oswald"/>
              </a:rPr>
              <a:t>     command</a:t>
            </a:r>
            <a:r>
              <a:rPr baseline="-25000" lang="en-GB" sz="1200">
                <a:latin typeface="Oswald"/>
                <a:ea typeface="Oswald"/>
                <a:cs typeface="Oswald"/>
                <a:sym typeface="Oswald"/>
              </a:rPr>
              <a:t>1</a:t>
            </a:r>
            <a:r>
              <a:rPr lang="en-GB" sz="1200">
                <a:latin typeface="Oswald"/>
                <a:ea typeface="Oswald"/>
                <a:cs typeface="Oswald"/>
                <a:sym typeface="Oswald"/>
              </a:rPr>
              <a:t>  |  command</a:t>
            </a:r>
            <a:r>
              <a:rPr baseline="-25000" lang="en-GB" sz="1200">
                <a:latin typeface="Oswald"/>
                <a:ea typeface="Oswald"/>
                <a:cs typeface="Oswald"/>
                <a:sym typeface="Oswald"/>
              </a:rPr>
              <a:t>2</a:t>
            </a:r>
            <a:r>
              <a:rPr lang="en-GB" sz="1200">
                <a:latin typeface="Oswald"/>
                <a:ea typeface="Oswald"/>
                <a:cs typeface="Oswald"/>
                <a:sym typeface="Oswald"/>
              </a:rPr>
              <a:t>  |  command</a:t>
            </a:r>
            <a:r>
              <a:rPr baseline="-25000" lang="en-GB" sz="1200">
                <a:latin typeface="Oswald"/>
                <a:ea typeface="Oswald"/>
                <a:cs typeface="Oswald"/>
                <a:sym typeface="Oswald"/>
              </a:rPr>
              <a:t>3</a:t>
            </a:r>
            <a:r>
              <a:rPr lang="en-GB" sz="1200">
                <a:latin typeface="Oswald"/>
                <a:ea typeface="Oswald"/>
                <a:cs typeface="Oswald"/>
                <a:sym typeface="Oswald"/>
              </a:rPr>
              <a:t>  |   …   |  command</a:t>
            </a:r>
            <a:r>
              <a:rPr baseline="-25000" lang="en-GB" sz="1200">
                <a:latin typeface="Oswald"/>
                <a:ea typeface="Oswald"/>
                <a:cs typeface="Oswald"/>
                <a:sym typeface="Oswald"/>
              </a:rPr>
              <a:t>N</a:t>
            </a:r>
            <a:r>
              <a:rPr lang="en-GB" sz="1200">
                <a:latin typeface="Oswald"/>
                <a:ea typeface="Oswald"/>
                <a:cs typeface="Oswald"/>
                <a:sym typeface="Oswald"/>
              </a:rPr>
              <a:t>  </a:t>
            </a:r>
            <a:endParaRPr sz="1200"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graphicFrame>
        <p:nvGraphicFramePr>
          <p:cNvPr id="80" name="Google Shape;80;p14"/>
          <p:cNvGraphicFramePr/>
          <p:nvPr/>
        </p:nvGraphicFramePr>
        <p:xfrm>
          <a:off x="4263775" y="22666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{432009E8-673D-41D5-8F37-37D77E43E77A}</a:tableStyleId>
              </a:tblPr>
              <a:tblGrid>
                <a:gridCol w="4568525"/>
              </a:tblGrid>
              <a:tr h="22928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7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$ cat urls.txt </a:t>
                      </a:r>
                      <a:endParaRPr sz="7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7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https://www.mongodb.com/docs/manual/tutorial/query-array-of-documents/</a:t>
                      </a:r>
                      <a:endParaRPr sz="7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7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https://askubuntu.com/questions/1424501/unable-to-install-mongodb-in-ubuntu</a:t>
                      </a:r>
                      <a:endParaRPr sz="7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7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https://www.mongodb.com/docs/manual/crud/</a:t>
                      </a:r>
                      <a:endParaRPr sz="7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7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https://famaf.aulavirtual.unc.edu.ar/</a:t>
                      </a:r>
                      <a:endParaRPr sz="7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7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https://dev.mysql.com/doc/refman/8.0/en/subqueries.html</a:t>
                      </a:r>
                      <a:endParaRPr sz="7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7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https://dev.mysql.com/doc/refman/8.0/en/</a:t>
                      </a:r>
                      <a:endParaRPr sz="7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7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https://dev.mysql.com/doc/</a:t>
                      </a:r>
                      <a:endParaRPr sz="7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7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http://twitter.com/</a:t>
                      </a:r>
                      <a:endParaRPr b="1" sz="7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GB" sz="7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$ cat urls.txt | sed -E "s/^https?:\/\/([^\/]+).*/\1/" | sort | uniq -c | sort -n -r</a:t>
                      </a:r>
                      <a:endParaRPr b="1" sz="7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7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3 dev.mysql.com</a:t>
                      </a:r>
                      <a:endParaRPr sz="7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7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2 www.mongodb.com</a:t>
                      </a:r>
                      <a:endParaRPr sz="7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7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</a:t>
                      </a:r>
                      <a:r>
                        <a:rPr lang="en-GB" sz="7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1 twitter.com</a:t>
                      </a:r>
                      <a:endParaRPr sz="7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7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1 famaf.aulavirtual.unc.edu.ar</a:t>
                      </a:r>
                      <a:endParaRPr sz="7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7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1 askubuntu.com</a:t>
                      </a:r>
                      <a:endParaRPr b="1" sz="600">
                        <a:solidFill>
                          <a:schemeClr val="dk2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0" marR="63500" marL="63500">
                    <a:solidFill>
                      <a:srgbClr val="F9FBF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2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Oswald"/>
                <a:ea typeface="Oswald"/>
                <a:cs typeface="Oswald"/>
                <a:sym typeface="Oswald"/>
              </a:rPr>
              <a:t>Stages de agregación (2) - LOOKUP - Multiple condiciones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30" name="Google Shape;230;p32"/>
          <p:cNvSpPr txBox="1"/>
          <p:nvPr>
            <p:ph idx="1" type="body"/>
          </p:nvPr>
        </p:nvSpPr>
        <p:spPr>
          <a:xfrm>
            <a:off x="311700" y="854850"/>
            <a:ext cx="8520600" cy="214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latin typeface="Pragati Narrow"/>
                <a:ea typeface="Pragati Narrow"/>
                <a:cs typeface="Pragati Narrow"/>
                <a:sym typeface="Pragati Narrow"/>
              </a:rPr>
              <a:t>{ </a:t>
            </a:r>
            <a:endParaRPr sz="16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457200" lvl="0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3D85C6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$lookup</a:t>
            </a:r>
            <a:r>
              <a:rPr lang="en-GB" sz="1600">
                <a:latin typeface="Pragati Narrow"/>
                <a:ea typeface="Pragati Narrow"/>
                <a:cs typeface="Pragati Narrow"/>
                <a:sym typeface="Pragati Narrow"/>
              </a:rPr>
              <a:t>: { </a:t>
            </a:r>
            <a:endParaRPr sz="16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457200" lvl="0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latin typeface="Pragati Narrow"/>
                <a:ea typeface="Pragati Narrow"/>
                <a:cs typeface="Pragati Narrow"/>
                <a:sym typeface="Pragati Narrow"/>
              </a:rPr>
              <a:t>from: &lt;joined collection&gt;, 		</a:t>
            </a:r>
            <a:endParaRPr sz="16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latin typeface="Pragati Narrow"/>
                <a:ea typeface="Pragati Narrow"/>
                <a:cs typeface="Pragati Narrow"/>
                <a:sym typeface="Pragati Narrow"/>
              </a:rPr>
              <a:t>let: { &lt;var</a:t>
            </a:r>
            <a:r>
              <a:rPr baseline="-25000" lang="en-GB" sz="1600">
                <a:latin typeface="Pragati Narrow"/>
                <a:ea typeface="Pragati Narrow"/>
                <a:cs typeface="Pragati Narrow"/>
                <a:sym typeface="Pragati Narrow"/>
              </a:rPr>
              <a:t>1</a:t>
            </a:r>
            <a:r>
              <a:rPr lang="en-GB" sz="1600">
                <a:latin typeface="Pragati Narrow"/>
                <a:ea typeface="Pragati Narrow"/>
                <a:cs typeface="Pragati Narrow"/>
                <a:sym typeface="Pragati Narrow"/>
              </a:rPr>
              <a:t>&gt;:</a:t>
            </a:r>
            <a:r>
              <a:rPr lang="en-GB" sz="1600">
                <a:latin typeface="Pragati Narrow"/>
                <a:ea typeface="Pragati Narrow"/>
                <a:cs typeface="Pragati Narrow"/>
                <a:sym typeface="Pragati Narrow"/>
              </a:rPr>
              <a:t> &lt;expression&gt;, … , </a:t>
            </a:r>
            <a:r>
              <a:rPr lang="en-GB" sz="1600">
                <a:latin typeface="Pragati Narrow"/>
                <a:ea typeface="Pragati Narrow"/>
                <a:cs typeface="Pragati Narrow"/>
                <a:sym typeface="Pragati Narrow"/>
              </a:rPr>
              <a:t>&lt;var</a:t>
            </a:r>
            <a:r>
              <a:rPr baseline="-25000" lang="en-GB" sz="1600">
                <a:latin typeface="Pragati Narrow"/>
                <a:ea typeface="Pragati Narrow"/>
                <a:cs typeface="Pragati Narrow"/>
                <a:sym typeface="Pragati Narrow"/>
              </a:rPr>
              <a:t>N</a:t>
            </a:r>
            <a:r>
              <a:rPr lang="en-GB" sz="1600">
                <a:latin typeface="Pragati Narrow"/>
                <a:ea typeface="Pragati Narrow"/>
                <a:cs typeface="Pragati Narrow"/>
                <a:sym typeface="Pragati Narrow"/>
              </a:rPr>
              <a:t>&gt;: &lt;expression&gt;</a:t>
            </a:r>
            <a:r>
              <a:rPr lang="en-GB" sz="1600">
                <a:latin typeface="Pragati Narrow"/>
                <a:ea typeface="Pragati Narrow"/>
                <a:cs typeface="Pragati Narrow"/>
                <a:sym typeface="Pragati Narrow"/>
              </a:rPr>
              <a:t> },</a:t>
            </a:r>
            <a:endParaRPr sz="16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latin typeface="Pragati Narrow"/>
                <a:ea typeface="Pragati Narrow"/>
                <a:cs typeface="Pragati Narrow"/>
                <a:sym typeface="Pragati Narrow"/>
              </a:rPr>
              <a:t>pipeline: [ &lt;pipeline to run joined collection&gt; ], </a:t>
            </a:r>
            <a:endParaRPr sz="16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latin typeface="Pragati Narrow"/>
                <a:ea typeface="Pragati Narrow"/>
                <a:cs typeface="Pragati Narrow"/>
                <a:sym typeface="Pragati Narrow"/>
              </a:rPr>
              <a:t>as : &lt;output array field&gt;</a:t>
            </a:r>
            <a:endParaRPr sz="16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457200" lvl="0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latin typeface="Pragati Narrow"/>
                <a:ea typeface="Pragati Narrow"/>
                <a:cs typeface="Pragati Narrow"/>
                <a:sym typeface="Pragati Narrow"/>
              </a:rPr>
              <a:t>} </a:t>
            </a:r>
            <a:endParaRPr sz="16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latin typeface="Pragati Narrow"/>
                <a:ea typeface="Pragati Narrow"/>
                <a:cs typeface="Pragati Narrow"/>
                <a:sym typeface="Pragati Narrow"/>
              </a:rPr>
              <a:t>}</a:t>
            </a:r>
            <a:endParaRPr sz="1600">
              <a:latin typeface="Pragati Narrow"/>
              <a:ea typeface="Pragati Narrow"/>
              <a:cs typeface="Pragati Narrow"/>
              <a:sym typeface="Pragati Narrow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3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b="1" lang="en-GB">
                <a:latin typeface="Oswald"/>
                <a:ea typeface="Oswald"/>
                <a:cs typeface="Oswald"/>
                <a:sym typeface="Oswald"/>
              </a:rPr>
              <a:t>Stages de agregación (2) - LOOKUP - Multiple condiciones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36" name="Google Shape;236;p33"/>
          <p:cNvSpPr txBox="1"/>
          <p:nvPr>
            <p:ph idx="1" type="body"/>
          </p:nvPr>
        </p:nvSpPr>
        <p:spPr>
          <a:xfrm>
            <a:off x="4605825" y="853200"/>
            <a:ext cx="4224900" cy="402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2258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ct val="100000"/>
              <a:buFont typeface="Oswald"/>
              <a:buChar char="➢"/>
            </a:pPr>
            <a:r>
              <a:rPr lang="en-GB" sz="1600">
                <a:latin typeface="Oswald"/>
                <a:ea typeface="Oswald"/>
                <a:cs typeface="Oswald"/>
                <a:sym typeface="Oswald"/>
              </a:rPr>
              <a:t>Resultado del pipeline</a:t>
            </a:r>
            <a:endParaRPr sz="1600">
              <a:latin typeface="Oswald"/>
              <a:ea typeface="Oswald"/>
              <a:cs typeface="Oswald"/>
              <a:sym typeface="Oswald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200">
                <a:latin typeface="Pragati Narrow"/>
                <a:ea typeface="Pragati Narrow"/>
                <a:cs typeface="Pragati Narrow"/>
                <a:sym typeface="Pragati Narrow"/>
              </a:rPr>
              <a:t>[</a:t>
            </a:r>
            <a:endParaRPr sz="12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Pragati Narrow"/>
                <a:ea typeface="Pragati Narrow"/>
                <a:cs typeface="Pragati Narrow"/>
                <a:sym typeface="Pragati Narrow"/>
              </a:rPr>
              <a:t>  	    { _id: 1, author: 'Jim', likes: 5, cmts: [] },</a:t>
            </a:r>
            <a:endParaRPr sz="12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Pragati Narrow"/>
                <a:ea typeface="Pragati Narrow"/>
                <a:cs typeface="Pragati Narrow"/>
                <a:sym typeface="Pragati Narrow"/>
              </a:rPr>
              <a:t>  	    {</a:t>
            </a:r>
            <a:endParaRPr sz="12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Pragati Narrow"/>
                <a:ea typeface="Pragati Narrow"/>
                <a:cs typeface="Pragati Narrow"/>
                <a:sym typeface="Pragati Narrow"/>
              </a:rPr>
              <a:t>    	        _id: 2, author: 'Jim', likes: 2,</a:t>
            </a:r>
            <a:endParaRPr sz="12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Pragati Narrow"/>
                <a:ea typeface="Pragati Narrow"/>
                <a:cs typeface="Pragati Narrow"/>
                <a:sym typeface="Pragati Narrow"/>
              </a:rPr>
              <a:t>    	        cmts: [</a:t>
            </a:r>
            <a:endParaRPr sz="12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Pragati Narrow"/>
                <a:ea typeface="Pragati Narrow"/>
                <a:cs typeface="Pragati Narrow"/>
                <a:sym typeface="Pragati Narrow"/>
              </a:rPr>
              <a:t>      	            {</a:t>
            </a:r>
            <a:endParaRPr sz="12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Pragati Narrow"/>
                <a:ea typeface="Pragati Narrow"/>
                <a:cs typeface="Pragati Narrow"/>
                <a:sym typeface="Pragati Narrow"/>
              </a:rPr>
              <a:t>        	                _id: ObjectId("635b467558c2ead4c68a4880"),</a:t>
            </a:r>
            <a:endParaRPr sz="12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Pragati Narrow"/>
                <a:ea typeface="Pragati Narrow"/>
                <a:cs typeface="Pragati Narrow"/>
                <a:sym typeface="Pragati Narrow"/>
              </a:rPr>
              <a:t>        	         	comment: 'i liked this post',</a:t>
            </a:r>
            <a:endParaRPr sz="12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Pragati Narrow"/>
                <a:ea typeface="Pragati Narrow"/>
                <a:cs typeface="Pragati Narrow"/>
                <a:sym typeface="Pragati Narrow"/>
              </a:rPr>
              <a:t>        		likes: 12,</a:t>
            </a:r>
            <a:endParaRPr sz="12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Pragati Narrow"/>
                <a:ea typeface="Pragati Narrow"/>
                <a:cs typeface="Pragati Narrow"/>
                <a:sym typeface="Pragati Narrow"/>
              </a:rPr>
              <a:t>       	 	post_id: 2</a:t>
            </a:r>
            <a:endParaRPr sz="12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Pragati Narrow"/>
                <a:ea typeface="Pragati Narrow"/>
                <a:cs typeface="Pragati Narrow"/>
                <a:sym typeface="Pragati Narrow"/>
              </a:rPr>
              <a:t>      	             }</a:t>
            </a:r>
            <a:endParaRPr sz="12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Pragati Narrow"/>
                <a:ea typeface="Pragati Narrow"/>
                <a:cs typeface="Pragati Narrow"/>
                <a:sym typeface="Pragati Narrow"/>
              </a:rPr>
              <a:t>    	          ]</a:t>
            </a:r>
            <a:endParaRPr sz="12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Pragati Narrow"/>
                <a:ea typeface="Pragati Narrow"/>
                <a:cs typeface="Pragati Narrow"/>
                <a:sym typeface="Pragati Narrow"/>
              </a:rPr>
              <a:t>  	    },</a:t>
            </a:r>
            <a:endParaRPr sz="12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Pragati Narrow"/>
                <a:ea typeface="Pragati Narrow"/>
                <a:cs typeface="Pragati Narrow"/>
                <a:sym typeface="Pragati Narrow"/>
              </a:rPr>
              <a:t>  	    {</a:t>
            </a:r>
            <a:endParaRPr sz="12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Pragati Narrow"/>
                <a:ea typeface="Pragati Narrow"/>
                <a:cs typeface="Pragati Narrow"/>
                <a:sym typeface="Pragati Narrow"/>
              </a:rPr>
              <a:t>    	        _id: 3, author: 'Joe', likes: 3,</a:t>
            </a:r>
            <a:endParaRPr sz="12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Pragati Narrow"/>
                <a:ea typeface="Pragati Narrow"/>
                <a:cs typeface="Pragati Narrow"/>
                <a:sym typeface="Pragati Narrow"/>
              </a:rPr>
              <a:t>    	        cmts: [</a:t>
            </a:r>
            <a:endParaRPr sz="12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Pragati Narrow"/>
                <a:ea typeface="Pragati Narrow"/>
                <a:cs typeface="Pragati Narrow"/>
                <a:sym typeface="Pragati Narrow"/>
              </a:rPr>
              <a:t>      	            {</a:t>
            </a:r>
            <a:endParaRPr sz="12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Pragati Narrow"/>
                <a:ea typeface="Pragati Narrow"/>
                <a:cs typeface="Pragati Narrow"/>
                <a:sym typeface="Pragati Narrow"/>
              </a:rPr>
              <a:t>        		_id: ObjectId("635b467558c2ead4c68a4881"),</a:t>
            </a:r>
            <a:endParaRPr sz="12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Pragati Narrow"/>
                <a:ea typeface="Pragati Narrow"/>
                <a:cs typeface="Pragati Narrow"/>
                <a:sym typeface="Pragati Narrow"/>
              </a:rPr>
              <a:t>        		comment: 'not my favorite',</a:t>
            </a:r>
            <a:endParaRPr sz="12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Pragati Narrow"/>
                <a:ea typeface="Pragati Narrow"/>
                <a:cs typeface="Pragati Narrow"/>
                <a:sym typeface="Pragati Narrow"/>
              </a:rPr>
              <a:t>        		likes: 8,</a:t>
            </a:r>
            <a:endParaRPr sz="12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Pragati Narrow"/>
                <a:ea typeface="Pragati Narrow"/>
                <a:cs typeface="Pragati Narrow"/>
                <a:sym typeface="Pragati Narrow"/>
              </a:rPr>
              <a:t>        		post_id: 3</a:t>
            </a:r>
            <a:endParaRPr sz="12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Pragati Narrow"/>
                <a:ea typeface="Pragati Narrow"/>
                <a:cs typeface="Pragati Narrow"/>
                <a:sym typeface="Pragati Narrow"/>
              </a:rPr>
              <a:t>      	            }</a:t>
            </a:r>
            <a:endParaRPr sz="12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Pragati Narrow"/>
                <a:ea typeface="Pragati Narrow"/>
                <a:cs typeface="Pragati Narrow"/>
                <a:sym typeface="Pragati Narrow"/>
              </a:rPr>
              <a:t>    	        ]</a:t>
            </a:r>
            <a:endParaRPr sz="12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Pragati Narrow"/>
                <a:ea typeface="Pragati Narrow"/>
                <a:cs typeface="Pragati Narrow"/>
                <a:sym typeface="Pragati Narrow"/>
              </a:rPr>
              <a:t>  	    }</a:t>
            </a:r>
            <a:endParaRPr sz="12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Pragati Narrow"/>
                <a:ea typeface="Pragati Narrow"/>
                <a:cs typeface="Pragati Narrow"/>
                <a:sym typeface="Pragati Narrow"/>
              </a:rPr>
              <a:t>]</a:t>
            </a:r>
            <a:endParaRPr sz="1200">
              <a:latin typeface="Pragati Narrow"/>
              <a:ea typeface="Pragati Narrow"/>
              <a:cs typeface="Pragati Narrow"/>
              <a:sym typeface="Pragati Narrow"/>
            </a:endParaRPr>
          </a:p>
        </p:txBody>
      </p:sp>
      <p:sp>
        <p:nvSpPr>
          <p:cNvPr id="237" name="Google Shape;237;p33"/>
          <p:cNvSpPr txBox="1"/>
          <p:nvPr>
            <p:ph idx="1" type="body"/>
          </p:nvPr>
        </p:nvSpPr>
        <p:spPr>
          <a:xfrm>
            <a:off x="311700" y="853200"/>
            <a:ext cx="4258800" cy="402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2258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ct val="100000"/>
              <a:buFont typeface="Oswald"/>
              <a:buChar char="➢"/>
            </a:pPr>
            <a:r>
              <a:rPr lang="en-GB" sz="1600">
                <a:latin typeface="Oswald"/>
                <a:ea typeface="Oswald"/>
                <a:cs typeface="Oswald"/>
                <a:sym typeface="Oswald"/>
              </a:rPr>
              <a:t>Lookup con condición de join </a:t>
            </a:r>
            <a:r>
              <a:rPr lang="en-GB" sz="1600">
                <a:latin typeface="Oswald"/>
                <a:ea typeface="Oswald"/>
                <a:cs typeface="Oswald"/>
                <a:sym typeface="Oswald"/>
              </a:rPr>
              <a:t>múltiple</a:t>
            </a:r>
            <a:r>
              <a:rPr lang="en-GB" sz="1600">
                <a:latin typeface="Oswald"/>
                <a:ea typeface="Oswald"/>
                <a:cs typeface="Oswald"/>
                <a:sym typeface="Oswald"/>
              </a:rPr>
              <a:t> y subquery</a:t>
            </a:r>
            <a:endParaRPr sz="1600">
              <a:latin typeface="Oswald"/>
              <a:ea typeface="Oswald"/>
              <a:cs typeface="Oswald"/>
              <a:sym typeface="Oswald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db.posts.</a:t>
            </a:r>
            <a:r>
              <a:rPr lang="en-GB" sz="1400">
                <a:solidFill>
                  <a:srgbClr val="6AA84F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aggregate</a:t>
            </a: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( [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    { 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        </a:t>
            </a:r>
            <a:r>
              <a:rPr lang="en-GB" sz="1400">
                <a:solidFill>
                  <a:srgbClr val="3D85C6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$lookup</a:t>
            </a: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: {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            from: "comments",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            let: { post_likes: "$likes", post_id: "$_id" },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            pipeline: [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                { 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                    </a:t>
            </a:r>
            <a:r>
              <a:rPr lang="en-GB" sz="1400">
                <a:solidFill>
                  <a:srgbClr val="3D85C6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$match</a:t>
            </a: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: { 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                        </a:t>
            </a:r>
            <a:r>
              <a:rPr lang="en-GB" sz="1400">
                <a:solidFill>
                  <a:srgbClr val="6AA84F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$expr</a:t>
            </a: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: { 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                            </a:t>
            </a:r>
            <a:r>
              <a:rPr lang="en-GB" sz="1400">
                <a:solidFill>
                  <a:srgbClr val="6AA84F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$and</a:t>
            </a: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: [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                                { </a:t>
            </a:r>
            <a:r>
              <a:rPr lang="en-GB" sz="1400">
                <a:solidFill>
                  <a:srgbClr val="38761D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$eq</a:t>
            </a: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: ["$post_id", "</a:t>
            </a:r>
            <a:r>
              <a:rPr lang="en-GB" sz="1400">
                <a:solidFill>
                  <a:srgbClr val="6AA84F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$$post_id</a:t>
            </a: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" ] },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                                { </a:t>
            </a:r>
            <a:r>
              <a:rPr lang="en-GB" sz="1400">
                <a:solidFill>
                  <a:srgbClr val="6AA84F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$gt</a:t>
            </a: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: [ "$likes", "</a:t>
            </a:r>
            <a:r>
              <a:rPr lang="en-GB" sz="1400">
                <a:solidFill>
                  <a:srgbClr val="6AA84F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$$post_likes</a:t>
            </a: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" ] }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                            ]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                       }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                   }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                }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            ],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            as: "cmts"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        }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    }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] )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4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Oswald"/>
                <a:ea typeface="Oswald"/>
                <a:cs typeface="Oswald"/>
                <a:sym typeface="Oswald"/>
              </a:rPr>
              <a:t>Vistas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43" name="Google Shape;243;p34"/>
          <p:cNvSpPr txBox="1"/>
          <p:nvPr>
            <p:ph idx="1" type="body"/>
          </p:nvPr>
        </p:nvSpPr>
        <p:spPr>
          <a:xfrm>
            <a:off x="311700" y="853200"/>
            <a:ext cx="8520600" cy="4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latin typeface="Pragati Narrow"/>
                <a:ea typeface="Pragati Narrow"/>
                <a:cs typeface="Pragati Narrow"/>
                <a:sym typeface="Pragati Narrow"/>
              </a:rPr>
              <a:t>db.createView(</a:t>
            </a:r>
            <a:r>
              <a:rPr lang="en-GB" sz="1600">
                <a:latin typeface="Pragati Narrow"/>
                <a:ea typeface="Pragati Narrow"/>
                <a:cs typeface="Pragati Narrow"/>
                <a:sym typeface="Pragati Narrow"/>
              </a:rPr>
              <a:t> </a:t>
            </a:r>
            <a:r>
              <a:rPr lang="en-GB" sz="1600">
                <a:latin typeface="Pragati Narrow"/>
                <a:ea typeface="Pragati Narrow"/>
                <a:cs typeface="Pragati Narrow"/>
                <a:sym typeface="Pragati Narrow"/>
              </a:rPr>
              <a:t>"&lt;viewName&gt;",</a:t>
            </a:r>
            <a:r>
              <a:rPr lang="en-GB" sz="1600">
                <a:latin typeface="Pragati Narrow"/>
                <a:ea typeface="Pragati Narrow"/>
                <a:cs typeface="Pragati Narrow"/>
                <a:sym typeface="Pragati Narrow"/>
              </a:rPr>
              <a:t> "&lt;source&gt;", [ &lt;pipeline&gt; ] )</a:t>
            </a:r>
            <a:endParaRPr sz="16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44" name="Google Shape;244;p34"/>
          <p:cNvSpPr txBox="1"/>
          <p:nvPr>
            <p:ph idx="1" type="body"/>
          </p:nvPr>
        </p:nvSpPr>
        <p:spPr>
          <a:xfrm>
            <a:off x="313200" y="1298700"/>
            <a:ext cx="4258800" cy="353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600"/>
              <a:buFont typeface="Oswald"/>
              <a:buChar char="➢"/>
            </a:pPr>
            <a:r>
              <a:rPr lang="en-GB" sz="1600">
                <a:latin typeface="Oswald"/>
                <a:ea typeface="Oswald"/>
                <a:cs typeface="Oswald"/>
                <a:sym typeface="Oswald"/>
              </a:rPr>
              <a:t>Colecciones students</a:t>
            </a:r>
            <a:endParaRPr sz="1600">
              <a:latin typeface="Oswald"/>
              <a:ea typeface="Oswald"/>
              <a:cs typeface="Oswald"/>
              <a:sym typeface="Oswald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db.students.insertMany( [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    { sID: 22001, name: "Alex", year: 1, score: 4.0 },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    { sID: 21001, name: "bernie", year: 2, score: 3.7 },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    { sID: 20010, name: "Chris", year: 3, score: 2.5 },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    { sID: 22021, name: "Drew", year: 1, score: 3.2 },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    { sID: 17301, name: "harley", year: 6, score: 3.1 },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    { sID: 21022, name: "Farmer", year: 1, score: 2.2 },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    { sID: 20020, name: "george", year: 3, score: 2.8 },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    { sID: 18020, name: "Harley", year: 5, score: 2.8 },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] )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</p:txBody>
      </p:sp>
      <p:sp>
        <p:nvSpPr>
          <p:cNvPr id="245" name="Google Shape;245;p34"/>
          <p:cNvSpPr txBox="1"/>
          <p:nvPr>
            <p:ph idx="1" type="body"/>
          </p:nvPr>
        </p:nvSpPr>
        <p:spPr>
          <a:xfrm>
            <a:off x="4572000" y="1298700"/>
            <a:ext cx="4258800" cy="353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600"/>
              <a:buFont typeface="Oswald"/>
              <a:buChar char="➢"/>
            </a:pPr>
            <a:r>
              <a:rPr lang="en-GB" sz="1600">
                <a:latin typeface="Oswald"/>
                <a:ea typeface="Oswald"/>
                <a:cs typeface="Oswald"/>
                <a:sym typeface="Oswald"/>
              </a:rPr>
              <a:t>Ejemplo de createView</a:t>
            </a:r>
            <a:endParaRPr sz="1600"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db.createView(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       "firstYears",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       "students",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       [ { $match: { year: 1 } } ]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)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db.firstYears.find( { }, { _id: 0 } )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[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  { sID: 22001, name: 'Alex', year: 1, score: 4 },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  { sID: 22021, name: 'Drew', year: 1, score: 3.2 },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  { sID: 21022, name: 'Farmer', year: 1, score: 2.2 }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]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5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Oswald"/>
                <a:ea typeface="Oswald"/>
                <a:cs typeface="Oswald"/>
                <a:sym typeface="Oswald"/>
              </a:rPr>
              <a:t>Temas a estudiar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51" name="Google Shape;251;p35"/>
          <p:cNvSpPr txBox="1"/>
          <p:nvPr>
            <p:ph idx="1" type="body"/>
          </p:nvPr>
        </p:nvSpPr>
        <p:spPr>
          <a:xfrm>
            <a:off x="311700" y="853200"/>
            <a:ext cx="8331600" cy="38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800"/>
              <a:buFont typeface="Roboto"/>
              <a:buChar char="➢"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Próxima clase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○"/>
            </a:pPr>
            <a:r>
              <a:rPr lang="en-GB" sz="1600">
                <a:latin typeface="Roboto"/>
                <a:ea typeface="Roboto"/>
                <a:cs typeface="Roboto"/>
                <a:sym typeface="Roboto"/>
              </a:rPr>
              <a:t>Modelado de datos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○"/>
            </a:pPr>
            <a:r>
              <a:rPr lang="en-GB" sz="1600">
                <a:latin typeface="Roboto"/>
                <a:ea typeface="Roboto"/>
                <a:cs typeface="Roboto"/>
                <a:sym typeface="Roboto"/>
              </a:rPr>
              <a:t>Validación de esquemas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800"/>
              <a:buFont typeface="Roboto"/>
              <a:buChar char="➢"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Referencias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</a:pPr>
            <a:r>
              <a:rPr lang="en-GB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Pipeline de agregación</a:t>
            </a:r>
            <a:r>
              <a:rPr lang="en-GB">
                <a:latin typeface="Roboto"/>
                <a:ea typeface="Roboto"/>
                <a:cs typeface="Roboto"/>
                <a:sym typeface="Roboto"/>
              </a:rPr>
              <a:t>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</a:pPr>
            <a:r>
              <a:rPr lang="en-GB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Vistas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Pragati Narrow"/>
              <a:ea typeface="Pragati Narrow"/>
              <a:cs typeface="Pragati Narrow"/>
              <a:sym typeface="Pragati Narro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Oswald"/>
                <a:ea typeface="Oswald"/>
                <a:cs typeface="Oswald"/>
                <a:sym typeface="Oswald"/>
              </a:rPr>
              <a:t>Pipeline de agregación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6" name="Google Shape;86;p15"/>
          <p:cNvSpPr txBox="1"/>
          <p:nvPr>
            <p:ph idx="1" type="body"/>
          </p:nvPr>
        </p:nvSpPr>
        <p:spPr>
          <a:xfrm>
            <a:off x="311700" y="854850"/>
            <a:ext cx="8520600" cy="105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800"/>
              <a:buFont typeface="Oswald"/>
              <a:buChar char="➢"/>
            </a:pPr>
            <a:r>
              <a:rPr lang="en-GB">
                <a:latin typeface="Oswald"/>
                <a:ea typeface="Oswald"/>
                <a:cs typeface="Oswald"/>
                <a:sym typeface="Oswald"/>
              </a:rPr>
              <a:t>Es una secuencia de una o más stages que procesan documentos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7" name="Google Shape;87;p15"/>
          <p:cNvSpPr/>
          <p:nvPr/>
        </p:nvSpPr>
        <p:spPr>
          <a:xfrm>
            <a:off x="1684475" y="1423725"/>
            <a:ext cx="644700" cy="3129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Oswald"/>
                <a:ea typeface="Oswald"/>
                <a:cs typeface="Oswald"/>
                <a:sym typeface="Oswald"/>
              </a:rPr>
              <a:t>stage</a:t>
            </a:r>
            <a:r>
              <a:rPr baseline="-25000" lang="en-GB" sz="1000">
                <a:latin typeface="Oswald"/>
                <a:ea typeface="Oswald"/>
                <a:cs typeface="Oswald"/>
                <a:sym typeface="Oswald"/>
              </a:rPr>
              <a:t>1</a:t>
            </a:r>
            <a:endParaRPr baseline="-25000" sz="1000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8" name="Google Shape;88;p15"/>
          <p:cNvSpPr/>
          <p:nvPr/>
        </p:nvSpPr>
        <p:spPr>
          <a:xfrm>
            <a:off x="2920900" y="1423725"/>
            <a:ext cx="644700" cy="3129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Oswald"/>
                <a:ea typeface="Oswald"/>
                <a:cs typeface="Oswald"/>
                <a:sym typeface="Oswald"/>
              </a:rPr>
              <a:t>stage</a:t>
            </a:r>
            <a:r>
              <a:rPr baseline="-25000" lang="en-GB" sz="1000">
                <a:latin typeface="Oswald"/>
                <a:ea typeface="Oswald"/>
                <a:cs typeface="Oswald"/>
                <a:sym typeface="Oswald"/>
              </a:rPr>
              <a:t>2</a:t>
            </a:r>
            <a:endParaRPr baseline="-25000" sz="1000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9" name="Google Shape;89;p15"/>
          <p:cNvSpPr txBox="1"/>
          <p:nvPr/>
        </p:nvSpPr>
        <p:spPr>
          <a:xfrm>
            <a:off x="1021975" y="1289825"/>
            <a:ext cx="727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Pragati Narrow"/>
                <a:ea typeface="Pragati Narrow"/>
                <a:cs typeface="Pragati Narrow"/>
                <a:sym typeface="Pragati Narrow"/>
              </a:rPr>
              <a:t> collection </a:t>
            </a:r>
            <a:endParaRPr sz="1200">
              <a:latin typeface="Pragati Narrow"/>
              <a:ea typeface="Pragati Narrow"/>
              <a:cs typeface="Pragati Narrow"/>
              <a:sym typeface="Pragati Narrow"/>
            </a:endParaRPr>
          </a:p>
        </p:txBody>
      </p:sp>
      <p:cxnSp>
        <p:nvCxnSpPr>
          <p:cNvPr id="90" name="Google Shape;90;p15"/>
          <p:cNvCxnSpPr/>
          <p:nvPr/>
        </p:nvCxnSpPr>
        <p:spPr>
          <a:xfrm>
            <a:off x="1165175" y="1578525"/>
            <a:ext cx="519300" cy="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1" name="Google Shape;91;p15"/>
          <p:cNvSpPr txBox="1"/>
          <p:nvPr/>
        </p:nvSpPr>
        <p:spPr>
          <a:xfrm>
            <a:off x="2409475" y="1289825"/>
            <a:ext cx="482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Pragati Narrow"/>
                <a:ea typeface="Pragati Narrow"/>
                <a:cs typeface="Pragati Narrow"/>
                <a:sym typeface="Pragati Narrow"/>
              </a:rPr>
              <a:t>docs</a:t>
            </a:r>
            <a:r>
              <a:rPr baseline="30000" lang="en-GB" sz="1200">
                <a:latin typeface="Pragati Narrow"/>
                <a:ea typeface="Pragati Narrow"/>
                <a:cs typeface="Pragati Narrow"/>
                <a:sym typeface="Pragati Narrow"/>
              </a:rPr>
              <a:t>l</a:t>
            </a:r>
            <a:endParaRPr baseline="30000" sz="1200">
              <a:latin typeface="Pragati Narrow"/>
              <a:ea typeface="Pragati Narrow"/>
              <a:cs typeface="Pragati Narrow"/>
              <a:sym typeface="Pragati Narrow"/>
            </a:endParaRPr>
          </a:p>
        </p:txBody>
      </p:sp>
      <p:cxnSp>
        <p:nvCxnSpPr>
          <p:cNvPr id="92" name="Google Shape;92;p15"/>
          <p:cNvCxnSpPr>
            <a:stCxn id="87" idx="3"/>
          </p:cNvCxnSpPr>
          <p:nvPr/>
        </p:nvCxnSpPr>
        <p:spPr>
          <a:xfrm>
            <a:off x="2329175" y="1580175"/>
            <a:ext cx="574500" cy="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3" name="Google Shape;93;p15"/>
          <p:cNvSpPr/>
          <p:nvPr/>
        </p:nvSpPr>
        <p:spPr>
          <a:xfrm>
            <a:off x="4140100" y="1423725"/>
            <a:ext cx="644700" cy="3129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Oswald"/>
                <a:ea typeface="Oswald"/>
                <a:cs typeface="Oswald"/>
                <a:sym typeface="Oswald"/>
              </a:rPr>
              <a:t>stage</a:t>
            </a:r>
            <a:r>
              <a:rPr baseline="-25000" lang="en-GB" sz="1000">
                <a:latin typeface="Oswald"/>
                <a:ea typeface="Oswald"/>
                <a:cs typeface="Oswald"/>
                <a:sym typeface="Oswald"/>
              </a:rPr>
              <a:t>3</a:t>
            </a:r>
            <a:endParaRPr baseline="-25000" sz="1000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94" name="Google Shape;94;p15"/>
          <p:cNvSpPr txBox="1"/>
          <p:nvPr/>
        </p:nvSpPr>
        <p:spPr>
          <a:xfrm>
            <a:off x="3628675" y="1289825"/>
            <a:ext cx="482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Pragati Narrow"/>
                <a:ea typeface="Pragati Narrow"/>
                <a:cs typeface="Pragati Narrow"/>
                <a:sym typeface="Pragati Narrow"/>
              </a:rPr>
              <a:t>docs</a:t>
            </a:r>
            <a:r>
              <a:rPr baseline="30000" lang="en-GB" sz="1200">
                <a:latin typeface="Pragati Narrow"/>
                <a:ea typeface="Pragati Narrow"/>
                <a:cs typeface="Pragati Narrow"/>
                <a:sym typeface="Pragati Narrow"/>
              </a:rPr>
              <a:t>ll</a:t>
            </a:r>
            <a:endParaRPr baseline="30000" sz="1200">
              <a:latin typeface="Pragati Narrow"/>
              <a:ea typeface="Pragati Narrow"/>
              <a:cs typeface="Pragati Narrow"/>
              <a:sym typeface="Pragati Narrow"/>
            </a:endParaRPr>
          </a:p>
        </p:txBody>
      </p:sp>
      <p:cxnSp>
        <p:nvCxnSpPr>
          <p:cNvPr id="95" name="Google Shape;95;p15"/>
          <p:cNvCxnSpPr/>
          <p:nvPr/>
        </p:nvCxnSpPr>
        <p:spPr>
          <a:xfrm>
            <a:off x="3564000" y="1580175"/>
            <a:ext cx="574500" cy="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6" name="Google Shape;96;p15"/>
          <p:cNvSpPr/>
          <p:nvPr/>
        </p:nvSpPr>
        <p:spPr>
          <a:xfrm>
            <a:off x="6426100" y="1423725"/>
            <a:ext cx="644700" cy="3129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Oswald"/>
                <a:ea typeface="Oswald"/>
                <a:cs typeface="Oswald"/>
                <a:sym typeface="Oswald"/>
              </a:rPr>
              <a:t>stage</a:t>
            </a:r>
            <a:r>
              <a:rPr baseline="-25000" lang="en-GB" sz="1000">
                <a:latin typeface="Oswald"/>
                <a:ea typeface="Oswald"/>
                <a:cs typeface="Oswald"/>
                <a:sym typeface="Oswald"/>
              </a:rPr>
              <a:t>N</a:t>
            </a:r>
            <a:endParaRPr baseline="-25000" sz="1000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97" name="Google Shape;97;p15"/>
          <p:cNvSpPr txBox="1"/>
          <p:nvPr/>
        </p:nvSpPr>
        <p:spPr>
          <a:xfrm>
            <a:off x="4847875" y="1289825"/>
            <a:ext cx="482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Pragati Narrow"/>
                <a:ea typeface="Pragati Narrow"/>
                <a:cs typeface="Pragati Narrow"/>
                <a:sym typeface="Pragati Narrow"/>
              </a:rPr>
              <a:t>docs</a:t>
            </a:r>
            <a:r>
              <a:rPr baseline="30000" lang="en-GB" sz="1200">
                <a:latin typeface="Pragati Narrow"/>
                <a:ea typeface="Pragati Narrow"/>
                <a:cs typeface="Pragati Narrow"/>
                <a:sym typeface="Pragati Narrow"/>
              </a:rPr>
              <a:t>lll</a:t>
            </a:r>
            <a:endParaRPr baseline="30000" sz="1200">
              <a:latin typeface="Pragati Narrow"/>
              <a:ea typeface="Pragati Narrow"/>
              <a:cs typeface="Pragati Narrow"/>
              <a:sym typeface="Pragati Narrow"/>
            </a:endParaRPr>
          </a:p>
        </p:txBody>
      </p:sp>
      <p:cxnSp>
        <p:nvCxnSpPr>
          <p:cNvPr id="98" name="Google Shape;98;p15"/>
          <p:cNvCxnSpPr/>
          <p:nvPr/>
        </p:nvCxnSpPr>
        <p:spPr>
          <a:xfrm>
            <a:off x="4802400" y="1580175"/>
            <a:ext cx="574500" cy="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9" name="Google Shape;99;p15"/>
          <p:cNvSpPr txBox="1"/>
          <p:nvPr/>
        </p:nvSpPr>
        <p:spPr>
          <a:xfrm>
            <a:off x="5822875" y="1289825"/>
            <a:ext cx="574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Pragati Narrow"/>
                <a:ea typeface="Pragati Narrow"/>
                <a:cs typeface="Pragati Narrow"/>
                <a:sym typeface="Pragati Narrow"/>
              </a:rPr>
              <a:t>docs</a:t>
            </a:r>
            <a:r>
              <a:rPr baseline="30000" lang="en-GB" sz="1200">
                <a:latin typeface="Pragati Narrow"/>
                <a:ea typeface="Pragati Narrow"/>
                <a:cs typeface="Pragati Narrow"/>
                <a:sym typeface="Pragati Narrow"/>
              </a:rPr>
              <a:t>N-1</a:t>
            </a:r>
            <a:endParaRPr baseline="30000" sz="1200">
              <a:latin typeface="Pragati Narrow"/>
              <a:ea typeface="Pragati Narrow"/>
              <a:cs typeface="Pragati Narrow"/>
              <a:sym typeface="Pragati Narrow"/>
            </a:endParaRPr>
          </a:p>
        </p:txBody>
      </p:sp>
      <p:cxnSp>
        <p:nvCxnSpPr>
          <p:cNvPr id="100" name="Google Shape;100;p15"/>
          <p:cNvCxnSpPr/>
          <p:nvPr/>
        </p:nvCxnSpPr>
        <p:spPr>
          <a:xfrm>
            <a:off x="5869200" y="1580175"/>
            <a:ext cx="574500" cy="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1" name="Google Shape;101;p15"/>
          <p:cNvSpPr txBox="1"/>
          <p:nvPr/>
        </p:nvSpPr>
        <p:spPr>
          <a:xfrm>
            <a:off x="7133875" y="1289825"/>
            <a:ext cx="482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Pragati Narrow"/>
                <a:ea typeface="Pragati Narrow"/>
                <a:cs typeface="Pragati Narrow"/>
                <a:sym typeface="Pragati Narrow"/>
              </a:rPr>
              <a:t>docs</a:t>
            </a:r>
            <a:r>
              <a:rPr baseline="30000" lang="en-GB" sz="1200">
                <a:latin typeface="Pragati Narrow"/>
                <a:ea typeface="Pragati Narrow"/>
                <a:cs typeface="Pragati Narrow"/>
                <a:sym typeface="Pragati Narrow"/>
              </a:rPr>
              <a:t>N</a:t>
            </a:r>
            <a:endParaRPr baseline="30000" sz="1200">
              <a:latin typeface="Pragati Narrow"/>
              <a:ea typeface="Pragati Narrow"/>
              <a:cs typeface="Pragati Narrow"/>
              <a:sym typeface="Pragati Narrow"/>
            </a:endParaRPr>
          </a:p>
        </p:txBody>
      </p:sp>
      <p:cxnSp>
        <p:nvCxnSpPr>
          <p:cNvPr id="102" name="Google Shape;102;p15"/>
          <p:cNvCxnSpPr/>
          <p:nvPr/>
        </p:nvCxnSpPr>
        <p:spPr>
          <a:xfrm>
            <a:off x="7088400" y="1580175"/>
            <a:ext cx="574500" cy="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3" name="Google Shape;103;p15"/>
          <p:cNvSpPr txBox="1"/>
          <p:nvPr/>
        </p:nvSpPr>
        <p:spPr>
          <a:xfrm>
            <a:off x="5457475" y="1353000"/>
            <a:ext cx="482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Pragati Narrow"/>
                <a:ea typeface="Pragati Narrow"/>
                <a:cs typeface="Pragati Narrow"/>
                <a:sym typeface="Pragati Narrow"/>
              </a:rPr>
              <a:t>…</a:t>
            </a:r>
            <a:endParaRPr baseline="30000" sz="1200">
              <a:latin typeface="Pragati Narrow"/>
              <a:ea typeface="Pragati Narrow"/>
              <a:cs typeface="Pragati Narrow"/>
              <a:sym typeface="Pragati Narrow"/>
            </a:endParaRPr>
          </a:p>
        </p:txBody>
      </p:sp>
      <p:sp>
        <p:nvSpPr>
          <p:cNvPr id="104" name="Google Shape;104;p15"/>
          <p:cNvSpPr txBox="1"/>
          <p:nvPr>
            <p:ph idx="1" type="body"/>
          </p:nvPr>
        </p:nvSpPr>
        <p:spPr>
          <a:xfrm>
            <a:off x="313200" y="1914025"/>
            <a:ext cx="4258800" cy="291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800"/>
              <a:buFont typeface="Oswald"/>
              <a:buChar char="➢"/>
            </a:pPr>
            <a:r>
              <a:rPr lang="en-GB">
                <a:solidFill>
                  <a:srgbClr val="6AA84F"/>
                </a:solidFill>
                <a:latin typeface="Oswald"/>
                <a:ea typeface="Oswald"/>
                <a:cs typeface="Oswald"/>
                <a:sym typeface="Oswald"/>
              </a:rPr>
              <a:t>Método </a:t>
            </a:r>
            <a:r>
              <a:rPr lang="en-GB">
                <a:solidFill>
                  <a:srgbClr val="6AA84F"/>
                </a:solidFill>
                <a:latin typeface="Oswald"/>
                <a:ea typeface="Oswald"/>
                <a:cs typeface="Oswald"/>
                <a:sym typeface="Oswald"/>
              </a:rPr>
              <a:t>Aggregate</a:t>
            </a:r>
            <a:endParaRPr>
              <a:solidFill>
                <a:srgbClr val="6AA84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db.&lt;collection&gt;.</a:t>
            </a:r>
            <a:r>
              <a:rPr lang="en-GB" sz="1400">
                <a:solidFill>
                  <a:srgbClr val="6AA84F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aggregate</a:t>
            </a: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( </a:t>
            </a:r>
            <a:r>
              <a:rPr lang="en-GB" sz="1400">
                <a:solidFill>
                  <a:srgbClr val="3C78D8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pipeline</a:t>
            </a: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, &lt;options&gt; )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db.&lt;collection&gt;.</a:t>
            </a:r>
            <a:r>
              <a:rPr lang="en-GB" sz="1400">
                <a:solidFill>
                  <a:srgbClr val="6AA84F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aggregate</a:t>
            </a: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( 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3C78D8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[ </a:t>
            </a: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{</a:t>
            </a:r>
            <a:r>
              <a:rPr lang="en-GB" sz="1400">
                <a:solidFill>
                  <a:srgbClr val="3C78D8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 &lt;stage</a:t>
            </a:r>
            <a:r>
              <a:rPr baseline="-25000" lang="en-GB" sz="1400">
                <a:solidFill>
                  <a:srgbClr val="3C78D8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1</a:t>
            </a:r>
            <a:r>
              <a:rPr lang="en-GB" sz="1400">
                <a:solidFill>
                  <a:srgbClr val="3C78D8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&gt; </a:t>
            </a: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}, {</a:t>
            </a:r>
            <a:r>
              <a:rPr lang="en-GB" sz="1400">
                <a:solidFill>
                  <a:srgbClr val="666666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 </a:t>
            </a:r>
            <a:r>
              <a:rPr lang="en-GB" sz="1400">
                <a:solidFill>
                  <a:srgbClr val="3C78D8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&lt;stage</a:t>
            </a:r>
            <a:r>
              <a:rPr baseline="-25000" lang="en-GB" sz="1400">
                <a:solidFill>
                  <a:srgbClr val="3C78D8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2</a:t>
            </a:r>
            <a:r>
              <a:rPr lang="en-GB" sz="1400">
                <a:solidFill>
                  <a:srgbClr val="3C78D8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&gt; </a:t>
            </a: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}, … , { </a:t>
            </a:r>
            <a:r>
              <a:rPr lang="en-GB" sz="1400">
                <a:solidFill>
                  <a:srgbClr val="3C78D8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&lt;stage</a:t>
            </a:r>
            <a:r>
              <a:rPr baseline="-25000" lang="en-GB" sz="1400">
                <a:solidFill>
                  <a:srgbClr val="3C78D8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N</a:t>
            </a:r>
            <a:r>
              <a:rPr lang="en-GB" sz="1400">
                <a:solidFill>
                  <a:srgbClr val="3C78D8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&gt; </a:t>
            </a: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} </a:t>
            </a:r>
            <a:r>
              <a:rPr lang="en-GB" sz="1400">
                <a:solidFill>
                  <a:srgbClr val="3C78D8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]</a:t>
            </a: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, 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&lt;options&gt; 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)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</p:txBody>
      </p:sp>
      <p:sp>
        <p:nvSpPr>
          <p:cNvPr id="105" name="Google Shape;105;p15"/>
          <p:cNvSpPr txBox="1"/>
          <p:nvPr>
            <p:ph idx="1" type="body"/>
          </p:nvPr>
        </p:nvSpPr>
        <p:spPr>
          <a:xfrm>
            <a:off x="4572000" y="1914025"/>
            <a:ext cx="4258800" cy="291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swald"/>
              <a:buChar char="➢"/>
            </a:pPr>
            <a:r>
              <a:rPr lang="en-GB">
                <a:latin typeface="Oswald"/>
                <a:ea typeface="Oswald"/>
                <a:cs typeface="Oswald"/>
                <a:sym typeface="Oswald"/>
              </a:rPr>
              <a:t>P</a:t>
            </a:r>
            <a:r>
              <a:rPr lang="en-GB">
                <a:latin typeface="Oswald"/>
                <a:ea typeface="Oswald"/>
                <a:cs typeface="Oswald"/>
                <a:sym typeface="Oswald"/>
              </a:rPr>
              <a:t>ipeline y stages de agregación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db.companies.</a:t>
            </a:r>
            <a:r>
              <a:rPr lang="en-GB" sz="1400">
                <a:solidFill>
                  <a:srgbClr val="6AA84F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aggregate</a:t>
            </a: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( </a:t>
            </a:r>
            <a:r>
              <a:rPr lang="en-GB" sz="1400">
                <a:solidFill>
                  <a:srgbClr val="3D85C6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[</a:t>
            </a:r>
            <a:endParaRPr sz="1400">
              <a:solidFill>
                <a:srgbClr val="3D85C6"/>
              </a:solidFill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{ </a:t>
            </a:r>
            <a:r>
              <a:rPr lang="en-GB" sz="1400">
                <a:solidFill>
                  <a:srgbClr val="3D85C6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$match:</a:t>
            </a: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 { founded_year: 2004 } },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    	{ </a:t>
            </a:r>
            <a:r>
              <a:rPr lang="en-GB" sz="1400">
                <a:solidFill>
                  <a:srgbClr val="3D85C6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$sort</a:t>
            </a: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: { name: 1} },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    	{ </a:t>
            </a:r>
            <a:r>
              <a:rPr lang="en-GB" sz="1400">
                <a:solidFill>
                  <a:srgbClr val="3D85C6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$limit</a:t>
            </a: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: 5 },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    	{ </a:t>
            </a:r>
            <a:r>
              <a:rPr lang="en-GB" sz="1400">
                <a:solidFill>
                  <a:srgbClr val="3D85C6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$project</a:t>
            </a: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: { _id: 0, name: 1 } }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3D85C6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]</a:t>
            </a: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 )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Oswald"/>
                <a:ea typeface="Oswald"/>
                <a:cs typeface="Oswald"/>
                <a:sym typeface="Oswald"/>
              </a:rPr>
              <a:t>Expresiones de agregación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11" name="Google Shape;111;p16"/>
          <p:cNvSpPr txBox="1"/>
          <p:nvPr>
            <p:ph idx="1" type="body"/>
          </p:nvPr>
        </p:nvSpPr>
        <p:spPr>
          <a:xfrm>
            <a:off x="311700" y="853200"/>
            <a:ext cx="8520600" cy="90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latin typeface="Pragati Narrow"/>
                <a:ea typeface="Pragati Narrow"/>
                <a:cs typeface="Pragati Narrow"/>
                <a:sym typeface="Pragati Narrow"/>
              </a:rPr>
              <a:t>                       			{ &lt;</a:t>
            </a:r>
            <a:r>
              <a:rPr b="1" lang="en-GB" sz="1600">
                <a:solidFill>
                  <a:srgbClr val="6AA84F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operator</a:t>
            </a:r>
            <a:r>
              <a:rPr lang="en-GB" sz="1600">
                <a:latin typeface="Pragati Narrow"/>
                <a:ea typeface="Pragati Narrow"/>
                <a:cs typeface="Pragati Narrow"/>
                <a:sym typeface="Pragati Narrow"/>
              </a:rPr>
              <a:t>&gt;: [ { argument</a:t>
            </a:r>
            <a:r>
              <a:rPr baseline="-25000" lang="en-GB" sz="1600">
                <a:latin typeface="Pragati Narrow"/>
                <a:ea typeface="Pragati Narrow"/>
                <a:cs typeface="Pragati Narrow"/>
                <a:sym typeface="Pragati Narrow"/>
              </a:rPr>
              <a:t>1</a:t>
            </a:r>
            <a:r>
              <a:rPr lang="en-GB" sz="1600">
                <a:latin typeface="Pragati Narrow"/>
                <a:ea typeface="Pragati Narrow"/>
                <a:cs typeface="Pragati Narrow"/>
                <a:sym typeface="Pragati Narrow"/>
              </a:rPr>
              <a:t> }, { argument</a:t>
            </a:r>
            <a:r>
              <a:rPr baseline="-25000" lang="en-GB" sz="1600">
                <a:latin typeface="Pragati Narrow"/>
                <a:ea typeface="Pragati Narrow"/>
                <a:cs typeface="Pragati Narrow"/>
                <a:sym typeface="Pragati Narrow"/>
              </a:rPr>
              <a:t>2</a:t>
            </a:r>
            <a:r>
              <a:rPr lang="en-GB" sz="1600">
                <a:latin typeface="Pragati Narrow"/>
                <a:ea typeface="Pragati Narrow"/>
                <a:cs typeface="Pragati Narrow"/>
                <a:sym typeface="Pragati Narrow"/>
              </a:rPr>
              <a:t> }, … ] }</a:t>
            </a:r>
            <a:endParaRPr sz="16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latin typeface="Pragati Narrow"/>
                <a:ea typeface="Pragati Narrow"/>
                <a:cs typeface="Pragati Narrow"/>
                <a:sym typeface="Pragati Narrow"/>
              </a:rPr>
              <a:t>                       			{ &lt;</a:t>
            </a:r>
            <a:r>
              <a:rPr b="1" lang="en-GB" sz="1600">
                <a:solidFill>
                  <a:srgbClr val="6AA84F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operator</a:t>
            </a:r>
            <a:r>
              <a:rPr lang="en-GB" sz="1600">
                <a:latin typeface="Pragati Narrow"/>
                <a:ea typeface="Pragati Narrow"/>
                <a:cs typeface="Pragati Narrow"/>
                <a:sym typeface="Pragati Narrow"/>
              </a:rPr>
              <a:t>&gt;: { argument } }</a:t>
            </a:r>
            <a:endParaRPr sz="16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12" name="Google Shape;112;p16"/>
          <p:cNvSpPr txBox="1"/>
          <p:nvPr>
            <p:ph idx="1" type="body"/>
          </p:nvPr>
        </p:nvSpPr>
        <p:spPr>
          <a:xfrm>
            <a:off x="313200" y="1757700"/>
            <a:ext cx="4258800" cy="30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600"/>
              <a:buFont typeface="Oswald"/>
              <a:buChar char="➢"/>
            </a:pPr>
            <a:r>
              <a:rPr lang="en-GB" sz="1600">
                <a:latin typeface="Oswald"/>
                <a:ea typeface="Oswald"/>
                <a:cs typeface="Oswald"/>
                <a:sym typeface="Oswald"/>
              </a:rPr>
              <a:t>Expresiones booleanas</a:t>
            </a:r>
            <a:endParaRPr sz="1600">
              <a:solidFill>
                <a:srgbClr val="6AA84F"/>
              </a:solidFill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600"/>
              <a:buFont typeface="Oswald"/>
              <a:buChar char="○"/>
            </a:pPr>
            <a:r>
              <a:rPr lang="en-GB" sz="1600">
                <a:solidFill>
                  <a:srgbClr val="6AA84F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$and</a:t>
            </a:r>
            <a:r>
              <a:rPr lang="en-GB" sz="1600">
                <a:solidFill>
                  <a:srgbClr val="6AA84F"/>
                </a:solidFill>
                <a:latin typeface="Oswald"/>
                <a:ea typeface="Oswald"/>
                <a:cs typeface="Oswald"/>
                <a:sym typeface="Oswald"/>
              </a:rPr>
              <a:t>  </a:t>
            </a:r>
            <a:r>
              <a:rPr lang="en-GB" sz="1600">
                <a:solidFill>
                  <a:srgbClr val="6AA84F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$not  $or</a:t>
            </a:r>
            <a:endParaRPr sz="1600">
              <a:solidFill>
                <a:srgbClr val="6AA84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600"/>
              <a:buFont typeface="Oswald"/>
              <a:buChar char="➢"/>
            </a:pPr>
            <a:r>
              <a:rPr lang="en-GB" sz="1600">
                <a:latin typeface="Oswald"/>
                <a:ea typeface="Oswald"/>
                <a:cs typeface="Oswald"/>
                <a:sym typeface="Oswald"/>
              </a:rPr>
              <a:t>Expresiones de comparación</a:t>
            </a:r>
            <a:endParaRPr sz="1600">
              <a:solidFill>
                <a:srgbClr val="6AA84F"/>
              </a:solidFill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600"/>
              <a:buFont typeface="Oswald"/>
              <a:buChar char="○"/>
            </a:pPr>
            <a:r>
              <a:rPr lang="en-GB" sz="1600">
                <a:solidFill>
                  <a:srgbClr val="6AA84F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$cmp</a:t>
            </a:r>
            <a:r>
              <a:rPr lang="en-GB" sz="1600">
                <a:solidFill>
                  <a:srgbClr val="6AA84F"/>
                </a:solidFill>
                <a:latin typeface="Oswald"/>
                <a:ea typeface="Oswald"/>
                <a:cs typeface="Oswald"/>
                <a:sym typeface="Oswald"/>
              </a:rPr>
              <a:t>  </a:t>
            </a:r>
            <a:r>
              <a:rPr lang="en-GB" sz="1600">
                <a:solidFill>
                  <a:srgbClr val="6AA84F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$eq  $gt  $gte  $lt  $lte  $ne</a:t>
            </a:r>
            <a:endParaRPr sz="1600">
              <a:solidFill>
                <a:srgbClr val="6AA84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600"/>
              <a:buFont typeface="Oswald"/>
              <a:buChar char="➢"/>
            </a:pPr>
            <a:r>
              <a:rPr lang="en-GB" sz="1600">
                <a:latin typeface="Oswald"/>
                <a:ea typeface="Oswald"/>
                <a:cs typeface="Oswald"/>
                <a:sym typeface="Oswald"/>
              </a:rPr>
              <a:t>Expresiones aritméticas</a:t>
            </a:r>
            <a:endParaRPr sz="1600">
              <a:solidFill>
                <a:srgbClr val="6AA84F"/>
              </a:solidFill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600"/>
              <a:buFont typeface="Oswald"/>
              <a:buChar char="○"/>
            </a:pPr>
            <a:r>
              <a:rPr lang="en-GB" sz="1600">
                <a:solidFill>
                  <a:srgbClr val="6AA84F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$add</a:t>
            </a:r>
            <a:r>
              <a:rPr lang="en-GB" sz="1600">
                <a:solidFill>
                  <a:srgbClr val="6AA84F"/>
                </a:solidFill>
                <a:latin typeface="Oswald"/>
                <a:ea typeface="Oswald"/>
                <a:cs typeface="Oswald"/>
                <a:sym typeface="Oswald"/>
              </a:rPr>
              <a:t>  </a:t>
            </a:r>
            <a:r>
              <a:rPr lang="en-GB" sz="1600">
                <a:solidFill>
                  <a:srgbClr val="6AA84F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$subtract  $divide  $abs …</a:t>
            </a:r>
            <a:endParaRPr sz="1600">
              <a:solidFill>
                <a:srgbClr val="6AA84F"/>
              </a:solidFill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600"/>
              <a:buFont typeface="Oswald"/>
              <a:buChar char="➢"/>
            </a:pPr>
            <a:r>
              <a:rPr lang="en-GB" sz="1600">
                <a:latin typeface="Oswald"/>
                <a:ea typeface="Oswald"/>
                <a:cs typeface="Oswald"/>
                <a:sym typeface="Oswald"/>
              </a:rPr>
              <a:t>Expresiones de arreglos</a:t>
            </a:r>
            <a:endParaRPr sz="1600">
              <a:solidFill>
                <a:srgbClr val="6AA84F"/>
              </a:solidFill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600"/>
              <a:buFont typeface="Oswald"/>
              <a:buChar char="○"/>
            </a:pPr>
            <a:r>
              <a:rPr lang="en-GB" sz="1600">
                <a:solidFill>
                  <a:srgbClr val="6AA84F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$arrayElemAt  $first  $last $size …</a:t>
            </a:r>
            <a:r>
              <a:rPr lang="en-GB" sz="1600">
                <a:solidFill>
                  <a:srgbClr val="6AA84F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endParaRPr sz="1600">
              <a:solidFill>
                <a:srgbClr val="6AA84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600"/>
              <a:buFont typeface="Oswald"/>
              <a:buChar char="○"/>
            </a:pPr>
            <a:r>
              <a:rPr lang="en-GB" sz="1600">
                <a:solidFill>
                  <a:srgbClr val="6AA84F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$concatArray  </a:t>
            </a:r>
            <a:r>
              <a:rPr b="1" lang="en-GB" sz="1600">
                <a:solidFill>
                  <a:srgbClr val="6AA84F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$filter  $map $reduce</a:t>
            </a:r>
            <a:r>
              <a:rPr lang="en-GB" sz="1600">
                <a:solidFill>
                  <a:srgbClr val="6AA84F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 …</a:t>
            </a:r>
            <a:endParaRPr sz="1600">
              <a:solidFill>
                <a:srgbClr val="6AA84F"/>
              </a:solidFill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600"/>
              <a:buFont typeface="Oswald"/>
              <a:buChar char="➢"/>
            </a:pPr>
            <a:r>
              <a:rPr lang="en-GB" sz="1600">
                <a:latin typeface="Oswald"/>
                <a:ea typeface="Oswald"/>
                <a:cs typeface="Oswald"/>
                <a:sym typeface="Oswald"/>
              </a:rPr>
              <a:t>Expresiones de conjuntos</a:t>
            </a:r>
            <a:endParaRPr sz="1600">
              <a:solidFill>
                <a:srgbClr val="6AA84F"/>
              </a:solidFill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600"/>
              <a:buFont typeface="Oswald"/>
              <a:buChar char="○"/>
            </a:pPr>
            <a:r>
              <a:rPr lang="en-GB" sz="1600">
                <a:solidFill>
                  <a:srgbClr val="6AA84F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$setDifference</a:t>
            </a:r>
            <a:r>
              <a:rPr lang="en-GB" sz="1600">
                <a:solidFill>
                  <a:srgbClr val="6AA84F"/>
                </a:solidFill>
                <a:latin typeface="Oswald"/>
                <a:ea typeface="Oswald"/>
                <a:cs typeface="Oswald"/>
                <a:sym typeface="Oswald"/>
              </a:rPr>
              <a:t>  </a:t>
            </a:r>
            <a:r>
              <a:rPr lang="en-GB" sz="1600">
                <a:solidFill>
                  <a:srgbClr val="6AA84F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$setUnion  $setIsSubset …</a:t>
            </a:r>
            <a:endParaRPr sz="1600">
              <a:solidFill>
                <a:srgbClr val="6AA84F"/>
              </a:solidFill>
              <a:latin typeface="Pragati Narrow"/>
              <a:ea typeface="Pragati Narrow"/>
              <a:cs typeface="Pragati Narrow"/>
              <a:sym typeface="Pragati Narrow"/>
            </a:endParaRPr>
          </a:p>
        </p:txBody>
      </p:sp>
      <p:sp>
        <p:nvSpPr>
          <p:cNvPr id="113" name="Google Shape;113;p16"/>
          <p:cNvSpPr txBox="1"/>
          <p:nvPr>
            <p:ph idx="1" type="body"/>
          </p:nvPr>
        </p:nvSpPr>
        <p:spPr>
          <a:xfrm>
            <a:off x="4572000" y="1757700"/>
            <a:ext cx="4258800" cy="30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600"/>
              <a:buFont typeface="Oswald"/>
              <a:buChar char="➢"/>
            </a:pPr>
            <a:r>
              <a:rPr lang="en-GB" sz="1600">
                <a:latin typeface="Oswald"/>
                <a:ea typeface="Oswald"/>
                <a:cs typeface="Oswald"/>
                <a:sym typeface="Oswald"/>
              </a:rPr>
              <a:t>Expresiones condicionales</a:t>
            </a:r>
            <a:endParaRPr sz="1600">
              <a:solidFill>
                <a:srgbClr val="6AA84F"/>
              </a:solidFill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600"/>
              <a:buFont typeface="Oswald"/>
              <a:buChar char="○"/>
            </a:pPr>
            <a:r>
              <a:rPr lang="en-GB" sz="1600">
                <a:solidFill>
                  <a:srgbClr val="6AA84F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$cond</a:t>
            </a:r>
            <a:r>
              <a:rPr lang="en-GB" sz="1600">
                <a:solidFill>
                  <a:srgbClr val="6AA84F"/>
                </a:solidFill>
                <a:latin typeface="Oswald"/>
                <a:ea typeface="Oswald"/>
                <a:cs typeface="Oswald"/>
                <a:sym typeface="Oswald"/>
              </a:rPr>
              <a:t>  </a:t>
            </a:r>
            <a:r>
              <a:rPr lang="en-GB" sz="1600">
                <a:solidFill>
                  <a:srgbClr val="6AA84F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$ifNull  $switch</a:t>
            </a:r>
            <a:endParaRPr sz="1600">
              <a:solidFill>
                <a:srgbClr val="6AA84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600"/>
              <a:buFont typeface="Oswald"/>
              <a:buChar char="➢"/>
            </a:pPr>
            <a:r>
              <a:rPr lang="en-GB" sz="1600">
                <a:latin typeface="Oswald"/>
                <a:ea typeface="Oswald"/>
                <a:cs typeface="Oswald"/>
                <a:sym typeface="Oswald"/>
              </a:rPr>
              <a:t>Expresiones de </a:t>
            </a:r>
            <a:r>
              <a:rPr lang="en-GB" sz="1600">
                <a:latin typeface="Oswald"/>
                <a:ea typeface="Oswald"/>
                <a:cs typeface="Oswald"/>
                <a:sym typeface="Oswald"/>
              </a:rPr>
              <a:t>fechas</a:t>
            </a:r>
            <a:endParaRPr sz="1600">
              <a:solidFill>
                <a:srgbClr val="6AA84F"/>
              </a:solidFill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600"/>
              <a:buFont typeface="Oswald"/>
              <a:buChar char="○"/>
            </a:pPr>
            <a:r>
              <a:rPr lang="en-GB" sz="1600">
                <a:solidFill>
                  <a:srgbClr val="6AA84F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$year</a:t>
            </a:r>
            <a:r>
              <a:rPr lang="en-GB" sz="1600">
                <a:solidFill>
                  <a:srgbClr val="6AA84F"/>
                </a:solidFill>
                <a:latin typeface="Oswald"/>
                <a:ea typeface="Oswald"/>
                <a:cs typeface="Oswald"/>
                <a:sym typeface="Oswald"/>
              </a:rPr>
              <a:t>  </a:t>
            </a:r>
            <a:r>
              <a:rPr lang="en-GB" sz="1600">
                <a:solidFill>
                  <a:srgbClr val="6AA84F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$month  $dateAdd  $dateDiff …</a:t>
            </a:r>
            <a:endParaRPr sz="1600">
              <a:solidFill>
                <a:srgbClr val="6AA84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600"/>
              <a:buFont typeface="Oswald"/>
              <a:buChar char="➢"/>
            </a:pPr>
            <a:r>
              <a:rPr lang="en-GB" sz="1600">
                <a:latin typeface="Oswald"/>
                <a:ea typeface="Oswald"/>
                <a:cs typeface="Oswald"/>
                <a:sym typeface="Oswald"/>
              </a:rPr>
              <a:t>Expresiones de strings</a:t>
            </a:r>
            <a:endParaRPr sz="1600">
              <a:solidFill>
                <a:srgbClr val="6AA84F"/>
              </a:solidFill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600"/>
              <a:buFont typeface="Oswald"/>
              <a:buChar char="○"/>
            </a:pPr>
            <a:r>
              <a:rPr lang="en-GB" sz="1600">
                <a:solidFill>
                  <a:srgbClr val="6AA84F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$concat</a:t>
            </a:r>
            <a:r>
              <a:rPr lang="en-GB" sz="1600">
                <a:solidFill>
                  <a:srgbClr val="6AA84F"/>
                </a:solidFill>
                <a:latin typeface="Oswald"/>
                <a:ea typeface="Oswald"/>
                <a:cs typeface="Oswald"/>
                <a:sym typeface="Oswald"/>
              </a:rPr>
              <a:t>  </a:t>
            </a:r>
            <a:r>
              <a:rPr lang="en-GB" sz="1600">
                <a:solidFill>
                  <a:srgbClr val="6AA84F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$split  $substr  $dateFromString …</a:t>
            </a:r>
            <a:endParaRPr sz="1600">
              <a:solidFill>
                <a:srgbClr val="6AA84F"/>
              </a:solidFill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600"/>
              <a:buFont typeface="Oswald"/>
              <a:buChar char="➢"/>
            </a:pPr>
            <a:r>
              <a:rPr lang="en-GB" sz="1600">
                <a:latin typeface="Oswald"/>
                <a:ea typeface="Oswald"/>
                <a:cs typeface="Oswald"/>
                <a:sym typeface="Oswald"/>
              </a:rPr>
              <a:t>Expresiones de tipos</a:t>
            </a:r>
            <a:endParaRPr sz="1600">
              <a:solidFill>
                <a:srgbClr val="6AA84F"/>
              </a:solidFill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600"/>
              <a:buFont typeface="Oswald"/>
              <a:buChar char="○"/>
            </a:pPr>
            <a:r>
              <a:rPr lang="en-GB" sz="1600">
                <a:solidFill>
                  <a:srgbClr val="6AA84F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$convert</a:t>
            </a:r>
            <a:r>
              <a:rPr lang="en-GB" sz="1600">
                <a:solidFill>
                  <a:srgbClr val="6AA84F"/>
                </a:solidFill>
                <a:latin typeface="Oswald"/>
                <a:ea typeface="Oswald"/>
                <a:cs typeface="Oswald"/>
                <a:sym typeface="Oswald"/>
              </a:rPr>
              <a:t>  </a:t>
            </a:r>
            <a:r>
              <a:rPr lang="en-GB" sz="1600">
                <a:solidFill>
                  <a:srgbClr val="6AA84F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$isNumber  $type …</a:t>
            </a:r>
            <a:endParaRPr sz="1600">
              <a:solidFill>
                <a:srgbClr val="6AA84F"/>
              </a:solidFill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600"/>
              <a:buFont typeface="Pragati Narrow"/>
              <a:buChar char="➢"/>
            </a:pPr>
            <a:r>
              <a:rPr lang="en-GB" sz="1600">
                <a:latin typeface="Oswald"/>
                <a:ea typeface="Oswald"/>
                <a:cs typeface="Oswald"/>
                <a:sym typeface="Oswald"/>
              </a:rPr>
              <a:t>Field Path</a:t>
            </a:r>
            <a:endParaRPr sz="1600">
              <a:solidFill>
                <a:srgbClr val="6AA84F"/>
              </a:solidFill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600"/>
              <a:buFont typeface="Oswald"/>
              <a:buChar char="○"/>
            </a:pPr>
            <a:r>
              <a:rPr lang="en-GB" sz="1600">
                <a:solidFill>
                  <a:srgbClr val="6AA84F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"$&lt;field&gt;"  (= "$$CURRENT.&lt;field&gt;")</a:t>
            </a:r>
            <a:endParaRPr sz="1600">
              <a:solidFill>
                <a:srgbClr val="6AA84F"/>
              </a:solidFill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600"/>
              <a:buFont typeface="Pragati Narrow"/>
              <a:buChar char="➢"/>
            </a:pPr>
            <a:r>
              <a:rPr lang="en-GB" sz="1600" u="sng">
                <a:solidFill>
                  <a:schemeClr val="accent5"/>
                </a:solidFill>
                <a:latin typeface="Pragati Narrow"/>
                <a:ea typeface="Pragati Narrow"/>
                <a:cs typeface="Pragati Narrow"/>
                <a:sym typeface="Pragati Narrow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Mas expresiones</a:t>
            </a:r>
            <a:endParaRPr sz="1600">
              <a:latin typeface="Pragati Narrow"/>
              <a:ea typeface="Pragati Narrow"/>
              <a:cs typeface="Pragati Narrow"/>
              <a:sym typeface="Pragati Narro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Oswald"/>
                <a:ea typeface="Oswald"/>
                <a:cs typeface="Oswald"/>
                <a:sym typeface="Oswald"/>
              </a:rPr>
              <a:t>Stages de agregación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19" name="Google Shape;119;p17"/>
          <p:cNvSpPr txBox="1"/>
          <p:nvPr>
            <p:ph idx="1" type="body"/>
          </p:nvPr>
        </p:nvSpPr>
        <p:spPr>
          <a:xfrm>
            <a:off x="311700" y="854850"/>
            <a:ext cx="8520600" cy="390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800"/>
              <a:buFont typeface="Oswald"/>
              <a:buChar char="➢"/>
            </a:pPr>
            <a:r>
              <a:rPr lang="en-GB">
                <a:solidFill>
                  <a:srgbClr val="3D85C6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$match</a:t>
            </a:r>
            <a:endParaRPr>
              <a:solidFill>
                <a:srgbClr val="3D85C6"/>
              </a:solidFill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ragati Narrow"/>
              <a:buChar char="○"/>
            </a:pPr>
            <a:r>
              <a:rPr lang="en-GB">
                <a:latin typeface="Pragati Narrow"/>
                <a:ea typeface="Pragati Narrow"/>
                <a:cs typeface="Pragati Narrow"/>
                <a:sym typeface="Pragati Narrow"/>
              </a:rPr>
              <a:t>Filtra los documentos que pasan a la siguiente etapa</a:t>
            </a:r>
            <a:endParaRPr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800"/>
              <a:buFont typeface="Oswald"/>
              <a:buChar char="➢"/>
            </a:pPr>
            <a:r>
              <a:rPr lang="en-GB">
                <a:solidFill>
                  <a:srgbClr val="3D85C6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$project</a:t>
            </a:r>
            <a:endParaRPr>
              <a:solidFill>
                <a:srgbClr val="3D85C6"/>
              </a:solidFill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Pragati Narrow"/>
              <a:buChar char="○"/>
            </a:pPr>
            <a:r>
              <a:rPr lang="en-GB">
                <a:latin typeface="Pragati Narrow"/>
                <a:ea typeface="Pragati Narrow"/>
                <a:cs typeface="Pragati Narrow"/>
                <a:sym typeface="Pragati Narrow"/>
              </a:rPr>
              <a:t>Cambia la forma de cada documento</a:t>
            </a:r>
            <a:endParaRPr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800"/>
              <a:buFont typeface="Oswald"/>
              <a:buChar char="➢"/>
            </a:pPr>
            <a:r>
              <a:rPr lang="en-GB">
                <a:solidFill>
                  <a:srgbClr val="3D85C6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$skip</a:t>
            </a:r>
            <a:endParaRPr>
              <a:solidFill>
                <a:srgbClr val="3D85C6"/>
              </a:solidFill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Pragati Narrow"/>
              <a:buChar char="○"/>
            </a:pPr>
            <a:r>
              <a:rPr lang="en-GB">
                <a:latin typeface="Pragati Narrow"/>
                <a:ea typeface="Pragati Narrow"/>
                <a:cs typeface="Pragati Narrow"/>
                <a:sym typeface="Pragati Narrow"/>
              </a:rPr>
              <a:t>Omite los primero N documentos</a:t>
            </a:r>
            <a:endParaRPr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800"/>
              <a:buFont typeface="Oswald"/>
              <a:buChar char="➢"/>
            </a:pPr>
            <a:r>
              <a:rPr lang="en-GB">
                <a:solidFill>
                  <a:srgbClr val="3D85C6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$limit</a:t>
            </a:r>
            <a:endParaRPr>
              <a:solidFill>
                <a:srgbClr val="3D85C6"/>
              </a:solidFill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Pragati Narrow"/>
              <a:buChar char="○"/>
            </a:pPr>
            <a:r>
              <a:rPr lang="en-GB">
                <a:latin typeface="Pragati Narrow"/>
                <a:ea typeface="Pragati Narrow"/>
                <a:cs typeface="Pragati Narrow"/>
                <a:sym typeface="Pragati Narrow"/>
              </a:rPr>
              <a:t>Limita el resultado a los primeros N documentos</a:t>
            </a:r>
            <a:endParaRPr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800"/>
              <a:buFont typeface="Oswald"/>
              <a:buChar char="➢"/>
            </a:pPr>
            <a:r>
              <a:rPr lang="en-GB">
                <a:solidFill>
                  <a:srgbClr val="3D85C6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$sort</a:t>
            </a:r>
            <a:endParaRPr>
              <a:solidFill>
                <a:srgbClr val="3D85C6"/>
              </a:solidFill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Pragati Narrow"/>
              <a:buChar char="○"/>
            </a:pPr>
            <a:r>
              <a:rPr lang="en-GB">
                <a:latin typeface="Pragati Narrow"/>
                <a:ea typeface="Pragati Narrow"/>
                <a:cs typeface="Pragati Narrow"/>
                <a:sym typeface="Pragati Narrow"/>
              </a:rPr>
              <a:t>Ordena el flujo de documentos por uno o más campos</a:t>
            </a:r>
            <a:endParaRPr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800"/>
              <a:buFont typeface="Oswald"/>
              <a:buChar char="➢"/>
            </a:pPr>
            <a:r>
              <a:rPr lang="en-GB">
                <a:solidFill>
                  <a:srgbClr val="3D85C6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$count</a:t>
            </a:r>
            <a:endParaRPr>
              <a:solidFill>
                <a:srgbClr val="3D85C6"/>
              </a:solidFill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Pragati Narrow"/>
              <a:buChar char="○"/>
            </a:pPr>
            <a:r>
              <a:rPr lang="en-GB">
                <a:latin typeface="Pragati Narrow"/>
                <a:ea typeface="Pragati Narrow"/>
                <a:cs typeface="Pragati Narrow"/>
                <a:sym typeface="Pragati Narrow"/>
              </a:rPr>
              <a:t>Retorna la cantidad de documentos</a:t>
            </a:r>
            <a:endParaRPr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800"/>
              <a:buFont typeface="Oswald"/>
              <a:buChar char="➢"/>
            </a:pPr>
            <a:r>
              <a:rPr lang="en-GB">
                <a:solidFill>
                  <a:srgbClr val="3D85C6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$addFields</a:t>
            </a:r>
            <a:endParaRPr>
              <a:solidFill>
                <a:srgbClr val="3D85C6"/>
              </a:solidFill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Pragati Narrow"/>
              <a:buChar char="○"/>
            </a:pPr>
            <a:r>
              <a:rPr lang="en-GB">
                <a:latin typeface="Pragati Narrow"/>
                <a:ea typeface="Pragati Narrow"/>
                <a:cs typeface="Pragati Narrow"/>
                <a:sym typeface="Pragati Narrow"/>
              </a:rPr>
              <a:t>Agrega nuevos campos a cada documento</a:t>
            </a:r>
            <a:endParaRPr>
              <a:latin typeface="Pragati Narrow"/>
              <a:ea typeface="Pragati Narrow"/>
              <a:cs typeface="Pragati Narrow"/>
              <a:sym typeface="Pragati Narro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Oswald"/>
                <a:ea typeface="Oswald"/>
                <a:cs typeface="Oswald"/>
                <a:sym typeface="Oswald"/>
              </a:rPr>
              <a:t>Stages</a:t>
            </a:r>
            <a:r>
              <a:rPr b="1" lang="en-GB">
                <a:latin typeface="Oswald"/>
                <a:ea typeface="Oswald"/>
                <a:cs typeface="Oswald"/>
                <a:sym typeface="Oswald"/>
              </a:rPr>
              <a:t> de agregación - MATCH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25" name="Google Shape;125;p18"/>
          <p:cNvSpPr txBox="1"/>
          <p:nvPr>
            <p:ph idx="1" type="body"/>
          </p:nvPr>
        </p:nvSpPr>
        <p:spPr>
          <a:xfrm>
            <a:off x="311700" y="853200"/>
            <a:ext cx="8520600" cy="90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latin typeface="Pragati Narrow"/>
                <a:ea typeface="Pragati Narrow"/>
                <a:cs typeface="Pragati Narrow"/>
                <a:sym typeface="Pragati Narrow"/>
              </a:rPr>
              <a:t>                       			{ </a:t>
            </a:r>
            <a:r>
              <a:rPr b="1" lang="en-GB" sz="1600">
                <a:solidFill>
                  <a:srgbClr val="3D85C6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$match</a:t>
            </a:r>
            <a:r>
              <a:rPr lang="en-GB" sz="1600">
                <a:latin typeface="Pragati Narrow"/>
                <a:ea typeface="Pragati Narrow"/>
                <a:cs typeface="Pragati Narrow"/>
                <a:sym typeface="Pragati Narrow"/>
              </a:rPr>
              <a:t>: { &lt;query filter&gt; } }</a:t>
            </a:r>
            <a:endParaRPr sz="16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latin typeface="Pragati Narrow"/>
                <a:ea typeface="Pragati Narrow"/>
                <a:cs typeface="Pragati Narrow"/>
                <a:sym typeface="Pragati Narrow"/>
              </a:rPr>
              <a:t>                       			{ </a:t>
            </a:r>
            <a:r>
              <a:rPr b="1" lang="en-GB" sz="1600">
                <a:solidFill>
                  <a:srgbClr val="3D85C6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$match</a:t>
            </a:r>
            <a:r>
              <a:rPr lang="en-GB" sz="1600">
                <a:latin typeface="Pragati Narrow"/>
                <a:ea typeface="Pragati Narrow"/>
                <a:cs typeface="Pragati Narrow"/>
                <a:sym typeface="Pragati Narrow"/>
              </a:rPr>
              <a:t>:  </a:t>
            </a:r>
            <a:r>
              <a:rPr lang="en-GB" sz="1600">
                <a:latin typeface="Pragati Narrow"/>
                <a:ea typeface="Pragati Narrow"/>
                <a:cs typeface="Pragati Narrow"/>
                <a:sym typeface="Pragati Narrow"/>
              </a:rPr>
              <a:t>{ </a:t>
            </a:r>
            <a:r>
              <a:rPr b="1" lang="en-GB" sz="1600">
                <a:solidFill>
                  <a:srgbClr val="6AA84F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$expr</a:t>
            </a:r>
            <a:r>
              <a:rPr lang="en-GB" sz="1600">
                <a:latin typeface="Pragati Narrow"/>
                <a:ea typeface="Pragati Narrow"/>
                <a:cs typeface="Pragati Narrow"/>
                <a:sym typeface="Pragati Narrow"/>
              </a:rPr>
              <a:t>: &lt; aggregation expression&gt; } </a:t>
            </a:r>
            <a:r>
              <a:rPr lang="en-GB" sz="1600">
                <a:latin typeface="Pragati Narrow"/>
                <a:ea typeface="Pragati Narrow"/>
                <a:cs typeface="Pragati Narrow"/>
                <a:sym typeface="Pragati Narrow"/>
              </a:rPr>
              <a:t>}</a:t>
            </a:r>
            <a:endParaRPr sz="16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26" name="Google Shape;126;p18"/>
          <p:cNvSpPr txBox="1"/>
          <p:nvPr>
            <p:ph idx="1" type="body"/>
          </p:nvPr>
        </p:nvSpPr>
        <p:spPr>
          <a:xfrm>
            <a:off x="313200" y="1757700"/>
            <a:ext cx="4258800" cy="30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600"/>
              <a:buFont typeface="Oswald"/>
              <a:buChar char="➢"/>
            </a:pPr>
            <a:r>
              <a:rPr lang="en-GB" sz="1600">
                <a:latin typeface="Oswald"/>
                <a:ea typeface="Oswald"/>
                <a:cs typeface="Oswald"/>
                <a:sym typeface="Oswald"/>
              </a:rPr>
              <a:t>Colección monthlyBudget</a:t>
            </a:r>
            <a:endParaRPr sz="1600"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   db.monthlyBudget.insertMany([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    	{ _id: 1, category: "food", budget: 400, spent: 450 },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    	{ _id: 2, category: "drinks", budget: 100, spent: 150 },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    	{ _id: 3, category: "clothes", budget: 100, spent: 50 },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    	{ _id: 4, category: "misc", budget: 500, spent: 300 },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    	{ _id: 5, category: "travel", budget: 200, spent: 650 }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   ]);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27" name="Google Shape;127;p18"/>
          <p:cNvSpPr txBox="1"/>
          <p:nvPr>
            <p:ph idx="1" type="body"/>
          </p:nvPr>
        </p:nvSpPr>
        <p:spPr>
          <a:xfrm>
            <a:off x="4572000" y="1757700"/>
            <a:ext cx="4258800" cy="30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600"/>
              <a:buFont typeface="Oswald"/>
              <a:buChar char="➢"/>
            </a:pPr>
            <a:r>
              <a:rPr lang="en-GB" sz="1600">
                <a:latin typeface="Oswald"/>
                <a:ea typeface="Oswald"/>
                <a:cs typeface="Oswald"/>
                <a:sym typeface="Oswald"/>
              </a:rPr>
              <a:t>Match con operadores de selección</a:t>
            </a:r>
            <a:endParaRPr sz="1600">
              <a:latin typeface="Oswald"/>
              <a:ea typeface="Oswald"/>
              <a:cs typeface="Oswald"/>
              <a:sym typeface="Oswald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db.monthlyBudget.</a:t>
            </a:r>
            <a:r>
              <a:rPr lang="en-GB" sz="1400">
                <a:solidFill>
                  <a:srgbClr val="6AA84F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aggregate</a:t>
            </a: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( [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    { </a:t>
            </a:r>
            <a:r>
              <a:rPr lang="en-GB" sz="1400">
                <a:solidFill>
                  <a:srgbClr val="3D85C6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$match</a:t>
            </a: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: { "budget": { </a:t>
            </a:r>
            <a:r>
              <a:rPr lang="en-GB" sz="1400">
                <a:solidFill>
                  <a:srgbClr val="6AA84F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$gt</a:t>
            </a: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: 400, </a:t>
            </a:r>
            <a:r>
              <a:rPr lang="en-GB" sz="1400">
                <a:solidFill>
                  <a:srgbClr val="6AA84F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$lt</a:t>
            </a: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: 600} } }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] )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600"/>
              <a:buFont typeface="Oswald"/>
              <a:buChar char="➢"/>
            </a:pPr>
            <a:r>
              <a:rPr lang="en-GB" sz="1600">
                <a:latin typeface="Oswald"/>
                <a:ea typeface="Oswald"/>
                <a:cs typeface="Oswald"/>
                <a:sym typeface="Oswald"/>
              </a:rPr>
              <a:t>Match con expresiones de agregación</a:t>
            </a:r>
            <a:endParaRPr sz="1600">
              <a:solidFill>
                <a:srgbClr val="6AA84F"/>
              </a:solidFill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db.monthlyBudget.</a:t>
            </a:r>
            <a:r>
              <a:rPr lang="en-GB" sz="1400">
                <a:solidFill>
                  <a:srgbClr val="6AA84F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aggregate</a:t>
            </a: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( [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    { </a:t>
            </a:r>
            <a:r>
              <a:rPr lang="en-GB" sz="1400">
                <a:solidFill>
                  <a:srgbClr val="3D85C6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$match</a:t>
            </a: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: { </a:t>
            </a:r>
            <a:r>
              <a:rPr lang="en-GB" sz="1400">
                <a:solidFill>
                  <a:srgbClr val="6AA84F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$expr:</a:t>
            </a: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 { </a:t>
            </a:r>
            <a:r>
              <a:rPr lang="en-GB" sz="1400">
                <a:solidFill>
                  <a:srgbClr val="6AA84F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$gt</a:t>
            </a: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: [ "</a:t>
            </a:r>
            <a:r>
              <a:rPr lang="en-GB" sz="1400">
                <a:solidFill>
                  <a:srgbClr val="6AA84F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$</a:t>
            </a: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spent" , "</a:t>
            </a:r>
            <a:r>
              <a:rPr lang="en-GB" sz="1400">
                <a:solidFill>
                  <a:srgbClr val="6AA84F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$</a:t>
            </a: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budget" ] } } }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] )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9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Oswald"/>
                <a:ea typeface="Oswald"/>
                <a:cs typeface="Oswald"/>
                <a:sym typeface="Oswald"/>
              </a:rPr>
              <a:t>Stages de agregación - PROJECT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33" name="Google Shape;133;p19"/>
          <p:cNvSpPr txBox="1"/>
          <p:nvPr>
            <p:ph idx="1" type="body"/>
          </p:nvPr>
        </p:nvSpPr>
        <p:spPr>
          <a:xfrm>
            <a:off x="311700" y="853200"/>
            <a:ext cx="8520600" cy="90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latin typeface="Pragati Narrow"/>
                <a:ea typeface="Pragati Narrow"/>
                <a:cs typeface="Pragati Narrow"/>
                <a:sym typeface="Pragati Narrow"/>
              </a:rPr>
              <a:t>{ </a:t>
            </a:r>
            <a:r>
              <a:rPr b="1" lang="en-GB" sz="1600">
                <a:solidFill>
                  <a:srgbClr val="3D85C6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$project</a:t>
            </a:r>
            <a:r>
              <a:rPr lang="en-GB" sz="1600">
                <a:latin typeface="Pragati Narrow"/>
                <a:ea typeface="Pragati Narrow"/>
                <a:cs typeface="Pragati Narrow"/>
                <a:sym typeface="Pragati Narrow"/>
              </a:rPr>
              <a:t>: { &lt;specifications&gt; } }</a:t>
            </a:r>
            <a:endParaRPr sz="16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latin typeface="Pragati Narrow"/>
                <a:ea typeface="Pragati Narrow"/>
                <a:cs typeface="Pragati Narrow"/>
                <a:sym typeface="Pragati Narrow"/>
              </a:rPr>
              <a:t>{ </a:t>
            </a:r>
            <a:r>
              <a:rPr b="1" lang="en-GB" sz="1600">
                <a:solidFill>
                  <a:srgbClr val="3D85C6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$project</a:t>
            </a:r>
            <a:r>
              <a:rPr lang="en-GB" sz="1600">
                <a:latin typeface="Pragati Narrow"/>
                <a:ea typeface="Pragati Narrow"/>
                <a:cs typeface="Pragati Narrow"/>
                <a:sym typeface="Pragati Narrow"/>
              </a:rPr>
              <a:t>:  { &lt;field</a:t>
            </a:r>
            <a:r>
              <a:rPr baseline="-25000" lang="en-GB" sz="1600">
                <a:latin typeface="Pragati Narrow"/>
                <a:ea typeface="Pragati Narrow"/>
                <a:cs typeface="Pragati Narrow"/>
                <a:sym typeface="Pragati Narrow"/>
              </a:rPr>
              <a:t>1</a:t>
            </a:r>
            <a:r>
              <a:rPr lang="en-GB" sz="1600">
                <a:latin typeface="Pragati Narrow"/>
                <a:ea typeface="Pragati Narrow"/>
                <a:cs typeface="Pragati Narrow"/>
                <a:sym typeface="Pragati Narrow"/>
              </a:rPr>
              <a:t>&gt;: &lt; 1 or true&gt;,  </a:t>
            </a:r>
            <a:r>
              <a:rPr lang="en-GB" sz="1600">
                <a:latin typeface="Pragati Narrow"/>
                <a:ea typeface="Pragati Narrow"/>
                <a:cs typeface="Pragati Narrow"/>
                <a:sym typeface="Pragati Narrow"/>
              </a:rPr>
              <a:t>&lt;field</a:t>
            </a:r>
            <a:r>
              <a:rPr baseline="-25000" lang="en-GB" sz="1600">
                <a:latin typeface="Pragati Narrow"/>
                <a:ea typeface="Pragati Narrow"/>
                <a:cs typeface="Pragati Narrow"/>
                <a:sym typeface="Pragati Narrow"/>
              </a:rPr>
              <a:t>2</a:t>
            </a:r>
            <a:r>
              <a:rPr lang="en-GB" sz="1600">
                <a:latin typeface="Pragati Narrow"/>
                <a:ea typeface="Pragati Narrow"/>
                <a:cs typeface="Pragati Narrow"/>
                <a:sym typeface="Pragati Narrow"/>
              </a:rPr>
              <a:t>&gt;: &lt; 0 or false&gt;, &lt;field</a:t>
            </a:r>
            <a:r>
              <a:rPr baseline="-25000" lang="en-GB" sz="1600">
                <a:latin typeface="Pragati Narrow"/>
                <a:ea typeface="Pragati Narrow"/>
                <a:cs typeface="Pragati Narrow"/>
                <a:sym typeface="Pragati Narrow"/>
              </a:rPr>
              <a:t>3</a:t>
            </a:r>
            <a:r>
              <a:rPr lang="en-GB" sz="1600">
                <a:latin typeface="Pragati Narrow"/>
                <a:ea typeface="Pragati Narrow"/>
                <a:cs typeface="Pragati Narrow"/>
                <a:sym typeface="Pragati Narrow"/>
              </a:rPr>
              <a:t>&gt;: </a:t>
            </a:r>
            <a:r>
              <a:rPr lang="en-GB" sz="1600">
                <a:latin typeface="Pragati Narrow"/>
                <a:ea typeface="Pragati Narrow"/>
                <a:cs typeface="Pragati Narrow"/>
                <a:sym typeface="Pragati Narrow"/>
              </a:rPr>
              <a:t>&lt; aggregation expression&gt;, … } }</a:t>
            </a:r>
            <a:endParaRPr sz="16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34" name="Google Shape;134;p19"/>
          <p:cNvSpPr txBox="1"/>
          <p:nvPr>
            <p:ph idx="1" type="body"/>
          </p:nvPr>
        </p:nvSpPr>
        <p:spPr>
          <a:xfrm>
            <a:off x="313200" y="1757700"/>
            <a:ext cx="4258800" cy="30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600"/>
              <a:buFont typeface="Oswald"/>
              <a:buChar char="➢"/>
            </a:pPr>
            <a:r>
              <a:rPr lang="en-GB" sz="1600">
                <a:latin typeface="Oswald"/>
                <a:ea typeface="Oswald"/>
                <a:cs typeface="Oswald"/>
                <a:sym typeface="Oswald"/>
              </a:rPr>
              <a:t>Colección monthlyBudget</a:t>
            </a:r>
            <a:endParaRPr sz="1600"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   db.monthlyBudget.insertMany([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    	{ _id: 1, category: "food", budget: 400, spent: 450 },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    	{ _id: 2, category: "drinks", budget: 100, spent: 150 },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    	{ _id: 3, category: "clothes", budget: 100, spent: 50 },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    	{ _id: 4, category: "misc", budget: 500, spent: 300 },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    	{ _id: 5, category: "travel", budget: 200, spent: 650 }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   ]);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35" name="Google Shape;135;p19"/>
          <p:cNvSpPr txBox="1"/>
          <p:nvPr>
            <p:ph idx="1" type="body"/>
          </p:nvPr>
        </p:nvSpPr>
        <p:spPr>
          <a:xfrm>
            <a:off x="4572000" y="1757700"/>
            <a:ext cx="4258800" cy="30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22580" lvl="0" marL="457200" rtl="0" algn="l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ct val="100000"/>
              <a:buFont typeface="Oswald"/>
              <a:buChar char="➢"/>
            </a:pPr>
            <a:r>
              <a:rPr lang="en-GB" sz="1600">
                <a:latin typeface="Oswald"/>
                <a:ea typeface="Oswald"/>
                <a:cs typeface="Oswald"/>
                <a:sym typeface="Oswald"/>
              </a:rPr>
              <a:t>Project con expresiones de agregación</a:t>
            </a:r>
            <a:endParaRPr sz="1600"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db.monthlyBudget.</a:t>
            </a:r>
            <a:r>
              <a:rPr lang="en-GB" sz="1400">
                <a:solidFill>
                  <a:srgbClr val="6AA84F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aggregate</a:t>
            </a: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( [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    { </a:t>
            </a:r>
            <a:r>
              <a:rPr lang="en-GB" sz="1400">
                <a:solidFill>
                  <a:srgbClr val="3D85C6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$match</a:t>
            </a: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: { </a:t>
            </a:r>
            <a:r>
              <a:rPr lang="en-GB" sz="1400">
                <a:solidFill>
                  <a:srgbClr val="6AA84F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$expr:</a:t>
            </a: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 { </a:t>
            </a:r>
            <a:r>
              <a:rPr lang="en-GB" sz="1400">
                <a:solidFill>
                  <a:srgbClr val="6AA84F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$gt</a:t>
            </a: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: [ "</a:t>
            </a:r>
            <a:r>
              <a:rPr lang="en-GB" sz="1400">
                <a:solidFill>
                  <a:srgbClr val="6AA84F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$</a:t>
            </a: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spent" , "</a:t>
            </a:r>
            <a:r>
              <a:rPr lang="en-GB" sz="1400">
                <a:solidFill>
                  <a:srgbClr val="6AA84F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$</a:t>
            </a: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budget" ] } } },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    {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      </a:t>
            </a:r>
            <a:r>
              <a:rPr lang="en-GB" sz="1400">
                <a:solidFill>
                  <a:srgbClr val="3D85C6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$project</a:t>
            </a: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: {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          cat_prefix: { </a:t>
            </a:r>
            <a:r>
              <a:rPr lang="en-GB" sz="1400">
                <a:solidFill>
                  <a:srgbClr val="6AA84F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$substr</a:t>
            </a: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: [ "</a:t>
            </a:r>
            <a:r>
              <a:rPr lang="en-GB" sz="1400">
                <a:solidFill>
                  <a:srgbClr val="6AA84F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$</a:t>
            </a: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category", 0, 3 ] },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          excess: { </a:t>
            </a:r>
            <a:r>
              <a:rPr lang="en-GB" sz="1400">
                <a:solidFill>
                  <a:srgbClr val="6AA84F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$subtract</a:t>
            </a: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: [ "</a:t>
            </a:r>
            <a:r>
              <a:rPr lang="en-GB" sz="1400">
                <a:solidFill>
                  <a:srgbClr val="6AA84F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$</a:t>
            </a: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spent" , "</a:t>
            </a:r>
            <a:r>
              <a:rPr lang="en-GB" sz="1400">
                <a:solidFill>
                  <a:srgbClr val="6AA84F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$</a:t>
            </a: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budget" ] },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          _id: 0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      }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    }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] )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Oswald"/>
                <a:ea typeface="Oswald"/>
                <a:cs typeface="Oswald"/>
                <a:sym typeface="Oswald"/>
              </a:rPr>
              <a:t>Stages de agregación - </a:t>
            </a:r>
            <a:r>
              <a:rPr b="1" lang="en-GB">
                <a:latin typeface="Oswald"/>
                <a:ea typeface="Oswald"/>
                <a:cs typeface="Oswald"/>
                <a:sym typeface="Oswald"/>
              </a:rPr>
              <a:t>SORT </a:t>
            </a:r>
            <a:r>
              <a:rPr b="1" lang="en-GB">
                <a:latin typeface="Oswald"/>
                <a:ea typeface="Oswald"/>
                <a:cs typeface="Oswald"/>
                <a:sym typeface="Oswald"/>
              </a:rPr>
              <a:t>SKIP LIMIT COUNT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41" name="Google Shape;141;p20"/>
          <p:cNvSpPr txBox="1"/>
          <p:nvPr>
            <p:ph idx="1" type="body"/>
          </p:nvPr>
        </p:nvSpPr>
        <p:spPr>
          <a:xfrm>
            <a:off x="313200" y="853200"/>
            <a:ext cx="4258800" cy="402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10000"/>
          </a:bodyPr>
          <a:lstStyle/>
          <a:p>
            <a:pPr indent="-315912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ct val="100000"/>
              <a:buFont typeface="Oswald"/>
              <a:buChar char="➢"/>
            </a:pPr>
            <a:r>
              <a:rPr lang="en-GB" sz="2200">
                <a:latin typeface="Oswald"/>
                <a:ea typeface="Oswald"/>
                <a:cs typeface="Oswald"/>
                <a:sym typeface="Oswald"/>
              </a:rPr>
              <a:t>Métodos del cursor: </a:t>
            </a:r>
            <a:r>
              <a:rPr lang="en-GB" sz="2200">
                <a:latin typeface="Oswald"/>
                <a:ea typeface="Oswald"/>
                <a:cs typeface="Oswald"/>
                <a:sym typeface="Oswald"/>
              </a:rPr>
              <a:t>SORT, </a:t>
            </a:r>
            <a:r>
              <a:rPr lang="en-GB" sz="2200">
                <a:latin typeface="Oswald"/>
                <a:ea typeface="Oswald"/>
                <a:cs typeface="Oswald"/>
                <a:sym typeface="Oswald"/>
              </a:rPr>
              <a:t>SKIP y LIMIT</a:t>
            </a:r>
            <a:endParaRPr sz="2200">
              <a:latin typeface="Oswald"/>
              <a:ea typeface="Oswald"/>
              <a:cs typeface="Oswald"/>
              <a:sym typeface="Oswald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000">
                <a:latin typeface="Pragati Narrow"/>
                <a:ea typeface="Pragati Narrow"/>
                <a:cs typeface="Pragati Narrow"/>
                <a:sym typeface="Pragati Narrow"/>
              </a:rPr>
              <a:t>db.monthlyBudget.</a:t>
            </a:r>
            <a:r>
              <a:rPr lang="en-GB" sz="2000">
                <a:solidFill>
                  <a:srgbClr val="6AA84F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find</a:t>
            </a:r>
            <a:r>
              <a:rPr lang="en-GB" sz="2000">
                <a:latin typeface="Pragati Narrow"/>
                <a:ea typeface="Pragati Narrow"/>
                <a:cs typeface="Pragati Narrow"/>
                <a:sym typeface="Pragati Narrow"/>
              </a:rPr>
              <a:t>(</a:t>
            </a:r>
            <a:endParaRPr sz="20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000">
                <a:latin typeface="Pragati Narrow"/>
                <a:ea typeface="Pragati Narrow"/>
                <a:cs typeface="Pragati Narrow"/>
                <a:sym typeface="Pragati Narrow"/>
              </a:rPr>
              <a:t>    { </a:t>
            </a:r>
            <a:r>
              <a:rPr lang="en-GB" sz="2000">
                <a:solidFill>
                  <a:srgbClr val="6AA84F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$expr:</a:t>
            </a:r>
            <a:r>
              <a:rPr lang="en-GB" sz="2000">
                <a:latin typeface="Pragati Narrow"/>
                <a:ea typeface="Pragati Narrow"/>
                <a:cs typeface="Pragati Narrow"/>
                <a:sym typeface="Pragati Narrow"/>
              </a:rPr>
              <a:t> { </a:t>
            </a:r>
            <a:r>
              <a:rPr lang="en-GB" sz="2000">
                <a:solidFill>
                  <a:srgbClr val="6AA84F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$gt</a:t>
            </a:r>
            <a:r>
              <a:rPr lang="en-GB" sz="2000">
                <a:latin typeface="Pragati Narrow"/>
                <a:ea typeface="Pragati Narrow"/>
                <a:cs typeface="Pragati Narrow"/>
                <a:sym typeface="Pragati Narrow"/>
              </a:rPr>
              <a:t>: [ "$spent" , "$budget" ] } },</a:t>
            </a:r>
            <a:endParaRPr sz="20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latin typeface="Pragati Narrow"/>
                <a:ea typeface="Pragati Narrow"/>
                <a:cs typeface="Pragati Narrow"/>
                <a:sym typeface="Pragati Narrow"/>
              </a:rPr>
              <a:t>    {   </a:t>
            </a:r>
            <a:endParaRPr sz="20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latin typeface="Pragati Narrow"/>
                <a:ea typeface="Pragati Narrow"/>
                <a:cs typeface="Pragati Narrow"/>
                <a:sym typeface="Pragati Narrow"/>
              </a:rPr>
              <a:t>        cat_prefix: { </a:t>
            </a:r>
            <a:r>
              <a:rPr lang="en-GB" sz="2000">
                <a:solidFill>
                  <a:srgbClr val="6AA84F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$substr</a:t>
            </a:r>
            <a:r>
              <a:rPr lang="en-GB" sz="2000">
                <a:latin typeface="Pragati Narrow"/>
                <a:ea typeface="Pragati Narrow"/>
                <a:cs typeface="Pragati Narrow"/>
                <a:sym typeface="Pragati Narrow"/>
              </a:rPr>
              <a:t>: [ "$category", 0, 3 ] },</a:t>
            </a:r>
            <a:endParaRPr sz="20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latin typeface="Pragati Narrow"/>
                <a:ea typeface="Pragati Narrow"/>
                <a:cs typeface="Pragati Narrow"/>
                <a:sym typeface="Pragati Narrow"/>
              </a:rPr>
              <a:t>        excess: { </a:t>
            </a:r>
            <a:r>
              <a:rPr lang="en-GB" sz="2000">
                <a:solidFill>
                  <a:srgbClr val="6AA84F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$subtract:</a:t>
            </a:r>
            <a:r>
              <a:rPr lang="en-GB" sz="2000">
                <a:latin typeface="Pragati Narrow"/>
                <a:ea typeface="Pragati Narrow"/>
                <a:cs typeface="Pragati Narrow"/>
                <a:sym typeface="Pragati Narrow"/>
              </a:rPr>
              <a:t> [ "$spent" , "$budget" ] },</a:t>
            </a:r>
            <a:endParaRPr sz="20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latin typeface="Pragati Narrow"/>
                <a:ea typeface="Pragati Narrow"/>
                <a:cs typeface="Pragati Narrow"/>
                <a:sym typeface="Pragati Narrow"/>
              </a:rPr>
              <a:t>        _id: 0</a:t>
            </a:r>
            <a:endParaRPr sz="20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latin typeface="Pragati Narrow"/>
                <a:ea typeface="Pragati Narrow"/>
                <a:cs typeface="Pragati Narrow"/>
                <a:sym typeface="Pragati Narrow"/>
              </a:rPr>
              <a:t>    }</a:t>
            </a:r>
            <a:endParaRPr sz="20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latin typeface="Pragati Narrow"/>
                <a:ea typeface="Pragati Narrow"/>
                <a:cs typeface="Pragati Narrow"/>
                <a:sym typeface="Pragati Narrow"/>
              </a:rPr>
              <a:t>).</a:t>
            </a:r>
            <a:r>
              <a:rPr lang="en-GB" sz="2000">
                <a:solidFill>
                  <a:srgbClr val="6AA84F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sort</a:t>
            </a:r>
            <a:r>
              <a:rPr lang="en-GB" sz="2000">
                <a:latin typeface="Pragati Narrow"/>
                <a:ea typeface="Pragati Narrow"/>
                <a:cs typeface="Pragati Narrow"/>
                <a:sym typeface="Pragati Narrow"/>
              </a:rPr>
              <a:t>( </a:t>
            </a:r>
            <a:endParaRPr sz="20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latin typeface="Pragati Narrow"/>
                <a:ea typeface="Pragati Narrow"/>
                <a:cs typeface="Pragati Narrow"/>
                <a:sym typeface="Pragati Narrow"/>
              </a:rPr>
              <a:t>    { excess: -1, excess: 1}</a:t>
            </a:r>
            <a:endParaRPr sz="20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latin typeface="Pragati Narrow"/>
                <a:ea typeface="Pragati Narrow"/>
                <a:cs typeface="Pragati Narrow"/>
                <a:sym typeface="Pragati Narrow"/>
              </a:rPr>
              <a:t>).</a:t>
            </a:r>
            <a:r>
              <a:rPr lang="en-GB" sz="2000">
                <a:solidFill>
                  <a:srgbClr val="6AA84F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skip</a:t>
            </a:r>
            <a:r>
              <a:rPr lang="en-GB" sz="2000">
                <a:latin typeface="Pragati Narrow"/>
                <a:ea typeface="Pragati Narrow"/>
                <a:cs typeface="Pragati Narrow"/>
                <a:sym typeface="Pragati Narrow"/>
              </a:rPr>
              <a:t>( 0</a:t>
            </a:r>
            <a:endParaRPr sz="20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latin typeface="Pragati Narrow"/>
                <a:ea typeface="Pragati Narrow"/>
                <a:cs typeface="Pragati Narrow"/>
                <a:sym typeface="Pragati Narrow"/>
              </a:rPr>
              <a:t>).</a:t>
            </a:r>
            <a:r>
              <a:rPr lang="en-GB" sz="2000">
                <a:solidFill>
                  <a:srgbClr val="6AA84F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limit</a:t>
            </a:r>
            <a:r>
              <a:rPr lang="en-GB" sz="2000">
                <a:latin typeface="Pragati Narrow"/>
                <a:ea typeface="Pragati Narrow"/>
                <a:cs typeface="Pragati Narrow"/>
                <a:sym typeface="Pragati Narrow"/>
              </a:rPr>
              <a:t>(1)</a:t>
            </a:r>
            <a:endParaRPr sz="20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-315912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ct val="100000"/>
              <a:buFont typeface="Oswald"/>
              <a:buChar char="➢"/>
            </a:pPr>
            <a:r>
              <a:rPr lang="en-GB" sz="2200">
                <a:latin typeface="Oswald"/>
                <a:ea typeface="Oswald"/>
                <a:cs typeface="Oswald"/>
                <a:sym typeface="Oswald"/>
              </a:rPr>
              <a:t>Métodos del cursor: COUNT</a:t>
            </a:r>
            <a:endParaRPr sz="2200"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000">
                <a:latin typeface="Pragati Narrow"/>
                <a:ea typeface="Pragati Narrow"/>
                <a:cs typeface="Pragati Narrow"/>
                <a:sym typeface="Pragati Narrow"/>
              </a:rPr>
              <a:t>db.monthlyBudget.</a:t>
            </a:r>
            <a:r>
              <a:rPr lang="en-GB" sz="2000">
                <a:solidFill>
                  <a:srgbClr val="6AA84F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find</a:t>
            </a:r>
            <a:r>
              <a:rPr lang="en-GB" sz="2000">
                <a:latin typeface="Pragati Narrow"/>
                <a:ea typeface="Pragati Narrow"/>
                <a:cs typeface="Pragati Narrow"/>
                <a:sym typeface="Pragati Narrow"/>
              </a:rPr>
              <a:t>( { } ).</a:t>
            </a:r>
            <a:r>
              <a:rPr lang="en-GB" sz="2000">
                <a:solidFill>
                  <a:srgbClr val="6AA84F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count</a:t>
            </a:r>
            <a:r>
              <a:rPr lang="en-GB" sz="2000">
                <a:latin typeface="Pragati Narrow"/>
                <a:ea typeface="Pragati Narrow"/>
                <a:cs typeface="Pragati Narrow"/>
                <a:sym typeface="Pragati Narrow"/>
              </a:rPr>
              <a:t>()</a:t>
            </a:r>
            <a:endParaRPr sz="20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42" name="Google Shape;142;p20"/>
          <p:cNvSpPr txBox="1"/>
          <p:nvPr>
            <p:ph idx="1" type="body"/>
          </p:nvPr>
        </p:nvSpPr>
        <p:spPr>
          <a:xfrm>
            <a:off x="4572000" y="853200"/>
            <a:ext cx="4258800" cy="402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600"/>
              <a:buFont typeface="Oswald"/>
              <a:buChar char="➢"/>
            </a:pPr>
            <a:r>
              <a:rPr lang="en-GB" sz="1600">
                <a:latin typeface="Oswald"/>
                <a:ea typeface="Oswald"/>
                <a:cs typeface="Oswald"/>
                <a:sym typeface="Oswald"/>
              </a:rPr>
              <a:t>Stages</a:t>
            </a:r>
            <a:r>
              <a:rPr lang="en-GB" sz="1600">
                <a:latin typeface="Oswald"/>
                <a:ea typeface="Oswald"/>
                <a:cs typeface="Oswald"/>
                <a:sym typeface="Oswald"/>
              </a:rPr>
              <a:t>: SORT, SKIP y LIMIT</a:t>
            </a:r>
            <a:endParaRPr sz="1600"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db.monthlyBudget.</a:t>
            </a:r>
            <a:r>
              <a:rPr lang="en-GB" sz="1400">
                <a:solidFill>
                  <a:srgbClr val="6AA84F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aggregate</a:t>
            </a: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( [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    { </a:t>
            </a:r>
            <a:r>
              <a:rPr lang="en-GB" sz="1400">
                <a:solidFill>
                  <a:srgbClr val="3D85C6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$match</a:t>
            </a: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: { </a:t>
            </a:r>
            <a:r>
              <a:rPr lang="en-GB" sz="1400">
                <a:solidFill>
                  <a:srgbClr val="6AA84F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$expr:</a:t>
            </a: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 { </a:t>
            </a:r>
            <a:r>
              <a:rPr lang="en-GB" sz="1400">
                <a:solidFill>
                  <a:srgbClr val="6AA84F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$gt</a:t>
            </a: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: [ "</a:t>
            </a:r>
            <a:r>
              <a:rPr lang="en-GB" sz="1400">
                <a:solidFill>
                  <a:srgbClr val="6AA84F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$</a:t>
            </a: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spent" , "</a:t>
            </a:r>
            <a:r>
              <a:rPr lang="en-GB" sz="1400">
                <a:solidFill>
                  <a:srgbClr val="6AA84F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$</a:t>
            </a: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budget" ] } } },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    { 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3D85C6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      </a:t>
            </a:r>
            <a:r>
              <a:rPr lang="en-GB" sz="1400">
                <a:solidFill>
                  <a:srgbClr val="3D85C6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$project</a:t>
            </a: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: { cat_prefix: { </a:t>
            </a:r>
            <a:r>
              <a:rPr lang="en-GB" sz="1400">
                <a:solidFill>
                  <a:srgbClr val="6AA84F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$substr</a:t>
            </a: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: [ "</a:t>
            </a:r>
            <a:r>
              <a:rPr lang="en-GB" sz="1400">
                <a:solidFill>
                  <a:srgbClr val="6AA84F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$</a:t>
            </a: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category", 0, 3 ] },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          excess: { </a:t>
            </a:r>
            <a:r>
              <a:rPr lang="en-GB" sz="1400">
                <a:solidFill>
                  <a:srgbClr val="6AA84F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$subtract</a:t>
            </a: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: [ "</a:t>
            </a:r>
            <a:r>
              <a:rPr lang="en-GB" sz="1400">
                <a:solidFill>
                  <a:srgbClr val="6AA84F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$</a:t>
            </a: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spent" , "</a:t>
            </a:r>
            <a:r>
              <a:rPr lang="en-GB" sz="1400">
                <a:solidFill>
                  <a:srgbClr val="6AA84F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$</a:t>
            </a: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budget" ] }, _id: 0 }  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    },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    { </a:t>
            </a:r>
            <a:r>
              <a:rPr lang="en-GB" sz="1400">
                <a:solidFill>
                  <a:srgbClr val="3D85C6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$sort</a:t>
            </a: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: { excess: -1, cat_prefix: 1 } },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    { </a:t>
            </a:r>
            <a:r>
              <a:rPr lang="en-GB" sz="1400">
                <a:solidFill>
                  <a:srgbClr val="3D85C6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$skip</a:t>
            </a: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: 0 },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    { </a:t>
            </a:r>
            <a:r>
              <a:rPr lang="en-GB" sz="1400">
                <a:solidFill>
                  <a:srgbClr val="3D85C6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$limit</a:t>
            </a: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: 1 }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] )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600"/>
              <a:buFont typeface="Oswald"/>
              <a:buChar char="➢"/>
            </a:pPr>
            <a:r>
              <a:rPr lang="en-GB" sz="1600">
                <a:latin typeface="Oswald"/>
                <a:ea typeface="Oswald"/>
                <a:cs typeface="Oswald"/>
                <a:sym typeface="Oswald"/>
              </a:rPr>
              <a:t>Stages: COUNT</a:t>
            </a:r>
            <a:endParaRPr sz="1600"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db.monthlyBudget.</a:t>
            </a:r>
            <a:r>
              <a:rPr lang="en-GB" sz="1400">
                <a:solidFill>
                  <a:srgbClr val="6AA84F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aggregate</a:t>
            </a: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( [ { </a:t>
            </a:r>
            <a:r>
              <a:rPr lang="en-GB" sz="1400">
                <a:solidFill>
                  <a:srgbClr val="3D85C6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$count</a:t>
            </a: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: "numOfItems" } ] )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1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Oswald"/>
                <a:ea typeface="Oswald"/>
                <a:cs typeface="Oswald"/>
                <a:sym typeface="Oswald"/>
              </a:rPr>
              <a:t>Stages de agregación - ADDFIELDS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48" name="Google Shape;148;p21"/>
          <p:cNvSpPr txBox="1"/>
          <p:nvPr>
            <p:ph idx="1" type="body"/>
          </p:nvPr>
        </p:nvSpPr>
        <p:spPr>
          <a:xfrm>
            <a:off x="311700" y="853200"/>
            <a:ext cx="8520600" cy="4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latin typeface="Pragati Narrow"/>
                <a:ea typeface="Pragati Narrow"/>
                <a:cs typeface="Pragati Narrow"/>
                <a:sym typeface="Pragati Narrow"/>
              </a:rPr>
              <a:t>{ </a:t>
            </a:r>
            <a:r>
              <a:rPr b="1" lang="en-GB" sz="1600">
                <a:solidFill>
                  <a:srgbClr val="3D85C6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$</a:t>
            </a:r>
            <a:r>
              <a:rPr b="1" lang="en-GB" sz="1600">
                <a:solidFill>
                  <a:srgbClr val="3D85C6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addFields</a:t>
            </a:r>
            <a:r>
              <a:rPr lang="en-GB" sz="1600">
                <a:latin typeface="Pragati Narrow"/>
                <a:ea typeface="Pragati Narrow"/>
                <a:cs typeface="Pragati Narrow"/>
                <a:sym typeface="Pragati Narrow"/>
              </a:rPr>
              <a:t>:  { </a:t>
            </a:r>
            <a:r>
              <a:rPr lang="en-GB" sz="1600">
                <a:latin typeface="Pragati Narrow"/>
                <a:ea typeface="Pragati Narrow"/>
                <a:cs typeface="Pragati Narrow"/>
                <a:sym typeface="Pragati Narrow"/>
              </a:rPr>
              <a:t>&lt;</a:t>
            </a:r>
            <a:r>
              <a:rPr lang="en-GB" sz="1600">
                <a:latin typeface="Pragati Narrow"/>
                <a:ea typeface="Pragati Narrow"/>
                <a:cs typeface="Pragati Narrow"/>
                <a:sym typeface="Pragati Narrow"/>
              </a:rPr>
              <a:t>new</a:t>
            </a:r>
            <a:r>
              <a:rPr lang="en-GB" sz="1600">
                <a:latin typeface="Pragati Narrow"/>
                <a:ea typeface="Pragati Narrow"/>
                <a:cs typeface="Pragati Narrow"/>
                <a:sym typeface="Pragati Narrow"/>
              </a:rPr>
              <a:t>Field</a:t>
            </a:r>
            <a:r>
              <a:rPr baseline="-25000" lang="en-GB" sz="1600">
                <a:latin typeface="Pragati Narrow"/>
                <a:ea typeface="Pragati Narrow"/>
                <a:cs typeface="Pragati Narrow"/>
                <a:sym typeface="Pragati Narrow"/>
              </a:rPr>
              <a:t>1</a:t>
            </a:r>
            <a:r>
              <a:rPr lang="en-GB" sz="1600">
                <a:latin typeface="Pragati Narrow"/>
                <a:ea typeface="Pragati Narrow"/>
                <a:cs typeface="Pragati Narrow"/>
                <a:sym typeface="Pragati Narrow"/>
              </a:rPr>
              <a:t>&gt;</a:t>
            </a:r>
            <a:r>
              <a:rPr lang="en-GB" sz="1600">
                <a:latin typeface="Pragati Narrow"/>
                <a:ea typeface="Pragati Narrow"/>
                <a:cs typeface="Pragati Narrow"/>
                <a:sym typeface="Pragati Narrow"/>
              </a:rPr>
              <a:t>: &lt; </a:t>
            </a:r>
            <a:r>
              <a:rPr lang="en-GB" sz="1600">
                <a:latin typeface="Pragati Narrow"/>
                <a:ea typeface="Pragati Narrow"/>
                <a:cs typeface="Pragati Narrow"/>
                <a:sym typeface="Pragati Narrow"/>
              </a:rPr>
              <a:t>aggregation expression</a:t>
            </a:r>
            <a:r>
              <a:rPr lang="en-GB" sz="1600">
                <a:latin typeface="Pragati Narrow"/>
                <a:ea typeface="Pragati Narrow"/>
                <a:cs typeface="Pragati Narrow"/>
                <a:sym typeface="Pragati Narrow"/>
              </a:rPr>
              <a:t>&gt;</a:t>
            </a:r>
            <a:r>
              <a:rPr lang="en-GB" sz="1600">
                <a:latin typeface="Pragati Narrow"/>
                <a:ea typeface="Pragati Narrow"/>
                <a:cs typeface="Pragati Narrow"/>
                <a:sym typeface="Pragati Narrow"/>
              </a:rPr>
              <a:t>, … </a:t>
            </a:r>
            <a:r>
              <a:rPr lang="en-GB" sz="1600">
                <a:latin typeface="Pragati Narrow"/>
                <a:ea typeface="Pragati Narrow"/>
                <a:cs typeface="Pragati Narrow"/>
                <a:sym typeface="Pragati Narrow"/>
              </a:rPr>
              <a:t>} }</a:t>
            </a:r>
            <a:endParaRPr sz="16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49" name="Google Shape;149;p21"/>
          <p:cNvSpPr txBox="1"/>
          <p:nvPr>
            <p:ph idx="1" type="body"/>
          </p:nvPr>
        </p:nvSpPr>
        <p:spPr>
          <a:xfrm>
            <a:off x="313200" y="1298700"/>
            <a:ext cx="4258800" cy="353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600"/>
              <a:buFont typeface="Oswald"/>
              <a:buChar char="➢"/>
            </a:pPr>
            <a:r>
              <a:rPr lang="en-GB" sz="1600">
                <a:latin typeface="Oswald"/>
                <a:ea typeface="Oswald"/>
                <a:cs typeface="Oswald"/>
                <a:sym typeface="Oswald"/>
              </a:rPr>
              <a:t>Colección survey</a:t>
            </a:r>
            <a:endParaRPr sz="1600"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200">
                <a:latin typeface="Pragati Narrow"/>
                <a:ea typeface="Pragati Narrow"/>
                <a:cs typeface="Pragati Narrow"/>
                <a:sym typeface="Pragati Narrow"/>
              </a:rPr>
              <a:t>db.survey.insertMany([</a:t>
            </a:r>
            <a:endParaRPr sz="12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Pragati Narrow"/>
                <a:ea typeface="Pragati Narrow"/>
                <a:cs typeface="Pragati Narrow"/>
                <a:sym typeface="Pragati Narrow"/>
              </a:rPr>
              <a:t>      { _id: 1, results: [ { product: "abc", score: 10 }, { product: "xyz", score: 5 } ] },</a:t>
            </a:r>
            <a:endParaRPr sz="12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Pragati Narrow"/>
                <a:ea typeface="Pragati Narrow"/>
                <a:cs typeface="Pragati Narrow"/>
                <a:sym typeface="Pragati Narrow"/>
              </a:rPr>
              <a:t>      { _id: 2, results: [ { product: "abc", score: 9 }, { product: "xyz", score: 8 } ] },</a:t>
            </a:r>
            <a:endParaRPr sz="12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Pragati Narrow"/>
                <a:ea typeface="Pragati Narrow"/>
                <a:cs typeface="Pragati Narrow"/>
                <a:sym typeface="Pragati Narrow"/>
              </a:rPr>
              <a:t>      { _id: 3, results: [ { product: "abc", score: 6 }, { product: "xyz", score: 3 } ] }</a:t>
            </a:r>
            <a:endParaRPr sz="12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Pragati Narrow"/>
                <a:ea typeface="Pragati Narrow"/>
                <a:cs typeface="Pragati Narrow"/>
                <a:sym typeface="Pragati Narrow"/>
              </a:rPr>
              <a:t>])</a:t>
            </a:r>
            <a:endParaRPr sz="1200">
              <a:latin typeface="Pragati Narrow"/>
              <a:ea typeface="Pragati Narrow"/>
              <a:cs typeface="Pragati Narrow"/>
              <a:sym typeface="Pragati Narrow"/>
            </a:endParaRPr>
          </a:p>
        </p:txBody>
      </p:sp>
      <p:sp>
        <p:nvSpPr>
          <p:cNvPr id="150" name="Google Shape;150;p21"/>
          <p:cNvSpPr txBox="1"/>
          <p:nvPr>
            <p:ph idx="1" type="body"/>
          </p:nvPr>
        </p:nvSpPr>
        <p:spPr>
          <a:xfrm>
            <a:off x="4572000" y="1298700"/>
            <a:ext cx="4258800" cy="353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600"/>
              <a:buFont typeface="Oswald"/>
              <a:buChar char="➢"/>
            </a:pPr>
            <a:r>
              <a:rPr lang="en-GB" sz="1600">
                <a:latin typeface="Oswald"/>
                <a:ea typeface="Oswald"/>
                <a:cs typeface="Oswald"/>
                <a:sym typeface="Oswald"/>
              </a:rPr>
              <a:t>Ejemplo de </a:t>
            </a:r>
            <a:r>
              <a:rPr lang="en-GB" sz="1600">
                <a:latin typeface="Oswald"/>
                <a:ea typeface="Oswald"/>
                <a:cs typeface="Oswald"/>
                <a:sym typeface="Oswald"/>
              </a:rPr>
              <a:t>addFields</a:t>
            </a:r>
            <a:endParaRPr sz="1600"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db.survey.</a:t>
            </a:r>
            <a:r>
              <a:rPr lang="en-GB" sz="1400">
                <a:solidFill>
                  <a:srgbClr val="6AA84F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aggregate</a:t>
            </a: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( [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    {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        </a:t>
            </a:r>
            <a:r>
              <a:rPr lang="en-GB" sz="1400">
                <a:solidFill>
                  <a:srgbClr val="3D85C6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$addFields</a:t>
            </a: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: { "avg_score": { </a:t>
            </a:r>
            <a:r>
              <a:rPr lang="en-GB" sz="1400">
                <a:solidFill>
                  <a:srgbClr val="6AA84F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$avg</a:t>
            </a: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: "</a:t>
            </a:r>
            <a:r>
              <a:rPr lang="en-GB" sz="1400">
                <a:solidFill>
                  <a:srgbClr val="6AA84F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$</a:t>
            </a: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results.score" } }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    }, {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        </a:t>
            </a:r>
            <a:r>
              <a:rPr lang="en-GB" sz="1400">
                <a:solidFill>
                  <a:srgbClr val="3D85C6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$match</a:t>
            </a: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: { avg_score: { </a:t>
            </a:r>
            <a:r>
              <a:rPr lang="en-GB" sz="1400">
                <a:solidFill>
                  <a:srgbClr val="6AA84F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$gte</a:t>
            </a: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: 7 } }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    }, {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        </a:t>
            </a:r>
            <a:r>
              <a:rPr lang="en-GB" sz="1400">
                <a:solidFill>
                  <a:srgbClr val="3D85C6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$project</a:t>
            </a: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: {"avg_score": 1}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    }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] )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