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  <p:embeddedFont>
      <p:font typeface="Helvetica Neue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Oswald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7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1f63ec5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1f63ec5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1f63ec5d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1f63ec5d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fa191656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fa191656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1102bd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1102bd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a19165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a19165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102bd2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102bd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1102bd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1102bd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67d6f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267d6f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267d6f8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267d6f8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267d6f83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267d6f8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267d6f8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267d6f8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ongodb.com/manual/indexes/" TargetMode="External"/><Relationship Id="rId4" Type="http://schemas.openxmlformats.org/officeDocument/2006/relationships/hyperlink" Target="https://docs.mongodb.com/manual/indexes/#index-propert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Oswald"/>
                <a:ea typeface="Oswald"/>
                <a:cs typeface="Oswald"/>
                <a:sym typeface="Oswald"/>
              </a:rPr>
              <a:t>Í</a:t>
            </a:r>
            <a:r>
              <a:rPr lang="es" sz="4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ndic</a:t>
            </a:r>
            <a:r>
              <a:rPr lang="es" sz="4400">
                <a:latin typeface="Oswald"/>
                <a:ea typeface="Oswald"/>
                <a:cs typeface="Oswald"/>
                <a:sym typeface="Oswald"/>
              </a:rPr>
              <a:t>es en MongoDB</a:t>
            </a:r>
            <a:endParaRPr sz="4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Bases de Datos 2022</a:t>
            </a:r>
            <a:endParaRPr sz="2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Administración de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 Índices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2"/>
          <p:cNvSpPr txBox="1"/>
          <p:nvPr/>
        </p:nvSpPr>
        <p:spPr>
          <a:xfrm>
            <a:off x="339150" y="1107775"/>
            <a:ext cx="84657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Eliminar un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índice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específico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Eliminar todos los índices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876525" y="1632500"/>
            <a:ext cx="7940400" cy="429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db.restaurants.</a:t>
            </a: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dropIndex</a:t>
            </a: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{ cuisine: 1, name: 1 } )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34" name="Google Shape;134;p22"/>
          <p:cNvSpPr txBox="1"/>
          <p:nvPr/>
        </p:nvSpPr>
        <p:spPr>
          <a:xfrm>
            <a:off x="876525" y="2623100"/>
            <a:ext cx="7940400" cy="429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db.restaurants.dropIndexes(  )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6AA84F"/>
                </a:solidFill>
              </a:rPr>
              <a:t>IT’S DEMO TIME</a:t>
            </a:r>
            <a:endParaRPr b="1" sz="2800">
              <a:solidFill>
                <a:srgbClr val="6AA84F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775" y="1361075"/>
            <a:ext cx="4557275" cy="2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Referencias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Indexes. 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https://docs.mongodb.com/manual/indexes/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Index Properties. 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https://docs.mongodb.com/manual/indexes/#index-properties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Google Shape;147;p24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4"/>
          <p:cNvSpPr txBox="1"/>
          <p:nvPr/>
        </p:nvSpPr>
        <p:spPr>
          <a:xfrm>
            <a:off x="496550" y="4796050"/>
            <a:ext cx="8223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 Índices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330075" y="1235525"/>
            <a:ext cx="42420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problema intentan resolver los índices?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lentas.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un índice?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índice de base de datos es similar a un índice de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libros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estructura de datos que permite realizar consultas de manera eficiente.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una consulta no utiliza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ningún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índice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denomina </a:t>
            </a:r>
            <a:r>
              <a:rPr b="1"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collection scan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lo que implica que MongoDB debe examinar todos los documentos de la colección para buscar los resultados.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97275" y="1235525"/>
            <a:ext cx="42420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275" y="1965125"/>
            <a:ext cx="4125799" cy="24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 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Índices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330075" y="1235525"/>
            <a:ext cx="42420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09850" y="2389925"/>
            <a:ext cx="19419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db.product.find( { 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"price": { $gte: 30 },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"stock": { $gte: 50 }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001" y="1235525"/>
            <a:ext cx="5493449" cy="33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Índice simple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330075" y="1235525"/>
            <a:ext cx="84657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Creación de un índice simple. Sintaxis: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Características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Puede buscar un valor simple.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Puede buscar un rango de valores.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puede usar la notación punto para indexar campos en subdocumentos.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Puede ser usado para buscar varios valores distintos con una sola query.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876525" y="1718725"/>
            <a:ext cx="7940400" cy="419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createIndex</a:t>
            </a:r>
            <a:r>
              <a:rPr b="1"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{ 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</a:t>
            </a:r>
            <a:r>
              <a:rPr b="1" baseline="-25000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direction&gt;</a:t>
            </a:r>
            <a:r>
              <a:rPr b="1"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}, {options} )</a:t>
            </a:r>
            <a:endParaRPr b="1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 sin índice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/>
        </p:nvSpPr>
        <p:spPr>
          <a:xfrm>
            <a:off x="330075" y="1235525"/>
            <a:ext cx="84657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855375" y="1070200"/>
            <a:ext cx="7940400" cy="3827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db.products.find( { sku: 1000000749 } ).explain( "executionStats" )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"queryPlanner" : {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...	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"winningPlan" : {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"stage" : "COLLSCAN"</a:t>
            </a: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...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},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"rejectedPlans" : [ ]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},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"executionStats" : {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"executionSuccess" : true,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"nReturned" : 1,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"executionTimeMillis" : 209,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"totalKeysExamined" : 0,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"totalDocsExamined" : 516784,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...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}, ...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un índice simple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5" name="Google Shape;95;p18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8"/>
          <p:cNvSpPr txBox="1"/>
          <p:nvPr/>
        </p:nvSpPr>
        <p:spPr>
          <a:xfrm>
            <a:off x="330075" y="1235525"/>
            <a:ext cx="41688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46500" y="1718975"/>
            <a:ext cx="3952500" cy="3222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db.products.createIndex( { sku: 1 } )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"createdCollectionAutomatically" : false,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"numIndexesBefore" : 1,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"numIndexesAfter" : 2,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"ok" : 1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98" name="Google Shape;98;p18"/>
          <p:cNvSpPr txBox="1"/>
          <p:nvPr/>
        </p:nvSpPr>
        <p:spPr>
          <a:xfrm>
            <a:off x="4597275" y="1235525"/>
            <a:ext cx="41688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Listar los índices de una colección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813700" y="1718975"/>
            <a:ext cx="3952500" cy="3222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db.products.getIndexes()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"v" : 2,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"key" : 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"_id" : 1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},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"name" : "_id_"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"v" : 2,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"key" : 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"sku" : 1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},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"name" : "sku_1"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 con índice simple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9"/>
          <p:cNvSpPr txBox="1"/>
          <p:nvPr/>
        </p:nvSpPr>
        <p:spPr>
          <a:xfrm>
            <a:off x="330075" y="1235525"/>
            <a:ext cx="84657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55375" y="1070200"/>
            <a:ext cx="7940400" cy="3827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db.products.find( { sku: 1000000749 } ).explain( "executionStats" )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"queryPlanner" : 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"winningPlan" : 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"stage" : "FETCH",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"inputStage" : 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"stage" : "IXSCAN",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"keyPattern" : 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"sku" : 1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},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"indexName" : "sku_1",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...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"executionStats" :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"executionSuccess" : true,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"nReturned" : 1,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"executionTimeMillis" : 0,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"totalKeysExamined" : 1,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"totalDocsExamined" : 1,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}, ...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Índice compuesto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3" name="Google Shape;113;p20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0"/>
          <p:cNvSpPr txBox="1"/>
          <p:nvPr/>
        </p:nvSpPr>
        <p:spPr>
          <a:xfrm>
            <a:off x="330075" y="1235525"/>
            <a:ext cx="84657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Creación de un índice compuesto. Sintaxis: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76525" y="1718725"/>
            <a:ext cx="7940400" cy="419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createIndex</a:t>
            </a:r>
            <a:r>
              <a:rPr b="1"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{ 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</a:t>
            </a:r>
            <a:r>
              <a:rPr b="1" baseline="-25000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&lt;direction&gt;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 ,</a:t>
            </a:r>
            <a:r>
              <a:rPr b="1"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</a:t>
            </a:r>
            <a:r>
              <a:rPr b="1" baseline="-25000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&lt;direction&gt;</a:t>
            </a:r>
            <a:r>
              <a:rPr b="1"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}, {options} )</a:t>
            </a:r>
            <a:endParaRPr b="1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876525" y="2699300"/>
            <a:ext cx="7940400" cy="1450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db.people.createIndex( { last_name: 1, first_name:1 } )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createdCollectionAutomatically: false,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numIndexesBefore: 1,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numIndexesAfter: 2,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ok: 1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Propiedades de Índices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2" name="Google Shape;122;p21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1"/>
          <p:cNvSpPr txBox="1"/>
          <p:nvPr/>
        </p:nvSpPr>
        <p:spPr>
          <a:xfrm>
            <a:off x="330075" y="1235525"/>
            <a:ext cx="84657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Unique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Indexes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 Indexes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876525" y="1718725"/>
            <a:ext cx="7940400" cy="419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</a:t>
            </a:r>
            <a:r>
              <a:rPr lang="e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&gt;.createIndex( { field</a:t>
            </a:r>
            <a:r>
              <a:rPr baseline="-25000" lang="e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lang="e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&lt;direction&gt;, … , field</a:t>
            </a:r>
            <a:r>
              <a:rPr baseline="-25000" lang="e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lang="e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&lt;direction&gt;</a:t>
            </a:r>
            <a:r>
              <a:rPr lang="es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}, {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unique: true </a:t>
            </a: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876525" y="2699300"/>
            <a:ext cx="7940400" cy="1027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db.restaurants.createIndex(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{ cuisine: 1, name: 1 },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partialFilterExpression: { rating: { $gt: 5 } }</a:t>
            </a: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