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624C69-A997-4657-B1D2-1BC2722BD80D}">
  <a:tblStyle styleId="{43624C69-A997-4657-B1D2-1BC2722BD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swa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swal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a87c4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a87c4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3f29e407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3f29e407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3f29e407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3f29e407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3f29e4072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3f29e4072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3f29e4072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3f29e4072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3f29e4072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3f29e4072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3f29e4072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3f29e4072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3f29e4072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3f29e4072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3f29e4072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3f29e4072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3f29e40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3f29e40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3f29e407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3f29e407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3f29e407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3f29e407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f29e407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f29e407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f29e407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f29e407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f29e407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3f29e407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3f29e407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3f29e407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3f29e407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3f29e407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Font typeface="Oswald"/>
              <a:buNone/>
              <a:defRPr sz="28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2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814387" y="820340"/>
            <a:ext cx="76614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BD-2019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.mysql.com/doc/refman/8.0/en/join.html" TargetMode="External"/><Relationship Id="rId4" Type="http://schemas.openxmlformats.org/officeDocument/2006/relationships/image" Target="../media/image1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.mysql.com/doc/refman/8.0/en/outer-join-optimization.html" TargetMode="External"/><Relationship Id="rId4" Type="http://schemas.openxmlformats.org/officeDocument/2006/relationships/hyperlink" Target="https://dev.mysql.com/doc/refman/8.0/en/outer-join-simplification.html" TargetMode="External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SQL II</a:t>
            </a:r>
            <a:endParaRPr sz="4400"/>
          </a:p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FULL JOIN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2571750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es EL producto cartesiano.</a:t>
            </a:r>
            <a:endParaRPr/>
          </a:p>
        </p:txBody>
      </p:sp>
      <p:sp>
        <p:nvSpPr>
          <p:cNvPr id="191" name="Google Shape;191;p35"/>
          <p:cNvSpPr txBox="1"/>
          <p:nvPr>
            <p:ph idx="2" type="body"/>
          </p:nvPr>
        </p:nvSpPr>
        <p:spPr>
          <a:xfrm>
            <a:off x="4908600" y="847675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Interpretación: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Selecciona todas las filas de las tablas A y B independientemente de si la condición del join se satisface.</a:t>
            </a:r>
            <a:endParaRPr/>
          </a:p>
        </p:txBody>
      </p:sp>
      <p:graphicFrame>
        <p:nvGraphicFramePr>
          <p:cNvPr id="192" name="Google Shape;192;p35"/>
          <p:cNvGraphicFramePr/>
          <p:nvPr/>
        </p:nvGraphicFramePr>
        <p:xfrm>
          <a:off x="311700" y="8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{43624C69-A997-4657-B1D2-1BC2722BD80D}</a:tableStyleId>
              </a:tblPr>
              <a:tblGrid>
                <a:gridCol w="4636875"/>
              </a:tblGrid>
              <a:tr h="116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FULL JOIN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join_condition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062" y="2571750"/>
            <a:ext cx="3172968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FULL JOIN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537" y="1140909"/>
            <a:ext cx="1949052" cy="103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25" y="1140900"/>
            <a:ext cx="3246834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/>
        </p:nvSpPr>
        <p:spPr>
          <a:xfrm>
            <a:off x="1759149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6068287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prereq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2213000" y="2237075"/>
            <a:ext cx="57693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*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course 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FULL JOIN prereq </a:t>
            </a: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USING(course_id)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5" name="Google Shape;20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2275" y="3636375"/>
            <a:ext cx="5317438" cy="10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JOINS CHEATSHEET</a:t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425" y="962350"/>
            <a:ext cx="2800825" cy="38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de Conjuntos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provee las siguientes operaciones de conjunto: </a:t>
            </a:r>
            <a:r>
              <a:rPr b="1" lang="en"/>
              <a:t>union, intersect y except.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Todas: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Operan sobre tablas.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Eliminan automaticamente los duplicados.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 retener duplicados hay que usar </a:t>
            </a:r>
            <a:r>
              <a:rPr b="1" lang="en"/>
              <a:t>ALL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OPERACIONES DE CONJUNTO</a:t>
            </a:r>
            <a:endParaRPr/>
          </a:p>
        </p:txBody>
      </p:sp>
      <p:graphicFrame>
        <p:nvGraphicFramePr>
          <p:cNvPr id="225" name="Google Shape;225;p39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{43624C69-A997-4657-B1D2-1BC2722BD80D}</a:tableStyleId>
              </a:tblPr>
              <a:tblGrid>
                <a:gridCol w="4200450"/>
              </a:tblGrid>
              <a:tr h="290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UNION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[ALL] 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INTERSECT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[ALL] 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[ALL] 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b="1" sz="18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26" name="Google Shape;226;p39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idx="2" type="body"/>
          </p:nvPr>
        </p:nvSpPr>
        <p:spPr>
          <a:xfrm>
            <a:off x="212941" y="2542320"/>
            <a:ext cx="39999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’Spring’ AND year= 2010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UNION</a:t>
            </a:r>
            <a:endParaRPr/>
          </a:p>
        </p:txBody>
      </p:sp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850" y="712925"/>
            <a:ext cx="1369550" cy="14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850" y="2584675"/>
            <a:ext cx="1369550" cy="251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3688" y="1103438"/>
            <a:ext cx="1369550" cy="29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>
            <p:ph idx="2" type="body"/>
          </p:nvPr>
        </p:nvSpPr>
        <p:spPr>
          <a:xfrm>
            <a:off x="236075" y="847675"/>
            <a:ext cx="39999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’Fall’ AND year= 2009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0"/>
          <p:cNvSpPr txBox="1"/>
          <p:nvPr>
            <p:ph idx="2" type="body"/>
          </p:nvPr>
        </p:nvSpPr>
        <p:spPr>
          <a:xfrm>
            <a:off x="236075" y="2206975"/>
            <a:ext cx="39999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UNION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0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idx="2" type="body"/>
          </p:nvPr>
        </p:nvSpPr>
        <p:spPr>
          <a:xfrm>
            <a:off x="212941" y="2542320"/>
            <a:ext cx="39999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’Spring’ AND year= 2010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INTERSECT</a:t>
            </a:r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850" y="712925"/>
            <a:ext cx="1369550" cy="14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850" y="2584675"/>
            <a:ext cx="1369550" cy="251520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 txBox="1"/>
          <p:nvPr>
            <p:ph idx="2" type="body"/>
          </p:nvPr>
        </p:nvSpPr>
        <p:spPr>
          <a:xfrm>
            <a:off x="236075" y="847675"/>
            <a:ext cx="39999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’Fall’ AND year= 2009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1"/>
          <p:cNvSpPr txBox="1"/>
          <p:nvPr>
            <p:ph idx="2" type="body"/>
          </p:nvPr>
        </p:nvSpPr>
        <p:spPr>
          <a:xfrm>
            <a:off x="236075" y="2206975"/>
            <a:ext cx="39999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INTERSECT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3875" y="1974425"/>
            <a:ext cx="1369550" cy="8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idx="2" type="body"/>
          </p:nvPr>
        </p:nvSpPr>
        <p:spPr>
          <a:xfrm>
            <a:off x="212941" y="2542320"/>
            <a:ext cx="39999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’Spring’ AND year= 2010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EXCEPT</a:t>
            </a:r>
            <a:endParaRPr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850" y="712925"/>
            <a:ext cx="1369550" cy="14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850" y="2584675"/>
            <a:ext cx="1369550" cy="25152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 txBox="1"/>
          <p:nvPr>
            <p:ph idx="2" type="body"/>
          </p:nvPr>
        </p:nvSpPr>
        <p:spPr>
          <a:xfrm>
            <a:off x="236075" y="847675"/>
            <a:ext cx="39999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’Fall’ AND year= 2009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 txBox="1"/>
          <p:nvPr>
            <p:ph idx="2" type="body"/>
          </p:nvPr>
        </p:nvSpPr>
        <p:spPr>
          <a:xfrm>
            <a:off x="236075" y="2206975"/>
            <a:ext cx="39999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EXCEPT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375" y="1816400"/>
            <a:ext cx="1369550" cy="11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JOINS</a:t>
            </a:r>
            <a:endParaRPr/>
          </a:p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Las operaciones de JOIN permiten combinar dos tablas y retornan otra tabla.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Son productos cartesianos que requieren que las filas en ambas tablas satisfagan ciertas condiciones.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Existen 4 tipos basicos de JOIN: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INNER JOIN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LEFT OUTER JOIN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RIGHT OUTER JOIN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FULL JOIN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Existen otros tipos de joins: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MySQL Joins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525" y="2230050"/>
            <a:ext cx="45720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INNER JOIN</a:t>
            </a:r>
            <a:endParaRPr/>
          </a:p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2571750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join_condition</a:t>
            </a:r>
            <a:r>
              <a:rPr lang="en"/>
              <a:t> es un predicado sobre las columnas de A y B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A.id = B.id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A.x  &gt;= B.y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ON </a:t>
            </a:r>
            <a:r>
              <a:rPr b="1" lang="en">
                <a:solidFill>
                  <a:schemeClr val="dk1"/>
                </a:solidFill>
              </a:rPr>
              <a:t>join_condition</a:t>
            </a:r>
            <a:r>
              <a:rPr lang="en">
                <a:solidFill>
                  <a:schemeClr val="dk1"/>
                </a:solidFill>
              </a:rPr>
              <a:t> se puede reemplazar con </a:t>
            </a:r>
            <a:r>
              <a:rPr b="1" lang="en">
                <a:solidFill>
                  <a:schemeClr val="dk1"/>
                </a:solidFill>
              </a:rPr>
              <a:t>USING(columns)</a:t>
            </a:r>
            <a:endParaRPr b="1"/>
          </a:p>
        </p:txBody>
      </p:sp>
      <p:sp>
        <p:nvSpPr>
          <p:cNvPr id="125" name="Google Shape;125;p29"/>
          <p:cNvSpPr txBox="1"/>
          <p:nvPr>
            <p:ph idx="2" type="body"/>
          </p:nvPr>
        </p:nvSpPr>
        <p:spPr>
          <a:xfrm>
            <a:off x="4832400" y="847675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Interpretacion</a:t>
            </a:r>
            <a:r>
              <a:rPr lang="en"/>
              <a:t>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Selecciona todas las filas de las tablas A y B donde la condición del join se satisface.</a:t>
            </a:r>
            <a:endParaRPr/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200" y="2555871"/>
            <a:ext cx="3174575" cy="24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Google Shape;127;p29"/>
          <p:cNvGraphicFramePr/>
          <p:nvPr/>
        </p:nvGraphicFramePr>
        <p:xfrm>
          <a:off x="311700" y="8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{43624C69-A997-4657-B1D2-1BC2722BD80D}</a:tableStyleId>
              </a:tblPr>
              <a:tblGrid>
                <a:gridCol w="4062825"/>
              </a:tblGrid>
              <a:tr h="116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INNER JOIN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join_condition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29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CONSULTAS EN SQL - INNER JOIN</a:t>
            </a:r>
            <a:endParaRPr/>
          </a:p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537" y="1140909"/>
            <a:ext cx="1949052" cy="103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25" y="1140900"/>
            <a:ext cx="3246834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1759149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6068287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prereq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2213000" y="2465675"/>
            <a:ext cx="53418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course.*, prereq.*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course 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INNER JOIN prereq ON course.course_id = prereq.course_id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9787" y="3530428"/>
            <a:ext cx="48482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LEFT JOIN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2571750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-"/>
            </a:pPr>
            <a:r>
              <a:rPr lang="en"/>
              <a:t>El término </a:t>
            </a:r>
            <a:r>
              <a:rPr b="1" lang="en"/>
              <a:t>OUTER</a:t>
            </a:r>
            <a:r>
              <a:rPr lang="en"/>
              <a:t> es opcional y no tiene efecto.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4908600" y="847675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Interpretacion: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Selecciona todas las filas de las tablas A y aquellas de la tabla B donde la condición del join se satisface.</a:t>
            </a:r>
            <a:endParaRPr/>
          </a:p>
        </p:txBody>
      </p:sp>
      <p:graphicFrame>
        <p:nvGraphicFramePr>
          <p:cNvPr id="148" name="Google Shape;148;p31"/>
          <p:cNvGraphicFramePr/>
          <p:nvPr/>
        </p:nvGraphicFramePr>
        <p:xfrm>
          <a:off x="311700" y="8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{43624C69-A997-4657-B1D2-1BC2722BD80D}</a:tableStyleId>
              </a:tblPr>
              <a:tblGrid>
                <a:gridCol w="4636875"/>
              </a:tblGrid>
              <a:tr h="116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 JOIN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join_condition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062" y="2555875"/>
            <a:ext cx="3172968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LEFT JOIN</a:t>
            </a:r>
            <a:endParaRPr/>
          </a:p>
        </p:txBody>
      </p:sp>
      <p:pic>
        <p:nvPicPr>
          <p:cNvPr id="156" name="Google Shape;1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537" y="1140909"/>
            <a:ext cx="1949052" cy="103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25" y="1140900"/>
            <a:ext cx="3246834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2"/>
          <p:cNvSpPr txBox="1"/>
          <p:nvPr/>
        </p:nvSpPr>
        <p:spPr>
          <a:xfrm>
            <a:off x="1759149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32"/>
          <p:cNvSpPr txBox="1"/>
          <p:nvPr/>
        </p:nvSpPr>
        <p:spPr>
          <a:xfrm>
            <a:off x="6068287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prereq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2213000" y="2237075"/>
            <a:ext cx="53418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course.*, prereq.prereq_id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course 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LEFT JOIN prereq ON course.course_id = prereq.course_id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3012" y="3416246"/>
            <a:ext cx="4467225" cy="1010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RIGHT JOIN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2571750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MySQL suele optimizar estos joins transformándolos en LEFT JOINS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Outer Join Optimization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Outer Join Simplification</a:t>
            </a:r>
            <a:endParaRPr/>
          </a:p>
        </p:txBody>
      </p:sp>
      <p:sp>
        <p:nvSpPr>
          <p:cNvPr id="169" name="Google Shape;169;p33"/>
          <p:cNvSpPr txBox="1"/>
          <p:nvPr>
            <p:ph idx="2" type="body"/>
          </p:nvPr>
        </p:nvSpPr>
        <p:spPr>
          <a:xfrm>
            <a:off x="4908600" y="847675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Interpretacion: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Selecciona todas las filas de las tablas B y aquellas de la tabla A donde la condición del join se satisface.</a:t>
            </a:r>
            <a:endParaRPr/>
          </a:p>
        </p:txBody>
      </p:sp>
      <p:graphicFrame>
        <p:nvGraphicFramePr>
          <p:cNvPr id="170" name="Google Shape;170;p33"/>
          <p:cNvGraphicFramePr/>
          <p:nvPr/>
        </p:nvGraphicFramePr>
        <p:xfrm>
          <a:off x="311700" y="8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{43624C69-A997-4657-B1D2-1BC2722BD80D}</a:tableStyleId>
              </a:tblPr>
              <a:tblGrid>
                <a:gridCol w="4636875"/>
              </a:tblGrid>
              <a:tr h="116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RIGHT JOIN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join_condition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71" name="Google Shape;17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2062" y="2571750"/>
            <a:ext cx="3172968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RIGHT JOIN</a:t>
            </a:r>
            <a:endParaRPr/>
          </a:p>
        </p:txBody>
      </p:sp>
      <p:pic>
        <p:nvPicPr>
          <p:cNvPr id="178" name="Google Shape;17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537" y="1140909"/>
            <a:ext cx="1949052" cy="103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25" y="1140900"/>
            <a:ext cx="3246834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4"/>
          <p:cNvSpPr txBox="1"/>
          <p:nvPr/>
        </p:nvSpPr>
        <p:spPr>
          <a:xfrm>
            <a:off x="1759149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6068287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prereq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2213000" y="2237075"/>
            <a:ext cx="57693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p.course_id, c.title, c.dept_name, 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c.credits,  p.prereq_id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course AS c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RIGHT JOIN prereq AS p ON c.course_id = p.course_id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5275" y="3473675"/>
            <a:ext cx="4693443" cy="1062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