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6" r:id="rId3"/>
    <p:sldMasterId id="2147483657" r:id="rId4"/>
    <p:sldMasterId id="2147483661" r:id="rId5"/>
    <p:sldMasterId id="2147483663" r:id="rId6"/>
    <p:sldMasterId id="2147483664" r:id="rId7"/>
    <p:sldMasterId id="2147483665" r:id="rId8"/>
    <p:sldMasterId id="2147484255" r:id="rId9"/>
  </p:sldMasterIdLst>
  <p:notesMasterIdLst>
    <p:notesMasterId r:id="rId63"/>
  </p:notesMasterIdLst>
  <p:sldIdLst>
    <p:sldId id="522" r:id="rId10"/>
    <p:sldId id="765" r:id="rId11"/>
    <p:sldId id="766" r:id="rId12"/>
    <p:sldId id="774" r:id="rId13"/>
    <p:sldId id="775" r:id="rId14"/>
    <p:sldId id="778" r:id="rId15"/>
    <p:sldId id="779" r:id="rId16"/>
    <p:sldId id="781" r:id="rId17"/>
    <p:sldId id="782" r:id="rId18"/>
    <p:sldId id="785" r:id="rId19"/>
    <p:sldId id="786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705" r:id="rId34"/>
    <p:sldId id="706" r:id="rId35"/>
    <p:sldId id="707" r:id="rId36"/>
    <p:sldId id="708" r:id="rId37"/>
    <p:sldId id="709" r:id="rId38"/>
    <p:sldId id="734" r:id="rId39"/>
    <p:sldId id="735" r:id="rId40"/>
    <p:sldId id="736" r:id="rId41"/>
    <p:sldId id="737" r:id="rId42"/>
    <p:sldId id="714" r:id="rId43"/>
    <p:sldId id="715" r:id="rId44"/>
    <p:sldId id="716" r:id="rId45"/>
    <p:sldId id="717" r:id="rId46"/>
    <p:sldId id="718" r:id="rId47"/>
    <p:sldId id="719" r:id="rId48"/>
    <p:sldId id="720" r:id="rId49"/>
    <p:sldId id="721" r:id="rId50"/>
    <p:sldId id="722" r:id="rId51"/>
    <p:sldId id="725" r:id="rId52"/>
    <p:sldId id="724" r:id="rId53"/>
    <p:sldId id="745" r:id="rId54"/>
    <p:sldId id="738" r:id="rId55"/>
    <p:sldId id="739" r:id="rId56"/>
    <p:sldId id="740" r:id="rId57"/>
    <p:sldId id="741" r:id="rId58"/>
    <p:sldId id="742" r:id="rId59"/>
    <p:sldId id="743" r:id="rId60"/>
    <p:sldId id="744" r:id="rId61"/>
    <p:sldId id="746" r:id="rId62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531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062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65939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1249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76575" algn="l" defTabSz="455313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31886" algn="l" defTabSz="455313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187208" algn="l" defTabSz="455313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42520" algn="l" defTabSz="455313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  <p:extLst>
    <p:ext uri="{521415D9-36F7-43E2-AB2F-B90AF26B5E84}">
      <p14:sectionLst xmlns:p14="http://schemas.microsoft.com/office/powerpoint/2010/main">
        <p14:section name="Keynote at CIEL 2013" id="{FCE80526-6DE0-424D-8982-DC84805B0D5D}">
          <p14:sldIdLst/>
        </p14:section>
        <p14:section name="SPL testing" id="{2F7C0529-A984-2C44-90F0-8FCF52DE87D8}">
          <p14:sldIdLst>
            <p14:sldId id="522"/>
            <p14:sldId id="765"/>
            <p14:sldId id="766"/>
            <p14:sldId id="774"/>
            <p14:sldId id="775"/>
            <p14:sldId id="778"/>
            <p14:sldId id="779"/>
            <p14:sldId id="781"/>
            <p14:sldId id="782"/>
            <p14:sldId id="785"/>
            <p14:sldId id="786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34"/>
            <p14:sldId id="735"/>
            <p14:sldId id="736"/>
            <p14:sldId id="737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5"/>
            <p14:sldId id="724"/>
            <p14:sldId id="745"/>
            <p14:sldId id="738"/>
            <p14:sldId id="739"/>
            <p14:sldId id="740"/>
            <p14:sldId id="741"/>
            <p14:sldId id="742"/>
            <p14:sldId id="743"/>
            <p14:sldId id="744"/>
            <p14:sldId id="7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it Combemal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C00000"/>
    <a:srgbClr val="FFABC0"/>
    <a:srgbClr val="FF8589"/>
    <a:srgbClr val="818181"/>
    <a:srgbClr val="FFFDAD"/>
    <a:srgbClr val="FFD14A"/>
    <a:srgbClr val="22D733"/>
    <a:srgbClr val="B56207"/>
    <a:srgbClr val="19AFFF"/>
    <a:srgbClr val="1DB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2" autoAdjust="0"/>
    <p:restoredTop sz="96209" autoAdjust="0"/>
  </p:normalViewPr>
  <p:slideViewPr>
    <p:cSldViewPr>
      <p:cViewPr varScale="1">
        <p:scale>
          <a:sx n="64" d="100"/>
          <a:sy n="64" d="100"/>
        </p:scale>
        <p:origin x="-1448" y="-104"/>
      </p:cViewPr>
      <p:guideLst>
        <p:guide orient="horz" pos="3072"/>
        <p:guide pos="4097"/>
      </p:guideLst>
    </p:cSldViewPr>
  </p:slideViewPr>
  <p:outlineViewPr>
    <p:cViewPr>
      <p:scale>
        <a:sx n="33" d="100"/>
        <a:sy n="33" d="100"/>
      </p:scale>
      <p:origin x="0" y="65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17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commentAuthors" Target="commentAuthors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87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r>
              <a:rPr lang="fr-FR" dirty="0" smtClean="0"/>
              <a:t>/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saves</a:t>
            </a:r>
            <a:r>
              <a:rPr lang="fr-FR" baseline="0" dirty="0" smtClean="0"/>
              <a:t> of the automation</a:t>
            </a:r>
            <a:endParaRPr lang="fr-FR" dirty="0"/>
          </a:p>
        </c:rich>
      </c:tx>
      <c:layout>
        <c:manualLayout>
          <c:xMode val="edge"/>
          <c:yMode val="edge"/>
          <c:x val="0.22841225626741"/>
          <c:y val="0.0188679245283019"/>
        </c:manualLayout>
      </c:layout>
      <c:overlay val="0"/>
      <c:spPr>
        <a:noFill/>
        <a:ln w="18766">
          <a:noFill/>
        </a:ln>
      </c:spPr>
    </c:title>
    <c:autoTitleDeleted val="0"/>
    <c:view3D>
      <c:rotX val="15"/>
      <c:hPercent val="51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961002785515321"/>
          <c:y val="0.142857142857143"/>
          <c:w val="0.761838440111421"/>
          <c:h val="0.7547169811320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Feuil1!$A$3</c:f>
              <c:strCache>
                <c:ptCount val="1"/>
                <c:pt idx="0">
                  <c:v>Cout</c:v>
                </c:pt>
              </c:strCache>
            </c:strRef>
          </c:tx>
          <c:spPr>
            <a:solidFill>
              <a:srgbClr val="9999FF"/>
            </a:solidFill>
            <a:ln w="9383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Feuil1!$B$2:$D$2</c:f>
              <c:numCache>
                <c:formatCode>General</c:formatCode>
                <c:ptCount val="3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</c:numCache>
            </c:numRef>
          </c:cat>
          <c:val>
            <c:numRef>
              <c:f>Feuil1!$B$3:$D$3</c:f>
              <c:numCache>
                <c:formatCode>General</c:formatCode>
                <c:ptCount val="3"/>
                <c:pt idx="0">
                  <c:v>-275.0</c:v>
                </c:pt>
                <c:pt idx="1">
                  <c:v>-100.0</c:v>
                </c:pt>
                <c:pt idx="2">
                  <c:v>-100.0</c:v>
                </c:pt>
              </c:numCache>
            </c:numRef>
          </c:val>
        </c:ser>
        <c:ser>
          <c:idx val="1"/>
          <c:order val="1"/>
          <c:tx>
            <c:strRef>
              <c:f>Feuil1!$A$4</c:f>
              <c:strCache>
                <c:ptCount val="1"/>
                <c:pt idx="0">
                  <c:v>Gain</c:v>
                </c:pt>
              </c:strCache>
            </c:strRef>
          </c:tx>
          <c:spPr>
            <a:solidFill>
              <a:srgbClr val="993366"/>
            </a:solidFill>
            <a:ln w="9383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Feuil1!$B$2:$D$2</c:f>
              <c:numCache>
                <c:formatCode>General</c:formatCode>
                <c:ptCount val="3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</c:numCache>
            </c:numRef>
          </c:cat>
          <c:val>
            <c:numRef>
              <c:f>Feuil1!$B$4:$D$4</c:f>
              <c:numCache>
                <c:formatCode>General</c:formatCode>
                <c:ptCount val="3"/>
                <c:pt idx="0">
                  <c:v>162.0</c:v>
                </c:pt>
                <c:pt idx="1">
                  <c:v>240.0</c:v>
                </c:pt>
                <c:pt idx="2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Feuil1!$A$5</c:f>
              <c:strCache>
                <c:ptCount val="1"/>
                <c:pt idx="0">
                  <c:v>Différence</c:v>
                </c:pt>
              </c:strCache>
            </c:strRef>
          </c:tx>
          <c:spPr>
            <a:solidFill>
              <a:srgbClr val="FFFFCC"/>
            </a:solidFill>
            <a:ln w="9383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Feuil1!$B$2:$D$2</c:f>
              <c:numCache>
                <c:formatCode>General</c:formatCode>
                <c:ptCount val="3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</c:numCache>
            </c:numRef>
          </c:cat>
          <c:val>
            <c:numRef>
              <c:f>Feuil1!$B$5:$D$5</c:f>
              <c:numCache>
                <c:formatCode>General</c:formatCode>
                <c:ptCount val="3"/>
                <c:pt idx="0">
                  <c:v>-113.0</c:v>
                </c:pt>
                <c:pt idx="1">
                  <c:v>140.0</c:v>
                </c:pt>
                <c:pt idx="2">
                  <c:v>140.0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0223656"/>
        <c:axId val="2140214472"/>
        <c:axId val="0"/>
      </c:bar3DChart>
      <c:catAx>
        <c:axId val="2140223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3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7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1402144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40214472"/>
        <c:scaling>
          <c:orientation val="minMax"/>
        </c:scaling>
        <c:delete val="0"/>
        <c:axPos val="l"/>
        <c:majorGridlines>
          <c:spPr>
            <a:ln w="234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77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k€</a:t>
                </a:r>
              </a:p>
            </c:rich>
          </c:tx>
          <c:layout>
            <c:manualLayout>
              <c:xMode val="edge"/>
              <c:yMode val="edge"/>
              <c:x val="0.0264623955431755"/>
              <c:y val="0.517520215633423"/>
            </c:manualLayout>
          </c:layout>
          <c:overlay val="0"/>
          <c:spPr>
            <a:noFill/>
            <a:ln w="1876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3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7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140223656"/>
        <c:crosses val="autoZero"/>
        <c:crossBetween val="between"/>
      </c:valAx>
      <c:spPr>
        <a:noFill/>
        <a:ln w="18766">
          <a:noFill/>
        </a:ln>
      </c:spPr>
    </c:plotArea>
    <c:legend>
      <c:legendPos val="r"/>
      <c:layout>
        <c:manualLayout>
          <c:xMode val="edge"/>
          <c:yMode val="edge"/>
          <c:x val="0.873259052924792"/>
          <c:y val="0.46900269541779"/>
          <c:w val="0.12116991643454"/>
          <c:h val="0.180592991913747"/>
        </c:manualLayout>
      </c:layout>
      <c:overlay val="0"/>
      <c:spPr>
        <a:solidFill>
          <a:srgbClr val="FFFFFF"/>
        </a:solidFill>
        <a:ln w="2346">
          <a:solidFill>
            <a:srgbClr val="000000"/>
          </a:solidFill>
          <a:prstDash val="solid"/>
        </a:ln>
      </c:spPr>
      <c:txPr>
        <a:bodyPr/>
        <a:lstStyle/>
        <a:p>
          <a:pPr>
            <a:defRPr sz="713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2346">
      <a:solidFill>
        <a:srgbClr val="000000"/>
      </a:solidFill>
      <a:prstDash val="solid"/>
    </a:ln>
  </c:spPr>
  <c:txPr>
    <a:bodyPr/>
    <a:lstStyle/>
    <a:p>
      <a:pPr>
        <a:defRPr sz="77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E9FA8-40F5-42E4-894A-A8E0EDE2FC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7FBDF-A407-4241-B57B-2D7569FC899B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6C555060-C6D7-4DA9-9111-F5DADF929B73}" type="parTrans" cxnId="{69BB5353-02F0-4BA2-B62A-AA911C1BC586}">
      <dgm:prSet/>
      <dgm:spPr/>
      <dgm:t>
        <a:bodyPr/>
        <a:lstStyle/>
        <a:p>
          <a:endParaRPr lang="en-US"/>
        </a:p>
      </dgm:t>
    </dgm:pt>
    <dgm:pt modelId="{D6C22E32-BED6-4B26-ADD2-0264FB167EBE}" type="sibTrans" cxnId="{69BB5353-02F0-4BA2-B62A-AA911C1BC58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55FE4EC9-8E9F-487C-BFB0-84FBD7101871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Test Case Selection</a:t>
          </a:r>
          <a:endParaRPr lang="en-US" dirty="0"/>
        </a:p>
      </dgm:t>
    </dgm:pt>
    <dgm:pt modelId="{EB68AB3B-17E8-45E7-AEFA-ADDD5239262E}" type="parTrans" cxnId="{FB25E83A-70E3-4EE3-AD6B-D17D8C9B7546}">
      <dgm:prSet/>
      <dgm:spPr/>
      <dgm:t>
        <a:bodyPr/>
        <a:lstStyle/>
        <a:p>
          <a:endParaRPr lang="en-US"/>
        </a:p>
      </dgm:t>
    </dgm:pt>
    <dgm:pt modelId="{E7873A57-AD96-4D74-9B3F-55D2BB1C26D1}" type="sibTrans" cxnId="{FB25E83A-70E3-4EE3-AD6B-D17D8C9B754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334A31DD-724B-4ADE-AA04-5B2DB35AE81D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Test Case Execution</a:t>
          </a:r>
          <a:endParaRPr lang="en-US" dirty="0"/>
        </a:p>
      </dgm:t>
    </dgm:pt>
    <dgm:pt modelId="{8206A26F-12EC-445F-B79C-8080BBBA7A0E}" type="parTrans" cxnId="{628BDDFB-A53E-42EA-B1B5-6C30EEED5976}">
      <dgm:prSet/>
      <dgm:spPr/>
      <dgm:t>
        <a:bodyPr/>
        <a:lstStyle/>
        <a:p>
          <a:endParaRPr lang="en-US"/>
        </a:p>
      </dgm:t>
    </dgm:pt>
    <dgm:pt modelId="{A8DF7EA7-7424-4E3D-9132-09056CEC0392}" type="sibTrans" cxnId="{628BDDFB-A53E-42EA-B1B5-6C30EEED5976}">
      <dgm:prSet/>
      <dgm:spPr/>
      <dgm:t>
        <a:bodyPr/>
        <a:lstStyle/>
        <a:p>
          <a:endParaRPr lang="en-US"/>
        </a:p>
      </dgm:t>
    </dgm:pt>
    <dgm:pt modelId="{DFB58234-57C3-46B3-AB90-F0CE2947FF32}" type="pres">
      <dgm:prSet presAssocID="{621E9FA8-40F5-42E4-894A-A8E0EDE2FC13}" presName="Name0" presStyleCnt="0">
        <dgm:presLayoutVars>
          <dgm:dir/>
          <dgm:resizeHandles val="exact"/>
        </dgm:presLayoutVars>
      </dgm:prSet>
      <dgm:spPr/>
    </dgm:pt>
    <dgm:pt modelId="{5E8EB045-0678-4BB0-BDB5-3E010325FD5C}" type="pres">
      <dgm:prSet presAssocID="{2437FBDF-A407-4241-B57B-2D7569FC89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1FC33-240F-4277-9D42-4141C74ED1FC}" type="pres">
      <dgm:prSet presAssocID="{D6C22E32-BED6-4B26-ADD2-0264FB167EB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E224702-5483-46F5-A570-26AC8BDB3FDC}" type="pres">
      <dgm:prSet presAssocID="{D6C22E32-BED6-4B26-ADD2-0264FB167EB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D4A30C16-6A0A-4464-ACC9-30F89F310F05}" type="pres">
      <dgm:prSet presAssocID="{55FE4EC9-8E9F-487C-BFB0-84FBD71018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1070D-AB31-48E3-9D2F-77824165ED49}" type="pres">
      <dgm:prSet presAssocID="{E7873A57-AD96-4D74-9B3F-55D2BB1C26D1}" presName="sibTrans" presStyleLbl="sibTrans2D1" presStyleIdx="1" presStyleCnt="2"/>
      <dgm:spPr/>
      <dgm:t>
        <a:bodyPr/>
        <a:lstStyle/>
        <a:p>
          <a:endParaRPr lang="fr-FR"/>
        </a:p>
      </dgm:t>
    </dgm:pt>
    <dgm:pt modelId="{760342A4-9785-44F6-8C42-2BEA594A4FFD}" type="pres">
      <dgm:prSet presAssocID="{E7873A57-AD96-4D74-9B3F-55D2BB1C26D1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48AD8F12-4A0F-4BF5-A16D-78699C33D174}" type="pres">
      <dgm:prSet presAssocID="{334A31DD-724B-4ADE-AA04-5B2DB35AE8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5E83A-70E3-4EE3-AD6B-D17D8C9B7546}" srcId="{621E9FA8-40F5-42E4-894A-A8E0EDE2FC13}" destId="{55FE4EC9-8E9F-487C-BFB0-84FBD7101871}" srcOrd="1" destOrd="0" parTransId="{EB68AB3B-17E8-45E7-AEFA-ADDD5239262E}" sibTransId="{E7873A57-AD96-4D74-9B3F-55D2BB1C26D1}"/>
    <dgm:cxn modelId="{90B78D42-79F3-F14A-A665-35A5B42CA981}" type="presOf" srcId="{D6C22E32-BED6-4B26-ADD2-0264FB167EBE}" destId="{FE224702-5483-46F5-A570-26AC8BDB3FDC}" srcOrd="1" destOrd="0" presId="urn:microsoft.com/office/officeart/2005/8/layout/process1"/>
    <dgm:cxn modelId="{303308D8-4DC6-1640-9538-8AF3EA3CF20F}" type="presOf" srcId="{55FE4EC9-8E9F-487C-BFB0-84FBD7101871}" destId="{D4A30C16-6A0A-4464-ACC9-30F89F310F05}" srcOrd="0" destOrd="0" presId="urn:microsoft.com/office/officeart/2005/8/layout/process1"/>
    <dgm:cxn modelId="{69BB5353-02F0-4BA2-B62A-AA911C1BC586}" srcId="{621E9FA8-40F5-42E4-894A-A8E0EDE2FC13}" destId="{2437FBDF-A407-4241-B57B-2D7569FC899B}" srcOrd="0" destOrd="0" parTransId="{6C555060-C6D7-4DA9-9111-F5DADF929B73}" sibTransId="{D6C22E32-BED6-4B26-ADD2-0264FB167EBE}"/>
    <dgm:cxn modelId="{CF34D8B1-C4D4-794B-8D31-87054AD4A4F2}" type="presOf" srcId="{E7873A57-AD96-4D74-9B3F-55D2BB1C26D1}" destId="{760342A4-9785-44F6-8C42-2BEA594A4FFD}" srcOrd="1" destOrd="0" presId="urn:microsoft.com/office/officeart/2005/8/layout/process1"/>
    <dgm:cxn modelId="{AA42A13D-53A0-A946-A2AF-56BB5BFA191C}" type="presOf" srcId="{334A31DD-724B-4ADE-AA04-5B2DB35AE81D}" destId="{48AD8F12-4A0F-4BF5-A16D-78699C33D174}" srcOrd="0" destOrd="0" presId="urn:microsoft.com/office/officeart/2005/8/layout/process1"/>
    <dgm:cxn modelId="{0EB4CDEA-3CC5-3840-9476-6C40969BF374}" type="presOf" srcId="{E7873A57-AD96-4D74-9B3F-55D2BB1C26D1}" destId="{83F1070D-AB31-48E3-9D2F-77824165ED49}" srcOrd="0" destOrd="0" presId="urn:microsoft.com/office/officeart/2005/8/layout/process1"/>
    <dgm:cxn modelId="{4EA728FE-A09C-FA41-9188-C69E3DB86093}" type="presOf" srcId="{2437FBDF-A407-4241-B57B-2D7569FC899B}" destId="{5E8EB045-0678-4BB0-BDB5-3E010325FD5C}" srcOrd="0" destOrd="0" presId="urn:microsoft.com/office/officeart/2005/8/layout/process1"/>
    <dgm:cxn modelId="{9EE09E59-5D5F-2947-B8EB-91708B5C672A}" type="presOf" srcId="{D6C22E32-BED6-4B26-ADD2-0264FB167EBE}" destId="{7B31FC33-240F-4277-9D42-4141C74ED1FC}" srcOrd="0" destOrd="0" presId="urn:microsoft.com/office/officeart/2005/8/layout/process1"/>
    <dgm:cxn modelId="{24327831-17C2-9549-A1E6-521025853F9E}" type="presOf" srcId="{621E9FA8-40F5-42E4-894A-A8E0EDE2FC13}" destId="{DFB58234-57C3-46B3-AB90-F0CE2947FF32}" srcOrd="0" destOrd="0" presId="urn:microsoft.com/office/officeart/2005/8/layout/process1"/>
    <dgm:cxn modelId="{628BDDFB-A53E-42EA-B1B5-6C30EEED5976}" srcId="{621E9FA8-40F5-42E4-894A-A8E0EDE2FC13}" destId="{334A31DD-724B-4ADE-AA04-5B2DB35AE81D}" srcOrd="2" destOrd="0" parTransId="{8206A26F-12EC-445F-B79C-8080BBBA7A0E}" sibTransId="{A8DF7EA7-7424-4E3D-9132-09056CEC0392}"/>
    <dgm:cxn modelId="{93B6E958-5DE5-F842-9DF0-50329B082E54}" type="presParOf" srcId="{DFB58234-57C3-46B3-AB90-F0CE2947FF32}" destId="{5E8EB045-0678-4BB0-BDB5-3E010325FD5C}" srcOrd="0" destOrd="0" presId="urn:microsoft.com/office/officeart/2005/8/layout/process1"/>
    <dgm:cxn modelId="{799AB32A-C7EA-8E47-897D-71198B775D2D}" type="presParOf" srcId="{DFB58234-57C3-46B3-AB90-F0CE2947FF32}" destId="{7B31FC33-240F-4277-9D42-4141C74ED1FC}" srcOrd="1" destOrd="0" presId="urn:microsoft.com/office/officeart/2005/8/layout/process1"/>
    <dgm:cxn modelId="{162E3CE1-552F-C94B-9D7D-BCD5260F9E42}" type="presParOf" srcId="{7B31FC33-240F-4277-9D42-4141C74ED1FC}" destId="{FE224702-5483-46F5-A570-26AC8BDB3FDC}" srcOrd="0" destOrd="0" presId="urn:microsoft.com/office/officeart/2005/8/layout/process1"/>
    <dgm:cxn modelId="{F9DA9A69-48D4-8240-8A9B-C0D5FB8C3330}" type="presParOf" srcId="{DFB58234-57C3-46B3-AB90-F0CE2947FF32}" destId="{D4A30C16-6A0A-4464-ACC9-30F89F310F05}" srcOrd="2" destOrd="0" presId="urn:microsoft.com/office/officeart/2005/8/layout/process1"/>
    <dgm:cxn modelId="{120A56DD-659C-844F-B076-57B343F5C6A4}" type="presParOf" srcId="{DFB58234-57C3-46B3-AB90-F0CE2947FF32}" destId="{83F1070D-AB31-48E3-9D2F-77824165ED49}" srcOrd="3" destOrd="0" presId="urn:microsoft.com/office/officeart/2005/8/layout/process1"/>
    <dgm:cxn modelId="{B1E35A71-6628-9643-AAF5-3EF927ABCF85}" type="presParOf" srcId="{83F1070D-AB31-48E3-9D2F-77824165ED49}" destId="{760342A4-9785-44F6-8C42-2BEA594A4FFD}" srcOrd="0" destOrd="0" presId="urn:microsoft.com/office/officeart/2005/8/layout/process1"/>
    <dgm:cxn modelId="{678BF78B-9FB1-294E-A2CC-9D27A1E129D1}" type="presParOf" srcId="{DFB58234-57C3-46B3-AB90-F0CE2947FF32}" destId="{48AD8F12-4A0F-4BF5-A16D-78699C33D1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E9FA8-40F5-42E4-894A-A8E0EDE2FC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7FBDF-A407-4241-B57B-2D7569FC899B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6C555060-C6D7-4DA9-9111-F5DADF929B73}" type="parTrans" cxnId="{69BB5353-02F0-4BA2-B62A-AA911C1BC586}">
      <dgm:prSet/>
      <dgm:spPr/>
      <dgm:t>
        <a:bodyPr/>
        <a:lstStyle/>
        <a:p>
          <a:endParaRPr lang="en-US"/>
        </a:p>
      </dgm:t>
    </dgm:pt>
    <dgm:pt modelId="{D6C22E32-BED6-4B26-ADD2-0264FB167EBE}" type="sibTrans" cxnId="{69BB5353-02F0-4BA2-B62A-AA911C1BC58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55FE4EC9-8E9F-487C-BFB0-84FBD7101871}">
      <dgm:prSet phldrT="[Texte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Test Case Selection</a:t>
          </a:r>
          <a:endParaRPr lang="en-US" dirty="0"/>
        </a:p>
      </dgm:t>
    </dgm:pt>
    <dgm:pt modelId="{EB68AB3B-17E8-45E7-AEFA-ADDD5239262E}" type="parTrans" cxnId="{FB25E83A-70E3-4EE3-AD6B-D17D8C9B7546}">
      <dgm:prSet/>
      <dgm:spPr/>
      <dgm:t>
        <a:bodyPr/>
        <a:lstStyle/>
        <a:p>
          <a:endParaRPr lang="en-US"/>
        </a:p>
      </dgm:t>
    </dgm:pt>
    <dgm:pt modelId="{E7873A57-AD96-4D74-9B3F-55D2BB1C26D1}" type="sibTrans" cxnId="{FB25E83A-70E3-4EE3-AD6B-D17D8C9B754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334A31DD-724B-4ADE-AA04-5B2DB35AE81D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Test Case Execution</a:t>
          </a:r>
          <a:endParaRPr lang="en-US" dirty="0"/>
        </a:p>
      </dgm:t>
    </dgm:pt>
    <dgm:pt modelId="{8206A26F-12EC-445F-B79C-8080BBBA7A0E}" type="parTrans" cxnId="{628BDDFB-A53E-42EA-B1B5-6C30EEED5976}">
      <dgm:prSet/>
      <dgm:spPr/>
      <dgm:t>
        <a:bodyPr/>
        <a:lstStyle/>
        <a:p>
          <a:endParaRPr lang="en-US"/>
        </a:p>
      </dgm:t>
    </dgm:pt>
    <dgm:pt modelId="{A8DF7EA7-7424-4E3D-9132-09056CEC0392}" type="sibTrans" cxnId="{628BDDFB-A53E-42EA-B1B5-6C30EEED5976}">
      <dgm:prSet/>
      <dgm:spPr/>
      <dgm:t>
        <a:bodyPr/>
        <a:lstStyle/>
        <a:p>
          <a:endParaRPr lang="en-US"/>
        </a:p>
      </dgm:t>
    </dgm:pt>
    <dgm:pt modelId="{DFB58234-57C3-46B3-AB90-F0CE2947FF32}" type="pres">
      <dgm:prSet presAssocID="{621E9FA8-40F5-42E4-894A-A8E0EDE2FC13}" presName="Name0" presStyleCnt="0">
        <dgm:presLayoutVars>
          <dgm:dir/>
          <dgm:resizeHandles val="exact"/>
        </dgm:presLayoutVars>
      </dgm:prSet>
      <dgm:spPr/>
    </dgm:pt>
    <dgm:pt modelId="{5E8EB045-0678-4BB0-BDB5-3E010325FD5C}" type="pres">
      <dgm:prSet presAssocID="{2437FBDF-A407-4241-B57B-2D7569FC89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1FC33-240F-4277-9D42-4141C74ED1FC}" type="pres">
      <dgm:prSet presAssocID="{D6C22E32-BED6-4B26-ADD2-0264FB167EB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E224702-5483-46F5-A570-26AC8BDB3FDC}" type="pres">
      <dgm:prSet presAssocID="{D6C22E32-BED6-4B26-ADD2-0264FB167EB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D4A30C16-6A0A-4464-ACC9-30F89F310F05}" type="pres">
      <dgm:prSet presAssocID="{55FE4EC9-8E9F-487C-BFB0-84FBD71018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1070D-AB31-48E3-9D2F-77824165ED49}" type="pres">
      <dgm:prSet presAssocID="{E7873A57-AD96-4D74-9B3F-55D2BB1C26D1}" presName="sibTrans" presStyleLbl="sibTrans2D1" presStyleIdx="1" presStyleCnt="2"/>
      <dgm:spPr/>
      <dgm:t>
        <a:bodyPr/>
        <a:lstStyle/>
        <a:p>
          <a:endParaRPr lang="fr-FR"/>
        </a:p>
      </dgm:t>
    </dgm:pt>
    <dgm:pt modelId="{760342A4-9785-44F6-8C42-2BEA594A4FFD}" type="pres">
      <dgm:prSet presAssocID="{E7873A57-AD96-4D74-9B3F-55D2BB1C26D1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48AD8F12-4A0F-4BF5-A16D-78699C33D174}" type="pres">
      <dgm:prSet presAssocID="{334A31DD-724B-4ADE-AA04-5B2DB35AE8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49B84-BE7F-9144-BD57-15591AEB8417}" type="presOf" srcId="{55FE4EC9-8E9F-487C-BFB0-84FBD7101871}" destId="{D4A30C16-6A0A-4464-ACC9-30F89F310F05}" srcOrd="0" destOrd="0" presId="urn:microsoft.com/office/officeart/2005/8/layout/process1"/>
    <dgm:cxn modelId="{1C180161-BBC5-9140-BB76-B7496CD2CEE3}" type="presOf" srcId="{621E9FA8-40F5-42E4-894A-A8E0EDE2FC13}" destId="{DFB58234-57C3-46B3-AB90-F0CE2947FF32}" srcOrd="0" destOrd="0" presId="urn:microsoft.com/office/officeart/2005/8/layout/process1"/>
    <dgm:cxn modelId="{628BDDFB-A53E-42EA-B1B5-6C30EEED5976}" srcId="{621E9FA8-40F5-42E4-894A-A8E0EDE2FC13}" destId="{334A31DD-724B-4ADE-AA04-5B2DB35AE81D}" srcOrd="2" destOrd="0" parTransId="{8206A26F-12EC-445F-B79C-8080BBBA7A0E}" sibTransId="{A8DF7EA7-7424-4E3D-9132-09056CEC0392}"/>
    <dgm:cxn modelId="{EB360BC1-CC90-7142-A87B-91ED89EC79F8}" type="presOf" srcId="{2437FBDF-A407-4241-B57B-2D7569FC899B}" destId="{5E8EB045-0678-4BB0-BDB5-3E010325FD5C}" srcOrd="0" destOrd="0" presId="urn:microsoft.com/office/officeart/2005/8/layout/process1"/>
    <dgm:cxn modelId="{FB25E83A-70E3-4EE3-AD6B-D17D8C9B7546}" srcId="{621E9FA8-40F5-42E4-894A-A8E0EDE2FC13}" destId="{55FE4EC9-8E9F-487C-BFB0-84FBD7101871}" srcOrd="1" destOrd="0" parTransId="{EB68AB3B-17E8-45E7-AEFA-ADDD5239262E}" sibTransId="{E7873A57-AD96-4D74-9B3F-55D2BB1C26D1}"/>
    <dgm:cxn modelId="{B02C303A-C6E8-BA4C-9B27-CA96A2E8957D}" type="presOf" srcId="{334A31DD-724B-4ADE-AA04-5B2DB35AE81D}" destId="{48AD8F12-4A0F-4BF5-A16D-78699C33D174}" srcOrd="0" destOrd="0" presId="urn:microsoft.com/office/officeart/2005/8/layout/process1"/>
    <dgm:cxn modelId="{58FAC3C9-2ED9-5147-971F-E6B64316398D}" type="presOf" srcId="{D6C22E32-BED6-4B26-ADD2-0264FB167EBE}" destId="{FE224702-5483-46F5-A570-26AC8BDB3FDC}" srcOrd="1" destOrd="0" presId="urn:microsoft.com/office/officeart/2005/8/layout/process1"/>
    <dgm:cxn modelId="{C2AF1FAA-DA55-114E-8C0E-F7FCE0350C3B}" type="presOf" srcId="{D6C22E32-BED6-4B26-ADD2-0264FB167EBE}" destId="{7B31FC33-240F-4277-9D42-4141C74ED1FC}" srcOrd="0" destOrd="0" presId="urn:microsoft.com/office/officeart/2005/8/layout/process1"/>
    <dgm:cxn modelId="{E27F5C39-B478-5141-BD29-F15C860A889F}" type="presOf" srcId="{E7873A57-AD96-4D74-9B3F-55D2BB1C26D1}" destId="{83F1070D-AB31-48E3-9D2F-77824165ED49}" srcOrd="0" destOrd="0" presId="urn:microsoft.com/office/officeart/2005/8/layout/process1"/>
    <dgm:cxn modelId="{7239271C-0066-2F4C-8786-4611162C110A}" type="presOf" srcId="{E7873A57-AD96-4D74-9B3F-55D2BB1C26D1}" destId="{760342A4-9785-44F6-8C42-2BEA594A4FFD}" srcOrd="1" destOrd="0" presId="urn:microsoft.com/office/officeart/2005/8/layout/process1"/>
    <dgm:cxn modelId="{69BB5353-02F0-4BA2-B62A-AA911C1BC586}" srcId="{621E9FA8-40F5-42E4-894A-A8E0EDE2FC13}" destId="{2437FBDF-A407-4241-B57B-2D7569FC899B}" srcOrd="0" destOrd="0" parTransId="{6C555060-C6D7-4DA9-9111-F5DADF929B73}" sibTransId="{D6C22E32-BED6-4B26-ADD2-0264FB167EBE}"/>
    <dgm:cxn modelId="{A7321140-0DCF-D54A-B64F-0B1FCA57D721}" type="presParOf" srcId="{DFB58234-57C3-46B3-AB90-F0CE2947FF32}" destId="{5E8EB045-0678-4BB0-BDB5-3E010325FD5C}" srcOrd="0" destOrd="0" presId="urn:microsoft.com/office/officeart/2005/8/layout/process1"/>
    <dgm:cxn modelId="{C26AB925-C24C-4C48-9F9D-944B3CE9C336}" type="presParOf" srcId="{DFB58234-57C3-46B3-AB90-F0CE2947FF32}" destId="{7B31FC33-240F-4277-9D42-4141C74ED1FC}" srcOrd="1" destOrd="0" presId="urn:microsoft.com/office/officeart/2005/8/layout/process1"/>
    <dgm:cxn modelId="{4A3D0A92-5A02-5A42-9293-7C6A93A4F884}" type="presParOf" srcId="{7B31FC33-240F-4277-9D42-4141C74ED1FC}" destId="{FE224702-5483-46F5-A570-26AC8BDB3FDC}" srcOrd="0" destOrd="0" presId="urn:microsoft.com/office/officeart/2005/8/layout/process1"/>
    <dgm:cxn modelId="{B7957789-66E9-2D4B-982D-7CC6B601965F}" type="presParOf" srcId="{DFB58234-57C3-46B3-AB90-F0CE2947FF32}" destId="{D4A30C16-6A0A-4464-ACC9-30F89F310F05}" srcOrd="2" destOrd="0" presId="urn:microsoft.com/office/officeart/2005/8/layout/process1"/>
    <dgm:cxn modelId="{8A5F610C-D129-7046-878E-3F2960E4C985}" type="presParOf" srcId="{DFB58234-57C3-46B3-AB90-F0CE2947FF32}" destId="{83F1070D-AB31-48E3-9D2F-77824165ED49}" srcOrd="3" destOrd="0" presId="urn:microsoft.com/office/officeart/2005/8/layout/process1"/>
    <dgm:cxn modelId="{D5C87839-AE73-0549-854F-B6CF61A93E47}" type="presParOf" srcId="{83F1070D-AB31-48E3-9D2F-77824165ED49}" destId="{760342A4-9785-44F6-8C42-2BEA594A4FFD}" srcOrd="0" destOrd="0" presId="urn:microsoft.com/office/officeart/2005/8/layout/process1"/>
    <dgm:cxn modelId="{439AE868-BCE8-3C43-B571-5B77F65275FD}" type="presParOf" srcId="{DFB58234-57C3-46B3-AB90-F0CE2947FF32}" destId="{48AD8F12-4A0F-4BF5-A16D-78699C33D1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E9FA8-40F5-42E4-894A-A8E0EDE2FC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7FBDF-A407-4241-B57B-2D7569FC899B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6C555060-C6D7-4DA9-9111-F5DADF929B73}" type="parTrans" cxnId="{69BB5353-02F0-4BA2-B62A-AA911C1BC586}">
      <dgm:prSet/>
      <dgm:spPr/>
      <dgm:t>
        <a:bodyPr/>
        <a:lstStyle/>
        <a:p>
          <a:endParaRPr lang="en-US"/>
        </a:p>
      </dgm:t>
    </dgm:pt>
    <dgm:pt modelId="{D6C22E32-BED6-4B26-ADD2-0264FB167EBE}" type="sibTrans" cxnId="{69BB5353-02F0-4BA2-B62A-AA911C1BC58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55FE4EC9-8E9F-487C-BFB0-84FBD7101871}">
      <dgm:prSet phldrT="[Texte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Test Case Selection</a:t>
          </a:r>
          <a:endParaRPr lang="en-US" dirty="0"/>
        </a:p>
      </dgm:t>
    </dgm:pt>
    <dgm:pt modelId="{EB68AB3B-17E8-45E7-AEFA-ADDD5239262E}" type="parTrans" cxnId="{FB25E83A-70E3-4EE3-AD6B-D17D8C9B7546}">
      <dgm:prSet/>
      <dgm:spPr/>
      <dgm:t>
        <a:bodyPr/>
        <a:lstStyle/>
        <a:p>
          <a:endParaRPr lang="en-US"/>
        </a:p>
      </dgm:t>
    </dgm:pt>
    <dgm:pt modelId="{E7873A57-AD96-4D74-9B3F-55D2BB1C26D1}" type="sibTrans" cxnId="{FB25E83A-70E3-4EE3-AD6B-D17D8C9B7546}">
      <dgm:prSet/>
      <dgm:spPr>
        <a:solidFill>
          <a:srgbClr val="848587"/>
        </a:solidFill>
      </dgm:spPr>
      <dgm:t>
        <a:bodyPr/>
        <a:lstStyle/>
        <a:p>
          <a:endParaRPr lang="en-US"/>
        </a:p>
      </dgm:t>
    </dgm:pt>
    <dgm:pt modelId="{334A31DD-724B-4ADE-AA04-5B2DB35AE81D}">
      <dgm:prSet phldrT="[Texte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Test Case Execution</a:t>
          </a:r>
          <a:endParaRPr lang="en-US" dirty="0"/>
        </a:p>
      </dgm:t>
    </dgm:pt>
    <dgm:pt modelId="{8206A26F-12EC-445F-B79C-8080BBBA7A0E}" type="parTrans" cxnId="{628BDDFB-A53E-42EA-B1B5-6C30EEED5976}">
      <dgm:prSet/>
      <dgm:spPr/>
      <dgm:t>
        <a:bodyPr/>
        <a:lstStyle/>
        <a:p>
          <a:endParaRPr lang="en-US"/>
        </a:p>
      </dgm:t>
    </dgm:pt>
    <dgm:pt modelId="{A8DF7EA7-7424-4E3D-9132-09056CEC0392}" type="sibTrans" cxnId="{628BDDFB-A53E-42EA-B1B5-6C30EEED5976}">
      <dgm:prSet/>
      <dgm:spPr/>
      <dgm:t>
        <a:bodyPr/>
        <a:lstStyle/>
        <a:p>
          <a:endParaRPr lang="en-US"/>
        </a:p>
      </dgm:t>
    </dgm:pt>
    <dgm:pt modelId="{DFB58234-57C3-46B3-AB90-F0CE2947FF32}" type="pres">
      <dgm:prSet presAssocID="{621E9FA8-40F5-42E4-894A-A8E0EDE2FC13}" presName="Name0" presStyleCnt="0">
        <dgm:presLayoutVars>
          <dgm:dir/>
          <dgm:resizeHandles val="exact"/>
        </dgm:presLayoutVars>
      </dgm:prSet>
      <dgm:spPr/>
    </dgm:pt>
    <dgm:pt modelId="{5E8EB045-0678-4BB0-BDB5-3E010325FD5C}" type="pres">
      <dgm:prSet presAssocID="{2437FBDF-A407-4241-B57B-2D7569FC89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1FC33-240F-4277-9D42-4141C74ED1FC}" type="pres">
      <dgm:prSet presAssocID="{D6C22E32-BED6-4B26-ADD2-0264FB167EB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FE224702-5483-46F5-A570-26AC8BDB3FDC}" type="pres">
      <dgm:prSet presAssocID="{D6C22E32-BED6-4B26-ADD2-0264FB167EB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D4A30C16-6A0A-4464-ACC9-30F89F310F05}" type="pres">
      <dgm:prSet presAssocID="{55FE4EC9-8E9F-487C-BFB0-84FBD71018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1070D-AB31-48E3-9D2F-77824165ED49}" type="pres">
      <dgm:prSet presAssocID="{E7873A57-AD96-4D74-9B3F-55D2BB1C26D1}" presName="sibTrans" presStyleLbl="sibTrans2D1" presStyleIdx="1" presStyleCnt="2"/>
      <dgm:spPr/>
      <dgm:t>
        <a:bodyPr/>
        <a:lstStyle/>
        <a:p>
          <a:endParaRPr lang="fr-FR"/>
        </a:p>
      </dgm:t>
    </dgm:pt>
    <dgm:pt modelId="{760342A4-9785-44F6-8C42-2BEA594A4FFD}" type="pres">
      <dgm:prSet presAssocID="{E7873A57-AD96-4D74-9B3F-55D2BB1C26D1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48AD8F12-4A0F-4BF5-A16D-78699C33D174}" type="pres">
      <dgm:prSet presAssocID="{334A31DD-724B-4ADE-AA04-5B2DB35AE8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BC5BE-D953-E747-968C-122AD58501FA}" type="presOf" srcId="{D6C22E32-BED6-4B26-ADD2-0264FB167EBE}" destId="{FE224702-5483-46F5-A570-26AC8BDB3FDC}" srcOrd="1" destOrd="0" presId="urn:microsoft.com/office/officeart/2005/8/layout/process1"/>
    <dgm:cxn modelId="{95FB9C49-4AC9-CB4A-B964-CDB509F2D67C}" type="presOf" srcId="{621E9FA8-40F5-42E4-894A-A8E0EDE2FC13}" destId="{DFB58234-57C3-46B3-AB90-F0CE2947FF32}" srcOrd="0" destOrd="0" presId="urn:microsoft.com/office/officeart/2005/8/layout/process1"/>
    <dgm:cxn modelId="{24A5C74A-7F91-4547-99E6-24AF1CBA6E02}" type="presOf" srcId="{D6C22E32-BED6-4B26-ADD2-0264FB167EBE}" destId="{7B31FC33-240F-4277-9D42-4141C74ED1FC}" srcOrd="0" destOrd="0" presId="urn:microsoft.com/office/officeart/2005/8/layout/process1"/>
    <dgm:cxn modelId="{7F96E8C8-0E42-014F-8FC8-DB18250A8A49}" type="presOf" srcId="{2437FBDF-A407-4241-B57B-2D7569FC899B}" destId="{5E8EB045-0678-4BB0-BDB5-3E010325FD5C}" srcOrd="0" destOrd="0" presId="urn:microsoft.com/office/officeart/2005/8/layout/process1"/>
    <dgm:cxn modelId="{628BDDFB-A53E-42EA-B1B5-6C30EEED5976}" srcId="{621E9FA8-40F5-42E4-894A-A8E0EDE2FC13}" destId="{334A31DD-724B-4ADE-AA04-5B2DB35AE81D}" srcOrd="2" destOrd="0" parTransId="{8206A26F-12EC-445F-B79C-8080BBBA7A0E}" sibTransId="{A8DF7EA7-7424-4E3D-9132-09056CEC0392}"/>
    <dgm:cxn modelId="{FB25E83A-70E3-4EE3-AD6B-D17D8C9B7546}" srcId="{621E9FA8-40F5-42E4-894A-A8E0EDE2FC13}" destId="{55FE4EC9-8E9F-487C-BFB0-84FBD7101871}" srcOrd="1" destOrd="0" parTransId="{EB68AB3B-17E8-45E7-AEFA-ADDD5239262E}" sibTransId="{E7873A57-AD96-4D74-9B3F-55D2BB1C26D1}"/>
    <dgm:cxn modelId="{2FB521D6-F103-3741-ACFB-5D779F7A186A}" type="presOf" srcId="{E7873A57-AD96-4D74-9B3F-55D2BB1C26D1}" destId="{760342A4-9785-44F6-8C42-2BEA594A4FFD}" srcOrd="1" destOrd="0" presId="urn:microsoft.com/office/officeart/2005/8/layout/process1"/>
    <dgm:cxn modelId="{727D81E5-D3E2-1244-B8B3-D1A557A1E72F}" type="presOf" srcId="{334A31DD-724B-4ADE-AA04-5B2DB35AE81D}" destId="{48AD8F12-4A0F-4BF5-A16D-78699C33D174}" srcOrd="0" destOrd="0" presId="urn:microsoft.com/office/officeart/2005/8/layout/process1"/>
    <dgm:cxn modelId="{7B6E7EE4-C2BF-DD48-BBFD-8CED79EE769C}" type="presOf" srcId="{55FE4EC9-8E9F-487C-BFB0-84FBD7101871}" destId="{D4A30C16-6A0A-4464-ACC9-30F89F310F05}" srcOrd="0" destOrd="0" presId="urn:microsoft.com/office/officeart/2005/8/layout/process1"/>
    <dgm:cxn modelId="{19625869-1199-EF40-9BB4-623946793878}" type="presOf" srcId="{E7873A57-AD96-4D74-9B3F-55D2BB1C26D1}" destId="{83F1070D-AB31-48E3-9D2F-77824165ED49}" srcOrd="0" destOrd="0" presId="urn:microsoft.com/office/officeart/2005/8/layout/process1"/>
    <dgm:cxn modelId="{69BB5353-02F0-4BA2-B62A-AA911C1BC586}" srcId="{621E9FA8-40F5-42E4-894A-A8E0EDE2FC13}" destId="{2437FBDF-A407-4241-B57B-2D7569FC899B}" srcOrd="0" destOrd="0" parTransId="{6C555060-C6D7-4DA9-9111-F5DADF929B73}" sibTransId="{D6C22E32-BED6-4B26-ADD2-0264FB167EBE}"/>
    <dgm:cxn modelId="{C246F05E-20AD-514D-B2DC-C533CCA6FF3E}" type="presParOf" srcId="{DFB58234-57C3-46B3-AB90-F0CE2947FF32}" destId="{5E8EB045-0678-4BB0-BDB5-3E010325FD5C}" srcOrd="0" destOrd="0" presId="urn:microsoft.com/office/officeart/2005/8/layout/process1"/>
    <dgm:cxn modelId="{697DDE68-A88C-E749-B95A-A456476A1A9B}" type="presParOf" srcId="{DFB58234-57C3-46B3-AB90-F0CE2947FF32}" destId="{7B31FC33-240F-4277-9D42-4141C74ED1FC}" srcOrd="1" destOrd="0" presId="urn:microsoft.com/office/officeart/2005/8/layout/process1"/>
    <dgm:cxn modelId="{6EE7A6E3-2DE4-8C4D-952C-2DE09728A35C}" type="presParOf" srcId="{7B31FC33-240F-4277-9D42-4141C74ED1FC}" destId="{FE224702-5483-46F5-A570-26AC8BDB3FDC}" srcOrd="0" destOrd="0" presId="urn:microsoft.com/office/officeart/2005/8/layout/process1"/>
    <dgm:cxn modelId="{B2175F52-2DA4-9B47-A3E3-C362F3FD7AAE}" type="presParOf" srcId="{DFB58234-57C3-46B3-AB90-F0CE2947FF32}" destId="{D4A30C16-6A0A-4464-ACC9-30F89F310F05}" srcOrd="2" destOrd="0" presId="urn:microsoft.com/office/officeart/2005/8/layout/process1"/>
    <dgm:cxn modelId="{4DA7638B-259A-724E-9231-4886D7A4C8F8}" type="presParOf" srcId="{DFB58234-57C3-46B3-AB90-F0CE2947FF32}" destId="{83F1070D-AB31-48E3-9D2F-77824165ED49}" srcOrd="3" destOrd="0" presId="urn:microsoft.com/office/officeart/2005/8/layout/process1"/>
    <dgm:cxn modelId="{1A62CA1A-D242-9D43-BDEC-1EC3B6072B67}" type="presParOf" srcId="{83F1070D-AB31-48E3-9D2F-77824165ED49}" destId="{760342A4-9785-44F6-8C42-2BEA594A4FFD}" srcOrd="0" destOrd="0" presId="urn:microsoft.com/office/officeart/2005/8/layout/process1"/>
    <dgm:cxn modelId="{D19298C5-5302-E947-9EF6-813FBB30AF8C}" type="presParOf" srcId="{DFB58234-57C3-46B3-AB90-F0CE2947FF32}" destId="{48AD8F12-4A0F-4BF5-A16D-78699C33D1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EB045-0678-4BB0-BDB5-3E010325FD5C}">
      <dsp:nvSpPr>
        <dsp:cNvPr id="0" name=""/>
        <dsp:cNvSpPr/>
      </dsp:nvSpPr>
      <dsp:spPr>
        <a:xfrm>
          <a:off x="6882" y="1939082"/>
          <a:ext cx="2057149" cy="1234289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Requirements Analysis</a:t>
          </a:r>
          <a:endParaRPr lang="en-US" sz="2300" kern="1200" dirty="0"/>
        </a:p>
      </dsp:txBody>
      <dsp:txXfrm>
        <a:off x="43033" y="1975233"/>
        <a:ext cx="1984847" cy="1161987"/>
      </dsp:txXfrm>
    </dsp:sp>
    <dsp:sp modelId="{7B31FC33-240F-4277-9D42-4141C74ED1FC}">
      <dsp:nvSpPr>
        <dsp:cNvPr id="0" name=""/>
        <dsp:cNvSpPr/>
      </dsp:nvSpPr>
      <dsp:spPr>
        <a:xfrm>
          <a:off x="226974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69746" y="2403175"/>
        <a:ext cx="305281" cy="306103"/>
      </dsp:txXfrm>
    </dsp:sp>
    <dsp:sp modelId="{D4A30C16-6A0A-4464-ACC9-30F89F310F05}">
      <dsp:nvSpPr>
        <dsp:cNvPr id="0" name=""/>
        <dsp:cNvSpPr/>
      </dsp:nvSpPr>
      <dsp:spPr>
        <a:xfrm>
          <a:off x="2886891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Selection</a:t>
          </a:r>
          <a:endParaRPr lang="en-US" sz="2300" kern="1200" dirty="0"/>
        </a:p>
      </dsp:txBody>
      <dsp:txXfrm>
        <a:off x="2923042" y="1975233"/>
        <a:ext cx="1984847" cy="1161987"/>
      </dsp:txXfrm>
    </dsp:sp>
    <dsp:sp modelId="{83F1070D-AB31-48E3-9D2F-77824165ED49}">
      <dsp:nvSpPr>
        <dsp:cNvPr id="0" name=""/>
        <dsp:cNvSpPr/>
      </dsp:nvSpPr>
      <dsp:spPr>
        <a:xfrm>
          <a:off x="514975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49756" y="2403175"/>
        <a:ext cx="305281" cy="306103"/>
      </dsp:txXfrm>
    </dsp:sp>
    <dsp:sp modelId="{48AD8F12-4A0F-4BF5-A16D-78699C33D174}">
      <dsp:nvSpPr>
        <dsp:cNvPr id="0" name=""/>
        <dsp:cNvSpPr/>
      </dsp:nvSpPr>
      <dsp:spPr>
        <a:xfrm>
          <a:off x="5766900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Execution</a:t>
          </a:r>
          <a:endParaRPr lang="en-US" sz="2300" kern="1200" dirty="0"/>
        </a:p>
      </dsp:txBody>
      <dsp:txXfrm>
        <a:off x="5803051" y="1975233"/>
        <a:ext cx="1984847" cy="1161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EB045-0678-4BB0-BDB5-3E010325FD5C}">
      <dsp:nvSpPr>
        <dsp:cNvPr id="0" name=""/>
        <dsp:cNvSpPr/>
      </dsp:nvSpPr>
      <dsp:spPr>
        <a:xfrm>
          <a:off x="6882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Requirements Analysis</a:t>
          </a:r>
          <a:endParaRPr lang="en-US" sz="2300" kern="1200" dirty="0"/>
        </a:p>
      </dsp:txBody>
      <dsp:txXfrm>
        <a:off x="43033" y="1975233"/>
        <a:ext cx="1984847" cy="1161987"/>
      </dsp:txXfrm>
    </dsp:sp>
    <dsp:sp modelId="{7B31FC33-240F-4277-9D42-4141C74ED1FC}">
      <dsp:nvSpPr>
        <dsp:cNvPr id="0" name=""/>
        <dsp:cNvSpPr/>
      </dsp:nvSpPr>
      <dsp:spPr>
        <a:xfrm>
          <a:off x="226974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69746" y="2403175"/>
        <a:ext cx="305281" cy="306103"/>
      </dsp:txXfrm>
    </dsp:sp>
    <dsp:sp modelId="{D4A30C16-6A0A-4464-ACC9-30F89F310F05}">
      <dsp:nvSpPr>
        <dsp:cNvPr id="0" name=""/>
        <dsp:cNvSpPr/>
      </dsp:nvSpPr>
      <dsp:spPr>
        <a:xfrm>
          <a:off x="2886891" y="1939082"/>
          <a:ext cx="2057149" cy="123428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Selection</a:t>
          </a:r>
          <a:endParaRPr lang="en-US" sz="2300" kern="1200" dirty="0"/>
        </a:p>
      </dsp:txBody>
      <dsp:txXfrm>
        <a:off x="2923042" y="1975233"/>
        <a:ext cx="1984847" cy="1161987"/>
      </dsp:txXfrm>
    </dsp:sp>
    <dsp:sp modelId="{83F1070D-AB31-48E3-9D2F-77824165ED49}">
      <dsp:nvSpPr>
        <dsp:cNvPr id="0" name=""/>
        <dsp:cNvSpPr/>
      </dsp:nvSpPr>
      <dsp:spPr>
        <a:xfrm>
          <a:off x="514975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49756" y="2403175"/>
        <a:ext cx="305281" cy="306103"/>
      </dsp:txXfrm>
    </dsp:sp>
    <dsp:sp modelId="{48AD8F12-4A0F-4BF5-A16D-78699C33D174}">
      <dsp:nvSpPr>
        <dsp:cNvPr id="0" name=""/>
        <dsp:cNvSpPr/>
      </dsp:nvSpPr>
      <dsp:spPr>
        <a:xfrm>
          <a:off x="5766900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Execution</a:t>
          </a:r>
          <a:endParaRPr lang="en-US" sz="2300" kern="1200" dirty="0"/>
        </a:p>
      </dsp:txBody>
      <dsp:txXfrm>
        <a:off x="5803051" y="1975233"/>
        <a:ext cx="1984847" cy="1161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EB045-0678-4BB0-BDB5-3E010325FD5C}">
      <dsp:nvSpPr>
        <dsp:cNvPr id="0" name=""/>
        <dsp:cNvSpPr/>
      </dsp:nvSpPr>
      <dsp:spPr>
        <a:xfrm>
          <a:off x="6882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Requirements Analysis</a:t>
          </a:r>
          <a:endParaRPr lang="en-US" sz="2300" kern="1200" dirty="0"/>
        </a:p>
      </dsp:txBody>
      <dsp:txXfrm>
        <a:off x="43033" y="1975233"/>
        <a:ext cx="1984847" cy="1161987"/>
      </dsp:txXfrm>
    </dsp:sp>
    <dsp:sp modelId="{7B31FC33-240F-4277-9D42-4141C74ED1FC}">
      <dsp:nvSpPr>
        <dsp:cNvPr id="0" name=""/>
        <dsp:cNvSpPr/>
      </dsp:nvSpPr>
      <dsp:spPr>
        <a:xfrm>
          <a:off x="226974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69746" y="2403175"/>
        <a:ext cx="305281" cy="306103"/>
      </dsp:txXfrm>
    </dsp:sp>
    <dsp:sp modelId="{D4A30C16-6A0A-4464-ACC9-30F89F310F05}">
      <dsp:nvSpPr>
        <dsp:cNvPr id="0" name=""/>
        <dsp:cNvSpPr/>
      </dsp:nvSpPr>
      <dsp:spPr>
        <a:xfrm>
          <a:off x="2886891" y="1939082"/>
          <a:ext cx="2057149" cy="123428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Selection</a:t>
          </a:r>
          <a:endParaRPr lang="en-US" sz="2300" kern="1200" dirty="0"/>
        </a:p>
      </dsp:txBody>
      <dsp:txXfrm>
        <a:off x="2923042" y="1975233"/>
        <a:ext cx="1984847" cy="1161987"/>
      </dsp:txXfrm>
    </dsp:sp>
    <dsp:sp modelId="{83F1070D-AB31-48E3-9D2F-77824165ED49}">
      <dsp:nvSpPr>
        <dsp:cNvPr id="0" name=""/>
        <dsp:cNvSpPr/>
      </dsp:nvSpPr>
      <dsp:spPr>
        <a:xfrm>
          <a:off x="5149756" y="2301140"/>
          <a:ext cx="436115" cy="510173"/>
        </a:xfrm>
        <a:prstGeom prst="rightArrow">
          <a:avLst>
            <a:gd name="adj1" fmla="val 60000"/>
            <a:gd name="adj2" fmla="val 50000"/>
          </a:avLst>
        </a:prstGeom>
        <a:solidFill>
          <a:srgbClr val="8485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49756" y="2403175"/>
        <a:ext cx="305281" cy="306103"/>
      </dsp:txXfrm>
    </dsp:sp>
    <dsp:sp modelId="{48AD8F12-4A0F-4BF5-A16D-78699C33D174}">
      <dsp:nvSpPr>
        <dsp:cNvPr id="0" name=""/>
        <dsp:cNvSpPr/>
      </dsp:nvSpPr>
      <dsp:spPr>
        <a:xfrm>
          <a:off x="5766900" y="1939082"/>
          <a:ext cx="2057149" cy="123428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 Execution</a:t>
          </a:r>
          <a:endParaRPr lang="en-US" sz="2300" kern="1200" dirty="0"/>
        </a:p>
      </dsp:txBody>
      <dsp:txXfrm>
        <a:off x="5803051" y="1975233"/>
        <a:ext cx="1984847" cy="116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fld id="{5E143B97-6EB2-6849-A0B8-C7C08C87F02E}" type="datetimeFigureOut">
              <a:rPr lang="fr-FR"/>
              <a:pPr>
                <a:defRPr/>
              </a:pPr>
              <a:t>13/11/15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fld id="{C58D6D6C-7C51-EF4C-A178-17CB94EE23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3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313" algn="l" defTabSz="4553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0628" algn="l" defTabSz="4553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5939" algn="l" defTabSz="4553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1249" algn="l" defTabSz="4553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76575" algn="l" defTabSz="45531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31886" algn="l" defTabSz="45531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87208" algn="l" defTabSz="45531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42520" algn="l" defTabSz="45531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Modélisation : </a:t>
            </a:r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r>
              <a:rPr lang="fr-FR" dirty="0" smtClean="0"/>
              <a:t>, orthogonal </a:t>
            </a:r>
            <a:r>
              <a:rPr lang="fr-FR" dirty="0" err="1" smtClean="0"/>
              <a:t>variability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, </a:t>
            </a:r>
            <a:r>
              <a:rPr lang="fr-FR" dirty="0" err="1" smtClean="0"/>
              <a:t>models@runtime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Test : V&amp;V on </a:t>
            </a:r>
            <a:r>
              <a:rPr lang="fr-FR" dirty="0" err="1" smtClean="0"/>
              <a:t>variability</a:t>
            </a:r>
            <a:r>
              <a:rPr lang="fr-FR" baseline="0" dirty="0" smtClean="0"/>
              <a:t> model,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migration </a:t>
            </a:r>
            <a:r>
              <a:rPr lang="fr-FR" baseline="0" dirty="0" err="1" smtClean="0"/>
              <a:t>path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D6D6C-7C51-EF4C-A178-17CB94EE23F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1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My research interest is essentially related to software systems and more generally to software intensive systems.  </a:t>
            </a:r>
          </a:p>
          <a:p>
            <a:r>
              <a:rPr lang="en-US" baseline="0" dirty="0" smtClean="0"/>
              <a:t>There are many examples of software intensive systems in many domains that populate our daily life (at home, at work, on the road, in the car).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Perhaps the most popular and well-known example of software intensive system is a mobile phone. </a:t>
            </a:r>
          </a:p>
          <a:p>
            <a:r>
              <a:rPr lang="en-US" baseline="0" dirty="0" smtClean="0"/>
              <a:t>If we can send and receive messages, if we can take photos, use the GPS to navigate with a car or perform a bank transaction with a mobile phone, that’s because of the software embedded in the device. </a:t>
            </a:r>
          </a:p>
          <a:p>
            <a:r>
              <a:rPr lang="en-US" baseline="0" dirty="0" smtClean="0"/>
              <a:t>You have a software operating system that manages hardware resources of the mobile phone and you have plenty of software applications that are developed every day.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major challenge for mobile phone companies like Nokia, Samsung or Apple is to propose to customers all over the word different models of a mobile phone, with different sizes, language support, functionalities, hardware capabilities. </a:t>
            </a:r>
          </a:p>
          <a:p>
            <a:r>
              <a:rPr lang="en-US" baseline="0" dirty="0" smtClean="0"/>
              <a:t>In other words, these companies should be able to develop software not only for one unique model of mobile phone, but rather for different variants of a mobile phone.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Managing the increasing diversity of software intensive systems is obviously a difficult engineering challenge. </a:t>
            </a:r>
          </a:p>
          <a:p>
            <a:r>
              <a:rPr lang="en-US" baseline="0" dirty="0" smtClean="0"/>
              <a:t>A general approach consists in using high level abstractions (models, specifications) to tackle the complexity and diversity of software intensive systems. With a model, software engineers can more easily and efficiently formalize the properties expected from a given system and automatically reason about these properties. These models can also be used to automatically generate software variants at a higher level of abstraction.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Generally, due to the complexity and diversity of software intensive systems, using one specification or one model is neither adequate nor feasible. A multiplicity of models are rather used. </a:t>
            </a:r>
          </a:p>
          <a:p>
            <a:r>
              <a:rPr lang="en-US" baseline="0" dirty="0" smtClean="0"/>
              <a:t>If we consider the software of a mobile phone, we have to specify different concerns: the operating system, the hardware components of the device, the security of the applications, etc.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want to handle the diversity of products, a multiplicity of variability models is used.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By software intensive systems, I mean systems that make extensive use of software. </a:t>
            </a:r>
          </a:p>
          <a:p>
            <a:r>
              <a:rPr lang="en-US" baseline="0" dirty="0" smtClean="0"/>
              <a:t>There are plenty of examples, and, for the sake of simplicity, I will take a well known example of a software intensive system, a mobile phone (also called smart phone).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2’30</a:t>
            </a:r>
          </a:p>
          <a:p>
            <a:r>
              <a:rPr lang="en-US" dirty="0" smtClean="0"/>
              <a:t>TODO: need a human + automated + precise</a:t>
            </a:r>
          </a:p>
          <a:p>
            <a:endParaRPr lang="en-US" dirty="0" smtClean="0"/>
          </a:p>
          <a:p>
            <a:r>
              <a:rPr lang="en-US" dirty="0" smtClean="0"/>
              <a:t>Zoom the upper part and then reduce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Principle</a:t>
            </a:r>
            <a:r>
              <a:rPr lang="en-US" baseline="0" dirty="0" smtClean="0"/>
              <a:t> widely used in industry</a:t>
            </a:r>
          </a:p>
          <a:p>
            <a:r>
              <a:rPr lang="en-US" baseline="0" dirty="0" smtClean="0"/>
              <a:t>Large product lines of elements </a:t>
            </a:r>
          </a:p>
          <a:p>
            <a:r>
              <a:rPr lang="en-US" baseline="0" dirty="0" smtClean="0"/>
              <a:t>CARS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Software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Software Creation and Maintenance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need formalisms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Complex in size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Nowadays there are a variety of descriptions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Provision of operators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merge / slice (notation)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Applications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14E3-385E-44AC-A764-7BCB69809B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My research interest is essentially related to software systems and more generally to software intensive systems.  </a:t>
            </a:r>
          </a:p>
          <a:p>
            <a:r>
              <a:rPr lang="en-US" baseline="0" dirty="0" smtClean="0"/>
              <a:t>There are many examples of software intensive systems in many domains that populate our daily life (at home, at work, on the road, in the car).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Perhaps the most popular and well-known example of software intensive system is a mobile phone. </a:t>
            </a:r>
          </a:p>
          <a:p>
            <a:r>
              <a:rPr lang="en-US" baseline="0" dirty="0" smtClean="0"/>
              <a:t>If we can send and receive messages, if we can take photos, use the GPS to navigate with a car or perform a bank transaction with a mobile phone, that’s because of the software embedded in the device. </a:t>
            </a:r>
          </a:p>
          <a:p>
            <a:r>
              <a:rPr lang="en-US" baseline="0" dirty="0" smtClean="0"/>
              <a:t>You have a software operating system that manages hardware resources of the mobile phone and you have plenty of software applications that are developed every day.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major challenge for mobile phone companies like Nokia, Samsung or Apple is to propose to customers all over the word different models of a mobile phone, with different sizes, language support, functionalities, hardware capabilities. </a:t>
            </a:r>
          </a:p>
          <a:p>
            <a:r>
              <a:rPr lang="en-US" baseline="0" dirty="0" smtClean="0"/>
              <a:t>In other words, these companies should be able to develop software not only for one unique model of mobile phone, but rather for different variants of a mobile phone.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Managing the increasing diversity of software intensive systems is obviously a difficult engineering challenge. </a:t>
            </a:r>
          </a:p>
          <a:p>
            <a:r>
              <a:rPr lang="en-US" baseline="0" dirty="0" smtClean="0"/>
              <a:t>A general approach consists in using high level abstractions (models, specifications) to tackle the complexity and diversity of software intensive systems. With a model, software engineers can more easily and efficiently formalize the properties expected from a given system and automatically reason about these properties. These models can also be used to automatically generate software variants at a higher level of abstraction.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Generally, due to the complexity and diversity of software intensive systems, using one specification or one model is neither adequate nor feasible. A multiplicity of models are rather used. </a:t>
            </a:r>
          </a:p>
          <a:p>
            <a:r>
              <a:rPr lang="en-US" baseline="0" dirty="0" smtClean="0"/>
              <a:t>If we consider the software of a mobile phone, we have to specify different concerns: the operating system, the hardware components of the device, the security of the applications, etc.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want to handle the diversity of products, a multiplicity of variability models is used.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By software intensive systems, I mean systems that make extensive use of software. </a:t>
            </a:r>
          </a:p>
          <a:p>
            <a:r>
              <a:rPr lang="en-US" baseline="0" dirty="0" smtClean="0"/>
              <a:t>There are plenty of examples, and, for the sake of simplicity, I will take a well known example of a software intensive system, a mobile phone (also called smart phone).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2’30</a:t>
            </a:r>
          </a:p>
          <a:p>
            <a:r>
              <a:rPr lang="en-US" dirty="0" smtClean="0"/>
              <a:t>TODO: need a human + automated + precise</a:t>
            </a:r>
          </a:p>
          <a:p>
            <a:endParaRPr lang="en-US" dirty="0" smtClean="0"/>
          </a:p>
          <a:p>
            <a:r>
              <a:rPr lang="en-US" dirty="0" smtClean="0"/>
              <a:t>Zoom the upper part and then reduce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Principle</a:t>
            </a:r>
            <a:r>
              <a:rPr lang="en-US" baseline="0" dirty="0" smtClean="0"/>
              <a:t> widely used in industry</a:t>
            </a:r>
          </a:p>
          <a:p>
            <a:r>
              <a:rPr lang="en-US" baseline="0" dirty="0" smtClean="0"/>
              <a:t>Large product lines of elements </a:t>
            </a:r>
          </a:p>
          <a:p>
            <a:r>
              <a:rPr lang="en-US" baseline="0" dirty="0" smtClean="0"/>
              <a:t>CARS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Software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Software Creation and Maintenance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need formalisms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Complex in size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Nowadays there are a variety of descriptions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Provision of operators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merge / slice (notation)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Applications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14E3-385E-44AC-A764-7BCB69809B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dirty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D5A8-5EDF-4D09-8841-F0755EB39D9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D6D6C-7C51-EF4C-A178-17CB94EE23FE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62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49885" eaLnBrk="0" hangingPunct="0"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321227" indent="-211021" defTabSz="44988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743269" indent="-211021" defTabSz="44988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165310" indent="-211021" defTabSz="44988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587351" indent="-211021" defTabSz="44988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18" algn="l"/>
                <a:tab pos="1447836" algn="l"/>
                <a:tab pos="2171754" algn="l"/>
                <a:tab pos="289567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47BADE-CA5E-5942-86C6-182CE130575F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0266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endParaRPr lang="de-D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phone: stop quoi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Imaging quoi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Jusqu’à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……..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familiariser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………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made the choice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presenting………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excerpt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medical imaging analysis domain…… (justify)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feature models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model is a hierarchy of features with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variabilty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purpose of the hierarchy is to organize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into multiple levels of increasing detail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Variability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deﬁnes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what the allowed combinations of features are.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Variability in a feature model is expressed through different mechanisms.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describes a set of valid feature combinations.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/>
              <a:t>Small introduction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kereval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do software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nice</a:t>
            </a:r>
            <a:r>
              <a:rPr lang="fr-FR" baseline="0" smtClean="0"/>
              <a:t> client</a:t>
            </a:r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931BC-70A0-E545-A3C7-3315A71F0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652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F111-D709-484E-A6D8-CB17C2E7D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606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4400" y="1280000"/>
            <a:ext cx="11776000" cy="768000"/>
          </a:xfrm>
          <a:prstGeom prst="rect">
            <a:avLst/>
          </a:prstGeom>
        </p:spPr>
        <p:txBody>
          <a:bodyPr lIns="129800" tIns="0" rIns="129800" bIns="0" anchor="ctr">
            <a:noAutofit/>
          </a:bodyPr>
          <a:lstStyle>
            <a:lvl1pPr>
              <a:buNone/>
              <a:defRPr sz="47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dirty="0" err="1" smtClean="0"/>
              <a:t>Subtitle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4400" y="512000"/>
            <a:ext cx="11776000" cy="768000"/>
          </a:xfrm>
        </p:spPr>
        <p:txBody>
          <a:bodyPr tIns="0" bIns="0"/>
          <a:lstStyle>
            <a:lvl1pPr>
              <a:defRPr sz="5700" b="0"/>
            </a:lvl1pPr>
          </a:lstStyle>
          <a:p>
            <a:r>
              <a:rPr lang="fr-FR" dirty="0" err="1" smtClean="0"/>
              <a:t>Title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400" y="2560000"/>
            <a:ext cx="11776000" cy="6144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 sz="4700"/>
            </a:lvl1pPr>
            <a:lvl2pPr>
              <a:defRPr sz="3700"/>
            </a:lvl2pPr>
            <a:lvl3pPr>
              <a:defRPr sz="31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4403" y="9088000"/>
            <a:ext cx="3072000" cy="512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>
                <a:latin typeface="+mn-lt"/>
              </a:defRPr>
            </a:lvl1pPr>
          </a:lstStyle>
          <a:p>
            <a:endParaRPr lang="fr-CH" dirty="0">
              <a:latin typeface="Helvetica Neue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454400" y="9088000"/>
            <a:ext cx="4096000" cy="512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>
                <a:latin typeface="+mn-lt"/>
              </a:defRPr>
            </a:lvl1pPr>
          </a:lstStyle>
          <a:p>
            <a:endParaRPr lang="fr-CH" dirty="0">
              <a:solidFill>
                <a:srgbClr val="000000">
                  <a:tint val="75000"/>
                </a:srgbClr>
              </a:solidFill>
              <a:latin typeface="Helvetica Neue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E7EE8A5-10FE-48B4-B5C6-A443E0322F87}" type="slidenum">
              <a:rPr lang="fr-CH" smtClean="0">
                <a:solidFill>
                  <a:srgbClr val="000000"/>
                </a:solidFill>
                <a:latin typeface="Helvetica Neue"/>
              </a:rPr>
              <a:pPr/>
              <a:t>‹#›</a:t>
            </a:fld>
            <a:endParaRPr lang="fr-CH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7853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4400" y="1280000"/>
            <a:ext cx="11776000" cy="768000"/>
          </a:xfrm>
          <a:prstGeom prst="rect">
            <a:avLst/>
          </a:prstGeom>
        </p:spPr>
        <p:txBody>
          <a:bodyPr lIns="129800" tIns="0" rIns="129800" bIns="0" anchor="ctr">
            <a:noAutofit/>
          </a:bodyPr>
          <a:lstStyle>
            <a:lvl1pPr>
              <a:buNone/>
              <a:defRPr sz="47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dirty="0" err="1" smtClean="0"/>
              <a:t>Subtitle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4400" y="512000"/>
            <a:ext cx="11776000" cy="768000"/>
          </a:xfrm>
        </p:spPr>
        <p:txBody>
          <a:bodyPr tIns="0" bIns="0"/>
          <a:lstStyle>
            <a:lvl1pPr>
              <a:defRPr sz="5700" b="0"/>
            </a:lvl1pPr>
          </a:lstStyle>
          <a:p>
            <a:r>
              <a:rPr lang="fr-FR" dirty="0" err="1" smtClean="0"/>
              <a:t>Title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400" y="2560000"/>
            <a:ext cx="11776000" cy="6144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 sz="4700"/>
            </a:lvl1pPr>
            <a:lvl2pPr>
              <a:defRPr sz="3700"/>
            </a:lvl2pPr>
            <a:lvl3pPr>
              <a:defRPr sz="31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4403" y="9088000"/>
            <a:ext cx="3072000" cy="512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>
                <a:latin typeface="+mn-lt"/>
              </a:defRPr>
            </a:lvl1pPr>
          </a:lstStyle>
          <a:p>
            <a:endParaRPr lang="fr-CH" dirty="0">
              <a:latin typeface="Helvetica Neue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454400" y="9088000"/>
            <a:ext cx="4096000" cy="51200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>
                <a:latin typeface="+mn-lt"/>
              </a:defRPr>
            </a:lvl1pPr>
          </a:lstStyle>
          <a:p>
            <a:endParaRPr lang="fr-CH" dirty="0">
              <a:solidFill>
                <a:srgbClr val="000000">
                  <a:tint val="75000"/>
                </a:srgbClr>
              </a:solidFill>
              <a:latin typeface="Helvetica Neue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E7EE8A5-10FE-48B4-B5C6-A443E0322F87}" type="slidenum">
              <a:rPr lang="fr-CH" smtClean="0">
                <a:solidFill>
                  <a:srgbClr val="000000"/>
                </a:solidFill>
                <a:latin typeface="Helvetica Neue"/>
              </a:rPr>
              <a:pPr/>
              <a:t>‹#›</a:t>
            </a:fld>
            <a:endParaRPr lang="fr-CH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614400" y="2048003"/>
            <a:ext cx="11776000" cy="225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7853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5365" y="541868"/>
            <a:ext cx="11054080" cy="1625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75361" y="2926080"/>
            <a:ext cx="11379200" cy="5852160"/>
          </a:xfrm>
          <a:prstGeom prst="rect">
            <a:avLst/>
          </a:prstGeom>
        </p:spPr>
        <p:txBody>
          <a:bodyPr lIns="129800" tIns="64901" rIns="129800" bIns="64901"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75360" y="8994987"/>
            <a:ext cx="2709333" cy="65024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443309" y="8994987"/>
            <a:ext cx="4118187" cy="650240"/>
          </a:xfrm>
        </p:spPr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20113" y="8994987"/>
            <a:ext cx="2709333" cy="650240"/>
          </a:xfrm>
        </p:spPr>
        <p:txBody>
          <a:bodyPr/>
          <a:lstStyle>
            <a:lvl1pPr>
              <a:defRPr/>
            </a:lvl1pPr>
          </a:lstStyle>
          <a:p>
            <a:fld id="{59A53913-0170-463A-B275-8C00E2F9D7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5365" y="541868"/>
            <a:ext cx="11054080" cy="1625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75363" y="2926080"/>
            <a:ext cx="5581227" cy="5852160"/>
          </a:xfrm>
          <a:prstGeom prst="rect">
            <a:avLst/>
          </a:prstGeom>
        </p:spPr>
        <p:txBody>
          <a:bodyPr lIns="129800" tIns="64901" rIns="129800" bIns="64901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73336" y="2926080"/>
            <a:ext cx="5581227" cy="5852160"/>
          </a:xfrm>
          <a:prstGeom prst="rect">
            <a:avLst/>
          </a:prstGeom>
        </p:spPr>
        <p:txBody>
          <a:bodyPr lIns="129800" tIns="64901" rIns="129800" bIns="64901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975360" y="8994987"/>
            <a:ext cx="2709333" cy="650240"/>
          </a:xfrm>
          <a:prstGeom prst="rect">
            <a:avLst/>
          </a:prstGeom>
        </p:spPr>
        <p:txBody>
          <a:bodyPr lIns="129800" tIns="64901" rIns="129800" bIns="6490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443309" y="8994987"/>
            <a:ext cx="4118187" cy="650240"/>
          </a:xfrm>
        </p:spPr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320113" y="8994987"/>
            <a:ext cx="2709333" cy="650240"/>
          </a:xfrm>
        </p:spPr>
        <p:txBody>
          <a:bodyPr/>
          <a:lstStyle>
            <a:lvl1pPr>
              <a:defRPr/>
            </a:lvl1pPr>
          </a:lstStyle>
          <a:p>
            <a:fld id="{BF574153-630A-4175-B231-B16145AE3A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15"/>
          <p:cNvSpPr>
            <a:spLocks noGrp="1"/>
          </p:cNvSpPr>
          <p:nvPr>
            <p:ph type="body" sz="quarter" idx="12"/>
          </p:nvPr>
        </p:nvSpPr>
        <p:spPr>
          <a:xfrm>
            <a:off x="711184" y="1523981"/>
            <a:ext cx="11480799" cy="6299246"/>
          </a:xfrm>
          <a:prstGeom prst="rect">
            <a:avLst/>
          </a:prstGeom>
        </p:spPr>
        <p:txBody>
          <a:bodyPr lIns="129820" tIns="64911" rIns="129820" bIns="64911"/>
          <a:lstStyle>
            <a:lvl1pPr>
              <a:buClr>
                <a:srgbClr val="FF9900"/>
              </a:buClr>
              <a:buFont typeface="Wingdings" pitchFamily="2" charset="2"/>
              <a:buChar char="Ø"/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361445" y="390597"/>
            <a:ext cx="10830595" cy="828580"/>
          </a:xfrm>
        </p:spPr>
        <p:txBody>
          <a:bodyPr>
            <a:noAutofit/>
          </a:bodyPr>
          <a:lstStyle>
            <a:lvl1pPr algn="l">
              <a:defRPr sz="51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65654"/>
      </p:ext>
    </p:extLst>
  </p:cSld>
  <p:clrMapOvr>
    <a:masterClrMapping/>
  </p:clrMapOvr>
  <p:transition xmlns:p14="http://schemas.microsoft.com/office/powerpoint/2010/main" advClick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15"/>
          <p:cNvSpPr>
            <a:spLocks noGrp="1"/>
          </p:cNvSpPr>
          <p:nvPr>
            <p:ph type="body" sz="quarter" idx="12"/>
          </p:nvPr>
        </p:nvSpPr>
        <p:spPr>
          <a:xfrm>
            <a:off x="711179" y="1523986"/>
            <a:ext cx="11480799" cy="6299245"/>
          </a:xfrm>
          <a:prstGeom prst="rect">
            <a:avLst/>
          </a:prstGeom>
        </p:spPr>
        <p:txBody>
          <a:bodyPr lIns="91328" tIns="45663" rIns="91328" bIns="45663"/>
          <a:lstStyle>
            <a:lvl1pPr>
              <a:buClr>
                <a:srgbClr val="FF9900"/>
              </a:buClr>
              <a:buFont typeface="Wingdings" pitchFamily="2" charset="2"/>
              <a:buChar char="Ø"/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361445" y="390605"/>
            <a:ext cx="10830595" cy="828579"/>
          </a:xfrm>
        </p:spPr>
        <p:txBody>
          <a:bodyPr>
            <a:noAutofit/>
          </a:bodyPr>
          <a:lstStyle>
            <a:lvl1pPr algn="l">
              <a:defRPr sz="51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texte 15"/>
          <p:cNvSpPr>
            <a:spLocks noGrp="1"/>
          </p:cNvSpPr>
          <p:nvPr>
            <p:ph type="body" sz="quarter" idx="12"/>
          </p:nvPr>
        </p:nvSpPr>
        <p:spPr>
          <a:xfrm>
            <a:off x="711179" y="1930390"/>
            <a:ext cx="11480799" cy="6197643"/>
          </a:xfrm>
          <a:prstGeom prst="rect">
            <a:avLst/>
          </a:prstGeom>
        </p:spPr>
        <p:txBody>
          <a:bodyPr lIns="91328" tIns="45663" rIns="91328" bIns="45663"/>
          <a:lstStyle>
            <a:lvl1pPr>
              <a:buClr>
                <a:srgbClr val="99CC00"/>
              </a:buClr>
              <a:buFont typeface="Wingdings" pitchFamily="2" charset="2"/>
              <a:buChar char="Ø"/>
              <a:defRPr/>
            </a:lvl1pPr>
            <a:lvl2pPr>
              <a:buClr>
                <a:srgbClr val="99CC00"/>
              </a:buClr>
              <a:defRPr/>
            </a:lvl2pPr>
            <a:lvl3pPr>
              <a:buClr>
                <a:srgbClr val="99CC00"/>
              </a:buClr>
              <a:defRPr/>
            </a:lvl3pPr>
            <a:lvl4pPr>
              <a:buClr>
                <a:srgbClr val="99CC00"/>
              </a:buClr>
              <a:defRPr/>
            </a:lvl4pPr>
            <a:lvl5pPr>
              <a:buClr>
                <a:srgbClr val="99CC00"/>
              </a:buCl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09561" y="406377"/>
            <a:ext cx="9652068" cy="828579"/>
          </a:xfrm>
        </p:spPr>
        <p:txBody>
          <a:bodyPr>
            <a:noAutofit/>
          </a:bodyPr>
          <a:lstStyle>
            <a:lvl1pPr algn="l">
              <a:defRPr sz="51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52"/>
            <a:ext cx="2979738" cy="9236075"/>
          </a:xfrm>
          <a:prstGeom prst="rect">
            <a:avLst/>
          </a:prstGeom>
        </p:spPr>
        <p:txBody>
          <a:bodyPr vert="eaVert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1" y="390552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0B835-BD15-3844-BD29-B3F14298B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392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7B76C-8B71-8647-9265-DB828DB9D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927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9A423-237B-844C-A4AE-C50E0D3D1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381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  <a:prstGeom prst="rect">
            <a:avLst/>
          </a:prstGeom>
        </p:spPr>
        <p:txBody>
          <a:bodyPr vert="horz" lIns="91065" tIns="45526" rIns="91065" bIns="45526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1EE5-3B35-8B4F-A8FA-4D9C38FAD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30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2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3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B53B-DAA6-2746-9E62-DB1FE8CBF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112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C2F0-1C3F-CB44-A026-7648CE8A9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037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1A9E9-6B03-CF45-A7AF-7233E0305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206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41703-AD8B-C249-9954-044C1A55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538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21865-038E-C940-A03A-D50E217D1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430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A55EF-2C04-334F-9709-0074B6FC7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46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5981D-FF57-3D4A-A66A-7D61657AD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8323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183F2-C3F4-5E42-B377-6E3021E2F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954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52"/>
            <a:ext cx="2979738" cy="9236075"/>
          </a:xfrm>
          <a:prstGeom prst="rect">
            <a:avLst/>
          </a:prstGeom>
        </p:spPr>
        <p:txBody>
          <a:bodyPr vert="eaVert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1" y="390552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71BAF-E0B2-614F-B317-8F06DDB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781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BE166-FE38-5B48-8433-B4267C4A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873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A61D4-699A-CB4F-9632-429AEF938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53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1EB24-83DB-894D-9F9D-4DB170DAF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821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56" y="2324132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7756" y="2324132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5F656-7950-C34F-8A06-08DA22AC8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686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A964D-6E0F-A046-A9E0-156A6B7FD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214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ABF2-1838-8745-9450-36A518092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3902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9152-A4F1-1444-9DE3-DA4C25367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690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  <a:prstGeom prst="rect">
            <a:avLst/>
          </a:prstGeom>
        </p:spPr>
        <p:txBody>
          <a:bodyPr vert="horz" lIns="91065" tIns="45526" rIns="91065" bIns="45526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32848-0819-094E-8F54-67AB3E1A4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06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729CA-2E59-7B49-B3D0-EA2AA7E5F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977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6512-D08D-9643-8D61-013F57242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273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49F2B-2DCE-474C-BCC3-DA522BB55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610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381532" y="330228"/>
            <a:ext cx="1270001" cy="8559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28"/>
            <a:ext cx="3657600" cy="8559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0B5F-43F6-2B44-9C0E-7F5FE2790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086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BB2F-82FB-384D-BD7C-E28EA2664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6757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9DA5-0894-A541-8056-1C2811A6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47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8B27-8E8E-6843-B8A0-3B7B2F6A1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88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848607" y="8470900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01302" y="8470900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12C3-17D9-E044-BC3B-DBC7217D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484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69CD-BACA-CF42-992A-09D2AA03C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8701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D7AB8-1C08-B04E-AA31-C5465982A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904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2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3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29F2-7807-594B-8E56-9F7E8E173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47762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586B6-716C-364A-8281-BCCBEACB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81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A8A3-A172-304B-8B85-3929184AB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190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FE26E-D4CF-CA4B-87F9-E610F1DF2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240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EAD21-E828-AC4E-96C5-42F3B5C68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8982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953632" y="7785101"/>
            <a:ext cx="2847974" cy="1701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9755" y="7785101"/>
            <a:ext cx="8391525" cy="1701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62C2-6BCF-E749-A53C-A450F62B8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1671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99144-3C08-4143-A515-79AA0B2C2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194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8AF07-4A49-0F4B-86E3-0D598597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4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  <a:prstGeom prst="rect">
            <a:avLst/>
          </a:prstGeom>
        </p:spPr>
        <p:txBody>
          <a:bodyPr vert="horz" lIns="91065" tIns="45526" rIns="91065" bIns="45526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055-92EA-7441-AFA7-88C496332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389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2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3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56B1-1707-1D4B-80FC-CC3E0B9FF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161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59C1E-7197-8044-ABD3-5928FDE58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47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3E08-A2A1-0A4E-B346-8470B9DB8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975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951A-8FBE-EC46-A615-E4E525B94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588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D7C83-B010-4B4A-A62C-EE0FFC11B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2276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42FEF-4F06-E041-9516-D578477D1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7869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DBDD1-198E-D54D-95F0-F28B21D64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5414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9B19-DDEF-6848-92DE-AC2801B20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701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52"/>
            <a:ext cx="2979738" cy="9236075"/>
          </a:xfrm>
          <a:prstGeom prst="rect">
            <a:avLst/>
          </a:prstGeom>
        </p:spPr>
        <p:txBody>
          <a:bodyPr vert="eaVert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1" y="390552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EE2B-725F-324E-9F0B-7A1E95171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943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941D4-81AA-8B45-A29B-0C17F165A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8695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7553-A2C9-E449-8538-18E9EEB79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12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  <a:prstGeom prst="rect">
            <a:avLst/>
          </a:prstGeom>
        </p:spPr>
        <p:txBody>
          <a:bodyPr vert="horz" lIns="91065" tIns="45526" rIns="91065" bIns="45526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1B50-EFCE-4340-9319-83A026855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6185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2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3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2F1FB-9633-7D4D-935B-24846B9D2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281C5-7A1B-AD46-A46D-7A1C9C518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723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2743-9BAC-ED49-A3CB-8484AB76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2321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8FB9E-B443-E142-85D8-F16B44AE6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89759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92404-2376-BF44-B2C9-0195D521F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385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8B9B-BA35-2544-A04F-739A648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0746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5C75-674A-F245-97AA-C90F243B0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8123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E489-2314-F74F-AA76-7B337A55E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47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52"/>
            <a:ext cx="2979738" cy="9236075"/>
          </a:xfrm>
          <a:prstGeom prst="rect">
            <a:avLst/>
          </a:prstGeom>
        </p:spPr>
        <p:txBody>
          <a:bodyPr vert="eaVert" lIns="91065" tIns="45526" rIns="91065" bIns="45526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1" y="390552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1467-EB33-6745-A613-AB7ADEBA8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379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B782-3245-F247-8CBA-8BAF9CC7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050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7E9D0-0E02-C84C-B256-3F020D8D3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8212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C86DC-A0D8-F344-A6EC-BFAC646C1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010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81D4-9D1E-0E43-BC36-31D16B997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1800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56" y="5016500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7756" y="5016500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D1212-BFEB-8745-AE44-4EED470D7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1598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B1A37-9F66-5641-A8D7-2CC5F2B4D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212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B923E-4ACF-1948-A9B0-B03C38160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6091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7028F-8011-2940-80E1-9AF33E9FF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3715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E170-3DD3-4A43-91E2-6FBA96400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1769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AF6A-2DCF-2B40-924F-532FABCA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3389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7C3D3-B10C-2242-8E44-C6D9A501C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9231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381532" y="1320801"/>
            <a:ext cx="1270001" cy="6870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1320801"/>
            <a:ext cx="3657600" cy="6870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AC531-A3B5-8840-891C-76C848149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9945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4"/>
            <a:ext cx="11055350" cy="20907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97"/>
            <a:ext cx="9102726" cy="2492373"/>
          </a:xfrm>
        </p:spPr>
        <p:txBody>
          <a:bodyPr/>
          <a:lstStyle>
            <a:lvl1pPr marL="0" indent="0" algn="ctr">
              <a:buNone/>
              <a:defRPr/>
            </a:lvl1pPr>
            <a:lvl2pPr marL="455313" indent="0" algn="ctr">
              <a:buNone/>
              <a:defRPr/>
            </a:lvl2pPr>
            <a:lvl3pPr marL="910628" indent="0" algn="ctr">
              <a:buNone/>
              <a:defRPr/>
            </a:lvl3pPr>
            <a:lvl4pPr marL="1365939" indent="0" algn="ctr">
              <a:buNone/>
              <a:defRPr/>
            </a:lvl4pPr>
            <a:lvl5pPr marL="1821249" indent="0" algn="ctr">
              <a:buNone/>
              <a:defRPr/>
            </a:lvl5pPr>
            <a:lvl6pPr marL="2276575" indent="0" algn="ctr">
              <a:buNone/>
              <a:defRPr/>
            </a:lvl6pPr>
            <a:lvl7pPr marL="2731886" indent="0" algn="ctr">
              <a:buNone/>
              <a:defRPr/>
            </a:lvl7pPr>
            <a:lvl8pPr marL="3187208" indent="0" algn="ctr">
              <a:buNone/>
              <a:defRPr/>
            </a:lvl8pPr>
            <a:lvl9pPr marL="364252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5890-A435-E447-B507-5AEC8803E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0717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6D38-4358-2A46-9CF7-08FCFFABA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984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16CDD-4FA2-364E-9560-CFC672B77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321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42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42" y="4133850"/>
            <a:ext cx="11053761" cy="213360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13" indent="0">
              <a:buNone/>
              <a:defRPr sz="1700"/>
            </a:lvl2pPr>
            <a:lvl3pPr marL="910628" indent="0">
              <a:buNone/>
              <a:defRPr sz="1600"/>
            </a:lvl3pPr>
            <a:lvl4pPr marL="1365939" indent="0">
              <a:buNone/>
              <a:defRPr sz="1300"/>
            </a:lvl4pPr>
            <a:lvl5pPr marL="1821249" indent="0">
              <a:buNone/>
              <a:defRPr sz="1300"/>
            </a:lvl5pPr>
            <a:lvl6pPr marL="2276575" indent="0">
              <a:buNone/>
              <a:defRPr sz="1300"/>
            </a:lvl6pPr>
            <a:lvl7pPr marL="2731886" indent="0">
              <a:buNone/>
              <a:defRPr sz="1300"/>
            </a:lvl7pPr>
            <a:lvl8pPr marL="3187208" indent="0">
              <a:buNone/>
              <a:defRPr sz="1300"/>
            </a:lvl8pPr>
            <a:lvl9pPr marL="364252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1234-EFC1-D24C-B37D-185A53349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7049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499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1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4F44-6ACC-9649-8561-817DE3CDC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0892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4"/>
            <a:ext cx="5745162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2"/>
            <a:ext cx="57451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13" indent="0">
              <a:buNone/>
              <a:defRPr sz="2000" b="1"/>
            </a:lvl2pPr>
            <a:lvl3pPr marL="910628" indent="0">
              <a:buNone/>
              <a:defRPr sz="1700" b="1"/>
            </a:lvl3pPr>
            <a:lvl4pPr marL="1365939" indent="0">
              <a:buNone/>
              <a:defRPr sz="1600" b="1"/>
            </a:lvl4pPr>
            <a:lvl5pPr marL="1821249" indent="0">
              <a:buNone/>
              <a:defRPr sz="1600" b="1"/>
            </a:lvl5pPr>
            <a:lvl6pPr marL="2276575" indent="0">
              <a:buNone/>
              <a:defRPr sz="1600" b="1"/>
            </a:lvl6pPr>
            <a:lvl7pPr marL="2731886" indent="0">
              <a:buNone/>
              <a:defRPr sz="1600" b="1"/>
            </a:lvl7pPr>
            <a:lvl8pPr marL="3187208" indent="0">
              <a:buNone/>
              <a:defRPr sz="1600" b="1"/>
            </a:lvl8pPr>
            <a:lvl9pPr marL="364252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0" y="3092452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83360-7600-B14E-9351-8E849FA0C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0547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4A7B-94B4-C248-B688-984B3116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1313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3A31-12BC-F24A-871D-3F7F7373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7928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904" y="388955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904" y="2041531"/>
            <a:ext cx="4278313" cy="6670674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F1689-24FA-FD41-B1DD-0AA57D30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6090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0472-FDB0-5249-AFE9-6065CA1A7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1606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53E71-ABFE-0245-A448-D6E84544B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4723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1" y="1320801"/>
            <a:ext cx="2965450" cy="6870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38" y="1320801"/>
            <a:ext cx="8743949" cy="6870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BF244-F5AC-EB4A-A023-34BDD002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2876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6" y="3030548"/>
            <a:ext cx="11055350" cy="209073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42" y="5527682"/>
            <a:ext cx="9102726" cy="2492373"/>
          </a:xfrm>
          <a:prstGeom prst="rect">
            <a:avLst/>
          </a:prstGeom>
        </p:spPr>
        <p:txBody>
          <a:bodyPr vert="horz" lIns="91271" tIns="45631" rIns="91271" bIns="45631"/>
          <a:lstStyle>
            <a:lvl1pPr marL="0" indent="0" algn="ctr">
              <a:buNone/>
              <a:defRPr/>
            </a:lvl1pPr>
            <a:lvl2pPr marL="456344" indent="0" algn="ctr">
              <a:buNone/>
              <a:defRPr/>
            </a:lvl2pPr>
            <a:lvl3pPr marL="912688" indent="0" algn="ctr">
              <a:buNone/>
              <a:defRPr/>
            </a:lvl3pPr>
            <a:lvl4pPr marL="1369025" indent="0" algn="ctr">
              <a:buNone/>
              <a:defRPr/>
            </a:lvl4pPr>
            <a:lvl5pPr marL="1825363" indent="0" algn="ctr">
              <a:buNone/>
              <a:defRPr/>
            </a:lvl5pPr>
            <a:lvl6pPr marL="2281718" indent="0" algn="ctr">
              <a:buNone/>
              <a:defRPr/>
            </a:lvl6pPr>
            <a:lvl7pPr marL="2738055" indent="0" algn="ctr">
              <a:buNone/>
              <a:defRPr/>
            </a:lvl7pPr>
            <a:lvl8pPr marL="3194398" indent="0" algn="ctr">
              <a:buNone/>
              <a:defRPr/>
            </a:lvl8pPr>
            <a:lvl9pPr marL="3650737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916-732D-A649-86E4-899C98E4A2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9964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54" y="6827842"/>
            <a:ext cx="7802563" cy="806448"/>
          </a:xfrm>
          <a:prstGeom prst="rect">
            <a:avLst/>
          </a:prstGeom>
        </p:spPr>
        <p:txBody>
          <a:bodyPr vert="horz" lIns="91065" tIns="45526" rIns="91065" bIns="45526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54" y="871576"/>
            <a:ext cx="7802563" cy="5851527"/>
          </a:xfrm>
        </p:spPr>
        <p:txBody>
          <a:bodyPr/>
          <a:lstStyle>
            <a:lvl1pPr marL="0" indent="0">
              <a:buNone/>
              <a:defRPr sz="3100"/>
            </a:lvl1pPr>
            <a:lvl2pPr marL="455313" indent="0">
              <a:buNone/>
              <a:defRPr sz="2800"/>
            </a:lvl2pPr>
            <a:lvl3pPr marL="910628" indent="0">
              <a:buNone/>
              <a:defRPr sz="2400"/>
            </a:lvl3pPr>
            <a:lvl4pPr marL="1365939" indent="0">
              <a:buNone/>
              <a:defRPr sz="2000"/>
            </a:lvl4pPr>
            <a:lvl5pPr marL="1821249" indent="0">
              <a:buNone/>
              <a:defRPr sz="2000"/>
            </a:lvl5pPr>
            <a:lvl6pPr marL="2276575" indent="0">
              <a:buNone/>
              <a:defRPr sz="2000"/>
            </a:lvl6pPr>
            <a:lvl7pPr marL="2731886" indent="0">
              <a:buNone/>
              <a:defRPr sz="2000"/>
            </a:lvl7pPr>
            <a:lvl8pPr marL="3187208" indent="0">
              <a:buNone/>
              <a:defRPr sz="2000"/>
            </a:lvl8pPr>
            <a:lvl9pPr marL="364252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54" y="7634293"/>
            <a:ext cx="7802563" cy="1144587"/>
          </a:xfrm>
        </p:spPr>
        <p:txBody>
          <a:bodyPr/>
          <a:lstStyle>
            <a:lvl1pPr marL="0" indent="0">
              <a:buNone/>
              <a:defRPr sz="1300"/>
            </a:lvl1pPr>
            <a:lvl2pPr marL="455313" indent="0">
              <a:buNone/>
              <a:defRPr sz="1100"/>
            </a:lvl2pPr>
            <a:lvl3pPr marL="910628" indent="0">
              <a:buNone/>
              <a:defRPr sz="900"/>
            </a:lvl3pPr>
            <a:lvl4pPr marL="1365939" indent="0">
              <a:buNone/>
              <a:defRPr sz="900"/>
            </a:lvl4pPr>
            <a:lvl5pPr marL="1821249" indent="0">
              <a:buNone/>
              <a:defRPr sz="900"/>
            </a:lvl5pPr>
            <a:lvl6pPr marL="2276575" indent="0">
              <a:buNone/>
              <a:defRPr sz="900"/>
            </a:lvl6pPr>
            <a:lvl7pPr marL="2731886" indent="0">
              <a:buNone/>
              <a:defRPr sz="900"/>
            </a:lvl7pPr>
            <a:lvl8pPr marL="3187208" indent="0">
              <a:buNone/>
              <a:defRPr sz="900"/>
            </a:lvl8pPr>
            <a:lvl9pPr marL="364252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35EB-DDB8-5749-9BA3-A1247FA60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292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6" y="2276489"/>
            <a:ext cx="11703050" cy="6435725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spcBef>
                <a:spcPts val="1801"/>
              </a:spcBef>
              <a:defRPr sz="4400">
                <a:latin typeface="+mj-lt"/>
              </a:defRPr>
            </a:lvl1pPr>
            <a:lvl2pPr>
              <a:spcBef>
                <a:spcPts val="2401"/>
              </a:spcBef>
              <a:defRPr sz="3600">
                <a:solidFill>
                  <a:srgbClr val="19AFFF"/>
                </a:solidFill>
                <a:latin typeface="+mj-lt"/>
              </a:defRPr>
            </a:lvl2pPr>
            <a:lvl3pPr>
              <a:spcBef>
                <a:spcPts val="1200"/>
              </a:spcBef>
              <a:defRPr sz="3100">
                <a:solidFill>
                  <a:srgbClr val="FFB21E"/>
                </a:solidFill>
                <a:latin typeface="+mj-lt"/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E348-99C1-964D-9C5F-21D089EBA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03194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26" y="6267456"/>
            <a:ext cx="11053763" cy="193675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26" y="4133849"/>
            <a:ext cx="11053763" cy="2133602"/>
          </a:xfrm>
          <a:prstGeom prst="rect">
            <a:avLst/>
          </a:prstGeom>
        </p:spPr>
        <p:txBody>
          <a:bodyPr vert="horz" lIns="91271" tIns="45631" rIns="91271" bIns="45631" anchor="b"/>
          <a:lstStyle>
            <a:lvl1pPr marL="0" indent="0">
              <a:buNone/>
              <a:defRPr sz="2000"/>
            </a:lvl1pPr>
            <a:lvl2pPr marL="456344" indent="0">
              <a:buNone/>
              <a:defRPr sz="1700"/>
            </a:lvl2pPr>
            <a:lvl3pPr marL="912688" indent="0">
              <a:buNone/>
              <a:defRPr sz="1600"/>
            </a:lvl3pPr>
            <a:lvl4pPr marL="1369025" indent="0">
              <a:buNone/>
              <a:defRPr sz="1300"/>
            </a:lvl4pPr>
            <a:lvl5pPr marL="1825363" indent="0">
              <a:buNone/>
              <a:defRPr sz="1300"/>
            </a:lvl5pPr>
            <a:lvl6pPr marL="2281718" indent="0">
              <a:buNone/>
              <a:defRPr sz="1300"/>
            </a:lvl6pPr>
            <a:lvl7pPr marL="2738055" indent="0">
              <a:buNone/>
              <a:defRPr sz="1300"/>
            </a:lvl7pPr>
            <a:lvl8pPr marL="3194398" indent="0">
              <a:buNone/>
              <a:defRPr sz="1300"/>
            </a:lvl8pPr>
            <a:lvl9pPr marL="3650737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9C2D5-60D9-F943-9E39-400BC07709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3460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8" y="2276489"/>
            <a:ext cx="5775324" cy="6435725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2" y="2276489"/>
            <a:ext cx="5775324" cy="6435725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75468-491C-1D4E-B613-9B98E646CA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62836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81" y="2182817"/>
            <a:ext cx="5745162" cy="909638"/>
          </a:xfrm>
          <a:prstGeom prst="rect">
            <a:avLst/>
          </a:prstGeom>
        </p:spPr>
        <p:txBody>
          <a:bodyPr vert="horz" lIns="91271" tIns="45631" rIns="91271" bIns="45631" anchor="b"/>
          <a:lstStyle>
            <a:lvl1pPr marL="0" indent="0">
              <a:buNone/>
              <a:defRPr sz="2400" b="1"/>
            </a:lvl1pPr>
            <a:lvl2pPr marL="456344" indent="0">
              <a:buNone/>
              <a:defRPr sz="2000" b="1"/>
            </a:lvl2pPr>
            <a:lvl3pPr marL="912688" indent="0">
              <a:buNone/>
              <a:defRPr sz="1700" b="1"/>
            </a:lvl3pPr>
            <a:lvl4pPr marL="1369025" indent="0">
              <a:buNone/>
              <a:defRPr sz="1600" b="1"/>
            </a:lvl4pPr>
            <a:lvl5pPr marL="1825363" indent="0">
              <a:buNone/>
              <a:defRPr sz="1600" b="1"/>
            </a:lvl5pPr>
            <a:lvl6pPr marL="2281718" indent="0">
              <a:buNone/>
              <a:defRPr sz="1600" b="1"/>
            </a:lvl6pPr>
            <a:lvl7pPr marL="2738055" indent="0">
              <a:buNone/>
              <a:defRPr sz="1600" b="1"/>
            </a:lvl7pPr>
            <a:lvl8pPr marL="3194398" indent="0">
              <a:buNone/>
              <a:defRPr sz="1600" b="1"/>
            </a:lvl8pPr>
            <a:lvl9pPr marL="3650737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81" y="3092455"/>
            <a:ext cx="5745162" cy="5619750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94" y="2182817"/>
            <a:ext cx="5748336" cy="909638"/>
          </a:xfrm>
          <a:prstGeom prst="rect">
            <a:avLst/>
          </a:prstGeom>
        </p:spPr>
        <p:txBody>
          <a:bodyPr vert="horz" lIns="91271" tIns="45631" rIns="91271" bIns="45631" anchor="b"/>
          <a:lstStyle>
            <a:lvl1pPr marL="0" indent="0">
              <a:buNone/>
              <a:defRPr sz="2400" b="1"/>
            </a:lvl1pPr>
            <a:lvl2pPr marL="456344" indent="0">
              <a:buNone/>
              <a:defRPr sz="2000" b="1"/>
            </a:lvl2pPr>
            <a:lvl3pPr marL="912688" indent="0">
              <a:buNone/>
              <a:defRPr sz="1700" b="1"/>
            </a:lvl3pPr>
            <a:lvl4pPr marL="1369025" indent="0">
              <a:buNone/>
              <a:defRPr sz="1600" b="1"/>
            </a:lvl4pPr>
            <a:lvl5pPr marL="1825363" indent="0">
              <a:buNone/>
              <a:defRPr sz="1600" b="1"/>
            </a:lvl5pPr>
            <a:lvl6pPr marL="2281718" indent="0">
              <a:buNone/>
              <a:defRPr sz="1600" b="1"/>
            </a:lvl6pPr>
            <a:lvl7pPr marL="2738055" indent="0">
              <a:buNone/>
              <a:defRPr sz="1600" b="1"/>
            </a:lvl7pPr>
            <a:lvl8pPr marL="3194398" indent="0">
              <a:buNone/>
              <a:defRPr sz="1600" b="1"/>
            </a:lvl8pPr>
            <a:lvl9pPr marL="3650737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94" y="3092455"/>
            <a:ext cx="5748336" cy="5619750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04010-502F-0E46-AFCD-5BDECA768F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12868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4FF20-E1E8-6C4C-9FF7-6A85BA767F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5651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0500-8ACB-7348-B8AA-FA5F2780A8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4384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87" y="388953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4" y="388939"/>
            <a:ext cx="7269163" cy="8323263"/>
          </a:xfrm>
          <a:prstGeom prst="rect">
            <a:avLst/>
          </a:prstGeom>
        </p:spPr>
        <p:txBody>
          <a:bodyPr vert="horz" lIns="91271" tIns="45631" rIns="91271" bIns="45631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87" y="2041527"/>
            <a:ext cx="4278313" cy="6670674"/>
          </a:xfrm>
          <a:prstGeom prst="rect">
            <a:avLst/>
          </a:prstGeom>
        </p:spPr>
        <p:txBody>
          <a:bodyPr vert="horz" lIns="91271" tIns="45631" rIns="91271" bIns="45631"/>
          <a:lstStyle>
            <a:lvl1pPr marL="0" indent="0">
              <a:buNone/>
              <a:defRPr sz="1300"/>
            </a:lvl1pPr>
            <a:lvl2pPr marL="456344" indent="0">
              <a:buNone/>
              <a:defRPr sz="1100"/>
            </a:lvl2pPr>
            <a:lvl3pPr marL="912688" indent="0">
              <a:buNone/>
              <a:defRPr sz="900"/>
            </a:lvl3pPr>
            <a:lvl4pPr marL="1369025" indent="0">
              <a:buNone/>
              <a:defRPr sz="900"/>
            </a:lvl4pPr>
            <a:lvl5pPr marL="1825363" indent="0">
              <a:buNone/>
              <a:defRPr sz="900"/>
            </a:lvl5pPr>
            <a:lvl6pPr marL="2281718" indent="0">
              <a:buNone/>
              <a:defRPr sz="900"/>
            </a:lvl6pPr>
            <a:lvl7pPr marL="2738055" indent="0">
              <a:buNone/>
              <a:defRPr sz="900"/>
            </a:lvl7pPr>
            <a:lvl8pPr marL="3194398" indent="0">
              <a:buNone/>
              <a:defRPr sz="900"/>
            </a:lvl8pPr>
            <a:lvl9pPr marL="3650737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CE8E-C447-8041-B38C-EAFAB4D9F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9452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6" y="6827846"/>
            <a:ext cx="7802564" cy="80644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6" y="871549"/>
            <a:ext cx="7802564" cy="5851527"/>
          </a:xfrm>
          <a:prstGeom prst="rect">
            <a:avLst/>
          </a:prstGeom>
        </p:spPr>
        <p:txBody>
          <a:bodyPr vert="horz" lIns="91271" tIns="45631" rIns="91271" bIns="45631"/>
          <a:lstStyle>
            <a:lvl1pPr marL="0" indent="0">
              <a:buNone/>
              <a:defRPr sz="3100"/>
            </a:lvl1pPr>
            <a:lvl2pPr marL="456344" indent="0">
              <a:buNone/>
              <a:defRPr sz="2800"/>
            </a:lvl2pPr>
            <a:lvl3pPr marL="912688" indent="0">
              <a:buNone/>
              <a:defRPr sz="2400"/>
            </a:lvl3pPr>
            <a:lvl4pPr marL="1369025" indent="0">
              <a:buNone/>
              <a:defRPr sz="2000"/>
            </a:lvl4pPr>
            <a:lvl5pPr marL="1825363" indent="0">
              <a:buNone/>
              <a:defRPr sz="2000"/>
            </a:lvl5pPr>
            <a:lvl6pPr marL="2281718" indent="0">
              <a:buNone/>
              <a:defRPr sz="2000"/>
            </a:lvl6pPr>
            <a:lvl7pPr marL="2738055" indent="0">
              <a:buNone/>
              <a:defRPr sz="2000"/>
            </a:lvl7pPr>
            <a:lvl8pPr marL="3194398" indent="0">
              <a:buNone/>
              <a:defRPr sz="2000"/>
            </a:lvl8pPr>
            <a:lvl9pPr marL="3650737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6" y="7634293"/>
            <a:ext cx="7802564" cy="1144587"/>
          </a:xfrm>
          <a:prstGeom prst="rect">
            <a:avLst/>
          </a:prstGeom>
        </p:spPr>
        <p:txBody>
          <a:bodyPr vert="horz" lIns="91271" tIns="45631" rIns="91271" bIns="45631"/>
          <a:lstStyle>
            <a:lvl1pPr marL="0" indent="0">
              <a:buNone/>
              <a:defRPr sz="1300"/>
            </a:lvl1pPr>
            <a:lvl2pPr marL="456344" indent="0">
              <a:buNone/>
              <a:defRPr sz="1100"/>
            </a:lvl2pPr>
            <a:lvl3pPr marL="912688" indent="0">
              <a:buNone/>
              <a:defRPr sz="900"/>
            </a:lvl3pPr>
            <a:lvl4pPr marL="1369025" indent="0">
              <a:buNone/>
              <a:defRPr sz="900"/>
            </a:lvl4pPr>
            <a:lvl5pPr marL="1825363" indent="0">
              <a:buNone/>
              <a:defRPr sz="900"/>
            </a:lvl5pPr>
            <a:lvl6pPr marL="2281718" indent="0">
              <a:buNone/>
              <a:defRPr sz="900"/>
            </a:lvl6pPr>
            <a:lvl7pPr marL="2738055" indent="0">
              <a:buNone/>
              <a:defRPr sz="900"/>
            </a:lvl7pPr>
            <a:lvl8pPr marL="3194398" indent="0">
              <a:buNone/>
              <a:defRPr sz="900"/>
            </a:lvl8pPr>
            <a:lvl9pPr marL="3650737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E006-34DF-9C45-AF6D-99E00E1874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96933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6" y="2276489"/>
            <a:ext cx="11703050" cy="6435725"/>
          </a:xfrm>
          <a:prstGeom prst="rect">
            <a:avLst/>
          </a:prstGeom>
        </p:spPr>
        <p:txBody>
          <a:bodyPr vert="eaVert" lIns="91271" tIns="45631" rIns="91271" bIns="45631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E5362-A534-6D41-BFEC-C46F4B038A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1512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1" y="330202"/>
            <a:ext cx="2965450" cy="8382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2"/>
            <a:ext cx="8743952" cy="8382000"/>
          </a:xfrm>
          <a:prstGeom prst="rect">
            <a:avLst/>
          </a:prstGeom>
        </p:spPr>
        <p:txBody>
          <a:bodyPr vert="eaVert" lIns="91271" tIns="45631" rIns="91271" bIns="45631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3" y="8981280"/>
            <a:ext cx="388318" cy="5183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36DF-7250-E946-AC8A-E97151CEEE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063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06.xml"/><Relationship Id="rId19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3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6488115" y="508004"/>
            <a:ext cx="1587" cy="8013699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14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1AD27421-B2A1-C942-B4C2-7FE3833BF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3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 flipH="1">
            <a:off x="4443415" y="1776470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H="1">
            <a:off x="8545516" y="1776470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17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7E5BBD3B-B8B6-BC40-9E56-ED3B8E298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2" y="2324132"/>
            <a:ext cx="5080000" cy="656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647702" y="1968501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2" y="330201"/>
            <a:ext cx="5080000" cy="139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922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09617" y="9194830"/>
            <a:ext cx="312737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915AB7F2-214D-5E41-8C92-A9400932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606" indent="-265606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7674" indent="-265606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0336" indent="-265606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3002" indent="-265606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85682" indent="-265606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40998" indent="-265606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896310" indent="-265606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51623" indent="-265606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06942" indent="-265606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1" y="7785101"/>
            <a:ext cx="5791201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7543799" y="7975630"/>
            <a:ext cx="0" cy="1422401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38" y="8470900"/>
            <a:ext cx="4953001" cy="50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435A0E70-C59D-3F40-815A-298E2CBF8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5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3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 flipH="1">
            <a:off x="9066216" y="519114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9066215" y="3092450"/>
            <a:ext cx="3430586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9066215" y="5873749"/>
            <a:ext cx="3430586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34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F8E2618A-6FE8-EE4B-8F23-0E83AAE21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3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5" y="519114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53" y="4476750"/>
            <a:ext cx="5995985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638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112FD8A1-03CC-2A47-82D7-0904C75DA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2" y="5016500"/>
            <a:ext cx="508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647716" y="4749800"/>
            <a:ext cx="4881564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2" y="1320799"/>
            <a:ext cx="508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741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08001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A6759A88-614C-2F4E-9FA0-331E01C91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1" y="5016500"/>
            <a:ext cx="11861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1" y="1320799"/>
            <a:ext cx="11861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576" tIns="50576" rIns="50576" bIns="5057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30"/>
            <a:ext cx="311150" cy="3048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065" tIns="45526" rIns="91065" bIns="4552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BB4CE4BD-6C85-2044-B2D5-1141D552C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1491" indent="-34149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39887" indent="-28458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38289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3603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8915" indent="-227671"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5313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0628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65939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1249" algn="l" rtl="0" fontAlgn="base">
        <a:spcBef>
          <a:spcPct val="0"/>
        </a:spcBef>
        <a:spcAft>
          <a:spcPct val="0"/>
        </a:spcAft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3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2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3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49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75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86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08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20" algn="l" defTabSz="45531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9" y="330201"/>
            <a:ext cx="11861800" cy="139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699" tIns="50699" rIns="50699" bIns="506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647706" y="1968501"/>
            <a:ext cx="11709402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443427" y="9110225"/>
            <a:ext cx="4117975" cy="519113"/>
          </a:xfrm>
          <a:prstGeom prst="rect">
            <a:avLst/>
          </a:prstGeom>
        </p:spPr>
        <p:txBody>
          <a:bodyPr vert="horz" lIns="91271" tIns="45631" rIns="91271" bIns="45631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9320228" y="9040822"/>
            <a:ext cx="3033711" cy="519113"/>
          </a:xfrm>
          <a:prstGeom prst="rect">
            <a:avLst/>
          </a:prstGeom>
        </p:spPr>
        <p:txBody>
          <a:bodyPr vert="horz" lIns="91271" tIns="45631" rIns="91271" bIns="45631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1F21203E-9A75-9849-8082-AB6536EEAC2D}" type="slidenum">
              <a:rPr lang="fr-FR" smtClean="0">
                <a:solidFill>
                  <a:srgbClr val="000000"/>
                </a:solidFill>
              </a:rPr>
              <a:pPr/>
              <a:t>‹#›</a:t>
            </a:fld>
            <a:endParaRPr lang="fr-FR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314" r:id="rId16"/>
    <p:sldLayoutId id="2147484348" r:id="rId17"/>
    <p:sldLayoutId id="2147484286" r:id="rId1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300">
          <a:solidFill>
            <a:srgbClr val="19AFFF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6344" algn="l" rtl="0" fontAlgn="base">
        <a:spcBef>
          <a:spcPct val="0"/>
        </a:spcBef>
        <a:spcAft>
          <a:spcPct val="0"/>
        </a:spcAft>
        <a:defRPr sz="4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2688" algn="l" rtl="0" fontAlgn="base">
        <a:spcBef>
          <a:spcPct val="0"/>
        </a:spcBef>
        <a:spcAft>
          <a:spcPct val="0"/>
        </a:spcAft>
        <a:defRPr sz="4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69025" algn="l" rtl="0" fontAlgn="base">
        <a:spcBef>
          <a:spcPct val="0"/>
        </a:spcBef>
        <a:spcAft>
          <a:spcPct val="0"/>
        </a:spcAft>
        <a:defRPr sz="4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5363" algn="l" rtl="0" fontAlgn="base">
        <a:spcBef>
          <a:spcPct val="0"/>
        </a:spcBef>
        <a:spcAft>
          <a:spcPct val="0"/>
        </a:spcAft>
        <a:defRPr sz="43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200" indent="-2662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09865" indent="-2662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3534" indent="-2662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7199" indent="-2662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0865" indent="-2662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97206" indent="-2662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3550" indent="-2662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09893" indent="-2662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66237" indent="-2662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5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44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88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25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363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18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055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398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737" algn="l" defTabSz="4563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1.tiff"/><Relationship Id="rId5" Type="http://schemas.openxmlformats.org/officeDocument/2006/relationships/image" Target="../media/image32.tif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0.emf"/><Relationship Id="rId8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8.gif"/><Relationship Id="rId7" Type="http://schemas.openxmlformats.org/officeDocument/2006/relationships/image" Target="../media/image39.gif"/><Relationship Id="rId8" Type="http://schemas.openxmlformats.org/officeDocument/2006/relationships/image" Target="../media/image40.jpeg"/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gif"/><Relationship Id="rId12" Type="http://schemas.openxmlformats.org/officeDocument/2006/relationships/image" Target="../media/image39.gif"/><Relationship Id="rId13" Type="http://schemas.openxmlformats.org/officeDocument/2006/relationships/image" Target="../media/image40.jpeg"/><Relationship Id="rId14" Type="http://schemas.openxmlformats.org/officeDocument/2006/relationships/image" Target="../media/image41.png"/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5.png"/><Relationship Id="rId9" Type="http://schemas.openxmlformats.org/officeDocument/2006/relationships/image" Target="../media/image36.jpeg"/><Relationship Id="rId10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gif"/><Relationship Id="rId12" Type="http://schemas.openxmlformats.org/officeDocument/2006/relationships/image" Target="../media/image39.gif"/><Relationship Id="rId13" Type="http://schemas.openxmlformats.org/officeDocument/2006/relationships/image" Target="../media/image40.jpeg"/><Relationship Id="rId14" Type="http://schemas.openxmlformats.org/officeDocument/2006/relationships/image" Target="../media/image41.png"/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0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5.png"/><Relationship Id="rId9" Type="http://schemas.openxmlformats.org/officeDocument/2006/relationships/image" Target="../media/image36.jpeg"/><Relationship Id="rId10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gif"/><Relationship Id="rId12" Type="http://schemas.openxmlformats.org/officeDocument/2006/relationships/image" Target="../media/image39.gif"/><Relationship Id="rId13" Type="http://schemas.openxmlformats.org/officeDocument/2006/relationships/image" Target="../media/image40.jpeg"/><Relationship Id="rId14" Type="http://schemas.openxmlformats.org/officeDocument/2006/relationships/image" Target="../media/image41.png"/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5.png"/><Relationship Id="rId9" Type="http://schemas.openxmlformats.org/officeDocument/2006/relationships/image" Target="../media/image36.jpeg"/><Relationship Id="rId10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9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6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jpeg"/><Relationship Id="rId11" Type="http://schemas.openxmlformats.org/officeDocument/2006/relationships/image" Target="../media/image21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9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variability</a:t>
            </a:r>
            <a:r>
              <a:rPr lang="fr-FR" dirty="0" smtClean="0"/>
              <a:t> and software </a:t>
            </a:r>
            <a:r>
              <a:rPr lang="fr-FR" dirty="0" err="1" smtClean="0"/>
              <a:t>testing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170694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/>
              <a:t>Feature Models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D1262FF1-46BC-4B84-96D7-96E58FD6030E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e 8"/>
          <p:cNvGrpSpPr/>
          <p:nvPr/>
        </p:nvGrpSpPr>
        <p:grpSpPr>
          <a:xfrm>
            <a:off x="9347221" y="4775199"/>
            <a:ext cx="3071751" cy="3048021"/>
            <a:chOff x="6715140" y="2500306"/>
            <a:chExt cx="1445445" cy="1500197"/>
          </a:xfrm>
        </p:grpSpPr>
        <p:pic>
          <p:nvPicPr>
            <p:cNvPr id="7" name="Image 6" descr="Cliché 2010-06-30 12-44-52.tif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140" y="2500306"/>
              <a:ext cx="1445445" cy="1500197"/>
            </a:xfrm>
            <a:prstGeom prst="rect">
              <a:avLst/>
            </a:prstGeom>
          </p:spPr>
        </p:pic>
        <p:pic>
          <p:nvPicPr>
            <p:cNvPr id="8" name="Image 7" descr="Cliché 2010-06-30 11-43-08.tif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5206" y="2571744"/>
              <a:ext cx="714380" cy="572376"/>
            </a:xfrm>
            <a:prstGeom prst="rect">
              <a:avLst/>
            </a:prstGeom>
          </p:spPr>
        </p:pic>
      </p:grpSp>
      <p:grpSp>
        <p:nvGrpSpPr>
          <p:cNvPr id="4" name="Groupe 13"/>
          <p:cNvGrpSpPr/>
          <p:nvPr/>
        </p:nvGrpSpPr>
        <p:grpSpPr>
          <a:xfrm>
            <a:off x="0" y="4470398"/>
            <a:ext cx="9245619" cy="4927003"/>
            <a:chOff x="0" y="3429000"/>
            <a:chExt cx="6500826" cy="3464299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0" y="3429000"/>
            <a:ext cx="5266488" cy="2786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Visio" r:id="rId6" imgW="12392406" imgH="6555105" progId="Visio.Drawing.11">
                    <p:embed/>
                  </p:oleObj>
                </mc:Choice>
                <mc:Fallback>
                  <p:oleObj name="Visio" r:id="rId6" imgW="12392406" imgH="655510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29000"/>
                          <a:ext cx="5266488" cy="2786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lèche droite 10"/>
            <p:cNvSpPr/>
            <p:nvPr/>
          </p:nvSpPr>
          <p:spPr>
            <a:xfrm>
              <a:off x="5143504" y="4000504"/>
              <a:ext cx="1357322" cy="714380"/>
            </a:xfrm>
            <a:prstGeom prst="rightArrow">
              <a:avLst/>
            </a:prstGeom>
            <a:noFill/>
            <a:ln w="412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475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85786" y="6143644"/>
              <a:ext cx="2214578" cy="749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ZoneTexte 13"/>
          <p:cNvSpPr txBox="1"/>
          <p:nvPr/>
        </p:nvSpPr>
        <p:spPr>
          <a:xfrm>
            <a:off x="525736" y="2140496"/>
            <a:ext cx="11277679" cy="196977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4000" dirty="0"/>
              <a:t>describe the common and variable features (characteristics) of a system under study (SUS)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61494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SPL AND TESTING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4FF20-E1E8-6C4C-9FF7-6A85BA767F7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4400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12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: Orange </a:t>
            </a:r>
            <a:r>
              <a:rPr lang="fr-FR" b="1" dirty="0" smtClean="0"/>
              <a:t>BIEW</a:t>
            </a:r>
            <a:r>
              <a:rPr lang="fr-FR" dirty="0" smtClean="0"/>
              <a:t> Software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600" y="2133601"/>
            <a:ext cx="10972800" cy="6034617"/>
          </a:xfrm>
        </p:spPr>
        <p:txBody>
          <a:bodyPr/>
          <a:lstStyle/>
          <a:p>
            <a:r>
              <a:rPr lang="en-US" sz="3700" b="1" dirty="0"/>
              <a:t>BIEW</a:t>
            </a:r>
            <a:r>
              <a:rPr lang="en-US" sz="3700" dirty="0"/>
              <a:t> : </a:t>
            </a:r>
            <a:r>
              <a:rPr lang="en-US" sz="3700" dirty="0" err="1"/>
              <a:t>BusIness</a:t>
            </a:r>
            <a:r>
              <a:rPr lang="en-US" sz="3700" dirty="0"/>
              <a:t> Every Where</a:t>
            </a:r>
          </a:p>
          <a:p>
            <a:r>
              <a:rPr lang="en-US" sz="3700" dirty="0"/>
              <a:t>Professional in mobility</a:t>
            </a:r>
          </a:p>
          <a:p>
            <a:r>
              <a:rPr lang="en-US" sz="3700" dirty="0"/>
              <a:t>Handle 3G - </a:t>
            </a:r>
            <a:r>
              <a:rPr lang="en-US" sz="3700" dirty="0" err="1"/>
              <a:t>wifi</a:t>
            </a:r>
            <a:r>
              <a:rPr lang="en-US" sz="3700" dirty="0"/>
              <a:t> – Ethernet</a:t>
            </a:r>
          </a:p>
          <a:p>
            <a:r>
              <a:rPr lang="en-US" sz="3700" b="1" dirty="0"/>
              <a:t>Large number </a:t>
            </a:r>
            <a:r>
              <a:rPr lang="en-US" sz="3700" dirty="0"/>
              <a:t>of functionalities :</a:t>
            </a:r>
          </a:p>
          <a:p>
            <a:pPr lvl="1"/>
            <a:r>
              <a:rPr lang="en-US" sz="3200" dirty="0"/>
              <a:t>SMS</a:t>
            </a:r>
          </a:p>
          <a:p>
            <a:pPr lvl="1"/>
            <a:r>
              <a:rPr lang="en-US" sz="3200" dirty="0"/>
              <a:t>Email</a:t>
            </a:r>
          </a:p>
          <a:p>
            <a:pPr lvl="1"/>
            <a:r>
              <a:rPr lang="en-US" sz="3200" dirty="0"/>
              <a:t>VPN…</a:t>
            </a:r>
          </a:p>
        </p:txBody>
      </p:sp>
      <p:pic>
        <p:nvPicPr>
          <p:cNvPr id="7" name="Image 6" descr="00322622-photo-article-telephonie-3g-capture-orange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7850" y="5226723"/>
            <a:ext cx="5414101" cy="37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1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13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Industrial Test Project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600" y="2133601"/>
            <a:ext cx="10972800" cy="6034617"/>
          </a:xfrm>
        </p:spPr>
        <p:txBody>
          <a:bodyPr/>
          <a:lstStyle/>
          <a:p>
            <a:r>
              <a:rPr lang="en-US" b="1" dirty="0" smtClean="0"/>
              <a:t>5 </a:t>
            </a:r>
            <a:r>
              <a:rPr lang="en-US" dirty="0" smtClean="0"/>
              <a:t>years of testing activities</a:t>
            </a:r>
          </a:p>
          <a:p>
            <a:r>
              <a:rPr lang="en-US" b="1" dirty="0" smtClean="0"/>
              <a:t>7 </a:t>
            </a:r>
            <a:r>
              <a:rPr lang="en-US" dirty="0" smtClean="0"/>
              <a:t>testers</a:t>
            </a:r>
          </a:p>
          <a:p>
            <a:r>
              <a:rPr lang="en-US" dirty="0" smtClean="0"/>
              <a:t>Many version of the </a:t>
            </a:r>
            <a:r>
              <a:rPr lang="en-US" b="1" dirty="0" smtClean="0"/>
              <a:t>BIEW </a:t>
            </a:r>
            <a:r>
              <a:rPr lang="en-US" dirty="0" smtClean="0"/>
              <a:t>application validated :</a:t>
            </a:r>
          </a:p>
          <a:p>
            <a:pPr lvl="1"/>
            <a:r>
              <a:rPr lang="en-US" dirty="0" smtClean="0"/>
              <a:t>For a version :</a:t>
            </a:r>
          </a:p>
          <a:p>
            <a:pPr lvl="2"/>
            <a:r>
              <a:rPr lang="en-US" dirty="0" smtClean="0"/>
              <a:t>From 100 to 400 </a:t>
            </a:r>
            <a:r>
              <a:rPr lang="en-US" dirty="0" err="1"/>
              <a:t>p</a:t>
            </a:r>
            <a:r>
              <a:rPr lang="en-US" dirty="0" err="1" smtClean="0"/>
              <a:t>.days</a:t>
            </a:r>
            <a:endParaRPr lang="en-US" dirty="0" smtClean="0"/>
          </a:p>
          <a:p>
            <a:pPr lvl="2"/>
            <a:r>
              <a:rPr lang="en-US" dirty="0" smtClean="0"/>
              <a:t>Average of </a:t>
            </a:r>
            <a:r>
              <a:rPr lang="en-US" b="1" dirty="0" smtClean="0"/>
              <a:t>300</a:t>
            </a:r>
            <a:r>
              <a:rPr lang="en-US" dirty="0" smtClean="0"/>
              <a:t> </a:t>
            </a:r>
            <a:r>
              <a:rPr lang="en-US" dirty="0" err="1" smtClean="0"/>
              <a:t>p.days</a:t>
            </a:r>
            <a:r>
              <a:rPr lang="en-US" dirty="0" smtClean="0"/>
              <a:t> </a:t>
            </a:r>
          </a:p>
          <a:p>
            <a:endParaRPr lang="en-US" sz="3200" dirty="0"/>
          </a:p>
        </p:txBody>
      </p:sp>
      <p:graphicFrame>
        <p:nvGraphicFramePr>
          <p:cNvPr id="9" name="Object 1" descr="noir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76453"/>
              </p:ext>
            </p:extLst>
          </p:nvPr>
        </p:nvGraphicFramePr>
        <p:xfrm>
          <a:off x="6307667" y="5452864"/>
          <a:ext cx="6697133" cy="344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480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14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Orange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97744" y="1996480"/>
            <a:ext cx="10972800" cy="60346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700" b="1" dirty="0">
                <a:solidFill>
                  <a:srgbClr val="C00000"/>
                </a:solidFill>
              </a:rPr>
              <a:t>A large environment specification:</a:t>
            </a:r>
          </a:p>
          <a:p>
            <a:pPr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OS (5)</a:t>
            </a:r>
            <a:r>
              <a:rPr lang="en-US" sz="28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Win. 2000, Win. XP 32 bits, Win. XP 64 bits, Win. Vista 32 </a:t>
            </a:r>
            <a:r>
              <a:rPr lang="en-US" sz="2000" dirty="0" err="1">
                <a:solidFill>
                  <a:schemeClr val="tx1"/>
                </a:solidFill>
              </a:rPr>
              <a:t>bits,Win</a:t>
            </a:r>
            <a:r>
              <a:rPr lang="en-US" sz="2000" dirty="0">
                <a:solidFill>
                  <a:schemeClr val="tx1"/>
                </a:solidFill>
              </a:rPr>
              <a:t>. Vista 64 bits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Mobile (25): </a:t>
            </a:r>
            <a:r>
              <a:rPr lang="en-US" sz="2000" dirty="0" err="1">
                <a:solidFill>
                  <a:schemeClr val="tx1"/>
                </a:solidFill>
              </a:rPr>
              <a:t>Novatel</a:t>
            </a:r>
            <a:r>
              <a:rPr lang="en-US" sz="2000" dirty="0">
                <a:solidFill>
                  <a:schemeClr val="tx1"/>
                </a:solidFill>
              </a:rPr>
              <a:t> Xu870, GT Max GX0301, Lucent Merlin U530, </a:t>
            </a:r>
            <a:r>
              <a:rPr lang="en-US" sz="2000" dirty="0" err="1">
                <a:solidFill>
                  <a:schemeClr val="tx1"/>
                </a:solidFill>
              </a:rPr>
              <a:t>Huawei</a:t>
            </a:r>
            <a:r>
              <a:rPr lang="en-US" sz="2000" dirty="0">
                <a:solidFill>
                  <a:schemeClr val="tx1"/>
                </a:solidFill>
              </a:rPr>
              <a:t>, E870...</a:t>
            </a:r>
          </a:p>
          <a:p>
            <a:pPr>
              <a:buNone/>
            </a:pPr>
            <a:r>
              <a:rPr lang="it-IT" sz="2800" b="1" dirty="0">
                <a:solidFill>
                  <a:srgbClr val="C00000"/>
                </a:solidFill>
              </a:rPr>
              <a:t>Wifi internal (5):</a:t>
            </a:r>
            <a:r>
              <a:rPr lang="it-IT" sz="2000" b="1" dirty="0"/>
              <a:t> </a:t>
            </a:r>
            <a:r>
              <a:rPr lang="it-IT" sz="2000" dirty="0">
                <a:solidFill>
                  <a:schemeClr val="tx1"/>
                </a:solidFill>
              </a:rPr>
              <a:t>intel centrino 2100, 2200, 2915, 3945,</a:t>
            </a:r>
          </a:p>
          <a:p>
            <a:pPr>
              <a:buNone/>
            </a:pPr>
            <a:r>
              <a:rPr lang="pt-BR" sz="2800" b="1" dirty="0">
                <a:solidFill>
                  <a:srgbClr val="C00000"/>
                </a:solidFill>
              </a:rPr>
              <a:t>Wifi external(8)</a:t>
            </a:r>
            <a:r>
              <a:rPr lang="pt-BR" sz="2800" b="1" dirty="0"/>
              <a:t>: </a:t>
            </a:r>
            <a:r>
              <a:rPr lang="pt-BR" sz="2000" dirty="0">
                <a:solidFill>
                  <a:schemeClr val="tx1"/>
                </a:solidFill>
              </a:rPr>
              <a:t>Sagem 706 A, Sagem 703...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Modem (8)</a:t>
            </a:r>
            <a:r>
              <a:rPr lang="en-US" sz="2800" b="1" dirty="0"/>
              <a:t>: </a:t>
            </a:r>
            <a:r>
              <a:rPr lang="en-US" sz="2000" dirty="0" err="1">
                <a:solidFill>
                  <a:schemeClr val="tx1"/>
                </a:solidFill>
              </a:rPr>
              <a:t>Sagem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F@st</a:t>
            </a:r>
            <a:r>
              <a:rPr lang="en-US" sz="2000" dirty="0">
                <a:solidFill>
                  <a:schemeClr val="tx1"/>
                </a:solidFill>
              </a:rPr>
              <a:t> 800 USB, Thomson ST330, Siemens A100, ZTE ZXDSL 852...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VPN (4)</a:t>
            </a:r>
            <a:r>
              <a:rPr lang="en-US" sz="2800" b="1" dirty="0"/>
              <a:t>: </a:t>
            </a:r>
            <a:r>
              <a:rPr lang="en-US" sz="2000" dirty="0" err="1">
                <a:solidFill>
                  <a:schemeClr val="tx1"/>
                </a:solidFill>
              </a:rPr>
              <a:t>Safenet</a:t>
            </a:r>
            <a:r>
              <a:rPr lang="en-US" sz="2000" dirty="0">
                <a:solidFill>
                  <a:schemeClr val="tx1"/>
                </a:solidFill>
              </a:rPr>
              <a:t>, Cisco, </a:t>
            </a:r>
            <a:r>
              <a:rPr lang="en-US" sz="2000" dirty="0" err="1">
                <a:solidFill>
                  <a:schemeClr val="tx1"/>
                </a:solidFill>
              </a:rPr>
              <a:t>Avasy</a:t>
            </a:r>
            <a:r>
              <a:rPr lang="en-US" sz="2000" dirty="0">
                <a:solidFill>
                  <a:schemeClr val="tx1"/>
                </a:solidFill>
              </a:rPr>
              <a:t>, empty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Mail Client (4)</a:t>
            </a:r>
            <a:r>
              <a:rPr lang="en-US" sz="28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Outlook, Outlook Express, Windows Live Mail, empty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Browser (4)</a:t>
            </a:r>
            <a:r>
              <a:rPr lang="en-US" sz="28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Firefox 2.0, Firefox 1.5, Internet Explorer 5.5, empty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67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15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Orange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97744" y="1924472"/>
            <a:ext cx="10972800" cy="7362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700" b="1" dirty="0">
                <a:solidFill>
                  <a:srgbClr val="C00000"/>
                </a:solidFill>
              </a:rPr>
              <a:t>A large environment specification:</a:t>
            </a:r>
          </a:p>
          <a:p>
            <a:pPr>
              <a:buNone/>
            </a:pPr>
            <a:endParaRPr lang="en-US" sz="21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OS (5)</a:t>
            </a:r>
            <a:r>
              <a:rPr lang="en-US" sz="2100" b="1" dirty="0"/>
              <a:t>: </a:t>
            </a:r>
            <a:r>
              <a:rPr lang="en-US" sz="1500" dirty="0">
                <a:solidFill>
                  <a:schemeClr val="tx1"/>
                </a:solidFill>
              </a:rPr>
              <a:t>Win. 2000, Win. XP 32 bits, Win. XP 64 bits, Win. Vista 32 </a:t>
            </a:r>
            <a:r>
              <a:rPr lang="en-US" sz="1500" dirty="0" err="1">
                <a:solidFill>
                  <a:schemeClr val="tx1"/>
                </a:solidFill>
              </a:rPr>
              <a:t>bits,Win</a:t>
            </a:r>
            <a:r>
              <a:rPr lang="en-US" sz="1500" dirty="0">
                <a:solidFill>
                  <a:schemeClr val="tx1"/>
                </a:solidFill>
              </a:rPr>
              <a:t>. Vista 64 bits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Mobile (25): </a:t>
            </a:r>
            <a:r>
              <a:rPr lang="en-US" sz="1500" dirty="0" err="1">
                <a:solidFill>
                  <a:schemeClr val="tx1"/>
                </a:solidFill>
              </a:rPr>
              <a:t>Novatel</a:t>
            </a:r>
            <a:r>
              <a:rPr lang="en-US" sz="1500" dirty="0">
                <a:solidFill>
                  <a:schemeClr val="tx1"/>
                </a:solidFill>
              </a:rPr>
              <a:t> Xu870, GT Max GX0301, Lucent Merlin U530, </a:t>
            </a:r>
            <a:r>
              <a:rPr lang="en-US" sz="1500" dirty="0" err="1">
                <a:solidFill>
                  <a:schemeClr val="tx1"/>
                </a:solidFill>
              </a:rPr>
              <a:t>Huawei</a:t>
            </a:r>
            <a:r>
              <a:rPr lang="en-US" sz="1500" dirty="0">
                <a:solidFill>
                  <a:schemeClr val="tx1"/>
                </a:solidFill>
              </a:rPr>
              <a:t>, E870...</a:t>
            </a:r>
          </a:p>
          <a:p>
            <a:pPr>
              <a:buNone/>
            </a:pPr>
            <a:r>
              <a:rPr lang="it-IT" sz="2100" b="1" dirty="0">
                <a:solidFill>
                  <a:srgbClr val="C00000"/>
                </a:solidFill>
              </a:rPr>
              <a:t>Wifi internal (5):</a:t>
            </a:r>
            <a:r>
              <a:rPr lang="it-IT" sz="1500" b="1" dirty="0"/>
              <a:t> </a:t>
            </a:r>
            <a:r>
              <a:rPr lang="it-IT" sz="1500" dirty="0">
                <a:solidFill>
                  <a:schemeClr val="tx1"/>
                </a:solidFill>
              </a:rPr>
              <a:t>intel centrino 2100, 2200, 2915, 3945,</a:t>
            </a:r>
          </a:p>
          <a:p>
            <a:pPr>
              <a:buNone/>
            </a:pPr>
            <a:r>
              <a:rPr lang="pt-BR" sz="2100" b="1" dirty="0">
                <a:solidFill>
                  <a:srgbClr val="C00000"/>
                </a:solidFill>
              </a:rPr>
              <a:t>Wifi external(8)</a:t>
            </a:r>
            <a:r>
              <a:rPr lang="pt-BR" sz="2100" b="1" dirty="0"/>
              <a:t>: </a:t>
            </a:r>
            <a:r>
              <a:rPr lang="pt-BR" sz="1500" dirty="0">
                <a:solidFill>
                  <a:schemeClr val="tx1"/>
                </a:solidFill>
              </a:rPr>
              <a:t>Sagem 706 A, Sagem 703...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Modem (8)</a:t>
            </a:r>
            <a:r>
              <a:rPr lang="en-US" sz="2100" b="1" dirty="0"/>
              <a:t>: </a:t>
            </a:r>
            <a:r>
              <a:rPr lang="en-US" sz="1500" dirty="0" err="1">
                <a:solidFill>
                  <a:schemeClr val="tx1"/>
                </a:solidFill>
              </a:rPr>
              <a:t>Sagem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F@st</a:t>
            </a:r>
            <a:r>
              <a:rPr lang="en-US" sz="1500" dirty="0">
                <a:solidFill>
                  <a:schemeClr val="tx1"/>
                </a:solidFill>
              </a:rPr>
              <a:t> 800 USB, Thomson ST330, Siemens A100, ZTE ZXDSL 852...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VPN (4)</a:t>
            </a:r>
            <a:r>
              <a:rPr lang="en-US" sz="2100" b="1" dirty="0"/>
              <a:t>: </a:t>
            </a:r>
            <a:r>
              <a:rPr lang="en-US" sz="1500" dirty="0" err="1">
                <a:solidFill>
                  <a:schemeClr val="tx1"/>
                </a:solidFill>
              </a:rPr>
              <a:t>Safenet</a:t>
            </a:r>
            <a:r>
              <a:rPr lang="en-US" sz="1500" dirty="0">
                <a:solidFill>
                  <a:schemeClr val="tx1"/>
                </a:solidFill>
              </a:rPr>
              <a:t>, Cisco, </a:t>
            </a:r>
            <a:r>
              <a:rPr lang="en-US" sz="1500" dirty="0" err="1">
                <a:solidFill>
                  <a:schemeClr val="tx1"/>
                </a:solidFill>
              </a:rPr>
              <a:t>Avasy</a:t>
            </a:r>
            <a:r>
              <a:rPr lang="en-US" sz="1500" dirty="0">
                <a:solidFill>
                  <a:schemeClr val="tx1"/>
                </a:solidFill>
              </a:rPr>
              <a:t>, empty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Mail Client (4)</a:t>
            </a:r>
            <a:r>
              <a:rPr lang="en-US" sz="2100" b="1" dirty="0"/>
              <a:t>: </a:t>
            </a:r>
            <a:r>
              <a:rPr lang="en-US" sz="1500" dirty="0">
                <a:solidFill>
                  <a:schemeClr val="tx1"/>
                </a:solidFill>
              </a:rPr>
              <a:t>Outlook, Outlook Express, Windows Live Mail, empty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</a:rPr>
              <a:t>Browser (4)</a:t>
            </a:r>
            <a:r>
              <a:rPr lang="en-US" sz="2100" b="1" dirty="0"/>
              <a:t>: </a:t>
            </a:r>
            <a:r>
              <a:rPr lang="en-US" sz="1500" dirty="0">
                <a:solidFill>
                  <a:schemeClr val="tx1"/>
                </a:solidFill>
              </a:rPr>
              <a:t>Firefox 2.0, Firefox 1.5, Internet Explorer 5.5, empty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</a:rPr>
              <a:t>A Configuration, a selection of 1 element of each category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http://static.commentcamarche.net/www.commentcamarche.net/faq/images/5120-img-22491-windows-xp-logo-s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27" y="6324085"/>
            <a:ext cx="1440000" cy="1440000"/>
          </a:xfrm>
          <a:prstGeom prst="rect">
            <a:avLst/>
          </a:prstGeom>
          <a:noFill/>
        </p:spPr>
      </p:pic>
      <p:sp>
        <p:nvSpPr>
          <p:cNvPr id="2052" name="AutoShape 4" descr="data:image/jpeg;base64,/9j/4AAQSkZJRgABAQAAAQABAAD/2wCEAAkGBhQSERUSExAVFRQUFxgVGBUVFRgYGRkZFxUVFhgWFxUYGyYeFxojGRQVHy8gIygqLC0sFR4xNTEsNSYrLCkBCQoKDgwOGg8PGi4dHh8qKTU1NTU1KSwqLCk1LS01MCw1NSksLC8sNS0pLzEpLCksLCk1MSwpKSkqKSktLCksKf/AABEIAJYAyAMBIgACEQEDEQH/xAAcAAEAAgIDAQAAAAAAAAAAAAAABgcEBQECAwj/xABBEAABAwIDBAYHBgMIAwAAAAABAAIDBBESITEFBkFhBxMiMlFxQlJicoGRoRQzQ7HR8CPB4TRTY3OCkrLSRKLC/8QAGQEBAQEBAQEAAAAAAAAAAAAAAAECAwQF/8QAHREBAQACAgMBAAAAAAAAAAAAAAECEQMxBBIhQf/aAAwDAQACEQMRAD8AvFERAREQEREBERAREQEREBERAREQEREBERAREQEREBERAREQEREBERAREQEREBERAREQERLoC6vkAFybBY8lZwbnz4D9VoYd66SWUxNrYXytNi3rG3v4N4E+SDJrt7hC4Y6Sq6oi/XMi6xrc9HMYTI3xvhtms3ZO8lNVC8FRHJbUNcMQ95h7TfiFxhstdtPdymqTimp2PeNJLYZB7srCHj5oJIih7diVUH9l2g8tH4VY3r2eQlGGVvxLl6t3sqYf7Xs+TCNZaR32hnmWWErR/pKCVotTsfeulqsoKlj3DVl8Lx70brOHxC210BERAREQEREBERAREQEREBERARdJJAMyVgbQ2q2NjpJJGxRtzc95At5k6fmgzJqgNy1PgP5+CjW9W+lPRNxVEvaObYWZvd/p8ObrBV3vd00XvFQCw0NQ8ZnnGw/8nfJVqyCapkLyXPc49qR5Ju43ObjqctFLZPtWS1I97+k+prbxtPUQHLq2HtOH+I/V3kLBQ98dsiLW4EW+hW4dPFTm0Y6yQCxe69mu4gCw/XJauoqXPOJ7i4+JWccrl+fG7jI3WxN+62ksIap+AfhyfxGf7XafAhWLu301mVwjnonFx9Kmu7zJidmPgVTisLdPeuhhYIxG6Bx7z3dvEfEyDP4WAC4+Ry58eG8MblXTh48eTLWWXqt7ZO9dLUnDFUNL/wC6feOUecT7O+V1t8KrHa9dQmJr58FRjyiijAkkefBmHMHRbrcTYtZDimqZ3w05HYo5JOt6scHSSvuWEeqD5+Cx43kZc2O7j6rz8M4rqZbSTau71PU/f08chGji3tj3ZBZzfgVGNstlobMoq6Z8x7lHNaoafAY3WkibzxZL325vrdrvs7wyIHC6qeCRf1IWayP5D6aqP7G2NNXFzYmujgJtLK83kl8RK8a/5TDYekSvVt51ibo7yCup+uDCxzXOie02NpGWDw1zSQ5t9CCi993N346KAQRXw4nPJJzLnkuccshnwGQRaRtEREBEXDnW10Qcoq83q6ZaWnd1UBE8t7Eg/wAJh0u6QXxW8G38woJt3aVRXHGNpPv6rLxxeTQw3Hm65RNr+RULu9tva1KQGzNljHoyvxi3I94fNWRsrpDaQPtMJiPFzD1jPjYYh8ihuJki8KOvjlaHxSNe06OYQ4fMLtJOBzKK9CVjvqeDc+fD+q0+3d5Yae3WvJe7uQsGKR/usHD2jYBVH0hb57RkYLwSUtJIMi3PrBpZ8zcgfYFvipub0urrabb4dKtNR4mRn7TUDLC13YYfbkGQ91uapjeDeiqr5A6eQvz7EbRZjb+qwceZueax6bYb3NDzhbGQXYiRoMyQOP7va6yJdoxw9mmb2swZSLkg5WaLfpnwWLn+Y/W5hr7l8dBs5sLbztzdo1r+03M6s9IZZkHL45dZamScYGgMhblbRotnmeLuNl5imzLpS5ztSzO+ehc70RdczVDBc2DnHLBngaAMrD0tVmT9v2tb/J8jDmAv2XF3M8f1Xmh/dkXZzFud2N0qivk6unjuB35HZRsHtO8fZGamO5HQ5LUYZqzFDDqItJXj2v7tv/t5KwaveKGlZ9k2fFHeMZkWbDCPXkfoT8yeaiMTYm69DsSMSvPWVDhbrC28jifRhZ6A4ePPgtRvHvG+U2nBHFtExxFvB1VIO77g7R5LEillnmtAXzVD+9UkWcBoepacoI+HWO7R4eCnu6m4UdLaSS0k2t/RaTrhvmXeLzmeSnY0G724clQ5s9bdrQLMhAwWb6rWj7lnIdo8SFY1PTtY0MY0Na0WDWiwA8AF3C5WkEREBEVL9NO/MrZ20EEzo2tZinMZs4l/djxDMANzIHrBBM97+lejobsxdfOPwoiDY+2/RnlryVJb2dJNZtAlsknVwn8CO4bb2zrJ8cuSjpoD6Of5/wBV0a03sR+qDvBGtts+NwN2uLT4grDpolv9m0yDabPo3v70jj8v0Uz2Nu011gcRGvo/9VrtiUOisTYVDkETTBi3AiAMkMstPMfxIn2v70Z7Lh8AtXvHJtengc2JsUx4TxsOMDnDpi5i45KwgFyiqM3d3ypoyW1MToZnHtzyEy4yPXecwPBpDQFLod+aSkoT10jHDHK1sbbPdI0uxDCzTDZwzOQUl3k3SpKppM0QxW+8b2X/AO7j8bqh98N0oqOQYJmkOPZaW9o+bBqOYXmx8aY8lzlv13y57lhMLOms2vWNq5nyRU7KWE6taSG5X7ThfCX8mgD81jxuDG3ZZnAvJu8690eiD42Xg/aAN8Qa8jQaNFj6ixHOJNz+/LwC7at7Y3J0yZK82s0YQdbHM3Fjc6rFRTrcjoqmrcM02KCmOYJH8SQf4bT3R7R+AK1Jpm1Fthbvz1kvU08Ze/jwa0es92jR+wrq3Y6P6TZUf2qqex8zRcyv7kZ8Imnj7Rz8LLZT7RpdlxtpKWDFK7u08Wb3H15XcB4ud9FEa+rfLIJahzZpgbMjaC6CE8Axn/kS87WvoCiNrtzeySpGRfT0zu6B/aKgew0/dxn13fVYuwt2pawBrWiGlab5Ztv4i+c8ni92Q+i327+4bpHddWXOLPqibud/nOHD2Bl4+CnkcYAAAAAFgALAAaADgmkYWyNiRUzMETbcXOObnHxc7iVnoioIiICIiDgr5D2vXSTVM00hu+SWRzjr6RFragAAD4L69Xy7U0gbNUxuHdqJhY++UWTbSwTi38+HzWQ8g6hd5tljVhsfP+f63WIYyMiLeQy/2/8AU/BCx6xShp8R9f6qU7CcyTuOz8OI82lQuUkC/DxGY/oeRXi2oLSHNJBGhBsR5EIi+diRltsTbjxaL/NuvyurB2SWlgLSCPEG6+e91OliSnIbUx9dH67bCQf/AC/6FXXu/vBR17OspagYwO1hOGRv+ZGdfiCEEnXSaZrGlznBrWi5JNgB4knRRHePpEh2f2ahwkkcCWMh77jwBjJ7HvXsqX316Q5612GY2jv2aOJxw8jPIO8fZH0QTfffpcD8UdEWlrcnVT/u2nwYNZHeH0BVTS7QfK9xjLi53eqJO+7k31ByGfPgvAxvlcA/tOHdibk1o8hkB+yveoqBAbZPlb6IyYzkfWPJBs9zurpK+nlnzjx4H4hiuJGllsPpZuCtXavRXs+tBkpX9S//AAu0y/tQnu/CyoGaqc52NziXa3+uXgrDn3kLC0xkvqHtDmxxEjCHC95HjQZ6IJ3up0RU9IevqpG1D25tuMMTLekWk9p3M5DwWdtjfJ812UjgyMHC6qcLi/FsDPxHfQclTUEFXcxumIhkdikAkOAak9lx1z4K0tzt0pKiGPN8dO0WD3Xxubcm0Ydo037xyz0KlGLs3ZzpHGGmjc5z85Hudd7vanl4N8GDLwB1VhbuboR01nu/iTWsXkWDfZjb6I56niVtdm7LjgYI4mBrRnzJ4lx1ceZWWmhwFyiKgiIgIiICIiAvnXfqk6radW3g6TrB/raD+ZK+ilVPSzuZNJKKyFheMAbIG94Yb9q2pFiMxe1vBFirXvVoz7o01bTxPczA90TD1jLAk4B3m6O/NVPI7gRYq6dySZNn07gQSGYSBqC0kaeS+d59zxxxyw7levg9bbKqzebciaj/AIhIfGThEjTbXQOBzGmhuFFZqYHQYTyGXxbw823HJXZ0jx32fL7LmO+TwP5qmHuXXw+bLm4/bLuVjn4phlqNbJGRr8xmD5FbDZFJICKgTfZ2MOVQSQbj0Yw3tSO5DLxIWPMfInmMjno4cVh1dW+R13uLiBYX0A8GjRo5Bex5m0qK10sjzE57sZOKeT7145m5weQK70eynl2FrcI9KQ/y/ovLYMmTuRut26tDRdzrD96BBsdnUbIhZgz4uOp/RQ3bRH2iUg3BccwthV7Zc/IdlvhxPmf5LSTuzPmg6tbcgeJAUv3dhme51PRQunkda7rABoGQLjo0c3FZfR70T1G0CJn3gpf7wjtP5RNOvvHLzX0Pu9u3BRQiGniDGDM8XOPrPcc3O5lBDNy+icQ2mrnieXURjOJh1zv94fOw5Kxg1cogIiICIiAiIgIiICIiAuLLlEEP3t6M6atBcB1Ux/EYMifbZx8xY81UW1Nh7Q2NJ1jS5rL/AHjDijdydwvycAfBfRq6SwhwLXNDmnIgi4I8CDqpZLNVZbOlCbS6TmVdDNTzxBkxZZr23LXkEEAjVhy8lXLnq9t7uhGCe8lI4U8muA3MR8hrH8MuSpjePdeqoX4KmBzL5B+rHe68ZHyyPJY4+PHj36/rpc/btrcWTvdv8i0rAqG2cRzKyA/ve678l4VZ7Z/fALo517UVVgvle65kqC43Jv8AvgsVhUg3S3Lqdoy9XTx9kHtyuyjYPadxPsjM/VEaqnjfI9scbHPe82axoJcT4ADVXX0e9BzWFtRtAB7+82mvdjfDrD6Z9nTzU13G6N6bZjOwOsnIs+d47R8Q0eg3kPiSpZZBwxgAAAsBkANLDgF2REBERAREQEREBERAREQEREBERAREQF4VdEyVhjkja9jhYte0OafMHIr3RBUu9nQFBNd9FJ1Dz+G+7ovge8z6jkoVV9AO0hmHU7/KRw/5MC+j0QUBul0A1D5cVe5sUTfQjeHPk5YhkxvPX81emytkxU0TYYImxxtFg1osPPmeZzKy0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QSERUSExAVFRQUFxgVGBUVFRgYGRkZFxUVFhgWFxUYGyYeFxojGRQVHy8gIygqLC0sFR4xNTEsNSYrLCkBCQoKDgwOGg8PGi4dHh8qKTU1NTU1KSwqLCk1LS01MCw1NSksLC8sNS0pLzEpLCksLCk1MSwpKSkqKSktLCksKf/AABEIAJYAyAMBIgACEQEDEQH/xAAcAAEAAgIDAQAAAAAAAAAAAAAABgcEBQECAwj/xABBEAABAwIDBAYHBgMIAwAAAAABAAIDBBESITEFBkFhBxMiMlFxQlJicoGRoRQzQ7HR8CPB4TRTY3OCkrLSRKLC/8QAGQEBAQEBAQEAAAAAAAAAAAAAAAECAwQF/8QAHREBAQACAgMBAAAAAAAAAAAAAAECEQMxBBIhQf/aAAwDAQACEQMRAD8AvFERAREQEREBERAREQEREBERAREQEREBERAREQEREBERAREQEREBERAREQEREBERAREQERLoC6vkAFybBY8lZwbnz4D9VoYd66SWUxNrYXytNi3rG3v4N4E+SDJrt7hC4Y6Sq6oi/XMi6xrc9HMYTI3xvhtms3ZO8lNVC8FRHJbUNcMQ95h7TfiFxhstdtPdymqTimp2PeNJLYZB7srCHj5oJIih7diVUH9l2g8tH4VY3r2eQlGGVvxLl6t3sqYf7Xs+TCNZaR32hnmWWErR/pKCVotTsfeulqsoKlj3DVl8Lx70brOHxC210BERAREQEREBERAREQEREBERARdJJAMyVgbQ2q2NjpJJGxRtzc95At5k6fmgzJqgNy1PgP5+CjW9W+lPRNxVEvaObYWZvd/p8ObrBV3vd00XvFQCw0NQ8ZnnGw/8nfJVqyCapkLyXPc49qR5Ju43ObjqctFLZPtWS1I97+k+prbxtPUQHLq2HtOH+I/V3kLBQ98dsiLW4EW+hW4dPFTm0Y6yQCxe69mu4gCw/XJauoqXPOJ7i4+JWccrl+fG7jI3WxN+62ksIap+AfhyfxGf7XafAhWLu301mVwjnonFx9Kmu7zJidmPgVTisLdPeuhhYIxG6Bx7z3dvEfEyDP4WAC4+Ry58eG8MblXTh48eTLWWXqt7ZO9dLUnDFUNL/wC6feOUecT7O+V1t8KrHa9dQmJr58FRjyiijAkkefBmHMHRbrcTYtZDimqZ3w05HYo5JOt6scHSSvuWEeqD5+Cx43kZc2O7j6rz8M4rqZbSTau71PU/f08chGji3tj3ZBZzfgVGNstlobMoq6Z8x7lHNaoafAY3WkibzxZL325vrdrvs7wyIHC6qeCRf1IWayP5D6aqP7G2NNXFzYmujgJtLK83kl8RK8a/5TDYekSvVt51ibo7yCup+uDCxzXOie02NpGWDw1zSQ5t9CCi993N346KAQRXw4nPJJzLnkuccshnwGQRaRtEREBEXDnW10Qcoq83q6ZaWnd1UBE8t7Eg/wAJh0u6QXxW8G38woJt3aVRXHGNpPv6rLxxeTQw3Hm65RNr+RULu9tva1KQGzNljHoyvxi3I94fNWRsrpDaQPtMJiPFzD1jPjYYh8ihuJki8KOvjlaHxSNe06OYQ4fMLtJOBzKK9CVjvqeDc+fD+q0+3d5Yae3WvJe7uQsGKR/usHD2jYBVH0hb57RkYLwSUtJIMi3PrBpZ8zcgfYFvipub0urrabb4dKtNR4mRn7TUDLC13YYfbkGQ91uapjeDeiqr5A6eQvz7EbRZjb+qwceZueax6bYb3NDzhbGQXYiRoMyQOP7va6yJdoxw9mmb2swZSLkg5WaLfpnwWLn+Y/W5hr7l8dBs5sLbztzdo1r+03M6s9IZZkHL45dZamScYGgMhblbRotnmeLuNl5imzLpS5ztSzO+ehc70RdczVDBc2DnHLBngaAMrD0tVmT9v2tb/J8jDmAv2XF3M8f1Xmh/dkXZzFud2N0qivk6unjuB35HZRsHtO8fZGamO5HQ5LUYZqzFDDqItJXj2v7tv/t5KwaveKGlZ9k2fFHeMZkWbDCPXkfoT8yeaiMTYm69DsSMSvPWVDhbrC28jifRhZ6A4ePPgtRvHvG+U2nBHFtExxFvB1VIO77g7R5LEillnmtAXzVD+9UkWcBoepacoI+HWO7R4eCnu6m4UdLaSS0k2t/RaTrhvmXeLzmeSnY0G724clQ5s9bdrQLMhAwWb6rWj7lnIdo8SFY1PTtY0MY0Na0WDWiwA8AF3C5WkEREBEVL9NO/MrZ20EEzo2tZinMZs4l/djxDMANzIHrBBM97+lejobsxdfOPwoiDY+2/RnlryVJb2dJNZtAlsknVwn8CO4bb2zrJ8cuSjpoD6Of5/wBV0a03sR+qDvBGtts+NwN2uLT4grDpolv9m0yDabPo3v70jj8v0Uz2Nu011gcRGvo/9VrtiUOisTYVDkETTBi3AiAMkMstPMfxIn2v70Z7Lh8AtXvHJtengc2JsUx4TxsOMDnDpi5i45KwgFyiqM3d3ypoyW1MToZnHtzyEy4yPXecwPBpDQFLod+aSkoT10jHDHK1sbbPdI0uxDCzTDZwzOQUl3k3SpKppM0QxW+8b2X/AO7j8bqh98N0oqOQYJmkOPZaW9o+bBqOYXmx8aY8lzlv13y57lhMLOms2vWNq5nyRU7KWE6taSG5X7ThfCX8mgD81jxuDG3ZZnAvJu8690eiD42Xg/aAN8Qa8jQaNFj6ixHOJNz+/LwC7at7Y3J0yZK82s0YQdbHM3Fjc6rFRTrcjoqmrcM02KCmOYJH8SQf4bT3R7R+AK1Jpm1Fthbvz1kvU08Ze/jwa0es92jR+wrq3Y6P6TZUf2qqex8zRcyv7kZ8Imnj7Rz8LLZT7RpdlxtpKWDFK7u08Wb3H15XcB4ud9FEa+rfLIJahzZpgbMjaC6CE8Axn/kS87WvoCiNrtzeySpGRfT0zu6B/aKgew0/dxn13fVYuwt2pawBrWiGlab5Ztv4i+c8ni92Q+i327+4bpHddWXOLPqibud/nOHD2Bl4+CnkcYAAAAAFgALAAaADgmkYWyNiRUzMETbcXOObnHxc7iVnoioIiICIiDgr5D2vXSTVM00hu+SWRzjr6RFragAAD4L69Xy7U0gbNUxuHdqJhY++UWTbSwTi38+HzWQ8g6hd5tljVhsfP+f63WIYyMiLeQy/2/8AU/BCx6xShp8R9f6qU7CcyTuOz8OI82lQuUkC/DxGY/oeRXi2oLSHNJBGhBsR5EIi+diRltsTbjxaL/NuvyurB2SWlgLSCPEG6+e91OliSnIbUx9dH67bCQf/AC/6FXXu/vBR17OspagYwO1hOGRv+ZGdfiCEEnXSaZrGlznBrWi5JNgB4knRRHePpEh2f2ahwkkcCWMh77jwBjJ7HvXsqX316Q5612GY2jv2aOJxw8jPIO8fZH0QTfffpcD8UdEWlrcnVT/u2nwYNZHeH0BVTS7QfK9xjLi53eqJO+7k31ByGfPgvAxvlcA/tOHdibk1o8hkB+yveoqBAbZPlb6IyYzkfWPJBs9zurpK+nlnzjx4H4hiuJGllsPpZuCtXavRXs+tBkpX9S//AAu0y/tQnu/CyoGaqc52NziXa3+uXgrDn3kLC0xkvqHtDmxxEjCHC95HjQZ6IJ3up0RU9IevqpG1D25tuMMTLekWk9p3M5DwWdtjfJ812UjgyMHC6qcLi/FsDPxHfQclTUEFXcxumIhkdikAkOAak9lx1z4K0tzt0pKiGPN8dO0WD3Xxubcm0Ydo037xyz0KlGLs3ZzpHGGmjc5z85Hudd7vanl4N8GDLwB1VhbuboR01nu/iTWsXkWDfZjb6I56niVtdm7LjgYI4mBrRnzJ4lx1ceZWWmhwFyiKgiIgIiICIiAvnXfqk6radW3g6TrB/raD+ZK+ilVPSzuZNJKKyFheMAbIG94Yb9q2pFiMxe1vBFirXvVoz7o01bTxPczA90TD1jLAk4B3m6O/NVPI7gRYq6dySZNn07gQSGYSBqC0kaeS+d59zxxxyw7levg9bbKqzebciaj/AIhIfGThEjTbXQOBzGmhuFFZqYHQYTyGXxbw823HJXZ0jx32fL7LmO+TwP5qmHuXXw+bLm4/bLuVjn4phlqNbJGRr8xmD5FbDZFJICKgTfZ2MOVQSQbj0Yw3tSO5DLxIWPMfInmMjno4cVh1dW+R13uLiBYX0A8GjRo5Bex5m0qK10sjzE57sZOKeT7145m5weQK70eynl2FrcI9KQ/y/ovLYMmTuRut26tDRdzrD96BBsdnUbIhZgz4uOp/RQ3bRH2iUg3BccwthV7Zc/IdlvhxPmf5LSTuzPmg6tbcgeJAUv3dhme51PRQunkda7rABoGQLjo0c3FZfR70T1G0CJn3gpf7wjtP5RNOvvHLzX0Pu9u3BRQiGniDGDM8XOPrPcc3O5lBDNy+icQ2mrnieXURjOJh1zv94fOw5Kxg1cogIiICIiAiIgIiICIiAuLLlEEP3t6M6atBcB1Ux/EYMifbZx8xY81UW1Nh7Q2NJ1jS5rL/AHjDijdydwvycAfBfRq6SwhwLXNDmnIgi4I8CDqpZLNVZbOlCbS6TmVdDNTzxBkxZZr23LXkEEAjVhy8lXLnq9t7uhGCe8lI4U8muA3MR8hrH8MuSpjePdeqoX4KmBzL5B+rHe68ZHyyPJY4+PHj36/rpc/btrcWTvdv8i0rAqG2cRzKyA/ve678l4VZ7Z/fALo517UVVgvle65kqC43Jv8AvgsVhUg3S3Lqdoy9XTx9kHtyuyjYPadxPsjM/VEaqnjfI9scbHPe82axoJcT4ADVXX0e9BzWFtRtAB7+82mvdjfDrD6Z9nTzU13G6N6bZjOwOsnIs+d47R8Q0eg3kPiSpZZBwxgAAAsBkANLDgF2REBERAREQEREBERAREQEREBERAREQF4VdEyVhjkja9jhYte0OafMHIr3RBUu9nQFBNd9FJ1Dz+G+7ovge8z6jkoVV9AO0hmHU7/KRw/5MC+j0QUBul0A1D5cVe5sUTfQjeHPk5YhkxvPX81emytkxU0TYYImxxtFg1osPPmeZzKy0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hQSERUSExAVFRQUFxgVGBUVFRgYGRkZFxUVFhgWFxUYGyYeFxojGRQVHy8gIygqLC0sFR4xNTEsNSYrLCkBCQoKDgwOGg8PGi4dHh8qKTU1NTU1KSwqLCk1LS01MCw1NSksLC8sNS0pLzEpLCksLCk1MSwpKSkqKSktLCksKf/AABEIAJYAyAMBIgACEQEDEQH/xAAcAAEAAgIDAQAAAAAAAAAAAAAABgcEBQECAwj/xABBEAABAwIDBAYHBgMIAwAAAAABAAIDBBESITEFBkFhBxMiMlFxQlJicoGRoRQzQ7HR8CPB4TRTY3OCkrLSRKLC/8QAGQEBAQEBAQEAAAAAAAAAAAAAAAECAwQF/8QAHREBAQACAgMBAAAAAAAAAAAAAAECEQMxBBIhQf/aAAwDAQACEQMRAD8AvFERAREQEREBERAREQEREBERAREQEREBERAREQEREBERAREQEREBERAREQEREBERAREQERLoC6vkAFybBY8lZwbnz4D9VoYd66SWUxNrYXytNi3rG3v4N4E+SDJrt7hC4Y6Sq6oi/XMi6xrc9HMYTI3xvhtms3ZO8lNVC8FRHJbUNcMQ95h7TfiFxhstdtPdymqTimp2PeNJLYZB7srCHj5oJIih7diVUH9l2g8tH4VY3r2eQlGGVvxLl6t3sqYf7Xs+TCNZaR32hnmWWErR/pKCVotTsfeulqsoKlj3DVl8Lx70brOHxC210BERAREQEREBERAREQEREBERARdJJAMyVgbQ2q2NjpJJGxRtzc95At5k6fmgzJqgNy1PgP5+CjW9W+lPRNxVEvaObYWZvd/p8ObrBV3vd00XvFQCw0NQ8ZnnGw/8nfJVqyCapkLyXPc49qR5Ju43ObjqctFLZPtWS1I97+k+prbxtPUQHLq2HtOH+I/V3kLBQ98dsiLW4EW+hW4dPFTm0Y6yQCxe69mu4gCw/XJauoqXPOJ7i4+JWccrl+fG7jI3WxN+62ksIap+AfhyfxGf7XafAhWLu301mVwjnonFx9Kmu7zJidmPgVTisLdPeuhhYIxG6Bx7z3dvEfEyDP4WAC4+Ry58eG8MblXTh48eTLWWXqt7ZO9dLUnDFUNL/wC6feOUecT7O+V1t8KrHa9dQmJr58FRjyiijAkkefBmHMHRbrcTYtZDimqZ3w05HYo5JOt6scHSSvuWEeqD5+Cx43kZc2O7j6rz8M4rqZbSTau71PU/f08chGji3tj3ZBZzfgVGNstlobMoq6Z8x7lHNaoafAY3WkibzxZL325vrdrvs7wyIHC6qeCRf1IWayP5D6aqP7G2NNXFzYmujgJtLK83kl8RK8a/5TDYekSvVt51ibo7yCup+uDCxzXOie02NpGWDw1zSQ5t9CCi993N346KAQRXw4nPJJzLnkuccshnwGQRaRtEREBEXDnW10Qcoq83q6ZaWnd1UBE8t7Eg/wAJh0u6QXxW8G38woJt3aVRXHGNpPv6rLxxeTQw3Hm65RNr+RULu9tva1KQGzNljHoyvxi3I94fNWRsrpDaQPtMJiPFzD1jPjYYh8ihuJki8KOvjlaHxSNe06OYQ4fMLtJOBzKK9CVjvqeDc+fD+q0+3d5Yae3WvJe7uQsGKR/usHD2jYBVH0hb57RkYLwSUtJIMi3PrBpZ8zcgfYFvipub0urrabb4dKtNR4mRn7TUDLC13YYfbkGQ91uapjeDeiqr5A6eQvz7EbRZjb+qwceZueax6bYb3NDzhbGQXYiRoMyQOP7va6yJdoxw9mmb2swZSLkg5WaLfpnwWLn+Y/W5hr7l8dBs5sLbztzdo1r+03M6s9IZZkHL45dZamScYGgMhblbRotnmeLuNl5imzLpS5ztSzO+ehc70RdczVDBc2DnHLBngaAMrD0tVmT9v2tb/J8jDmAv2XF3M8f1Xmh/dkXZzFud2N0qivk6unjuB35HZRsHtO8fZGamO5HQ5LUYZqzFDDqItJXj2v7tv/t5KwaveKGlZ9k2fFHeMZkWbDCPXkfoT8yeaiMTYm69DsSMSvPWVDhbrC28jifRhZ6A4ePPgtRvHvG+U2nBHFtExxFvB1VIO77g7R5LEillnmtAXzVD+9UkWcBoepacoI+HWO7R4eCnu6m4UdLaSS0k2t/RaTrhvmXeLzmeSnY0G724clQ5s9bdrQLMhAwWb6rWj7lnIdo8SFY1PTtY0MY0Na0WDWiwA8AF3C5WkEREBEVL9NO/MrZ20EEzo2tZinMZs4l/djxDMANzIHrBBM97+lejobsxdfOPwoiDY+2/RnlryVJb2dJNZtAlsknVwn8CO4bb2zrJ8cuSjpoD6Of5/wBV0a03sR+qDvBGtts+NwN2uLT4grDpolv9m0yDabPo3v70jj8v0Uz2Nu011gcRGvo/9VrtiUOisTYVDkETTBi3AiAMkMstPMfxIn2v70Z7Lh8AtXvHJtengc2JsUx4TxsOMDnDpi5i45KwgFyiqM3d3ypoyW1MToZnHtzyEy4yPXecwPBpDQFLod+aSkoT10jHDHK1sbbPdI0uxDCzTDZwzOQUl3k3SpKppM0QxW+8b2X/AO7j8bqh98N0oqOQYJmkOPZaW9o+bBqOYXmx8aY8lzlv13y57lhMLOms2vWNq5nyRU7KWE6taSG5X7ThfCX8mgD81jxuDG3ZZnAvJu8690eiD42Xg/aAN8Qa8jQaNFj6ixHOJNz+/LwC7at7Y3J0yZK82s0YQdbHM3Fjc6rFRTrcjoqmrcM02KCmOYJH8SQf4bT3R7R+AK1Jpm1Fthbvz1kvU08Ze/jwa0es92jR+wrq3Y6P6TZUf2qqex8zRcyv7kZ8Imnj7Rz8LLZT7RpdlxtpKWDFK7u08Wb3H15XcB4ud9FEa+rfLIJahzZpgbMjaC6CE8Axn/kS87WvoCiNrtzeySpGRfT0zu6B/aKgew0/dxn13fVYuwt2pawBrWiGlab5Ztv4i+c8ni92Q+i327+4bpHddWXOLPqibud/nOHD2Bl4+CnkcYAAAAAFgALAAaADgmkYWyNiRUzMETbcXOObnHxc7iVnoioIiICIiDgr5D2vXSTVM00hu+SWRzjr6RFragAAD4L69Xy7U0gbNUxuHdqJhY++UWTbSwTi38+HzWQ8g6hd5tljVhsfP+f63WIYyMiLeQy/2/8AU/BCx6xShp8R9f6qU7CcyTuOz8OI82lQuUkC/DxGY/oeRXi2oLSHNJBGhBsR5EIi+diRltsTbjxaL/NuvyurB2SWlgLSCPEG6+e91OliSnIbUx9dH67bCQf/AC/6FXXu/vBR17OspagYwO1hOGRv+ZGdfiCEEnXSaZrGlznBrWi5JNgB4knRRHePpEh2f2ahwkkcCWMh77jwBjJ7HvXsqX316Q5612GY2jv2aOJxw8jPIO8fZH0QTfffpcD8UdEWlrcnVT/u2nwYNZHeH0BVTS7QfK9xjLi53eqJO+7k31ByGfPgvAxvlcA/tOHdibk1o8hkB+yveoqBAbZPlb6IyYzkfWPJBs9zurpK+nlnzjx4H4hiuJGllsPpZuCtXavRXs+tBkpX9S//AAu0y/tQnu/CyoGaqc52NziXa3+uXgrDn3kLC0xkvqHtDmxxEjCHC95HjQZ6IJ3up0RU9IevqpG1D25tuMMTLekWk9p3M5DwWdtjfJ812UjgyMHC6qcLi/FsDPxHfQclTUEFXcxumIhkdikAkOAak9lx1z4K0tzt0pKiGPN8dO0WD3Xxubcm0Ydo037xyz0KlGLs3ZzpHGGmjc5z85Hudd7vanl4N8GDLwB1VhbuboR01nu/iTWsXkWDfZjb6I56niVtdm7LjgYI4mBrRnzJ4lx1ceZWWmhwFyiKgiIgIiICIiAvnXfqk6radW3g6TrB/raD+ZK+ilVPSzuZNJKKyFheMAbIG94Yb9q2pFiMxe1vBFirXvVoz7o01bTxPczA90TD1jLAk4B3m6O/NVPI7gRYq6dySZNn07gQSGYSBqC0kaeS+d59zxxxyw7levg9bbKqzebciaj/AIhIfGThEjTbXQOBzGmhuFFZqYHQYTyGXxbw823HJXZ0jx32fL7LmO+TwP5qmHuXXw+bLm4/bLuVjn4phlqNbJGRr8xmD5FbDZFJICKgTfZ2MOVQSQbj0Yw3tSO5DLxIWPMfInmMjno4cVh1dW+R13uLiBYX0A8GjRo5Bex5m0qK10sjzE57sZOKeT7145m5weQK70eynl2FrcI9KQ/y/ovLYMmTuRut26tDRdzrD96BBsdnUbIhZgz4uOp/RQ3bRH2iUg3BccwthV7Zc/IdlvhxPmf5LSTuzPmg6tbcgeJAUv3dhme51PRQunkda7rABoGQLjo0c3FZfR70T1G0CJn3gpf7wjtP5RNOvvHLzX0Pu9u3BRQiGniDGDM8XOPrPcc3O5lBDNy+icQ2mrnieXURjOJh1zv94fOw5Kxg1cogIiICIiAiIgIiICIiAuLLlEEP3t6M6atBcB1Ux/EYMifbZx8xY81UW1Nh7Q2NJ1jS5rL/AHjDijdydwvycAfBfRq6SwhwLXNDmnIgi4I8CDqpZLNVZbOlCbS6TmVdDNTzxBkxZZr23LXkEEAjVhy8lXLnq9t7uhGCe8lI4U8muA3MR8hrH8MuSpjePdeqoX4KmBzL5B+rHe68ZHyyPJY4+PHj36/rpc/btrcWTvdv8i0rAqG2cRzKyA/ve678l4VZ7Z/fALo517UVVgvle65kqC43Jv8AvgsVhUg3S3Lqdoy9XTx9kHtyuyjYPadxPsjM/VEaqnjfI9scbHPe82axoJcT4ADVXX0e9BzWFtRtAB7+82mvdjfDrD6Z9nTzU13G6N6bZjOwOsnIs+d47R8Q0eg3kPiSpZZBwxgAAAsBkANLDgF2REBERAREQEREBERAREQEREBERAREQF4VdEyVhjkja9jhYte0OafMHIr3RBUu9nQFBNd9FJ1Dz+G+7ovge8z6jkoVV9AO0hmHU7/KRw/5MC+j0QUBul0A1D5cVe5sUTfQjeHPk5YhkxvPX81emytkxU0TYYImxxtFg1osPPmeZzKy0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jpeg;base64,/9j/4AAQSkZJRgABAQAAAQABAAD/2wCEAAkGBhQSERUSExAVFRQUFxgVGBUVFRgYGRkZFxUVFhgWFxUYGyYeFxojGRQVHy8gIygqLC0sFR4xNTEsNSYrLCkBCQoKDgwOGg8PGi4dHh8qKTU1NTU1KSwqLCk1LS01MCw1NSksLC8sNS0pLzEpLCksLCk1MSwpKSkqKSktLCksKf/AABEIAJYAyAMBIgACEQEDEQH/xAAcAAEAAgIDAQAAAAAAAAAAAAAABgcEBQECAwj/xABBEAABAwIDBAYHBgMIAwAAAAABAAIDBBESITEFBkFhBxMiMlFxQlJicoGRoRQzQ7HR8CPB4TRTY3OCkrLSRKLC/8QAGQEBAQEBAQEAAAAAAAAAAAAAAAECAwQF/8QAHREBAQACAgMBAAAAAAAAAAAAAAECEQMxBBIhQf/aAAwDAQACEQMRAD8AvFERAREQEREBERAREQEREBERAREQEREBERAREQEREBERAREQEREBERAREQEREBERAREQERLoC6vkAFybBY8lZwbnz4D9VoYd66SWUxNrYXytNi3rG3v4N4E+SDJrt7hC4Y6Sq6oi/XMi6xrc9HMYTI3xvhtms3ZO8lNVC8FRHJbUNcMQ95h7TfiFxhstdtPdymqTimp2PeNJLYZB7srCHj5oJIih7diVUH9l2g8tH4VY3r2eQlGGVvxLl6t3sqYf7Xs+TCNZaR32hnmWWErR/pKCVotTsfeulqsoKlj3DVl8Lx70brOHxC210BERAREQEREBERAREQEREBERARdJJAMyVgbQ2q2NjpJJGxRtzc95At5k6fmgzJqgNy1PgP5+CjW9W+lPRNxVEvaObYWZvd/p8ObrBV3vd00XvFQCw0NQ8ZnnGw/8nfJVqyCapkLyXPc49qR5Ju43ObjqctFLZPtWS1I97+k+prbxtPUQHLq2HtOH+I/V3kLBQ98dsiLW4EW+hW4dPFTm0Y6yQCxe69mu4gCw/XJauoqXPOJ7i4+JWccrl+fG7jI3WxN+62ksIap+AfhyfxGf7XafAhWLu301mVwjnonFx9Kmu7zJidmPgVTisLdPeuhhYIxG6Bx7z3dvEfEyDP4WAC4+Ry58eG8MblXTh48eTLWWXqt7ZO9dLUnDFUNL/wC6feOUecT7O+V1t8KrHa9dQmJr58FRjyiijAkkefBmHMHRbrcTYtZDimqZ3w05HYo5JOt6scHSSvuWEeqD5+Cx43kZc2O7j6rz8M4rqZbSTau71PU/f08chGji3tj3ZBZzfgVGNstlobMoq6Z8x7lHNaoafAY3WkibzxZL325vrdrvs7wyIHC6qeCRf1IWayP5D6aqP7G2NNXFzYmujgJtLK83kl8RK8a/5TDYekSvVt51ibo7yCup+uDCxzXOie02NpGWDw1zSQ5t9CCi993N346KAQRXw4nPJJzLnkuccshnwGQRaRtEREBEXDnW10Qcoq83q6ZaWnd1UBE8t7Eg/wAJh0u6QXxW8G38woJt3aVRXHGNpPv6rLxxeTQw3Hm65RNr+RULu9tva1KQGzNljHoyvxi3I94fNWRsrpDaQPtMJiPFzD1jPjYYh8ihuJki8KOvjlaHxSNe06OYQ4fMLtJOBzKK9CVjvqeDc+fD+q0+3d5Yae3WvJe7uQsGKR/usHD2jYBVH0hb57RkYLwSUtJIMi3PrBpZ8zcgfYFvipub0urrabb4dKtNR4mRn7TUDLC13YYfbkGQ91uapjeDeiqr5A6eQvz7EbRZjb+qwceZueax6bYb3NDzhbGQXYiRoMyQOP7va6yJdoxw9mmb2swZSLkg5WaLfpnwWLn+Y/W5hr7l8dBs5sLbztzdo1r+03M6s9IZZkHL45dZamScYGgMhblbRotnmeLuNl5imzLpS5ztSzO+ehc70RdczVDBc2DnHLBngaAMrD0tVmT9v2tb/J8jDmAv2XF3M8f1Xmh/dkXZzFud2N0qivk6unjuB35HZRsHtO8fZGamO5HQ5LUYZqzFDDqItJXj2v7tv/t5KwaveKGlZ9k2fFHeMZkWbDCPXkfoT8yeaiMTYm69DsSMSvPWVDhbrC28jifRhZ6A4ePPgtRvHvG+U2nBHFtExxFvB1VIO77g7R5LEillnmtAXzVD+9UkWcBoepacoI+HWO7R4eCnu6m4UdLaSS0k2t/RaTrhvmXeLzmeSnY0G724clQ5s9bdrQLMhAwWb6rWj7lnIdo8SFY1PTtY0MY0Na0WDWiwA8AF3C5WkEREBEVL9NO/MrZ20EEzo2tZinMZs4l/djxDMANzIHrBBM97+lejobsxdfOPwoiDY+2/RnlryVJb2dJNZtAlsknVwn8CO4bb2zrJ8cuSjpoD6Of5/wBV0a03sR+qDvBGtts+NwN2uLT4grDpolv9m0yDabPo3v70jj8v0Uz2Nu011gcRGvo/9VrtiUOisTYVDkETTBi3AiAMkMstPMfxIn2v70Z7Lh8AtXvHJtengc2JsUx4TxsOMDnDpi5i45KwgFyiqM3d3ypoyW1MToZnHtzyEy4yPXecwPBpDQFLod+aSkoT10jHDHK1sbbPdI0uxDCzTDZwzOQUl3k3SpKppM0QxW+8b2X/AO7j8bqh98N0oqOQYJmkOPZaW9o+bBqOYXmx8aY8lzlv13y57lhMLOms2vWNq5nyRU7KWE6taSG5X7ThfCX8mgD81jxuDG3ZZnAvJu8690eiD42Xg/aAN8Qa8jQaNFj6ixHOJNz+/LwC7at7Y3J0yZK82s0YQdbHM3Fjc6rFRTrcjoqmrcM02KCmOYJH8SQf4bT3R7R+AK1Jpm1Fthbvz1kvU08Ze/jwa0es92jR+wrq3Y6P6TZUf2qqex8zRcyv7kZ8Imnj7Rz8LLZT7RpdlxtpKWDFK7u08Wb3H15XcB4ud9FEa+rfLIJahzZpgbMjaC6CE8Axn/kS87WvoCiNrtzeySpGRfT0zu6B/aKgew0/dxn13fVYuwt2pawBrWiGlab5Ztv4i+c8ni92Q+i327+4bpHddWXOLPqibud/nOHD2Bl4+CnkcYAAAAAFgALAAaADgmkYWyNiRUzMETbcXOObnHxc7iVnoioIiICIiDgr5D2vXSTVM00hu+SWRzjr6RFragAAD4L69Xy7U0gbNUxuHdqJhY++UWTbSwTi38+HzWQ8g6hd5tljVhsfP+f63WIYyMiLeQy/2/8AU/BCx6xShp8R9f6qU7CcyTuOz8OI82lQuUkC/DxGY/oeRXi2oLSHNJBGhBsR5EIi+diRltsTbjxaL/NuvyurB2SWlgLSCPEG6+e91OliSnIbUx9dH67bCQf/AC/6FXXu/vBR17OspagYwO1hOGRv+ZGdfiCEEnXSaZrGlznBrWi5JNgB4knRRHePpEh2f2ahwkkcCWMh77jwBjJ7HvXsqX316Q5612GY2jv2aOJxw8jPIO8fZH0QTfffpcD8UdEWlrcnVT/u2nwYNZHeH0BVTS7QfK9xjLi53eqJO+7k31ByGfPgvAxvlcA/tOHdibk1o8hkB+yveoqBAbZPlb6IyYzkfWPJBs9zurpK+nlnzjx4H4hiuJGllsPpZuCtXavRXs+tBkpX9S//AAu0y/tQnu/CyoGaqc52NziXa3+uXgrDn3kLC0xkvqHtDmxxEjCHC95HjQZ6IJ3up0RU9IevqpG1D25tuMMTLekWk9p3M5DwWdtjfJ812UjgyMHC6qcLi/FsDPxHfQclTUEFXcxumIhkdikAkOAak9lx1z4K0tzt0pKiGPN8dO0WD3Xxubcm0Ydo037xyz0KlGLs3ZzpHGGmjc5z85Hudd7vanl4N8GDLwB1VhbuboR01nu/iTWsXkWDfZjb6I56niVtdm7LjgYI4mBrRnzJ4lx1ceZWWmhwFyiKgiIgIiICIiAvnXfqk6radW3g6TrB/raD+ZK+ilVPSzuZNJKKyFheMAbIG94Yb9q2pFiMxe1vBFirXvVoz7o01bTxPczA90TD1jLAk4B3m6O/NVPI7gRYq6dySZNn07gQSGYSBqC0kaeS+d59zxxxyw7levg9bbKqzebciaj/AIhIfGThEjTbXQOBzGmhuFFZqYHQYTyGXxbw823HJXZ0jx32fL7LmO+TwP5qmHuXXw+bLm4/bLuVjn4phlqNbJGRr8xmD5FbDZFJICKgTfZ2MOVQSQbj0Yw3tSO5DLxIWPMfInmMjno4cVh1dW+R13uLiBYX0A8GjRo5Bex5m0qK10sjzE57sZOKeT7145m5weQK70eynl2FrcI9KQ/y/ovLYMmTuRut26tDRdzrD96BBsdnUbIhZgz4uOp/RQ3bRH2iUg3BccwthV7Zc/IdlvhxPmf5LSTuzPmg6tbcgeJAUv3dhme51PRQunkda7rABoGQLjo0c3FZfR70T1G0CJn3gpf7wjtP5RNOvvHLzX0Pu9u3BRQiGniDGDM8XOPrPcc3O5lBDNy+icQ2mrnieXURjOJh1zv94fOw5Kxg1cogIiICIiAiIgIiICIiAuLLlEEP3t6M6atBcB1Ux/EYMifbZx8xY81UW1Nh7Q2NJ1jS5rL/AHjDijdydwvycAfBfRq6SwhwLXNDmnIgi4I8CDqpZLNVZbOlCbS6TmVdDNTzxBkxZZr23LXkEEAjVhy8lXLnq9t7uhGCe8lI4U8muA3MR8hrH8MuSpjePdeqoX4KmBzL5B+rHe68ZHyyPJY4+PHj36/rpc/btrcWTvdv8i0rAqG2cRzKyA/ve678l4VZ7Z/fALo517UVVgvle65kqC43Jv8AvgsVhUg3S3Lqdoy9XTx9kHtyuyjYPadxPsjM/VEaqnjfI9scbHPe82axoJcT4ADVXX0e9BzWFtRtAB7+82mvdjfDrD6Z9nTzU13G6N6bZjOwOsnIs+d47R8Q0eg3kPiSpZZBwxgAAAsBkANLDgF2REBERAREQEREBERAREQEREBERAREQF4VdEyVhjkja9jhYte0OafMHIr3RBUu9nQFBNd9FJ1Dz+G+7ovge8z6jkoVV9AO0hmHU7/KRw/5MC+j0QUBul0A1D5cVe5sUTfQjeHPk5YhkxvPX81emytkxU0TYYImxxtFg1osPPmeZzKy0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www.orange.ro/images/modems/novatel-xu87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322" y="6324085"/>
            <a:ext cx="1914892" cy="1440000"/>
          </a:xfrm>
          <a:prstGeom prst="rect">
            <a:avLst/>
          </a:prstGeom>
          <a:noFill/>
        </p:spPr>
      </p:pic>
      <p:pic>
        <p:nvPicPr>
          <p:cNvPr id="2062" name="Picture 14" descr="http://www.portables.org/site/medias/Centrino2_logo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4109" y="6324085"/>
            <a:ext cx="2160001" cy="1440000"/>
          </a:xfrm>
          <a:prstGeom prst="rect">
            <a:avLst/>
          </a:prstGeom>
          <a:noFill/>
        </p:spPr>
      </p:pic>
      <p:pic>
        <p:nvPicPr>
          <p:cNvPr id="2064" name="Picture 16" descr="http://www.numerama.com/media/attach/cisco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005" y="6324085"/>
            <a:ext cx="2275527" cy="1440000"/>
          </a:xfrm>
          <a:prstGeom prst="rect">
            <a:avLst/>
          </a:prstGeom>
          <a:noFill/>
        </p:spPr>
      </p:pic>
      <p:pic>
        <p:nvPicPr>
          <p:cNvPr id="2066" name="Picture 18" descr="http://www.noemiconcept.com/images/stories/outlook-2007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01425" y="6324085"/>
            <a:ext cx="1464000" cy="1440000"/>
          </a:xfrm>
          <a:prstGeom prst="rect">
            <a:avLst/>
          </a:prstGeom>
          <a:noFill/>
        </p:spPr>
      </p:pic>
      <p:pic>
        <p:nvPicPr>
          <p:cNvPr id="2068" name="Picture 20" descr="http://magazine.qualys.fr/wp-content/uploads/internet-explorer.jpeg"/>
          <p:cNvPicPr>
            <a:picLocks noChangeAspect="1" noChangeArrowheads="1"/>
          </p:cNvPicPr>
          <p:nvPr/>
        </p:nvPicPr>
        <p:blipFill>
          <a:blip r:embed="rId8" cstate="print"/>
          <a:srcRect l="18725" r="19897"/>
          <a:stretch>
            <a:fillRect/>
          </a:stretch>
        </p:blipFill>
        <p:spPr bwMode="auto">
          <a:xfrm>
            <a:off x="11591317" y="6324085"/>
            <a:ext cx="1325752" cy="1440000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466361" y="8166100"/>
            <a:ext cx="9505160" cy="5386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700" b="1" dirty="0">
                <a:solidFill>
                  <a:srgbClr val="C00000"/>
                </a:solidFill>
              </a:rPr>
              <a:t>Setting up an environment take human and material resources</a:t>
            </a:r>
          </a:p>
        </p:txBody>
      </p:sp>
    </p:spTree>
    <p:extLst>
      <p:ext uri="{BB962C8B-B14F-4D97-AF65-F5344CB8AC3E}">
        <p14:creationId xmlns:p14="http://schemas.microsoft.com/office/powerpoint/2010/main" val="2749472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650876" y="2276489"/>
            <a:ext cx="11703050" cy="61287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Large number of configurations</a:t>
            </a:r>
          </a:p>
          <a:p>
            <a:pPr lvl="1"/>
            <a:r>
              <a:rPr lang="en-US" b="1" dirty="0" smtClean="0"/>
              <a:t>2.560.000* </a:t>
            </a:r>
            <a:r>
              <a:rPr lang="en-US" dirty="0" smtClean="0"/>
              <a:t>different environments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Functionalities:</a:t>
            </a:r>
          </a:p>
          <a:p>
            <a:pPr lvl="1"/>
            <a:r>
              <a:rPr lang="en-US" b="1" dirty="0" smtClean="0"/>
              <a:t>1461</a:t>
            </a:r>
            <a:r>
              <a:rPr lang="en-US" dirty="0" smtClean="0"/>
              <a:t> requirements</a:t>
            </a:r>
          </a:p>
          <a:p>
            <a:pPr>
              <a:buNone/>
            </a:pPr>
            <a:r>
              <a:rPr lang="en-US" sz="4800" dirty="0">
                <a:solidFill>
                  <a:srgbClr val="C00000"/>
                </a:solidFill>
              </a:rPr>
              <a:t>How to test those </a:t>
            </a:r>
            <a:r>
              <a:rPr lang="en-US" sz="4800" b="1" dirty="0">
                <a:solidFill>
                  <a:srgbClr val="C00000"/>
                </a:solidFill>
              </a:rPr>
              <a:t>1461</a:t>
            </a:r>
            <a:r>
              <a:rPr lang="en-US" sz="4800" dirty="0">
                <a:solidFill>
                  <a:srgbClr val="C00000"/>
                </a:solidFill>
              </a:rPr>
              <a:t> requirements over this </a:t>
            </a:r>
            <a:r>
              <a:rPr lang="en-US" sz="4800" b="1" dirty="0">
                <a:solidFill>
                  <a:srgbClr val="C00000"/>
                </a:solidFill>
              </a:rPr>
              <a:t>2.560.000</a:t>
            </a:r>
            <a:r>
              <a:rPr lang="en-US" sz="4800" dirty="0">
                <a:solidFill>
                  <a:srgbClr val="C00000"/>
                </a:solidFill>
              </a:rPr>
              <a:t> environments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Exhaustive Approach 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1461 * 2.560.000 = </a:t>
            </a:r>
            <a:r>
              <a:rPr lang="en-US" sz="4300" b="1" dirty="0">
                <a:solidFill>
                  <a:srgbClr val="C00000"/>
                </a:solidFill>
              </a:rPr>
              <a:t>3.7*10</a:t>
            </a:r>
            <a:r>
              <a:rPr lang="en-US" sz="4300" b="1" baseline="30000" dirty="0">
                <a:solidFill>
                  <a:srgbClr val="C00000"/>
                </a:solidFill>
              </a:rPr>
              <a:t>9</a:t>
            </a:r>
            <a:r>
              <a:rPr lang="en-US" sz="4300" b="1" dirty="0">
                <a:solidFill>
                  <a:srgbClr val="C00000"/>
                </a:solidFill>
              </a:rPr>
              <a:t> TC </a:t>
            </a:r>
            <a:r>
              <a:rPr lang="en-US" dirty="0" smtClean="0">
                <a:solidFill>
                  <a:srgbClr val="C00000"/>
                </a:solidFill>
              </a:rPr>
              <a:t>to execute to verify each requirement in each configuration</a:t>
            </a:r>
          </a:p>
          <a:p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FE8A-D419-419F-90CF-72C506E27B77}" type="slidenum">
              <a:rPr lang="fr-FR"/>
              <a:pPr/>
              <a:t>16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5736" y="8288232"/>
            <a:ext cx="12117701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 smtClean="0"/>
              <a:t>=#OS*#Mobile*#</a:t>
            </a:r>
            <a:r>
              <a:rPr lang="en-US" b="1" dirty="0" err="1" smtClean="0"/>
              <a:t>WifiInt</a:t>
            </a:r>
            <a:r>
              <a:rPr lang="en-US" b="1" dirty="0" smtClean="0"/>
              <a:t>*#</a:t>
            </a:r>
            <a:r>
              <a:rPr lang="en-US" b="1" dirty="0" err="1" smtClean="0"/>
              <a:t>WiFiExt</a:t>
            </a:r>
            <a:r>
              <a:rPr lang="en-US" b="1" dirty="0" smtClean="0"/>
              <a:t>*#Modem*#VPN*#</a:t>
            </a:r>
            <a:r>
              <a:rPr lang="en-US" b="1" dirty="0" err="1" smtClean="0"/>
              <a:t>MailClient</a:t>
            </a:r>
            <a:r>
              <a:rPr lang="en-US" b="1" dirty="0" smtClean="0"/>
              <a:t>*#Browser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319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select a </a:t>
            </a:r>
            <a:r>
              <a:rPr lang="fr-FR" dirty="0" err="1" smtClean="0"/>
              <a:t>subset</a:t>
            </a:r>
            <a:r>
              <a:rPr lang="fr-FR" dirty="0" smtClean="0"/>
              <a:t> of configurations in </a:t>
            </a:r>
            <a:r>
              <a:rPr lang="fr-FR" dirty="0" err="1" smtClean="0"/>
              <a:t>order</a:t>
            </a:r>
            <a:r>
              <a:rPr lang="fr-FR" dirty="0" smtClean="0"/>
              <a:t> to</a:t>
            </a:r>
          </a:p>
          <a:p>
            <a:pPr lvl="1"/>
            <a:r>
              <a:rPr lang="fr-FR" dirty="0" err="1" smtClean="0"/>
              <a:t>Cover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/>
            <a:r>
              <a:rPr lang="fr-FR" dirty="0" err="1" smtClean="0"/>
              <a:t>Obtain</a:t>
            </a:r>
            <a:r>
              <a:rPr lang="fr-FR" dirty="0" smtClean="0"/>
              <a:t> a </a:t>
            </a:r>
            <a:r>
              <a:rPr lang="fr-FR" dirty="0" err="1" smtClean="0"/>
              <a:t>manageable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test case to </a:t>
            </a:r>
            <a:r>
              <a:rPr lang="fr-FR" dirty="0" err="1" smtClean="0"/>
              <a:t>execute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11823700" y="9194800"/>
            <a:ext cx="1181100" cy="293688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7723AA4D-E69D-4CCE-B166-E9045D44C843}" type="datetime1">
              <a:rPr lang="fr-FR"/>
              <a:pPr/>
              <a:t>13/11/15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38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18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83589863"/>
              </p:ext>
            </p:extLst>
          </p:nvPr>
        </p:nvGraphicFramePr>
        <p:xfrm>
          <a:off x="4846216" y="2788568"/>
          <a:ext cx="7830933" cy="511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http://static.commentcamarche.net/www.commentcamarche.net/faq/images/5120-img-22491-windows-xp-logo-s-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299" y="2929408"/>
            <a:ext cx="480000" cy="480000"/>
          </a:xfrm>
          <a:prstGeom prst="rect">
            <a:avLst/>
          </a:prstGeom>
          <a:noFill/>
        </p:spPr>
      </p:pic>
      <p:pic>
        <p:nvPicPr>
          <p:cNvPr id="8" name="Picture 12" descr="http://www.orange.ro/images/modems/novatel-xu87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3510" y="2929408"/>
            <a:ext cx="638300" cy="480000"/>
          </a:xfrm>
          <a:prstGeom prst="rect">
            <a:avLst/>
          </a:prstGeom>
          <a:noFill/>
        </p:spPr>
      </p:pic>
      <p:pic>
        <p:nvPicPr>
          <p:cNvPr id="9" name="Picture 14" descr="http://www.portables.org/site/medias/Centrino2_logo_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23617" y="3529408"/>
            <a:ext cx="720000" cy="480000"/>
          </a:xfrm>
          <a:prstGeom prst="rect">
            <a:avLst/>
          </a:prstGeom>
          <a:noFill/>
        </p:spPr>
      </p:pic>
      <p:pic>
        <p:nvPicPr>
          <p:cNvPr id="10" name="Picture 16" descr="http://www.numerama.com/media/attach/cisco1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42021" y="3529408"/>
            <a:ext cx="758511" cy="480000"/>
          </a:xfrm>
          <a:prstGeom prst="rect">
            <a:avLst/>
          </a:prstGeom>
          <a:noFill/>
        </p:spPr>
      </p:pic>
      <p:pic>
        <p:nvPicPr>
          <p:cNvPr id="11" name="Picture 18" descr="http://www.noemiconcept.com/images/stories/outlook-2007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42020" y="2929408"/>
            <a:ext cx="488000" cy="480000"/>
          </a:xfrm>
          <a:prstGeom prst="rect">
            <a:avLst/>
          </a:prstGeom>
          <a:noFill/>
        </p:spPr>
      </p:pic>
      <p:pic>
        <p:nvPicPr>
          <p:cNvPr id="12" name="Picture 20" descr="http://magazine.qualys.fr/wp-content/uploads/internet-explorer.jpeg"/>
          <p:cNvPicPr>
            <a:picLocks noChangeAspect="1" noChangeArrowheads="1"/>
          </p:cNvPicPr>
          <p:nvPr/>
        </p:nvPicPr>
        <p:blipFill>
          <a:blip r:embed="rId13" cstate="print"/>
          <a:srcRect l="18725" r="19897"/>
          <a:stretch>
            <a:fillRect/>
          </a:stretch>
        </p:blipFill>
        <p:spPr bwMode="auto">
          <a:xfrm>
            <a:off x="583299" y="3529408"/>
            <a:ext cx="441916" cy="480000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0" y="6388968"/>
            <a:ext cx="3190032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Requirements</a:t>
            </a:r>
            <a:endParaRPr lang="en-US" sz="3600" dirty="0"/>
          </a:p>
        </p:txBody>
      </p:sp>
      <p:pic>
        <p:nvPicPr>
          <p:cNvPr id="95234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5499" y="7037040"/>
            <a:ext cx="480000" cy="480000"/>
          </a:xfrm>
          <a:prstGeom prst="rect">
            <a:avLst/>
          </a:prstGeom>
          <a:noFill/>
        </p:spPr>
      </p:pic>
      <p:pic>
        <p:nvPicPr>
          <p:cNvPr id="16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7904" y="7037040"/>
            <a:ext cx="480000" cy="480000"/>
          </a:xfrm>
          <a:prstGeom prst="rect">
            <a:avLst/>
          </a:prstGeom>
          <a:noFill/>
        </p:spPr>
      </p:pic>
      <p:pic>
        <p:nvPicPr>
          <p:cNvPr id="17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7904" y="7037040"/>
            <a:ext cx="480000" cy="48000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-75367" y="4190643"/>
            <a:ext cx="3791403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Environment Spec.</a:t>
            </a:r>
            <a:endParaRPr lang="en-US" sz="3600" dirty="0"/>
          </a:p>
        </p:txBody>
      </p:sp>
      <p:cxnSp>
        <p:nvCxnSpPr>
          <p:cNvPr id="20" name="Connecteur droit avec flèche 19"/>
          <p:cNvCxnSpPr>
            <a:stCxn id="10" idx="3"/>
          </p:cNvCxnSpPr>
          <p:nvPr/>
        </p:nvCxnSpPr>
        <p:spPr bwMode="auto">
          <a:xfrm>
            <a:off x="2700532" y="3769408"/>
            <a:ext cx="2138943" cy="1442157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</p:cNvCxnSpPr>
          <p:nvPr/>
        </p:nvCxnSpPr>
        <p:spPr bwMode="auto">
          <a:xfrm flipV="1">
            <a:off x="3190032" y="5402065"/>
            <a:ext cx="1649444" cy="1325455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6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536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variations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lIns="130046" tIns="65023" rIns="130046" bIns="65023">
            <a:normAutofit/>
          </a:bodyPr>
          <a:lstStyle/>
          <a:p>
            <a:r>
              <a:rPr lang="fr-FR" b="1" dirty="0">
                <a:solidFill>
                  <a:srgbClr val="558ED5"/>
                </a:solidFill>
              </a:rPr>
              <a:t>S</a:t>
            </a:r>
            <a:r>
              <a:rPr lang="fr-FR" b="1" dirty="0" smtClean="0">
                <a:solidFill>
                  <a:srgbClr val="558ED5"/>
                </a:solidFill>
              </a:rPr>
              <a:t>oftware </a:t>
            </a:r>
            <a:r>
              <a:rPr lang="fr-FR" b="1" dirty="0" err="1" smtClean="0">
                <a:solidFill>
                  <a:srgbClr val="558ED5"/>
                </a:solidFill>
              </a:rPr>
              <a:t>product</a:t>
            </a:r>
            <a:r>
              <a:rPr lang="fr-FR" b="1" dirty="0" smtClean="0">
                <a:solidFill>
                  <a:srgbClr val="558ED5"/>
                </a:solidFill>
              </a:rPr>
              <a:t> line engineering</a:t>
            </a:r>
          </a:p>
          <a:p>
            <a:endParaRPr lang="fr-FR" dirty="0" smtClean="0"/>
          </a:p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ariability</a:t>
            </a:r>
            <a:r>
              <a:rPr lang="fr-FR" dirty="0" smtClean="0"/>
              <a:t> intensive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Techniques for </a:t>
            </a:r>
            <a:r>
              <a:rPr lang="fr-FR" b="1" dirty="0" err="1" smtClean="0">
                <a:solidFill>
                  <a:srgbClr val="558ED5"/>
                </a:solidFill>
              </a:rPr>
              <a:t>modeling</a:t>
            </a:r>
            <a:r>
              <a:rPr lang="fr-FR" dirty="0" smtClean="0"/>
              <a:t> and </a:t>
            </a:r>
            <a:r>
              <a:rPr lang="fr-FR" b="1" dirty="0" err="1" smtClean="0">
                <a:solidFill>
                  <a:srgbClr val="558ED5"/>
                </a:solidFill>
              </a:rPr>
              <a:t>implementing</a:t>
            </a:r>
            <a:r>
              <a:rPr lang="fr-FR" dirty="0" smtClean="0"/>
              <a:t> </a:t>
            </a:r>
            <a:r>
              <a:rPr lang="fr-FR" dirty="0" err="1" smtClean="0"/>
              <a:t>variability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7E659AE-68A2-41B4-825A-F55FDC85404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146" y="3955098"/>
            <a:ext cx="619756" cy="6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36" y="3238218"/>
            <a:ext cx="619106" cy="6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7" b="16443"/>
          <a:stretch>
            <a:fillRect/>
          </a:stretch>
        </p:blipFill>
        <p:spPr bwMode="auto">
          <a:xfrm>
            <a:off x="11110912" y="4671978"/>
            <a:ext cx="766729" cy="61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65096" y="3852687"/>
            <a:ext cx="512057" cy="56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81975" y="3647863"/>
            <a:ext cx="1021682" cy="7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 descr="Z:\mathieuacher sur mon Mac\Desktop\PhDPresentationResources\170px-Android_robot.svg.png"/>
          <p:cNvPicPr>
            <a:picLocks noChangeAspect="1" noChangeArrowheads="1"/>
          </p:cNvPicPr>
          <p:nvPr/>
        </p:nvPicPr>
        <p:blipFill>
          <a:blip r:embed="rId7" cstate="print">
            <a:lum contrast="1000"/>
          </a:blip>
          <a:srcRect/>
          <a:stretch>
            <a:fillRect/>
          </a:stretch>
        </p:blipFill>
        <p:spPr bwMode="auto">
          <a:xfrm>
            <a:off x="9574742" y="4364743"/>
            <a:ext cx="576024" cy="68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1222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20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562600" y="770465"/>
            <a:ext cx="2184400" cy="550336"/>
          </a:xfrm>
          <a:prstGeom prst="rect">
            <a:avLst/>
          </a:prstGeom>
          <a:noFill/>
          <a:ln w="349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" y="541102"/>
            <a:ext cx="5467351" cy="779700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/>
              <a:t>Functional Domain</a:t>
            </a:r>
          </a:p>
        </p:txBody>
      </p:sp>
    </p:spTree>
    <p:extLst>
      <p:ext uri="{BB962C8B-B14F-4D97-AF65-F5344CB8AC3E}">
        <p14:creationId xmlns:p14="http://schemas.microsoft.com/office/powerpoint/2010/main" val="1142778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44600" y="1820336"/>
            <a:ext cx="1295400" cy="338664"/>
          </a:xfrm>
          <a:prstGeom prst="rect">
            <a:avLst/>
          </a:prstGeom>
          <a:noFill/>
          <a:ln w="349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4500" y="1539479"/>
            <a:ext cx="3835400" cy="779700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/>
              <a:t>Unique ID</a:t>
            </a:r>
          </a:p>
        </p:txBody>
      </p:sp>
    </p:spTree>
    <p:extLst>
      <p:ext uri="{BB962C8B-B14F-4D97-AF65-F5344CB8AC3E}">
        <p14:creationId xmlns:p14="http://schemas.microsoft.com/office/powerpoint/2010/main" val="91962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00300" y="1820336"/>
            <a:ext cx="1143000" cy="338664"/>
          </a:xfrm>
          <a:prstGeom prst="rect">
            <a:avLst/>
          </a:prstGeom>
          <a:noFill/>
          <a:ln w="349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74067" y="1600201"/>
            <a:ext cx="5477933" cy="779700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3897241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352799" y="1820336"/>
            <a:ext cx="6057900" cy="338664"/>
          </a:xfrm>
          <a:prstGeom prst="rect">
            <a:avLst/>
          </a:prstGeom>
          <a:noFill/>
          <a:ln w="349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0035" y="2209801"/>
            <a:ext cx="9093199" cy="779700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/>
              <a:t>Summary of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1095566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438151"/>
            <a:ext cx="12039600" cy="84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40367" y="2065868"/>
            <a:ext cx="11082867" cy="690032"/>
          </a:xfrm>
          <a:prstGeom prst="rect">
            <a:avLst/>
          </a:prstGeom>
          <a:noFill/>
          <a:ln w="349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40367" y="2989501"/>
            <a:ext cx="9093199" cy="779700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b="1" dirty="0"/>
              <a:t>Detailed Explanation</a:t>
            </a:r>
          </a:p>
        </p:txBody>
      </p:sp>
    </p:spTree>
    <p:extLst>
      <p:ext uri="{BB962C8B-B14F-4D97-AF65-F5344CB8AC3E}">
        <p14:creationId xmlns:p14="http://schemas.microsoft.com/office/powerpoint/2010/main" val="47955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25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6" y="2276489"/>
            <a:ext cx="11703050" cy="73528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Associate each requirement to 0,1 or 2 environment category </a:t>
            </a:r>
          </a:p>
          <a:p>
            <a:r>
              <a:rPr lang="en-US" b="1" dirty="0" smtClean="0"/>
              <a:t>1461</a:t>
            </a:r>
            <a:r>
              <a:rPr lang="en-US" dirty="0" smtClean="0"/>
              <a:t> requirements</a:t>
            </a:r>
          </a:p>
          <a:p>
            <a:r>
              <a:rPr lang="en-US" b="1" dirty="0" smtClean="0"/>
              <a:t>43</a:t>
            </a:r>
            <a:r>
              <a:rPr lang="en-US" dirty="0" smtClean="0"/>
              <a:t> functional domains (Phone Book, </a:t>
            </a:r>
            <a:r>
              <a:rPr lang="en-US" dirty="0" err="1" smtClean="0"/>
              <a:t>Lan</a:t>
            </a:r>
            <a:r>
              <a:rPr lang="en-US" dirty="0" smtClean="0"/>
              <a:t> management, ADSL Management…) : </a:t>
            </a:r>
          </a:p>
          <a:p>
            <a:pPr lvl="1"/>
            <a:r>
              <a:rPr lang="en-US" b="1" dirty="0" smtClean="0"/>
              <a:t>33</a:t>
            </a:r>
            <a:r>
              <a:rPr lang="en-US" dirty="0" smtClean="0"/>
              <a:t> (841 requirements) contain environment dependent requirements</a:t>
            </a:r>
          </a:p>
          <a:p>
            <a:r>
              <a:rPr lang="en-US" dirty="0" smtClean="0"/>
              <a:t>15 persons-day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[RQ 00300 _v8.0.1_ parameters of ADSL connection through the Settings]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[MODEM]</a:t>
            </a:r>
            <a:r>
              <a:rPr lang="en-US" sz="3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parameters of the ADSL connection are specified in Settings under the ADSL </a:t>
            </a:r>
            <a:r>
              <a:rPr lang="en-GB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Connectivity Descriptor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The windows are identical for ADSL USB and ADSL Ethernet.</a:t>
            </a:r>
            <a:endParaRPr lang="fr-F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945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26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1259405952"/>
              </p:ext>
            </p:extLst>
          </p:nvPr>
        </p:nvGraphicFramePr>
        <p:xfrm>
          <a:off x="4846216" y="2788568"/>
          <a:ext cx="7830933" cy="511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" descr="http://static.commentcamarche.net/www.commentcamarche.net/faq/images/5120-img-22491-windows-xp-logo-s-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299" y="2929408"/>
            <a:ext cx="480000" cy="480000"/>
          </a:xfrm>
          <a:prstGeom prst="rect">
            <a:avLst/>
          </a:prstGeom>
          <a:noFill/>
        </p:spPr>
      </p:pic>
      <p:pic>
        <p:nvPicPr>
          <p:cNvPr id="23" name="Picture 12" descr="http://www.orange.ro/images/modems/novatel-xu87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3510" y="2929408"/>
            <a:ext cx="638300" cy="480000"/>
          </a:xfrm>
          <a:prstGeom prst="rect">
            <a:avLst/>
          </a:prstGeom>
          <a:noFill/>
        </p:spPr>
      </p:pic>
      <p:pic>
        <p:nvPicPr>
          <p:cNvPr id="24" name="Picture 14" descr="http://www.portables.org/site/medias/Centrino2_logo_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23617" y="3529408"/>
            <a:ext cx="720000" cy="480000"/>
          </a:xfrm>
          <a:prstGeom prst="rect">
            <a:avLst/>
          </a:prstGeom>
          <a:noFill/>
        </p:spPr>
      </p:pic>
      <p:pic>
        <p:nvPicPr>
          <p:cNvPr id="25" name="Picture 16" descr="http://www.numerama.com/media/attach/cisco1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42021" y="3529408"/>
            <a:ext cx="758511" cy="480000"/>
          </a:xfrm>
          <a:prstGeom prst="rect">
            <a:avLst/>
          </a:prstGeom>
          <a:noFill/>
        </p:spPr>
      </p:pic>
      <p:pic>
        <p:nvPicPr>
          <p:cNvPr id="26" name="Picture 18" descr="http://www.noemiconcept.com/images/stories/outlook-2007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42020" y="2929408"/>
            <a:ext cx="488000" cy="480000"/>
          </a:xfrm>
          <a:prstGeom prst="rect">
            <a:avLst/>
          </a:prstGeom>
          <a:noFill/>
        </p:spPr>
      </p:pic>
      <p:pic>
        <p:nvPicPr>
          <p:cNvPr id="27" name="Picture 20" descr="http://magazine.qualys.fr/wp-content/uploads/internet-explorer.jpeg"/>
          <p:cNvPicPr>
            <a:picLocks noChangeAspect="1" noChangeArrowheads="1"/>
          </p:cNvPicPr>
          <p:nvPr/>
        </p:nvPicPr>
        <p:blipFill>
          <a:blip r:embed="rId13" cstate="print"/>
          <a:srcRect l="18725" r="19897"/>
          <a:stretch>
            <a:fillRect/>
          </a:stretch>
        </p:blipFill>
        <p:spPr bwMode="auto">
          <a:xfrm>
            <a:off x="583299" y="3529408"/>
            <a:ext cx="441916" cy="480000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0" y="6388968"/>
            <a:ext cx="3190032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Requirements</a:t>
            </a:r>
            <a:endParaRPr lang="en-US" sz="3600" dirty="0"/>
          </a:p>
        </p:txBody>
      </p:sp>
      <p:pic>
        <p:nvPicPr>
          <p:cNvPr id="29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5499" y="7037040"/>
            <a:ext cx="480000" cy="480000"/>
          </a:xfrm>
          <a:prstGeom prst="rect">
            <a:avLst/>
          </a:prstGeom>
          <a:noFill/>
        </p:spPr>
      </p:pic>
      <p:pic>
        <p:nvPicPr>
          <p:cNvPr id="30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7904" y="7037040"/>
            <a:ext cx="480000" cy="480000"/>
          </a:xfrm>
          <a:prstGeom prst="rect">
            <a:avLst/>
          </a:prstGeom>
          <a:noFill/>
        </p:spPr>
      </p:pic>
      <p:pic>
        <p:nvPicPr>
          <p:cNvPr id="31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7904" y="7037040"/>
            <a:ext cx="480000" cy="48000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-75367" y="4190643"/>
            <a:ext cx="3791403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Environment Spec.</a:t>
            </a:r>
            <a:endParaRPr lang="en-US" sz="3600" dirty="0"/>
          </a:p>
        </p:txBody>
      </p:sp>
      <p:cxnSp>
        <p:nvCxnSpPr>
          <p:cNvPr id="33" name="Connecteur droit avec flèche 32"/>
          <p:cNvCxnSpPr>
            <a:stCxn id="25" idx="3"/>
          </p:cNvCxnSpPr>
          <p:nvPr/>
        </p:nvCxnSpPr>
        <p:spPr bwMode="auto">
          <a:xfrm>
            <a:off x="2700532" y="3769408"/>
            <a:ext cx="2138943" cy="1442157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8" idx="3"/>
          </p:cNvCxnSpPr>
          <p:nvPr/>
        </p:nvCxnSpPr>
        <p:spPr bwMode="auto">
          <a:xfrm flipV="1">
            <a:off x="3190032" y="5402065"/>
            <a:ext cx="1649444" cy="1325455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40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27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6" y="2276489"/>
            <a:ext cx="11703050" cy="7280831"/>
          </a:xfrm>
        </p:spPr>
        <p:txBody>
          <a:bodyPr/>
          <a:lstStyle/>
          <a:p>
            <a:r>
              <a:rPr lang="en-US" dirty="0" smtClean="0"/>
              <a:t>Associate concrete test cases to each requirements</a:t>
            </a:r>
          </a:p>
          <a:p>
            <a:endParaRPr lang="en-US" dirty="0" smtClean="0"/>
          </a:p>
          <a:p>
            <a:r>
              <a:rPr lang="en-US" b="1" dirty="0" smtClean="0"/>
              <a:t>Quality Center </a:t>
            </a:r>
            <a:r>
              <a:rPr lang="en-US" dirty="0" smtClean="0"/>
              <a:t>handles Test Cases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 variability matrix, that identify which test case have to be executed on which environment.</a:t>
            </a:r>
          </a:p>
        </p:txBody>
      </p:sp>
      <p:pic>
        <p:nvPicPr>
          <p:cNvPr id="100354" name="Picture 2" descr="http://www.yuml.me/65aa8fb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760" y="4876800"/>
            <a:ext cx="11511096" cy="2677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017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28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6" y="2276489"/>
            <a:ext cx="11703050" cy="26003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functional domain leads to the creation of a variability matrix.</a:t>
            </a:r>
          </a:p>
          <a:p>
            <a:r>
              <a:rPr lang="en-US" dirty="0" smtClean="0"/>
              <a:t>Rules are applied to reduce the number of test execution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756835" y="42164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87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29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1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4951" y="0"/>
            <a:ext cx="11704320" cy="1625600"/>
          </a:xfrm>
        </p:spPr>
        <p:txBody>
          <a:bodyPr/>
          <a:lstStyle/>
          <a:p>
            <a:r>
              <a:rPr lang="fr-FR" dirty="0"/>
              <a:t>Handling variations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40" y="2275841"/>
            <a:ext cx="12201665" cy="6436925"/>
          </a:xfrm>
        </p:spPr>
        <p:txBody>
          <a:bodyPr lIns="130046" tIns="65023" rIns="130046" bIns="65023"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558ED5"/>
                </a:solidFill>
              </a:rPr>
              <a:t>S</a:t>
            </a:r>
            <a:r>
              <a:rPr lang="fr-FR" b="1" dirty="0" smtClean="0">
                <a:solidFill>
                  <a:srgbClr val="558ED5"/>
                </a:solidFill>
              </a:rPr>
              <a:t>oftware </a:t>
            </a:r>
            <a:r>
              <a:rPr lang="fr-FR" b="1" dirty="0" err="1" smtClean="0">
                <a:solidFill>
                  <a:srgbClr val="558ED5"/>
                </a:solidFill>
              </a:rPr>
              <a:t>product</a:t>
            </a:r>
            <a:r>
              <a:rPr lang="fr-FR" b="1" dirty="0" smtClean="0">
                <a:solidFill>
                  <a:srgbClr val="558ED5"/>
                </a:solidFill>
              </a:rPr>
              <a:t> line engineering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and</a:t>
            </a:r>
            <a:r>
              <a:rPr lang="fr-FR" b="1" dirty="0" smtClean="0">
                <a:solidFill>
                  <a:srgbClr val="558ED5"/>
                </a:solidFill>
              </a:rPr>
              <a:t> </a:t>
            </a:r>
          </a:p>
          <a:p>
            <a:pPr marL="0" indent="0">
              <a:buNone/>
            </a:pPr>
            <a:endParaRPr lang="fr-FR" b="1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Variability</a:t>
            </a:r>
            <a:r>
              <a:rPr lang="fr-FR" dirty="0" smtClean="0"/>
              <a:t> intensive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07E659AE-68A2-41B4-825A-F55FDC85404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621" y="4569566"/>
            <a:ext cx="619756" cy="6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210" y="3852686"/>
            <a:ext cx="619106" cy="6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7" b="16443"/>
          <a:stretch>
            <a:fillRect/>
          </a:stretch>
        </p:blipFill>
        <p:spPr bwMode="auto">
          <a:xfrm>
            <a:off x="9984387" y="5286446"/>
            <a:ext cx="766729" cy="61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8571" y="4467155"/>
            <a:ext cx="512057" cy="56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55450" y="4262332"/>
            <a:ext cx="1021682" cy="7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 descr="Z:\mathieuacher sur mon Mac\Desktop\PhDPresentationResources\170px-Android_robot.svg.png"/>
          <p:cNvPicPr>
            <a:picLocks noChangeAspect="1" noChangeArrowheads="1"/>
          </p:cNvPicPr>
          <p:nvPr/>
        </p:nvPicPr>
        <p:blipFill>
          <a:blip r:embed="rId7" cstate="print">
            <a:lum contrast="1000"/>
          </a:blip>
          <a:srcRect/>
          <a:stretch>
            <a:fillRect/>
          </a:stretch>
        </p:blipFill>
        <p:spPr bwMode="auto">
          <a:xfrm>
            <a:off x="8448217" y="4979211"/>
            <a:ext cx="576024" cy="684453"/>
          </a:xfrm>
          <a:prstGeom prst="rect">
            <a:avLst/>
          </a:prstGeom>
          <a:noFill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5381" y="4671977"/>
            <a:ext cx="927728" cy="42339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2969" y="5286446"/>
            <a:ext cx="1126527" cy="51411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20557" y="3955098"/>
            <a:ext cx="993994" cy="453635"/>
          </a:xfrm>
          <a:prstGeom prst="rect">
            <a:avLst/>
          </a:prstGeom>
        </p:spPr>
      </p:pic>
      <p:grpSp>
        <p:nvGrpSpPr>
          <p:cNvPr id="20" name="Groupe 16"/>
          <p:cNvGrpSpPr/>
          <p:nvPr/>
        </p:nvGrpSpPr>
        <p:grpSpPr>
          <a:xfrm>
            <a:off x="10803678" y="677933"/>
            <a:ext cx="785900" cy="8358787"/>
            <a:chOff x="0" y="-178051"/>
            <a:chExt cx="1335985" cy="7488671"/>
          </a:xfrm>
        </p:grpSpPr>
        <p:pic>
          <p:nvPicPr>
            <p:cNvPr id="21" name="Picture 3" descr="Z:\mathieuacher sur mon Mac\Desktop\PhDPresentationResources\1_180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2084142"/>
              <a:ext cx="1305547" cy="1143454"/>
            </a:xfrm>
            <a:prstGeom prst="rect">
              <a:avLst/>
            </a:prstGeom>
            <a:noFill/>
          </p:spPr>
        </p:pic>
        <p:pic>
          <p:nvPicPr>
            <p:cNvPr id="22" name="Picture 4" descr="Z:\mathieuacher sur mon Mac\Desktop\PhDPresentationResources\01_quickview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992037"/>
              <a:ext cx="1335985" cy="1170113"/>
            </a:xfrm>
            <a:prstGeom prst="rect">
              <a:avLst/>
            </a:prstGeom>
            <a:noFill/>
          </p:spPr>
        </p:pic>
        <p:pic>
          <p:nvPicPr>
            <p:cNvPr id="23" name="Picture 5" descr="Z:\mathieuacher sur mon Mac\Desktop\PhDPresentationResources\01_small_180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3332262"/>
              <a:ext cx="1305547" cy="1143456"/>
            </a:xfrm>
            <a:prstGeom prst="rect">
              <a:avLst/>
            </a:prstGeom>
            <a:noFill/>
          </p:spPr>
        </p:pic>
        <p:pic>
          <p:nvPicPr>
            <p:cNvPr id="27" name="Picture 5" descr="Z:\mathieuacher sur mon Mac\Desktop\PhDPresentationResources\GT-I7500OKABOG-14313-64-0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6167162"/>
              <a:ext cx="1305547" cy="1143458"/>
            </a:xfrm>
            <a:prstGeom prst="rect">
              <a:avLst/>
            </a:prstGeom>
            <a:noFill/>
          </p:spPr>
        </p:pic>
        <p:pic>
          <p:nvPicPr>
            <p:cNvPr id="28" name="Picture 7" descr="Z:\mathieuacher sur mon Mac\Desktop\PhDPresentationResources\SGH-T95ZKATMB_1_170_1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-178051"/>
              <a:ext cx="1305547" cy="1143457"/>
            </a:xfrm>
            <a:prstGeom prst="rect">
              <a:avLst/>
            </a:prstGeom>
            <a:noFill/>
          </p:spPr>
        </p:pic>
        <p:pic>
          <p:nvPicPr>
            <p:cNvPr id="29" name="Picture 10" descr="Z:\mathieuacher sur mon Mac\Desktop\PhDPresentationResources\SGH-I897ZKAATT_1_170_1_1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0" y="4736398"/>
              <a:ext cx="1305547" cy="11434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16934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30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26338" y="6893024"/>
            <a:ext cx="13153958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6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31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26338" y="6893024"/>
            <a:ext cx="13153958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26736" y="3148608"/>
            <a:ext cx="3168352" cy="78482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 : 44 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32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26338" y="6893024"/>
            <a:ext cx="13153958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26736" y="3148608"/>
            <a:ext cx="3168352" cy="78482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 : 44 TC</a:t>
            </a:r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1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696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33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26338" y="6893024"/>
            <a:ext cx="13153958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26736" y="3148608"/>
            <a:ext cx="3168352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R1: 44 TC</a:t>
            </a:r>
          </a:p>
          <a:p>
            <a:pPr algn="l"/>
            <a:r>
              <a:rPr lang="en-US" dirty="0" smtClean="0"/>
              <a:t>R1: 37 TC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1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92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34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526736" y="3148608"/>
            <a:ext cx="3168352" cy="144654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R1: 44 TC</a:t>
            </a:r>
          </a:p>
          <a:p>
            <a:pPr algn="l"/>
            <a:r>
              <a:rPr lang="en-US" dirty="0" smtClean="0"/>
              <a:t>R1: 37 TC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-26338" y="6893024"/>
            <a:ext cx="13153958" cy="34317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</a:p>
          <a:p>
            <a:r>
              <a:rPr lang="en-US" dirty="0">
                <a:solidFill>
                  <a:srgbClr val="C00000"/>
                </a:solidFill>
              </a:rPr>
              <a:t>R2 : if the </a:t>
            </a:r>
            <a:r>
              <a:rPr lang="en-US" dirty="0" err="1">
                <a:solidFill>
                  <a:srgbClr val="C00000"/>
                </a:solidFill>
              </a:rPr>
              <a:t>rq</a:t>
            </a:r>
            <a:r>
              <a:rPr lang="en-US" dirty="0">
                <a:solidFill>
                  <a:srgbClr val="C00000"/>
                </a:solidFill>
              </a:rPr>
              <a:t>  does not depend of the environment, we test it one time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00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35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-26338" y="6893024"/>
            <a:ext cx="13153958" cy="276998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</a:p>
          <a:p>
            <a:r>
              <a:rPr lang="en-US" dirty="0">
                <a:solidFill>
                  <a:srgbClr val="C00000"/>
                </a:solidFill>
              </a:rPr>
              <a:t>R2 : if the </a:t>
            </a:r>
            <a:r>
              <a:rPr lang="en-US" dirty="0" err="1">
                <a:solidFill>
                  <a:srgbClr val="C00000"/>
                </a:solidFill>
              </a:rPr>
              <a:t>rq</a:t>
            </a:r>
            <a:r>
              <a:rPr lang="en-US" dirty="0">
                <a:solidFill>
                  <a:srgbClr val="C00000"/>
                </a:solidFill>
              </a:rPr>
              <a:t>  does not depend of the environment, we test it one </a:t>
            </a:r>
            <a:r>
              <a:rPr lang="en-US" dirty="0" smtClean="0">
                <a:solidFill>
                  <a:srgbClr val="C00000"/>
                </a:solidFill>
              </a:rPr>
              <a:t>time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526736" y="3148608"/>
            <a:ext cx="3168352" cy="21082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R1: 44 TC</a:t>
            </a:r>
          </a:p>
          <a:p>
            <a:pPr algn="l"/>
            <a:r>
              <a:rPr lang="en-US" dirty="0" smtClean="0"/>
              <a:t>R1: 37 TC</a:t>
            </a:r>
          </a:p>
          <a:p>
            <a:pPr algn="l"/>
            <a:r>
              <a:rPr lang="en-US" dirty="0" smtClean="0"/>
              <a:t>R2 : 24 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0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36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526736" y="3148608"/>
            <a:ext cx="3168352" cy="21082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R1: 44 TC</a:t>
            </a:r>
          </a:p>
          <a:p>
            <a:pPr algn="l"/>
            <a:r>
              <a:rPr lang="en-US" dirty="0" smtClean="0"/>
              <a:t>R1: 37 TC</a:t>
            </a:r>
          </a:p>
          <a:p>
            <a:pPr algn="l"/>
            <a:r>
              <a:rPr lang="en-US" dirty="0" smtClean="0"/>
              <a:t>R2 : 24 TC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-26338" y="6893024"/>
            <a:ext cx="13153958" cy="286057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R1 : if the </a:t>
            </a:r>
            <a:r>
              <a:rPr lang="en-US" dirty="0" err="1" smtClean="0">
                <a:solidFill>
                  <a:srgbClr val="C00000"/>
                </a:solidFill>
              </a:rPr>
              <a:t>rq</a:t>
            </a:r>
            <a:r>
              <a:rPr lang="en-US" dirty="0" smtClean="0">
                <a:solidFill>
                  <a:srgbClr val="C00000"/>
                </a:solidFill>
              </a:rPr>
              <a:t> depends of one environment category, we test each element one time </a:t>
            </a:r>
          </a:p>
          <a:p>
            <a:r>
              <a:rPr lang="en-US" dirty="0">
                <a:solidFill>
                  <a:srgbClr val="C00000"/>
                </a:solidFill>
              </a:rPr>
              <a:t>R2 : if the </a:t>
            </a:r>
            <a:r>
              <a:rPr lang="en-US" dirty="0" err="1">
                <a:solidFill>
                  <a:srgbClr val="C00000"/>
                </a:solidFill>
              </a:rPr>
              <a:t>rq</a:t>
            </a:r>
            <a:r>
              <a:rPr lang="en-US" dirty="0">
                <a:solidFill>
                  <a:srgbClr val="C00000"/>
                </a:solidFill>
              </a:rPr>
              <a:t>  does not depend of the environment, we test it one </a:t>
            </a:r>
            <a:r>
              <a:rPr lang="en-US" dirty="0" smtClean="0">
                <a:solidFill>
                  <a:srgbClr val="C00000"/>
                </a:solidFill>
              </a:rPr>
              <a:t>time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R3 </a:t>
            </a:r>
            <a:r>
              <a:rPr lang="en-US" dirty="0">
                <a:solidFill>
                  <a:srgbClr val="C00000"/>
                </a:solidFill>
              </a:rPr>
              <a:t>: if the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depends of 2 environment category, we test </a:t>
            </a:r>
            <a:r>
              <a:rPr lang="en-US" dirty="0" smtClean="0">
                <a:solidFill>
                  <a:srgbClr val="C00000"/>
                </a:solidFill>
              </a:rPr>
              <a:t>everything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60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37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99018" y="2044701"/>
          <a:ext cx="8669863" cy="4534419"/>
        </p:xfrm>
        <a:graphic>
          <a:graphicData uri="http://schemas.openxmlformats.org/drawingml/2006/table">
            <a:tbl>
              <a:tblPr/>
              <a:tblGrid>
                <a:gridCol w="1381040"/>
                <a:gridCol w="1488455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  <a:gridCol w="414312"/>
              </a:tblGrid>
              <a:tr h="448839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Vista Pro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7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XP SP2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347"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Sagem </a:t>
                      </a:r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F@st</a:t>
                      </a:r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800 USB</a:t>
                      </a:r>
                    </a:p>
                  </a:txBody>
                  <a:tcPr marL="11509" marR="11509" marT="11509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Sagem F@st 800 USB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ZXDSL 852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ST330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ZTE ROHS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Bewan ADSL2+ Combo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Siemens A-100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Thomson ST 510</a:t>
                      </a:r>
                    </a:p>
                  </a:txBody>
                  <a:tcPr marL="11509" marR="11509" marT="11509" marB="0" vert="vert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Dependencies</a:t>
                      </a:r>
                      <a:endParaRPr lang="fr-FR" sz="1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300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 + 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325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Mobile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22243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RQ 350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  <a:tr h="333752"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RQ 375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09" marR="11509" marT="11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466"/>
                    </a:solidFill>
                  </a:tcPr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037904" y="7259479"/>
            <a:ext cx="7785135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</a:rPr>
              <a:t>From 70 test cases -&gt; 24 TC</a:t>
            </a:r>
          </a:p>
          <a:p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489723" y="2356520"/>
            <a:ext cx="3515077" cy="78482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56 Test cases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526736" y="3148608"/>
            <a:ext cx="3168352" cy="21082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dirty="0" smtClean="0"/>
              <a:t>R1: 44 TC</a:t>
            </a:r>
          </a:p>
          <a:p>
            <a:pPr algn="l"/>
            <a:r>
              <a:rPr lang="en-US" dirty="0" smtClean="0"/>
              <a:t>R1: 37 TC</a:t>
            </a:r>
          </a:p>
          <a:p>
            <a:pPr algn="l"/>
            <a:r>
              <a:rPr lang="en-US" dirty="0" smtClean="0"/>
              <a:t>R2 : 24 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2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38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Cases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BIEW project : 33 variability matrices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Rules application : </a:t>
            </a:r>
            <a:r>
              <a:rPr lang="en-US" b="1" dirty="0" smtClean="0"/>
              <a:t>10603</a:t>
            </a:r>
            <a:r>
              <a:rPr lang="en-US" dirty="0" smtClean="0"/>
              <a:t> test case to execute instead of </a:t>
            </a:r>
            <a:r>
              <a:rPr lang="en-US" b="1" dirty="0" smtClean="0"/>
              <a:t>33685 + 1871 (non environment  dependent requirement)</a:t>
            </a:r>
          </a:p>
        </p:txBody>
      </p:sp>
    </p:spTree>
    <p:extLst>
      <p:ext uri="{BB962C8B-B14F-4D97-AF65-F5344CB8AC3E}">
        <p14:creationId xmlns:p14="http://schemas.microsoft.com/office/powerpoint/2010/main" val="2754136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39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859446521"/>
              </p:ext>
            </p:extLst>
          </p:nvPr>
        </p:nvGraphicFramePr>
        <p:xfrm>
          <a:off x="4846216" y="2788568"/>
          <a:ext cx="7830933" cy="511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" descr="http://static.commentcamarche.net/www.commentcamarche.net/faq/images/5120-img-22491-windows-xp-logo-s-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299" y="2929408"/>
            <a:ext cx="480000" cy="480000"/>
          </a:xfrm>
          <a:prstGeom prst="rect">
            <a:avLst/>
          </a:prstGeom>
          <a:noFill/>
        </p:spPr>
      </p:pic>
      <p:pic>
        <p:nvPicPr>
          <p:cNvPr id="23" name="Picture 12" descr="http://www.orange.ro/images/modems/novatel-xu87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3510" y="2929408"/>
            <a:ext cx="638300" cy="480000"/>
          </a:xfrm>
          <a:prstGeom prst="rect">
            <a:avLst/>
          </a:prstGeom>
          <a:noFill/>
        </p:spPr>
      </p:pic>
      <p:pic>
        <p:nvPicPr>
          <p:cNvPr id="24" name="Picture 14" descr="http://www.portables.org/site/medias/Centrino2_logo_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23617" y="3529408"/>
            <a:ext cx="720000" cy="480000"/>
          </a:xfrm>
          <a:prstGeom prst="rect">
            <a:avLst/>
          </a:prstGeom>
          <a:noFill/>
        </p:spPr>
      </p:pic>
      <p:pic>
        <p:nvPicPr>
          <p:cNvPr id="25" name="Picture 16" descr="http://www.numerama.com/media/attach/cisco1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42021" y="3529408"/>
            <a:ext cx="758511" cy="480000"/>
          </a:xfrm>
          <a:prstGeom prst="rect">
            <a:avLst/>
          </a:prstGeom>
          <a:noFill/>
        </p:spPr>
      </p:pic>
      <p:pic>
        <p:nvPicPr>
          <p:cNvPr id="26" name="Picture 18" descr="http://www.noemiconcept.com/images/stories/outlook-2007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42020" y="2929408"/>
            <a:ext cx="488000" cy="480000"/>
          </a:xfrm>
          <a:prstGeom prst="rect">
            <a:avLst/>
          </a:prstGeom>
          <a:noFill/>
        </p:spPr>
      </p:pic>
      <p:pic>
        <p:nvPicPr>
          <p:cNvPr id="27" name="Picture 20" descr="http://magazine.qualys.fr/wp-content/uploads/internet-explorer.jpeg"/>
          <p:cNvPicPr>
            <a:picLocks noChangeAspect="1" noChangeArrowheads="1"/>
          </p:cNvPicPr>
          <p:nvPr/>
        </p:nvPicPr>
        <p:blipFill>
          <a:blip r:embed="rId13" cstate="print"/>
          <a:srcRect l="18725" r="19897"/>
          <a:stretch>
            <a:fillRect/>
          </a:stretch>
        </p:blipFill>
        <p:spPr bwMode="auto">
          <a:xfrm>
            <a:off x="583299" y="3529408"/>
            <a:ext cx="441916" cy="480000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0" y="6388968"/>
            <a:ext cx="3190032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Requirements</a:t>
            </a:r>
            <a:endParaRPr lang="en-US" sz="3600" dirty="0"/>
          </a:p>
        </p:txBody>
      </p:sp>
      <p:pic>
        <p:nvPicPr>
          <p:cNvPr id="29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5499" y="7037040"/>
            <a:ext cx="480000" cy="480000"/>
          </a:xfrm>
          <a:prstGeom prst="rect">
            <a:avLst/>
          </a:prstGeom>
          <a:noFill/>
        </p:spPr>
      </p:pic>
      <p:pic>
        <p:nvPicPr>
          <p:cNvPr id="30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7904" y="7037040"/>
            <a:ext cx="480000" cy="480000"/>
          </a:xfrm>
          <a:prstGeom prst="rect">
            <a:avLst/>
          </a:prstGeom>
          <a:noFill/>
        </p:spPr>
      </p:pic>
      <p:pic>
        <p:nvPicPr>
          <p:cNvPr id="31" name="Picture 2" descr="http://3.bp.blogspot.com/-sY7whMXT83o/UECGK-oSdeI/AAAAAAAAABM/-OXkkmppfvE/s1600/text-file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7904" y="7037040"/>
            <a:ext cx="480000" cy="480000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-75367" y="4190643"/>
            <a:ext cx="3791403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/>
            <a:r>
              <a:rPr lang="en-US" sz="3600" dirty="0" smtClean="0"/>
              <a:t>Environment Spec.</a:t>
            </a:r>
            <a:endParaRPr lang="en-US" sz="3600" dirty="0"/>
          </a:p>
        </p:txBody>
      </p:sp>
      <p:cxnSp>
        <p:nvCxnSpPr>
          <p:cNvPr id="33" name="Connecteur droit avec flèche 32"/>
          <p:cNvCxnSpPr>
            <a:stCxn id="25" idx="3"/>
          </p:cNvCxnSpPr>
          <p:nvPr/>
        </p:nvCxnSpPr>
        <p:spPr bwMode="auto">
          <a:xfrm>
            <a:off x="2700532" y="3769408"/>
            <a:ext cx="2138943" cy="1442157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8" idx="3"/>
          </p:cNvCxnSpPr>
          <p:nvPr/>
        </p:nvCxnSpPr>
        <p:spPr bwMode="auto">
          <a:xfrm flipV="1">
            <a:off x="3190032" y="5402065"/>
            <a:ext cx="1649444" cy="1325455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0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11975008" y="8981256"/>
            <a:ext cx="604342" cy="576064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07E659AE-68A2-41B4-825A-F55FDC8540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" name="Groupe 20"/>
          <p:cNvGrpSpPr/>
          <p:nvPr/>
        </p:nvGrpSpPr>
        <p:grpSpPr>
          <a:xfrm>
            <a:off x="1177009" y="4671978"/>
            <a:ext cx="5602507" cy="1722139"/>
            <a:chOff x="2204373" y="2928910"/>
            <a:chExt cx="3939263" cy="1210879"/>
          </a:xfrm>
        </p:grpSpPr>
        <p:sp>
          <p:nvSpPr>
            <p:cNvPr id="19" name="Flèche vers le bas 18"/>
            <p:cNvSpPr/>
            <p:nvPr/>
          </p:nvSpPr>
          <p:spPr>
            <a:xfrm rot="16200000">
              <a:off x="4816946" y="2673791"/>
              <a:ext cx="857257" cy="1796123"/>
            </a:xfrm>
            <a:prstGeom prst="downArrow">
              <a:avLst/>
            </a:prstGeom>
            <a:noFill/>
            <a:ln w="539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6835" name="Picture 3" descr="Z:\mathieuacher sur mon Mac\Desktop\PhDPresentationResources\ist2_4610923-binary-code.jp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lum bright="31000" contrast="9000"/>
            </a:blip>
            <a:srcRect/>
            <a:stretch>
              <a:fillRect/>
            </a:stretch>
          </p:blipFill>
          <p:spPr bwMode="auto">
            <a:xfrm>
              <a:off x="2204373" y="2928910"/>
              <a:ext cx="1614505" cy="1210879"/>
            </a:xfrm>
            <a:prstGeom prst="rect">
              <a:avLst/>
            </a:prstGeom>
            <a:noFill/>
          </p:spPr>
        </p:pic>
      </p:grpSp>
      <p:sp>
        <p:nvSpPr>
          <p:cNvPr id="45" name="ZoneTexte 44"/>
          <p:cNvSpPr txBox="1"/>
          <p:nvPr/>
        </p:nvSpPr>
        <p:spPr>
          <a:xfrm>
            <a:off x="1821880" y="1996480"/>
            <a:ext cx="7136309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600" b="1" dirty="0">
                <a:solidFill>
                  <a:srgbClr val="558ED5"/>
                </a:solidFill>
              </a:rPr>
              <a:t>Software</a:t>
            </a:r>
            <a:r>
              <a:rPr lang="en-US" sz="4600" b="1" dirty="0"/>
              <a:t> </a:t>
            </a:r>
            <a:r>
              <a:rPr lang="en-US" sz="4600" dirty="0"/>
              <a:t>intensive systems 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586654" y="2726162"/>
            <a:ext cx="7605764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600" dirty="0"/>
              <a:t>are declined in many </a:t>
            </a:r>
            <a:r>
              <a:rPr lang="en-US" sz="4600" b="1" dirty="0">
                <a:solidFill>
                  <a:srgbClr val="558ED5"/>
                </a:solidFill>
              </a:rPr>
              <a:t>variants</a:t>
            </a:r>
            <a:r>
              <a:rPr lang="en-US" sz="4600" b="1" dirty="0"/>
              <a:t> </a:t>
            </a:r>
          </a:p>
        </p:txBody>
      </p:sp>
      <p:pic>
        <p:nvPicPr>
          <p:cNvPr id="5" name="Image 4" descr="Capture d’écran 2015-11-16 à 10.02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48" y="4660776"/>
            <a:ext cx="3408890" cy="1800200"/>
          </a:xfrm>
          <a:prstGeom prst="rect">
            <a:avLst/>
          </a:prstGeom>
        </p:spPr>
      </p:pic>
      <p:pic>
        <p:nvPicPr>
          <p:cNvPr id="6" name="Image 5" descr="firefox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64" y="2356520"/>
            <a:ext cx="2085332" cy="2085332"/>
          </a:xfrm>
          <a:prstGeom prst="rect">
            <a:avLst/>
          </a:prstGeom>
        </p:spPr>
      </p:pic>
      <p:pic>
        <p:nvPicPr>
          <p:cNvPr id="7" name="Image 6" descr="IE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6" y="4372744"/>
            <a:ext cx="2485571" cy="2485571"/>
          </a:xfrm>
          <a:prstGeom prst="rect">
            <a:avLst/>
          </a:prstGeom>
        </p:spPr>
      </p:pic>
      <p:pic>
        <p:nvPicPr>
          <p:cNvPr id="8" name="Image 7" descr="chrome-logo-transparent-backgroun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272" y="6893024"/>
            <a:ext cx="2428528" cy="2428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653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40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 </a:t>
            </a:r>
            <a:r>
              <a:rPr lang="fr-FR" dirty="0" err="1" smtClean="0"/>
              <a:t>execution</a:t>
            </a:r>
            <a:endParaRPr lang="fr-FR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Functional domains and test cases are stored in quality center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Tester associates variability matrix to each functional domain</a:t>
            </a:r>
          </a:p>
          <a:p>
            <a:endParaRPr lang="en-US" dirty="0" smtClean="0"/>
          </a:p>
          <a:p>
            <a:r>
              <a:rPr lang="en-US" dirty="0" smtClean="0"/>
              <a:t>During test execution, testers handle separately each variability matrix and report test verdict in QC.  </a:t>
            </a:r>
          </a:p>
          <a:p>
            <a:pPr lvl="1"/>
            <a:r>
              <a:rPr lang="en-US" dirty="0" smtClean="0"/>
              <a:t>Tester do not capitalize test environment.</a:t>
            </a:r>
          </a:p>
          <a:p>
            <a:pPr lvl="1"/>
            <a:r>
              <a:rPr lang="en-US" dirty="0" smtClean="0"/>
              <a:t>Setting up a test environment takes time.</a:t>
            </a:r>
          </a:p>
        </p:txBody>
      </p:sp>
    </p:spTree>
    <p:extLst>
      <p:ext uri="{BB962C8B-B14F-4D97-AF65-F5344CB8AC3E}">
        <p14:creationId xmlns:p14="http://schemas.microsoft.com/office/powerpoint/2010/main" val="218088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41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case </a:t>
            </a:r>
            <a:r>
              <a:rPr lang="fr-FR" dirty="0" err="1" smtClean="0"/>
              <a:t>execution</a:t>
            </a:r>
            <a:endParaRPr lang="fr-FR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" y="2668732"/>
            <a:ext cx="11658600" cy="441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114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9C75-BD4C-4BBA-805F-3B480572CD13}" type="slidenum">
              <a:rPr lang="fr-FR"/>
              <a:pPr/>
              <a:t>42</a:t>
            </a:fld>
            <a:endParaRPr lang="fr-FR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Quality</a:t>
            </a:r>
            <a:r>
              <a:rPr lang="fr-FR" dirty="0" smtClean="0"/>
              <a:t> Center</a:t>
            </a:r>
            <a:endParaRPr lang="fr-FR" dirty="0"/>
          </a:p>
        </p:txBody>
      </p:sp>
      <p:pic>
        <p:nvPicPr>
          <p:cNvPr id="6" name="Picture 2" descr="C:\Users\vmadm\Dropbox\Articles\ICTSS-12-FinalVersion\Figures\screenQCPaper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403" y="3009760"/>
            <a:ext cx="10972800" cy="4891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952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Redundant environment configurations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Variability matrices are handled independently.</a:t>
            </a:r>
          </a:p>
          <a:p>
            <a:r>
              <a:rPr lang="en-US" dirty="0" smtClean="0"/>
              <a:t>Requirement of different functional domain sometimes  tagged with the same features</a:t>
            </a:r>
          </a:p>
          <a:p>
            <a:r>
              <a:rPr lang="en-US" dirty="0" smtClean="0"/>
              <a:t>Redundant configurations</a:t>
            </a:r>
          </a:p>
          <a:p>
            <a:pPr lvl="1"/>
            <a:r>
              <a:rPr lang="en-US" dirty="0" smtClean="0"/>
              <a:t>In Biew : </a:t>
            </a:r>
            <a:r>
              <a:rPr lang="en-US" b="1" dirty="0" smtClean="0"/>
              <a:t>149 </a:t>
            </a:r>
            <a:r>
              <a:rPr lang="en-US" dirty="0" smtClean="0"/>
              <a:t>redundant configurations.</a:t>
            </a:r>
          </a:p>
          <a:p>
            <a:r>
              <a:rPr lang="en-US" dirty="0" smtClean="0"/>
              <a:t>Environment </a:t>
            </a:r>
            <a:r>
              <a:rPr lang="en-US" dirty="0"/>
              <a:t>features are considered as totally independent</a:t>
            </a:r>
            <a:endParaRPr lang="en-US" dirty="0" smtClean="0"/>
          </a:p>
          <a:p>
            <a:r>
              <a:rPr lang="en-US" dirty="0" smtClean="0"/>
              <a:t>A global approach is necessary to avoid these redundant configurations and save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38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Innovation: explicit variability 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variability model</a:t>
            </a:r>
          </a:p>
        </p:txBody>
      </p:sp>
      <p:pic>
        <p:nvPicPr>
          <p:cNvPr id="4098" name="Picture 2" descr="C:\Users\vmadm\Dropbox\Articles\ICTSS-12-FinalVersion\Figures\FeatureModelC3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864" y="3220616"/>
            <a:ext cx="9148132" cy="4997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81826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Systematic</a:t>
            </a:r>
            <a:r>
              <a:rPr lang="fr-FR" dirty="0" smtClean="0"/>
              <a:t> configuration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Research</a:t>
            </a:r>
            <a:r>
              <a:rPr lang="fr-FR" dirty="0" smtClean="0"/>
              <a:t> question: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leverage</a:t>
            </a:r>
            <a:r>
              <a:rPr lang="fr-FR" dirty="0" smtClean="0"/>
              <a:t> an explicit model of </a:t>
            </a:r>
            <a:r>
              <a:rPr lang="fr-FR" dirty="0" err="1" smtClean="0"/>
              <a:t>variability</a:t>
            </a:r>
            <a:r>
              <a:rPr lang="fr-FR" dirty="0" smtClean="0"/>
              <a:t> to </a:t>
            </a:r>
            <a:r>
              <a:rPr lang="fr-FR" dirty="0" err="1" smtClean="0"/>
              <a:t>systematically</a:t>
            </a:r>
            <a:r>
              <a:rPr lang="fr-FR" dirty="0" smtClean="0"/>
              <a:t> select a </a:t>
            </a:r>
            <a:r>
              <a:rPr lang="fr-FR" dirty="0" err="1" smtClean="0"/>
              <a:t>subset</a:t>
            </a:r>
            <a:r>
              <a:rPr lang="fr-FR" dirty="0" smtClean="0"/>
              <a:t> of all configurations </a:t>
            </a:r>
            <a:r>
              <a:rPr lang="fr-FR" dirty="0" err="1" smtClean="0"/>
              <a:t>according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criterion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E348-99C1-964D-9C5F-21D089EBA22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98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Combinatiorial</a:t>
            </a:r>
            <a:r>
              <a:rPr lang="en-US" dirty="0" smtClean="0"/>
              <a:t> explosion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809634" y="2623749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Basis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63818" y="3647863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Msg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87932" y="3647863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Voice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40982" y="2623749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Extras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701267" y="2930984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Com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61563" y="1906870"/>
            <a:ext cx="1418001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Cell Phone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51761" y="4467154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MMS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78286" y="4467154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SMS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267507" y="3647863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Wi-Fi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91621" y="3647863"/>
            <a:ext cx="1134401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Bluetooth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520558" y="3647863"/>
            <a:ext cx="1134401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UMTS</a:t>
            </a:r>
          </a:p>
        </p:txBody>
      </p:sp>
      <p:cxnSp>
        <p:nvCxnSpPr>
          <p:cNvPr id="54" name="Connecteur droit 53"/>
          <p:cNvCxnSpPr>
            <a:stCxn id="42" idx="2"/>
            <a:endCxn id="43" idx="0"/>
          </p:cNvCxnSpPr>
          <p:nvPr/>
        </p:nvCxnSpPr>
        <p:spPr>
          <a:xfrm flipH="1">
            <a:off x="5324669" y="3033395"/>
            <a:ext cx="1945816" cy="6144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2" idx="2"/>
            <a:endCxn id="44" idx="0"/>
          </p:cNvCxnSpPr>
          <p:nvPr/>
        </p:nvCxnSpPr>
        <p:spPr>
          <a:xfrm flipH="1">
            <a:off x="6348783" y="3033395"/>
            <a:ext cx="921702" cy="6144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3" idx="2"/>
            <a:endCxn id="48" idx="0"/>
          </p:cNvCxnSpPr>
          <p:nvPr/>
        </p:nvCxnSpPr>
        <p:spPr>
          <a:xfrm flipH="1">
            <a:off x="4812612" y="4057509"/>
            <a:ext cx="512057" cy="4096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43" idx="2"/>
            <a:endCxn id="49" idx="0"/>
          </p:cNvCxnSpPr>
          <p:nvPr/>
        </p:nvCxnSpPr>
        <p:spPr>
          <a:xfrm>
            <a:off x="5324669" y="4057509"/>
            <a:ext cx="614468" cy="4096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5" idx="2"/>
            <a:endCxn id="68" idx="0"/>
          </p:cNvCxnSpPr>
          <p:nvPr/>
        </p:nvCxnSpPr>
        <p:spPr>
          <a:xfrm flipH="1">
            <a:off x="7577719" y="3033395"/>
            <a:ext cx="1024114" cy="6144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45" idx="2"/>
            <a:endCxn id="74" idx="0"/>
          </p:cNvCxnSpPr>
          <p:nvPr/>
        </p:nvCxnSpPr>
        <p:spPr>
          <a:xfrm>
            <a:off x="8601833" y="3033395"/>
            <a:ext cx="102411" cy="6144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6" idx="2"/>
            <a:endCxn id="50" idx="0"/>
          </p:cNvCxnSpPr>
          <p:nvPr/>
        </p:nvCxnSpPr>
        <p:spPr>
          <a:xfrm flipH="1">
            <a:off x="9728359" y="3340629"/>
            <a:ext cx="1433759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46" idx="2"/>
            <a:endCxn id="51" idx="0"/>
          </p:cNvCxnSpPr>
          <p:nvPr/>
        </p:nvCxnSpPr>
        <p:spPr>
          <a:xfrm flipH="1">
            <a:off x="10858822" y="3340629"/>
            <a:ext cx="303296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46" idx="2"/>
            <a:endCxn id="52" idx="0"/>
          </p:cNvCxnSpPr>
          <p:nvPr/>
        </p:nvCxnSpPr>
        <p:spPr>
          <a:xfrm>
            <a:off x="11162118" y="3340629"/>
            <a:ext cx="925641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ecteurs 64"/>
          <p:cNvSpPr/>
          <p:nvPr/>
        </p:nvSpPr>
        <p:spPr>
          <a:xfrm rot="11867586">
            <a:off x="8160578" y="2584981"/>
            <a:ext cx="880246" cy="951138"/>
          </a:xfrm>
          <a:prstGeom prst="pie">
            <a:avLst>
              <a:gd name="adj1" fmla="val 14709977"/>
              <a:gd name="adj2" fmla="val 18525195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761407" y="4364743"/>
            <a:ext cx="212699" cy="2048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16868" y="3647863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Camera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14457" y="4467154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3</a:t>
            </a:r>
            <a:r>
              <a:rPr lang="en-US" dirty="0" smtClean="0"/>
              <a:t> </a:t>
            </a:r>
            <a:r>
              <a:rPr lang="en-US" sz="1400" dirty="0"/>
              <a:t>MP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038571" y="4467154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8 MP</a:t>
            </a:r>
          </a:p>
        </p:txBody>
      </p:sp>
      <p:cxnSp>
        <p:nvCxnSpPr>
          <p:cNvPr id="71" name="Connecteur droit 70"/>
          <p:cNvCxnSpPr>
            <a:stCxn id="68" idx="2"/>
            <a:endCxn id="69" idx="0"/>
          </p:cNvCxnSpPr>
          <p:nvPr/>
        </p:nvCxnSpPr>
        <p:spPr>
          <a:xfrm flipH="1">
            <a:off x="7475308" y="4057509"/>
            <a:ext cx="102411" cy="4096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68" idx="2"/>
            <a:endCxn id="70" idx="0"/>
          </p:cNvCxnSpPr>
          <p:nvPr/>
        </p:nvCxnSpPr>
        <p:spPr>
          <a:xfrm>
            <a:off x="7577720" y="4057509"/>
            <a:ext cx="921702" cy="4096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Arc 72"/>
          <p:cNvSpPr/>
          <p:nvPr/>
        </p:nvSpPr>
        <p:spPr>
          <a:xfrm rot="7693788">
            <a:off x="7309426" y="3554244"/>
            <a:ext cx="681498" cy="820955"/>
          </a:xfrm>
          <a:prstGeom prst="arc">
            <a:avLst>
              <a:gd name="adj1" fmla="val 16246586"/>
              <a:gd name="adj2" fmla="val 20409579"/>
            </a:avLst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43394" y="3647863"/>
            <a:ext cx="921702" cy="40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1400" dirty="0"/>
              <a:t>MP3</a:t>
            </a:r>
          </a:p>
        </p:txBody>
      </p:sp>
      <p:cxnSp>
        <p:nvCxnSpPr>
          <p:cNvPr id="75" name="Connecteur en angle 74"/>
          <p:cNvCxnSpPr>
            <a:stCxn id="74" idx="2"/>
            <a:endCxn id="51" idx="2"/>
          </p:cNvCxnSpPr>
          <p:nvPr/>
        </p:nvCxnSpPr>
        <p:spPr>
          <a:xfrm rot="16200000" flipH="1">
            <a:off x="9781533" y="2980220"/>
            <a:ext cx="18062" cy="2154577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47" idx="2"/>
            <a:endCxn id="42" idx="0"/>
          </p:cNvCxnSpPr>
          <p:nvPr/>
        </p:nvCxnSpPr>
        <p:spPr>
          <a:xfrm flipH="1">
            <a:off x="7270485" y="2316516"/>
            <a:ext cx="1800078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47" idx="2"/>
            <a:endCxn id="45" idx="0"/>
          </p:cNvCxnSpPr>
          <p:nvPr/>
        </p:nvCxnSpPr>
        <p:spPr>
          <a:xfrm flipH="1">
            <a:off x="8601833" y="2316516"/>
            <a:ext cx="468730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47" idx="2"/>
            <a:endCxn id="46" idx="0"/>
          </p:cNvCxnSpPr>
          <p:nvPr/>
        </p:nvCxnSpPr>
        <p:spPr>
          <a:xfrm>
            <a:off x="9070564" y="2316516"/>
            <a:ext cx="2091554" cy="6144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en angle 122"/>
          <p:cNvCxnSpPr>
            <a:stCxn id="48" idx="2"/>
            <a:endCxn id="68" idx="1"/>
          </p:cNvCxnSpPr>
          <p:nvPr/>
        </p:nvCxnSpPr>
        <p:spPr>
          <a:xfrm rot="5400000" flipH="1" flipV="1">
            <a:off x="5452683" y="3212615"/>
            <a:ext cx="1024114" cy="2304256"/>
          </a:xfrm>
          <a:prstGeom prst="bentConnector4">
            <a:avLst>
              <a:gd name="adj1" fmla="val -14550"/>
              <a:gd name="adj2" fmla="val 89101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152895" y="5286446"/>
            <a:ext cx="11418146" cy="77764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dirty="0" smtClean="0"/>
              <a:t>Number of different configurations : 117.</a:t>
            </a:r>
          </a:p>
        </p:txBody>
      </p:sp>
      <p:graphicFrame>
        <p:nvGraphicFramePr>
          <p:cNvPr id="130" name="Tableau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4696"/>
              </p:ext>
            </p:extLst>
          </p:nvPr>
        </p:nvGraphicFramePr>
        <p:xfrm>
          <a:off x="3110014" y="6244952"/>
          <a:ext cx="9729090" cy="293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  <a:gridCol w="648606"/>
              </a:tblGrid>
              <a:tr h="1358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Cell Phone</a:t>
                      </a:r>
                    </a:p>
                    <a:p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Basis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Msg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Voice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MMS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SMS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Extras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Camera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 MP</a:t>
                      </a:r>
                    </a:p>
                    <a:p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 MP</a:t>
                      </a:r>
                    </a:p>
                    <a:p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MP3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Wi-Fi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Bluetooth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UMTS</a:t>
                      </a:r>
                      <a:endParaRPr lang="en-US" sz="2000" dirty="0"/>
                    </a:p>
                  </a:txBody>
                  <a:tcPr marL="130048" marR="130048" marT="65024" marB="65024" vert="vert"/>
                </a:tc>
              </a:tr>
              <a:tr h="5222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</a:tr>
              <a:tr h="5222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92D050"/>
                    </a:solidFill>
                  </a:tcPr>
                </a:tc>
              </a:tr>
              <a:tr h="5222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 smtClean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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ym typeface="Wingdings"/>
                        </a:rPr>
                        <a:t></a:t>
                      </a:r>
                      <a:endParaRPr lang="en-US" sz="2600" dirty="0"/>
                    </a:p>
                  </a:txBody>
                  <a:tcPr marL="130048" marR="130048" marT="65024" marB="65024"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sp>
        <p:nvSpPr>
          <p:cNvPr id="132" name="Ellipse 131"/>
          <p:cNvSpPr/>
          <p:nvPr/>
        </p:nvSpPr>
        <p:spPr>
          <a:xfrm>
            <a:off x="5683109" y="8768432"/>
            <a:ext cx="614468" cy="5120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33" name="Ellipse 132"/>
          <p:cNvSpPr/>
          <p:nvPr/>
        </p:nvSpPr>
        <p:spPr>
          <a:xfrm>
            <a:off x="7628925" y="8768432"/>
            <a:ext cx="614468" cy="5120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35" name="Ellipse 134"/>
          <p:cNvSpPr/>
          <p:nvPr/>
        </p:nvSpPr>
        <p:spPr>
          <a:xfrm>
            <a:off x="11008501" y="2828572"/>
            <a:ext cx="212699" cy="2048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38" name="ZoneTexte 137"/>
          <p:cNvSpPr txBox="1"/>
          <p:nvPr/>
        </p:nvSpPr>
        <p:spPr>
          <a:xfrm>
            <a:off x="50483" y="7726072"/>
            <a:ext cx="4146938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alid configuration</a:t>
            </a:r>
            <a:endParaRPr lang="en-US" sz="20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50483" y="8230128"/>
            <a:ext cx="4146938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alid </a:t>
            </a:r>
            <a:r>
              <a:rPr lang="en-US" sz="2000" dirty="0"/>
              <a:t>c</a:t>
            </a:r>
            <a:r>
              <a:rPr lang="en-US" sz="2000" dirty="0" smtClean="0"/>
              <a:t>onfiguration</a:t>
            </a:r>
            <a:endParaRPr lang="en-US" sz="20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50483" y="8741229"/>
            <a:ext cx="4146938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invalid Configuration</a:t>
            </a:r>
            <a:endParaRPr lang="en-US" sz="2000" dirty="0"/>
          </a:p>
        </p:txBody>
      </p:sp>
      <p:sp>
        <p:nvSpPr>
          <p:cNvPr id="143" name="Secteurs 142"/>
          <p:cNvSpPr/>
          <p:nvPr/>
        </p:nvSpPr>
        <p:spPr>
          <a:xfrm rot="11867586">
            <a:off x="11047637" y="3225466"/>
            <a:ext cx="228961" cy="291985"/>
          </a:xfrm>
          <a:prstGeom prst="pie">
            <a:avLst>
              <a:gd name="adj1" fmla="val 10872458"/>
              <a:gd name="adj2" fmla="val 2008098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Secteurs 143"/>
          <p:cNvSpPr/>
          <p:nvPr/>
        </p:nvSpPr>
        <p:spPr>
          <a:xfrm rot="11867586" flipH="1">
            <a:off x="11011561" y="3308119"/>
            <a:ext cx="121876" cy="65024"/>
          </a:xfrm>
          <a:prstGeom prst="pie">
            <a:avLst>
              <a:gd name="adj1" fmla="val 14709977"/>
              <a:gd name="adj2" fmla="val 18525195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49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coverage : a combinatorial testing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lIns="130046" tIns="65023" rIns="130046" bIns="65023"/>
          <a:lstStyle/>
          <a:p>
            <a:endParaRPr lang="en-US" dirty="0" smtClean="0"/>
          </a:p>
          <a:p>
            <a:r>
              <a:rPr lang="en-US" dirty="0" smtClean="0"/>
              <a:t>Pairwise selects representative configurations.</a:t>
            </a:r>
          </a:p>
          <a:p>
            <a:endParaRPr lang="en-US" dirty="0"/>
          </a:p>
          <a:p>
            <a:r>
              <a:rPr lang="en-US" dirty="0" smtClean="0"/>
              <a:t>Pairwise coverage : selects a subset of configurations such as each pair of feature values is tested in one configuration at least.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4E9C35C-BDFD-4291-B7BA-6DE40A9048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6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Coverage, example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4E9C35C-BDFD-4291-B7BA-6DE40A90480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2276475"/>
            <a:ext cx="7080250" cy="6435725"/>
          </a:xfrm>
          <a:prstGeom prst="rect">
            <a:avLst/>
          </a:prstGeom>
        </p:spPr>
        <p:txBody>
          <a:bodyPr lIns="130046" tIns="65023" rIns="130046" bIns="65023"/>
          <a:lstStyle/>
          <a:p>
            <a:pPr>
              <a:buNone/>
            </a:pPr>
            <a:r>
              <a:rPr lang="en-US" sz="3400" dirty="0"/>
              <a:t>4 features : {Com, Wi-Fi, Bluetooth, UMTS}</a:t>
            </a:r>
          </a:p>
          <a:p>
            <a:pPr>
              <a:buNone/>
            </a:pPr>
            <a:r>
              <a:rPr lang="en-US" sz="3400" dirty="0"/>
              <a:t>2 possible values : 0 (</a:t>
            </a:r>
            <a:r>
              <a:rPr lang="en-US" sz="3400" dirty="0">
                <a:sym typeface="Wingdings"/>
              </a:rPr>
              <a:t>), or 1 () </a:t>
            </a:r>
          </a:p>
          <a:p>
            <a:pPr>
              <a:buNone/>
            </a:pPr>
            <a:r>
              <a:rPr lang="en-US" sz="3400" dirty="0">
                <a:sym typeface="Wingdings"/>
              </a:rPr>
              <a:t>Exhaustive testing : 16 configurations</a:t>
            </a:r>
            <a:endParaRPr lang="en-US" sz="3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/>
              <a:t>N features →2</a:t>
            </a:r>
            <a:r>
              <a:rPr lang="en-US" sz="3400" b="1" baseline="30000" dirty="0"/>
              <a:t>n</a:t>
            </a:r>
            <a:r>
              <a:rPr lang="en-US" sz="3400" b="1" dirty="0"/>
              <a:t> Configurations. </a:t>
            </a:r>
            <a:endParaRPr lang="en-US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71042"/>
              </p:ext>
            </p:extLst>
          </p:nvPr>
        </p:nvGraphicFramePr>
        <p:xfrm>
          <a:off x="7222480" y="2093831"/>
          <a:ext cx="4915748" cy="765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937"/>
                <a:gridCol w="1228937"/>
                <a:gridCol w="1228937"/>
                <a:gridCol w="1228937"/>
              </a:tblGrid>
              <a:tr h="99703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BT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UMTS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67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Coverage, example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4E9C35C-BDFD-4291-B7BA-6DE40A90480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2276475"/>
            <a:ext cx="11074400" cy="2805113"/>
          </a:xfrm>
          <a:prstGeom prst="rect">
            <a:avLst/>
          </a:prstGeom>
        </p:spPr>
        <p:txBody>
          <a:bodyPr lIns="130046" tIns="65023" rIns="130046" bIns="65023">
            <a:normAutofit lnSpcReduction="10000"/>
          </a:bodyPr>
          <a:lstStyle/>
          <a:p>
            <a:pPr>
              <a:buNone/>
            </a:pPr>
            <a:r>
              <a:rPr lang="en-US" sz="3400" dirty="0"/>
              <a:t>4 features : {Com, Wi-Fi, Bluetooth, UMTS}</a:t>
            </a:r>
          </a:p>
          <a:p>
            <a:pPr>
              <a:buNone/>
            </a:pPr>
            <a:r>
              <a:rPr lang="en-US" sz="3400" dirty="0"/>
              <a:t>2 possible values : 0 (</a:t>
            </a:r>
            <a:r>
              <a:rPr lang="en-US" sz="3400" dirty="0">
                <a:sym typeface="Wingdings"/>
              </a:rPr>
              <a:t>), or 1 () </a:t>
            </a:r>
          </a:p>
          <a:p>
            <a:pPr>
              <a:buNone/>
            </a:pPr>
            <a:r>
              <a:rPr lang="en-US" sz="3400" dirty="0">
                <a:sym typeface="Wingdings"/>
              </a:rPr>
              <a:t>Pairwise coverage: </a:t>
            </a:r>
            <a:r>
              <a:rPr lang="en-US" sz="3400" b="1" dirty="0">
                <a:sym typeface="Wingdings"/>
              </a:rPr>
              <a:t>5 configurations</a:t>
            </a:r>
            <a:endParaRPr lang="en-US" sz="3400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4294967295"/>
          </p:nvPr>
        </p:nvSpPr>
        <p:spPr>
          <a:xfrm>
            <a:off x="12693650" y="9194800"/>
            <a:ext cx="31115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29/11/11</a:t>
            </a:r>
            <a:endParaRPr 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122825" y="5081623"/>
          <a:ext cx="6759152" cy="27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88"/>
                <a:gridCol w="1689788"/>
                <a:gridCol w="1689788"/>
                <a:gridCol w="1689788"/>
              </a:tblGrid>
              <a:tr h="643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BT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UMTS</a:t>
                      </a:r>
                      <a:endParaRPr lang="en-US" sz="2800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  <a:tr h="416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65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7E659AE-68A2-41B4-825A-F55FDC85404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oupe 20"/>
          <p:cNvGrpSpPr/>
          <p:nvPr/>
        </p:nvGrpSpPr>
        <p:grpSpPr>
          <a:xfrm>
            <a:off x="1177009" y="4671978"/>
            <a:ext cx="5602507" cy="1722139"/>
            <a:chOff x="2204373" y="2928910"/>
            <a:chExt cx="3939263" cy="1210879"/>
          </a:xfrm>
        </p:grpSpPr>
        <p:sp>
          <p:nvSpPr>
            <p:cNvPr id="19" name="Flèche vers le bas 18"/>
            <p:cNvSpPr/>
            <p:nvPr/>
          </p:nvSpPr>
          <p:spPr>
            <a:xfrm rot="16200000">
              <a:off x="4816946" y="2673791"/>
              <a:ext cx="857257" cy="1796123"/>
            </a:xfrm>
            <a:prstGeom prst="downArrow">
              <a:avLst/>
            </a:prstGeom>
            <a:noFill/>
            <a:ln w="539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6835" name="Picture 3" descr="Z:\mathieuacher sur mon Mac\Desktop\PhDPresentationResources\ist2_4610923-binary-code.jp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lum bright="31000" contrast="9000"/>
            </a:blip>
            <a:srcRect/>
            <a:stretch>
              <a:fillRect/>
            </a:stretch>
          </p:blipFill>
          <p:spPr bwMode="auto">
            <a:xfrm>
              <a:off x="2204373" y="2928910"/>
              <a:ext cx="1614505" cy="1210879"/>
            </a:xfrm>
            <a:prstGeom prst="rect">
              <a:avLst/>
            </a:prstGeom>
            <a:noFill/>
          </p:spPr>
        </p:pic>
      </p:grpSp>
      <p:sp>
        <p:nvSpPr>
          <p:cNvPr id="45" name="ZoneTexte 44"/>
          <p:cNvSpPr txBox="1"/>
          <p:nvPr/>
        </p:nvSpPr>
        <p:spPr>
          <a:xfrm>
            <a:off x="1821880" y="1996480"/>
            <a:ext cx="7136309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600" b="1" dirty="0">
                <a:solidFill>
                  <a:srgbClr val="558ED5"/>
                </a:solidFill>
              </a:rPr>
              <a:t>Software</a:t>
            </a:r>
            <a:r>
              <a:rPr lang="en-US" sz="4600" b="1" dirty="0"/>
              <a:t> </a:t>
            </a:r>
            <a:r>
              <a:rPr lang="en-US" sz="4600" dirty="0"/>
              <a:t>intensive systems 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586654" y="2726162"/>
            <a:ext cx="7605764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600" dirty="0"/>
              <a:t>are declined in many </a:t>
            </a:r>
            <a:r>
              <a:rPr lang="en-US" sz="4600" b="1" dirty="0">
                <a:solidFill>
                  <a:srgbClr val="558ED5"/>
                </a:solidFill>
              </a:rPr>
              <a:t>variants</a:t>
            </a:r>
            <a:r>
              <a:rPr lang="en-US" sz="4600" b="1" dirty="0"/>
              <a:t> </a:t>
            </a:r>
          </a:p>
        </p:txBody>
      </p:sp>
      <p:grpSp>
        <p:nvGrpSpPr>
          <p:cNvPr id="25" name="Groupe 16"/>
          <p:cNvGrpSpPr/>
          <p:nvPr/>
        </p:nvGrpSpPr>
        <p:grpSpPr>
          <a:xfrm>
            <a:off x="11861183" y="1"/>
            <a:ext cx="1143617" cy="9753601"/>
            <a:chOff x="0" y="-178051"/>
            <a:chExt cx="1335985" cy="7488671"/>
          </a:xfrm>
        </p:grpSpPr>
        <p:pic>
          <p:nvPicPr>
            <p:cNvPr id="26" name="Picture 3" descr="Z:\mathieuacher sur mon Mac\Desktop\PhDPresentationResources\1_18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084142"/>
              <a:ext cx="1305547" cy="1143454"/>
            </a:xfrm>
            <a:prstGeom prst="rect">
              <a:avLst/>
            </a:prstGeom>
            <a:noFill/>
          </p:spPr>
        </p:pic>
        <p:pic>
          <p:nvPicPr>
            <p:cNvPr id="27" name="Picture 4" descr="Z:\mathieuacher sur mon Mac\Desktop\PhDPresentationResources\01_quickview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992037"/>
              <a:ext cx="1335985" cy="1170113"/>
            </a:xfrm>
            <a:prstGeom prst="rect">
              <a:avLst/>
            </a:prstGeom>
            <a:noFill/>
          </p:spPr>
        </p:pic>
        <p:pic>
          <p:nvPicPr>
            <p:cNvPr id="28" name="Picture 5" descr="Z:\mathieuacher sur mon Mac\Desktop\PhDPresentationResources\01_small_18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3332262"/>
              <a:ext cx="1305547" cy="1143456"/>
            </a:xfrm>
            <a:prstGeom prst="rect">
              <a:avLst/>
            </a:prstGeom>
            <a:noFill/>
          </p:spPr>
        </p:pic>
        <p:pic>
          <p:nvPicPr>
            <p:cNvPr id="29" name="Picture 5" descr="Z:\mathieuacher sur mon Mac\Desktop\PhDPresentationResources\GT-I7500OKABOG-14313-64-0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167162"/>
              <a:ext cx="1305547" cy="1143458"/>
            </a:xfrm>
            <a:prstGeom prst="rect">
              <a:avLst/>
            </a:prstGeom>
            <a:noFill/>
          </p:spPr>
        </p:pic>
        <p:pic>
          <p:nvPicPr>
            <p:cNvPr id="30" name="Picture 7" descr="Z:\mathieuacher sur mon Mac\Desktop\PhDPresentationResources\SGH-T95ZKATMB_1_170_1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-178051"/>
              <a:ext cx="1305547" cy="1143457"/>
            </a:xfrm>
            <a:prstGeom prst="rect">
              <a:avLst/>
            </a:prstGeom>
            <a:noFill/>
          </p:spPr>
        </p:pic>
        <p:pic>
          <p:nvPicPr>
            <p:cNvPr id="31" name="Picture 10" descr="Z:\mathieuacher sur mon Mac\Desktop\PhDPresentationResources\SGH-I897ZKAATT_1_170_1_1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4736398"/>
              <a:ext cx="1305547" cy="1143456"/>
            </a:xfrm>
            <a:prstGeom prst="rect">
              <a:avLst/>
            </a:prstGeom>
            <a:noFill/>
          </p:spPr>
        </p:pic>
      </p:grpSp>
      <p:pic>
        <p:nvPicPr>
          <p:cNvPr id="32" name="Picture 2" descr="Z:\mathieuacher sur mon Mac\Desktop\PhDPresentationResources\04_GT-S5830_Front_quickView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21691" y="4467154"/>
            <a:ext cx="2867519" cy="2511497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110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Coverage, example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4FF20-E1E8-6C4C-9FF7-6A85BA767F7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25736" y="2140496"/>
            <a:ext cx="7056784" cy="1972816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7112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55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6002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2044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019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591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4163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735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>
              <a:buFont typeface="Helvetica Neue" charset="0"/>
              <a:buNone/>
            </a:pPr>
            <a:r>
              <a:rPr lang="en-US" sz="3600" dirty="0" smtClean="0">
                <a:latin typeface="+mj-lt"/>
              </a:rPr>
              <a:t>Feature models enables invalid pairs and invalid configurations.  </a:t>
            </a:r>
            <a:endParaRPr lang="en-US" sz="36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06655" y="2428528"/>
            <a:ext cx="1647183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078464" y="4228728"/>
            <a:ext cx="1368153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Wi-Fi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07546" y="4228728"/>
            <a:ext cx="202730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Bluetooth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678864" y="4228728"/>
            <a:ext cx="165618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UMTS</a:t>
            </a:r>
            <a:endParaRPr lang="en-US" sz="2800" dirty="0"/>
          </a:p>
        </p:txBody>
      </p:sp>
      <p:cxnSp>
        <p:nvCxnSpPr>
          <p:cNvPr id="9" name="Connecteur droit 8"/>
          <p:cNvCxnSpPr>
            <a:stCxn id="5" idx="2"/>
            <a:endCxn id="6" idx="0"/>
          </p:cNvCxnSpPr>
          <p:nvPr/>
        </p:nvCxnSpPr>
        <p:spPr>
          <a:xfrm flipH="1">
            <a:off x="7762541" y="3220616"/>
            <a:ext cx="1867706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2"/>
            <a:endCxn id="7" idx="0"/>
          </p:cNvCxnSpPr>
          <p:nvPr/>
        </p:nvCxnSpPr>
        <p:spPr>
          <a:xfrm flipH="1">
            <a:off x="9521197" y="3220616"/>
            <a:ext cx="109050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8" idx="0"/>
          </p:cNvCxnSpPr>
          <p:nvPr/>
        </p:nvCxnSpPr>
        <p:spPr>
          <a:xfrm>
            <a:off x="9630247" y="3220616"/>
            <a:ext cx="1876709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ecteurs 13"/>
          <p:cNvSpPr/>
          <p:nvPr/>
        </p:nvSpPr>
        <p:spPr>
          <a:xfrm rot="12628550">
            <a:off x="9146447" y="2683733"/>
            <a:ext cx="1007487" cy="1046467"/>
          </a:xfrm>
          <a:prstGeom prst="pie">
            <a:avLst>
              <a:gd name="adj1" fmla="val 11043761"/>
              <a:gd name="adj2" fmla="val 18204186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7745"/>
              </p:ext>
            </p:extLst>
          </p:nvPr>
        </p:nvGraphicFramePr>
        <p:xfrm>
          <a:off x="2685976" y="5452864"/>
          <a:ext cx="6840760" cy="345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90"/>
                <a:gridCol w="1710190"/>
                <a:gridCol w="1710190"/>
                <a:gridCol w="1710190"/>
              </a:tblGrid>
              <a:tr h="847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UMTS</a:t>
                      </a:r>
                      <a:endParaRPr lang="en-US" sz="2800" dirty="0"/>
                    </a:p>
                  </a:txBody>
                  <a:tcPr/>
                </a:tc>
              </a:tr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21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25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Coverage, example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4FF20-E1E8-6C4C-9FF7-6A85BA767F7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06655" y="2428528"/>
            <a:ext cx="1647183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078464" y="4228728"/>
            <a:ext cx="1368153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Wi-Fi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07546" y="4228728"/>
            <a:ext cx="202730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Bluetooth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678864" y="4228728"/>
            <a:ext cx="165618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UMTS</a:t>
            </a:r>
            <a:endParaRPr lang="en-US" sz="2800" dirty="0"/>
          </a:p>
        </p:txBody>
      </p:sp>
      <p:cxnSp>
        <p:nvCxnSpPr>
          <p:cNvPr id="9" name="Connecteur droit 8"/>
          <p:cNvCxnSpPr>
            <a:stCxn id="5" idx="2"/>
            <a:endCxn id="6" idx="0"/>
          </p:cNvCxnSpPr>
          <p:nvPr/>
        </p:nvCxnSpPr>
        <p:spPr>
          <a:xfrm flipH="1">
            <a:off x="7762541" y="3220616"/>
            <a:ext cx="1867706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2"/>
            <a:endCxn id="7" idx="0"/>
          </p:cNvCxnSpPr>
          <p:nvPr/>
        </p:nvCxnSpPr>
        <p:spPr>
          <a:xfrm flipH="1">
            <a:off x="9521197" y="3220616"/>
            <a:ext cx="109050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8" idx="0"/>
          </p:cNvCxnSpPr>
          <p:nvPr/>
        </p:nvCxnSpPr>
        <p:spPr>
          <a:xfrm>
            <a:off x="9630247" y="3220616"/>
            <a:ext cx="1876709" cy="10081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ecteurs 13"/>
          <p:cNvSpPr/>
          <p:nvPr/>
        </p:nvSpPr>
        <p:spPr>
          <a:xfrm rot="12628550">
            <a:off x="9146447" y="2683733"/>
            <a:ext cx="1007487" cy="1046467"/>
          </a:xfrm>
          <a:prstGeom prst="pie">
            <a:avLst>
              <a:gd name="adj1" fmla="val 11043761"/>
              <a:gd name="adj2" fmla="val 18204186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Espace réservé du contenu 14"/>
          <p:cNvSpPr txBox="1">
            <a:spLocks/>
          </p:cNvSpPr>
          <p:nvPr/>
        </p:nvSpPr>
        <p:spPr>
          <a:xfrm>
            <a:off x="0" y="2140496"/>
            <a:ext cx="8446616" cy="3384376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1pPr>
            <a:lvl2pPr marL="7112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155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16002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2044700" indent="-26670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019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6pPr>
            <a:lvl7pPr marL="29591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7pPr>
            <a:lvl8pPr marL="34163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8pPr>
            <a:lvl9pPr marL="3873500" indent="-266700" algn="l" rtl="0" fontAlgn="base">
              <a:spcBef>
                <a:spcPts val="4800"/>
              </a:spcBef>
              <a:spcAft>
                <a:spcPct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 charset="0"/>
              </a:defRPr>
            </a:lvl9pPr>
          </a:lstStyle>
          <a:p>
            <a:pPr>
              <a:buFont typeface="Helvetica Neue" charset="0"/>
              <a:buNone/>
            </a:pPr>
            <a:r>
              <a:rPr lang="en-US" sz="3200" dirty="0" smtClean="0"/>
              <a:t>4 features : {Com, Wi-Fi, Bluetooth, UMTS}</a:t>
            </a:r>
          </a:p>
          <a:p>
            <a:pPr>
              <a:buFont typeface="Helvetica Neue" charset="0"/>
              <a:buNone/>
            </a:pPr>
            <a:r>
              <a:rPr lang="en-US" sz="3200" dirty="0" smtClean="0"/>
              <a:t>Constraint between features.</a:t>
            </a:r>
          </a:p>
          <a:p>
            <a:pPr>
              <a:buFont typeface="Helvetica Neue" charset="0"/>
              <a:buNone/>
            </a:pPr>
            <a:r>
              <a:rPr lang="en-US" sz="3200" dirty="0" smtClean="0">
                <a:sym typeface="Wingdings"/>
              </a:rPr>
              <a:t>Pairwise coverage: </a:t>
            </a:r>
            <a:r>
              <a:rPr lang="en-US" sz="3200" b="1" dirty="0" smtClean="0">
                <a:sym typeface="Wingdings"/>
              </a:rPr>
              <a:t>4 configurations</a:t>
            </a:r>
            <a:endParaRPr lang="en-US" sz="3200" b="1" dirty="0" smtClean="0"/>
          </a:p>
          <a:p>
            <a:pPr>
              <a:buFont typeface="Helvetica Neue" charset="0"/>
              <a:buNone/>
            </a:pPr>
            <a:endParaRPr lang="en-US" sz="3200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46809"/>
              </p:ext>
            </p:extLst>
          </p:nvPr>
        </p:nvGraphicFramePr>
        <p:xfrm>
          <a:off x="2253928" y="5812904"/>
          <a:ext cx="7186984" cy="366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46"/>
                <a:gridCol w="1796746"/>
                <a:gridCol w="1796746"/>
                <a:gridCol w="1796746"/>
              </a:tblGrid>
              <a:tr h="10598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UMTS</a:t>
                      </a:r>
                      <a:endParaRPr lang="en-US" sz="2800" dirty="0"/>
                    </a:p>
                  </a:txBody>
                  <a:tcPr/>
                </a:tc>
              </a:tr>
              <a:tr h="6524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6524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524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6524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79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: Pacogen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2096269"/>
          </a:xfrm>
        </p:spPr>
        <p:txBody>
          <a:bodyPr lIns="130046" tIns="65023" rIns="130046" bIns="65023"/>
          <a:lstStyle/>
          <a:p>
            <a:r>
              <a:rPr lang="en-US" dirty="0" smtClean="0"/>
              <a:t>A tool which generates pairwise configurations from feature models.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04E9C35C-BDFD-4291-B7BA-6DE40A90480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4242" y="6086328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6299" y="6824216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08356" y="7336273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3888" y="7336273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4597" y="6824216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2540" y="7336273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77008" y="7336273"/>
            <a:ext cx="512057" cy="20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cxnSp>
        <p:nvCxnSpPr>
          <p:cNvPr id="22" name="Connecteur droit 21"/>
          <p:cNvCxnSpPr>
            <a:stCxn id="14" idx="2"/>
            <a:endCxn id="18" idx="0"/>
          </p:cNvCxnSpPr>
          <p:nvPr/>
        </p:nvCxnSpPr>
        <p:spPr>
          <a:xfrm flipH="1">
            <a:off x="1330626" y="6291151"/>
            <a:ext cx="409645" cy="53306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2"/>
            <a:endCxn id="15" idx="0"/>
          </p:cNvCxnSpPr>
          <p:nvPr/>
        </p:nvCxnSpPr>
        <p:spPr>
          <a:xfrm>
            <a:off x="1740271" y="6291151"/>
            <a:ext cx="512057" cy="53306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8" idx="2"/>
            <a:endCxn id="19" idx="0"/>
          </p:cNvCxnSpPr>
          <p:nvPr/>
        </p:nvCxnSpPr>
        <p:spPr>
          <a:xfrm flipH="1">
            <a:off x="818568" y="7029039"/>
            <a:ext cx="512057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8" idx="2"/>
            <a:endCxn id="20" idx="0"/>
          </p:cNvCxnSpPr>
          <p:nvPr/>
        </p:nvCxnSpPr>
        <p:spPr>
          <a:xfrm>
            <a:off x="1330626" y="7029039"/>
            <a:ext cx="102411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5" idx="2"/>
            <a:endCxn id="17" idx="0"/>
          </p:cNvCxnSpPr>
          <p:nvPr/>
        </p:nvCxnSpPr>
        <p:spPr>
          <a:xfrm flipH="1">
            <a:off x="2149917" y="7029039"/>
            <a:ext cx="102411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5" idx="2"/>
            <a:endCxn id="16" idx="0"/>
          </p:cNvCxnSpPr>
          <p:nvPr/>
        </p:nvCxnSpPr>
        <p:spPr>
          <a:xfrm>
            <a:off x="2252328" y="7029039"/>
            <a:ext cx="512057" cy="3072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Secteurs 32"/>
          <p:cNvSpPr/>
          <p:nvPr/>
        </p:nvSpPr>
        <p:spPr>
          <a:xfrm rot="11853256">
            <a:off x="1543051" y="6141741"/>
            <a:ext cx="421777" cy="351890"/>
          </a:xfrm>
          <a:prstGeom prst="pie">
            <a:avLst>
              <a:gd name="adj1" fmla="val 12416294"/>
              <a:gd name="adj2" fmla="val 177812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3532470" y="6667296"/>
            <a:ext cx="819291" cy="30723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6229" y="5779093"/>
            <a:ext cx="1843405" cy="2048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6124"/>
              </p:ext>
            </p:extLst>
          </p:nvPr>
        </p:nvGraphicFramePr>
        <p:xfrm>
          <a:off x="9574742" y="5950416"/>
          <a:ext cx="1740990" cy="1950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198"/>
                <a:gridCol w="348198"/>
                <a:gridCol w="348198"/>
                <a:gridCol w="348198"/>
                <a:gridCol w="348198"/>
              </a:tblGrid>
              <a:tr h="39014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</a:tr>
              <a:tr h="390144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</a:tr>
              <a:tr h="390144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</a:tr>
              <a:tr h="390144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30048" marR="130048" marT="65024" marB="65024"/>
                </a:tc>
              </a:tr>
              <a:tr h="39014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  <p:sp>
        <p:nvSpPr>
          <p:cNvPr id="39" name="Flèche droite 38"/>
          <p:cNvSpPr/>
          <p:nvPr/>
        </p:nvSpPr>
        <p:spPr>
          <a:xfrm>
            <a:off x="7731337" y="6769707"/>
            <a:ext cx="819291" cy="30723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4630192" y="4444752"/>
            <a:ext cx="2437071" cy="77764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en-US" dirty="0" smtClean="0"/>
              <a:t>Pacogen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562540" y="4259131"/>
            <a:ext cx="2560284" cy="1423978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en-US" dirty="0" smtClean="0"/>
              <a:t>Feature model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8448216" y="4264035"/>
            <a:ext cx="3891632" cy="1423978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en-US" dirty="0" smtClean="0"/>
              <a:t>Pairwise Configuration</a:t>
            </a:r>
            <a:endParaRPr lang="en-US" dirty="0"/>
          </a:p>
        </p:txBody>
      </p:sp>
      <p:pic>
        <p:nvPicPr>
          <p:cNvPr id="2052" name="Picture 4" descr="http://t3.gstatic.com/images?q=tbn:ANd9GcR77QHUqXAaM56GCgyNUZ5rX-t1a3UjYm5z7LGvidvR_1C_z1A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1052" y="5950417"/>
            <a:ext cx="1354667" cy="1788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8058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configurations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130046" tIns="65023" rIns="130046" bIns="65023"/>
          <a:lstStyle/>
          <a:p>
            <a:fld id="{7D56EC6D-5E39-4CB6-B75E-D11C5B850708}" type="slidenum">
              <a:rPr lang="fr-FR" smtClean="0"/>
              <a:pPr/>
              <a:t>53</a:t>
            </a:fld>
            <a:endParaRPr lang="fr-FR"/>
          </a:p>
        </p:txBody>
      </p:sp>
      <p:pic>
        <p:nvPicPr>
          <p:cNvPr id="1026" name="Picture 2" descr="C:\Users\vmadm\Downloads\ordinateur-bureau-pc-icone-7808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951" y="7641907"/>
            <a:ext cx="2150639" cy="2150639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020413" y="8274544"/>
            <a:ext cx="5222980" cy="1423978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dirty="0" smtClean="0"/>
              <a:t>Intel I Core 7</a:t>
            </a:r>
          </a:p>
          <a:p>
            <a:r>
              <a:rPr lang="en-US" dirty="0" smtClean="0"/>
              <a:t>4 GB ram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77008" y="1906871"/>
          <a:ext cx="7476030" cy="4916501"/>
        </p:xfrm>
        <a:graphic>
          <a:graphicData uri="http://schemas.openxmlformats.org/drawingml/2006/table">
            <a:tbl>
              <a:tblPr/>
              <a:tblGrid>
                <a:gridCol w="3077023"/>
                <a:gridCol w="1941134"/>
                <a:gridCol w="2457873"/>
              </a:tblGrid>
              <a:tr h="524449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604" marR="9604" marT="9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Metrics </a:t>
                      </a:r>
                    </a:p>
                  </a:txBody>
                  <a:tcPr marL="9604" marR="9604" marT="9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features </a:t>
                      </a:r>
                    </a:p>
                  </a:txBody>
                  <a:tcPr marL="9604" marR="9604" marT="9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configurations </a:t>
                      </a:r>
                    </a:p>
                  </a:txBody>
                  <a:tcPr marL="9604" marR="9604" marT="9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Stack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FM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432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Crisis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Management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Fame dbms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 Home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1048576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Inventory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2028096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Sienna 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2520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Portal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2120800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 Generation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55700000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Arcade Game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3300000000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transformation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1,65E+13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Coche Ecologico 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23200000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Electronic Shopping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287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2,26E+49</a:t>
                      </a:r>
                    </a:p>
                  </a:txBody>
                  <a:tcPr marL="9604" marR="9604" marT="960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51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48604" y="3698241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8448604" y="6439183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56729" y="3851769"/>
            <a:ext cx="3892409" cy="2050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r>
              <a:rPr lang="de-DE" sz="5100" dirty="0"/>
              <a:t>Database</a:t>
            </a:r>
          </a:p>
          <a:p>
            <a:pPr algn="ctr">
              <a:defRPr/>
            </a:pPr>
            <a:r>
              <a:rPr lang="de-DE" sz="5100" dirty="0"/>
              <a:t>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8448604" y="959557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331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" r="8864" b="10046"/>
          <a:stretch>
            <a:fillRect/>
          </a:stretch>
        </p:blipFill>
        <p:spPr bwMode="auto">
          <a:xfrm>
            <a:off x="8857264" y="1088250"/>
            <a:ext cx="1332089" cy="204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3319" name="Picture 28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38" y="1189850"/>
            <a:ext cx="1688818" cy="162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991" y="6773333"/>
            <a:ext cx="1688818" cy="168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3321" name="Picture 30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38" y="6823005"/>
            <a:ext cx="1688818" cy="162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1" y="3955627"/>
            <a:ext cx="1083733" cy="179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3323" name="Picture 32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38" y="4009814"/>
            <a:ext cx="1688818" cy="162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448604" y="-1779128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448604" y="9177868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3326" name="Picture 28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009" y="9484926"/>
            <a:ext cx="1688818" cy="162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8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67" y="-1460782"/>
            <a:ext cx="1688818" cy="162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>
            <a:spLocks noChangeArrowheads="1"/>
          </p:cNvSpPr>
          <p:nvPr/>
        </p:nvSpPr>
        <p:spPr bwMode="auto">
          <a:xfrm rot="-1018207">
            <a:off x="5362223" y="2842544"/>
            <a:ext cx="2047804" cy="808284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5477369" y="4531360"/>
            <a:ext cx="2050062" cy="8105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1018207" flipV="1">
            <a:off x="5244818" y="6204374"/>
            <a:ext cx="2047804" cy="810543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-1699009">
            <a:off x="5034845" y="1517227"/>
            <a:ext cx="2050062" cy="810543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2557956">
            <a:off x="4355254" y="381565"/>
            <a:ext cx="2047804" cy="810542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 rot="1699009" flipV="1">
            <a:off x="4626187" y="7502596"/>
            <a:ext cx="2047804" cy="810542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2557956" flipV="1">
            <a:off x="3741138" y="8498276"/>
            <a:ext cx="2047804" cy="810543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D0500-8ACB-7348-B8AA-FA5F2780A8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9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48604" y="3698241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8448604" y="6439183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56729" y="3851769"/>
            <a:ext cx="3892409" cy="2050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r>
              <a:rPr lang="de-DE" sz="5100" dirty="0"/>
              <a:t>Printer Firmware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448604" y="959557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448604" y="-1779128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448604" y="9177868"/>
            <a:ext cx="4199467" cy="2253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 rot="-1018207">
            <a:off x="5362223" y="2842544"/>
            <a:ext cx="2047804" cy="808284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5477369" y="4531360"/>
            <a:ext cx="2050062" cy="8105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1018207" flipV="1">
            <a:off x="5244818" y="6204374"/>
            <a:ext cx="2047804" cy="810543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-1699009">
            <a:off x="5034845" y="1517227"/>
            <a:ext cx="2050062" cy="810543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2557956">
            <a:off x="4355254" y="381565"/>
            <a:ext cx="2047804" cy="810542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 rot="1699009" flipV="1">
            <a:off x="4626187" y="7502596"/>
            <a:ext cx="2047804" cy="810542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2557956" flipV="1">
            <a:off x="3741138" y="8498276"/>
            <a:ext cx="2047804" cy="810543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tx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378" y="9484926"/>
            <a:ext cx="2357120" cy="16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78" y="-1370472"/>
            <a:ext cx="2354863" cy="164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379" y="3750170"/>
            <a:ext cx="2151662" cy="215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6" y="984391"/>
            <a:ext cx="2149404" cy="21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7" b="16443"/>
          <a:stretch>
            <a:fillRect/>
          </a:stretch>
        </p:blipFill>
        <p:spPr bwMode="auto">
          <a:xfrm>
            <a:off x="9268179" y="6515947"/>
            <a:ext cx="2661919" cy="213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D0500-8ACB-7348-B8AA-FA5F2780A8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Eclipse and plugins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D0500-8ACB-7348-B8AA-FA5F2780A8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Image 2" descr="Capture d’écran 2012-09-18 à 11.2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72" y="1780456"/>
            <a:ext cx="9530776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1771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/>
              <a:t>Features in Microsoft Office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fld id="{31EB9DCA-6594-1F41-B775-0C061057C3DA}" type="slidenum">
              <a:rPr lang="en-US"/>
              <a:pPr/>
              <a:t>9</a:t>
            </a:fld>
            <a:endParaRPr 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66" y="1919111"/>
            <a:ext cx="8581813" cy="742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8964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2|0.4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2|0.4|0.4"/>
</p:tagLst>
</file>

<file path=ppt/theme/theme1.xml><?xml version="1.0" encoding="utf-8"?>
<a:theme xmlns:a="http://schemas.openxmlformats.org/drawingml/2006/main" name="Photo - 2,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,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,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hoto - 3,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,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,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re, puces et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, puces et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, puces et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re et sous-titr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sous-titr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et sous-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Titre - Hau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Hau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- H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40841</TotalTime>
  <Pages>0</Pages>
  <Words>4135</Words>
  <Characters>0</Characters>
  <Application>Microsoft Macintosh PowerPoint</Application>
  <PresentationFormat>Personnalisé</PresentationFormat>
  <Lines>0</Lines>
  <Paragraphs>1724</Paragraphs>
  <Slides>53</Slides>
  <Notes>38</Notes>
  <HiddenSlides>0</HiddenSlides>
  <MMClips>0</MMClips>
  <ScaleCrop>false</ScaleCrop>
  <HeadingPairs>
    <vt:vector size="6" baseType="variant">
      <vt:variant>
        <vt:lpstr>Thème</vt:lpstr>
      </vt:variant>
      <vt:variant>
        <vt:i4>9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3" baseType="lpstr">
      <vt:lpstr>Photo - 2, portrait</vt:lpstr>
      <vt:lpstr>Photo - 3, portrait</vt:lpstr>
      <vt:lpstr>Titre, puces et photo</vt:lpstr>
      <vt:lpstr>Photo - Horizontale</vt:lpstr>
      <vt:lpstr>Photo - 4</vt:lpstr>
      <vt:lpstr>Photo - 3</vt:lpstr>
      <vt:lpstr>Photo - Verticale</vt:lpstr>
      <vt:lpstr>Titre et sous-titre</vt:lpstr>
      <vt:lpstr>5_Titre - Haut</vt:lpstr>
      <vt:lpstr>Visio</vt:lpstr>
      <vt:lpstr>Managing variability and software testing</vt:lpstr>
      <vt:lpstr>Handling variations</vt:lpstr>
      <vt:lpstr>Handling variations</vt:lpstr>
      <vt:lpstr>Présentation PowerPoint</vt:lpstr>
      <vt:lpstr>Présentation PowerPoint</vt:lpstr>
      <vt:lpstr>Présentation PowerPoint</vt:lpstr>
      <vt:lpstr>Présentation PowerPoint</vt:lpstr>
      <vt:lpstr>Eclipse and plugins</vt:lpstr>
      <vt:lpstr>Features in Microsoft Office</vt:lpstr>
      <vt:lpstr>Feature Models</vt:lpstr>
      <vt:lpstr>SPL AND TESTING</vt:lpstr>
      <vt:lpstr>Context: Orange BIEW Software</vt:lpstr>
      <vt:lpstr>An Industrial Test Project</vt:lpstr>
      <vt:lpstr>Orange Specifications</vt:lpstr>
      <vt:lpstr>Orange Specifications</vt:lpstr>
      <vt:lpstr>Challenges</vt:lpstr>
      <vt:lpstr>Challenges</vt:lpstr>
      <vt:lpstr>Process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Requirement material</vt:lpstr>
      <vt:lpstr>Process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Test Cases Selection</vt:lpstr>
      <vt:lpstr>Process</vt:lpstr>
      <vt:lpstr>Test case execution</vt:lpstr>
      <vt:lpstr>Test case execution</vt:lpstr>
      <vt:lpstr>Quality Center</vt:lpstr>
      <vt:lpstr>Redundant environment configurations</vt:lpstr>
      <vt:lpstr>Innovation: explicit variability model</vt:lpstr>
      <vt:lpstr>Systematic configuration selection</vt:lpstr>
      <vt:lpstr>Combinatiorial explosion</vt:lpstr>
      <vt:lpstr>Pairwise coverage : a combinatorial testing approach</vt:lpstr>
      <vt:lpstr>Pairwise Coverage, example</vt:lpstr>
      <vt:lpstr>Pairwise Coverage, example</vt:lpstr>
      <vt:lpstr>Pairwise Coverage, example</vt:lpstr>
      <vt:lpstr>Pairwise Coverage, example</vt:lpstr>
      <vt:lpstr>Contribution : Pacogen</vt:lpstr>
      <vt:lpstr>Number of configurations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Benoit Baudry</cp:lastModifiedBy>
  <cp:revision>1217</cp:revision>
  <cp:lastPrinted>2010-12-09T20:53:13Z</cp:lastPrinted>
  <dcterms:modified xsi:type="dcterms:W3CDTF">2015-11-16T09:05:57Z</dcterms:modified>
</cp:coreProperties>
</file>