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6"/>
  </p:notesMasterIdLst>
  <p:sldIdLst>
    <p:sldId id="260" r:id="rId3"/>
    <p:sldId id="356" r:id="rId4"/>
    <p:sldId id="357" r:id="rId5"/>
    <p:sldId id="358" r:id="rId6"/>
    <p:sldId id="359" r:id="rId7"/>
    <p:sldId id="360" r:id="rId8"/>
    <p:sldId id="361" r:id="rId9"/>
    <p:sldId id="362" r:id="rId10"/>
    <p:sldId id="364" r:id="rId11"/>
    <p:sldId id="365" r:id="rId12"/>
    <p:sldId id="366" r:id="rId13"/>
    <p:sldId id="288" r:id="rId14"/>
    <p:sldId id="367" r:id="rId15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67">
          <p15:clr>
            <a:srgbClr val="A4A3A4"/>
          </p15:clr>
        </p15:guide>
        <p15:guide id="2" pos="5125">
          <p15:clr>
            <a:srgbClr val="A4A3A4"/>
          </p15:clr>
        </p15:guide>
        <p15:guide id="3" pos="1497">
          <p15:clr>
            <a:srgbClr val="A4A3A4"/>
          </p15:clr>
        </p15:guide>
        <p15:guide id="4" orient="horz" pos="1117">
          <p15:clr>
            <a:srgbClr val="A4A3A4"/>
          </p15:clr>
        </p15:guide>
        <p15:guide id="5" orient="horz" pos="2296">
          <p15:clr>
            <a:srgbClr val="A4A3A4"/>
          </p15:clr>
        </p15:guide>
        <p15:guide id="6" orient="horz" pos="329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qx" initials="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74AB"/>
    <a:srgbClr val="E45E3A"/>
    <a:srgbClr val="83B66A"/>
    <a:srgbClr val="92D14F"/>
    <a:srgbClr val="666666"/>
    <a:srgbClr val="BFC0C0"/>
    <a:srgbClr val="9F9D9A"/>
    <a:srgbClr val="0A377B"/>
    <a:srgbClr val="000000"/>
    <a:srgbClr val="083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1290" y="78"/>
      </p:cViewPr>
      <p:guideLst>
        <p:guide orient="horz" pos="3067"/>
        <p:guide pos="5125"/>
        <p:guide pos="1497"/>
        <p:guide orient="horz" pos="1117"/>
        <p:guide orient="horz" pos="2296"/>
        <p:guide orient="horz" pos="329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13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324278215223095"/>
          <c:y val="0.1259266001971503"/>
          <c:w val="0.50621380139982497"/>
          <c:h val="0.7340517881179502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贡献度</c:v>
                </c:pt>
              </c:strCache>
            </c:strRef>
          </c:tx>
          <c:spPr>
            <a:solidFill>
              <a:schemeClr val="bg1"/>
            </a:solidFill>
            <a:ln w="19050">
              <a:solidFill>
                <a:srgbClr val="0074AB"/>
              </a:solidFill>
            </a:ln>
            <a:effectLst/>
          </c:spPr>
          <c:dPt>
            <c:idx val="0"/>
            <c:bubble3D val="0"/>
            <c:spPr>
              <a:solidFill>
                <a:schemeClr val="bg1"/>
              </a:solidFill>
              <a:ln w="19050">
                <a:solidFill>
                  <a:srgbClr val="0074AB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AE3-4A4E-90C0-FD1B6A7D9DF7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19050">
                <a:solidFill>
                  <a:srgbClr val="0074AB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AE3-4A4E-90C0-FD1B6A7D9DF7}"/>
              </c:ext>
            </c:extLst>
          </c:dPt>
          <c:dPt>
            <c:idx val="2"/>
            <c:bubble3D val="0"/>
            <c:spPr>
              <a:solidFill>
                <a:schemeClr val="bg1"/>
              </a:solidFill>
              <a:ln w="19050">
                <a:solidFill>
                  <a:srgbClr val="0074AB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AE3-4A4E-90C0-FD1B6A7D9DF7}"/>
              </c:ext>
            </c:extLst>
          </c:dPt>
          <c:dPt>
            <c:idx val="3"/>
            <c:bubble3D val="0"/>
            <c:spPr>
              <a:solidFill>
                <a:schemeClr val="bg1"/>
              </a:solidFill>
              <a:ln w="19050">
                <a:solidFill>
                  <a:srgbClr val="0074AB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AE3-4A4E-90C0-FD1B6A7D9DF7}"/>
              </c:ext>
            </c:extLst>
          </c:dPt>
          <c:dPt>
            <c:idx val="4"/>
            <c:bubble3D val="0"/>
            <c:spPr>
              <a:solidFill>
                <a:schemeClr val="bg1"/>
              </a:solidFill>
              <a:ln w="19050">
                <a:solidFill>
                  <a:srgbClr val="0074AB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AE3-4A4E-90C0-FD1B6A7D9DF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rgbClr val="0074AB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张钦贤</c:v>
                </c:pt>
                <c:pt idx="1">
                  <c:v>陶赟</c:v>
                </c:pt>
                <c:pt idx="2">
                  <c:v>李策</c:v>
                </c:pt>
                <c:pt idx="3">
                  <c:v>雷镇宇</c:v>
                </c:pt>
                <c:pt idx="4">
                  <c:v>周尊康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02-425D-AED2-246C8E267E9A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0074AB"/>
    </a:solidFill>
    <a:ln w="9525" cap="flat" cmpd="sng" algn="ctr">
      <a:solidFill>
        <a:srgbClr val="0074AB"/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0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>
      <cs:styleClr val="0"/>
    </cs:lnRef>
    <cs:fillRef idx="0"/>
    <cs:effectRef idx="0"/>
    <cs:fontRef idx="minor">
      <cs:styleClr val="0"/>
    </cs:fontRef>
    <cs:defRPr sz="1197" b="1" kern="1200"/>
  </cs:dataLabel>
  <cs:dataLabelCallout>
    <cs:lnRef idx="0">
      <cs:styleClr val="0"/>
    </cs:lnRef>
    <cs:fillRef idx="0"/>
    <cs:effectRef idx="0"/>
    <cs:fontRef idx="minor">
      <cs:styleClr val="0"/>
    </cs:fontRef>
    <cs:spPr>
      <a:solidFill>
        <a:schemeClr val="lt1"/>
      </a:solidFill>
      <a:ln>
        <a:solidFill>
          <a:schemeClr val="phClr"/>
        </a:solidFill>
      </a:ln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0"/>
    </cs:lnRef>
    <cs:fillRef idx="0"/>
    <cs:effectRef idx="0"/>
    <cs:fontRef idx="minor">
      <a:schemeClr val="dk1"/>
    </cs:fontRef>
    <cs:spPr>
      <a:solidFill>
        <a:schemeClr val="lt1"/>
      </a:solidFill>
      <a:ln w="19050"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0.13044</cdr:x>
      <cdr:y>0.10294</cdr:y>
    </cdr:from>
    <cdr:to>
      <cdr:x>0.38935</cdr:x>
      <cdr:y>0.24937</cdr:y>
    </cdr:to>
    <cdr:sp macro="" textlink="">
      <cdr:nvSpPr>
        <cdr:cNvPr id="4" name="文本框 4">
          <a:extLst xmlns:a="http://schemas.openxmlformats.org/drawingml/2006/main">
            <a:ext uri="{FF2B5EF4-FFF2-40B4-BE49-F238E27FC236}">
              <a16:creationId xmlns:a16="http://schemas.microsoft.com/office/drawing/2014/main" id="{AF5163B8-7E48-4D81-B6A0-BBA362C0D7E4}"/>
            </a:ext>
          </a:extLst>
        </cdr:cNvPr>
        <cdr:cNvSpPr txBox="1"/>
      </cdr:nvSpPr>
      <cdr:spPr>
        <a:xfrm xmlns:a="http://schemas.openxmlformats.org/drawingml/2006/main">
          <a:off x="1192729" y="649153"/>
          <a:ext cx="2367517" cy="92333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zh-HK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UI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界面设计，数据库设计，数据访问层公共类封装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A7A06-B06E-4BA1-8343-1CCBE8492F9B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A2CBA-E486-4DC8-8696-C7854B0A28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5/1/2018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5/1/2018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5/1/2018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5/1/2018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5/1/2018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5/1/2018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5/1/2018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5/1/2018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5/1/2018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5/1/2018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5/1/2018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5/1/2018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  <p:transition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5/1/2018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5/1/2018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5/1/2018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5/1/2018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5/1/2018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5/1/2018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5/1/2018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5/1/2018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5/1/2018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5/1/2018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31D4-1AA4-45E7-8F10-C007A9A6DDB0}" type="datetimeFigureOut">
              <a:rPr lang="zh-HK" altLang="en-US" smtClean="0"/>
              <a:t>5/1/2018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5/1/2018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46275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其实是答辩的标题地方</a:t>
            </a:r>
            <a:endParaRPr lang="en-US" altLang="zh-CN" sz="1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1801803"/>
            <a:ext cx="9144000" cy="2340000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51002" y="2480253"/>
            <a:ext cx="8992998" cy="906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4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WebSocket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的即时点菜系统</a:t>
            </a:r>
          </a:p>
        </p:txBody>
      </p:sp>
      <p:sp>
        <p:nvSpPr>
          <p:cNvPr id="23" name="矩形 22"/>
          <p:cNvSpPr/>
          <p:nvPr/>
        </p:nvSpPr>
        <p:spPr>
          <a:xfrm>
            <a:off x="1101972" y="5114510"/>
            <a:ext cx="1357313" cy="400052"/>
          </a:xfrm>
          <a:prstGeom prst="rect">
            <a:avLst/>
          </a:prstGeom>
          <a:solidFill>
            <a:srgbClr val="92D14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小组成员</a:t>
            </a:r>
            <a:endParaRPr lang="zh-HK" altLang="en-US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779406" y="5129870"/>
            <a:ext cx="5867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张钦贤、陶贇、李策、雷镇宇、周尊康</a:t>
            </a:r>
            <a:endParaRPr lang="zh-HK" altLang="en-US" sz="2000" b="1" spc="3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-17357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" y="30387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基于折线图的分月统计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5795170-99D4-49DB-BD17-3A1162610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541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52643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2083914794"/>
              </p:ext>
            </p:extLst>
          </p:nvPr>
        </p:nvGraphicFramePr>
        <p:xfrm>
          <a:off x="0" y="560136"/>
          <a:ext cx="9144000" cy="6305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4" t="5000" r="3512" b="87559"/>
          <a:stretch/>
        </p:blipFill>
        <p:spPr>
          <a:xfrm>
            <a:off x="0" y="11456"/>
            <a:ext cx="9144000" cy="548680"/>
          </a:xfrm>
          <a:prstGeom prst="rect">
            <a:avLst/>
          </a:prstGeom>
          <a:effectLst>
            <a:outerShdw blurRad="50800" dist="38100" dir="5400000" algn="t" rotWithShape="0">
              <a:srgbClr val="002060">
                <a:alpha val="40000"/>
              </a:srgbClr>
            </a:outerShdw>
          </a:effectLst>
        </p:spPr>
      </p:pic>
      <p:sp>
        <p:nvSpPr>
          <p:cNvPr id="11" name="文本框 10"/>
          <p:cNvSpPr txBox="1"/>
          <p:nvPr/>
        </p:nvSpPr>
        <p:spPr>
          <a:xfrm>
            <a:off x="6305835" y="1311573"/>
            <a:ext cx="2367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系统架构设计，数据库设计，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WebSocket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服务器开发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F5163B8-7E48-4D81-B6A0-BBA362C0D7E4}"/>
              </a:ext>
            </a:extLst>
          </p:cNvPr>
          <p:cNvSpPr txBox="1"/>
          <p:nvPr/>
        </p:nvSpPr>
        <p:spPr>
          <a:xfrm>
            <a:off x="6776483" y="4088778"/>
            <a:ext cx="2367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顾客端程序开发，前后端数据交互，文档编写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5BB2D1A-7F3A-4096-9266-1636A131F7AC}"/>
              </a:ext>
            </a:extLst>
          </p:cNvPr>
          <p:cNvSpPr txBox="1"/>
          <p:nvPr/>
        </p:nvSpPr>
        <p:spPr>
          <a:xfrm>
            <a:off x="124671" y="3627113"/>
            <a:ext cx="23675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厨师端、服务员端程序开发，前后端数据交互，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WebSocket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数据交互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29CFBB9-8068-4DFE-95A7-DDE7DF76ECD0}"/>
              </a:ext>
            </a:extLst>
          </p:cNvPr>
          <p:cNvSpPr txBox="1"/>
          <p:nvPr/>
        </p:nvSpPr>
        <p:spPr>
          <a:xfrm>
            <a:off x="2204483" y="5850360"/>
            <a:ext cx="2367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管理员端程序开发，销量统计，系统报表，系统部署</a:t>
            </a:r>
          </a:p>
        </p:txBody>
      </p:sp>
    </p:spTree>
    <p:extLst>
      <p:ext uri="{BB962C8B-B14F-4D97-AF65-F5344CB8AC3E}">
        <p14:creationId xmlns:p14="http://schemas.microsoft.com/office/powerpoint/2010/main" val="952542199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24100" y="3641900"/>
            <a:ext cx="4495800" cy="1226963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en-US" altLang="zh-CN" sz="66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3648075" y="1637910"/>
            <a:ext cx="1847850" cy="1720986"/>
            <a:chOff x="1164" y="687"/>
            <a:chExt cx="3219" cy="2998"/>
          </a:xfrm>
          <a:solidFill>
            <a:srgbClr val="0174AB"/>
          </a:solidFill>
        </p:grpSpPr>
        <p:sp>
          <p:nvSpPr>
            <p:cNvPr id="10" name="Freeform 6"/>
            <p:cNvSpPr/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11" name="Freeform 7"/>
            <p:cNvSpPr/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</p:grpSp>
    </p:spTree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3651DEFB-F704-4026-A004-33544EDB06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861860"/>
              </p:ext>
            </p:extLst>
          </p:nvPr>
        </p:nvGraphicFramePr>
        <p:xfrm>
          <a:off x="479425" y="2436813"/>
          <a:ext cx="9913938" cy="276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Document" r:id="rId3" imgW="7392612" imgH="2069174" progId="Word.Document.8">
                  <p:embed/>
                </p:oleObj>
              </mc:Choice>
              <mc:Fallback>
                <p:oleObj name="Document" r:id="rId3" imgW="7392612" imgH="2069174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9425" y="2436813"/>
                        <a:ext cx="9913938" cy="2760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923045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-17357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" y="30387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400" b="1" spc="3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WebSocket</a:t>
            </a:r>
            <a:r>
              <a:rPr lang="zh-CN" altLang="en-US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的即时通信技术</a:t>
            </a:r>
          </a:p>
        </p:txBody>
      </p:sp>
      <p:sp>
        <p:nvSpPr>
          <p:cNvPr id="16" name="矩形 15"/>
          <p:cNvSpPr/>
          <p:nvPr/>
        </p:nvSpPr>
        <p:spPr>
          <a:xfrm>
            <a:off x="524435" y="1222242"/>
            <a:ext cx="8095129" cy="4413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3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提高点菜系统的运行效率，我们采用即时通信的形式。顾客点完菜，厨师端即可受到推送并进行做菜；厨师做好菜之后，服务员端便可以收到推送并为顾客上菜。即时推送可以缩短信息传递的时间，提高点菜做菜上菜的效率，并且可以激发服务员的工作积极性，因为厨师做完菜后，每个服务员都会收到推送，但只有第一个抢到这道菜的服务员才有权利去送这道菜，而服务员的工资又是与其所送的菜数成正比的，因此我们这个系统可以极大地提高服务员的工作积极性。</a:t>
            </a:r>
            <a:endParaRPr lang="zh-HK" altLang="zh-HK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416752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-17357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" y="30387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400" b="1" spc="3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WebSocket</a:t>
            </a:r>
            <a:r>
              <a:rPr lang="zh-CN" altLang="en-US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的即时通信技术</a:t>
            </a:r>
          </a:p>
        </p:txBody>
      </p:sp>
      <p:sp>
        <p:nvSpPr>
          <p:cNvPr id="16" name="矩形 15"/>
          <p:cNvSpPr/>
          <p:nvPr/>
        </p:nvSpPr>
        <p:spPr>
          <a:xfrm>
            <a:off x="416859" y="1462308"/>
            <a:ext cx="8269941" cy="2973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3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WebSocket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出现之前，很多网站为了实现实时推送功能，通常采用的方案是轮询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(Polling)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技术，浏览器定时向服务端发送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 request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，然后服务器通过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Response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来告诉客户端有没有新的消息。这种方案大量消耗服务器带宽和资源。面对这种状况，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定义了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WebSocket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协议，能更好的节省服务器资源和带宽并实现真正意义上的实时推送。</a:t>
            </a:r>
            <a:endParaRPr lang="zh-HK" altLang="zh-HK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26839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-17357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" y="30387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400" b="1" spc="3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WebSocket</a:t>
            </a:r>
            <a:r>
              <a:rPr lang="zh-CN" altLang="en-US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的即时通信技术</a:t>
            </a:r>
          </a:p>
        </p:txBody>
      </p:sp>
      <p:sp>
        <p:nvSpPr>
          <p:cNvPr id="16" name="矩形 15"/>
          <p:cNvSpPr/>
          <p:nvPr/>
        </p:nvSpPr>
        <p:spPr>
          <a:xfrm>
            <a:off x="430306" y="614232"/>
            <a:ext cx="8095129" cy="2133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3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WebSocket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协议本质上是一个基于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的协议，它由通信协议和编程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组成，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WebSocket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能够在浏览器和服务器之间建立双向连接，以基于事件的方式，赋予浏览器实时通信能力。既然是双向通信，就意味着服务器端和客户端可以同时发送并响应请求，而不再像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的请求和响应，其通信原理如下图所示：</a:t>
            </a:r>
            <a:endParaRPr lang="zh-HK" altLang="zh-HK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IMG_256">
            <a:extLst>
              <a:ext uri="{FF2B5EF4-FFF2-40B4-BE49-F238E27FC236}">
                <a16:creationId xmlns:a16="http://schemas.microsoft.com/office/drawing/2014/main" id="{B8D15777-3D99-41CC-987F-245BC102C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20" y="2748150"/>
            <a:ext cx="7827700" cy="39138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494660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-17357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" y="30387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短信验证码登录技术</a:t>
            </a:r>
          </a:p>
        </p:txBody>
      </p:sp>
      <p:sp>
        <p:nvSpPr>
          <p:cNvPr id="16" name="矩形 15"/>
          <p:cNvSpPr/>
          <p:nvPr/>
        </p:nvSpPr>
        <p:spPr>
          <a:xfrm>
            <a:off x="383241" y="2348902"/>
            <a:ext cx="837751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3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为了方便会员登录，本系统采用动态验证码登录，会员输入手机号，点击“获取验证码”之后，服务器先生成一个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位的随机数，存入数据库，然后向用户手机号发送短信，用户收到短信之后，便可以使用验证码进行登录了，方便快捷。</a:t>
            </a:r>
            <a:endParaRPr lang="zh-HK" altLang="zh-HK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218296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-17357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" y="30387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短信验证码登录技术</a:t>
            </a:r>
          </a:p>
        </p:txBody>
      </p:sp>
      <p:pic>
        <p:nvPicPr>
          <p:cNvPr id="7" name="图片 6" descr="C:\Users\zqx\Desktop\数据库课程设计\img\图片2.png图片2">
            <a:extLst>
              <a:ext uri="{FF2B5EF4-FFF2-40B4-BE49-F238E27FC236}">
                <a16:creationId xmlns:a16="http://schemas.microsoft.com/office/drawing/2014/main" id="{27D027E9-F6F7-4A48-8534-5591DCF738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93376" y="587541"/>
            <a:ext cx="3512837" cy="6246634"/>
          </a:xfrm>
          <a:prstGeom prst="rect">
            <a:avLst/>
          </a:prstGeom>
        </p:spPr>
      </p:pic>
      <p:pic>
        <p:nvPicPr>
          <p:cNvPr id="8" name="图片 7" descr="C:\Users\zqx\Desktop\数据库课程设计\img\图片3.png图片3">
            <a:extLst>
              <a:ext uri="{FF2B5EF4-FFF2-40B4-BE49-F238E27FC236}">
                <a16:creationId xmlns:a16="http://schemas.microsoft.com/office/drawing/2014/main" id="{689FE356-4CBE-4B08-8598-83AAD73826A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012093" y="646870"/>
            <a:ext cx="3446108" cy="612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58950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-17357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" y="30387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B-S</a:t>
            </a:r>
            <a:r>
              <a:rPr lang="zh-CN" altLang="en-US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架构的</a:t>
            </a:r>
            <a:r>
              <a:rPr lang="en-US" altLang="zh-CN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MVC</a:t>
            </a:r>
            <a:r>
              <a:rPr lang="zh-CN" altLang="en-US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设计模式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502630B-927F-495D-9C4C-73DDC5898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856" y="587541"/>
            <a:ext cx="6220288" cy="617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10507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-17357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" y="30387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B-S</a:t>
            </a:r>
            <a:r>
              <a:rPr lang="zh-CN" altLang="en-US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架构的</a:t>
            </a:r>
            <a:r>
              <a:rPr lang="en-US" altLang="zh-CN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MVC</a:t>
            </a:r>
            <a:r>
              <a:rPr lang="zh-CN" altLang="en-US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设计模式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329C03-4856-46C7-82B3-739F12D26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33" y="1652602"/>
            <a:ext cx="7812933" cy="398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5330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-17357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" y="30387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基于词云图的销量统计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5924BE-AF95-4512-9A74-9E0607437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6900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66600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06067"/>
  <p:tag name="KSO_WM_TEMPLATE_OUTLINE_ID" val="14"/>
  <p:tag name="KSO_WM_TEMPLATE_SCENE_ID" val="1"/>
  <p:tag name="KSO_WM_TEMPLATE_JOB_ID" val="14"/>
  <p:tag name="KSO_WM_TEMPLATE_TOPIC_DEFAULT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1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152</Words>
  <Application>Microsoft Office PowerPoint</Application>
  <PresentationFormat>全屏显示(4:3)</PresentationFormat>
  <Paragraphs>24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新細明體</vt:lpstr>
      <vt:lpstr>宋体</vt:lpstr>
      <vt:lpstr>微软雅黑</vt:lpstr>
      <vt:lpstr>Arial</vt:lpstr>
      <vt:lpstr>Calibri</vt:lpstr>
      <vt:lpstr>Calibri Light</vt:lpstr>
      <vt:lpstr>Office 主题</vt:lpstr>
      <vt:lpstr>3_Office 主题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第一PPT模板网-WWW.1PPT.COM</dc:creator>
  <dc:description>第一PPT模板网-WWW.1PPT.COM</dc:description>
  <cp:lastModifiedBy>zqx</cp:lastModifiedBy>
  <cp:revision>588</cp:revision>
  <dcterms:created xsi:type="dcterms:W3CDTF">2015-02-19T23:46:00Z</dcterms:created>
  <dcterms:modified xsi:type="dcterms:W3CDTF">2018-01-05T00:47:25Z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2052-10.1.0.7023</vt:lpwstr>
  </property>
</Properties>
</file>