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74" r:id="rId3"/>
    <p:sldId id="269" r:id="rId4"/>
    <p:sldId id="272" r:id="rId5"/>
    <p:sldId id="271" r:id="rId6"/>
    <p:sldId id="260" r:id="rId7"/>
    <p:sldId id="262" r:id="rId8"/>
    <p:sldId id="259" r:id="rId9"/>
    <p:sldId id="263" r:id="rId10"/>
    <p:sldId id="267" r:id="rId11"/>
    <p:sldId id="264" r:id="rId12"/>
    <p:sldId id="265" r:id="rId13"/>
    <p:sldId id="268" r:id="rId14"/>
    <p:sldId id="266" r:id="rId15"/>
    <p:sldId id="273" r:id="rId16"/>
    <p:sldId id="869" r:id="rId17"/>
    <p:sldId id="870" r:id="rId18"/>
    <p:sldId id="871" r:id="rId19"/>
    <p:sldId id="872" r:id="rId20"/>
    <p:sldId id="873" r:id="rId21"/>
    <p:sldId id="874" r:id="rId22"/>
    <p:sldId id="875" r:id="rId23"/>
    <p:sldId id="876" r:id="rId24"/>
    <p:sldId id="877" r:id="rId25"/>
    <p:sldId id="878" r:id="rId26"/>
    <p:sldId id="261"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379"/>
      </p:cViewPr>
      <p:guideLst>
        <p:guide orient="horz" pos="211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84D66-1E4B-4DD8-8618-D7CCC6FA8E96}" type="datetimeFigureOut">
              <a:rPr lang="zh-TW" altLang="en-US" smtClean="0"/>
              <a:t>2025/2/18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48DA0-5127-426C-8A48-CEBF59563B34}" type="slidenum">
              <a:rPr lang="zh-TW" altLang="en-US" smtClean="0"/>
              <a:t>‹#›</a:t>
            </a:fld>
            <a:endParaRPr lang="zh-TW" altLang="en-US"/>
          </a:p>
        </p:txBody>
      </p:sp>
    </p:spTree>
    <p:extLst>
      <p:ext uri="{BB962C8B-B14F-4D97-AF65-F5344CB8AC3E}">
        <p14:creationId xmlns:p14="http://schemas.microsoft.com/office/powerpoint/2010/main" val="20542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2ABBD06A-508A-9FFE-EC36-543086623A0C}"/>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48A2894-1121-817F-E925-27CFB3BA342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E8B4A44-71FB-2F75-DFB2-0FA0E5FDBC87}"/>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7FA35668-E726-7FA6-1884-98EDD3CF306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19CBDB2C-FE54-5203-0E9A-F097049C4443}"/>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F8E3B611-69B5-415B-1166-A2FA4AF05E3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F993C786-7A73-A780-5DF9-32C266B06D3F}"/>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CDE8A15D-A037-9874-55AE-65043498BE1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8B8DE5A-B6C2-5602-FE56-8ECCE6CAADD7}"/>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B44A8B10-13B1-8057-295A-3BB4524E2BE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5157059C-332D-843C-8005-9085E4ABE707}"/>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59DE9FB9-B380-3D8D-3372-DE55FB7BF92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265CBC91-A6ED-63FB-A07B-5A8233AA1E8C}"/>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6892AA5B-2751-E60E-D4BB-DB3916CDA7F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6B90CE9-96E3-A2C2-B240-989F14D1201F}"/>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04E041EF-F76D-35F2-7F08-7F6E8236452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219C691-DEC7-C19C-3181-101D452C129F}"/>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74AB542A-496A-8B44-DB93-3C6872E7868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258E3B5C-72B1-14F9-368F-61E6E6EB0263}"/>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CAA3CE1C-AB75-96DA-D23B-261B0B30F4F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C4531BD-7831-4D83-AA6F-3AACA902F4AE}" type="datetime1">
              <a:rPr lang="zh-TW" altLang="en-US" smtClean="0"/>
              <a:t>2025/2/18</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0A1E5436-0DCB-4A5A-AD33-7644B318A3E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330DAF90-720A-421D-9760-36EB2C510D3E}" type="datetime1">
              <a:rPr lang="zh-TW" altLang="en-US" smtClean="0"/>
              <a:t>2025/2/18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1E5436-0DCB-4A5A-AD33-7644B318A3E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B53D5601-3C6D-4A57-8942-B788CFA40F4D}" type="datetime1">
              <a:rPr lang="zh-TW" altLang="en-US" smtClean="0"/>
              <a:t>2025/2/18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1E5436-0DCB-4A5A-AD33-7644B318A3E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91D6EF72-7FB4-40B4-B7FA-81F78FF7E950}" type="datetime1">
              <a:rPr lang="zh-TW" altLang="en-US" smtClean="0"/>
              <a:t>2025/2/18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0" y="6492875"/>
            <a:ext cx="365760" cy="365125"/>
          </a:xfrm>
        </p:spPr>
        <p:txBody>
          <a:bodyPr/>
          <a:lstStyle/>
          <a:p>
            <a:fld id="{0A1E5436-0DCB-4A5A-AD33-7644B318A3EB}" type="slidenum">
              <a:rPr lang="zh-TW" altLang="en-US" smtClean="0"/>
              <a:pPr/>
              <a:t>‹#›</a:t>
            </a:fld>
            <a:endParaRPr lang="zh-TW" altLang="en-US"/>
          </a:p>
        </p:txBody>
      </p:sp>
      <p:sp>
        <p:nvSpPr>
          <p:cNvPr id="7" name="標題 6"/>
          <p:cNvSpPr>
            <a:spLocks noGrp="1"/>
          </p:cNvSpPr>
          <p:nvPr>
            <p:ph type="title"/>
          </p:nvPr>
        </p:nvSpPr>
        <p:spPr/>
        <p:txBody>
          <a:bodyPr rtlCol="0"/>
          <a:lstStyle/>
          <a:p>
            <a:r>
              <a:rPr kumimoji="0" lang="zh-TW" altLang="en-US"/>
              <a:t>按一下以編輯母片標題樣式</a:t>
            </a:r>
            <a:endParaRPr kumimoji="0" lang="en-US"/>
          </a:p>
        </p:txBody>
      </p:sp>
      <p:pic>
        <p:nvPicPr>
          <p:cNvPr id="8"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73327" y="6013450"/>
            <a:ext cx="4171950"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p:txBody>
          <a:bodyPr/>
          <a:lstStyle/>
          <a:p>
            <a:fld id="{B59F2D9F-F379-4B5E-B3FB-49FD7BD34363}" type="datetime1">
              <a:rPr lang="zh-TW" altLang="en-US" smtClean="0"/>
              <a:t>2025/2/18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1E5436-0DCB-4A5A-AD33-7644B318A3EB}"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52BE176E-426A-4516-A5E9-E7918B8EA889}" type="datetime1">
              <a:rPr lang="zh-TW" altLang="en-US" smtClean="0"/>
              <a:t>2025/2/18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1E5436-0DCB-4A5A-AD33-7644B318A3EB}" type="slidenum">
              <a:rPr lang="zh-TW" altLang="en-US" smtClean="0"/>
              <a:pPr/>
              <a:t>‹#›</a:t>
            </a:fld>
            <a:endParaRPr lang="zh-TW" altLang="en-US"/>
          </a:p>
        </p:txBody>
      </p:sp>
      <p:sp>
        <p:nvSpPr>
          <p:cNvPr id="8" name="標題 7"/>
          <p:cNvSpPr>
            <a:spLocks noGrp="1"/>
          </p:cNvSpPr>
          <p:nvPr>
            <p:ph type="title"/>
          </p:nvPr>
        </p:nvSpPr>
        <p:spPr/>
        <p:txBody>
          <a:bodyPr rtlCol="0"/>
          <a:lstStyle/>
          <a:p>
            <a:r>
              <a:rPr kumimoji="0" lang="zh-TW" altLang="en-US"/>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日期版面配置區 6"/>
          <p:cNvSpPr>
            <a:spLocks noGrp="1"/>
          </p:cNvSpPr>
          <p:nvPr>
            <p:ph type="dt" sz="half" idx="10"/>
          </p:nvPr>
        </p:nvSpPr>
        <p:spPr/>
        <p:txBody>
          <a:bodyPr/>
          <a:lstStyle/>
          <a:p>
            <a:fld id="{79FEAB74-B970-4A9A-A4CF-8F4B0F569FAF}" type="datetime1">
              <a:rPr lang="zh-TW" altLang="en-US" smtClean="0"/>
              <a:t>2025/2/18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A1E5436-0DCB-4A5A-AD33-7644B318A3EB}"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F904AE31-7008-4648-B3D2-1A5E8DAF7D61}" type="datetime1">
              <a:rPr lang="zh-TW" altLang="en-US" smtClean="0"/>
              <a:t>2025/2/18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A1E5436-0DCB-4A5A-AD33-7644B318A3EB}" type="slidenum">
              <a:rPr lang="zh-TW" altLang="en-US" smtClean="0"/>
              <a:pPr/>
              <a:t>‹#›</a:t>
            </a:fld>
            <a:endParaRPr lang="zh-TW" altLang="en-US"/>
          </a:p>
        </p:txBody>
      </p:sp>
      <p:sp>
        <p:nvSpPr>
          <p:cNvPr id="6" name="標題 5"/>
          <p:cNvSpPr>
            <a:spLocks noGrp="1"/>
          </p:cNvSpPr>
          <p:nvPr>
            <p:ph type="title"/>
          </p:nvPr>
        </p:nvSpPr>
        <p:spPr/>
        <p:txBody>
          <a:bodyPr rtlCol="0"/>
          <a:lstStyle/>
          <a:p>
            <a:r>
              <a:rPr kumimoji="0" lang="zh-TW" altLang="en-US"/>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8F5E9E1-446C-42BA-9EB9-505D5D2526DF}" type="datetime1">
              <a:rPr lang="zh-TW" altLang="en-US" smtClean="0"/>
              <a:t>2025/2/18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p>
            <a:fld id="{7643DD5F-F4B8-4E0C-9A46-B0C19988DE3D}" type="datetime1">
              <a:rPr lang="zh-TW" altLang="en-US" smtClean="0"/>
              <a:t>2025/2/18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1E5436-0DCB-4A5A-AD33-7644B318A3EB}"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F6044DF0-D30D-485A-AD1F-C91BA19B957A}" type="datetime1">
              <a:rPr lang="zh-TW" altLang="en-US" smtClean="0"/>
              <a:t>2025/2/18</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0A1E5436-0DCB-4A5A-AD33-7644B318A3EB}"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TW" altLang="en-US"/>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E720E1B-F058-4046-8950-AC16BDC5FCAA}" type="datetime1">
              <a:rPr lang="zh-TW" altLang="en-US" smtClean="0"/>
              <a:t>2025/2/18</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A1E5436-0DCB-4A5A-AD33-7644B318A3E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jiashing@tea.ntue.edu.t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tw/maps/place/100%E5%8F%B0%E5%8C%97%E5%B8%82%E4%B8%AD%E6%AD%A3%E5%8D%80%E9%87%8D%E6%85%B6%E5%8D%97%E8%B7%AF%E4%B8%80%E6%AE%B5147%E8%99%9F/@25.0415248,121.5110733,17z/data=!3m1!4b1!4m2!3m1!1s0x3442a90b24549c13:0x44e40c567e327a80?hl=zh-TW" TargetMode="External"/><Relationship Id="rId2" Type="http://schemas.openxmlformats.org/officeDocument/2006/relationships/hyperlink" Target="mailto:service@tunghua.com.tw" TargetMode="External"/><Relationship Id="rId1" Type="http://schemas.openxmlformats.org/officeDocument/2006/relationships/slideLayout" Target="../slideLayouts/slideLayout2.xml"/><Relationship Id="rId4" Type="http://schemas.openxmlformats.org/officeDocument/2006/relationships/hyperlink" Target="http://maps.google.com.tw/maps?f=q&amp;hl=zh-TW&amp;geocode=&amp;q=%E5%8F%B0%E5%8C%97%E5%B8%82%E9%87%8D%E6%85%B6%E5%8D%97%E8%B7%AF%E4%B8%80%E6%AE%B5143%E8%99%9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d.ntue.edu.t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371600" y="0"/>
            <a:ext cx="7772400" cy="1829761"/>
          </a:xfrm>
        </p:spPr>
        <p:txBody>
          <a:bodyPr/>
          <a:lstStyle/>
          <a:p>
            <a:r>
              <a:rPr lang="zh-TW" altLang="en-US" dirty="0"/>
              <a:t>計算機組織</a:t>
            </a:r>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1</a:t>
            </a:fld>
            <a:endParaRPr lang="zh-TW" altLang="en-US"/>
          </a:p>
        </p:txBody>
      </p:sp>
      <p:pic>
        <p:nvPicPr>
          <p:cNvPr id="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0" y="64170"/>
            <a:ext cx="4171950"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6" name="圖片 4">
            <a:extLst>
              <a:ext uri="{FF2B5EF4-FFF2-40B4-BE49-F238E27FC236}">
                <a16:creationId xmlns:a16="http://schemas.microsoft.com/office/drawing/2014/main" id="{862C30D0-33B2-4E8B-A06E-5CD180102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0" y="1268760"/>
            <a:ext cx="433228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字方塊 9">
            <a:extLst>
              <a:ext uri="{FF2B5EF4-FFF2-40B4-BE49-F238E27FC236}">
                <a16:creationId xmlns:a16="http://schemas.microsoft.com/office/drawing/2014/main" id="{929DDF7D-6856-CFA4-BDD2-1EBA3C2147EA}"/>
              </a:ext>
            </a:extLst>
          </p:cNvPr>
          <p:cNvSpPr txBox="1"/>
          <p:nvPr/>
        </p:nvSpPr>
        <p:spPr>
          <a:xfrm>
            <a:off x="4083105" y="2559660"/>
            <a:ext cx="4581832" cy="2316019"/>
          </a:xfrm>
          <a:prstGeom prst="rect">
            <a:avLst/>
          </a:prstGeom>
          <a:noFill/>
        </p:spPr>
        <p:txBody>
          <a:bodyPr wrap="square">
            <a:spAutoFit/>
          </a:bodyPr>
          <a:lstStyle/>
          <a:p>
            <a:pPr marR="0" algn="r" eaLnBrk="1" hangingPunct="1">
              <a:lnSpc>
                <a:spcPct val="90000"/>
              </a:lnSpc>
              <a:defRPr/>
            </a:pPr>
            <a:r>
              <a:rPr kumimoji="0" lang="zh-TW" altLang="en-US" sz="2000" dirty="0"/>
              <a:t>授課</a:t>
            </a:r>
            <a:r>
              <a:rPr kumimoji="0" lang="en-US" altLang="zh-TW" sz="2000" dirty="0"/>
              <a:t>:</a:t>
            </a:r>
            <a:r>
              <a:rPr kumimoji="0" lang="zh-TW" altLang="en-US" sz="2000" dirty="0"/>
              <a:t> 許佳興</a:t>
            </a:r>
            <a:r>
              <a:rPr lang="zh-TW" altLang="en-US" sz="2000" dirty="0"/>
              <a:t>老師</a:t>
            </a:r>
            <a:endParaRPr kumimoji="0" lang="en-US" altLang="zh-TW" sz="2000" dirty="0"/>
          </a:p>
          <a:p>
            <a:pPr marR="0" algn="r" eaLnBrk="1" hangingPunct="1">
              <a:lnSpc>
                <a:spcPct val="90000"/>
              </a:lnSpc>
              <a:defRPr/>
            </a:pPr>
            <a:r>
              <a:rPr kumimoji="0" lang="en-US" altLang="zh-TW" sz="2000" dirty="0">
                <a:hlinkClick r:id="rId4"/>
              </a:rPr>
              <a:t>jiashing@tea.ntue.edu.tw</a:t>
            </a:r>
            <a:endParaRPr kumimoji="0" lang="en-US" altLang="zh-TW" sz="2000" dirty="0"/>
          </a:p>
          <a:p>
            <a:pPr marR="0" algn="r" eaLnBrk="1" hangingPunct="1">
              <a:lnSpc>
                <a:spcPct val="90000"/>
              </a:lnSpc>
              <a:defRPr/>
            </a:pPr>
            <a:endParaRPr kumimoji="0" lang="en-US" altLang="zh-TW" sz="2000" dirty="0"/>
          </a:p>
          <a:p>
            <a:pPr marR="0" algn="r" eaLnBrk="1" hangingPunct="1">
              <a:lnSpc>
                <a:spcPct val="90000"/>
              </a:lnSpc>
              <a:defRPr/>
            </a:pPr>
            <a:r>
              <a:rPr kumimoji="0" lang="zh-TW" altLang="en-US" sz="2000" dirty="0"/>
              <a:t>篤行樓四樓，分機</a:t>
            </a:r>
            <a:r>
              <a:rPr kumimoji="0" lang="en-US" altLang="zh-TW" sz="2000" dirty="0"/>
              <a:t>55425</a:t>
            </a:r>
          </a:p>
          <a:p>
            <a:pPr marR="0" algn="r" eaLnBrk="1" hangingPunct="1">
              <a:lnSpc>
                <a:spcPct val="90000"/>
              </a:lnSpc>
              <a:defRPr/>
            </a:pPr>
            <a:endParaRPr kumimoji="0" lang="en-US" altLang="zh-TW" sz="2000" dirty="0"/>
          </a:p>
          <a:p>
            <a:pPr marR="0" algn="r" eaLnBrk="1" hangingPunct="1">
              <a:lnSpc>
                <a:spcPct val="90000"/>
              </a:lnSpc>
              <a:defRPr/>
            </a:pPr>
            <a:r>
              <a:rPr kumimoji="0" lang="zh-TW" altLang="en-US" sz="2000" dirty="0"/>
              <a:t>助教</a:t>
            </a:r>
            <a:r>
              <a:rPr kumimoji="0" lang="en-US" altLang="zh-TW" sz="2000" dirty="0"/>
              <a:t>:</a:t>
            </a:r>
            <a:r>
              <a:rPr kumimoji="0" lang="zh-TW" altLang="en-US" sz="2000" dirty="0"/>
              <a:t> 郭修銘</a:t>
            </a:r>
            <a:endParaRPr kumimoji="0" lang="en-US" altLang="zh-TW" sz="2000" dirty="0"/>
          </a:p>
          <a:p>
            <a:pPr marR="0" algn="r" eaLnBrk="1" hangingPunct="1">
              <a:lnSpc>
                <a:spcPct val="90000"/>
              </a:lnSpc>
              <a:defRPr/>
            </a:pPr>
            <a:r>
              <a:rPr kumimoji="0" lang="en-US" altLang="zh-TW" sz="2000" dirty="0" err="1"/>
              <a:t>iPV</a:t>
            </a:r>
            <a:r>
              <a:rPr kumimoji="0" lang="zh-TW" altLang="en-US" sz="2000" dirty="0"/>
              <a:t>實驗室</a:t>
            </a:r>
            <a:endParaRPr kumimoji="0" lang="en-US" altLang="zh-TW" sz="2000" dirty="0"/>
          </a:p>
          <a:p>
            <a:pPr marR="0" algn="r" eaLnBrk="1" hangingPunct="1">
              <a:lnSpc>
                <a:spcPct val="90000"/>
              </a:lnSpc>
              <a:defRPr/>
            </a:pPr>
            <a:r>
              <a:rPr kumimoji="0" lang="en-US" altLang="zh-TW" sz="2000" dirty="0"/>
              <a:t>s0930627301@gmail.com</a:t>
            </a:r>
            <a:endParaRPr lang="zh-TW"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779912" y="2852936"/>
            <a:ext cx="3024336" cy="1143000"/>
          </a:xfrm>
        </p:spPr>
        <p:txBody>
          <a:bodyPr/>
          <a:lstStyle/>
          <a:p>
            <a:r>
              <a:rPr lang="zh-TW" altLang="en-US" dirty="0">
                <a:solidFill>
                  <a:srgbClr val="FF0000"/>
                </a:solidFill>
              </a:rPr>
              <a:t>計算機組織</a:t>
            </a:r>
            <a:r>
              <a:rPr lang="en-US" altLang="zh-TW" dirty="0">
                <a:solidFill>
                  <a:srgbClr val="FF0000"/>
                </a:solidFill>
              </a:rPr>
              <a:t>?</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10</a:t>
            </a:fld>
            <a:endParaRPr lang="zh-TW" altLang="en-US"/>
          </a:p>
        </p:txBody>
      </p:sp>
    </p:spTree>
    <p:extLst>
      <p:ext uri="{BB962C8B-B14F-4D97-AF65-F5344CB8AC3E}">
        <p14:creationId xmlns:p14="http://schemas.microsoft.com/office/powerpoint/2010/main" val="304140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A1E5436-0DCB-4A5A-AD33-7644B318A3EB}" type="slidenum">
              <a:rPr lang="zh-TW" altLang="en-US" smtClean="0"/>
              <a:pPr/>
              <a:t>11</a:t>
            </a:fld>
            <a:endParaRPr lang="zh-TW" altLang="en-US"/>
          </a:p>
        </p:txBody>
      </p:sp>
      <p:pic>
        <p:nvPicPr>
          <p:cNvPr id="1026" name="Picture 2" descr="https://upload.wikimedia.org/wikipedia/commons/thumb/4/4e/Personal_computer%2C_exploded_6.svg/1280px-Personal_computer%2C_exploded_6.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693368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0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A1E5436-0DCB-4A5A-AD33-7644B318A3EB}" type="slidenum">
              <a:rPr lang="zh-TW" altLang="en-US" smtClean="0"/>
              <a:pPr/>
              <a:t>12</a:t>
            </a:fld>
            <a:endParaRPr lang="zh-TW" altLang="en-US"/>
          </a:p>
        </p:txBody>
      </p:sp>
      <p:pic>
        <p:nvPicPr>
          <p:cNvPr id="4098" name="Picture 2" descr="P6T Deluxe V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7694976" cy="592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76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A1E5436-0DCB-4A5A-AD33-7644B318A3EB}" type="slidenum">
              <a:rPr lang="zh-TW" altLang="en-US" smtClean="0"/>
              <a:pPr/>
              <a:t>13</a:t>
            </a:fld>
            <a:endParaRPr lang="zh-TW" altLang="en-US"/>
          </a:p>
        </p:txBody>
      </p:sp>
      <p:pic>
        <p:nvPicPr>
          <p:cNvPr id="1028" name="Picture 4" descr="ãCPUãçåçæå°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157" y="2060848"/>
            <a:ext cx="2880570"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ãCPU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586" y="4068358"/>
            <a:ext cx="4376958" cy="29179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CPU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297" y="4149080"/>
            <a:ext cx="4630315" cy="30845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計算機概論-計算機硬體架構"/>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158" y="260648"/>
            <a:ext cx="5781675"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96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A1E5436-0DCB-4A5A-AD33-7644B318A3EB}" type="slidenum">
              <a:rPr lang="zh-TW" altLang="en-US" smtClean="0"/>
              <a:pPr/>
              <a:t>14</a:t>
            </a:fld>
            <a:endParaRPr lang="zh-TW" altLang="en-US"/>
          </a:p>
        </p:txBody>
      </p:sp>
      <p:pic>
        <p:nvPicPr>
          <p:cNvPr id="5122" name="Picture 2" descr="https://upload.wikimedia.org/wikipedia/commons/thumb/f/f7/ASRock_K7VT4A_Pro_Mainboard_Labeled_English.svg/1280px-ASRock_K7VT4A_Pro_Mainboard_Labeled_Englis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2656"/>
            <a:ext cx="8953023"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846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A1E5436-0DCB-4A5A-AD33-7644B318A3EB}" type="slidenum">
              <a:rPr lang="zh-TW" altLang="en-US" smtClean="0"/>
              <a:pPr/>
              <a:t>15</a:t>
            </a:fld>
            <a:endParaRPr lang="zh-TW" altLang="en-US"/>
          </a:p>
        </p:txBody>
      </p:sp>
      <p:pic>
        <p:nvPicPr>
          <p:cNvPr id="4098" name="Picture 2" descr="107 年- 107 一般警察- 計算機概論(包括計算機結構、資料結構、程式設計)#69515-阿摩線上測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6712"/>
            <a:ext cx="746760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96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2">
            <a:extLst>
              <a:ext uri="{FF2B5EF4-FFF2-40B4-BE49-F238E27FC236}">
                <a16:creationId xmlns:a16="http://schemas.microsoft.com/office/drawing/2014/main" id="{6F02F182-6E5D-4524-B3B9-2BF55E4D2BC3}"/>
              </a:ext>
            </a:extLst>
          </p:cNvPr>
          <p:cNvSpPr txBox="1">
            <a:spLocks noChangeArrowheads="1"/>
          </p:cNvSpPr>
          <p:nvPr/>
        </p:nvSpPr>
        <p:spPr bwMode="auto">
          <a:xfrm>
            <a:off x="1143001" y="1186155"/>
            <a:ext cx="457551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r>
              <a:rPr lang="en-US" altLang="en-US" sz="2700" b="0" i="0" baseline="0" dirty="0">
                <a:solidFill>
                  <a:schemeClr val="accent6"/>
                </a:solidFill>
                <a:latin typeface="Calibri Light" panose="020F0302020204030204" pitchFamily="34" charset="0"/>
                <a:cs typeface="Calibri Light" panose="020F0302020204030204" pitchFamily="34" charset="0"/>
              </a:rPr>
              <a:t>Processing the instructions</a:t>
            </a:r>
          </a:p>
        </p:txBody>
      </p:sp>
      <p:sp>
        <p:nvSpPr>
          <p:cNvPr id="128004" name="Rectangle 3">
            <a:extLst>
              <a:ext uri="{FF2B5EF4-FFF2-40B4-BE49-F238E27FC236}">
                <a16:creationId xmlns:a16="http://schemas.microsoft.com/office/drawing/2014/main" id="{D5FF3AF3-6FA7-2A58-042A-AD10BE265DA6}"/>
              </a:ext>
            </a:extLst>
          </p:cNvPr>
          <p:cNvSpPr>
            <a:spLocks noChangeArrowheads="1"/>
          </p:cNvSpPr>
          <p:nvPr/>
        </p:nvSpPr>
        <p:spPr bwMode="auto">
          <a:xfrm>
            <a:off x="1143001" y="1593882"/>
            <a:ext cx="6686550" cy="369331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endParaRPr lang="en-US" altLang="en-US" sz="1800" b="0" i="0" baseline="0" dirty="0"/>
          </a:p>
          <a:p>
            <a:r>
              <a:rPr lang="en-US" altLang="en-US" sz="1800" b="0" i="0" baseline="0" dirty="0"/>
              <a:t>Our simple computer, like most computers, uses machine cycles. A cycle is made of three phases: fetch, decode, and execute. During the fetch phase, the instruction whose address is determined by the PC is obtained from the memory and loaded into the IR. The PC is then incremented to point to the next instruction. During the decode phase, the instruction in IR is decoded and the required operands are fetched from the register or from memory. During the execute phase, the instruction is executed and the results are placed in the appropriate memory location or the register. Once the third phase is completed, the control unit starts the cycle again, but now the PC is pointing to the next instruction. The process continues until the CPU reaches a HALT instruction.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6E2ED6-2F5B-FBED-2704-3EF1B6A28E8F}"/>
              </a:ext>
            </a:extLst>
          </p:cNvPr>
          <p:cNvPicPr>
            <a:picLocks noChangeAspect="1"/>
          </p:cNvPicPr>
          <p:nvPr/>
        </p:nvPicPr>
        <p:blipFill>
          <a:blip r:embed="rId3"/>
          <a:stretch>
            <a:fillRect/>
          </a:stretch>
        </p:blipFill>
        <p:spPr>
          <a:xfrm>
            <a:off x="1118382" y="1089368"/>
            <a:ext cx="2848707" cy="274320"/>
          </a:xfrm>
          <a:prstGeom prst="rect">
            <a:avLst/>
          </a:prstGeom>
        </p:spPr>
      </p:pic>
      <p:pic>
        <p:nvPicPr>
          <p:cNvPr id="9" name="Picture 8">
            <a:extLst>
              <a:ext uri="{FF2B5EF4-FFF2-40B4-BE49-F238E27FC236}">
                <a16:creationId xmlns:a16="http://schemas.microsoft.com/office/drawing/2014/main" id="{D099328B-5C6A-22E3-D7E0-EAFB96220BC3}"/>
              </a:ext>
            </a:extLst>
          </p:cNvPr>
          <p:cNvPicPr>
            <a:picLocks noChangeAspect="1"/>
          </p:cNvPicPr>
          <p:nvPr/>
        </p:nvPicPr>
        <p:blipFill>
          <a:blip r:embed="rId4"/>
          <a:stretch>
            <a:fillRect/>
          </a:stretch>
        </p:blipFill>
        <p:spPr>
          <a:xfrm>
            <a:off x="1118383" y="1396320"/>
            <a:ext cx="5560254" cy="3132599"/>
          </a:xfrm>
          <a:prstGeom prst="rect">
            <a:avLst/>
          </a:prstGeom>
        </p:spPr>
      </p:pic>
      <p:pic>
        <p:nvPicPr>
          <p:cNvPr id="11" name="Picture 10">
            <a:extLst>
              <a:ext uri="{FF2B5EF4-FFF2-40B4-BE49-F238E27FC236}">
                <a16:creationId xmlns:a16="http://schemas.microsoft.com/office/drawing/2014/main" id="{8950723D-B9D7-46E3-CF06-D457D159F014}"/>
              </a:ext>
            </a:extLst>
          </p:cNvPr>
          <p:cNvPicPr>
            <a:picLocks noChangeAspect="1"/>
          </p:cNvPicPr>
          <p:nvPr/>
        </p:nvPicPr>
        <p:blipFill>
          <a:blip r:embed="rId5"/>
          <a:stretch>
            <a:fillRect/>
          </a:stretch>
        </p:blipFill>
        <p:spPr>
          <a:xfrm>
            <a:off x="1255541" y="4561552"/>
            <a:ext cx="4716195" cy="9802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Text Box 2">
            <a:extLst>
              <a:ext uri="{FF2B5EF4-FFF2-40B4-BE49-F238E27FC236}">
                <a16:creationId xmlns:a16="http://schemas.microsoft.com/office/drawing/2014/main" id="{9407BA47-93FC-25D8-1303-A16F1B867975}"/>
              </a:ext>
            </a:extLst>
          </p:cNvPr>
          <p:cNvSpPr txBox="1">
            <a:spLocks noChangeArrowheads="1"/>
          </p:cNvSpPr>
          <p:nvPr/>
        </p:nvSpPr>
        <p:spPr bwMode="auto">
          <a:xfrm>
            <a:off x="1143001" y="1088183"/>
            <a:ext cx="18079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r>
              <a:rPr lang="en-US" altLang="en-US" sz="2700" b="0" i="0" baseline="0" dirty="0">
                <a:solidFill>
                  <a:schemeClr val="accent6"/>
                </a:solidFill>
                <a:latin typeface="Calibri Light" panose="020F0302020204030204" pitchFamily="34" charset="0"/>
                <a:cs typeface="Calibri Light" panose="020F0302020204030204" pitchFamily="34" charset="0"/>
              </a:rPr>
              <a:t>An example</a:t>
            </a:r>
          </a:p>
        </p:txBody>
      </p:sp>
      <p:sp>
        <p:nvSpPr>
          <p:cNvPr id="132100" name="Rectangle 3">
            <a:extLst>
              <a:ext uri="{FF2B5EF4-FFF2-40B4-BE49-F238E27FC236}">
                <a16:creationId xmlns:a16="http://schemas.microsoft.com/office/drawing/2014/main" id="{F05534D8-2073-81D8-AD9E-19596CC2B73A}"/>
              </a:ext>
            </a:extLst>
          </p:cNvPr>
          <p:cNvSpPr>
            <a:spLocks noChangeArrowheads="1"/>
          </p:cNvSpPr>
          <p:nvPr/>
        </p:nvSpPr>
        <p:spPr bwMode="auto">
          <a:xfrm>
            <a:off x="1143000" y="1705170"/>
            <a:ext cx="668655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pPr algn="just"/>
            <a:r>
              <a:rPr lang="en-US" altLang="en-US" sz="2100" b="0" i="0" baseline="0" dirty="0"/>
              <a:t>Let us show how our simple computer can add two integers A and B and create the result as C. We assume that integers are in two’s complement format. Mathematically, we show this operation as:</a:t>
            </a:r>
          </a:p>
        </p:txBody>
      </p:sp>
      <p:sp>
        <p:nvSpPr>
          <p:cNvPr id="132102" name="Rectangle 6">
            <a:extLst>
              <a:ext uri="{FF2B5EF4-FFF2-40B4-BE49-F238E27FC236}">
                <a16:creationId xmlns:a16="http://schemas.microsoft.com/office/drawing/2014/main" id="{35EE65E9-522D-C2AF-9142-26BFE75212A9}"/>
              </a:ext>
            </a:extLst>
          </p:cNvPr>
          <p:cNvSpPr>
            <a:spLocks noChangeArrowheads="1"/>
          </p:cNvSpPr>
          <p:nvPr/>
        </p:nvSpPr>
        <p:spPr bwMode="auto">
          <a:xfrm>
            <a:off x="1143000" y="4069752"/>
            <a:ext cx="668655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pPr algn="just"/>
            <a:r>
              <a:rPr lang="en-US" altLang="en-US" sz="2100" b="0" i="0" baseline="0"/>
              <a:t>We assume that the first two integers are stored in memory locations (40)</a:t>
            </a:r>
            <a:r>
              <a:rPr lang="en-US" altLang="en-US" sz="2100" b="0" i="0" baseline="-25000"/>
              <a:t>16</a:t>
            </a:r>
            <a:r>
              <a:rPr lang="en-US" altLang="en-US" sz="2100" b="0" i="0" baseline="0"/>
              <a:t> and (41)</a:t>
            </a:r>
            <a:r>
              <a:rPr lang="en-US" altLang="en-US" sz="2100" b="0" i="0" baseline="-25000"/>
              <a:t>16</a:t>
            </a:r>
            <a:r>
              <a:rPr lang="en-US" altLang="en-US" sz="2100" b="0" i="0" baseline="0"/>
              <a:t> and the result should be stored in</a:t>
            </a:r>
          </a:p>
          <a:p>
            <a:pPr algn="just"/>
            <a:r>
              <a:rPr lang="en-US" altLang="en-US" sz="2100" b="0" i="0" baseline="0"/>
              <a:t>memory location (42)</a:t>
            </a:r>
            <a:r>
              <a:rPr lang="en-US" altLang="en-US" sz="2100" b="0" i="0" baseline="-25000"/>
              <a:t>16</a:t>
            </a:r>
            <a:r>
              <a:rPr lang="en-US" altLang="en-US" sz="2100" b="0" i="0" baseline="0"/>
              <a:t>. To do the simple addition needs five instructions, as shown next:</a:t>
            </a:r>
          </a:p>
        </p:txBody>
      </p:sp>
      <p:pic>
        <p:nvPicPr>
          <p:cNvPr id="3" name="Picture 2">
            <a:extLst>
              <a:ext uri="{FF2B5EF4-FFF2-40B4-BE49-F238E27FC236}">
                <a16:creationId xmlns:a16="http://schemas.microsoft.com/office/drawing/2014/main" id="{E13A588D-6468-A562-0B84-F363483F4A0B}"/>
              </a:ext>
            </a:extLst>
          </p:cNvPr>
          <p:cNvPicPr>
            <a:picLocks noChangeAspect="1"/>
          </p:cNvPicPr>
          <p:nvPr/>
        </p:nvPicPr>
        <p:blipFill>
          <a:blip r:embed="rId3"/>
          <a:stretch>
            <a:fillRect/>
          </a:stretch>
        </p:blipFill>
        <p:spPr>
          <a:xfrm>
            <a:off x="1230044" y="3130403"/>
            <a:ext cx="6256606" cy="4325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8">
            <a:extLst>
              <a:ext uri="{FF2B5EF4-FFF2-40B4-BE49-F238E27FC236}">
                <a16:creationId xmlns:a16="http://schemas.microsoft.com/office/drawing/2014/main" id="{9A79965C-0665-D1BD-7DC7-D792C79D1D88}"/>
              </a:ext>
            </a:extLst>
          </p:cNvPr>
          <p:cNvSpPr>
            <a:spLocks noChangeArrowheads="1"/>
          </p:cNvSpPr>
          <p:nvPr/>
        </p:nvSpPr>
        <p:spPr bwMode="auto">
          <a:xfrm>
            <a:off x="1200150" y="2571750"/>
            <a:ext cx="6686550" cy="7386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pPr algn="just"/>
            <a:r>
              <a:rPr lang="en-US" altLang="en-US" sz="2100" b="0" i="0" baseline="0" dirty="0"/>
              <a:t>In the language of our simple computer, these five instructions are encoded as:</a:t>
            </a:r>
          </a:p>
        </p:txBody>
      </p:sp>
      <p:pic>
        <p:nvPicPr>
          <p:cNvPr id="3" name="Picture 2">
            <a:extLst>
              <a:ext uri="{FF2B5EF4-FFF2-40B4-BE49-F238E27FC236}">
                <a16:creationId xmlns:a16="http://schemas.microsoft.com/office/drawing/2014/main" id="{25DD2E04-1D06-E74B-C2CB-1238D9D94DBD}"/>
              </a:ext>
            </a:extLst>
          </p:cNvPr>
          <p:cNvPicPr>
            <a:picLocks noChangeAspect="1"/>
          </p:cNvPicPr>
          <p:nvPr/>
        </p:nvPicPr>
        <p:blipFill>
          <a:blip r:embed="rId3"/>
          <a:stretch>
            <a:fillRect/>
          </a:stretch>
        </p:blipFill>
        <p:spPr>
          <a:xfrm>
            <a:off x="1200150" y="959644"/>
            <a:ext cx="6515100" cy="1612106"/>
          </a:xfrm>
          <a:prstGeom prst="rect">
            <a:avLst/>
          </a:prstGeom>
        </p:spPr>
      </p:pic>
      <p:pic>
        <p:nvPicPr>
          <p:cNvPr id="5" name="Picture 4">
            <a:extLst>
              <a:ext uri="{FF2B5EF4-FFF2-40B4-BE49-F238E27FC236}">
                <a16:creationId xmlns:a16="http://schemas.microsoft.com/office/drawing/2014/main" id="{832EB7A7-ADD7-0503-2A93-B24A38E0DD3D}"/>
              </a:ext>
            </a:extLst>
          </p:cNvPr>
          <p:cNvPicPr>
            <a:picLocks noChangeAspect="1"/>
          </p:cNvPicPr>
          <p:nvPr/>
        </p:nvPicPr>
        <p:blipFill>
          <a:blip r:embed="rId4"/>
          <a:stretch>
            <a:fillRect/>
          </a:stretch>
        </p:blipFill>
        <p:spPr>
          <a:xfrm>
            <a:off x="970671" y="3281362"/>
            <a:ext cx="6739304" cy="21971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Line </a:t>
            </a:r>
            <a:r>
              <a:rPr lang="zh-TW" altLang="en-US" dirty="0"/>
              <a:t>群組</a:t>
            </a:r>
            <a:r>
              <a:rPr lang="en-US" altLang="zh-TW" dirty="0"/>
              <a:t>: </a:t>
            </a:r>
            <a:r>
              <a:rPr lang="en-US" altLang="zh-TW" dirty="0">
                <a:solidFill>
                  <a:schemeClr val="accent2"/>
                </a:solidFill>
              </a:rPr>
              <a:t>113-2</a:t>
            </a:r>
            <a:r>
              <a:rPr lang="zh-TW" altLang="en-US" dirty="0">
                <a:solidFill>
                  <a:schemeClr val="accent2"/>
                </a:solidFill>
              </a:rPr>
              <a:t>計算機組織</a:t>
            </a:r>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2</a:t>
            </a:fld>
            <a:endParaRPr lang="zh-TW" altLang="en-US"/>
          </a:p>
        </p:txBody>
      </p:sp>
      <p:pic>
        <p:nvPicPr>
          <p:cNvPr id="6" name="圖片 5">
            <a:extLst>
              <a:ext uri="{FF2B5EF4-FFF2-40B4-BE49-F238E27FC236}">
                <a16:creationId xmlns:a16="http://schemas.microsoft.com/office/drawing/2014/main" id="{D8EC6D38-09F6-EC26-2DFB-CDF2BC6C4722}"/>
              </a:ext>
            </a:extLst>
          </p:cNvPr>
          <p:cNvPicPr>
            <a:picLocks noChangeAspect="1"/>
          </p:cNvPicPr>
          <p:nvPr/>
        </p:nvPicPr>
        <p:blipFill>
          <a:blip r:embed="rId2"/>
          <a:stretch>
            <a:fillRect/>
          </a:stretch>
        </p:blipFill>
        <p:spPr>
          <a:xfrm>
            <a:off x="2483768" y="1655676"/>
            <a:ext cx="3960440" cy="3960440"/>
          </a:xfrm>
          <a:prstGeom prst="rect">
            <a:avLst/>
          </a:prstGeom>
        </p:spPr>
      </p:pic>
    </p:spTree>
    <p:extLst>
      <p:ext uri="{BB962C8B-B14F-4D97-AF65-F5344CB8AC3E}">
        <p14:creationId xmlns:p14="http://schemas.microsoft.com/office/powerpoint/2010/main" val="38956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Text Box 2">
            <a:extLst>
              <a:ext uri="{FF2B5EF4-FFF2-40B4-BE49-F238E27FC236}">
                <a16:creationId xmlns:a16="http://schemas.microsoft.com/office/drawing/2014/main" id="{1910E9A6-A703-2EC2-6996-89811CA5C6A9}"/>
              </a:ext>
            </a:extLst>
          </p:cNvPr>
          <p:cNvSpPr txBox="1">
            <a:spLocks noChangeArrowheads="1"/>
          </p:cNvSpPr>
          <p:nvPr/>
        </p:nvSpPr>
        <p:spPr bwMode="auto">
          <a:xfrm>
            <a:off x="1257300" y="1322573"/>
            <a:ext cx="50309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r>
              <a:rPr lang="en-US" altLang="en-US" b="0" i="0" baseline="0" dirty="0">
                <a:solidFill>
                  <a:schemeClr val="accent6"/>
                </a:solidFill>
                <a:latin typeface="Calibri Light" panose="020F0302020204030204" pitchFamily="34" charset="0"/>
                <a:cs typeface="Calibri Light" panose="020F0302020204030204" pitchFamily="34" charset="0"/>
              </a:rPr>
              <a:t>Storing program and data</a:t>
            </a:r>
          </a:p>
        </p:txBody>
      </p:sp>
      <p:sp>
        <p:nvSpPr>
          <p:cNvPr id="136196" name="Rectangle 3">
            <a:extLst>
              <a:ext uri="{FF2B5EF4-FFF2-40B4-BE49-F238E27FC236}">
                <a16:creationId xmlns:a16="http://schemas.microsoft.com/office/drawing/2014/main" id="{7A28D209-ADBF-0E78-002E-C948C7895B31}"/>
              </a:ext>
            </a:extLst>
          </p:cNvPr>
          <p:cNvSpPr>
            <a:spLocks noChangeArrowheads="1"/>
          </p:cNvSpPr>
          <p:nvPr/>
        </p:nvSpPr>
        <p:spPr bwMode="auto">
          <a:xfrm>
            <a:off x="1228725" y="1761154"/>
            <a:ext cx="668655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pPr algn="just"/>
            <a:endParaRPr lang="en-US" altLang="en-US" sz="1800" b="0" i="0" baseline="0" dirty="0"/>
          </a:p>
          <a:p>
            <a:pPr algn="just"/>
            <a:r>
              <a:rPr lang="en-US" altLang="en-US" sz="1800" b="0" i="0" baseline="0" dirty="0"/>
              <a:t>We can store the five-line program in memory starting from location (00)</a:t>
            </a:r>
            <a:r>
              <a:rPr lang="en-US" altLang="en-US" sz="1800" b="0" i="0" baseline="-25000" dirty="0"/>
              <a:t>16</a:t>
            </a:r>
            <a:r>
              <a:rPr lang="en-US" altLang="en-US" sz="1800" b="0" i="0" baseline="0" dirty="0"/>
              <a:t> to (04)</a:t>
            </a:r>
            <a:r>
              <a:rPr lang="en-US" altLang="en-US" sz="1800" b="0" i="0" baseline="-25000" dirty="0"/>
              <a:t>16</a:t>
            </a:r>
            <a:r>
              <a:rPr lang="en-US" altLang="en-US" sz="1800" b="0" i="0" baseline="0" dirty="0"/>
              <a:t>. We already know that the data needs to be stored in memory locations (40)16, (41)16, and (42)16.</a:t>
            </a:r>
          </a:p>
        </p:txBody>
      </p:sp>
      <p:sp>
        <p:nvSpPr>
          <p:cNvPr id="136197" name="Text Box 6">
            <a:extLst>
              <a:ext uri="{FF2B5EF4-FFF2-40B4-BE49-F238E27FC236}">
                <a16:creationId xmlns:a16="http://schemas.microsoft.com/office/drawing/2014/main" id="{8EF329E6-4B50-13E5-22EB-CABBFA77420A}"/>
              </a:ext>
            </a:extLst>
          </p:cNvPr>
          <p:cNvSpPr txBox="1">
            <a:spLocks noChangeArrowheads="1"/>
          </p:cNvSpPr>
          <p:nvPr/>
        </p:nvSpPr>
        <p:spPr bwMode="auto">
          <a:xfrm>
            <a:off x="1200150" y="3371850"/>
            <a:ext cx="3714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r>
              <a:rPr lang="en-US" altLang="en-US" i="0" baseline="0" dirty="0">
                <a:solidFill>
                  <a:schemeClr val="accent6"/>
                </a:solidFill>
                <a:latin typeface="Calibri Light" panose="020F0302020204030204" pitchFamily="34" charset="0"/>
                <a:cs typeface="Calibri Light" panose="020F0302020204030204" pitchFamily="34" charset="0"/>
              </a:rPr>
              <a:t>Cycles</a:t>
            </a:r>
          </a:p>
        </p:txBody>
      </p:sp>
      <p:sp>
        <p:nvSpPr>
          <p:cNvPr id="136198" name="Rectangle 7">
            <a:extLst>
              <a:ext uri="{FF2B5EF4-FFF2-40B4-BE49-F238E27FC236}">
                <a16:creationId xmlns:a16="http://schemas.microsoft.com/office/drawing/2014/main" id="{A488B206-D499-A23B-A638-F949859D1084}"/>
              </a:ext>
            </a:extLst>
          </p:cNvPr>
          <p:cNvSpPr>
            <a:spLocks noChangeArrowheads="1"/>
          </p:cNvSpPr>
          <p:nvPr/>
        </p:nvSpPr>
        <p:spPr bwMode="auto">
          <a:xfrm>
            <a:off x="1257300" y="3852863"/>
            <a:ext cx="6686550" cy="17543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baseline="30000">
                <a:solidFill>
                  <a:schemeClr val="tx1"/>
                </a:solidFill>
                <a:latin typeface="Times New Roman" panose="02020603050405020304" pitchFamily="18" charset="0"/>
              </a:defRPr>
            </a:lvl1pPr>
            <a:lvl2pPr marL="742950" indent="-285750">
              <a:defRPr sz="2400" b="1" i="1" baseline="30000">
                <a:solidFill>
                  <a:schemeClr val="tx1"/>
                </a:solidFill>
                <a:latin typeface="Times New Roman" panose="02020603050405020304" pitchFamily="18" charset="0"/>
              </a:defRPr>
            </a:lvl2pPr>
            <a:lvl3pPr marL="1143000" indent="-228600">
              <a:defRPr sz="2400" b="1" i="1" baseline="30000">
                <a:solidFill>
                  <a:schemeClr val="tx1"/>
                </a:solidFill>
                <a:latin typeface="Times New Roman" panose="02020603050405020304" pitchFamily="18" charset="0"/>
              </a:defRPr>
            </a:lvl3pPr>
            <a:lvl4pPr marL="1600200" indent="-228600">
              <a:defRPr sz="2400" b="1" i="1" baseline="30000">
                <a:solidFill>
                  <a:schemeClr val="tx1"/>
                </a:solidFill>
                <a:latin typeface="Times New Roman" panose="02020603050405020304" pitchFamily="18" charset="0"/>
              </a:defRPr>
            </a:lvl4pPr>
            <a:lvl5pPr marL="2057400" indent="-228600">
              <a:defRPr sz="2400" b="1" i="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baseline="30000">
                <a:solidFill>
                  <a:schemeClr val="tx1"/>
                </a:solidFill>
                <a:latin typeface="Times New Roman" panose="02020603050405020304" pitchFamily="18" charset="0"/>
              </a:defRPr>
            </a:lvl9pPr>
          </a:lstStyle>
          <a:p>
            <a:pPr algn="just"/>
            <a:r>
              <a:rPr lang="en-US" altLang="en-US" sz="1800" b="0" i="0" baseline="0" dirty="0"/>
              <a:t>Our computer uses one cycle per instruction. If we have a small program with five instructions, we need five cycles. We also know that each cycle is normally made up of three steps: fetch, decode, execute. Assume for the moment that we need to add 161 + 254 = 415. The numbers are shown in memory in hexadecimal is, (00A1)</a:t>
            </a:r>
            <a:r>
              <a:rPr lang="en-US" altLang="en-US" sz="1800" b="0" i="0" baseline="-25000" dirty="0"/>
              <a:t>16</a:t>
            </a:r>
            <a:r>
              <a:rPr lang="en-US" altLang="en-US" sz="1800" b="0" i="0" baseline="0" dirty="0"/>
              <a:t>, (00FE)</a:t>
            </a:r>
            <a:r>
              <a:rPr lang="en-US" altLang="en-US" sz="1800" b="0" i="0" baseline="-25000" dirty="0"/>
              <a:t>16</a:t>
            </a:r>
            <a:r>
              <a:rPr lang="en-US" altLang="en-US" sz="1800" b="0" i="0" baseline="0" dirty="0"/>
              <a:t>, and (019F)</a:t>
            </a:r>
            <a:r>
              <a:rPr lang="en-US" altLang="en-US" sz="1800" b="0" i="0" baseline="-25000" dirty="0"/>
              <a:t>16</a:t>
            </a:r>
            <a:r>
              <a:rPr lang="en-US" altLang="en-US" sz="1800" b="0" i="0" baseline="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B757-57EB-3BD7-B84A-C82BC0F5F173}"/>
              </a:ext>
            </a:extLst>
          </p:cNvPr>
          <p:cNvPicPr>
            <a:picLocks noChangeAspect="1"/>
          </p:cNvPicPr>
          <p:nvPr/>
        </p:nvPicPr>
        <p:blipFill>
          <a:blip r:embed="rId3"/>
          <a:stretch>
            <a:fillRect/>
          </a:stretch>
        </p:blipFill>
        <p:spPr>
          <a:xfrm>
            <a:off x="1276643" y="1205425"/>
            <a:ext cx="6858000" cy="40409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F31D6F-A78D-EA6D-88A2-251FB6F8A6FA}"/>
              </a:ext>
            </a:extLst>
          </p:cNvPr>
          <p:cNvPicPr>
            <a:picLocks noChangeAspect="1"/>
          </p:cNvPicPr>
          <p:nvPr/>
        </p:nvPicPr>
        <p:blipFill>
          <a:blip r:embed="rId3"/>
          <a:stretch>
            <a:fillRect/>
          </a:stretch>
        </p:blipFill>
        <p:spPr>
          <a:xfrm>
            <a:off x="1012874" y="1353137"/>
            <a:ext cx="7512147" cy="395653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3F428-0E42-C3A1-044C-67B89584F35F}"/>
              </a:ext>
            </a:extLst>
          </p:cNvPr>
          <p:cNvPicPr>
            <a:picLocks noChangeAspect="1"/>
          </p:cNvPicPr>
          <p:nvPr/>
        </p:nvPicPr>
        <p:blipFill>
          <a:blip r:embed="rId3"/>
          <a:stretch>
            <a:fillRect/>
          </a:stretch>
        </p:blipFill>
        <p:spPr>
          <a:xfrm>
            <a:off x="1318846" y="1173774"/>
            <a:ext cx="6963508" cy="407259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41D1C0-66A1-1F21-1F5B-85D46BC77E91}"/>
              </a:ext>
            </a:extLst>
          </p:cNvPr>
          <p:cNvPicPr>
            <a:picLocks noChangeAspect="1"/>
          </p:cNvPicPr>
          <p:nvPr/>
        </p:nvPicPr>
        <p:blipFill>
          <a:blip r:embed="rId3"/>
          <a:stretch>
            <a:fillRect/>
          </a:stretch>
        </p:blipFill>
        <p:spPr>
          <a:xfrm>
            <a:off x="1128932" y="1226527"/>
            <a:ext cx="7132320" cy="41464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25B6C5-D7EF-C342-0626-69B320DAC5E5}"/>
              </a:ext>
            </a:extLst>
          </p:cNvPr>
          <p:cNvPicPr>
            <a:picLocks noChangeAspect="1"/>
          </p:cNvPicPr>
          <p:nvPr/>
        </p:nvPicPr>
        <p:blipFill>
          <a:blip r:embed="rId3"/>
          <a:stretch>
            <a:fillRect/>
          </a:stretch>
        </p:blipFill>
        <p:spPr>
          <a:xfrm>
            <a:off x="1002323" y="1479745"/>
            <a:ext cx="7343336" cy="392488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0A1E5436-0DCB-4A5A-AD33-7644B318A3EB}" type="slidenum">
              <a:rPr lang="zh-TW" altLang="en-US" smtClean="0"/>
              <a:pPr/>
              <a:t>26</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131" y="2719232"/>
            <a:ext cx="1185782" cy="1182275"/>
          </a:xfrm>
          <a:prstGeom prst="rect">
            <a:avLst/>
          </a:prstGeom>
          <a:effectLst>
            <a:glow rad="127000">
              <a:schemeClr val="bg2">
                <a:alpha val="50000"/>
              </a:schemeClr>
            </a:glow>
            <a:softEdge rad="0"/>
          </a:effectLst>
        </p:spPr>
      </p:pic>
      <p:sp>
        <p:nvSpPr>
          <p:cNvPr id="6" name="矩形 5"/>
          <p:cNvSpPr/>
          <p:nvPr/>
        </p:nvSpPr>
        <p:spPr>
          <a:xfrm>
            <a:off x="971600" y="1556792"/>
            <a:ext cx="2441694" cy="769441"/>
          </a:xfrm>
          <a:prstGeom prst="rect">
            <a:avLst/>
          </a:prstGeom>
        </p:spPr>
        <p:txBody>
          <a:bodyPr wrap="none">
            <a:spAutoFit/>
          </a:bodyPr>
          <a:lstStyle/>
          <a:p>
            <a:pPr algn="ctr"/>
            <a:r>
              <a:rPr lang="zh-TW" altLang="en-US" sz="4400" dirty="0">
                <a:latin typeface="標楷體" panose="03000509000000000000" pitchFamily="65" charset="-120"/>
                <a:ea typeface="標楷體" panose="03000509000000000000" pitchFamily="65" charset="-120"/>
              </a:rPr>
              <a:t>謝謝聆聽</a:t>
            </a:r>
            <a:endParaRPr lang="en-US" altLang="zh-TW" sz="4400" dirty="0">
              <a:latin typeface="標楷體" panose="03000509000000000000" pitchFamily="65" charset="-120"/>
              <a:ea typeface="標楷體" panose="03000509000000000000" pitchFamily="65" charset="-120"/>
            </a:endParaRPr>
          </a:p>
        </p:txBody>
      </p:sp>
      <p:sp>
        <p:nvSpPr>
          <p:cNvPr id="7" name="矩形 6"/>
          <p:cNvSpPr/>
          <p:nvPr/>
        </p:nvSpPr>
        <p:spPr>
          <a:xfrm>
            <a:off x="2508677" y="2023828"/>
            <a:ext cx="1297967" cy="1569660"/>
          </a:xfrm>
          <a:prstGeom prst="rect">
            <a:avLst/>
          </a:prstGeom>
        </p:spPr>
        <p:txBody>
          <a:bodyPr wrap="square">
            <a:spAutoFit/>
          </a:bodyPr>
          <a:lstStyle/>
          <a:p>
            <a:pPr algn="ctr"/>
            <a:r>
              <a:rPr lang="en-US" altLang="zh-TW" sz="9600" dirty="0">
                <a:latin typeface="新細明體-ExtB" panose="02020500000000000000" pitchFamily="18" charset="-120"/>
                <a:ea typeface="新細明體-ExtB" panose="02020500000000000000" pitchFamily="18" charset="-120"/>
              </a:rPr>
              <a:t>Q</a:t>
            </a:r>
          </a:p>
        </p:txBody>
      </p:sp>
      <p:sp>
        <p:nvSpPr>
          <p:cNvPr id="8" name="矩形 7"/>
          <p:cNvSpPr/>
          <p:nvPr/>
        </p:nvSpPr>
        <p:spPr>
          <a:xfrm>
            <a:off x="4661690" y="2050498"/>
            <a:ext cx="1297967" cy="1569660"/>
          </a:xfrm>
          <a:prstGeom prst="rect">
            <a:avLst/>
          </a:prstGeom>
        </p:spPr>
        <p:txBody>
          <a:bodyPr wrap="square">
            <a:spAutoFit/>
          </a:bodyPr>
          <a:lstStyle/>
          <a:p>
            <a:pPr algn="ctr"/>
            <a:r>
              <a:rPr lang="en-US" altLang="zh-TW" sz="9600" dirty="0">
                <a:latin typeface="新細明體-ExtB" panose="02020500000000000000" pitchFamily="18" charset="-120"/>
                <a:ea typeface="新細明體-ExtB" panose="02020500000000000000" pitchFamily="18" charset="-120"/>
              </a:rPr>
              <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教科書</a:t>
            </a:r>
            <a:r>
              <a:rPr lang="en-US" altLang="zh-TW" dirty="0"/>
              <a:t>(</a:t>
            </a:r>
            <a:r>
              <a:rPr lang="zh-TW" altLang="en-US" dirty="0"/>
              <a:t>英文版</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3</a:t>
            </a:fld>
            <a:endParaRPr lang="zh-TW" altLang="en-US"/>
          </a:p>
        </p:txBody>
      </p:sp>
      <p:sp>
        <p:nvSpPr>
          <p:cNvPr id="2" name="矩形 1"/>
          <p:cNvSpPr/>
          <p:nvPr/>
        </p:nvSpPr>
        <p:spPr>
          <a:xfrm>
            <a:off x="539552" y="1268760"/>
            <a:ext cx="8352928" cy="1477328"/>
          </a:xfrm>
          <a:prstGeom prst="rect">
            <a:avLst/>
          </a:prstGeom>
        </p:spPr>
        <p:txBody>
          <a:bodyPr wrap="square">
            <a:spAutoFit/>
          </a:bodyPr>
          <a:lstStyle/>
          <a:p>
            <a:br>
              <a:rPr lang="en-US" altLang="zh-TW" dirty="0"/>
            </a:br>
            <a:r>
              <a:rPr lang="en-US" altLang="zh-TW" dirty="0"/>
              <a:t>David A. Patterson and John L. Hennessy, “Computer Organization and Design - The Hardware/Software Interface,” </a:t>
            </a:r>
            <a:r>
              <a:rPr lang="en-US" altLang="zh-TW" dirty="0">
                <a:solidFill>
                  <a:srgbClr val="FF0000"/>
                </a:solidFill>
              </a:rPr>
              <a:t>6/e (MIPS Asia Edition)</a:t>
            </a:r>
            <a:r>
              <a:rPr lang="en-US" altLang="zh-TW" dirty="0"/>
              <a:t>, Morgan-Kaufmann (</a:t>
            </a:r>
            <a:r>
              <a:rPr lang="zh-TW" altLang="en-US" dirty="0"/>
              <a:t>東華書局代理</a:t>
            </a:r>
            <a:r>
              <a:rPr lang="en-US" altLang="zh-TW" dirty="0"/>
              <a:t>), 2021, ISBN</a:t>
            </a:r>
            <a:r>
              <a:rPr lang="zh-TW" altLang="en-US" dirty="0"/>
              <a:t>：</a:t>
            </a:r>
            <a:r>
              <a:rPr lang="en-US" altLang="zh-TW" b="1" dirty="0"/>
              <a:t>9780128201091</a:t>
            </a:r>
            <a:r>
              <a:rPr lang="en-US" altLang="zh-TW" dirty="0"/>
              <a:t>.</a:t>
            </a:r>
            <a:br>
              <a:rPr lang="en-US" altLang="zh-TW" dirty="0"/>
            </a:br>
            <a:endParaRPr lang="zh-TW" altLang="en-US" dirty="0"/>
          </a:p>
        </p:txBody>
      </p:sp>
      <p:sp>
        <p:nvSpPr>
          <p:cNvPr id="5" name="矩形 4"/>
          <p:cNvSpPr/>
          <p:nvPr/>
        </p:nvSpPr>
        <p:spPr>
          <a:xfrm>
            <a:off x="4211960" y="448534"/>
            <a:ext cx="4572000" cy="861774"/>
          </a:xfrm>
          <a:prstGeom prst="rect">
            <a:avLst/>
          </a:prstGeom>
        </p:spPr>
        <p:txBody>
          <a:bodyPr>
            <a:spAutoFit/>
          </a:bodyPr>
          <a:lstStyle/>
          <a:p>
            <a:r>
              <a:rPr lang="en-US" altLang="zh-TW" b="1" dirty="0">
                <a:solidFill>
                  <a:srgbClr val="3F3F3F"/>
                </a:solidFill>
                <a:latin typeface="Arial" panose="020B0604020202020204" pitchFamily="34" charset="0"/>
              </a:rPr>
              <a:t>Computer Organization and Design </a:t>
            </a:r>
            <a:r>
              <a:rPr lang="en-US" altLang="zh-TW" sz="3200" b="1" dirty="0">
                <a:solidFill>
                  <a:srgbClr val="FF0000"/>
                </a:solidFill>
                <a:latin typeface="Arial" panose="020B0604020202020204" pitchFamily="34" charset="0"/>
              </a:rPr>
              <a:t>(MIPS Edition)</a:t>
            </a:r>
            <a:endParaRPr lang="en-US" altLang="zh-TW" sz="3200" b="1" dirty="0">
              <a:solidFill>
                <a:srgbClr val="FF0000"/>
              </a:solidFill>
              <a:effectLst/>
              <a:latin typeface="Arial" panose="020B0604020202020204" pitchFamily="34" charset="0"/>
            </a:endParaRPr>
          </a:p>
        </p:txBody>
      </p:sp>
      <p:sp>
        <p:nvSpPr>
          <p:cNvPr id="7" name="矩形 6"/>
          <p:cNvSpPr/>
          <p:nvPr/>
        </p:nvSpPr>
        <p:spPr>
          <a:xfrm>
            <a:off x="457200" y="2583403"/>
            <a:ext cx="7992888" cy="923330"/>
          </a:xfrm>
          <a:prstGeom prst="rect">
            <a:avLst/>
          </a:prstGeom>
        </p:spPr>
        <p:txBody>
          <a:bodyPr wrap="square">
            <a:spAutoFit/>
          </a:bodyPr>
          <a:lstStyle/>
          <a:p>
            <a:r>
              <a:rPr lang="en-US" altLang="zh-TW" dirty="0">
                <a:solidFill>
                  <a:srgbClr val="FF0000"/>
                </a:solidFill>
              </a:rPr>
              <a:t>https://www.tunghua.com.tw/portal_c1_cnt_page.php?owner_num=c1_81363&amp;button_num=c1&amp;folder_id=&amp;cnt_id=672653&amp;search_word=&amp;up_page=</a:t>
            </a:r>
          </a:p>
        </p:txBody>
      </p:sp>
      <p:pic>
        <p:nvPicPr>
          <p:cNvPr id="1028" name="Picture 4" descr="Computer Organization and Design 6/e (MIPS Asia Ed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604164"/>
            <a:ext cx="2376264" cy="29791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211960" y="3662177"/>
            <a:ext cx="3316934" cy="707886"/>
          </a:xfrm>
          <a:prstGeom prst="rect">
            <a:avLst/>
          </a:prstGeom>
        </p:spPr>
        <p:txBody>
          <a:bodyPr wrap="none">
            <a:spAutoFit/>
          </a:bodyPr>
          <a:lstStyle/>
          <a:p>
            <a:r>
              <a:rPr lang="en-US" altLang="zh-TW" sz="4000" b="1" dirty="0">
                <a:solidFill>
                  <a:srgbClr val="FF0000"/>
                </a:solidFill>
                <a:latin typeface="Arial" panose="020B0604020202020204" pitchFamily="34" charset="0"/>
              </a:rPr>
              <a:t>MIPS Edition</a:t>
            </a:r>
          </a:p>
        </p:txBody>
      </p:sp>
      <p:sp>
        <p:nvSpPr>
          <p:cNvPr id="10" name="矩形 9"/>
          <p:cNvSpPr/>
          <p:nvPr/>
        </p:nvSpPr>
        <p:spPr>
          <a:xfrm>
            <a:off x="3801616" y="4509120"/>
            <a:ext cx="5112568" cy="646331"/>
          </a:xfrm>
          <a:prstGeom prst="rect">
            <a:avLst/>
          </a:prstGeom>
        </p:spPr>
        <p:txBody>
          <a:bodyPr wrap="square">
            <a:spAutoFit/>
          </a:bodyPr>
          <a:lstStyle/>
          <a:p>
            <a:r>
              <a:rPr lang="en-US" altLang="zh-TW" sz="3600" b="1" dirty="0">
                <a:solidFill>
                  <a:srgbClr val="FF0000"/>
                </a:solidFill>
                <a:latin typeface="Arial" panose="020B0604020202020204" pitchFamily="34" charset="0"/>
              </a:rPr>
              <a:t>(</a:t>
            </a:r>
            <a:r>
              <a:rPr lang="zh-TW" altLang="en-US" sz="3600" b="1" dirty="0">
                <a:solidFill>
                  <a:srgbClr val="FF0000"/>
                </a:solidFill>
                <a:latin typeface="Arial" panose="020B0604020202020204" pitchFamily="34" charset="0"/>
              </a:rPr>
              <a:t>注意</a:t>
            </a:r>
            <a:r>
              <a:rPr lang="en-US" altLang="zh-TW" sz="3600" b="1" dirty="0">
                <a:solidFill>
                  <a:srgbClr val="FF0000"/>
                </a:solidFill>
                <a:latin typeface="Arial" panose="020B0604020202020204" pitchFamily="34" charset="0"/>
              </a:rPr>
              <a:t>:</a:t>
            </a:r>
            <a:r>
              <a:rPr lang="zh-TW" altLang="en-US" sz="3600" b="1" dirty="0">
                <a:solidFill>
                  <a:srgbClr val="FF0000"/>
                </a:solidFill>
                <a:latin typeface="Arial" panose="020B0604020202020204" pitchFamily="34" charset="0"/>
              </a:rPr>
              <a:t>不是</a:t>
            </a:r>
            <a:r>
              <a:rPr lang="en-US" altLang="zh-TW" sz="3600" b="1" dirty="0">
                <a:solidFill>
                  <a:srgbClr val="FF0000"/>
                </a:solidFill>
                <a:latin typeface="Arial" panose="020B0604020202020204" pitchFamily="34" charset="0"/>
              </a:rPr>
              <a:t>ARM</a:t>
            </a:r>
            <a:r>
              <a:rPr lang="zh-TW" altLang="en-US" sz="3600" b="1" dirty="0">
                <a:solidFill>
                  <a:srgbClr val="FF0000"/>
                </a:solidFill>
                <a:latin typeface="Arial" panose="020B0604020202020204" pitchFamily="34" charset="0"/>
              </a:rPr>
              <a:t> </a:t>
            </a:r>
            <a:r>
              <a:rPr lang="en-US" altLang="zh-TW" sz="3600" b="1" dirty="0">
                <a:solidFill>
                  <a:srgbClr val="FF0000"/>
                </a:solidFill>
                <a:latin typeface="Arial" panose="020B0604020202020204" pitchFamily="34" charset="0"/>
              </a:rPr>
              <a:t>Edition)</a:t>
            </a:r>
          </a:p>
        </p:txBody>
      </p:sp>
    </p:spTree>
    <p:extLst>
      <p:ext uri="{BB962C8B-B14F-4D97-AF65-F5344CB8AC3E}">
        <p14:creationId xmlns:p14="http://schemas.microsoft.com/office/powerpoint/2010/main" val="84168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教科書</a:t>
            </a:r>
            <a:r>
              <a:rPr lang="en-US" altLang="zh-TW" dirty="0"/>
              <a:t>(</a:t>
            </a:r>
            <a:r>
              <a:rPr lang="zh-TW" altLang="en-US" dirty="0"/>
              <a:t>英文版</a:t>
            </a:r>
            <a:r>
              <a:rPr lang="en-US" altLang="zh-TW" dirty="0"/>
              <a:t>)—</a:t>
            </a:r>
            <a:r>
              <a:rPr lang="zh-TW" altLang="en-US" dirty="0"/>
              <a:t>訂購資訊</a:t>
            </a:r>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4</a:t>
            </a:fld>
            <a:endParaRPr lang="zh-TW" altLang="en-US"/>
          </a:p>
        </p:txBody>
      </p:sp>
      <p:sp>
        <p:nvSpPr>
          <p:cNvPr id="6" name="Rectangle 1">
            <a:extLst>
              <a:ext uri="{FF2B5EF4-FFF2-40B4-BE49-F238E27FC236}">
                <a16:creationId xmlns:a16="http://schemas.microsoft.com/office/drawing/2014/main" id="{944F2C7C-DABD-8FE9-0D04-EC30D48BAF3E}"/>
              </a:ext>
            </a:extLst>
          </p:cNvPr>
          <p:cNvSpPr>
            <a:spLocks noChangeArrowheads="1"/>
          </p:cNvSpPr>
          <p:nvPr/>
        </p:nvSpPr>
        <p:spPr bwMode="auto">
          <a:xfrm>
            <a:off x="1907704" y="1720840"/>
            <a:ext cx="4956969"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rgbClr val="000000"/>
                </a:solidFill>
                <a:effectLst/>
                <a:cs typeface="Arial" panose="020B0604020202020204" pitchFamily="34" charset="0"/>
              </a:rPr>
              <a:t>台灣東華書局股份有限公司</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b="0" i="0" u="none" strike="noStrike" cap="none" normalizeH="0" baseline="0" dirty="0">
                <a:ln>
                  <a:noFill/>
                </a:ln>
                <a:solidFill>
                  <a:srgbClr val="000000"/>
                </a:solidFill>
                <a:effectLst/>
                <a:cs typeface="Arial" panose="020B0604020202020204" pitchFamily="34" charset="0"/>
              </a:rPr>
              <a:t>地址：台北市重慶南路一段147號5樓        </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b="0" i="0" u="none" strike="noStrike" cap="none" normalizeH="0" baseline="0" dirty="0">
                <a:ln>
                  <a:noFill/>
                </a:ln>
                <a:solidFill>
                  <a:srgbClr val="000000"/>
                </a:solidFill>
                <a:effectLst/>
                <a:cs typeface="Arial" panose="020B0604020202020204" pitchFamily="34" charset="0"/>
              </a:rPr>
              <a:t>TEL：(02) 2311-4027（代表號）FAX：(02) 2311-6615</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b="0" i="0" u="none" strike="noStrike" cap="none" normalizeH="0" baseline="0" dirty="0">
                <a:ln>
                  <a:noFill/>
                </a:ln>
                <a:solidFill>
                  <a:srgbClr val="000000"/>
                </a:solidFill>
                <a:effectLst/>
                <a:cs typeface="Arial" panose="020B0604020202020204" pitchFamily="34" charset="0"/>
              </a:rPr>
              <a:t>Email：</a:t>
            </a:r>
            <a:r>
              <a:rPr kumimoji="0" lang="zh-TW" altLang="zh-TW" b="0" i="0" u="none" strike="noStrike" cap="none" normalizeH="0" baseline="0" dirty="0">
                <a:ln>
                  <a:noFill/>
                </a:ln>
                <a:solidFill>
                  <a:srgbClr val="AE8B5F"/>
                </a:solidFill>
                <a:effectLst/>
                <a:cs typeface="Arial" panose="020B0604020202020204" pitchFamily="34" charset="0"/>
                <a:hlinkClick r:id="rId2"/>
              </a:rPr>
              <a:t>service@tunghua.com.tw</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rgbClr val="222222"/>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rgbClr val="000000"/>
                </a:solidFill>
                <a:effectLst/>
                <a:cs typeface="Arial" panose="020B0604020202020204" pitchFamily="34" charset="0"/>
              </a:rPr>
              <a:t>新月圖書股份有限公司</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b="0" i="0" u="none" strike="noStrike" cap="none" normalizeH="0" baseline="0" dirty="0">
                <a:ln>
                  <a:noFill/>
                </a:ln>
                <a:solidFill>
                  <a:srgbClr val="000000"/>
                </a:solidFill>
                <a:effectLst/>
                <a:cs typeface="Arial" panose="020B0604020202020204" pitchFamily="34" charset="0"/>
              </a:rPr>
              <a:t>地址：台北市重慶南路一段147號5樓        </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b="0" i="0" u="none" strike="noStrike" cap="none" normalizeH="0" baseline="0" dirty="0">
                <a:ln>
                  <a:noFill/>
                </a:ln>
                <a:solidFill>
                  <a:srgbClr val="000000"/>
                </a:solidFill>
                <a:effectLst/>
                <a:cs typeface="Arial" panose="020B0604020202020204" pitchFamily="34" charset="0"/>
              </a:rPr>
              <a:t>TEL：(02) 2331-7856（代表號）FAX：(02) 2331-7321</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b="0" i="0" u="none" strike="noStrike" cap="none" normalizeH="0" baseline="0" dirty="0">
                <a:ln>
                  <a:noFill/>
                </a:ln>
                <a:solidFill>
                  <a:srgbClr val="000000"/>
                </a:solidFill>
                <a:effectLst/>
                <a:cs typeface="Arial" panose="020B0604020202020204" pitchFamily="34" charset="0"/>
              </a:rPr>
              <a:t>Email：</a:t>
            </a:r>
            <a:r>
              <a:rPr kumimoji="0" lang="zh-TW" altLang="zh-TW" b="0" i="0" u="none" strike="noStrike" cap="none" normalizeH="0" baseline="0" dirty="0">
                <a:ln>
                  <a:noFill/>
                </a:ln>
                <a:solidFill>
                  <a:srgbClr val="AE8B5F"/>
                </a:solidFill>
                <a:effectLst/>
                <a:cs typeface="Arial" panose="020B0604020202020204" pitchFamily="34" charset="0"/>
                <a:hlinkClick r:id="rId2"/>
              </a:rPr>
              <a:t>service@tunghua.com.tw</a:t>
            </a:r>
            <a:endParaRPr kumimoji="0" lang="zh-TW" altLang="zh-TW" b="0" i="0" u="none" strike="noStrike" cap="none" normalizeH="0" baseline="0" dirty="0">
              <a:ln>
                <a:noFill/>
              </a:ln>
              <a:solidFill>
                <a:srgbClr val="222222"/>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b="0" i="0" u="none" strike="noStrike" cap="none" normalizeH="0" baseline="0" dirty="0">
              <a:ln>
                <a:noFill/>
              </a:ln>
              <a:solidFill>
                <a:schemeClr val="tx1"/>
              </a:solidFill>
              <a:effectLst/>
            </a:endParaRPr>
          </a:p>
        </p:txBody>
      </p:sp>
      <p:sp>
        <p:nvSpPr>
          <p:cNvPr id="7" name="AutoShape 2">
            <a:hlinkClick r:id="rId3"/>
            <a:extLst>
              <a:ext uri="{FF2B5EF4-FFF2-40B4-BE49-F238E27FC236}">
                <a16:creationId xmlns:a16="http://schemas.microsoft.com/office/drawing/2014/main" id="{F5FE29DD-0781-2C88-3ED3-0C856439E6D0}"/>
              </a:ext>
            </a:extLst>
          </p:cNvPr>
          <p:cNvSpPr>
            <a:spLocks noChangeAspect="1" noChangeArrowheads="1"/>
          </p:cNvSpPr>
          <p:nvPr/>
        </p:nvSpPr>
        <p:spPr bwMode="auto">
          <a:xfrm>
            <a:off x="5496521" y="3191584"/>
            <a:ext cx="16523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sz="1600"/>
          </a:p>
        </p:txBody>
      </p:sp>
      <p:sp>
        <p:nvSpPr>
          <p:cNvPr id="8" name="AutoShape 3">
            <a:hlinkClick r:id="rId4"/>
            <a:extLst>
              <a:ext uri="{FF2B5EF4-FFF2-40B4-BE49-F238E27FC236}">
                <a16:creationId xmlns:a16="http://schemas.microsoft.com/office/drawing/2014/main" id="{5B0C16F7-1A67-1F8D-5DBB-422153BB5D4A}"/>
              </a:ext>
            </a:extLst>
          </p:cNvPr>
          <p:cNvSpPr>
            <a:spLocks noChangeAspect="1" noChangeArrowheads="1"/>
          </p:cNvSpPr>
          <p:nvPr/>
        </p:nvSpPr>
        <p:spPr bwMode="auto">
          <a:xfrm>
            <a:off x="5496521" y="4167897"/>
            <a:ext cx="16523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sz="1600"/>
          </a:p>
        </p:txBody>
      </p:sp>
    </p:spTree>
    <p:extLst>
      <p:ext uri="{BB962C8B-B14F-4D97-AF65-F5344CB8AC3E}">
        <p14:creationId xmlns:p14="http://schemas.microsoft.com/office/powerpoint/2010/main" val="91747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參科書</a:t>
            </a:r>
            <a:r>
              <a:rPr lang="en-US" altLang="zh-TW" dirty="0"/>
              <a:t>(</a:t>
            </a:r>
            <a:r>
              <a:rPr lang="zh-TW" altLang="en-US" dirty="0"/>
              <a:t>中文版</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5</a:t>
            </a:fld>
            <a:endParaRPr lang="zh-TW" altLang="en-US"/>
          </a:p>
        </p:txBody>
      </p:sp>
      <p:sp>
        <p:nvSpPr>
          <p:cNvPr id="2" name="矩形 1"/>
          <p:cNvSpPr/>
          <p:nvPr/>
        </p:nvSpPr>
        <p:spPr>
          <a:xfrm>
            <a:off x="539552" y="1268760"/>
            <a:ext cx="4572000" cy="4524315"/>
          </a:xfrm>
          <a:prstGeom prst="rect">
            <a:avLst/>
          </a:prstGeom>
        </p:spPr>
        <p:txBody>
          <a:bodyPr>
            <a:spAutoFit/>
          </a:bodyPr>
          <a:lstStyle/>
          <a:p>
            <a:br>
              <a:rPr lang="en-US" altLang="zh-TW" dirty="0"/>
            </a:br>
            <a:r>
              <a:rPr lang="zh-TW" altLang="en-US" dirty="0"/>
              <a:t>出版商</a:t>
            </a:r>
            <a:r>
              <a:rPr lang="en-US" altLang="zh-TW" dirty="0"/>
              <a:t>: </a:t>
            </a:r>
            <a:r>
              <a:rPr lang="zh-TW" altLang="en-US" dirty="0"/>
              <a:t>東華</a:t>
            </a:r>
          </a:p>
          <a:p>
            <a:r>
              <a:rPr lang="zh-TW" altLang="en-US" dirty="0"/>
              <a:t>出版日期</a:t>
            </a:r>
            <a:r>
              <a:rPr lang="en-US" altLang="zh-TW" dirty="0"/>
              <a:t>: 2023-08-01</a:t>
            </a:r>
          </a:p>
          <a:p>
            <a:r>
              <a:rPr lang="zh-TW" altLang="en-US" dirty="0"/>
              <a:t>語言</a:t>
            </a:r>
            <a:r>
              <a:rPr lang="en-US" altLang="zh-TW" dirty="0"/>
              <a:t>:</a:t>
            </a:r>
          </a:p>
          <a:p>
            <a:r>
              <a:rPr lang="zh-TW" altLang="en-US" dirty="0"/>
              <a:t>繁體中文</a:t>
            </a:r>
          </a:p>
          <a:p>
            <a:r>
              <a:rPr lang="zh-TW" altLang="en-US" dirty="0"/>
              <a:t>頁數</a:t>
            </a:r>
            <a:r>
              <a:rPr lang="en-US" altLang="zh-TW" dirty="0"/>
              <a:t>: 840</a:t>
            </a:r>
          </a:p>
          <a:p>
            <a:r>
              <a:rPr lang="en-US" altLang="zh-TW" dirty="0"/>
              <a:t>ISBN: 6267130681</a:t>
            </a:r>
          </a:p>
          <a:p>
            <a:r>
              <a:rPr lang="en-US" altLang="zh-TW" dirty="0"/>
              <a:t>ISBN-13:</a:t>
            </a:r>
          </a:p>
          <a:p>
            <a:r>
              <a:rPr lang="en-US" altLang="zh-TW" dirty="0"/>
              <a:t>9786267130681</a:t>
            </a:r>
          </a:p>
          <a:p>
            <a:r>
              <a:rPr lang="zh-TW" altLang="en-US" dirty="0"/>
              <a:t>相關分類</a:t>
            </a:r>
            <a:r>
              <a:rPr lang="en-US" altLang="zh-TW" dirty="0"/>
              <a:t>:</a:t>
            </a:r>
          </a:p>
          <a:p>
            <a:r>
              <a:rPr lang="en-US" altLang="zh-TW" dirty="0"/>
              <a:t>Computer-architecture</a:t>
            </a:r>
          </a:p>
          <a:p>
            <a:r>
              <a:rPr lang="zh-TW" altLang="en-US" dirty="0"/>
              <a:t>此書翻譯自</a:t>
            </a:r>
            <a:r>
              <a:rPr lang="en-US" altLang="zh-TW" dirty="0"/>
              <a:t>:</a:t>
            </a:r>
          </a:p>
          <a:p>
            <a:r>
              <a:rPr lang="en-US" altLang="zh-TW" dirty="0"/>
              <a:t>Computer Organization and Design MIPS Edition: The Hardware/Software Interface, 6/e (Paperback)</a:t>
            </a:r>
            <a:br>
              <a:rPr lang="zh-TW" altLang="en-US" dirty="0"/>
            </a:br>
            <a:endParaRPr lang="zh-TW" altLang="en-US" dirty="0"/>
          </a:p>
        </p:txBody>
      </p:sp>
      <p:pic>
        <p:nvPicPr>
          <p:cNvPr id="1026" name="Picture 2">
            <a:extLst>
              <a:ext uri="{FF2B5EF4-FFF2-40B4-BE49-F238E27FC236}">
                <a16:creationId xmlns:a16="http://schemas.microsoft.com/office/drawing/2014/main" id="{58AE9AF0-2D4A-485E-923D-D7207190B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676" y="908720"/>
            <a:ext cx="3239503" cy="443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01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資科系大二同學</a:t>
            </a:r>
            <a:endParaRPr lang="en-US" altLang="zh-TW" dirty="0"/>
          </a:p>
          <a:p>
            <a:pPr marL="109728" indent="0">
              <a:buNone/>
            </a:pPr>
            <a:endParaRPr lang="en-US" altLang="zh-TW" dirty="0"/>
          </a:p>
          <a:p>
            <a:pPr>
              <a:buNone/>
            </a:pPr>
            <a:endParaRPr lang="en-US" altLang="zh-TW" dirty="0"/>
          </a:p>
        </p:txBody>
      </p:sp>
      <p:sp>
        <p:nvSpPr>
          <p:cNvPr id="3" name="標題 2"/>
          <p:cNvSpPr>
            <a:spLocks noGrp="1"/>
          </p:cNvSpPr>
          <p:nvPr>
            <p:ph type="title"/>
          </p:nvPr>
        </p:nvSpPr>
        <p:spPr/>
        <p:txBody>
          <a:bodyPr/>
          <a:lstStyle/>
          <a:p>
            <a:r>
              <a:rPr lang="zh-TW" altLang="en-US" dirty="0"/>
              <a:t>授課對象</a:t>
            </a:r>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pPr marL="109728" indent="0">
              <a:buNone/>
            </a:pPr>
            <a:r>
              <a:rPr lang="en-US" altLang="zh-TW" sz="3000" b="1" dirty="0"/>
              <a:t>1. </a:t>
            </a:r>
            <a:r>
              <a:rPr lang="en-US" altLang="zh-TW" sz="3000" b="0" i="0" u="none" strike="noStrike" baseline="0" dirty="0">
                <a:solidFill>
                  <a:srgbClr val="0000EF"/>
                </a:solidFill>
                <a:latin typeface="PalatinoLinotype-Roman"/>
              </a:rPr>
              <a:t>Computer Abstractions and Technology</a:t>
            </a:r>
          </a:p>
          <a:p>
            <a:pPr marL="109728" indent="0">
              <a:buNone/>
            </a:pPr>
            <a:r>
              <a:rPr lang="en-US" altLang="zh-TW" sz="3000" b="1" dirty="0"/>
              <a:t>         (</a:t>
            </a:r>
            <a:r>
              <a:rPr lang="zh-TW" altLang="en-US" sz="3000" b="1" dirty="0"/>
              <a:t>計算機抽象化與科技</a:t>
            </a:r>
            <a:r>
              <a:rPr lang="en-US" altLang="zh-TW" sz="3000" b="1" dirty="0"/>
              <a:t>)</a:t>
            </a:r>
          </a:p>
          <a:p>
            <a:pPr marL="109728" indent="0">
              <a:buNone/>
            </a:pPr>
            <a:r>
              <a:rPr lang="en-US" altLang="zh-TW" sz="3000" b="1" dirty="0"/>
              <a:t>2. </a:t>
            </a:r>
            <a:r>
              <a:rPr lang="en-US" altLang="zh-TW" sz="3000" b="0" i="0" u="none" strike="noStrike" baseline="0" dirty="0">
                <a:solidFill>
                  <a:srgbClr val="0000EF"/>
                </a:solidFill>
                <a:latin typeface="PalatinoLinotype-Roman"/>
              </a:rPr>
              <a:t>Instructions: Language of the Computer</a:t>
            </a:r>
          </a:p>
          <a:p>
            <a:pPr marL="109728" indent="0">
              <a:buNone/>
            </a:pPr>
            <a:r>
              <a:rPr lang="en-US" altLang="zh-TW" sz="3000" b="1" dirty="0"/>
              <a:t>         (</a:t>
            </a:r>
            <a:r>
              <a:rPr lang="zh-TW" altLang="en-US" sz="3000" b="1" dirty="0"/>
              <a:t>指令：計算機的語言</a:t>
            </a:r>
            <a:r>
              <a:rPr lang="en-US" altLang="zh-TW" sz="3000" b="1" dirty="0"/>
              <a:t>)</a:t>
            </a:r>
          </a:p>
          <a:p>
            <a:pPr marL="109728" indent="0">
              <a:buNone/>
            </a:pPr>
            <a:r>
              <a:rPr lang="en-US" altLang="zh-TW" sz="3000" b="1" dirty="0"/>
              <a:t>3. </a:t>
            </a:r>
            <a:r>
              <a:rPr lang="en-US" altLang="zh-TW" sz="3000" b="0" i="0" u="none" strike="noStrike" baseline="0" dirty="0">
                <a:solidFill>
                  <a:srgbClr val="0000EF"/>
                </a:solidFill>
                <a:latin typeface="PalatinoLinotype-Roman"/>
              </a:rPr>
              <a:t>Arithmetic for Computers </a:t>
            </a:r>
          </a:p>
          <a:p>
            <a:pPr marL="109728" indent="0">
              <a:buNone/>
            </a:pPr>
            <a:r>
              <a:rPr lang="en-US" altLang="zh-TW" sz="3000" b="1" dirty="0"/>
              <a:t>         (</a:t>
            </a:r>
            <a:r>
              <a:rPr lang="zh-TW" altLang="en-US" sz="3000" b="1" dirty="0"/>
              <a:t>計算機的算術</a:t>
            </a:r>
            <a:r>
              <a:rPr lang="en-US" altLang="zh-TW" sz="3000" b="1" dirty="0"/>
              <a:t>)</a:t>
            </a:r>
          </a:p>
          <a:p>
            <a:pPr marL="109728" indent="0">
              <a:buNone/>
            </a:pPr>
            <a:r>
              <a:rPr lang="en-US" altLang="zh-TW" sz="3000" b="1" dirty="0"/>
              <a:t>4. </a:t>
            </a:r>
            <a:r>
              <a:rPr lang="en-US" altLang="zh-TW" sz="3000" b="0" i="0" u="none" strike="noStrike" baseline="0" dirty="0">
                <a:solidFill>
                  <a:srgbClr val="0000EF"/>
                </a:solidFill>
                <a:latin typeface="PalatinoLinotype-Roman"/>
              </a:rPr>
              <a:t>The Processor</a:t>
            </a:r>
          </a:p>
          <a:p>
            <a:pPr marL="109728" indent="0">
              <a:buNone/>
            </a:pPr>
            <a:r>
              <a:rPr lang="en-US" altLang="zh-TW" sz="3000" b="1" dirty="0"/>
              <a:t>      (</a:t>
            </a:r>
            <a:r>
              <a:rPr lang="zh-TW" altLang="en-US" sz="3000" b="1" dirty="0"/>
              <a:t>處理器</a:t>
            </a:r>
            <a:r>
              <a:rPr lang="en-US" altLang="zh-TW" sz="3000" b="1" dirty="0"/>
              <a:t>)</a:t>
            </a:r>
          </a:p>
          <a:p>
            <a:pPr marL="109728" indent="0">
              <a:buNone/>
            </a:pPr>
            <a:r>
              <a:rPr lang="en-US" altLang="zh-TW" sz="3000" b="1" dirty="0"/>
              <a:t>5. </a:t>
            </a:r>
            <a:r>
              <a:rPr lang="en-US" altLang="zh-TW" sz="3000" b="0" i="0" u="none" strike="noStrike" baseline="0" dirty="0">
                <a:solidFill>
                  <a:srgbClr val="0000EF"/>
                </a:solidFill>
                <a:latin typeface="PalatinoLinotype-Roman"/>
              </a:rPr>
              <a:t>Large and Fast: Exploiting Memory Hierarchy</a:t>
            </a:r>
          </a:p>
          <a:p>
            <a:pPr marL="109728" indent="0">
              <a:buNone/>
            </a:pPr>
            <a:r>
              <a:rPr lang="en-US" altLang="zh-TW" sz="3000" b="1" dirty="0"/>
              <a:t>        (</a:t>
            </a:r>
            <a:r>
              <a:rPr lang="zh-TW" altLang="en-US" sz="3000" b="1" dirty="0"/>
              <a:t>記憶體階層</a:t>
            </a:r>
            <a:r>
              <a:rPr lang="en-US" altLang="zh-TW" sz="3000" b="1" dirty="0"/>
              <a:t>)</a:t>
            </a:r>
            <a:br>
              <a:rPr lang="zh-TW" altLang="en-US" sz="2800" b="1" dirty="0"/>
            </a:br>
            <a:endParaRPr lang="en-US" altLang="zh-TW" sz="2800" dirty="0"/>
          </a:p>
        </p:txBody>
      </p:sp>
      <p:sp>
        <p:nvSpPr>
          <p:cNvPr id="3" name="標題 2"/>
          <p:cNvSpPr>
            <a:spLocks noGrp="1"/>
          </p:cNvSpPr>
          <p:nvPr>
            <p:ph type="title"/>
          </p:nvPr>
        </p:nvSpPr>
        <p:spPr/>
        <p:txBody>
          <a:bodyPr/>
          <a:lstStyle/>
          <a:p>
            <a:r>
              <a:rPr lang="zh-TW" altLang="en-US" dirty="0"/>
              <a:t>授課範圍</a:t>
            </a:r>
          </a:p>
        </p:txBody>
      </p:sp>
      <p:sp>
        <p:nvSpPr>
          <p:cNvPr id="4" name="矩形 3"/>
          <p:cNvSpPr/>
          <p:nvPr/>
        </p:nvSpPr>
        <p:spPr>
          <a:xfrm>
            <a:off x="2843808" y="96333"/>
            <a:ext cx="6300192" cy="1384995"/>
          </a:xfrm>
          <a:prstGeom prst="rect">
            <a:avLst/>
          </a:prstGeom>
        </p:spPr>
        <p:txBody>
          <a:bodyPr wrap="square">
            <a:spAutoFit/>
          </a:bodyPr>
          <a:lstStyle/>
          <a:p>
            <a:pPr>
              <a:buNone/>
            </a:pPr>
            <a:r>
              <a:rPr lang="zh-TW" altLang="en-US" sz="2800" b="1" dirty="0">
                <a:solidFill>
                  <a:schemeClr val="accent2"/>
                </a:solidFill>
              </a:rPr>
              <a:t>上課講議陸續可從本校</a:t>
            </a:r>
            <a:r>
              <a:rPr lang="en-US" altLang="zh-TW" sz="2800" b="1" dirty="0">
                <a:solidFill>
                  <a:schemeClr val="accent2"/>
                </a:solidFill>
              </a:rPr>
              <a:t>Moodle</a:t>
            </a:r>
            <a:r>
              <a:rPr lang="zh-TW" altLang="en-US" sz="2800" b="1" dirty="0">
                <a:solidFill>
                  <a:schemeClr val="accent2"/>
                </a:solidFill>
              </a:rPr>
              <a:t>教學平台下載 </a:t>
            </a:r>
            <a:r>
              <a:rPr lang="en-US" altLang="zh-TW" sz="2800" b="1" dirty="0">
                <a:solidFill>
                  <a:schemeClr val="accent2"/>
                </a:solidFill>
              </a:rPr>
              <a:t>(</a:t>
            </a:r>
            <a:r>
              <a:rPr lang="zh-TW" altLang="en-US" sz="2800" b="1" dirty="0">
                <a:solidFill>
                  <a:schemeClr val="accent2"/>
                </a:solidFill>
              </a:rPr>
              <a:t>非公開資料，只限修課同學</a:t>
            </a:r>
            <a:r>
              <a:rPr lang="en-US" altLang="zh-TW" sz="2800" b="1" dirty="0">
                <a:solidFill>
                  <a:schemeClr val="accent2"/>
                </a:solidFill>
              </a:rPr>
              <a:t>)</a:t>
            </a:r>
          </a:p>
          <a:p>
            <a:pPr>
              <a:buNone/>
            </a:pPr>
            <a:r>
              <a:rPr lang="zh-TW" altLang="en-US" sz="2800" b="1" dirty="0">
                <a:solidFill>
                  <a:schemeClr val="accent2"/>
                </a:solidFill>
                <a:latin typeface="Times New Roman" charset="0"/>
                <a:hlinkClick r:id="rId2"/>
              </a:rPr>
              <a:t>                          </a:t>
            </a:r>
            <a:r>
              <a:rPr lang="en-US" altLang="zh-TW" sz="2800" b="1" dirty="0">
                <a:solidFill>
                  <a:schemeClr val="accent2"/>
                </a:solidFill>
                <a:latin typeface="Times New Roman" charset="0"/>
                <a:hlinkClick r:id="rId2"/>
              </a:rPr>
              <a:t>https://md.ntue.edu.tw/</a:t>
            </a:r>
            <a:r>
              <a:rPr lang="zh-TW" altLang="en-US" sz="2800" b="1" dirty="0">
                <a:solidFill>
                  <a:schemeClr val="accent2"/>
                </a:solidFill>
                <a:latin typeface="Times New Roman" charset="0"/>
              </a:rPr>
              <a:t>  </a:t>
            </a:r>
            <a:endParaRPr lang="zh-TW" altLang="en-US" sz="2800" b="1" dirty="0">
              <a:solidFill>
                <a:schemeClr val="accent2"/>
              </a:solidFill>
            </a:endParaRPr>
          </a:p>
        </p:txBody>
      </p:sp>
      <p:sp>
        <p:nvSpPr>
          <p:cNvPr id="5" name="投影片編號版面配置區 4"/>
          <p:cNvSpPr>
            <a:spLocks noGrp="1"/>
          </p:cNvSpPr>
          <p:nvPr>
            <p:ph type="sldNum" sz="quarter" idx="12"/>
          </p:nvPr>
        </p:nvSpPr>
        <p:spPr/>
        <p:txBody>
          <a:bodyPr/>
          <a:lstStyle/>
          <a:p>
            <a:fld id="{0A1E5436-0DCB-4A5A-AD33-7644B318A3EB}"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507288" cy="4525963"/>
          </a:xfrm>
        </p:spPr>
        <p:txBody>
          <a:bodyPr/>
          <a:lstStyle/>
          <a:p>
            <a:r>
              <a:rPr lang="en-US" altLang="zh-TW" dirty="0"/>
              <a:t>Week 8 (April 10</a:t>
            </a:r>
            <a:r>
              <a:rPr lang="en-US" altLang="zh-TW" baseline="30000" dirty="0"/>
              <a:t>th</a:t>
            </a:r>
            <a:r>
              <a:rPr lang="en-US" altLang="zh-TW" dirty="0"/>
              <a:t>): midterm exam </a:t>
            </a:r>
          </a:p>
          <a:p>
            <a:pPr marL="109728" indent="0">
              <a:buNone/>
            </a:pPr>
            <a:r>
              <a:rPr lang="en-US" altLang="zh-TW" dirty="0"/>
              <a:t>           </a:t>
            </a:r>
            <a:r>
              <a:rPr lang="en-US" altLang="zh-TW" dirty="0">
                <a:solidFill>
                  <a:schemeClr val="accent2"/>
                </a:solidFill>
              </a:rPr>
              <a:t>(chapter 1 ~ chapter 3.2)</a:t>
            </a:r>
          </a:p>
          <a:p>
            <a:r>
              <a:rPr lang="en-US" altLang="zh-TW" dirty="0"/>
              <a:t>Week 16 (June. 5</a:t>
            </a:r>
            <a:r>
              <a:rPr lang="en-US" altLang="zh-TW" baseline="30000" dirty="0"/>
              <a:t>th</a:t>
            </a:r>
            <a:r>
              <a:rPr lang="en-US" altLang="zh-TW" dirty="0"/>
              <a:t>): final exam</a:t>
            </a:r>
          </a:p>
          <a:p>
            <a:pPr marL="109728" indent="0">
              <a:buNone/>
            </a:pPr>
            <a:r>
              <a:rPr lang="en-US" altLang="zh-TW" dirty="0"/>
              <a:t>           </a:t>
            </a:r>
            <a:r>
              <a:rPr lang="en-US" altLang="zh-TW" dirty="0">
                <a:solidFill>
                  <a:schemeClr val="accent2"/>
                </a:solidFill>
              </a:rPr>
              <a:t>(chapter 3.3 ~ chapter 5)</a:t>
            </a:r>
          </a:p>
          <a:p>
            <a:r>
              <a:rPr lang="en-US" altLang="zh-TW" dirty="0"/>
              <a:t>Week 17 (June. 12</a:t>
            </a:r>
            <a:r>
              <a:rPr lang="en-US" altLang="zh-TW" baseline="30000" dirty="0"/>
              <a:t>th</a:t>
            </a:r>
            <a:r>
              <a:rPr lang="en-US" altLang="zh-TW" dirty="0"/>
              <a:t>):</a:t>
            </a:r>
            <a:r>
              <a:rPr lang="zh-TW" altLang="en-US" dirty="0"/>
              <a:t> </a:t>
            </a:r>
            <a:r>
              <a:rPr lang="en-US" altLang="zh-TW" dirty="0"/>
              <a:t>check score</a:t>
            </a:r>
          </a:p>
          <a:p>
            <a:pPr>
              <a:buNone/>
            </a:pPr>
            <a:endParaRPr lang="en-US" altLang="zh-TW" dirty="0"/>
          </a:p>
          <a:p>
            <a:r>
              <a:rPr lang="zh-TW" altLang="en-US" sz="2800" b="1" dirty="0">
                <a:solidFill>
                  <a:srgbClr val="FF0000"/>
                </a:solidFill>
              </a:rPr>
              <a:t>成績 </a:t>
            </a:r>
            <a:r>
              <a:rPr lang="en-US" altLang="zh-TW" sz="2800" b="1" dirty="0">
                <a:solidFill>
                  <a:srgbClr val="FF0000"/>
                </a:solidFill>
              </a:rPr>
              <a:t>=</a:t>
            </a:r>
            <a:r>
              <a:rPr lang="zh-TW" altLang="en-US" sz="2800" b="1" dirty="0">
                <a:solidFill>
                  <a:srgbClr val="FF0000"/>
                </a:solidFill>
              </a:rPr>
              <a:t> </a:t>
            </a:r>
            <a:r>
              <a:rPr lang="en-US" altLang="zh-TW" sz="2800" dirty="0"/>
              <a:t>midterm exam x </a:t>
            </a:r>
            <a:r>
              <a:rPr lang="en-US" altLang="zh-TW" sz="2800" b="1" dirty="0">
                <a:solidFill>
                  <a:srgbClr val="FF0000"/>
                </a:solidFill>
              </a:rPr>
              <a:t>0.4 +</a:t>
            </a:r>
          </a:p>
          <a:p>
            <a:pPr marL="109728" indent="0">
              <a:buNone/>
            </a:pPr>
            <a:r>
              <a:rPr lang="en-US" altLang="zh-TW" sz="2800" b="1" dirty="0">
                <a:solidFill>
                  <a:srgbClr val="FF0000"/>
                </a:solidFill>
              </a:rPr>
              <a:t>             </a:t>
            </a:r>
            <a:r>
              <a:rPr lang="en-US" altLang="zh-TW" sz="2800" dirty="0"/>
              <a:t>final exam x </a:t>
            </a:r>
            <a:r>
              <a:rPr lang="en-US" altLang="zh-TW" sz="2800" b="1" dirty="0">
                <a:solidFill>
                  <a:srgbClr val="FF0000"/>
                </a:solidFill>
              </a:rPr>
              <a:t>0.4 + 20                          </a:t>
            </a:r>
            <a:endParaRPr lang="zh-TW" altLang="en-US" sz="2800" b="1" dirty="0">
              <a:solidFill>
                <a:srgbClr val="FF0000"/>
              </a:solidFill>
            </a:endParaRPr>
          </a:p>
        </p:txBody>
      </p:sp>
      <p:sp>
        <p:nvSpPr>
          <p:cNvPr id="3" name="標題 2"/>
          <p:cNvSpPr>
            <a:spLocks noGrp="1"/>
          </p:cNvSpPr>
          <p:nvPr>
            <p:ph type="title"/>
          </p:nvPr>
        </p:nvSpPr>
        <p:spPr/>
        <p:txBody>
          <a:bodyPr/>
          <a:lstStyle/>
          <a:p>
            <a:r>
              <a:rPr lang="zh-TW" altLang="en-US" dirty="0"/>
              <a:t>評分準則</a:t>
            </a:r>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779912" y="2852936"/>
            <a:ext cx="3024336" cy="1143000"/>
          </a:xfrm>
        </p:spPr>
        <p:txBody>
          <a:bodyPr/>
          <a:lstStyle/>
          <a:p>
            <a:r>
              <a:rPr lang="zh-TW" altLang="en-US" dirty="0">
                <a:solidFill>
                  <a:srgbClr val="FF0000"/>
                </a:solidFill>
              </a:rPr>
              <a:t>大學教育</a:t>
            </a:r>
            <a:r>
              <a:rPr lang="en-US" altLang="zh-TW" dirty="0">
                <a:solidFill>
                  <a:srgbClr val="FF0000"/>
                </a:solidFill>
              </a:rPr>
              <a:t>?</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0A1E5436-0DCB-4A5A-AD33-7644B318A3EB}" type="slidenum">
              <a:rPr lang="zh-TW" altLang="en-US" smtClean="0"/>
              <a:pPr/>
              <a:t>9</a:t>
            </a:fld>
            <a:endParaRPr lang="zh-TW" altLang="en-US"/>
          </a:p>
        </p:txBody>
      </p:sp>
    </p:spTree>
    <p:extLst>
      <p:ext uri="{BB962C8B-B14F-4D97-AF65-F5344CB8AC3E}">
        <p14:creationId xmlns:p14="http://schemas.microsoft.com/office/powerpoint/2010/main" val="2314006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316</TotalTime>
  <Words>889</Words>
  <Application>Microsoft Office PowerPoint</Application>
  <PresentationFormat>如螢幕大小 (4:3)</PresentationFormat>
  <Paragraphs>97</Paragraphs>
  <Slides>26</Slides>
  <Notes>10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26</vt:i4>
      </vt:variant>
    </vt:vector>
  </HeadingPairs>
  <TitlesOfParts>
    <vt:vector size="39" baseType="lpstr">
      <vt:lpstr>PalatinoLinotype-Roman</vt:lpstr>
      <vt:lpstr>新細明體-ExtB</vt:lpstr>
      <vt:lpstr>標楷體</vt:lpstr>
      <vt:lpstr>Arial</vt:lpstr>
      <vt:lpstr>Calibri</vt:lpstr>
      <vt:lpstr>Calibri Light</vt:lpstr>
      <vt:lpstr>Lucida Sans Unicode</vt:lpstr>
      <vt:lpstr>Roboto</vt:lpstr>
      <vt:lpstr>Times New Roman</vt:lpstr>
      <vt:lpstr>Verdana</vt:lpstr>
      <vt:lpstr>Wingdings 2</vt:lpstr>
      <vt:lpstr>Wingdings 3</vt:lpstr>
      <vt:lpstr>匯合</vt:lpstr>
      <vt:lpstr>計算機組織</vt:lpstr>
      <vt:lpstr>Line 群組: 113-2計算機組織</vt:lpstr>
      <vt:lpstr>教科書(英文版)</vt:lpstr>
      <vt:lpstr>教科書(英文版)—訂購資訊</vt:lpstr>
      <vt:lpstr>參科書(中文版)</vt:lpstr>
      <vt:lpstr>授課對象</vt:lpstr>
      <vt:lpstr>授課範圍</vt:lpstr>
      <vt:lpstr>評分準則</vt:lpstr>
      <vt:lpstr>大學教育?</vt:lpstr>
      <vt:lpstr>計算機組織?</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影像處理</dc:title>
  <dc:creator>jiashing</dc:creator>
  <cp:lastModifiedBy>佳興 許</cp:lastModifiedBy>
  <cp:revision>75</cp:revision>
  <dcterms:created xsi:type="dcterms:W3CDTF">2014-09-11T09:17:12Z</dcterms:created>
  <dcterms:modified xsi:type="dcterms:W3CDTF">2025-02-18T12:19:51Z</dcterms:modified>
</cp:coreProperties>
</file>