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301" r:id="rId3"/>
    <p:sldId id="296" r:id="rId4"/>
    <p:sldId id="302" r:id="rId5"/>
    <p:sldId id="306" r:id="rId6"/>
    <p:sldId id="29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0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84D66-1E4B-4DD8-8618-D7CCC6FA8E96}" type="datetimeFigureOut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8DA0-5127-426C-8A48-CEBF59563B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2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53D5B3-F31C-4802-9A7B-BE45128E2AE2}" type="datetime3">
              <a:rPr lang="en-US" altLang="zh-TW" smtClean="0">
                <a:latin typeface="Times New Roman" panose="02020603050405020304" pitchFamily="18" charset="0"/>
              </a:rPr>
              <a:pPr/>
              <a:t>19 March 2024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1C7CF6-1980-494A-AE00-5AF855F4FBF1}" type="slidenum">
              <a:rPr lang="en-US" altLang="zh-TW">
                <a:latin typeface="Times New Roman" panose="02020603050405020304" pitchFamily="18" charset="0"/>
              </a:rPr>
              <a:pPr/>
              <a:t>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68496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53D5B3-F31C-4802-9A7B-BE45128E2AE2}" type="datetime3">
              <a:rPr lang="en-US" altLang="zh-TW" smtClean="0">
                <a:latin typeface="Times New Roman" panose="02020603050405020304" pitchFamily="18" charset="0"/>
              </a:rPr>
              <a:pPr/>
              <a:t>19 March 2024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1C7CF6-1980-494A-AE00-5AF855F4FBF1}" type="slidenum">
              <a:rPr lang="en-US" altLang="zh-TW">
                <a:latin typeface="Times New Roman" panose="02020603050405020304" pitchFamily="18" charset="0"/>
              </a:rPr>
              <a:pPr/>
              <a:t>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294693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53D5B3-F31C-4802-9A7B-BE45128E2AE2}" type="datetime3">
              <a:rPr lang="en-US" altLang="zh-TW" smtClean="0">
                <a:latin typeface="Times New Roman" panose="02020603050405020304" pitchFamily="18" charset="0"/>
              </a:rPr>
              <a:pPr/>
              <a:t>19 March 2024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1C7CF6-1980-494A-AE00-5AF855F4FBF1}" type="slidenum">
              <a:rPr lang="en-US" altLang="zh-TW">
                <a:latin typeface="Times New Roman" panose="02020603050405020304" pitchFamily="18" charset="0"/>
              </a:rPr>
              <a:pPr/>
              <a:t>4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130220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53D5B3-F31C-4802-9A7B-BE45128E2AE2}" type="datetime3">
              <a:rPr lang="en-US" altLang="zh-TW" smtClean="0">
                <a:latin typeface="Times New Roman" panose="02020603050405020304" pitchFamily="18" charset="0"/>
              </a:rPr>
              <a:pPr/>
              <a:t>19 March 2024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1C7CF6-1980-494A-AE00-5AF855F4FBF1}" type="slidenum">
              <a:rPr lang="en-US" altLang="zh-TW">
                <a:latin typeface="Times New Roman" panose="02020603050405020304" pitchFamily="18" charset="0"/>
              </a:rPr>
              <a:pPr/>
              <a:t>5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3821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4531BD-7831-4D83-AA6F-3AACA902F4AE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AF90-720A-421D-9760-36EB2C510D3E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601-3C6D-4A57-8942-B788CFA40F4D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EF72-7FB4-40B4-B7FA-81F78FF7E950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365760" cy="365125"/>
          </a:xfrm>
        </p:spPr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pic>
        <p:nvPicPr>
          <p:cNvPr id="8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27" y="6013450"/>
            <a:ext cx="41719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2D9F-F379-4B5E-B3FB-49FD7BD34363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176E-426A-4516-A5E9-E7918B8EA889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AB74-B970-4A9A-A4CF-8F4B0F569FAF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AE31-7008-4648-B3D2-1A5E8DAF7D61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E9E1-446C-42BA-9EB9-505D5D2526DF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643DD5F-F4B8-4E0C-9A46-B0C19988DE3D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044DF0-D30D-485A-AD1F-C91BA19B957A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720E1B-F058-4046-8950-AC16BDC5FCAA}" type="datetime1">
              <a:rPr lang="zh-TW" altLang="en-US" smtClean="0"/>
              <a:pPr/>
              <a:t>2024/3/19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1E5436-0DCB-4A5A-AD33-7644B318A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iashing@tea.ntue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829761"/>
          </a:xfrm>
        </p:spPr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的</a:t>
            </a:r>
            <a:r>
              <a:rPr lang="en-US" altLang="zh-TW" dirty="0"/>
              <a:t>5</a:t>
            </a:r>
            <a:r>
              <a:rPr lang="zh-TW" altLang="en-US" dirty="0"/>
              <a:t>個定址模式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3608" y="1916832"/>
            <a:ext cx="7918648" cy="2913737"/>
          </a:xfrm>
        </p:spPr>
        <p:txBody>
          <a:bodyPr>
            <a:normAutofit/>
          </a:bodyPr>
          <a:lstStyle/>
          <a:p>
            <a:r>
              <a:rPr lang="zh-TW" altLang="en-US" dirty="0"/>
              <a:t>許佳興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jiashing@tea.ntue.edu.tw</a:t>
            </a:r>
            <a:endParaRPr lang="en-US" altLang="zh-TW" dirty="0"/>
          </a:p>
          <a:p>
            <a:pPr marL="609600" indent="-609600"/>
            <a:r>
              <a:rPr lang="en-US" altLang="zh-TW" dirty="0"/>
              <a:t>(</a:t>
            </a:r>
            <a:r>
              <a:rPr lang="zh-TW" altLang="en-US" dirty="0"/>
              <a:t>視覺與感測技術應用實驗室</a:t>
            </a:r>
            <a:r>
              <a:rPr lang="en-US" altLang="zh-TW" dirty="0"/>
              <a:t>)</a:t>
            </a:r>
          </a:p>
          <a:p>
            <a:pPr marL="609600" indent="-609600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0" y="64170"/>
            <a:ext cx="41719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MIPS</a:t>
            </a:r>
            <a:r>
              <a:rPr lang="zh-TW" altLang="en-US" dirty="0"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ea typeface="新細明體" panose="02020500000000000000" pitchFamily="18" charset="-120"/>
              </a:rPr>
              <a:t>5</a:t>
            </a:r>
            <a:r>
              <a:rPr lang="zh-TW" altLang="en-US" dirty="0">
                <a:ea typeface="新細明體" panose="02020500000000000000" pitchFamily="18" charset="-120"/>
              </a:rPr>
              <a:t>個定址模式</a:t>
            </a:r>
            <a:endParaRPr lang="en-AU" altLang="zh-TW" dirty="0">
              <a:ea typeface="新細明體" panose="020205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028893-4DD1-41BE-8902-AA617551A1E6}"/>
              </a:ext>
            </a:extLst>
          </p:cNvPr>
          <p:cNvSpPr txBox="1"/>
          <p:nvPr/>
        </p:nvSpPr>
        <p:spPr>
          <a:xfrm>
            <a:off x="454893" y="1628800"/>
            <a:ext cx="7560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定址模式(addressing mode)為說明指令如何取得運算元或是指令如何計算跳躍目的位置。</a:t>
            </a:r>
          </a:p>
        </p:txBody>
      </p:sp>
    </p:spTree>
    <p:extLst>
      <p:ext uri="{BB962C8B-B14F-4D97-AF65-F5344CB8AC3E}">
        <p14:creationId xmlns:p14="http://schemas.microsoft.com/office/powerpoint/2010/main" val="420027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1C5176-004B-4C6E-81D9-608204A3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0"/>
            <a:ext cx="608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8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3</a:t>
            </a:r>
            <a:r>
              <a:rPr lang="zh-TW" altLang="en-US" dirty="0">
                <a:ea typeface="新細明體" panose="02020500000000000000" pitchFamily="18" charset="-120"/>
              </a:rPr>
              <a:t>種取得運算元的方法</a:t>
            </a:r>
            <a:endParaRPr lang="en-AU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C664C7E2-501E-47A7-9FB8-340E9BBB0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611981"/>
              </p:ext>
            </p:extLst>
          </p:nvPr>
        </p:nvGraphicFramePr>
        <p:xfrm>
          <a:off x="457200" y="1481138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70904013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739921770"/>
                    </a:ext>
                  </a:extLst>
                </a:gridCol>
                <a:gridCol w="4618856">
                  <a:extLst>
                    <a:ext uri="{9D8B030D-6E8A-4147-A177-3AD203B41FA5}">
                      <a16:colId xmlns:a16="http://schemas.microsoft.com/office/drawing/2014/main" val="748839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定址模式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指令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運算元位置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599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立即</a:t>
                      </a:r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Immediate addressing)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立即版本的運算指令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在指令本身的</a:t>
                      </a:r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位元常數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050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暫存器</a:t>
                      </a:r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Register addressing)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add, sub, 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暫存器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278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基底或位移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(base or displacement addressing)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load, store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記憶體，而記億體位址的計算方式為將基底暫存器的內容加上指令中</a:t>
                      </a:r>
                      <a:r>
                        <a:rPr lang="en-US" altLang="zh-TW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</a:t>
                      </a:r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位元的常數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977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42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2</a:t>
            </a:r>
            <a:r>
              <a:rPr lang="zh-TW" altLang="en-US" dirty="0">
                <a:ea typeface="新細明體" panose="02020500000000000000" pitchFamily="18" charset="-120"/>
              </a:rPr>
              <a:t>種計算跳躍目的位置的方法</a:t>
            </a:r>
            <a:endParaRPr lang="en-AU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56048FBB-921C-41BE-A115-3AD88BCF9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40688"/>
              </p:ext>
            </p:extLst>
          </p:nvPr>
        </p:nvGraphicFramePr>
        <p:xfrm>
          <a:off x="457200" y="1481138"/>
          <a:ext cx="8229599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87013622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2564477"/>
                    </a:ext>
                  </a:extLst>
                </a:gridCol>
                <a:gridCol w="5122911">
                  <a:extLst>
                    <a:ext uri="{9D8B030D-6E8A-4147-A177-3AD203B41FA5}">
                      <a16:colId xmlns:a16="http://schemas.microsoft.com/office/drawing/2014/main" val="3064439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定址模式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指令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跳躍目的位置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594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程式計數器相對</a:t>
                      </a:r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PC-relative addressing)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beq, bne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PC + </a:t>
                      </a:r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指令中的常數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19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虛擬直接</a:t>
                      </a:r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Pseudodirect addressing)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j, jal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指令的</a:t>
                      </a: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位元與程式計數器高</a:t>
                      </a:r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位元串接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56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MinionPro-Regular"/>
              </a:rPr>
              <a:t>指令集的</a:t>
            </a:r>
            <a:r>
              <a:rPr lang="en-US" altLang="zh-TW" sz="4400" dirty="0">
                <a:latin typeface="MinionPro-Regular"/>
              </a:rPr>
              <a:t>4</a:t>
            </a:r>
            <a:r>
              <a:rPr lang="zh-TW" altLang="en-US" sz="4400" dirty="0">
                <a:latin typeface="MinionPro-Regular"/>
              </a:rPr>
              <a:t>大設計原則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5D2540A-FC81-4C82-9B6A-81985CE96F25}"/>
              </a:ext>
            </a:extLst>
          </p:cNvPr>
          <p:cNvSpPr txBox="1"/>
          <p:nvPr/>
        </p:nvSpPr>
        <p:spPr>
          <a:xfrm>
            <a:off x="539552" y="1484784"/>
            <a:ext cx="777686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一致才會簡單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(Simplicity favors regularity)</a:t>
            </a:r>
            <a:endParaRPr lang="zh-TW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讓所有指令保持單一大小</a:t>
            </a: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在算數指令中一律要求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個運算元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nor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指令取代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not)</a:t>
            </a:r>
            <a:endParaRPr lang="zh-TW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讓不同指令格式中的暫存器欄位在相同位置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(R-type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J-type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的目的暫存器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Rs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和來源暫存器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Rt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在相同位置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愈小就愈快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(Smaller is faster)</a:t>
            </a:r>
            <a:endParaRPr lang="zh-TW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"/>
            </a:pP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MIPS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只有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32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的一般目的暫存器，暫存器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(register)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中提及暫存器如果數量過多，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CPU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解碼器越複雜，解碼時間拉長，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clock cycle time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拉長，頻率就降低，就會降低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CPU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的執行效率；此外電子元件變複雜，功率消耗也會提升。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使經常發生的事件快速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(Make the common case fast)</a:t>
            </a:r>
            <a:endParaRPr lang="zh-TW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由於短距離跳躍經常發生，故在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MIPS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branch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PC-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相對定址模式，有別於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ARM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，在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MIPS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只要一個指令就可以判斷條件並決定是否分支跳躍。</a:t>
            </a: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由於程式經常使用常數當作運算元，故使用立即定址模式以得到常數運算元。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好的設計需要有好的折衷方案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(Good design demands good compromises)</a:t>
            </a:r>
            <a:endParaRPr lang="zh-TW" altLang="zh-TW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"/>
            </a:pP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種指令格式，而非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種，否則只使用</a:t>
            </a:r>
            <a:r>
              <a:rPr lang="en-US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zh-TW" altLang="zh-TW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種指令格式就必須拉長指令，以保持每個指令的一致性。</a:t>
            </a:r>
          </a:p>
        </p:txBody>
      </p:sp>
    </p:spTree>
    <p:extLst>
      <p:ext uri="{BB962C8B-B14F-4D97-AF65-F5344CB8AC3E}">
        <p14:creationId xmlns:p14="http://schemas.microsoft.com/office/powerpoint/2010/main" val="147460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699792" y="1340768"/>
            <a:ext cx="2505472" cy="1143000"/>
          </a:xfrm>
        </p:spPr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5436-0DCB-4A5A-AD33-7644B318A3E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343</TotalTime>
  <Words>497</Words>
  <Application>Microsoft Office PowerPoint</Application>
  <PresentationFormat>如螢幕大小 (4:3)</PresentationFormat>
  <Paragraphs>61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新細明體</vt:lpstr>
      <vt:lpstr>Arial</vt:lpstr>
      <vt:lpstr>Calibri</vt:lpstr>
      <vt:lpstr>Lucida Sans Unicode</vt:lpstr>
      <vt:lpstr>MinionPro-Regular</vt:lpstr>
      <vt:lpstr>Times New Roman</vt:lpstr>
      <vt:lpstr>Verdana</vt:lpstr>
      <vt:lpstr>Wingdings</vt:lpstr>
      <vt:lpstr>Wingdings 2</vt:lpstr>
      <vt:lpstr>Wingdings 3</vt:lpstr>
      <vt:lpstr>匯合</vt:lpstr>
      <vt:lpstr>MIPS的5個定址模式</vt:lpstr>
      <vt:lpstr>MIPS的5個定址模式</vt:lpstr>
      <vt:lpstr>PowerPoint 簡報</vt:lpstr>
      <vt:lpstr>3種取得運算元的方法</vt:lpstr>
      <vt:lpstr>2種計算跳躍目的位置的方法</vt:lpstr>
      <vt:lpstr>指令集的4大設計原則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</dc:title>
  <dc:creator>jiashing</dc:creator>
  <cp:lastModifiedBy>佳 興</cp:lastModifiedBy>
  <cp:revision>78</cp:revision>
  <dcterms:created xsi:type="dcterms:W3CDTF">2014-09-11T09:17:12Z</dcterms:created>
  <dcterms:modified xsi:type="dcterms:W3CDTF">2024-03-18T16:53:06Z</dcterms:modified>
</cp:coreProperties>
</file>