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6C0CE-E129-8947-A029-D82C5AB2ECEB}"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16720-C05C-9C4E-96CA-8B4B4C206B27}" type="slidenum">
              <a:rPr lang="en-US" smtClean="0"/>
              <a:t>‹#›</a:t>
            </a:fld>
            <a:endParaRPr lang="en-US"/>
          </a:p>
        </p:txBody>
      </p:sp>
    </p:spTree>
    <p:extLst>
      <p:ext uri="{BB962C8B-B14F-4D97-AF65-F5344CB8AC3E}">
        <p14:creationId xmlns:p14="http://schemas.microsoft.com/office/powerpoint/2010/main" val="17509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16720-C05C-9C4E-96CA-8B4B4C206B27}" type="slidenum">
              <a:rPr lang="en-US" smtClean="0"/>
              <a:t>5</a:t>
            </a:fld>
            <a:endParaRPr lang="en-US"/>
          </a:p>
        </p:txBody>
      </p:sp>
    </p:spTree>
    <p:extLst>
      <p:ext uri="{BB962C8B-B14F-4D97-AF65-F5344CB8AC3E}">
        <p14:creationId xmlns:p14="http://schemas.microsoft.com/office/powerpoint/2010/main" val="420032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30AE-A165-C2DC-0CE6-D8A07D5C5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7E7A2-FB49-26B2-DFF1-DE0149E2D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80DE19-9CE8-6A0A-030C-5EE7141E4855}"/>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7A8E546E-46B9-E6F4-B961-1D519975A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C933-1576-74AE-7A52-3A93757524AA}"/>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238476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6E6C-A918-0461-FA4C-F2B038167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740FBF-8BFE-2E00-E542-5E5F6E93A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D3D66-0468-D7C9-214E-EA9CCA3DDCDC}"/>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16D97FE1-134B-D4A7-4715-D25FE334E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AE5E-501E-EE45-5D1E-71DA116C592D}"/>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34304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3277D-029E-CE2C-F20A-3E7F8576F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44A3F-34DC-36D2-9E0B-E7008411A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3571C-D267-D0D1-36B0-4A0484AB7806}"/>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DEE379E4-8E4D-7108-41C4-AB833B8A8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E7DB9-06F4-B902-6BB1-43CEBB0E114F}"/>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62720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8A74-8E0A-2FE7-2596-F1D81B4FE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91075-2D0F-A560-1BAA-60331D9222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9EE66-ECCE-A6D8-2F0C-AE8145B11A0D}"/>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E597F567-387A-F0DA-5738-8A112B818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6F792-49E1-A050-01E3-18B979B4E682}"/>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278141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EDD1-71E3-A91D-233D-8AA249682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D2135-13AA-8EB1-0C47-96C12734A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F3196-A35A-1DC5-967F-6214681DD08C}"/>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DB26B465-889A-FB8B-F928-D81B37E4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702A2-0104-F062-F905-AEC634412DE7}"/>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209802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7864-AF12-1DB1-0E0E-6EF7D7D31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CE405-64C5-6C94-C80A-BB3F433FA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E4CF1-66FB-B95B-D621-E34865F1A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34480-633C-8CE7-78B9-74FBC69E36C1}"/>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6" name="Footer Placeholder 5">
            <a:extLst>
              <a:ext uri="{FF2B5EF4-FFF2-40B4-BE49-F238E27FC236}">
                <a16:creationId xmlns:a16="http://schemas.microsoft.com/office/drawing/2014/main" id="{590A6C9B-260E-0DF5-33E7-FB2E49B32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7F99D-40D6-0430-98F4-080E92002DB1}"/>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239855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2674-EFE6-38A2-9DAA-271C79483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9AFB4-1E19-4A2A-63A5-E6F2A4210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F839D-055C-47BA-983F-CB7E99BDDD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C5D395-FB5B-1B85-33DB-2D48CD467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A3CA6-B4F1-2DC2-3431-35C750166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D29D5-5D48-DDAF-5A4B-445A6EE84010}"/>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8" name="Footer Placeholder 7">
            <a:extLst>
              <a:ext uri="{FF2B5EF4-FFF2-40B4-BE49-F238E27FC236}">
                <a16:creationId xmlns:a16="http://schemas.microsoft.com/office/drawing/2014/main" id="{155CF00B-8129-73B0-E3CC-E672ADDC9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349F8-E25F-1128-11DB-9E46812DB1E9}"/>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36337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23C-7EAA-A47C-BBDB-3178127B3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658C3A-B824-EB82-444D-2B6035C81B35}"/>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4" name="Footer Placeholder 3">
            <a:extLst>
              <a:ext uri="{FF2B5EF4-FFF2-40B4-BE49-F238E27FC236}">
                <a16:creationId xmlns:a16="http://schemas.microsoft.com/office/drawing/2014/main" id="{0AB8CCAA-4232-966C-E693-EF82EC603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C73F-3D11-985E-1850-580BCD1740E2}"/>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8894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FE109-CC93-0C83-A81C-21D3AE86B754}"/>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3" name="Footer Placeholder 2">
            <a:extLst>
              <a:ext uri="{FF2B5EF4-FFF2-40B4-BE49-F238E27FC236}">
                <a16:creationId xmlns:a16="http://schemas.microsoft.com/office/drawing/2014/main" id="{49F320C6-A4B2-1B2D-A662-007AF25654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304A05-B468-B21F-AEDB-5237602E98CB}"/>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416192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73A7-5EC3-B521-812F-837EC680F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89EBB1-E819-21B1-73D0-D533B033A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B68207-2E15-BF2A-57A4-D47190721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8A12C-AE82-0DE2-B3B3-C0AEBD4B501F}"/>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6" name="Footer Placeholder 5">
            <a:extLst>
              <a:ext uri="{FF2B5EF4-FFF2-40B4-BE49-F238E27FC236}">
                <a16:creationId xmlns:a16="http://schemas.microsoft.com/office/drawing/2014/main" id="{7DC5DEF7-E06A-533E-6F25-AC20716E8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0B593-90AC-4E0F-ADAB-E36F3FE11987}"/>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163315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701D-AB29-369F-BE76-9E7D215FB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B5E8A1-1924-92B2-2E4B-3069D4019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03F78-2BE4-F9CE-DBD5-4F5C7757B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F4D6F-DE97-50FB-D0F1-34C0EA2EC20F}"/>
              </a:ext>
            </a:extLst>
          </p:cNvPr>
          <p:cNvSpPr>
            <a:spLocks noGrp="1"/>
          </p:cNvSpPr>
          <p:nvPr>
            <p:ph type="dt" sz="half" idx="10"/>
          </p:nvPr>
        </p:nvSpPr>
        <p:spPr/>
        <p:txBody>
          <a:bodyPr/>
          <a:lstStyle/>
          <a:p>
            <a:fld id="{12DDA4C7-701C-074F-BBC5-7D33935267DD}" type="datetimeFigureOut">
              <a:rPr lang="en-US" smtClean="0"/>
              <a:t>11/9/24</a:t>
            </a:fld>
            <a:endParaRPr lang="en-US"/>
          </a:p>
        </p:txBody>
      </p:sp>
      <p:sp>
        <p:nvSpPr>
          <p:cNvPr id="6" name="Footer Placeholder 5">
            <a:extLst>
              <a:ext uri="{FF2B5EF4-FFF2-40B4-BE49-F238E27FC236}">
                <a16:creationId xmlns:a16="http://schemas.microsoft.com/office/drawing/2014/main" id="{428B5052-9F06-246F-E383-DEC2C0FE0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A5849-B9F4-6D88-84B8-4D47602E1DE1}"/>
              </a:ext>
            </a:extLst>
          </p:cNvPr>
          <p:cNvSpPr>
            <a:spLocks noGrp="1"/>
          </p:cNvSpPr>
          <p:nvPr>
            <p:ph type="sldNum" sz="quarter" idx="12"/>
          </p:nvPr>
        </p:nvSpPr>
        <p:spPr/>
        <p:txBody>
          <a:bodyPr/>
          <a:lstStyle/>
          <a:p>
            <a:fld id="{0B276237-6056-904C-B741-C4F40C986D17}" type="slidenum">
              <a:rPr lang="en-US" smtClean="0"/>
              <a:t>‹#›</a:t>
            </a:fld>
            <a:endParaRPr lang="en-US"/>
          </a:p>
        </p:txBody>
      </p:sp>
    </p:spTree>
    <p:extLst>
      <p:ext uri="{BB962C8B-B14F-4D97-AF65-F5344CB8AC3E}">
        <p14:creationId xmlns:p14="http://schemas.microsoft.com/office/powerpoint/2010/main" val="237550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EAEDB-0C59-94CC-E1EB-DBF9493C2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ED1F2B-D864-8448-39F5-1BC582428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0CC14-B7F6-595F-6AAA-5EE34B3E1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DA4C7-701C-074F-BBC5-7D33935267DD}" type="datetimeFigureOut">
              <a:rPr lang="en-US" smtClean="0"/>
              <a:t>11/9/24</a:t>
            </a:fld>
            <a:endParaRPr lang="en-US"/>
          </a:p>
        </p:txBody>
      </p:sp>
      <p:sp>
        <p:nvSpPr>
          <p:cNvPr id="5" name="Footer Placeholder 4">
            <a:extLst>
              <a:ext uri="{FF2B5EF4-FFF2-40B4-BE49-F238E27FC236}">
                <a16:creationId xmlns:a16="http://schemas.microsoft.com/office/drawing/2014/main" id="{9B7552F7-84DE-EBA8-E289-CE1E8CB76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7F49F-8F71-589A-A46D-0D4EA7CA8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76237-6056-904C-B741-C4F40C986D17}" type="slidenum">
              <a:rPr lang="en-US" smtClean="0"/>
              <a:t>‹#›</a:t>
            </a:fld>
            <a:endParaRPr lang="en-US"/>
          </a:p>
        </p:txBody>
      </p:sp>
    </p:spTree>
    <p:extLst>
      <p:ext uri="{BB962C8B-B14F-4D97-AF65-F5344CB8AC3E}">
        <p14:creationId xmlns:p14="http://schemas.microsoft.com/office/powerpoint/2010/main" val="229232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ANMISUA/BHI_Track1"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8D66-05CF-AA77-C040-140535B84416}"/>
              </a:ext>
            </a:extLst>
          </p:cNvPr>
          <p:cNvSpPr>
            <a:spLocks noGrp="1"/>
          </p:cNvSpPr>
          <p:nvPr>
            <p:ph type="ctrTitle"/>
          </p:nvPr>
        </p:nvSpPr>
        <p:spPr/>
        <p:txBody>
          <a:bodyPr>
            <a:normAutofit fontScale="90000"/>
          </a:bodyPr>
          <a:lstStyle/>
          <a:p>
            <a:r>
              <a:rPr lang="en-US" dirty="0"/>
              <a:t>Track 1 data challenge:</a:t>
            </a:r>
            <a:br>
              <a:rPr lang="en-US" dirty="0"/>
            </a:br>
            <a:r>
              <a:rPr lang="en-US" dirty="0"/>
              <a:t>Synthetic Health Activity Data</a:t>
            </a:r>
          </a:p>
        </p:txBody>
      </p:sp>
      <p:sp>
        <p:nvSpPr>
          <p:cNvPr id="3" name="Subtitle 2">
            <a:extLst>
              <a:ext uri="{FF2B5EF4-FFF2-40B4-BE49-F238E27FC236}">
                <a16:creationId xmlns:a16="http://schemas.microsoft.com/office/drawing/2014/main" id="{B862470A-26BD-ADC5-C98B-329FC373B1C2}"/>
              </a:ext>
            </a:extLst>
          </p:cNvPr>
          <p:cNvSpPr>
            <a:spLocks noGrp="1"/>
          </p:cNvSpPr>
          <p:nvPr>
            <p:ph type="subTitle" idx="1"/>
          </p:nvPr>
        </p:nvSpPr>
        <p:spPr/>
        <p:txBody>
          <a:bodyPr/>
          <a:lstStyle/>
          <a:p>
            <a:r>
              <a:rPr lang="en-US" dirty="0" err="1"/>
              <a:t>Greentea</a:t>
            </a:r>
            <a:endParaRPr lang="en-US" dirty="0"/>
          </a:p>
          <a:p>
            <a:endParaRPr lang="en-US" dirty="0"/>
          </a:p>
        </p:txBody>
      </p:sp>
    </p:spTree>
    <p:extLst>
      <p:ext uri="{BB962C8B-B14F-4D97-AF65-F5344CB8AC3E}">
        <p14:creationId xmlns:p14="http://schemas.microsoft.com/office/powerpoint/2010/main" val="34604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FD3C-A620-281A-9EC2-6AD485AA1CBB}"/>
              </a:ext>
            </a:extLst>
          </p:cNvPr>
          <p:cNvSpPr>
            <a:spLocks noGrp="1"/>
          </p:cNvSpPr>
          <p:nvPr>
            <p:ph type="title"/>
          </p:nvPr>
        </p:nvSpPr>
        <p:spPr>
          <a:xfrm>
            <a:off x="838200" y="365125"/>
            <a:ext cx="10515600" cy="777875"/>
          </a:xfrm>
        </p:spPr>
        <p:txBody>
          <a:bodyPr/>
          <a:lstStyle/>
          <a:p>
            <a:r>
              <a:rPr lang="en-US" dirty="0"/>
              <a:t>Evaluation Metrics</a:t>
            </a:r>
          </a:p>
        </p:txBody>
      </p:sp>
      <p:pic>
        <p:nvPicPr>
          <p:cNvPr id="4" name="Content Placeholder 3">
            <a:extLst>
              <a:ext uri="{FF2B5EF4-FFF2-40B4-BE49-F238E27FC236}">
                <a16:creationId xmlns:a16="http://schemas.microsoft.com/office/drawing/2014/main" id="{3508D082-D6AE-02F9-77A6-B87FB5ABD9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3427" y="1406266"/>
            <a:ext cx="8965145" cy="4586032"/>
          </a:xfrm>
          <a:prstGeom prst="rect">
            <a:avLst/>
          </a:prstGeom>
          <a:noFill/>
          <a:ln>
            <a:noFill/>
          </a:ln>
        </p:spPr>
      </p:pic>
      <p:sp>
        <p:nvSpPr>
          <p:cNvPr id="6" name="TextBox 5">
            <a:extLst>
              <a:ext uri="{FF2B5EF4-FFF2-40B4-BE49-F238E27FC236}">
                <a16:creationId xmlns:a16="http://schemas.microsoft.com/office/drawing/2014/main" id="{C7BE86F9-CFDF-974F-F248-3CD79BD77A23}"/>
              </a:ext>
            </a:extLst>
          </p:cNvPr>
          <p:cNvSpPr txBox="1"/>
          <p:nvPr/>
        </p:nvSpPr>
        <p:spPr>
          <a:xfrm>
            <a:off x="2007655" y="5992297"/>
            <a:ext cx="6100762" cy="369332"/>
          </a:xfrm>
          <a:prstGeom prst="rect">
            <a:avLst/>
          </a:prstGeom>
          <a:noFill/>
        </p:spPr>
        <p:txBody>
          <a:bodyPr wrap="square">
            <a:spAutoFit/>
          </a:bodyPr>
          <a:lstStyle/>
          <a:p>
            <a:r>
              <a:rPr lang="en-US" sz="18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Reference: https://github.com/FANMISUA/BHI_Track1</a:t>
            </a:r>
            <a:r>
              <a:rPr lang="en-US" dirty="0">
                <a:effectLst/>
              </a:rPr>
              <a:t> </a:t>
            </a:r>
            <a:endParaRPr lang="en-US" dirty="0"/>
          </a:p>
        </p:txBody>
      </p:sp>
    </p:spTree>
    <p:extLst>
      <p:ext uri="{BB962C8B-B14F-4D97-AF65-F5344CB8AC3E}">
        <p14:creationId xmlns:p14="http://schemas.microsoft.com/office/powerpoint/2010/main" val="323742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0F72-BBF0-FF03-AD0A-6EDD7BD74227}"/>
              </a:ext>
            </a:extLst>
          </p:cNvPr>
          <p:cNvSpPr>
            <a:spLocks noGrp="1"/>
          </p:cNvSpPr>
          <p:nvPr>
            <p:ph type="title"/>
          </p:nvPr>
        </p:nvSpPr>
        <p:spPr>
          <a:xfrm>
            <a:off x="838200" y="365126"/>
            <a:ext cx="10515600" cy="572424"/>
          </a:xfrm>
        </p:spPr>
        <p:txBody>
          <a:bodyPr>
            <a:normAutofit fontScale="90000"/>
          </a:bodyPr>
          <a:lstStyle/>
          <a:p>
            <a:r>
              <a:rPr lang="en-US" dirty="0"/>
              <a:t>Statistical Analysis for original activity data</a:t>
            </a:r>
          </a:p>
        </p:txBody>
      </p:sp>
      <p:sp>
        <p:nvSpPr>
          <p:cNvPr id="7" name="TextBox 6">
            <a:extLst>
              <a:ext uri="{FF2B5EF4-FFF2-40B4-BE49-F238E27FC236}">
                <a16:creationId xmlns:a16="http://schemas.microsoft.com/office/drawing/2014/main" id="{2128F998-CDCA-6090-0EED-6754141BD4A7}"/>
              </a:ext>
            </a:extLst>
          </p:cNvPr>
          <p:cNvSpPr txBox="1"/>
          <p:nvPr/>
        </p:nvSpPr>
        <p:spPr>
          <a:xfrm>
            <a:off x="1174830" y="951957"/>
            <a:ext cx="10178970" cy="966803"/>
          </a:xfrm>
          <a:prstGeom prst="rect">
            <a:avLst/>
          </a:prstGeom>
          <a:noFill/>
        </p:spPr>
        <p:txBody>
          <a:bodyPr wrap="square">
            <a:spAutoFit/>
          </a:bodyPr>
          <a:lstStyle/>
          <a:p>
            <a:pPr marL="0" marR="0">
              <a:lnSpc>
                <a:spcPct val="107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 include: (1) heart rate is recorded for all activities, (2) calories burned and exercise duration are recorded for running and walking, (3) sleep duration metrics are recorded for light sleep and REM sleep, and (4) floors climbed are tracked only for the floors climbed activity.</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E71E0C57-A40C-6221-13DE-4A4BB0AC0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977" y="1911061"/>
            <a:ext cx="7670046" cy="494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9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09B8-BCE7-5384-6F88-07A90B2B4624}"/>
              </a:ext>
            </a:extLst>
          </p:cNvPr>
          <p:cNvSpPr>
            <a:spLocks noGrp="1"/>
          </p:cNvSpPr>
          <p:nvPr>
            <p:ph type="title"/>
          </p:nvPr>
        </p:nvSpPr>
        <p:spPr>
          <a:xfrm>
            <a:off x="0" y="365125"/>
            <a:ext cx="12176130" cy="1492250"/>
          </a:xfrm>
        </p:spPr>
        <p:txBody>
          <a:bodyPr/>
          <a:lstStyle/>
          <a:p>
            <a:r>
              <a:rPr lang="en-US" dirty="0"/>
              <a:t>Hourly distribution of activities and heart rate for original data</a:t>
            </a:r>
          </a:p>
        </p:txBody>
      </p:sp>
      <p:pic>
        <p:nvPicPr>
          <p:cNvPr id="1026" name="Picture 2">
            <a:extLst>
              <a:ext uri="{FF2B5EF4-FFF2-40B4-BE49-F238E27FC236}">
                <a16:creationId xmlns:a16="http://schemas.microsoft.com/office/drawing/2014/main" id="{7D053FDD-74F1-9AE8-576F-76F1451BE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8261"/>
            <a:ext cx="6082589" cy="3672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D4E1E29-E3D0-FF19-85DC-932B2D499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589" y="2098261"/>
            <a:ext cx="6109411" cy="371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95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AD29-2785-E235-0D99-E63336C5F7B5}"/>
              </a:ext>
            </a:extLst>
          </p:cNvPr>
          <p:cNvSpPr>
            <a:spLocks noGrp="1"/>
          </p:cNvSpPr>
          <p:nvPr>
            <p:ph type="title"/>
          </p:nvPr>
        </p:nvSpPr>
        <p:spPr>
          <a:xfrm>
            <a:off x="838199" y="365126"/>
            <a:ext cx="11206163" cy="949324"/>
          </a:xfrm>
        </p:spPr>
        <p:txBody>
          <a:bodyPr/>
          <a:lstStyle/>
          <a:p>
            <a:r>
              <a:rPr lang="en-US" dirty="0"/>
              <a:t>Hourly activity distribution</a:t>
            </a:r>
          </a:p>
        </p:txBody>
      </p:sp>
      <p:pic>
        <p:nvPicPr>
          <p:cNvPr id="4" name="Content Placeholder 3">
            <a:extLst>
              <a:ext uri="{FF2B5EF4-FFF2-40B4-BE49-F238E27FC236}">
                <a16:creationId xmlns:a16="http://schemas.microsoft.com/office/drawing/2014/main" id="{54F5F9AD-5215-DABC-7EAC-9A784A60B81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6820" y="1071563"/>
            <a:ext cx="11817542" cy="5786437"/>
          </a:xfrm>
          <a:prstGeom prst="rect">
            <a:avLst/>
          </a:prstGeom>
          <a:noFill/>
          <a:ln>
            <a:noFill/>
          </a:ln>
        </p:spPr>
      </p:pic>
    </p:spTree>
    <p:extLst>
      <p:ext uri="{BB962C8B-B14F-4D97-AF65-F5344CB8AC3E}">
        <p14:creationId xmlns:p14="http://schemas.microsoft.com/office/powerpoint/2010/main" val="136881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E474-B70C-BDD7-72C9-0FFA1876B651}"/>
              </a:ext>
            </a:extLst>
          </p:cNvPr>
          <p:cNvSpPr>
            <a:spLocks noGrp="1"/>
          </p:cNvSpPr>
          <p:nvPr>
            <p:ph type="title"/>
          </p:nvPr>
        </p:nvSpPr>
        <p:spPr>
          <a:xfrm>
            <a:off x="500063" y="365126"/>
            <a:ext cx="10853737" cy="706438"/>
          </a:xfrm>
        </p:spPr>
        <p:txBody>
          <a:bodyPr/>
          <a:lstStyle/>
          <a:p>
            <a:r>
              <a:rPr lang="en-US" dirty="0"/>
              <a:t>Aggregate activities in different time period</a:t>
            </a:r>
          </a:p>
        </p:txBody>
      </p:sp>
      <p:pic>
        <p:nvPicPr>
          <p:cNvPr id="3074" name="Picture 2">
            <a:extLst>
              <a:ext uri="{FF2B5EF4-FFF2-40B4-BE49-F238E27FC236}">
                <a16:creationId xmlns:a16="http://schemas.microsoft.com/office/drawing/2014/main" id="{09263EA3-D05E-57FB-21AC-245BF85FE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334918"/>
            <a:ext cx="10548937" cy="552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94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4084-97C0-EDB3-DF87-BCC53EC05F0E}"/>
              </a:ext>
            </a:extLst>
          </p:cNvPr>
          <p:cNvSpPr>
            <a:spLocks noGrp="1"/>
          </p:cNvSpPr>
          <p:nvPr>
            <p:ph type="title"/>
          </p:nvPr>
        </p:nvSpPr>
        <p:spPr>
          <a:xfrm>
            <a:off x="242888" y="365126"/>
            <a:ext cx="11110912" cy="977900"/>
          </a:xfrm>
        </p:spPr>
        <p:txBody>
          <a:bodyPr/>
          <a:lstStyle/>
          <a:p>
            <a:r>
              <a:rPr lang="en-US" dirty="0"/>
              <a:t>Synthetic Data Generation</a:t>
            </a:r>
          </a:p>
        </p:txBody>
      </p:sp>
      <p:sp>
        <p:nvSpPr>
          <p:cNvPr id="3" name="Content Placeholder 2">
            <a:extLst>
              <a:ext uri="{FF2B5EF4-FFF2-40B4-BE49-F238E27FC236}">
                <a16:creationId xmlns:a16="http://schemas.microsoft.com/office/drawing/2014/main" id="{B1BFEE01-9940-202A-99D8-1D93DA661AB4}"/>
              </a:ext>
            </a:extLst>
          </p:cNvPr>
          <p:cNvSpPr>
            <a:spLocks noGrp="1"/>
          </p:cNvSpPr>
          <p:nvPr>
            <p:ph idx="1"/>
          </p:nvPr>
        </p:nvSpPr>
        <p:spPr>
          <a:xfrm>
            <a:off x="242888" y="1825625"/>
            <a:ext cx="11687175" cy="4860926"/>
          </a:xfrm>
        </p:spPr>
        <p:txBody>
          <a:bodyPr/>
          <a:lstStyle/>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Datetime Generation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The start datetime was set as 2022-12-08 00:00, encoded as 1, and the end datetime as 2022-12-30 23:59, encoded as 33120, covering a total duration of 23 days (23 days × 24 hours × 60 minutes). A distribution of activities and timestamps was learned across all patients to capture typical activity patterns, and this learned distribution was then used to generate datetime points for 100 new synthetic patients. These generated datetime integers were later converted into timestamps.</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Table 1, we generated different activity types for each synthetic patient, ensuring that hourly distributions adhered to the constraints observed in the original data.</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Activity Data Generation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Using the CTGAN model, activity data was generated for each activity type, capturing realistic values for essential metrics:</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lnSpc>
                <a:spcPct val="107000"/>
              </a:lnSpc>
              <a:spcBef>
                <a:spcPts val="0"/>
              </a:spcBef>
              <a:spcAft>
                <a:spcPts val="800"/>
              </a:spcAft>
              <a:buSzPts val="1000"/>
              <a:buFont typeface="Wingdings" pitchFamily="2" charset="2"/>
              <a:buChar char=""/>
              <a:tabLst>
                <a:tab pos="13716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For light sleep and REM sleep: generated heart rate, sleep duration, and sleep type duration.</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lnSpc>
                <a:spcPct val="107000"/>
              </a:lnSpc>
              <a:spcBef>
                <a:spcPts val="0"/>
              </a:spcBef>
              <a:spcAft>
                <a:spcPts val="800"/>
              </a:spcAft>
              <a:buSzPts val="1000"/>
              <a:buFont typeface="Wingdings" pitchFamily="2" charset="2"/>
              <a:buChar char=""/>
              <a:tabLst>
                <a:tab pos="13716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For running and walking: generated heart rate, calories burned, and exercise duration.</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lnSpc>
                <a:spcPct val="107000"/>
              </a:lnSpc>
              <a:spcBef>
                <a:spcPts val="0"/>
              </a:spcBef>
              <a:spcAft>
                <a:spcPts val="800"/>
              </a:spcAft>
              <a:buSzPts val="1000"/>
              <a:buFont typeface="Wingdings" pitchFamily="2" charset="2"/>
              <a:buChar char=""/>
              <a:tabLst>
                <a:tab pos="13716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For floors climbed: generated heart rate and floors climbed.</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143000" marR="0" lvl="2" indent="-228600">
              <a:lnSpc>
                <a:spcPct val="107000"/>
              </a:lnSpc>
              <a:spcBef>
                <a:spcPts val="0"/>
              </a:spcBef>
              <a:spcAft>
                <a:spcPts val="800"/>
              </a:spcAft>
              <a:buSzPts val="1000"/>
              <a:buFont typeface="Wingdings" pitchFamily="2" charset="2"/>
              <a:buChar char=""/>
              <a:tabLst>
                <a:tab pos="13716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For no physical activity: generated heart rate.</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Compilation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The generated timestamps and activity types from Step 1 were combined with the detailed activity data (heart rate, calories, sleep duration, and floors climbed) from Step 2 to create the final synthetic dataset, representing a new population of 100 patients with realistic activity patterns.</a:t>
            </a:r>
            <a:endParaRPr lang="en-US" sz="11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83971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914A-33FD-C7E9-AD2C-0EBBD07BF7F1}"/>
              </a:ext>
            </a:extLst>
          </p:cNvPr>
          <p:cNvSpPr>
            <a:spLocks noGrp="1"/>
          </p:cNvSpPr>
          <p:nvPr>
            <p:ph type="title"/>
          </p:nvPr>
        </p:nvSpPr>
        <p:spPr>
          <a:xfrm>
            <a:off x="419100" y="234949"/>
            <a:ext cx="11353800" cy="892175"/>
          </a:xfrm>
        </p:spPr>
        <p:txBody>
          <a:bodyPr/>
          <a:lstStyle/>
          <a:p>
            <a:r>
              <a:rPr lang="en-US" dirty="0"/>
              <a:t>Hourly distribution of activities for synthetic data</a:t>
            </a:r>
          </a:p>
        </p:txBody>
      </p:sp>
      <p:pic>
        <p:nvPicPr>
          <p:cNvPr id="4098" name="Picture 2">
            <a:extLst>
              <a:ext uri="{FF2B5EF4-FFF2-40B4-BE49-F238E27FC236}">
                <a16:creationId xmlns:a16="http://schemas.microsoft.com/office/drawing/2014/main" id="{30C84AA5-5938-BA8F-6321-AEF330BB16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38348"/>
            <a:ext cx="6016017" cy="3633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6B4A3C5-A3EE-2E07-18EE-8670B0645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8348"/>
            <a:ext cx="5781816" cy="349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7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666D-0893-5BCD-CB6A-9D3E252B5DCF}"/>
              </a:ext>
            </a:extLst>
          </p:cNvPr>
          <p:cNvSpPr>
            <a:spLocks noGrp="1"/>
          </p:cNvSpPr>
          <p:nvPr>
            <p:ph type="title"/>
          </p:nvPr>
        </p:nvSpPr>
        <p:spPr>
          <a:xfrm>
            <a:off x="838199" y="365125"/>
            <a:ext cx="10677525" cy="1335088"/>
          </a:xfrm>
        </p:spPr>
        <p:txBody>
          <a:bodyPr/>
          <a:lstStyle/>
          <a:p>
            <a:r>
              <a:rPr lang="en-US" dirty="0"/>
              <a:t>Hourly distribution of heart rate for synthetic data</a:t>
            </a:r>
          </a:p>
        </p:txBody>
      </p:sp>
      <p:pic>
        <p:nvPicPr>
          <p:cNvPr id="5122" name="Picture 2">
            <a:extLst>
              <a:ext uri="{FF2B5EF4-FFF2-40B4-BE49-F238E27FC236}">
                <a16:creationId xmlns:a16="http://schemas.microsoft.com/office/drawing/2014/main" id="{9028A58A-90DF-AB82-92C9-AA245F31B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002" y="2314576"/>
            <a:ext cx="6293998" cy="38290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751D9AF-FDDB-66AB-507B-66EA4A6E5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1" y="2314576"/>
            <a:ext cx="6035665" cy="367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2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4899-0A17-3289-F137-8206C7DA880E}"/>
              </a:ext>
            </a:extLst>
          </p:cNvPr>
          <p:cNvSpPr>
            <a:spLocks noGrp="1"/>
          </p:cNvSpPr>
          <p:nvPr>
            <p:ph type="title"/>
          </p:nvPr>
        </p:nvSpPr>
        <p:spPr>
          <a:xfrm>
            <a:off x="628650" y="0"/>
            <a:ext cx="11244263" cy="1500188"/>
          </a:xfrm>
        </p:spPr>
        <p:txBody>
          <a:bodyPr>
            <a:normAutofit/>
          </a:bodyPr>
          <a:lstStyle/>
          <a:p>
            <a:r>
              <a:rPr lang="en-US" dirty="0"/>
              <a:t>Comparing of hourly activity detail heart rate, calories, exercise duration and sleep duration</a:t>
            </a:r>
          </a:p>
        </p:txBody>
      </p:sp>
      <p:pic>
        <p:nvPicPr>
          <p:cNvPr id="4" name="Picture 3">
            <a:extLst>
              <a:ext uri="{FF2B5EF4-FFF2-40B4-BE49-F238E27FC236}">
                <a16:creationId xmlns:a16="http://schemas.microsoft.com/office/drawing/2014/main" id="{215ACE07-A3D1-F9CA-B086-60812C50A1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00188"/>
            <a:ext cx="10904534" cy="5357812"/>
          </a:xfrm>
          <a:prstGeom prst="rect">
            <a:avLst/>
          </a:prstGeom>
          <a:noFill/>
          <a:ln>
            <a:noFill/>
          </a:ln>
        </p:spPr>
      </p:pic>
    </p:spTree>
    <p:extLst>
      <p:ext uri="{BB962C8B-B14F-4D97-AF65-F5344CB8AC3E}">
        <p14:creationId xmlns:p14="http://schemas.microsoft.com/office/powerpoint/2010/main" val="34204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397</Words>
  <Application>Microsoft Macintosh PowerPoint</Application>
  <PresentationFormat>Widescreen</PresentationFormat>
  <Paragraphs>25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Times New Roman</vt:lpstr>
      <vt:lpstr>Wingdings</vt:lpstr>
      <vt:lpstr>Office Theme</vt:lpstr>
      <vt:lpstr>Track 1 data challenge: Synthetic Health Activity Data</vt:lpstr>
      <vt:lpstr>Statistical Analysis for original activity data</vt:lpstr>
      <vt:lpstr>Hourly distribution of activities and heart rate for original data</vt:lpstr>
      <vt:lpstr>Hourly activity distribution</vt:lpstr>
      <vt:lpstr>Aggregate activities in different time period</vt:lpstr>
      <vt:lpstr>Synthetic Data Generation</vt:lpstr>
      <vt:lpstr>Hourly distribution of activities for synthetic data</vt:lpstr>
      <vt:lpstr>Hourly distribution of heart rate for synthetic data</vt:lpstr>
      <vt:lpstr>Comparing of hourly activity detail heart rate, calories, exercise duration and sleep duration</vt:lpstr>
      <vt:lpstr>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1 data challenge: Synthetic Health Activity Data</dc:title>
  <dc:creator>Dong, Fan - (fandong)</dc:creator>
  <cp:lastModifiedBy>Dong, Fan - (fandong)</cp:lastModifiedBy>
  <cp:revision>5</cp:revision>
  <dcterms:created xsi:type="dcterms:W3CDTF">2024-11-10T01:36:28Z</dcterms:created>
  <dcterms:modified xsi:type="dcterms:W3CDTF">2024-11-10T02:30:25Z</dcterms:modified>
</cp:coreProperties>
</file>