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4" r:id="rId3"/>
    <p:sldId id="746" r:id="rId4"/>
    <p:sldId id="772" r:id="rId5"/>
    <p:sldId id="771" r:id="rId6"/>
    <p:sldId id="769" r:id="rId7"/>
    <p:sldId id="768" r:id="rId8"/>
    <p:sldId id="773" r:id="rId9"/>
    <p:sldId id="750" r:id="rId10"/>
    <p:sldId id="783" r:id="rId11"/>
    <p:sldId id="756" r:id="rId12"/>
    <p:sldId id="775" r:id="rId13"/>
    <p:sldId id="757" r:id="rId14"/>
    <p:sldId id="786" r:id="rId15"/>
    <p:sldId id="794" r:id="rId16"/>
    <p:sldId id="805" r:id="rId17"/>
    <p:sldId id="807" r:id="rId18"/>
    <p:sldId id="795" r:id="rId19"/>
    <p:sldId id="792" r:id="rId20"/>
    <p:sldId id="788" r:id="rId21"/>
    <p:sldId id="789" r:id="rId22"/>
    <p:sldId id="809" r:id="rId23"/>
    <p:sldId id="790" r:id="rId24"/>
    <p:sldId id="7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D47D2-EAC6-45AC-8E34-08522EEE01E4}" v="4" dt="2024-02-22T15:51:4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03" autoAdjust="0"/>
  </p:normalViewPr>
  <p:slideViewPr>
    <p:cSldViewPr snapToGrid="0">
      <p:cViewPr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, Fan" userId="264896d3-6a66-475a-9e46-0d033cc326ea" providerId="ADAL" clId="{EC9D47D2-EAC6-45AC-8E34-08522EEE01E4}"/>
    <pc:docChg chg="undo custSel addSld delSld modSld">
      <pc:chgData name="Dong, Fan" userId="264896d3-6a66-475a-9e46-0d033cc326ea" providerId="ADAL" clId="{EC9D47D2-EAC6-45AC-8E34-08522EEE01E4}" dt="2024-02-22T15:53:33.831" v="88" actId="14100"/>
      <pc:docMkLst>
        <pc:docMk/>
      </pc:docMkLst>
      <pc:sldChg chg="addSp delSp modSp new del">
        <pc:chgData name="Dong, Fan" userId="264896d3-6a66-475a-9e46-0d033cc326ea" providerId="ADAL" clId="{EC9D47D2-EAC6-45AC-8E34-08522EEE01E4}" dt="2024-02-22T15:50:08.570" v="60" actId="47"/>
        <pc:sldMkLst>
          <pc:docMk/>
          <pc:sldMk cId="3858758621" sldId="808"/>
        </pc:sldMkLst>
        <pc:spChg chg="del">
          <ac:chgData name="Dong, Fan" userId="264896d3-6a66-475a-9e46-0d033cc326ea" providerId="ADAL" clId="{EC9D47D2-EAC6-45AC-8E34-08522EEE01E4}" dt="2024-02-22T15:49:08.071" v="1"/>
          <ac:spMkLst>
            <pc:docMk/>
            <pc:sldMk cId="3858758621" sldId="808"/>
            <ac:spMk id="3" creationId="{9DC9EC6E-8D77-77A1-4BA4-EC0272201C0B}"/>
          </ac:spMkLst>
        </pc:spChg>
        <pc:graphicFrameChg chg="add mod">
          <ac:chgData name="Dong, Fan" userId="264896d3-6a66-475a-9e46-0d033cc326ea" providerId="ADAL" clId="{EC9D47D2-EAC6-45AC-8E34-08522EEE01E4}" dt="2024-02-22T15:49:08.071" v="1"/>
          <ac:graphicFrameMkLst>
            <pc:docMk/>
            <pc:sldMk cId="3858758621" sldId="808"/>
            <ac:graphicFrameMk id="5" creationId="{B66E065C-9C0B-EA8B-E2F5-0B6FD75DFB43}"/>
          </ac:graphicFrameMkLst>
        </pc:graphicFrameChg>
      </pc:sldChg>
      <pc:sldChg chg="addSp delSp modSp add mod">
        <pc:chgData name="Dong, Fan" userId="264896d3-6a66-475a-9e46-0d033cc326ea" providerId="ADAL" clId="{EC9D47D2-EAC6-45AC-8E34-08522EEE01E4}" dt="2024-02-22T15:53:33.831" v="88" actId="14100"/>
        <pc:sldMkLst>
          <pc:docMk/>
          <pc:sldMk cId="2323974375" sldId="809"/>
        </pc:sldMkLst>
        <pc:spChg chg="mod">
          <ac:chgData name="Dong, Fan" userId="264896d3-6a66-475a-9e46-0d033cc326ea" providerId="ADAL" clId="{EC9D47D2-EAC6-45AC-8E34-08522EEE01E4}" dt="2024-02-22T15:50:19.418" v="63" actId="1076"/>
          <ac:spMkLst>
            <pc:docMk/>
            <pc:sldMk cId="2323974375" sldId="809"/>
            <ac:spMk id="2" creationId="{D426373A-95ED-DAD9-A405-013BD1AD5D19}"/>
          </ac:spMkLst>
        </pc:spChg>
        <pc:spChg chg="mod">
          <ac:chgData name="Dong, Fan" userId="264896d3-6a66-475a-9e46-0d033cc326ea" providerId="ADAL" clId="{EC9D47D2-EAC6-45AC-8E34-08522EEE01E4}" dt="2024-02-22T15:50:19.418" v="63" actId="1076"/>
          <ac:spMkLst>
            <pc:docMk/>
            <pc:sldMk cId="2323974375" sldId="809"/>
            <ac:spMk id="3" creationId="{5234988C-D958-229D-E9D2-1D1BF8A46222}"/>
          </ac:spMkLst>
        </pc:spChg>
        <pc:spChg chg="mod">
          <ac:chgData name="Dong, Fan" userId="264896d3-6a66-475a-9e46-0d033cc326ea" providerId="ADAL" clId="{EC9D47D2-EAC6-45AC-8E34-08522EEE01E4}" dt="2024-02-22T15:50:19.418" v="63" actId="1076"/>
          <ac:spMkLst>
            <pc:docMk/>
            <pc:sldMk cId="2323974375" sldId="809"/>
            <ac:spMk id="7" creationId="{138CCAC4-893A-4AC3-ADB5-9BEDE8AEA57F}"/>
          </ac:spMkLst>
        </pc:spChg>
        <pc:spChg chg="add del mod">
          <ac:chgData name="Dong, Fan" userId="264896d3-6a66-475a-9e46-0d033cc326ea" providerId="ADAL" clId="{EC9D47D2-EAC6-45AC-8E34-08522EEE01E4}" dt="2024-02-22T15:50:04.894" v="59"/>
          <ac:spMkLst>
            <pc:docMk/>
            <pc:sldMk cId="2323974375" sldId="809"/>
            <ac:spMk id="9" creationId="{CDD948F9-8391-B090-DBA1-034BD07A499A}"/>
          </ac:spMkLst>
        </pc:spChg>
        <pc:spChg chg="add del mod">
          <ac:chgData name="Dong, Fan" userId="264896d3-6a66-475a-9e46-0d033cc326ea" providerId="ADAL" clId="{EC9D47D2-EAC6-45AC-8E34-08522EEE01E4}" dt="2024-02-22T15:51:42.175" v="69"/>
          <ac:spMkLst>
            <pc:docMk/>
            <pc:sldMk cId="2323974375" sldId="809"/>
            <ac:spMk id="12" creationId="{8D5CCB85-7DA4-C2F4-4102-8DB19E236101}"/>
          </ac:spMkLst>
        </pc:spChg>
        <pc:graphicFrameChg chg="add del mod modGraphic">
          <ac:chgData name="Dong, Fan" userId="264896d3-6a66-475a-9e46-0d033cc326ea" providerId="ADAL" clId="{EC9D47D2-EAC6-45AC-8E34-08522EEE01E4}" dt="2024-02-22T15:51:17.251" v="68" actId="478"/>
          <ac:graphicFrameMkLst>
            <pc:docMk/>
            <pc:sldMk cId="2323974375" sldId="809"/>
            <ac:graphicFrameMk id="10" creationId="{C4E43C7B-741D-5420-3BBF-F4C9E3D86237}"/>
          </ac:graphicFrameMkLst>
        </pc:graphicFrameChg>
        <pc:graphicFrameChg chg="add mod modGraphic">
          <ac:chgData name="Dong, Fan" userId="264896d3-6a66-475a-9e46-0d033cc326ea" providerId="ADAL" clId="{EC9D47D2-EAC6-45AC-8E34-08522EEE01E4}" dt="2024-02-22T15:53:33.831" v="88" actId="14100"/>
          <ac:graphicFrameMkLst>
            <pc:docMk/>
            <pc:sldMk cId="2323974375" sldId="809"/>
            <ac:graphicFrameMk id="13" creationId="{5BDA9162-1580-4E3E-0389-7EE99A1C9F39}"/>
          </ac:graphicFrameMkLst>
        </pc:graphicFrameChg>
        <pc:picChg chg="del">
          <ac:chgData name="Dong, Fan" userId="264896d3-6a66-475a-9e46-0d033cc326ea" providerId="ADAL" clId="{EC9D47D2-EAC6-45AC-8E34-08522EEE01E4}" dt="2024-02-22T15:49:51" v="56" actId="478"/>
          <ac:picMkLst>
            <pc:docMk/>
            <pc:sldMk cId="2323974375" sldId="809"/>
            <ac:picMk id="4" creationId="{58BDD869-7D80-7F1D-0927-1369F6CAD027}"/>
          </ac:picMkLst>
        </pc:picChg>
        <pc:picChg chg="mod">
          <ac:chgData name="Dong, Fan" userId="264896d3-6a66-475a-9e46-0d033cc326ea" providerId="ADAL" clId="{EC9D47D2-EAC6-45AC-8E34-08522EEE01E4}" dt="2024-02-22T15:50:19.418" v="63" actId="1076"/>
          <ac:picMkLst>
            <pc:docMk/>
            <pc:sldMk cId="2323974375" sldId="809"/>
            <ac:picMk id="5" creationId="{D801F6B2-1C6D-4298-BD94-163F1F0ECF68}"/>
          </ac:picMkLst>
        </pc:picChg>
        <pc:picChg chg="del">
          <ac:chgData name="Dong, Fan" userId="264896d3-6a66-475a-9e46-0d033cc326ea" providerId="ADAL" clId="{EC9D47D2-EAC6-45AC-8E34-08522EEE01E4}" dt="2024-02-22T15:49:53.460" v="57" actId="478"/>
          <ac:picMkLst>
            <pc:docMk/>
            <pc:sldMk cId="2323974375" sldId="809"/>
            <ac:picMk id="6" creationId="{47E3A89C-4951-022E-890B-D3AC40CA58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BF9B-EF3F-4122-A979-5BA3C2C28FD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9F20-DDBC-41B0-809B-EAFBA6635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9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7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6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7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5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2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4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1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Using both data sources in a complementary manner—leveraging the scale and timeliness of social media data alongside the rigor and control of clinical trial data—may offer a comprehensive approach to drug safety assessment.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2D90E-C98A-8648-BA36-C54FC6FAA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C58E-03CB-4DEF-8938-E94E0E38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EE3AB-B150-414A-8803-69A6A60F9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BF4D-DF99-4C62-8725-EDE972FB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36F7-CB78-4C85-A825-B6FBDCEA7F2A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A710-E9B3-4A44-9D86-F7A20648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F58B-C452-4333-A5C7-D511214A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7257-5B58-4805-A803-4F6042FD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C8F1F-8D80-4D36-8245-F95BEA1E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4F0E9-C0DC-43F5-8E4B-367C0530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5984-7409-4C78-ABED-4E4AED328081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3527-8ECA-41BC-8EBE-89C1CB90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7EFE-C927-4F38-A954-FEF98348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EE16F-D852-459C-AA49-7528575E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0B3-A9FC-4B50-B487-3ABB9CD6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8A19-39C3-4C0C-BDE8-5C52AD3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92BE-7C3E-44A7-B572-6214D9AAFE53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BC9A-2EAD-401F-A4A1-843C3929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D15E-D573-4C98-A136-4548B75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1475" y="6355261"/>
            <a:ext cx="2844800" cy="365125"/>
          </a:xfrm>
        </p:spPr>
        <p:txBody>
          <a:bodyPr/>
          <a:lstStyle/>
          <a:p>
            <a:fld id="{3DA2D402-EE87-4DBE-9738-EBDE65DE5ECB}" type="datetime1">
              <a:rPr lang="en-US" smtClean="0"/>
              <a:t>2/22/2024</a:t>
            </a:fld>
            <a:endParaRPr lang="en-US" dirty="0"/>
          </a:p>
        </p:txBody>
      </p:sp>
      <p:pic>
        <p:nvPicPr>
          <p:cNvPr id="8" name="Picture 7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31" y="261425"/>
            <a:ext cx="2558795" cy="39988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804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1023679"/>
            <a:ext cx="11345471" cy="926020"/>
          </a:xfrm>
        </p:spPr>
        <p:txBody>
          <a:bodyPr>
            <a:normAutofit/>
          </a:bodyPr>
          <a:lstStyle>
            <a:lvl1pPr marL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007CBA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2009776"/>
            <a:ext cx="11345471" cy="42860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200" y="637540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E9B75C1E-091D-469E-A720-6F0E83E921D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2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22" y="127046"/>
            <a:ext cx="609296" cy="5472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723120" y="6437970"/>
            <a:ext cx="43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600" smtClean="0">
                <a:solidFill>
                  <a:srgbClr val="007CBA"/>
                </a:solidFill>
                <a:latin typeface="Helvetica"/>
                <a:cs typeface="Helvetica"/>
              </a:rPr>
              <a:t>‹#›</a:t>
            </a:fld>
            <a:endParaRPr lang="en-US" sz="1600" dirty="0">
              <a:solidFill>
                <a:srgbClr val="007CBA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961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16500" y="6334126"/>
            <a:ext cx="2844800" cy="365125"/>
          </a:xfrm>
        </p:spPr>
        <p:txBody>
          <a:bodyPr/>
          <a:lstStyle/>
          <a:p>
            <a:fld id="{1E9E9BBF-6208-443D-98AC-3E4C7062A19C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32658-83CF-4A6F-8B86-242D9E4B2223}"/>
              </a:ext>
            </a:extLst>
          </p:cNvPr>
          <p:cNvSpPr txBox="1"/>
          <p:nvPr userDrawn="1"/>
        </p:nvSpPr>
        <p:spPr>
          <a:xfrm>
            <a:off x="11723120" y="6437970"/>
            <a:ext cx="43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600" smtClean="0">
                <a:solidFill>
                  <a:srgbClr val="007CBA"/>
                </a:solidFill>
                <a:latin typeface="Helvetica"/>
                <a:cs typeface="Helvetica"/>
              </a:rPr>
              <a:t>‹#›</a:t>
            </a:fld>
            <a:endParaRPr lang="en-US" sz="1600" dirty="0">
              <a:solidFill>
                <a:srgbClr val="007CBA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27921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13112" y="6349337"/>
            <a:ext cx="2844800" cy="365125"/>
          </a:xfrm>
        </p:spPr>
        <p:txBody>
          <a:bodyPr/>
          <a:lstStyle/>
          <a:p>
            <a:fld id="{F6E165BC-D647-4D16-B91B-0E2D84DD99C6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9" name="Picture 8" descr="FDA_FullColor_Monogram.jpg">
            <a:extLst>
              <a:ext uri="{FF2B5EF4-FFF2-40B4-BE49-F238E27FC236}">
                <a16:creationId xmlns:a16="http://schemas.microsoft.com/office/drawing/2014/main" id="{C3A1A9E7-893F-4DC5-ACEA-95B611B5F7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22" y="127046"/>
            <a:ext cx="609296" cy="547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B8F48F-2AFC-426C-A8D0-E6FE10B2D1FF}"/>
              </a:ext>
            </a:extLst>
          </p:cNvPr>
          <p:cNvSpPr txBox="1"/>
          <p:nvPr userDrawn="1"/>
        </p:nvSpPr>
        <p:spPr>
          <a:xfrm>
            <a:off x="11723120" y="6437970"/>
            <a:ext cx="43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600" smtClean="0">
                <a:solidFill>
                  <a:srgbClr val="007CBA"/>
                </a:solidFill>
                <a:latin typeface="Helvetica"/>
                <a:cs typeface="Helvetica"/>
              </a:rPr>
              <a:t>‹#›</a:t>
            </a:fld>
            <a:endParaRPr lang="en-US" sz="1600" dirty="0">
              <a:solidFill>
                <a:srgbClr val="007CBA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1391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85743" y="6380337"/>
            <a:ext cx="2844800" cy="365125"/>
          </a:xfrm>
        </p:spPr>
        <p:txBody>
          <a:bodyPr/>
          <a:lstStyle/>
          <a:p>
            <a:fld id="{9AA8C4BE-1274-42DB-9AD4-D203E4025AAE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0" name="Picture 9" descr="FDA_FullColor_Monogram.jpg">
            <a:extLst>
              <a:ext uri="{FF2B5EF4-FFF2-40B4-BE49-F238E27FC236}">
                <a16:creationId xmlns:a16="http://schemas.microsoft.com/office/drawing/2014/main" id="{1475C908-8560-4FE9-9A68-7E36C16FDF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22" y="127046"/>
            <a:ext cx="609296" cy="5472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788D9-3D65-4D81-B8EC-D9A7BA671329}"/>
              </a:ext>
            </a:extLst>
          </p:cNvPr>
          <p:cNvSpPr txBox="1"/>
          <p:nvPr userDrawn="1"/>
        </p:nvSpPr>
        <p:spPr>
          <a:xfrm>
            <a:off x="316523" y="630820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CBC"/>
                </a:solidFill>
              </a:rPr>
              <a:t>www.fda.gov/nctr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AF5FF-C3C4-4132-A07E-D633755A0316}"/>
              </a:ext>
            </a:extLst>
          </p:cNvPr>
          <p:cNvSpPr txBox="1"/>
          <p:nvPr userDrawn="1"/>
        </p:nvSpPr>
        <p:spPr>
          <a:xfrm>
            <a:off x="11723120" y="6437970"/>
            <a:ext cx="43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600" smtClean="0">
                <a:solidFill>
                  <a:srgbClr val="007CBA"/>
                </a:solidFill>
                <a:latin typeface="Helvetica"/>
                <a:cs typeface="Helvetica"/>
              </a:rPr>
              <a:t>‹#›</a:t>
            </a:fld>
            <a:endParaRPr lang="en-US" sz="1600" dirty="0">
              <a:solidFill>
                <a:srgbClr val="007CBA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144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81600" y="6384926"/>
            <a:ext cx="2844800" cy="365125"/>
          </a:xfrm>
        </p:spPr>
        <p:txBody>
          <a:bodyPr/>
          <a:lstStyle/>
          <a:p>
            <a:fld id="{987F800E-64DA-49F4-94D3-7A95E300831E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2" name="Picture 11" descr="FDA_FullColor_Monogram.jpg">
            <a:extLst>
              <a:ext uri="{FF2B5EF4-FFF2-40B4-BE49-F238E27FC236}">
                <a16:creationId xmlns:a16="http://schemas.microsoft.com/office/drawing/2014/main" id="{CB5A2A30-843E-492D-B282-6AB954FE1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22" y="127046"/>
            <a:ext cx="609296" cy="5472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F775FA-B2E7-43A3-B07F-058937B28C81}"/>
              </a:ext>
            </a:extLst>
          </p:cNvPr>
          <p:cNvSpPr txBox="1"/>
          <p:nvPr userDrawn="1"/>
        </p:nvSpPr>
        <p:spPr>
          <a:xfrm>
            <a:off x="11723120" y="6437970"/>
            <a:ext cx="43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600" smtClean="0">
                <a:solidFill>
                  <a:srgbClr val="007CBA"/>
                </a:solidFill>
                <a:latin typeface="Helvetica"/>
                <a:cs typeface="Helvetica"/>
              </a:rPr>
              <a:t>‹#›</a:t>
            </a:fld>
            <a:endParaRPr lang="en-US" sz="1600" dirty="0">
              <a:solidFill>
                <a:srgbClr val="007CBA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10047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4913" y="6391750"/>
            <a:ext cx="2844800" cy="365125"/>
          </a:xfrm>
        </p:spPr>
        <p:txBody>
          <a:bodyPr/>
          <a:lstStyle/>
          <a:p>
            <a:fld id="{4AF62DF6-09F8-43E3-9B08-31EFE8FA8166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FDA_FullColor_Monogram.jpg">
            <a:extLst>
              <a:ext uri="{FF2B5EF4-FFF2-40B4-BE49-F238E27FC236}">
                <a16:creationId xmlns:a16="http://schemas.microsoft.com/office/drawing/2014/main" id="{501367F5-1944-471B-96EC-F4BA96910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622" y="127046"/>
            <a:ext cx="609296" cy="547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AAD08C-6367-4C69-9147-A90B17321DE6}"/>
              </a:ext>
            </a:extLst>
          </p:cNvPr>
          <p:cNvSpPr txBox="1"/>
          <p:nvPr userDrawn="1"/>
        </p:nvSpPr>
        <p:spPr>
          <a:xfrm>
            <a:off x="11723120" y="6437970"/>
            <a:ext cx="43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600" smtClean="0">
                <a:solidFill>
                  <a:srgbClr val="007CBA"/>
                </a:solidFill>
                <a:latin typeface="Helvetica"/>
                <a:cs typeface="Helvetica"/>
              </a:rPr>
              <a:t>‹#›</a:t>
            </a:fld>
            <a:endParaRPr lang="en-US" sz="1600" dirty="0">
              <a:solidFill>
                <a:srgbClr val="007CBA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956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20684" y="6349338"/>
            <a:ext cx="2844800" cy="365125"/>
          </a:xfrm>
        </p:spPr>
        <p:txBody>
          <a:bodyPr/>
          <a:lstStyle/>
          <a:p>
            <a:fld id="{1ABA8642-731C-4C3B-A23B-2A125D8B9B1E}" type="datetime1">
              <a:rPr lang="en-US" smtClean="0"/>
              <a:t>2/22/2024</a:t>
            </a:fld>
            <a:endParaRPr lang="en-US" dirty="0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881" y="242500"/>
            <a:ext cx="827391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21378" y="64097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CFC7E-032E-4E33-A942-BD04D16821F8}"/>
              </a:ext>
            </a:extLst>
          </p:cNvPr>
          <p:cNvSpPr txBox="1"/>
          <p:nvPr userDrawn="1"/>
        </p:nvSpPr>
        <p:spPr>
          <a:xfrm>
            <a:off x="316523" y="630820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CBC"/>
                </a:solidFill>
              </a:rPr>
              <a:t>www.fda.gov/nctr</a:t>
            </a:r>
          </a:p>
        </p:txBody>
      </p:sp>
    </p:spTree>
    <p:extLst>
      <p:ext uri="{BB962C8B-B14F-4D97-AF65-F5344CB8AC3E}">
        <p14:creationId xmlns:p14="http://schemas.microsoft.com/office/powerpoint/2010/main" val="26710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AC1B-CC41-4F64-BBE3-AC83E30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1A11-7947-4D0E-B171-0587EEC7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A06F-B098-4469-BD2E-34E8F353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D77A-4E83-43B9-ADDD-ADB12C1EE793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A673-79B2-4E7D-B7B2-A2563E05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51F9-7D6A-40B2-806B-44C0F2B5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3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8685" y="6384926"/>
            <a:ext cx="2844800" cy="365125"/>
          </a:xfrm>
        </p:spPr>
        <p:txBody>
          <a:bodyPr/>
          <a:lstStyle/>
          <a:p>
            <a:fld id="{68923E77-674B-42BD-88C9-34BBB183017B}" type="datetime1">
              <a:rPr lang="en-US" smtClean="0"/>
              <a:t>2/22/2024</a:t>
            </a:fld>
            <a:endParaRPr lang="en-US" dirty="0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881" y="242500"/>
            <a:ext cx="827391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21378" y="64097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A14DE-7C15-4F8E-A3A7-E2307C625A13}"/>
              </a:ext>
            </a:extLst>
          </p:cNvPr>
          <p:cNvSpPr txBox="1"/>
          <p:nvPr userDrawn="1"/>
        </p:nvSpPr>
        <p:spPr>
          <a:xfrm>
            <a:off x="316523" y="630820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CBC"/>
                </a:solidFill>
              </a:rPr>
              <a:t>www.fda.gov/nctr</a:t>
            </a:r>
          </a:p>
        </p:txBody>
      </p:sp>
    </p:spTree>
    <p:extLst>
      <p:ext uri="{BB962C8B-B14F-4D97-AF65-F5344CB8AC3E}">
        <p14:creationId xmlns:p14="http://schemas.microsoft.com/office/powerpoint/2010/main" val="1510010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321" y="6356351"/>
            <a:ext cx="2844800" cy="365125"/>
          </a:xfrm>
        </p:spPr>
        <p:txBody>
          <a:bodyPr/>
          <a:lstStyle/>
          <a:p>
            <a:fld id="{5B85E495-3607-4992-8193-263ABA4132D3}" type="datetime1">
              <a:rPr lang="en-US" smtClean="0"/>
              <a:t>2/22/2024</a:t>
            </a:fld>
            <a:endParaRPr lang="en-US" dirty="0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78718" y="5167321"/>
            <a:ext cx="620543" cy="990773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066696" y="1390340"/>
            <a:ext cx="2895600" cy="486833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218095" y="63762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30DB7-CA18-4130-8088-34B30CFF02AC}"/>
              </a:ext>
            </a:extLst>
          </p:cNvPr>
          <p:cNvSpPr txBox="1"/>
          <p:nvPr userDrawn="1"/>
        </p:nvSpPr>
        <p:spPr>
          <a:xfrm>
            <a:off x="316523" y="630820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CBC"/>
                </a:solidFill>
              </a:rPr>
              <a:t>www.fda.gov/nctr</a:t>
            </a:r>
          </a:p>
        </p:txBody>
      </p:sp>
    </p:spTree>
    <p:extLst>
      <p:ext uri="{BB962C8B-B14F-4D97-AF65-F5344CB8AC3E}">
        <p14:creationId xmlns:p14="http://schemas.microsoft.com/office/powerpoint/2010/main" val="1116189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7533" y="6354124"/>
            <a:ext cx="2844800" cy="365125"/>
          </a:xfrm>
        </p:spPr>
        <p:txBody>
          <a:bodyPr/>
          <a:lstStyle/>
          <a:p>
            <a:fld id="{EE55528C-1A26-4376-86C6-E875EE2D615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6"/>
            <a:ext cx="3860800" cy="365125"/>
          </a:xfrm>
        </p:spPr>
        <p:txBody>
          <a:bodyPr/>
          <a:lstStyle/>
          <a:p>
            <a:pPr algn="l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9" name="Picture 8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61942" y="5184030"/>
            <a:ext cx="620543" cy="9907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21378" y="64097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3649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81" y="2648602"/>
            <a:ext cx="5598024" cy="8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3A20-7A92-42E7-85D0-1AF118A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F1D92-B1FE-4487-90A5-0816C48D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1F0C-0B64-4416-B4DF-880A028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11A1-4179-4761-AC34-60D53C61F717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F2F6-B640-474D-9678-21F1FA84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5D54-AD42-43DC-A611-19590E02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8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0FD2-1324-41C0-8C63-2D67DB3A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80C0-94A1-4474-BE82-C2A3FD5D7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06C5C-AC16-4C12-96F0-53BC8326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7A52-7311-422E-BC86-D1D123E4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17E-2ED7-433B-9E51-DBBC6A549DA3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777E-88C7-427B-8EDE-AAD096A5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0728F-A952-42E9-BDEC-F187EFC5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187E-010A-4CB1-91DB-1B01F871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3948F-4A65-44B8-8249-315E8C90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40A1-C834-4470-B6DD-57CF146B6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22199-B1BF-441B-B64E-B865FE95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E667B-FFC4-4023-9104-6993C3A57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8E992-98E2-42CB-8BEB-8A812E08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023F-3BBD-4177-9215-5343CD1B5153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06131-8E04-4F73-A6D6-0898C243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85A65-2957-4C19-AC7B-3A8E5CCE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FDD2-244D-41B7-835D-460BCEFE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51FE0-27E6-4D2F-B749-F7022BE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073-0A2F-43DF-B7B6-45BAC672B561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3B05-CDDD-47BE-BC46-2A25DD79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BD846-ECDA-4129-BBF2-5C44578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FC9E6-CADA-4F8B-B059-57DBE775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28AD-3EAF-4BCE-94FD-48244DC323B8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0871D-FDD3-4FFE-A416-814244E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C542-49BE-4645-8A20-B8D51B11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D382-C1D5-49E8-B5CE-207ED2B4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D9E5-8CD8-462C-984D-E033246E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CD018-C036-424E-936D-CAA4A769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BF48-FD9B-417C-9881-71D2166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D58-24E7-469C-9133-689237494BBB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D3DE-E88A-4458-A115-CD1767D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7120-27BE-4CDA-AA11-37B2FA11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C122-D482-4793-8AB2-D121D1B5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43358-43C6-4E5B-802D-F0C5659FD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1D828-F90C-4616-BEC9-C991C01D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A1AA-CB06-48FF-A660-906E1817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8BC6-6EAF-41A4-BE77-465D05C0B25E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8626-4C2D-41E3-B46C-3BDECE2D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4788-34EC-4979-8DEE-BEA6A07C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9505D-907C-4F69-81F8-1BE0248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17655-791A-47C9-9BB4-ADB7CFA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A9FE-F8CB-4FCC-A5AB-612C43B3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0B71-6EDE-4D78-B4CD-76842AB04138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6278-8ED8-40DA-96BA-5F953862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94B3-2C96-4E34-A0F9-033E1FCFB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1D68-DC30-4AE3-A9DB-1672308C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CC30-A02A-4B4C-82B6-5238FC231C70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1F5F-C8AF-484B-B19A-A0CBCE8C7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%2Fs41598-021-93500-5" TargetMode="Externa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2907-677E-4854-9427-F797B1DE6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07" y="1264405"/>
            <a:ext cx="11552545" cy="1883743"/>
          </a:xfrm>
        </p:spPr>
        <p:txBody>
          <a:bodyPr>
            <a:noAutofit/>
          </a:bodyPr>
          <a:lstStyle/>
          <a:p>
            <a:r>
              <a:rPr lang="en-US" sz="4800" b="1" dirty="0"/>
              <a:t>BERT-based language Model for Extracting Drug Adverse Events from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806C5-656F-4E9C-BFD3-5DF1F9DF4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Fan Dong</a:t>
            </a:r>
          </a:p>
          <a:p>
            <a:r>
              <a:rPr lang="en-US" dirty="0"/>
              <a:t>02/27/2024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99731A0-3E05-69C0-68C4-8531D0C58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33788" r="996" b="34060"/>
          <a:stretch/>
        </p:blipFill>
        <p:spPr>
          <a:xfrm>
            <a:off x="9116852" y="282395"/>
            <a:ext cx="2743200" cy="64403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575ED34-BF54-E884-A4E2-C30E5B73A8D4}"/>
              </a:ext>
            </a:extLst>
          </p:cNvPr>
          <p:cNvSpPr txBox="1">
            <a:spLocks noChangeArrowheads="1"/>
          </p:cNvSpPr>
          <p:nvPr/>
        </p:nvSpPr>
        <p:spPr>
          <a:xfrm>
            <a:off x="307508" y="6085146"/>
            <a:ext cx="11265280" cy="31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alt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</a:t>
            </a: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The information in this presentation represents the opinions of the speaker and does not necessarily represent NCTR’s or FDA’s position or policy.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111B2-CB54-F7EC-DA34-19D1A91C75DC}"/>
              </a:ext>
            </a:extLst>
          </p:cNvPr>
          <p:cNvSpPr txBox="1"/>
          <p:nvPr/>
        </p:nvSpPr>
        <p:spPr>
          <a:xfrm>
            <a:off x="316523" y="6308209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CBC"/>
                </a:solidFill>
              </a:rPr>
              <a:t>www.fda.gov/nctr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FB740-BF94-B78D-6E96-44EE6187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40"/>
    </mc:Choice>
    <mc:Fallback xmlns="">
      <p:transition spd="slow" advTm="209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7CBC"/>
                </a:solidFill>
                <a:latin typeface="AdvOT3c584a2f.B"/>
              </a:rPr>
              <a:t>ADE-Corpus-V2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89996" cy="569191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ADE-Corpus-V2 (Adverse Drug Event Corpus) is a dataset often used in biomedical natural language processing. It contains sentences extracted from the PubMed database, annotated for mentions of drugs and adverse effects.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This annotated dataset could help to support supervised learning task for extracting adverse events in document.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FBCD6F-EA30-7B9B-6646-1AD2BD77D011}"/>
              </a:ext>
            </a:extLst>
          </p:cNvPr>
          <p:cNvSpPr/>
          <p:nvPr/>
        </p:nvSpPr>
        <p:spPr>
          <a:xfrm>
            <a:off x="7757056" y="5222094"/>
            <a:ext cx="3935190" cy="7406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3416 documents for training (80%)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855 Documents for testing (20%)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DC8E6-3444-A390-A904-7AB7AFA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D7EF4AB-DD09-8336-ACBE-A19AC528D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28" y="2863872"/>
            <a:ext cx="6507522" cy="3226419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E1930F-FA50-43B9-D229-CC1A778C6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75288"/>
              </p:ext>
            </p:extLst>
          </p:nvPr>
        </p:nvGraphicFramePr>
        <p:xfrm>
          <a:off x="8015890" y="2950662"/>
          <a:ext cx="3417522" cy="2139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761">
                  <a:extLst>
                    <a:ext uri="{9D8B030D-6E8A-4147-A177-3AD203B41FA5}">
                      <a16:colId xmlns:a16="http://schemas.microsoft.com/office/drawing/2014/main" val="1737133306"/>
                    </a:ext>
                  </a:extLst>
                </a:gridCol>
                <a:gridCol w="1708761">
                  <a:extLst>
                    <a:ext uri="{9D8B030D-6E8A-4147-A177-3AD203B41FA5}">
                      <a16:colId xmlns:a16="http://schemas.microsoft.com/office/drawing/2014/main" val="2650734172"/>
                    </a:ext>
                  </a:extLst>
                </a:gridCol>
              </a:tblGrid>
              <a:tr h="601374">
                <a:tc>
                  <a:txBody>
                    <a:bodyPr/>
                    <a:lstStyle/>
                    <a:p>
                      <a:r>
                        <a:rPr lang="en-US" dirty="0"/>
                        <a:t>Number of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00657"/>
                  </a:ext>
                </a:extLst>
              </a:tr>
              <a:tr h="859087">
                <a:tc>
                  <a:txBody>
                    <a:bodyPr/>
                    <a:lstStyle/>
                    <a:p>
                      <a:r>
                        <a:rPr lang="en-US" dirty="0"/>
                        <a:t>Number of Adverse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806868"/>
                  </a:ext>
                </a:extLst>
              </a:tr>
              <a:tr h="617541">
                <a:tc>
                  <a:txBody>
                    <a:bodyPr/>
                    <a:lstStyle/>
                    <a:p>
                      <a:r>
                        <a:rPr lang="en-US" dirty="0"/>
                        <a:t>Distinct Adverse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9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Tweet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9"/>
            <a:ext cx="11689996" cy="53398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Social Media Mining for Health (SMM4H) dataset.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/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01362C-73B8-9589-CA8D-5BA0969B9425}"/>
              </a:ext>
            </a:extLst>
          </p:cNvPr>
          <p:cNvGrpSpPr/>
          <p:nvPr/>
        </p:nvGrpSpPr>
        <p:grpSpPr>
          <a:xfrm>
            <a:off x="546058" y="1187048"/>
            <a:ext cx="10068633" cy="4764743"/>
            <a:chOff x="833441" y="1114731"/>
            <a:chExt cx="10068633" cy="476474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E52D51-44FD-3117-E039-C4B2A6074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212" y="3294386"/>
              <a:ext cx="8036396" cy="25378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A015CBA-4132-7C4F-8A9E-98EC11716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441" y="1114732"/>
              <a:ext cx="10059924" cy="1919511"/>
            </a:xfrm>
            <a:prstGeom prst="rect">
              <a:avLst/>
            </a:prstGeom>
          </p:spPr>
        </p:pic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BFE57B03-7151-BFE0-7555-5E7CD1645482}"/>
                </a:ext>
              </a:extLst>
            </p:cNvPr>
            <p:cNvSpPr/>
            <p:nvPr/>
          </p:nvSpPr>
          <p:spPr>
            <a:xfrm>
              <a:off x="3176047" y="1114731"/>
              <a:ext cx="7726027" cy="204660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CBA9E2DF-496E-1706-18EC-F59CB00D65B0}"/>
                </a:ext>
              </a:extLst>
            </p:cNvPr>
            <p:cNvSpPr/>
            <p:nvPr/>
          </p:nvSpPr>
          <p:spPr>
            <a:xfrm>
              <a:off x="5281987" y="3341665"/>
              <a:ext cx="1894327" cy="253780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2C33299-3159-8E20-BD95-EF6EEC270398}"/>
              </a:ext>
            </a:extLst>
          </p:cNvPr>
          <p:cNvSpPr/>
          <p:nvPr/>
        </p:nvSpPr>
        <p:spPr>
          <a:xfrm>
            <a:off x="9023413" y="3685495"/>
            <a:ext cx="2958524" cy="2266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/>
              <a:t>909 Tweets.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/>
              <a:t>87 Drug Adverse Events extracted.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/>
              <a:t>61 distinct Drug Adverse Event Terms.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F5824-DBDE-76C0-2A2C-E1CF685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1085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Adverse Event Extraction Model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473BA-C14B-2626-EC6D-E13D094E9136}"/>
              </a:ext>
            </a:extLst>
          </p:cNvPr>
          <p:cNvSpPr txBox="1"/>
          <p:nvPr/>
        </p:nvSpPr>
        <p:spPr>
          <a:xfrm>
            <a:off x="183322" y="908968"/>
            <a:ext cx="1118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Adverse Event Name Entity Recognition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0882063-5627-A0C2-4941-047A2299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34942"/>
              </p:ext>
            </p:extLst>
          </p:nvPr>
        </p:nvGraphicFramePr>
        <p:xfrm>
          <a:off x="1784820" y="2778175"/>
          <a:ext cx="79552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411980074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5158933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4442902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718385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5495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8954768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495034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33558615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feel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like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zombie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after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taking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Advil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04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94B42A-258B-F851-29FD-BA25A6196B51}"/>
              </a:ext>
            </a:extLst>
          </p:cNvPr>
          <p:cNvSpPr txBox="1"/>
          <p:nvPr/>
        </p:nvSpPr>
        <p:spPr>
          <a:xfrm>
            <a:off x="9988526" y="2778175"/>
            <a:ext cx="21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feel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like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zombie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4D64F-01D9-76B8-E1D2-884850476B53}"/>
              </a:ext>
            </a:extLst>
          </p:cNvPr>
          <p:cNvSpPr txBox="1"/>
          <p:nvPr/>
        </p:nvSpPr>
        <p:spPr>
          <a:xfrm>
            <a:off x="470197" y="2750804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Sentence 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8897F-204F-0446-D52B-0BBEDCC88FB7}"/>
              </a:ext>
            </a:extLst>
          </p:cNvPr>
          <p:cNvSpPr/>
          <p:nvPr/>
        </p:nvSpPr>
        <p:spPr>
          <a:xfrm>
            <a:off x="470197" y="2006910"/>
            <a:ext cx="14950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601E90-F286-939E-4EE1-2834BE1D06BB}"/>
              </a:ext>
            </a:extLst>
          </p:cNvPr>
          <p:cNvSpPr/>
          <p:nvPr/>
        </p:nvSpPr>
        <p:spPr>
          <a:xfrm>
            <a:off x="10188158" y="2006910"/>
            <a:ext cx="14950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BE1B7C-680A-0DC7-D4A8-F401C55DC068}"/>
              </a:ext>
            </a:extLst>
          </p:cNvPr>
          <p:cNvGrpSpPr/>
          <p:nvPr/>
        </p:nvGrpSpPr>
        <p:grpSpPr>
          <a:xfrm>
            <a:off x="5125055" y="1473079"/>
            <a:ext cx="1941890" cy="1131897"/>
            <a:chOff x="4956502" y="229726"/>
            <a:chExt cx="2221981" cy="1315324"/>
          </a:xfrm>
        </p:grpSpPr>
        <p:pic>
          <p:nvPicPr>
            <p:cNvPr id="17" name="Picture 2" descr="Database - Free technology icons">
              <a:extLst>
                <a:ext uri="{FF2B5EF4-FFF2-40B4-BE49-F238E27FC236}">
                  <a16:creationId xmlns:a16="http://schemas.microsoft.com/office/drawing/2014/main" id="{20D17102-9464-DB1F-1C89-23B3DA530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438" y="229726"/>
              <a:ext cx="877325" cy="87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A15740-9B2A-14C5-E72A-8548CA768967}"/>
                </a:ext>
              </a:extLst>
            </p:cNvPr>
            <p:cNvSpPr txBox="1"/>
            <p:nvPr/>
          </p:nvSpPr>
          <p:spPr>
            <a:xfrm>
              <a:off x="4956502" y="1115867"/>
              <a:ext cx="2221981" cy="42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ADE_Corpus_V2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31FE169-D875-C538-7F3D-DC92D859AA34}"/>
              </a:ext>
            </a:extLst>
          </p:cNvPr>
          <p:cNvSpPr txBox="1"/>
          <p:nvPr/>
        </p:nvSpPr>
        <p:spPr>
          <a:xfrm>
            <a:off x="2624924" y="3183277"/>
            <a:ext cx="683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(NER)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identifying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entities</a:t>
            </a:r>
            <a:r>
              <a:rPr lang="zh-CN" altLang="en-US" dirty="0"/>
              <a:t> </a:t>
            </a:r>
            <a:r>
              <a:rPr lang="en-US" altLang="zh-CN" dirty="0"/>
              <a:t>(Adverse</a:t>
            </a:r>
            <a:r>
              <a:rPr lang="zh-CN" altLang="en-US" dirty="0"/>
              <a:t> </a:t>
            </a:r>
            <a:r>
              <a:rPr lang="en-US" altLang="zh-CN" dirty="0"/>
              <a:t>Events)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referred</a:t>
            </a:r>
            <a:r>
              <a:rPr lang="zh-CN" altLang="en-US" dirty="0"/>
              <a:t> </a:t>
            </a:r>
            <a:r>
              <a:rPr lang="en-US" altLang="zh-CN" dirty="0"/>
              <a:t>to 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special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(word) Classification.</a:t>
            </a:r>
            <a:endParaRPr lang="en-US" dirty="0"/>
          </a:p>
        </p:txBody>
      </p:sp>
      <p:graphicFrame>
        <p:nvGraphicFramePr>
          <p:cNvPr id="20" name="Table 45">
            <a:extLst>
              <a:ext uri="{FF2B5EF4-FFF2-40B4-BE49-F238E27FC236}">
                <a16:creationId xmlns:a16="http://schemas.microsoft.com/office/drawing/2014/main" id="{07FD0809-0B80-02FF-4887-D92BA3091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89884"/>
              </p:ext>
            </p:extLst>
          </p:nvPr>
        </p:nvGraphicFramePr>
        <p:xfrm>
          <a:off x="2624924" y="4235332"/>
          <a:ext cx="711517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76">
                  <a:extLst>
                    <a:ext uri="{9D8B030D-6E8A-4147-A177-3AD203B41FA5}">
                      <a16:colId xmlns:a16="http://schemas.microsoft.com/office/drawing/2014/main" val="2289676143"/>
                    </a:ext>
                  </a:extLst>
                </a:gridCol>
                <a:gridCol w="870109">
                  <a:extLst>
                    <a:ext uri="{9D8B030D-6E8A-4147-A177-3AD203B41FA5}">
                      <a16:colId xmlns:a16="http://schemas.microsoft.com/office/drawing/2014/main" val="3663103334"/>
                    </a:ext>
                  </a:extLst>
                </a:gridCol>
                <a:gridCol w="4839791">
                  <a:extLst>
                    <a:ext uri="{9D8B030D-6E8A-4147-A177-3AD203B41FA5}">
                      <a16:colId xmlns:a16="http://schemas.microsoft.com/office/drawing/2014/main" val="1166802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NER_class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141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entity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(Adverse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Event)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B-AE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entity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(Adverse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Event)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5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I-AE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Inside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entity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(Adverse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Event)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67279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4438FD6-0C9F-358F-AC66-09F1500E2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27069"/>
              </p:ext>
            </p:extLst>
          </p:nvPr>
        </p:nvGraphicFramePr>
        <p:xfrm>
          <a:off x="2384445" y="5903927"/>
          <a:ext cx="76885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3469185523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90008956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7942790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877731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404429774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85385434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062399805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7177319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feel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like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zombie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after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taking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Advil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357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B-AE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I-AE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I-AE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I-AE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2759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1A6CE-41A2-1247-C7C7-33F70E8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1085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Adverse Event Extraction Model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BE976C-E39D-32EC-28B9-B2AA9F12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83" y="1155000"/>
            <a:ext cx="10458631" cy="55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07333-E4F3-E4E0-EF03-960172E9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59061" y="159009"/>
            <a:ext cx="1213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Adverse Event Extraction Model Fine-tuning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04559-2E9E-8974-01E0-A4539F9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D8DDC4B-6E39-EA9E-987F-A30DB655F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0" y="1824670"/>
            <a:ext cx="5728040" cy="3701659"/>
          </a:xfrm>
          <a:prstGeom prst="rect">
            <a:avLst/>
          </a:prstGeom>
        </p:spPr>
      </p:pic>
      <p:pic>
        <p:nvPicPr>
          <p:cNvPr id="11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C99CB7E-B01B-E3B5-B414-8C2C02B0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1" y="1641917"/>
            <a:ext cx="5139709" cy="40671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60FA3-BA81-1C82-46B4-B519A37C8845}"/>
              </a:ext>
            </a:extLst>
          </p:cNvPr>
          <p:cNvSpPr txBox="1"/>
          <p:nvPr/>
        </p:nvSpPr>
        <p:spPr>
          <a:xfrm>
            <a:off x="953962" y="935741"/>
            <a:ext cx="106064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Epochs fine-tuning</a:t>
            </a:r>
          </a:p>
        </p:txBody>
      </p:sp>
    </p:spTree>
    <p:extLst>
      <p:ext uri="{BB962C8B-B14F-4D97-AF65-F5344CB8AC3E}">
        <p14:creationId xmlns:p14="http://schemas.microsoft.com/office/powerpoint/2010/main" val="11281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59061" y="159009"/>
            <a:ext cx="1213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Adverse Event Extraction Model Fine-tuning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04559-2E9E-8974-01E0-A4539F9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0FA3-BA81-1C82-46B4-B519A37C8845}"/>
              </a:ext>
            </a:extLst>
          </p:cNvPr>
          <p:cNvSpPr txBox="1"/>
          <p:nvPr/>
        </p:nvSpPr>
        <p:spPr>
          <a:xfrm>
            <a:off x="953962" y="935741"/>
            <a:ext cx="106064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Batch size fine-tuning</a:t>
            </a:r>
          </a:p>
        </p:txBody>
      </p:sp>
      <p:pic>
        <p:nvPicPr>
          <p:cNvPr id="8" name="Content Placeholder 4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B598BC9C-CAFE-B62E-CE65-F376C5FE5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7" y="1908110"/>
            <a:ext cx="5442496" cy="4014149"/>
          </a:xfrm>
          <a:prstGeom prst="rect">
            <a:avLst/>
          </a:prstGeom>
        </p:spPr>
      </p:pic>
      <p:pic>
        <p:nvPicPr>
          <p:cNvPr id="9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EC03DB1-890F-5EB8-7BCD-5CB3189D4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88" y="1908110"/>
            <a:ext cx="5556293" cy="40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6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59061" y="159009"/>
            <a:ext cx="1213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Adverse Event Extraction Model Fine-tuning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04559-2E9E-8974-01E0-A4539F9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0FA3-BA81-1C82-46B4-B519A37C8845}"/>
              </a:ext>
            </a:extLst>
          </p:cNvPr>
          <p:cNvSpPr txBox="1"/>
          <p:nvPr/>
        </p:nvSpPr>
        <p:spPr>
          <a:xfrm>
            <a:off x="953962" y="935741"/>
            <a:ext cx="106064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Learning rate fine-tuning</a:t>
            </a:r>
          </a:p>
        </p:txBody>
      </p:sp>
      <p:pic>
        <p:nvPicPr>
          <p:cNvPr id="3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BFF2EEE-B246-7253-7E05-3A28AFCA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" y="1960230"/>
            <a:ext cx="5908331" cy="4440902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AC12-3E0F-D311-7222-77AADD479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39" y="2005012"/>
            <a:ext cx="5861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7D34F-A36C-BDDF-A5DF-8F95F842C05E}"/>
              </a:ext>
            </a:extLst>
          </p:cNvPr>
          <p:cNvSpPr txBox="1"/>
          <p:nvPr/>
        </p:nvSpPr>
        <p:spPr>
          <a:xfrm>
            <a:off x="933303" y="719989"/>
            <a:ext cx="61708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model_checkpoint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-base-uncased"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98156"/>
                </a:solidFill>
                <a:latin typeface="Courier New" panose="02070309020205020404" pitchFamily="49" charset="0"/>
              </a:rPr>
              <a:t>32</a:t>
            </a:r>
            <a:endParaRPr lang="en-US" dirty="0"/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TrainingArguments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-finetuned-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{task}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evaluation_strategy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"epoch"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1e-5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per_device_train_batch_size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per_device_eval_batch_size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num_train_epochs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3746C-FADC-BD48-15DC-E4E27DD6336A}"/>
              </a:ext>
            </a:extLst>
          </p:cNvPr>
          <p:cNvSpPr/>
          <p:nvPr/>
        </p:nvSpPr>
        <p:spPr>
          <a:xfrm>
            <a:off x="7976240" y="1267640"/>
            <a:ext cx="2943722" cy="12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model with the best Fine-tuning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004559-2E9E-8974-01E0-A4539F9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7CE1AF-89AA-B6BA-A35B-4F032011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9" y="3475711"/>
            <a:ext cx="10529782" cy="26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E4F5C-2B93-4E8C-3913-B9BCDC2F285D}"/>
              </a:ext>
            </a:extLst>
          </p:cNvPr>
          <p:cNvSpPr txBox="1"/>
          <p:nvPr/>
        </p:nvSpPr>
        <p:spPr>
          <a:xfrm>
            <a:off x="59061" y="159009"/>
            <a:ext cx="1213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Adverse Event Extraction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858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6"/>
            <a:ext cx="108813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srgbClr val="007CBC"/>
                </a:solidFill>
                <a:latin typeface="AdvOT3c584a2f.B"/>
              </a:rPr>
              <a:t>Evaluation Metrics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dvOT3c584a2f.B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dvOT3c584a2f.B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7AEA9-C398-15BD-1583-847BE448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4BA9C-0ED9-7B56-4A60-8E42E152B0A2}"/>
                  </a:ext>
                </a:extLst>
              </p:cNvPr>
              <p:cNvSpPr txBox="1"/>
              <p:nvPr/>
            </p:nvSpPr>
            <p:spPr>
              <a:xfrm>
                <a:off x="2802643" y="5049585"/>
                <a:ext cx="60014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𝑇𝑃</m:t>
                    </m:r>
                  </m:oMath>
                </a14:m>
                <a:r>
                  <a:rPr lang="en-US" sz="2400" dirty="0"/>
                  <a:t>:      True Positive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     False Positive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     False Negative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54BA9C-0ED9-7B56-4A60-8E42E152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643" y="5049585"/>
                <a:ext cx="6001407" cy="1200329"/>
              </a:xfrm>
              <a:prstGeom prst="rect">
                <a:avLst/>
              </a:prstGeom>
              <a:blipFill>
                <a:blip r:embed="rId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31F103-2E49-FA21-2CB1-014DFA4F99EB}"/>
                  </a:ext>
                </a:extLst>
              </p:cNvPr>
              <p:cNvSpPr txBox="1"/>
              <p:nvPr/>
            </p:nvSpPr>
            <p:spPr>
              <a:xfrm>
                <a:off x="3475894" y="851806"/>
                <a:ext cx="6096000" cy="1261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𝑇𝑃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𝑇𝑃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𝐹𝑃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(1)</a:t>
                </a:r>
                <a:endParaRPr lang="en-US" sz="2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31F103-2E49-FA21-2CB1-014DFA4F9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94" y="851806"/>
                <a:ext cx="6096000" cy="1261371"/>
              </a:xfrm>
              <a:prstGeom prst="rect">
                <a:avLst/>
              </a:prstGeom>
              <a:blipFill>
                <a:blip r:embed="rId5"/>
                <a:stretch>
                  <a:fillRect r="-1900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0A39D4-F3E7-6806-3B12-5CB8CDFDBE52}"/>
                  </a:ext>
                </a:extLst>
              </p:cNvPr>
              <p:cNvSpPr txBox="1"/>
              <p:nvPr/>
            </p:nvSpPr>
            <p:spPr>
              <a:xfrm>
                <a:off x="2494084" y="2167966"/>
                <a:ext cx="7203831" cy="1261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𝑇𝑃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𝑇𝑃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𝐹𝑁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	(2)</a:t>
                </a:r>
                <a:endParaRPr lang="en-US" sz="2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0A39D4-F3E7-6806-3B12-5CB8CDFDB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84" y="2167966"/>
                <a:ext cx="7203831" cy="1261371"/>
              </a:xfrm>
              <a:prstGeom prst="rect">
                <a:avLst/>
              </a:prstGeom>
              <a:blipFill>
                <a:blip r:embed="rId6"/>
                <a:stretch>
                  <a:fillRect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6B9AE-D2C7-978B-6741-335E1252B459}"/>
                  </a:ext>
                </a:extLst>
              </p:cNvPr>
              <p:cNvSpPr txBox="1"/>
              <p:nvPr/>
            </p:nvSpPr>
            <p:spPr>
              <a:xfrm>
                <a:off x="3475894" y="3484126"/>
                <a:ext cx="6096000" cy="128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2∗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(3)</a:t>
                </a:r>
                <a:endParaRPr lang="en-US" sz="2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6B9AE-D2C7-978B-6741-335E1252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94" y="3484126"/>
                <a:ext cx="6096000" cy="1287532"/>
              </a:xfrm>
              <a:prstGeom prst="rect">
                <a:avLst/>
              </a:prstGeom>
              <a:blipFill>
                <a:blip r:embed="rId7"/>
                <a:stretch>
                  <a:fillRect r="-1900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26373A-95ED-DAD9-A405-013BD1AD5D19}"/>
              </a:ext>
            </a:extLst>
          </p:cNvPr>
          <p:cNvSpPr txBox="1"/>
          <p:nvPr/>
        </p:nvSpPr>
        <p:spPr>
          <a:xfrm>
            <a:off x="146032" y="290414"/>
            <a:ext cx="1213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10 times hold out Internal Evaluation on ADE-Corpus-V2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5E280-9876-8858-1904-17006918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19</a:t>
            </a:fld>
            <a:endParaRPr lang="en-US"/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80DA352-23E4-94C0-5A34-0DE1E608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" y="1659565"/>
            <a:ext cx="5453020" cy="4389016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D311F45-6481-5F23-BAC2-FB276278E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20" y="1518774"/>
            <a:ext cx="5676674" cy="45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6" y="121377"/>
            <a:ext cx="1058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268233" y="932187"/>
            <a:ext cx="11864706" cy="549903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Problems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/>
              <a:t>During Covid-19 pandemic, social media platforms like Twitter, Facebook have emerged as valuable resources for real-time pharmacovigilance. However, extracting drug adverse events accurately and efficiently from social media poses challenges in both natural language processing research and the pharmacovigilance domain.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Could we utilize large language models to extract adverse drug event terms from social media data and thereby enhance drug safety surveillance?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Findings: </a:t>
            </a:r>
            <a:r>
              <a:rPr lang="en-US" sz="2400" dirty="0"/>
              <a:t>Our study not only showcases the effectiveness of BERT-based language models in accurately identifying drug adverse events in social media data but also addresses the imperative for a comprehensive implementation study design and evaluation.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Meanings: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/>
              <a:t>Our study contributes to advancing pharmacovigilance practices and methodologies, particularly in the context of emerging information sources like social media.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5297B-F597-A368-707E-AC40353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26373A-95ED-DAD9-A405-013BD1AD5D19}"/>
              </a:ext>
            </a:extLst>
          </p:cNvPr>
          <p:cNvSpPr txBox="1"/>
          <p:nvPr/>
        </p:nvSpPr>
        <p:spPr>
          <a:xfrm>
            <a:off x="328922" y="189408"/>
            <a:ext cx="107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External Evaluation Result on SMM4H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4988C-D958-229D-E9D2-1D1BF8A4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20</a:t>
            </a:fld>
            <a:endParaRPr lang="en-US"/>
          </a:p>
        </p:txBody>
      </p:sp>
      <p:pic>
        <p:nvPicPr>
          <p:cNvPr id="4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58BDD869-7D80-7F1D-0927-1369F6CAD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0" y="1504406"/>
            <a:ext cx="5620286" cy="4596181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7E3A89C-4951-022E-890B-D3AC40CA5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52" y="1455609"/>
            <a:ext cx="5620287" cy="44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D426373A-95ED-DAD9-A405-013BD1AD5D19}"/>
              </a:ext>
            </a:extLst>
          </p:cNvPr>
          <p:cNvSpPr txBox="1"/>
          <p:nvPr/>
        </p:nvSpPr>
        <p:spPr>
          <a:xfrm>
            <a:off x="328922" y="189408"/>
            <a:ext cx="107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Case study for External Evaluation on SMM4H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4988C-D958-229D-E9D2-1D1BF8A4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BDA9162-1580-4E3E-0389-7EE99A1C9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19653"/>
              </p:ext>
            </p:extLst>
          </p:nvPr>
        </p:nvGraphicFramePr>
        <p:xfrm>
          <a:off x="328922" y="1062140"/>
          <a:ext cx="11653015" cy="5223740"/>
        </p:xfrm>
        <a:graphic>
          <a:graphicData uri="http://schemas.openxmlformats.org/drawingml/2006/table">
            <a:tbl>
              <a:tblPr firstRow="1" firstCol="1" bandRow="1"/>
              <a:tblGrid>
                <a:gridCol w="2773301">
                  <a:extLst>
                    <a:ext uri="{9D8B030D-6E8A-4147-A177-3AD203B41FA5}">
                      <a16:colId xmlns:a16="http://schemas.microsoft.com/office/drawing/2014/main" val="2680490081"/>
                    </a:ext>
                  </a:extLst>
                </a:gridCol>
                <a:gridCol w="8879714">
                  <a:extLst>
                    <a:ext uri="{9D8B030D-6E8A-4147-A177-3AD203B41FA5}">
                      <a16:colId xmlns:a16="http://schemas.microsoft.com/office/drawing/2014/main" val="1322280248"/>
                    </a:ext>
                  </a:extLst>
                </a:gridCol>
              </a:tblGrid>
              <a:tr h="540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AE terms extraction example in Tweets Data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964103"/>
                  </a:ext>
                </a:extLst>
              </a:tr>
              <a:tr h="1170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exactly recognized AE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772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06.30 day 14 Rivaroxaban diary. Thanks to paracetamol and hot water bottle I had 4 hrs continuous sleep. Woke uo with </a:t>
                      </a:r>
                      <a:r>
                        <a:rPr lang="en-US" sz="2000" b="1" i="1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frontal headache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1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62132"/>
                  </a:ext>
                </a:extLst>
              </a:tr>
              <a:tr h="1170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miss recognized AE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rt my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philly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prescribed me trazodone,1pill made me so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fkn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sick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couldnt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move 2day.</a:t>
                      </a:r>
                      <a:r>
                        <a:rPr lang="en-US" sz="200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xtreme </a:t>
                      </a:r>
                      <a:r>
                        <a:rPr lang="en-US" sz="2000" b="1" i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migraine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i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puke</a:t>
                      </a:r>
                      <a:r>
                        <a:rPr lang="en-US" sz="20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i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shakes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 any1else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98617"/>
                  </a:ext>
                </a:extLst>
              </a:tr>
              <a:tr h="1170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partially recognized AE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well i'm taking it with a mood stabilizer (lamictal). i can't take anti-depressants by themselves-</a:t>
                      </a:r>
                      <a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triggers my </a:t>
                      </a:r>
                      <a:r>
                        <a:rPr lang="en-US" sz="2000" b="1" i="1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rapid cycling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53878"/>
                  </a:ext>
                </a:extLst>
              </a:tr>
              <a:tr h="1170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recognized more than AE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does cipro make anyone's else's </a:t>
                      </a:r>
                      <a:r>
                        <a:rPr lang="en-US" sz="2000" b="1" i="1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brain turn to mush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or am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actually just </a:t>
                      </a:r>
                      <a:r>
                        <a:rPr lang="en-US" sz="200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going crazy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2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7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1048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7CBC"/>
                </a:solidFill>
                <a:latin typeface="AdvOT3c584a2f.B"/>
              </a:rPr>
              <a:t>Summary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dvOT3c584a2f.B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26013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0" dirty="0">
                <a:ea typeface="DengXian" panose="02010600030101010101" pitchFamily="2" charset="-122"/>
                <a:cs typeface="Arial" panose="020B0604020202020204" pitchFamily="34" charset="0"/>
              </a:rPr>
              <a:t>Our research underscores the significance of social media platforms as valuable resources for monitoring health-related information and adverse events associated with medications and treatments in drug safety surveillance.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0" dirty="0">
                <a:ea typeface="DengXian" panose="02010600030101010101" pitchFamily="2" charset="-122"/>
                <a:cs typeface="Arial" panose="020B0604020202020204" pitchFamily="34" charset="0"/>
              </a:rPr>
              <a:t>Our study not only highlights the efficacy of BERT-based language models in identifying drug adverse events in the dynamic landscape of social media data but also emphasizes the importance of a comprehensive implementation study design and evaluation.</a:t>
            </a:r>
          </a:p>
          <a:p>
            <a:pPr marL="457200" marR="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0" dirty="0">
                <a:ea typeface="DengXian" panose="02010600030101010101" pitchFamily="2" charset="-122"/>
                <a:cs typeface="Arial" panose="020B0604020202020204" pitchFamily="34" charset="0"/>
              </a:rPr>
              <a:t>Leveraging publicly available labeled adverse event data from the ADE-Corpus-V2, we optimized key hyperparameters during model construction. Through ten hold-out evaluations on ADE-Corpus-V2 data and external validation using human-labeled adverse event tweets data from SMM4H, our model consistently demonstrated high accuracy in drug adverse event detection. </a:t>
            </a:r>
          </a:p>
          <a:p>
            <a:pPr marL="457200" marR="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0" dirty="0">
                <a:ea typeface="DengXian" panose="02010600030101010101" pitchFamily="2" charset="-122"/>
                <a:cs typeface="Arial" panose="020B0604020202020204" pitchFamily="34" charset="0"/>
              </a:rPr>
              <a:t>Our research contributes to advancing pharmacovigilance practices and methodologies, particularly in the context of emerging information sources like social media.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E08F4-B9EC-C219-FBC6-D83E46A3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109E80-CF4C-4573-94C9-324F951E36E4}"/>
              </a:ext>
            </a:extLst>
          </p:cNvPr>
          <p:cNvSpPr txBox="1">
            <a:spLocks/>
          </p:cNvSpPr>
          <p:nvPr/>
        </p:nvSpPr>
        <p:spPr>
          <a:xfrm>
            <a:off x="1017422" y="1028276"/>
            <a:ext cx="10564978" cy="47890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1" u="sng" dirty="0"/>
              <a:t>Group members and advisor</a:t>
            </a:r>
            <a:endParaRPr lang="en-US" sz="2800" dirty="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Dr. Wenjing Guo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Dr. Jie Liu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Dr. Zoe Li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Dr. </a:t>
            </a:r>
            <a:r>
              <a:rPr lang="en-US" sz="2800" dirty="0" err="1"/>
              <a:t>Aasma</a:t>
            </a:r>
            <a:r>
              <a:rPr lang="en-US" sz="2800" dirty="0"/>
              <a:t> Aslam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Dr. </a:t>
            </a:r>
            <a:r>
              <a:rPr lang="en-US" sz="2800" dirty="0" err="1"/>
              <a:t>Huixiao</a:t>
            </a:r>
            <a:r>
              <a:rPr lang="en-US" sz="2800" dirty="0"/>
              <a:t> Hong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4163C-1CAF-CB99-31FE-54813CE6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6A5B8-888B-E889-26EE-228DADAAA595}"/>
              </a:ext>
            </a:extLst>
          </p:cNvPr>
          <p:cNvSpPr/>
          <p:nvPr/>
        </p:nvSpPr>
        <p:spPr>
          <a:xfrm>
            <a:off x="151002" y="826687"/>
            <a:ext cx="11678331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/>
              <a:t>Coronavirus disease 2019(COVID-19) caused by the SARS-CoV-2 virus, is a highly contagious respiratory illness that emerged in late 2019 and led to a global pandemic.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DF109-AF22-5596-8560-D5DD4087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A77B9D-EEBB-5B86-F7E5-FC4000516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69" y="1968936"/>
            <a:ext cx="5146431" cy="4126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7BFAC3-09C1-09C1-E636-54076299A4D8}"/>
              </a:ext>
            </a:extLst>
          </p:cNvPr>
          <p:cNvSpPr txBox="1"/>
          <p:nvPr/>
        </p:nvSpPr>
        <p:spPr>
          <a:xfrm>
            <a:off x="2989385" y="5235385"/>
            <a:ext cx="4359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217 Drugs from 577 clinical trials registered on ClinicalTrials.gov for Covid-19 treatment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2D577-DB00-CF3F-D431-30F53A4A7FB2}"/>
              </a:ext>
            </a:extLst>
          </p:cNvPr>
          <p:cNvSpPr txBox="1"/>
          <p:nvPr/>
        </p:nvSpPr>
        <p:spPr>
          <a:xfrm>
            <a:off x="7810116" y="6044125"/>
            <a:ext cx="379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10.1038/s41598-021-93500-5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1EE15-D21F-4AA7-7DC3-65DA3EF95D9A}"/>
              </a:ext>
            </a:extLst>
          </p:cNvPr>
          <p:cNvSpPr txBox="1"/>
          <p:nvPr/>
        </p:nvSpPr>
        <p:spPr>
          <a:xfrm>
            <a:off x="666273" y="2118254"/>
            <a:ext cx="66829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The number of patients is  huge.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A plethora of drugs are currently being utilized for COVID-19 patients.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Urgent need for Drug safety evaluation for COVID-19 Patients.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04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6" y="259877"/>
            <a:ext cx="107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B26C2-336D-5D8D-EA99-3386D749A5CC}"/>
              </a:ext>
            </a:extLst>
          </p:cNvPr>
          <p:cNvSpPr txBox="1"/>
          <p:nvPr/>
        </p:nvSpPr>
        <p:spPr>
          <a:xfrm>
            <a:off x="517383" y="1048284"/>
            <a:ext cx="11464554" cy="5205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Option 1: Drug Safety evaluation with FEARS: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Adverse Event Source : FDA Adverse Events Report Systems (FAERS)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Limitations: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Over 90% data are sponsor reported.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Population are not COVID-19 Patients specifically.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Option 2: Drug Safety evaluation with Social Media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Features: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Real time monitoring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For COVID-19 patients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E52E2-84BE-DA41-B562-4408A5CC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DEA2CFE-10CC-08C5-6004-C578B08D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47567"/>
              </p:ext>
            </p:extLst>
          </p:nvPr>
        </p:nvGraphicFramePr>
        <p:xfrm>
          <a:off x="362667" y="1780497"/>
          <a:ext cx="11466667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851">
                  <a:extLst>
                    <a:ext uri="{9D8B030D-6E8A-4147-A177-3AD203B41FA5}">
                      <a16:colId xmlns:a16="http://schemas.microsoft.com/office/drawing/2014/main" val="875780715"/>
                    </a:ext>
                  </a:extLst>
                </a:gridCol>
                <a:gridCol w="5265395">
                  <a:extLst>
                    <a:ext uri="{9D8B030D-6E8A-4147-A177-3AD203B41FA5}">
                      <a16:colId xmlns:a16="http://schemas.microsoft.com/office/drawing/2014/main" val="1177985209"/>
                    </a:ext>
                  </a:extLst>
                </a:gridCol>
                <a:gridCol w="4538421">
                  <a:extLst>
                    <a:ext uri="{9D8B030D-6E8A-4147-A177-3AD203B41FA5}">
                      <a16:colId xmlns:a16="http://schemas.microsoft.com/office/drawing/2014/main" val="1378575923"/>
                    </a:ext>
                  </a:extLst>
                </a:gridCol>
              </a:tblGrid>
              <a:tr h="4050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Social Media (Tweets)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FAERS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16366"/>
                  </a:ext>
                </a:extLst>
              </a:tr>
              <a:tr h="696971">
                <a:tc>
                  <a:txBody>
                    <a:bodyPr/>
                    <a:lstStyle/>
                    <a:p>
                      <a:r>
                        <a:rPr lang="en-US" sz="2400" dirty="0"/>
                        <a:t>Timeliness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Real-time information as patients can post their experiences immediately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Result available after the completion of the trial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83791"/>
                  </a:ext>
                </a:extLst>
              </a:tr>
              <a:tr h="696971">
                <a:tc>
                  <a:txBody>
                    <a:bodyPr/>
                    <a:lstStyle/>
                    <a:p>
                      <a:r>
                        <a:rPr lang="en-US" sz="2400" dirty="0"/>
                        <a:t>Volume and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Huge volume generate from a diverse and global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to number of participants with limited demographic 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2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Variable quality, as posts maybe subjective and can contain inaccuracies or exaggerations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High quality, as it is a regulated system with structure data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3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Structured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14005"/>
                  </a:ext>
                </a:extLst>
              </a:tr>
              <a:tr h="995672">
                <a:tc>
                  <a:txBody>
                    <a:bodyPr/>
                    <a:lstStyle/>
                    <a:p>
                      <a:r>
                        <a:rPr lang="en-US" sz="2400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early signal detection, monitoring real-world use of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Essential for establishing the safety and efficacy of new medications in a controlled and rigorous manner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281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061062-2103-1345-CA08-6C6496F63573}"/>
              </a:ext>
            </a:extLst>
          </p:cNvPr>
          <p:cNvSpPr txBox="1"/>
          <p:nvPr/>
        </p:nvSpPr>
        <p:spPr>
          <a:xfrm>
            <a:off x="362667" y="906208"/>
            <a:ext cx="1085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the urgency of the Covid-19 pandemic,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remarkable number of drugs have been considered for treating Covid-19 but the efficacy of drugs remain unclear.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CF519-A366-250A-144F-671F16F8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Drug safety assessment with Social media data poses a tough challenge.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n-US" sz="36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Informal and unstructured nature of social media data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Huge data volume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Lack of standardization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Causal relationship between a drug and an adverse event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NLP challenges with informal language like for slang, abbreviations, and misspellings in social media posts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Traditional search and filtering techniques are insufficient for extracting and normalizing adverse events from social media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63B63-159D-539C-D257-EB80D1D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Large language models (LLM) advantage in processing social media.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/>
              <a:t> 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LLMs are designed to understand human language in a context-aware manner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LLMs can process large volumes of text data quickly and efficiently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LLMs can be trained or fine-tuned to extract specific information from unstructured text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LLMs can help to standardize and normalize the diverse ways that people describe adverse events on social media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B98EF-7E64-E626-A3BF-EB5882B6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1467112"/>
            <a:ext cx="11619270" cy="819083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To use large language models (LLMs) to extract Adverse event from tweets during covid 19.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59D227-AB9C-E5C4-92B5-C31CCC47E5EE}"/>
              </a:ext>
            </a:extLst>
          </p:cNvPr>
          <p:cNvGrpSpPr/>
          <p:nvPr/>
        </p:nvGrpSpPr>
        <p:grpSpPr>
          <a:xfrm>
            <a:off x="1535825" y="2886151"/>
            <a:ext cx="9272954" cy="2927350"/>
            <a:chOff x="1698506" y="1124899"/>
            <a:chExt cx="8719939" cy="247030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2D4E5-A122-85FE-4DB3-ED86DBDAB03C}"/>
                </a:ext>
              </a:extLst>
            </p:cNvPr>
            <p:cNvGrpSpPr/>
            <p:nvPr/>
          </p:nvGrpSpPr>
          <p:grpSpPr>
            <a:xfrm>
              <a:off x="1698506" y="1124899"/>
              <a:ext cx="8719939" cy="2470304"/>
              <a:chOff x="1698506" y="1124899"/>
              <a:chExt cx="8719939" cy="24703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E07692-A726-4BD8-3EF4-2D2A11D3624E}"/>
                  </a:ext>
                </a:extLst>
              </p:cNvPr>
              <p:cNvSpPr/>
              <p:nvPr/>
            </p:nvSpPr>
            <p:spPr>
              <a:xfrm>
                <a:off x="1698506" y="1507916"/>
                <a:ext cx="1747639" cy="912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Input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Tweets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80D4883-C202-2EA0-B676-9E6973746159}"/>
                  </a:ext>
                </a:extLst>
              </p:cNvPr>
              <p:cNvSpPr/>
              <p:nvPr/>
            </p:nvSpPr>
            <p:spPr>
              <a:xfrm>
                <a:off x="8261985" y="1507916"/>
                <a:ext cx="2156460" cy="9123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Drug Adverse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Events</a:t>
                </a:r>
                <a:endParaRPr lang="en-US" sz="2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850D17-DB50-3FD1-066F-1C3D57385ECB}"/>
                  </a:ext>
                </a:extLst>
              </p:cNvPr>
              <p:cNvSpPr/>
              <p:nvPr/>
            </p:nvSpPr>
            <p:spPr>
              <a:xfrm>
                <a:off x="4738212" y="1124899"/>
                <a:ext cx="1957626" cy="160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09961E-B825-59F1-A7EA-251C8CE49561}"/>
                  </a:ext>
                </a:extLst>
              </p:cNvPr>
              <p:cNvCxnSpPr/>
              <p:nvPr/>
            </p:nvCxnSpPr>
            <p:spPr>
              <a:xfrm>
                <a:off x="3514725" y="1925001"/>
                <a:ext cx="12234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EA5D067-949D-E3C6-60C3-48B317B6E11C}"/>
                  </a:ext>
                </a:extLst>
              </p:cNvPr>
              <p:cNvCxnSpPr>
                <a:cxnSpLocks/>
                <a:stCxn id="15" idx="3"/>
                <a:endCxn id="14" idx="1"/>
              </p:cNvCxnSpPr>
              <p:nvPr/>
            </p:nvCxnSpPr>
            <p:spPr>
              <a:xfrm>
                <a:off x="6695838" y="1924999"/>
                <a:ext cx="1566147" cy="39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A85FA9-3B36-E2C7-08B2-567A2735553C}"/>
                  </a:ext>
                </a:extLst>
              </p:cNvPr>
              <p:cNvSpPr txBox="1"/>
              <p:nvPr/>
            </p:nvSpPr>
            <p:spPr>
              <a:xfrm>
                <a:off x="4126468" y="2764206"/>
                <a:ext cx="33738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Adverse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Event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Extraction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Large Language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Model</a:t>
                </a:r>
                <a:endParaRPr lang="en-US" sz="2400" dirty="0"/>
              </a:p>
            </p:txBody>
          </p:sp>
        </p:grpSp>
        <p:pic>
          <p:nvPicPr>
            <p:cNvPr id="12" name="Picture 2" descr="Google Open-Sources ALBERT Natural Language Model">
              <a:extLst>
                <a:ext uri="{FF2B5EF4-FFF2-40B4-BE49-F238E27FC236}">
                  <a16:creationId xmlns:a16="http://schemas.microsoft.com/office/drawing/2014/main" id="{27B5DD20-2350-1EEB-BF31-487F3A017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913" y="1143886"/>
              <a:ext cx="1562224" cy="1562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64A57-3CC9-2EA4-35C2-3A5B776C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E3D1DC9-A84F-4CB9-A204-F4C15A318B82}"/>
              </a:ext>
            </a:extLst>
          </p:cNvPr>
          <p:cNvSpPr txBox="1"/>
          <p:nvPr/>
        </p:nvSpPr>
        <p:spPr>
          <a:xfrm>
            <a:off x="362667" y="259877"/>
            <a:ext cx="597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dvOT3c584a2f.B"/>
                <a:ea typeface="+mn-ea"/>
                <a:cs typeface="+mn-cs"/>
              </a:rPr>
              <a:t>Study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1F6B2-1C6D-4298-BD94-163F1F0E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063" y="118938"/>
            <a:ext cx="761874" cy="78727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38CCAC4-893A-4AC3-ADB5-9BEDE8AEA57F}"/>
              </a:ext>
            </a:extLst>
          </p:cNvPr>
          <p:cNvSpPr txBox="1"/>
          <p:nvPr/>
        </p:nvSpPr>
        <p:spPr>
          <a:xfrm>
            <a:off x="59061" y="6413457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www.fda.gov/nctr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E633D6-AE37-486E-B329-BB750270069C}"/>
              </a:ext>
            </a:extLst>
          </p:cNvPr>
          <p:cNvSpPr txBox="1">
            <a:spLocks/>
          </p:cNvSpPr>
          <p:nvPr/>
        </p:nvSpPr>
        <p:spPr>
          <a:xfrm>
            <a:off x="362667" y="906208"/>
            <a:ext cx="11619270" cy="550724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8521A-0E3B-34CD-9C65-75860D0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1D68-DC30-4AE3-A9DB-1672308C8203}" type="slidenum">
              <a:rPr lang="en-US" smtClean="0"/>
              <a:t>9</a:t>
            </a:fld>
            <a:endParaRPr lang="en-US"/>
          </a:p>
        </p:txBody>
      </p:sp>
      <p:pic>
        <p:nvPicPr>
          <p:cNvPr id="49" name="Content Placeholder 4" descr="`Graphical user interface, diagram">
            <a:extLst>
              <a:ext uri="{FF2B5EF4-FFF2-40B4-BE49-F238E27FC236}">
                <a16:creationId xmlns:a16="http://schemas.microsoft.com/office/drawing/2014/main" id="{FB76E599-0D64-E7A1-F0CD-0338FB94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85" y="855135"/>
            <a:ext cx="7881834" cy="56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0"/>
    </mc:Choice>
    <mc:Fallback xmlns="">
      <p:transition spd="slow" advTm="971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20366</TotalTime>
  <Words>1549</Words>
  <Application>Microsoft Office PowerPoint</Application>
  <PresentationFormat>Widescreen</PresentationFormat>
  <Paragraphs>260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AdvOT3c584a2f.B</vt:lpstr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Wingdings</vt:lpstr>
      <vt:lpstr>Office Theme</vt:lpstr>
      <vt:lpstr>1_Office Theme</vt:lpstr>
      <vt:lpstr>BERT-based language Model for Extracting Drug Adverse Events from Social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silico approaches for drug-induced liver injury</dc:title>
  <dc:creator>Tong, Weida</dc:creator>
  <cp:lastModifiedBy>Dong, Fan</cp:lastModifiedBy>
  <cp:revision>8</cp:revision>
  <dcterms:created xsi:type="dcterms:W3CDTF">2019-12-21T14:48:43Z</dcterms:created>
  <dcterms:modified xsi:type="dcterms:W3CDTF">2024-02-22T15:53:41Z</dcterms:modified>
</cp:coreProperties>
</file>