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71" r:id="rId5"/>
    <p:sldId id="485" r:id="rId6"/>
    <p:sldId id="465" r:id="rId7"/>
    <p:sldId id="453" r:id="rId8"/>
    <p:sldId id="454" r:id="rId9"/>
    <p:sldId id="459" r:id="rId10"/>
    <p:sldId id="481" r:id="rId11"/>
    <p:sldId id="258" r:id="rId12"/>
    <p:sldId id="259" r:id="rId13"/>
    <p:sldId id="260" r:id="rId14"/>
    <p:sldId id="340" r:id="rId15"/>
    <p:sldId id="343" r:id="rId16"/>
    <p:sldId id="341" r:id="rId17"/>
    <p:sldId id="261" r:id="rId18"/>
    <p:sldId id="262" r:id="rId19"/>
    <p:sldId id="263" r:id="rId20"/>
    <p:sldId id="264" r:id="rId21"/>
    <p:sldId id="354" r:id="rId22"/>
    <p:sldId id="351" r:id="rId23"/>
    <p:sldId id="352" r:id="rId24"/>
    <p:sldId id="353" r:id="rId25"/>
    <p:sldId id="4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ABE6D-EB56-45EE-8359-6C4E00BAFDE1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AFC59-B537-4534-8640-27A68040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D447503-F53D-4A46-B241-DF2456A762C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  <a:p>
            <a:pPr eaLnBrk="1"/>
            <a:fld id="{B0A7720D-1B88-4961-B4F7-7D48D7A7FD80}" type="slidenum">
              <a:rPr lang="en-US" altLang="en-US" sz="1000">
                <a:solidFill>
                  <a:srgbClr val="000000"/>
                </a:solidFill>
                <a:latin typeface="HelveticaNeueLT Pro 77 BdCn" charset="0"/>
              </a:rPr>
              <a:pPr eaLnBrk="1"/>
              <a:t>14</a:t>
            </a:fld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93F10771-AAC3-410D-8EEB-AA775CFED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B5766F-F759-4B9D-BFAF-C8C28529B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72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52F900-E012-49C5-A5FA-6AD9BFFCB3D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  <a:p>
            <a:pPr eaLnBrk="1"/>
            <a:fld id="{AE37DE54-B395-4233-A9F4-14BF33365843}" type="slidenum">
              <a:rPr lang="en-US" altLang="en-US" sz="1000">
                <a:solidFill>
                  <a:srgbClr val="000000"/>
                </a:solidFill>
                <a:latin typeface="HelveticaNeueLT Pro 77 BdCn" charset="0"/>
              </a:rPr>
              <a:pPr eaLnBrk="1"/>
              <a:t>15</a:t>
            </a:fld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453162F1-A077-416A-92E1-6013AD92B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6D837BE2-719C-4979-9545-45BE362EC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54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64B16-61A8-4658-BEEE-BE792D478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8AE8A-9905-456C-9C20-3D378CA7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Be sure to point out the what all of the buttons 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AC28-0E4B-4E89-A964-4C8A670B08DC}"/>
              </a:ext>
            </a:extLst>
          </p:cNvPr>
          <p:cNvSpPr>
            <a:spLocks noGrp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  <a:p>
            <a:pPr eaLnBrk="1"/>
            <a:fld id="{A4673B33-E4B2-44A0-B5EC-2FE9F8F6ABDA}" type="slidenum">
              <a:rPr lang="en-US" altLang="en-US" sz="1000">
                <a:solidFill>
                  <a:srgbClr val="000000"/>
                </a:solidFill>
                <a:latin typeface="HelveticaNeueLT Pro 77 BdCn" charset="0"/>
              </a:rPr>
              <a:pPr eaLnBrk="1"/>
              <a:t>22</a:t>
            </a:fld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05BB1A7-B037-426A-95F7-E89DAC62D51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  <a:p>
            <a:pPr eaLnBrk="1"/>
            <a:fld id="{6D838574-F8EB-41B3-9C03-7136CC486CFA}" type="slidenum">
              <a:rPr lang="en-US" altLang="en-US" sz="1000">
                <a:solidFill>
                  <a:srgbClr val="000000"/>
                </a:solidFill>
                <a:latin typeface="HelveticaNeueLT Pro 77 BdCn" charset="0"/>
              </a:rPr>
              <a:pPr eaLnBrk="1"/>
              <a:t>23</a:t>
            </a:fld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CEA3FB92-FDBB-4C31-AE5C-28A8F90D0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E7272F5F-547B-432D-902B-98856D0EE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All connections to computers- mice, printers </a:t>
            </a:r>
            <a:r>
              <a:rPr lang="en-US" dirty="0" err="1">
                <a:cs typeface="+mn-cs"/>
              </a:rPr>
              <a:t>etc</a:t>
            </a:r>
            <a:r>
              <a:rPr lang="en-US" dirty="0">
                <a:cs typeface="+mn-cs"/>
              </a:rPr>
              <a:t> use a serial port. </a:t>
            </a:r>
            <a:r>
              <a:rPr lang="en-US" dirty="0" err="1">
                <a:cs typeface="+mn-cs"/>
              </a:rPr>
              <a:t>Gotta</a:t>
            </a:r>
            <a:r>
              <a:rPr lang="en-US" dirty="0">
                <a:cs typeface="+mn-cs"/>
              </a:rPr>
              <a:t> pick the right one.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F1D5218-714C-44E6-89C9-48B4CA13FD3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/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  <a:p>
            <a:pPr eaLnBrk="1"/>
            <a:fld id="{D2644A92-106B-477C-9EF1-120908615C1D}" type="slidenum">
              <a:rPr lang="en-US" altLang="en-US" sz="1000">
                <a:solidFill>
                  <a:srgbClr val="000000"/>
                </a:solidFill>
                <a:latin typeface="HelveticaNeueLT Pro 77 BdCn" charset="0"/>
              </a:rPr>
              <a:pPr eaLnBrk="1"/>
              <a:t>24</a:t>
            </a:fld>
            <a:endParaRPr lang="en-US" altLang="en-US" sz="1000">
              <a:solidFill>
                <a:srgbClr val="000000"/>
              </a:solidFill>
              <a:latin typeface="HelveticaNeueLT Pro 77 BdCn" charset="0"/>
            </a:endParaRPr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0C78FCB4-F2DF-468D-AE84-FF5D77578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7C439A4-1B80-4C7A-8E51-51D76A460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All connections to computers- mice, printers </a:t>
            </a:r>
            <a:r>
              <a:rPr lang="en-US" dirty="0" err="1">
                <a:cs typeface="+mn-cs"/>
              </a:rPr>
              <a:t>etc</a:t>
            </a:r>
            <a:r>
              <a:rPr lang="en-US" dirty="0">
                <a:cs typeface="+mn-cs"/>
              </a:rPr>
              <a:t> use a serial port. </a:t>
            </a:r>
            <a:r>
              <a:rPr lang="en-US" dirty="0" err="1">
                <a:cs typeface="+mn-cs"/>
              </a:rPr>
              <a:t>Gotta</a:t>
            </a:r>
            <a:r>
              <a:rPr lang="en-US" dirty="0">
                <a:cs typeface="+mn-cs"/>
              </a:rPr>
              <a:t> pick the right one.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C55C-DC75-41D5-9BB3-FF8C84400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8E62B-F981-4874-A91B-09264EB0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4EDF-A31C-4138-A7A3-B9DA176E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6A3B-8056-4929-8772-47041E5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194B-1D3D-49FD-A2DB-A4025C33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572B-5833-42CB-B9AD-CC635831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A294-6375-4F18-AFF4-1C7B424F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826A-05AF-490D-9EAA-510D9BCC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D11B-154F-4EE4-BE2D-6A15FD23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F78E-6626-49BE-8C57-5D21A261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29D3-E925-4D58-91D1-09415C27D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FBCE-D8AF-4B25-B1C3-B9A39378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3BA8-2AEB-45AF-99F2-9ABA1CF9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93B7-61F8-421C-8978-5052FE85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15AE-AE88-4CD0-8355-2D0C75A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EDB051D-91E3-4C0C-8B89-9DA15D1B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8205F-EFBE-4DC3-BF94-7361BC2C9D3A}" type="datetimeFigureOut">
              <a:rPr lang="en-US" altLang="en-US"/>
              <a:pPr/>
              <a:t>12/27/2021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7D806E-CE73-4C51-88D1-D0822FCB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C89508-CC4C-4E80-8760-81DF7D0D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823C8-8977-4A75-8F5E-5BC32FE7B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0257-FC34-4A69-939A-AA8DA2B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042-CBA1-4777-8934-4271826C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6C0E-597D-4905-99E8-C6DDD7E5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13AA-51EA-441F-BE3C-E8917D8B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9301-5118-498D-8B6A-BD46E2C3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F82-B28C-4A8C-9D91-98BB1DF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662EB-D9B1-4425-8555-E2620861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49D6-9A21-4690-B2AF-854D8DF3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203A-E6E4-4241-AB16-466C3299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08EC-4C84-4B86-BE56-FF1EBF7D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5157-0072-4DBA-BD0B-5E19E8C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B73E-8502-4A68-A3ED-83999FB2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59B1A-D7E2-4963-BFA5-E258BA1F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B8E30-3462-4959-AB13-C47C689A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309D-940B-4DEC-BA1B-9354A80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5DB7-37EB-41F7-B19D-DA451577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2DB7-2AFB-439C-8A7F-C535D6B8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3A0B-C9B4-4D7D-93FA-A08414D0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0E5F6-2C9B-45FA-BE91-CA258D83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2C409-48EF-45E8-9168-9BEFDF149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FE8C-FC45-4E54-9E44-618DBFC27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A97A4-18CC-4923-BBCA-14FD464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E11E2-5BD7-4C6E-9F77-B9C374C9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F9AEE-B657-46DF-854E-CE6AAE5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52AA-71F8-44A9-8406-8B8A6FD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43745-36BE-4D22-AFE7-7BEBF8E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4361C-4F26-4B9D-8D89-168AB1A7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A64E-07BD-425E-9B52-1ADE61DD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9075E-B8FD-4F77-8BC7-5E6DB1F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B2213-BC09-48A4-9B10-B18688D5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F167B-E803-42D6-B7D4-82D0DBCC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E92C-3B8C-4BC6-9D84-93B232E9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2FAD-64DD-431F-9E84-B65E543C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60F4B-8276-4723-9B99-88B9A232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3CE9-6B30-40CC-85C8-5DAF0984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07A7-2CFC-49C1-A215-026DE41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A80B-D429-4B9E-A5F0-DD95C0E7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16DA-CF45-4E32-B6C5-A715F9B3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8E7BC-F258-432D-AB89-B97384D3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3C168-67FD-411A-8180-0BAA08BC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5D48-D450-4715-AEBD-97DEC88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264B-26E5-484A-8E41-656237ED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299A-C3EA-41B1-AD8E-70F499B3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6A12-410B-432B-B3B0-743F2AFF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7F15-A3A5-49B0-9AD1-A52A476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099C-BDBB-4297-9791-F624418D1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8B20-3C93-4D6E-8925-2855616A8E0D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BB13-DA6B-4EFA-8FE8-8D167869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5C26-00E5-4201-95EE-BF3438426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4C5C-E257-43E0-9E19-E6C0069D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Arduino-Projects-Compilation%5bwww.savevid.com%5d%20(2)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bruce/Spring13/180/boar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EDBC-0C5F-4151-977D-F67F56246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003D-9A9B-41D3-ADC4-F67C54EB8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AF66-B23D-407A-B2F8-2B3D6FD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F0295-2E1D-4179-B067-C7FE25D7A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87293"/>
            <a:ext cx="10845338" cy="65490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30"/>
            <a:ext cx="8077200" cy="2328671"/>
          </a:xfrm>
        </p:spPr>
        <p:txBody>
          <a:bodyPr/>
          <a:lstStyle/>
          <a:p>
            <a:r>
              <a:rPr lang="en-US" b="1" dirty="0"/>
              <a:t>Open Source </a:t>
            </a:r>
            <a:r>
              <a:rPr lang="en-US" dirty="0"/>
              <a:t>electronic prototyping </a:t>
            </a:r>
            <a:r>
              <a:rPr lang="en-US" b="1" dirty="0"/>
              <a:t>platform</a:t>
            </a:r>
            <a:r>
              <a:rPr lang="en-US" dirty="0"/>
              <a:t> based on flexible </a:t>
            </a:r>
            <a:r>
              <a:rPr lang="en-US" b="1" dirty="0"/>
              <a:t>easy to use</a:t>
            </a:r>
            <a:r>
              <a:rPr lang="en-US" dirty="0"/>
              <a:t> hardware and software.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Arduino</a:t>
            </a:r>
            <a:r>
              <a:rPr lang="en-US" dirty="0"/>
              <a:t> ?</a:t>
            </a:r>
          </a:p>
        </p:txBody>
      </p:sp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0132" y="2819401"/>
            <a:ext cx="4397013" cy="36423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Arduino</a:t>
            </a:r>
            <a:endParaRPr lang="en-US" dirty="0"/>
          </a:p>
        </p:txBody>
      </p:sp>
      <p:pic>
        <p:nvPicPr>
          <p:cNvPr id="5" name="Arduino-Projects-Compilation[www.savevid.com] (2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200400" y="1752600"/>
            <a:ext cx="586740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26670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Getting started with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TfoTZCcHJ00vQE7jM8OKWxxJkHFoY1p5Ir69BRdCbeOFJGD7J_">
            <a:extLst>
              <a:ext uri="{FF2B5EF4-FFF2-40B4-BE49-F238E27FC236}">
                <a16:creationId xmlns:a16="http://schemas.microsoft.com/office/drawing/2014/main" id="{9441AB1E-37DC-4076-9E2A-515579EA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3037111"/>
            <a:ext cx="6132292" cy="3679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" name="Rectangle 1">
            <a:extLst>
              <a:ext uri="{FF2B5EF4-FFF2-40B4-BE49-F238E27FC236}">
                <a16:creationId xmlns:a16="http://schemas.microsoft.com/office/drawing/2014/main" id="{F03BC8AD-5E4B-461B-9C6B-3F363564A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Concepts: INPUT vs. OUTPUT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3DBD40E-1FB3-42A5-AA82-0FCFDD0CB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sz="1800" dirty="0"/>
              <a:t>Referenced from the perspective of the </a:t>
            </a:r>
            <a:r>
              <a:rPr lang="en-US" sz="1800" u="sng" dirty="0"/>
              <a:t>microcontroller</a:t>
            </a:r>
            <a:r>
              <a:rPr lang="en-US" sz="1800" dirty="0"/>
              <a:t> (electrical board).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2D300E-2C8A-4505-8C64-6C1778CDA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388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400" b="1" dirty="0"/>
              <a:t>Inputs</a:t>
            </a:r>
            <a:r>
              <a:rPr lang="en-US" sz="2000" dirty="0"/>
              <a:t> is a signal / information going into the board.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24D42A-63D6-4647-8DE4-60AD9C6CE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09800"/>
            <a:ext cx="396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400" b="1" dirty="0"/>
              <a:t>Output</a:t>
            </a:r>
            <a:r>
              <a:rPr lang="en-US" sz="2000" dirty="0"/>
              <a:t> is any signal exiting the board.</a:t>
            </a:r>
          </a:p>
          <a:p>
            <a:pPr marL="0" indent="0" eaLnBrk="1" hangingPunct="1">
              <a:defRPr/>
            </a:pPr>
            <a:endParaRPr lang="en-US" sz="2000" dirty="0"/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8995C73F-CDEE-4F91-8ABD-58EA88938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4876800"/>
            <a:ext cx="78851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Almost all systems that use physical computing will have some form of output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What are some examples of Outputs?</a:t>
            </a:r>
          </a:p>
        </p:txBody>
      </p:sp>
    </p:spTree>
    <p:extLst>
      <p:ext uri="{BB962C8B-B14F-4D97-AF65-F5344CB8AC3E}">
        <p14:creationId xmlns:p14="http://schemas.microsoft.com/office/powerpoint/2010/main" val="2291622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277DF0A-BF1D-49D9-B010-22223B448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Concepts: INPUT vs. OUTPUT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E6C2833-557E-4827-A355-90B9DB029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sz="1800" dirty="0"/>
              <a:t>Referenced from the perspective of the </a:t>
            </a:r>
            <a:r>
              <a:rPr lang="en-US" sz="1800" u="sng" dirty="0"/>
              <a:t>microcontroller</a:t>
            </a:r>
            <a:r>
              <a:rPr lang="en-US" sz="1800" dirty="0"/>
              <a:t> (electrical board).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63D069-0D56-4841-9927-72EEBD06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09800"/>
            <a:ext cx="388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400" b="1" dirty="0"/>
              <a:t>Inputs</a:t>
            </a:r>
            <a:r>
              <a:rPr lang="en-US" sz="2000" dirty="0"/>
              <a:t> is a signal / information going into the board.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C8DC12-29DC-4660-BCD2-43C1F12E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09800"/>
            <a:ext cx="396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400" b="1" dirty="0"/>
              <a:t>Output</a:t>
            </a:r>
            <a:r>
              <a:rPr lang="en-US" sz="2000" dirty="0"/>
              <a:t> is any signal exiting the board.</a:t>
            </a:r>
          </a:p>
          <a:p>
            <a:pPr marL="0" indent="0" eaLnBrk="1" hangingPunct="1">
              <a:defRPr/>
            </a:pPr>
            <a:endParaRPr lang="en-US" sz="2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34ADFE-D108-4168-8F1F-D4F4BAF3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71900"/>
            <a:ext cx="3886200" cy="1371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en-US" altLang="en-US" sz="2000" u="sng">
                <a:solidFill>
                  <a:srgbClr val="000000"/>
                </a:solidFill>
                <a:latin typeface="HelveticaNeueLT Pro 77 BdCn" charset="0"/>
                <a:ea typeface="Osaka" pitchFamily="1" charset="-128"/>
              </a:rPr>
              <a:t>Examples</a:t>
            </a:r>
            <a:r>
              <a:rPr lang="en-US" altLang="en-US" sz="2000">
                <a:solidFill>
                  <a:srgbClr val="000000"/>
                </a:solidFill>
                <a:latin typeface="HelveticaNeueLT Pro 77 BdCn" charset="0"/>
                <a:ea typeface="Osaka" pitchFamily="1" charset="-128"/>
              </a:rPr>
              <a:t>: Buttons Switches, Light Sensors, Flex Sensors, Humidity Sensors, Temperature Sensors…</a:t>
            </a:r>
            <a:endParaRPr lang="en-US" altLang="en-US">
              <a:solidFill>
                <a:srgbClr val="000000"/>
              </a:solidFill>
              <a:latin typeface="HelveticaNeueLT Pro 77 BdCn" charset="0"/>
              <a:ea typeface="Osaka" pitchFamily="1" charset="-128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DA690C-EFA9-4362-BB44-1A1365EA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71900"/>
            <a:ext cx="3962400" cy="1371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en-US" sz="2000" u="sng" dirty="0"/>
              <a:t>Examples</a:t>
            </a:r>
            <a:r>
              <a:rPr lang="en-US" sz="2000" dirty="0"/>
              <a:t>: LEDs, DC motor, servo motor, a </a:t>
            </a:r>
            <a:r>
              <a:rPr lang="en-US" sz="2000" dirty="0" err="1"/>
              <a:t>piezo</a:t>
            </a:r>
            <a:r>
              <a:rPr lang="en-US" sz="2000" dirty="0"/>
              <a:t> buzzer, relay, an RGB LED</a:t>
            </a:r>
          </a:p>
          <a:p>
            <a:pPr marL="0" indent="0" eaLnBrk="1" hangingPunct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8461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F8AD-2AB1-445C-BBD2-DFDF001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Concepts: Analog vs. Digital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30141-A87C-4A7B-B5DC-475C9F71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9301" y="1377950"/>
            <a:ext cx="8221663" cy="3016250"/>
          </a:xfrm>
        </p:spPr>
        <p:txBody>
          <a:bodyPr/>
          <a:lstStyle/>
          <a:p>
            <a:pPr marL="0" indent="0"/>
            <a:r>
              <a:rPr lang="en-US" altLang="en-US"/>
              <a:t>Microcontrollers are </a:t>
            </a:r>
            <a:r>
              <a:rPr lang="en-US" altLang="en-US" b="1"/>
              <a:t>digital</a:t>
            </a:r>
            <a:r>
              <a:rPr lang="en-US" altLang="en-US"/>
              <a:t> devices – ON or OFF.  Also called – discrete.</a:t>
            </a:r>
          </a:p>
          <a:p>
            <a:pPr marL="0" indent="0"/>
            <a:endParaRPr lang="en-US" altLang="en-US"/>
          </a:p>
          <a:p>
            <a:pPr marL="0" indent="0"/>
            <a:r>
              <a:rPr lang="en-US" altLang="en-US" b="1"/>
              <a:t>analog</a:t>
            </a:r>
            <a:r>
              <a:rPr lang="en-US" altLang="en-US"/>
              <a:t> signals are anything that can be a full range of values.  What are some examples? More on this later…</a:t>
            </a:r>
          </a:p>
        </p:txBody>
      </p:sp>
      <p:grpSp>
        <p:nvGrpSpPr>
          <p:cNvPr id="25603" name="Group 13">
            <a:extLst>
              <a:ext uri="{FF2B5EF4-FFF2-40B4-BE49-F238E27FC236}">
                <a16:creationId xmlns:a16="http://schemas.microsoft.com/office/drawing/2014/main" id="{63024C2E-5A30-4079-9C97-8F314B2425D3}"/>
              </a:ext>
            </a:extLst>
          </p:cNvPr>
          <p:cNvGrpSpPr>
            <a:grpSpLocks/>
          </p:cNvGrpSpPr>
          <p:nvPr/>
        </p:nvGrpSpPr>
        <p:grpSpPr bwMode="auto">
          <a:xfrm>
            <a:off x="1647825" y="4394200"/>
            <a:ext cx="8077200" cy="1498600"/>
            <a:chOff x="124460" y="4394200"/>
            <a:chExt cx="8077200" cy="1498600"/>
          </a:xfrm>
        </p:grpSpPr>
        <p:pic>
          <p:nvPicPr>
            <p:cNvPr id="25604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36231375-EFC3-4C0D-BB2C-443959A6F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 bwMode="auto">
            <a:xfrm>
              <a:off x="815975" y="4394200"/>
              <a:ext cx="3200400" cy="127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8" descr="http://soulargrooves.com/new/wp-content/uploads/2012/11/analog-signal.gif">
              <a:extLst>
                <a:ext uri="{FF2B5EF4-FFF2-40B4-BE49-F238E27FC236}">
                  <a16:creationId xmlns:a16="http://schemas.microsoft.com/office/drawing/2014/main" id="{DFE5E336-E130-44B3-A911-5776EDA55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56" b="50000"/>
            <a:stretch>
              <a:fillRect/>
            </a:stretch>
          </p:blipFill>
          <p:spPr bwMode="auto">
            <a:xfrm>
              <a:off x="4895850" y="5398294"/>
              <a:ext cx="3200400" cy="494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9B688D-E2D1-4502-BC26-D1104A5A84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21898" y="4827588"/>
              <a:ext cx="795337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5607" name="Group 8">
              <a:extLst>
                <a:ext uri="{FF2B5EF4-FFF2-40B4-BE49-F238E27FC236}">
                  <a16:creationId xmlns:a16="http://schemas.microsoft.com/office/drawing/2014/main" id="{38A011E0-5E6B-4244-9086-E5FDCBD02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" y="4657517"/>
              <a:ext cx="657860" cy="338554"/>
              <a:chOff x="48260" y="4657517"/>
              <a:chExt cx="657860" cy="338554"/>
            </a:xfrm>
          </p:grpSpPr>
          <p:sp>
            <p:nvSpPr>
              <p:cNvPr id="25620" name="TextBox 12">
                <a:extLst>
                  <a:ext uri="{FF2B5EF4-FFF2-40B4-BE49-F238E27FC236}">
                    <a16:creationId xmlns:a16="http://schemas.microsoft.com/office/drawing/2014/main" id="{B7BEB695-4A9C-4C4C-8359-9C6A8A444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/>
                  <a:t>5 V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A2604BE-9D78-449F-B836-B140B4A1A91C}"/>
                  </a:ext>
                </a:extLst>
              </p:cNvPr>
              <p:cNvCxnSpPr>
                <a:cxnSpLocks noChangeShapeType="1"/>
                <a:stCxn id="25620" idx="3"/>
              </p:cNvCxnSpPr>
              <p:nvPr/>
            </p:nvCxnSpPr>
            <p:spPr bwMode="auto">
              <a:xfrm>
                <a:off x="568960" y="4827588"/>
                <a:ext cx="1365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08" name="Group 9">
              <a:extLst>
                <a:ext uri="{FF2B5EF4-FFF2-40B4-BE49-F238E27FC236}">
                  <a16:creationId xmlns:a16="http://schemas.microsoft.com/office/drawing/2014/main" id="{17834159-7632-4920-9DC3-7CE8D0E3F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460" y="5152817"/>
              <a:ext cx="661035" cy="338554"/>
              <a:chOff x="63500" y="5152817"/>
              <a:chExt cx="661035" cy="338554"/>
            </a:xfrm>
          </p:grpSpPr>
          <p:sp>
            <p:nvSpPr>
              <p:cNvPr id="25618" name="TextBox 2">
                <a:extLst>
                  <a:ext uri="{FF2B5EF4-FFF2-40B4-BE49-F238E27FC236}">
                    <a16:creationId xmlns:a16="http://schemas.microsoft.com/office/drawing/2014/main" id="{6B4B62E8-0555-4BA7-BF58-5301B3D67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/>
                  <a:t>0 V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6110D8E-4A80-4B8A-83D3-3A221B42746F}"/>
                  </a:ext>
                </a:extLst>
              </p:cNvPr>
              <p:cNvCxnSpPr>
                <a:cxnSpLocks noChangeShapeType="1"/>
                <a:stCxn id="25618" idx="3"/>
              </p:cNvCxnSpPr>
              <p:nvPr/>
            </p:nvCxnSpPr>
            <p:spPr bwMode="auto">
              <a:xfrm>
                <a:off x="584200" y="5322888"/>
                <a:ext cx="139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09" name="Group 18">
              <a:extLst>
                <a:ext uri="{FF2B5EF4-FFF2-40B4-BE49-F238E27FC236}">
                  <a16:creationId xmlns:a16="http://schemas.microsoft.com/office/drawing/2014/main" id="{8AA8FFE7-BC40-4B47-A945-58D6D815E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5775" y="4657517"/>
              <a:ext cx="657860" cy="338554"/>
              <a:chOff x="48260" y="4657517"/>
              <a:chExt cx="657860" cy="338554"/>
            </a:xfrm>
          </p:grpSpPr>
          <p:sp>
            <p:nvSpPr>
              <p:cNvPr id="25616" name="TextBox 19">
                <a:extLst>
                  <a:ext uri="{FF2B5EF4-FFF2-40B4-BE49-F238E27FC236}">
                    <a16:creationId xmlns:a16="http://schemas.microsoft.com/office/drawing/2014/main" id="{513B3651-9E93-4F30-9024-0275024C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60" y="46575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/>
                  <a:t>5 V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AA32F4-3F7D-4CA2-A300-193CD1C750D8}"/>
                  </a:ext>
                </a:extLst>
              </p:cNvPr>
              <p:cNvCxnSpPr>
                <a:cxnSpLocks noChangeShapeType="1"/>
                <a:stCxn id="25616" idx="3"/>
              </p:cNvCxnSpPr>
              <p:nvPr/>
            </p:nvCxnSpPr>
            <p:spPr bwMode="auto">
              <a:xfrm>
                <a:off x="569595" y="4827588"/>
                <a:ext cx="1365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10" name="Group 24">
              <a:extLst>
                <a:ext uri="{FF2B5EF4-FFF2-40B4-BE49-F238E27FC236}">
                  <a16:creationId xmlns:a16="http://schemas.microsoft.com/office/drawing/2014/main" id="{3747AA3F-19E3-46C7-916E-BBB1D2409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600" y="5152817"/>
              <a:ext cx="661035" cy="338554"/>
              <a:chOff x="63500" y="5152817"/>
              <a:chExt cx="661035" cy="338554"/>
            </a:xfrm>
          </p:grpSpPr>
          <p:sp>
            <p:nvSpPr>
              <p:cNvPr id="25614" name="TextBox 25">
                <a:extLst>
                  <a:ext uri="{FF2B5EF4-FFF2-40B4-BE49-F238E27FC236}">
                    <a16:creationId xmlns:a16="http://schemas.microsoft.com/office/drawing/2014/main" id="{966D6FAD-AEA1-4326-B701-ABA4846CC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00" y="5152817"/>
                <a:ext cx="520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/>
                  <a:t>0 V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5C9D8F6-CEBD-4D2C-AEBE-B0D2472D3B4D}"/>
                  </a:ext>
                </a:extLst>
              </p:cNvPr>
              <p:cNvCxnSpPr>
                <a:cxnSpLocks noChangeShapeType="1"/>
                <a:stCxn id="25614" idx="3"/>
              </p:cNvCxnSpPr>
              <p:nvPr/>
            </p:nvCxnSpPr>
            <p:spPr bwMode="auto">
              <a:xfrm>
                <a:off x="584835" y="5322888"/>
                <a:ext cx="139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F48EF7-2F99-4AE2-A3F1-C6ECF8DEFF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17235" y="4826000"/>
              <a:ext cx="7937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652C5D-2791-412C-82C0-E586D9E55E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610985" y="4827588"/>
              <a:ext cx="795338" cy="492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15078F-D814-402F-AA59-53A8245759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06323" y="4826000"/>
              <a:ext cx="795337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93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setup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setup code here, to run once: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 </a:t>
            </a:r>
            <a:r>
              <a:rPr lang="en-US" b="1" dirty="0"/>
              <a:t>loop</a:t>
            </a:r>
            <a:r>
              <a:rPr lang="en-US" dirty="0"/>
              <a:t>() 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// put your main code here, to run repeatedly: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minimum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: It is called only when the </a:t>
            </a:r>
            <a:r>
              <a:rPr lang="en-US" dirty="0" err="1"/>
              <a:t>Arduino</a:t>
            </a:r>
            <a:r>
              <a:rPr lang="en-US" dirty="0"/>
              <a:t> is powered on or reset. It is used to initialize variables and pin modes </a:t>
            </a:r>
          </a:p>
          <a:p>
            <a:endParaRPr lang="en-US" dirty="0"/>
          </a:p>
          <a:p>
            <a:r>
              <a:rPr lang="en-US" dirty="0"/>
              <a:t>loop : The loop functions runs continuously till the device is powered off. The main logic of the code goes here. Similar to while (1) for micro-controller programming.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minimum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pin on </a:t>
            </a:r>
            <a:r>
              <a:rPr lang="en-US" dirty="0" err="1"/>
              <a:t>arduino</a:t>
            </a:r>
            <a:r>
              <a:rPr lang="en-US" dirty="0"/>
              <a:t> can be set as input or output by using </a:t>
            </a:r>
            <a:r>
              <a:rPr lang="en-US" dirty="0" err="1"/>
              <a:t>pinMode</a:t>
            </a:r>
            <a:r>
              <a:rPr lang="en-US" dirty="0"/>
              <a:t> function. </a:t>
            </a:r>
          </a:p>
          <a:p>
            <a:endParaRPr lang="en-US" dirty="0"/>
          </a:p>
          <a:p>
            <a:r>
              <a:rPr lang="en-US" dirty="0" err="1"/>
              <a:t>pinMode</a:t>
            </a:r>
            <a:r>
              <a:rPr lang="en-US" dirty="0"/>
              <a:t>(13, OUTPUT); // sets pin 13 as output pin</a:t>
            </a:r>
          </a:p>
          <a:p>
            <a:endParaRPr lang="en-US" dirty="0"/>
          </a:p>
          <a:p>
            <a:r>
              <a:rPr lang="en-US" dirty="0" err="1"/>
              <a:t>pinMode</a:t>
            </a:r>
            <a:r>
              <a:rPr lang="en-US" dirty="0"/>
              <a:t>(13, INPUT); // sets pin 13 as input pin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PinMode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Introduction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Shyam</a:t>
            </a:r>
            <a:r>
              <a:rPr lang="en-US" dirty="0"/>
              <a:t> Sharma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(13, LOW); // Makes the output voltage on pin 13 , 0V</a:t>
            </a:r>
          </a:p>
          <a:p>
            <a:endParaRPr lang="en-US" dirty="0"/>
          </a:p>
          <a:p>
            <a:r>
              <a:rPr lang="en-US" dirty="0" err="1"/>
              <a:t>digitalWrite</a:t>
            </a:r>
            <a:r>
              <a:rPr lang="en-US" dirty="0"/>
              <a:t>(13, HIGH); // Makes the output voltage on pin 13 , 5V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buttonState</a:t>
            </a:r>
            <a:r>
              <a:rPr lang="en-US" dirty="0"/>
              <a:t> = </a:t>
            </a:r>
            <a:r>
              <a:rPr lang="en-US" dirty="0" err="1"/>
              <a:t>digitalRead</a:t>
            </a:r>
            <a:r>
              <a:rPr lang="en-US" dirty="0"/>
              <a:t>(2); // reads the value of pin 2 in </a:t>
            </a:r>
            <a:r>
              <a:rPr lang="en-US" dirty="0" err="1"/>
              <a:t>buttonState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Reading/writing digital values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7FCB-A286-4EC1-8406-D8EB552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Open up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2A6B-7917-460F-9165-9B588425C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u="sng" dirty="0"/>
              <a:t>Hints</a:t>
            </a:r>
            <a:r>
              <a:rPr lang="en-US" sz="2400" dirty="0"/>
              <a:t>:</a:t>
            </a:r>
          </a:p>
          <a:p>
            <a:pPr marL="0" indent="0">
              <a:buNone/>
              <a:defRPr/>
            </a:pPr>
            <a:r>
              <a:rPr lang="en-US" sz="2400" b="1" dirty="0"/>
              <a:t>For PC Users </a:t>
            </a:r>
            <a:r>
              <a:rPr lang="en-US" sz="2400" b="1" dirty="0">
                <a:sym typeface="Wingdings" charset="0"/>
              </a:rPr>
              <a:t> </a:t>
            </a:r>
          </a:p>
          <a:p>
            <a:pPr marL="0" indent="0">
              <a:buFont typeface="HelveticaNeueLT Pro 77 BdCn" charset="0"/>
              <a:buAutoNum type="arabicPeriod"/>
              <a:defRPr/>
            </a:pPr>
            <a:r>
              <a:rPr lang="en-US" sz="2400" dirty="0">
                <a:sym typeface="Wingdings" charset="0"/>
              </a:rPr>
              <a:t>Let the installer copy and move the files to the appropriate locations, or</a:t>
            </a:r>
          </a:p>
          <a:p>
            <a:pPr marL="0" indent="0">
              <a:buFont typeface="HelveticaNeueLT Pro 77 BdCn" charset="0"/>
              <a:buAutoNum type="arabicPeriod"/>
              <a:defRPr/>
            </a:pPr>
            <a:r>
              <a:rPr lang="en-US" sz="2400" dirty="0">
                <a:sym typeface="Wingdings" charset="0"/>
              </a:rPr>
              <a:t>Create a folder under C:\Program Files (x86) called </a:t>
            </a:r>
            <a:r>
              <a:rPr lang="en-US" sz="2400" dirty="0" err="1">
                <a:sym typeface="Wingdings" charset="0"/>
              </a:rPr>
              <a:t>Arduino</a:t>
            </a:r>
            <a:r>
              <a:rPr lang="en-US" sz="2400" dirty="0">
                <a:sym typeface="Wingdings" charset="0"/>
              </a:rPr>
              <a:t>. Move the entire </a:t>
            </a:r>
            <a:r>
              <a:rPr lang="en-US" sz="2400" dirty="0" err="1">
                <a:sym typeface="Wingdings" charset="0"/>
              </a:rPr>
              <a:t>Arduino</a:t>
            </a:r>
            <a:r>
              <a:rPr lang="en-US" sz="2400" dirty="0">
                <a:sym typeface="Wingdings" charset="0"/>
              </a:rPr>
              <a:t> program folder here.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271EC1-6B5E-4541-8917-7AF558874A97}"/>
              </a:ext>
            </a:extLst>
          </p:cNvPr>
          <p:cNvSpPr txBox="1">
            <a:spLocks/>
          </p:cNvSpPr>
          <p:nvPr/>
        </p:nvSpPr>
        <p:spPr bwMode="auto">
          <a:xfrm>
            <a:off x="6324601" y="1752601"/>
            <a:ext cx="38084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 algn="l" defTabSz="457200" rtl="0" eaLnBrk="1" fontAlgn="base" hangingPunct="1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HelveticaNeueLT Pro 57 Cn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For Mac Users </a:t>
            </a:r>
            <a:r>
              <a:rPr lang="en-US" sz="2400" b="1" dirty="0">
                <a:sym typeface="Wingdings" pitchFamily="2" charset="2"/>
              </a:rPr>
              <a:t>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ym typeface="Wingdings" pitchFamily="2" charset="2"/>
              </a:rPr>
              <a:t>Move the </a:t>
            </a:r>
            <a:r>
              <a:rPr lang="en-US" sz="2400" dirty="0" err="1">
                <a:sym typeface="Wingdings" pitchFamily="2" charset="2"/>
              </a:rPr>
              <a:t>Arduino</a:t>
            </a:r>
            <a:r>
              <a:rPr lang="en-US" sz="2400" dirty="0">
                <a:sym typeface="Wingdings" pitchFamily="2" charset="2"/>
              </a:rPr>
              <a:t> executable to the dock for ease of access.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ym typeface="Wingdings" pitchFamily="2" charset="2"/>
              </a:rPr>
              <a:t>Resist the temptation to run these from your desktop.</a:t>
            </a:r>
            <a:endParaRPr lang="en-US" sz="2400" dirty="0"/>
          </a:p>
        </p:txBody>
      </p:sp>
      <p:pic>
        <p:nvPicPr>
          <p:cNvPr id="26628" name="Picture 4" descr="http://www.brandsoftheworld.com/sites/default/files/styles/logo-thumbnail/public/102011/arduino.ai_.png">
            <a:extLst>
              <a:ext uri="{FF2B5EF4-FFF2-40B4-BE49-F238E27FC236}">
                <a16:creationId xmlns:a16="http://schemas.microsoft.com/office/drawing/2014/main" id="{B9975881-5A1B-4238-BEBF-57CBA7B9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160339"/>
            <a:ext cx="125888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9">
            <a:extLst>
              <a:ext uri="{FF2B5EF4-FFF2-40B4-BE49-F238E27FC236}">
                <a16:creationId xmlns:a16="http://schemas.microsoft.com/office/drawing/2014/main" id="{B31A63EF-F85F-4BEB-9F55-0E68F6E8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00188"/>
            <a:ext cx="3505200" cy="8620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10C780-2384-4F4A-95CF-A4097A80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ea typeface="+mj-ea"/>
              </a:rPr>
              <a:t>Arduino</a:t>
            </a:r>
            <a:r>
              <a:rPr lang="en-US" dirty="0">
                <a:ea typeface="+mj-ea"/>
              </a:rPr>
              <a:t> </a:t>
            </a:r>
            <a:br>
              <a:rPr lang="en-US" dirty="0">
                <a:ea typeface="+mj-ea"/>
              </a:rPr>
            </a:br>
            <a:r>
              <a:rPr lang="en-US" sz="2800" dirty="0"/>
              <a:t>Integrated Development Environment (IDE)</a:t>
            </a:r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588937AC-E971-4332-BB2F-B671DB4BBE8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7001" y="1500188"/>
            <a:ext cx="3654425" cy="53324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/>
              <a:t>Two required functions / methods / routines:</a:t>
            </a:r>
          </a:p>
          <a:p>
            <a:pPr marL="0" indent="0"/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runs once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/>
            <a:endParaRPr lang="en-US" altLang="en-US" sz="22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repeats</a:t>
            </a:r>
          </a:p>
          <a:p>
            <a:pPr marL="0" indent="0">
              <a:buNone/>
            </a:pPr>
            <a:r>
              <a:rPr lang="en-US" altLang="en-US" sz="22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F7F75CF7-26E1-4805-88A9-0DE4B622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4445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5836A-78B1-4D53-A773-1AAE7F63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07075"/>
            <a:ext cx="3771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error &amp; status messages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4A1DD-16C0-4669-A0DB-09952148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6" y="6354764"/>
            <a:ext cx="434975" cy="274637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5C81F00B-6B82-4C1C-ABFD-1B6FABD1EE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27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Settings:  Tools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Serial Port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608861D9-B548-4B43-8B7D-499A6588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6" y="1069975"/>
            <a:ext cx="46894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8BE7C39-BBD8-47C4-8BB5-649F0124A76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7000" y="1500188"/>
            <a:ext cx="4191000" cy="5332412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/>
              <a:t>Your computer communicates to the </a:t>
            </a:r>
            <a:r>
              <a:rPr lang="en-US" sz="2400" dirty="0" err="1"/>
              <a:t>Arduino</a:t>
            </a:r>
            <a:r>
              <a:rPr lang="en-US" sz="2400" dirty="0"/>
              <a:t> microcontroller via a serial port </a:t>
            </a:r>
            <a:r>
              <a:rPr lang="en-US" sz="2400" dirty="0">
                <a:sym typeface="Wingdings" pitchFamily="2" charset="2"/>
              </a:rPr>
              <a:t> through a USB-Serial adapter.</a:t>
            </a:r>
          </a:p>
          <a:p>
            <a:pPr marL="0" indent="0">
              <a:defRPr/>
            </a:pPr>
            <a:endParaRPr lang="en-US" sz="2400" dirty="0">
              <a:cs typeface="Courier New" pitchFamily="49" charset="0"/>
              <a:sym typeface="Wingdings" pitchFamily="2" charset="2"/>
            </a:endParaRPr>
          </a:p>
          <a:p>
            <a:pPr marL="0" indent="0">
              <a:defRPr/>
            </a:pPr>
            <a:r>
              <a:rPr lang="en-US" sz="2400" dirty="0">
                <a:cs typeface="Courier New" pitchFamily="49" charset="0"/>
                <a:sym typeface="Wingdings" pitchFamily="2" charset="2"/>
              </a:rPr>
              <a:t>Check to make sure that the drivers are properly installed.</a:t>
            </a:r>
            <a:endParaRPr lang="en-US" sz="2200" dirty="0"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F64CC4E-3432-4E0A-A770-5FDA6846F5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27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Settings:  Tools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Board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A7EB83D-0726-4F3F-BDD1-F86680D6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9900FF"/>
              </a:clrFrom>
              <a:clrTo>
                <a:srgbClr val="990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08075"/>
            <a:ext cx="6608763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E9A1566-9990-475D-A475-EE796FC4247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676400" y="5018089"/>
            <a:ext cx="8866188" cy="1004887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/>
              <a:t>Next, double-check that the proper board is selected under the </a:t>
            </a:r>
            <a:r>
              <a:rPr lang="en-US" sz="2400" dirty="0" err="1"/>
              <a:t>Tools</a:t>
            </a:r>
            <a:r>
              <a:rPr lang="en-US" sz="2400" dirty="0" err="1">
                <a:sym typeface="Wingdings" pitchFamily="2" charset="2"/>
              </a:rPr>
              <a:t>Board</a:t>
            </a:r>
            <a:r>
              <a:rPr lang="en-US" sz="2400" dirty="0">
                <a:sym typeface="Wingdings" pitchFamily="2" charset="2"/>
              </a:rPr>
              <a:t> menu.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E9E837-BFC5-47C6-A170-562E44D0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838" y="2096226"/>
            <a:ext cx="9532323" cy="266554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400" b="1" i="1" spc="-30" dirty="0">
                <a:solidFill>
                  <a:schemeClr val="accent1"/>
                </a:solidFill>
                <a:latin typeface="Constantia"/>
                <a:cs typeface="Constantia"/>
              </a:rPr>
              <a:t>“How </a:t>
            </a:r>
            <a:r>
              <a:rPr lang="en-US" sz="5400" b="1" i="1" spc="-10" dirty="0">
                <a:solidFill>
                  <a:schemeClr val="accent1"/>
                </a:solidFill>
                <a:latin typeface="Constantia"/>
                <a:cs typeface="Constantia"/>
              </a:rPr>
              <a:t>much more </a:t>
            </a:r>
            <a:r>
              <a:rPr lang="en-US" sz="5400" b="1" i="1" spc="-25" dirty="0">
                <a:solidFill>
                  <a:schemeClr val="accent1"/>
                </a:solidFill>
                <a:latin typeface="Constantia"/>
                <a:cs typeface="Constantia"/>
              </a:rPr>
              <a:t>Arduino </a:t>
            </a:r>
            <a:r>
              <a:rPr lang="en-US" sz="5400" b="1" i="1" spc="-10" dirty="0">
                <a:solidFill>
                  <a:schemeClr val="accent1"/>
                </a:solidFill>
                <a:latin typeface="Constantia"/>
                <a:cs typeface="Constantia"/>
              </a:rPr>
              <a:t>can </a:t>
            </a:r>
            <a:r>
              <a:rPr lang="en-US" sz="5400" b="1" i="1" spc="-5" dirty="0">
                <a:solidFill>
                  <a:schemeClr val="accent1"/>
                </a:solidFill>
                <a:latin typeface="Constantia"/>
                <a:cs typeface="Constantia"/>
              </a:rPr>
              <a:t>do </a:t>
            </a:r>
            <a:r>
              <a:rPr lang="en-US" sz="5400" b="1" i="1" spc="-10" dirty="0">
                <a:solidFill>
                  <a:schemeClr val="accent1"/>
                </a:solidFill>
                <a:latin typeface="Constantia"/>
                <a:cs typeface="Constantia"/>
              </a:rPr>
              <a:t>is only </a:t>
            </a:r>
            <a:r>
              <a:rPr lang="en-US" sz="5400" b="1" i="1" spc="-5" dirty="0">
                <a:solidFill>
                  <a:schemeClr val="accent1"/>
                </a:solidFill>
                <a:latin typeface="Constantia"/>
                <a:cs typeface="Constantia"/>
              </a:rPr>
              <a:t>left </a:t>
            </a:r>
            <a:r>
              <a:rPr lang="en-US" sz="5400" b="1" i="1" spc="-25" dirty="0">
                <a:solidFill>
                  <a:schemeClr val="accent1"/>
                </a:solidFill>
                <a:latin typeface="Constantia"/>
                <a:cs typeface="Constantia"/>
              </a:rPr>
              <a:t>to</a:t>
            </a:r>
            <a:r>
              <a:rPr lang="en-US" sz="5400" b="1" i="1" spc="140" dirty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5400" b="1" i="1" spc="-20" dirty="0">
                <a:solidFill>
                  <a:schemeClr val="accent1"/>
                </a:solidFill>
                <a:latin typeface="Constantia"/>
                <a:cs typeface="Constantia"/>
              </a:rPr>
              <a:t>your</a:t>
            </a:r>
            <a:r>
              <a:rPr lang="en-US" sz="5400" dirty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5400" b="1" i="1" spc="-15" dirty="0">
                <a:solidFill>
                  <a:schemeClr val="accent1"/>
                </a:solidFill>
                <a:latin typeface="Constantia"/>
                <a:cs typeface="Constantia"/>
              </a:rPr>
              <a:t>imagination”</a:t>
            </a:r>
            <a:br>
              <a:rPr lang="en-US" dirty="0">
                <a:latin typeface="Constantia"/>
                <a:cs typeface="Constantia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2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1DCBB6B-DC5D-418D-9AD1-333655EE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50"/>
            <a:ext cx="8229600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What is a Microcontroller</a:t>
            </a:r>
          </a:p>
        </p:txBody>
      </p:sp>
      <p:pic>
        <p:nvPicPr>
          <p:cNvPr id="3075" name="Content Placeholder 3">
            <a:extLst>
              <a:ext uri="{FF2B5EF4-FFF2-40B4-BE49-F238E27FC236}">
                <a16:creationId xmlns:a16="http://schemas.microsoft.com/office/drawing/2014/main" id="{9408B728-1E7D-4849-948F-46D230DE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744539"/>
            <a:ext cx="5226050" cy="40290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BA2DA-3356-4445-A0E9-C0D021AFF610}"/>
              </a:ext>
            </a:extLst>
          </p:cNvPr>
          <p:cNvSpPr txBox="1"/>
          <p:nvPr/>
        </p:nvSpPr>
        <p:spPr>
          <a:xfrm>
            <a:off x="1687513" y="4994275"/>
            <a:ext cx="8991600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/>
              <a:t>A small computer on a single chip </a:t>
            </a: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sz="2400" dirty="0"/>
              <a:t>containing a processor, memory, and input/output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/>
              <a:t>Typically "</a:t>
            </a:r>
            <a:r>
              <a:rPr lang="en-US" sz="2400" b="1" dirty="0"/>
              <a:t>embedded</a:t>
            </a:r>
            <a:r>
              <a:rPr lang="en-US" sz="2400" dirty="0"/>
              <a:t>" inside some device that they control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/>
              <a:t>A microcontroller is often small and low cost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dirty="0">
                <a:hlinkClick r:id="rId3"/>
              </a:rPr>
              <a:t>Examples</a:t>
            </a: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3077" name="Text Box 9">
            <a:extLst>
              <a:ext uri="{FF2B5EF4-FFF2-40B4-BE49-F238E27FC236}">
                <a16:creationId xmlns:a16="http://schemas.microsoft.com/office/drawing/2014/main" id="{77DF850C-521A-443A-A6A8-94FD3A53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38601"/>
            <a:ext cx="283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www.mikroe.com/chapters/view/1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9B9F9C8-D692-43B2-B902-8709A07D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 Development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1C61-1FA2-41FC-89C3-A96C0A59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370013"/>
            <a:ext cx="4038600" cy="23939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 printed circuit board designed to facilitate work with a particular microcontroller.</a:t>
            </a:r>
          </a:p>
        </p:txBody>
      </p:sp>
      <p:pic>
        <p:nvPicPr>
          <p:cNvPr id="4100" name="Picture 2" descr="arduino and breadboard">
            <a:extLst>
              <a:ext uri="{FF2B5EF4-FFF2-40B4-BE49-F238E27FC236}">
                <a16:creationId xmlns:a16="http://schemas.microsoft.com/office/drawing/2014/main" id="{6870F016-B2EA-4B0D-8C14-9A7DEA54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371601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3">
            <a:extLst>
              <a:ext uri="{FF2B5EF4-FFF2-40B4-BE49-F238E27FC236}">
                <a16:creationId xmlns:a16="http://schemas.microsoft.com/office/drawing/2014/main" id="{B2F63BC5-7115-4D17-8EBB-CA29A33E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1"/>
            <a:ext cx="77168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/>
              <a:t>Typical components include: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/>
              <a:t>power circuit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/>
              <a:t>programming interface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/>
              <a:t>basic input; usually buttons and LEDs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/>
              <a:t>I/O pins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9EA4-55BB-4017-B0B8-2B02CC6C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7182"/>
            <a:ext cx="10058400" cy="861062"/>
          </a:xfrm>
        </p:spPr>
        <p:txBody>
          <a:bodyPr>
            <a:normAutofit fontScale="90000"/>
          </a:bodyPr>
          <a:lstStyle/>
          <a:p>
            <a:r>
              <a:rPr lang="en-IN" sz="6200" dirty="0">
                <a:latin typeface="Adobe Arabic" panose="02040503050201020203" pitchFamily="18" charset="-78"/>
                <a:cs typeface="Adobe Arabic" panose="02040503050201020203" pitchFamily="18" charset="-78"/>
              </a:rPr>
              <a:t>Why Arduino..?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A0824-EC37-49CB-A4B5-FC28E1A83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62" y="1651519"/>
            <a:ext cx="9951618" cy="43387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5D20-11A5-47E7-9678-FBC91684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305" y="2863565"/>
            <a:ext cx="3288108" cy="1130870"/>
          </a:xfrm>
        </p:spPr>
        <p:txBody>
          <a:bodyPr>
            <a:normAutofit fontScale="90000"/>
          </a:bodyPr>
          <a:lstStyle/>
          <a:p>
            <a:r>
              <a:rPr lang="en-IN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Lets Start Arduino…!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C29-19B3-4269-9997-6FEE9B0BC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11" y="83975"/>
            <a:ext cx="4625651" cy="61675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A9E8-9CF4-462C-8FB0-3B5AD83F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155269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4000" i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GB" altLang="en-US" sz="4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GB" altLang="en-US" sz="4000" i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arrr</a:t>
            </a:r>
            <a:r>
              <a:rPr lang="en-GB" altLang="en-US" sz="4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altLang="en-US" sz="4000" i="1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dween</a:t>
            </a:r>
            <a:r>
              <a:rPr lang="en-GB" altLang="en-US" sz="4000" i="1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-oh )</a:t>
            </a:r>
          </a:p>
          <a:p>
            <a:pPr marL="0" indent="0">
              <a:spcBef>
                <a:spcPts val="100"/>
              </a:spcBef>
              <a:buNone/>
            </a:pPr>
            <a:endParaRPr lang="en-GB" alt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GB" alt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GB" alt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(n.)</a:t>
            </a:r>
            <a:r>
              <a:rPr 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It's an open-source physical computing platform based on a simple microcontroller board, and a development environment for writing software for the board.</a:t>
            </a:r>
            <a:endParaRPr lang="en-GB" alt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C0BCA-6D05-46D0-A1C5-65669B5C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24354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Arduino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E4F98-F2D8-4840-A588-9C87FB91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50" y="122260"/>
            <a:ext cx="1731210" cy="1647172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3171D-DA5A-40BB-B4B4-601B6B0FC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52400"/>
            <a:ext cx="609600" cy="609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4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D9037-E58B-4BC2-AA66-AA068A556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02" y="3545269"/>
            <a:ext cx="3371197" cy="2217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C381E9-CAB3-4812-A60C-BE3C561A1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30" y="3624051"/>
            <a:ext cx="3760080" cy="2247692"/>
          </a:xfrm>
          <a:prstGeom prst="rect">
            <a:avLst/>
          </a:prstGeom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01A2CD5E-D3C6-43A8-AFB2-450118EB5972}"/>
              </a:ext>
            </a:extLst>
          </p:cNvPr>
          <p:cNvSpPr/>
          <p:nvPr/>
        </p:nvSpPr>
        <p:spPr bwMode="auto">
          <a:xfrm>
            <a:off x="9565875" y="5712247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22">
            <a:extLst>
              <a:ext uri="{FF2B5EF4-FFF2-40B4-BE49-F238E27FC236}">
                <a16:creationId xmlns:a16="http://schemas.microsoft.com/office/drawing/2014/main" id="{BEFF0B2B-5635-47E9-BB7D-EE3623A0D040}"/>
              </a:ext>
            </a:extLst>
          </p:cNvPr>
          <p:cNvSpPr/>
          <p:nvPr/>
        </p:nvSpPr>
        <p:spPr bwMode="auto">
          <a:xfrm>
            <a:off x="5920512" y="5600662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CCD995A-9936-483C-82E6-601A3D35385E}"/>
              </a:ext>
            </a:extLst>
          </p:cNvPr>
          <p:cNvSpPr/>
          <p:nvPr/>
        </p:nvSpPr>
        <p:spPr bwMode="auto">
          <a:xfrm>
            <a:off x="6373772" y="316774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8FA86625-45AD-4007-913C-DB7FA71C9D2C}"/>
              </a:ext>
            </a:extLst>
          </p:cNvPr>
          <p:cNvSpPr/>
          <p:nvPr/>
        </p:nvSpPr>
        <p:spPr bwMode="auto">
          <a:xfrm>
            <a:off x="8454232" y="2234473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EFBBB-99B9-4754-896A-48F7157D8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3" y="934464"/>
            <a:ext cx="3085162" cy="2029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A0B9D-8D00-4AF1-B37B-8F69A712C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79" y="1516185"/>
            <a:ext cx="2373680" cy="2373680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5D573B31-53EA-484B-A639-3EF5AF76D467}"/>
              </a:ext>
            </a:extLst>
          </p:cNvPr>
          <p:cNvSpPr/>
          <p:nvPr/>
        </p:nvSpPr>
        <p:spPr bwMode="auto">
          <a:xfrm>
            <a:off x="1678154" y="262481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B993A-83D2-4906-A181-43C4EAA78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27" y="1127124"/>
            <a:ext cx="3371197" cy="164065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A5DC3B12-946B-40B8-B587-4FBF0E596DD3}"/>
              </a:ext>
            </a:extLst>
          </p:cNvPr>
          <p:cNvSpPr txBox="1"/>
          <p:nvPr/>
        </p:nvSpPr>
        <p:spPr>
          <a:xfrm>
            <a:off x="1805569" y="2641852"/>
            <a:ext cx="1709827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Nano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24C4CAC1-21B0-4EEE-8D7C-2F9B938E6613}"/>
              </a:ext>
            </a:extLst>
          </p:cNvPr>
          <p:cNvSpPr txBox="1"/>
          <p:nvPr/>
        </p:nvSpPr>
        <p:spPr>
          <a:xfrm>
            <a:off x="9429423" y="2988612"/>
            <a:ext cx="146858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Mega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2183168C-9E66-4380-BE4F-A126531B9C94}"/>
              </a:ext>
            </a:extLst>
          </p:cNvPr>
          <p:cNvSpPr txBox="1"/>
          <p:nvPr/>
        </p:nvSpPr>
        <p:spPr>
          <a:xfrm>
            <a:off x="6437328" y="3177065"/>
            <a:ext cx="2230582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</a:t>
            </a:r>
            <a:r>
              <a:rPr lang="en-US" sz="2000" dirty="0" err="1"/>
              <a:t>LilyPad</a:t>
            </a:r>
            <a:endParaRPr lang="en-US" sz="2000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15D02D0-9774-4971-918B-77C991670EE1}"/>
              </a:ext>
            </a:extLst>
          </p:cNvPr>
          <p:cNvSpPr txBox="1"/>
          <p:nvPr/>
        </p:nvSpPr>
        <p:spPr>
          <a:xfrm>
            <a:off x="6096555" y="5720460"/>
            <a:ext cx="14962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Mini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83FDB1FC-1C48-4B22-B813-A301B2B7BFA0}"/>
              </a:ext>
            </a:extLst>
          </p:cNvPr>
          <p:cNvSpPr txBox="1"/>
          <p:nvPr/>
        </p:nvSpPr>
        <p:spPr>
          <a:xfrm>
            <a:off x="9689599" y="5762770"/>
            <a:ext cx="1847206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Leonardo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DA5250-44BE-47AC-B423-C8CC5C440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1" y="3627816"/>
            <a:ext cx="2373680" cy="1744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ounded Rectangle 22">
            <a:extLst>
              <a:ext uri="{FF2B5EF4-FFF2-40B4-BE49-F238E27FC236}">
                <a16:creationId xmlns:a16="http://schemas.microsoft.com/office/drawing/2014/main" id="{1B46C5A7-3CE0-4716-8683-B21FA1F92877}"/>
              </a:ext>
            </a:extLst>
          </p:cNvPr>
          <p:cNvSpPr/>
          <p:nvPr/>
        </p:nvSpPr>
        <p:spPr bwMode="auto">
          <a:xfrm>
            <a:off x="1299963" y="5523175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5B9932AB-FE2D-4534-986D-DCF21A1EDE20}"/>
              </a:ext>
            </a:extLst>
          </p:cNvPr>
          <p:cNvSpPr txBox="1"/>
          <p:nvPr/>
        </p:nvSpPr>
        <p:spPr>
          <a:xfrm>
            <a:off x="1476006" y="5642973"/>
            <a:ext cx="1496290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Arduino Uno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3C0B043-3A0D-46AF-A4CF-49783B9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12" y="319861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Types of Arduino Boards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D3A9F8-AD28-4B2D-A612-44BD0A746A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152400"/>
            <a:ext cx="609600" cy="609600"/>
          </a:xfrm>
          <a:prstGeom prst="rect">
            <a:avLst/>
          </a:prstGeom>
        </p:spPr>
      </p:pic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6745CBCE-B15F-4B7B-ABD1-74D58ADF58D5}"/>
              </a:ext>
            </a:extLst>
          </p:cNvPr>
          <p:cNvSpPr/>
          <p:nvPr/>
        </p:nvSpPr>
        <p:spPr bwMode="auto">
          <a:xfrm>
            <a:off x="9194727" y="2937470"/>
            <a:ext cx="1634837" cy="53711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0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C347E5-DF4A-427B-B345-4CB5B048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33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Arduino Uno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AF3CA-5ED9-40FB-93A8-C341F7203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0" y="1263546"/>
            <a:ext cx="7307754" cy="40735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4DBC98-079F-489F-99A8-76F68B1F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54" y="1353401"/>
            <a:ext cx="4693593" cy="365821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Digital pins: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digital IO pins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are PWM pins (3, 5, 6, 9, 10, and 11).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Analog pins: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analog pins(A0, A1, A2, A3, A4, and A5)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analog values as an input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5D473-9E68-4801-8730-CFC2287DD759}"/>
              </a:ext>
            </a:extLst>
          </p:cNvPr>
          <p:cNvCxnSpPr/>
          <p:nvPr/>
        </p:nvCxnSpPr>
        <p:spPr>
          <a:xfrm>
            <a:off x="7309639" y="1353401"/>
            <a:ext cx="0" cy="48141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3D43-8CD9-4646-BE2E-7F38765AC8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847</Words>
  <Application>Microsoft Office PowerPoint</Application>
  <PresentationFormat>Widescreen</PresentationFormat>
  <Paragraphs>135</Paragraphs>
  <Slides>25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Adobe Arabic</vt:lpstr>
      <vt:lpstr>Adobe Hebrew</vt:lpstr>
      <vt:lpstr>Arial</vt:lpstr>
      <vt:lpstr>Calibri</vt:lpstr>
      <vt:lpstr>Calibri Light</vt:lpstr>
      <vt:lpstr>Constantia</vt:lpstr>
      <vt:lpstr>Courier New</vt:lpstr>
      <vt:lpstr>HelveticaNeueLT Pro 77 BdCn</vt:lpstr>
      <vt:lpstr>Times New Roman</vt:lpstr>
      <vt:lpstr>Office Theme</vt:lpstr>
      <vt:lpstr>PowerPoint Presentation</vt:lpstr>
      <vt:lpstr>Arduino :  Introduction &amp; Programming</vt:lpstr>
      <vt:lpstr>What is a Microcontroller</vt:lpstr>
      <vt:lpstr>What is a Development Board</vt:lpstr>
      <vt:lpstr>Why Arduino..?</vt:lpstr>
      <vt:lpstr>Lets Start Arduino…!</vt:lpstr>
      <vt:lpstr>Arduino Basics</vt:lpstr>
      <vt:lpstr>Types of Arduino Boards</vt:lpstr>
      <vt:lpstr>Arduino Uno</vt:lpstr>
      <vt:lpstr>PowerPoint Presentation</vt:lpstr>
      <vt:lpstr>What is an Arduino ?</vt:lpstr>
      <vt:lpstr>Uses of Arduino</vt:lpstr>
      <vt:lpstr>Getting started with Programming</vt:lpstr>
      <vt:lpstr>Concepts: INPUT vs. OUTPUT</vt:lpstr>
      <vt:lpstr>Concepts: INPUT vs. OUTPUT</vt:lpstr>
      <vt:lpstr>Concepts: Analog vs. Digital</vt:lpstr>
      <vt:lpstr>Bare minimum code</vt:lpstr>
      <vt:lpstr>Bare minimum code</vt:lpstr>
      <vt:lpstr>PinMode</vt:lpstr>
      <vt:lpstr>Reading/writing digital values</vt:lpstr>
      <vt:lpstr>Open up Arduino</vt:lpstr>
      <vt:lpstr>Arduino  Integrated Development Environment (IDE)</vt:lpstr>
      <vt:lpstr>Settings:  Tools  Serial Port</vt:lpstr>
      <vt:lpstr>Settings:  Tools  Board</vt:lpstr>
      <vt:lpstr>“How much more Arduino can do is only left to your imagination”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poudel</dc:creator>
  <cp:lastModifiedBy>Anup poudel</cp:lastModifiedBy>
  <cp:revision>2</cp:revision>
  <dcterms:created xsi:type="dcterms:W3CDTF">2021-12-19T16:49:53Z</dcterms:created>
  <dcterms:modified xsi:type="dcterms:W3CDTF">2021-12-27T01:41:56Z</dcterms:modified>
</cp:coreProperties>
</file>