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90" r:id="rId4"/>
  </p:sldMasterIdLst>
  <p:notesMasterIdLst>
    <p:notesMasterId r:id="rId30"/>
  </p:notesMasterIdLst>
  <p:handoutMasterIdLst>
    <p:handoutMasterId r:id="rId31"/>
  </p:handoutMasterIdLst>
  <p:sldIdLst>
    <p:sldId id="256" r:id="rId5"/>
    <p:sldId id="301" r:id="rId6"/>
    <p:sldId id="302" r:id="rId7"/>
    <p:sldId id="303" r:id="rId8"/>
    <p:sldId id="275" r:id="rId9"/>
    <p:sldId id="277" r:id="rId10"/>
    <p:sldId id="282" r:id="rId11"/>
    <p:sldId id="290" r:id="rId12"/>
    <p:sldId id="291" r:id="rId13"/>
    <p:sldId id="279" r:id="rId14"/>
    <p:sldId id="278" r:id="rId15"/>
    <p:sldId id="281" r:id="rId16"/>
    <p:sldId id="283" r:id="rId17"/>
    <p:sldId id="292" r:id="rId18"/>
    <p:sldId id="287" r:id="rId19"/>
    <p:sldId id="293" r:id="rId20"/>
    <p:sldId id="294" r:id="rId21"/>
    <p:sldId id="295" r:id="rId22"/>
    <p:sldId id="284" r:id="rId23"/>
    <p:sldId id="296" r:id="rId24"/>
    <p:sldId id="297" r:id="rId25"/>
    <p:sldId id="300" r:id="rId26"/>
    <p:sldId id="298" r:id="rId27"/>
    <p:sldId id="299" r:id="rId28"/>
    <p:sldId id="28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4" autoAdjust="0"/>
    <p:restoredTop sz="94660"/>
  </p:normalViewPr>
  <p:slideViewPr>
    <p:cSldViewPr snapToGrid="0">
      <p:cViewPr varScale="1">
        <p:scale>
          <a:sx n="85" d="100"/>
          <a:sy n="85" d="100"/>
        </p:scale>
        <p:origin x="518" y="6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259BEA-82BC-4476-91F2-380E77DBAD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9DE9C3-2AB8-44E5-BCFE-5DD42DFC56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D7858F-6309-4F09-BEA0-6CBF97E55806}" type="datetimeFigureOut">
              <a:rPr lang="en-US" smtClean="0"/>
              <a:t>3/13/2022</a:t>
            </a:fld>
            <a:endParaRPr lang="en-US" dirty="0"/>
          </a:p>
        </p:txBody>
      </p:sp>
      <p:sp>
        <p:nvSpPr>
          <p:cNvPr id="4" name="Footer Placeholder 3">
            <a:extLst>
              <a:ext uri="{FF2B5EF4-FFF2-40B4-BE49-F238E27FC236}">
                <a16:creationId xmlns:a16="http://schemas.microsoft.com/office/drawing/2014/main" id="{5E1B971B-9BC3-41DB-91DC-F03F5C808D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4A0720E-F4E2-435B-A885-9194BA3026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F8AE00-5498-4F06-8655-F21703489BCA}" type="slidenum">
              <a:rPr lang="en-US" smtClean="0"/>
              <a:t>‹#›</a:t>
            </a:fld>
            <a:endParaRPr lang="en-US" dirty="0"/>
          </a:p>
        </p:txBody>
      </p:sp>
    </p:spTree>
    <p:extLst>
      <p:ext uri="{BB962C8B-B14F-4D97-AF65-F5344CB8AC3E}">
        <p14:creationId xmlns:p14="http://schemas.microsoft.com/office/powerpoint/2010/main" val="377342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53C5D-CD12-6D4C-A980-0612968271E2}" type="datetimeFigureOut">
              <a:rPr lang="en-US" smtClean="0"/>
              <a:t>3/13/2022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167F0-0840-1348-BFE4-C6298BBC0698}" type="slidenum">
              <a:rPr lang="en-US" smtClean="0"/>
              <a:t>‹#›</a:t>
            </a:fld>
            <a:endParaRPr lang="en-US" dirty="0"/>
          </a:p>
        </p:txBody>
      </p:sp>
    </p:spTree>
    <p:extLst>
      <p:ext uri="{BB962C8B-B14F-4D97-AF65-F5344CB8AC3E}">
        <p14:creationId xmlns:p14="http://schemas.microsoft.com/office/powerpoint/2010/main" val="148990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6ACA6CA-E140-824D-8E8B-5CC5036BDBAE}" type="datetime1">
              <a:rPr lang="en-US" noProof="0" smtClean="0"/>
              <a:pPr/>
              <a:t>3/13/2022</a:t>
            </a:fld>
            <a:endParaRPr lang="en-US" noProof="0"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noProof="0"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1089566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ACA6CA-E140-824D-8E8B-5CC5036BDBAE}" type="datetime1">
              <a:rPr lang="en-US" noProof="0" smtClean="0"/>
              <a:pPr/>
              <a:t>3/13/2022</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89791607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ACA6CA-E140-824D-8E8B-5CC5036BDBAE}" type="datetime1">
              <a:rPr lang="en-US" noProof="0" smtClean="0"/>
              <a:pPr/>
              <a:t>3/13/2022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54614221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ACA6CA-E140-824D-8E8B-5CC5036BDBAE}" type="datetime1">
              <a:rPr lang="en-US" noProof="0" smtClean="0"/>
              <a:pPr/>
              <a:t>3/13/2022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79587392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ACA6CA-E140-824D-8E8B-5CC5036BDBAE}" type="datetime1">
              <a:rPr lang="en-US" noProof="0" smtClean="0"/>
              <a:pPr/>
              <a:t>3/13/2022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59350680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6ACA6CA-E140-824D-8E8B-5CC5036BDBAE}" type="datetime1">
              <a:rPr lang="en-US" noProof="0" smtClean="0"/>
              <a:pPr/>
              <a:t>3/13/2022</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61773687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6ACA6CA-E140-824D-8E8B-5CC5036BDBAE}" type="datetime1">
              <a:rPr lang="en-US" noProof="0" smtClean="0"/>
              <a:pPr/>
              <a:t>3/13/2022</a:t>
            </a:fld>
            <a:endParaRPr lang="en-US" noProof="0" dirty="0"/>
          </a:p>
        </p:txBody>
      </p:sp>
      <p:sp>
        <p:nvSpPr>
          <p:cNvPr id="8" name="Footer Placeholder 7"/>
          <p:cNvSpPr>
            <a:spLocks noGrp="1"/>
          </p:cNvSpPr>
          <p:nvPr>
            <p:ph type="ftr" sz="quarter" idx="11"/>
          </p:nvPr>
        </p:nvSpPr>
        <p:spPr>
          <a:xfrm>
            <a:off x="561111" y="6391838"/>
            <a:ext cx="3644282" cy="304801"/>
          </a:xfrm>
        </p:spPr>
        <p:txBody>
          <a:bodyPr/>
          <a:lstStyle/>
          <a:p>
            <a:endParaRPr lang="en-US" noProof="0" dirty="0"/>
          </a:p>
        </p:txBody>
      </p:sp>
      <p:sp>
        <p:nvSpPr>
          <p:cNvPr id="9" name="Slide Number Placeholder 8"/>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91855642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6ACA6CA-E140-824D-8E8B-5CC5036BDBAE}" type="datetime1">
              <a:rPr lang="en-US" noProof="0" smtClean="0"/>
              <a:pPr/>
              <a:t>3/13/2022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84252551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6ACA6CA-E140-824D-8E8B-5CC5036BDBAE}" type="datetime1">
              <a:rPr lang="en-US" noProof="0" smtClean="0"/>
              <a:pPr/>
              <a:t>3/13/2022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777834969"/>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Only - left">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7DD9237C-03C9-D843-906B-96D98C6B2D61}" type="datetime1">
              <a:rPr lang="en-US" noProof="0" smtClean="0"/>
              <a:t>3/13/2022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0627871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ullets as Icons 5X Vertical">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B480622-FB8F-493B-9965-971B07D752E2}"/>
              </a:ext>
            </a:extLst>
          </p:cNvPr>
          <p:cNvSpPr>
            <a:spLocks noGrp="1"/>
          </p:cNvSpPr>
          <p:nvPr>
            <p:ph type="body" sz="quarter" idx="13" hasCustomPrompt="1"/>
          </p:nvPr>
        </p:nvSpPr>
        <p:spPr>
          <a:xfrm>
            <a:off x="6792913" y="1748812"/>
            <a:ext cx="3852000" cy="720000"/>
          </a:xfrm>
          <a:prstGeom prst="roundRect">
            <a:avLst/>
          </a:prstGeom>
          <a:solidFill>
            <a:schemeClr val="bg1">
              <a:lumMod val="95000"/>
            </a:schemeClr>
          </a:solidFill>
          <a:ln w="31750">
            <a:solidFill>
              <a:schemeClr val="accent1"/>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6" name="Text Placeholder 9">
            <a:extLst>
              <a:ext uri="{FF2B5EF4-FFF2-40B4-BE49-F238E27FC236}">
                <a16:creationId xmlns:a16="http://schemas.microsoft.com/office/drawing/2014/main" id="{2C5BC223-8B87-4685-A901-71B07847E41C}"/>
              </a:ext>
            </a:extLst>
          </p:cNvPr>
          <p:cNvSpPr>
            <a:spLocks noGrp="1"/>
          </p:cNvSpPr>
          <p:nvPr>
            <p:ph type="body" sz="quarter" idx="14" hasCustomPrompt="1"/>
          </p:nvPr>
        </p:nvSpPr>
        <p:spPr>
          <a:xfrm>
            <a:off x="6792913" y="2561156"/>
            <a:ext cx="3852000" cy="720000"/>
          </a:xfrm>
          <a:prstGeom prst="roundRect">
            <a:avLst/>
          </a:prstGeom>
          <a:solidFill>
            <a:schemeClr val="bg1">
              <a:lumMod val="95000"/>
            </a:schemeClr>
          </a:solidFill>
          <a:ln w="31750">
            <a:solidFill>
              <a:schemeClr val="accent2"/>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7" name="Text Placeholder 9">
            <a:extLst>
              <a:ext uri="{FF2B5EF4-FFF2-40B4-BE49-F238E27FC236}">
                <a16:creationId xmlns:a16="http://schemas.microsoft.com/office/drawing/2014/main" id="{1AE3DDF2-FC22-4381-9763-408FEF9648BD}"/>
              </a:ext>
            </a:extLst>
          </p:cNvPr>
          <p:cNvSpPr>
            <a:spLocks noGrp="1"/>
          </p:cNvSpPr>
          <p:nvPr>
            <p:ph type="body" sz="quarter" idx="15" hasCustomPrompt="1"/>
          </p:nvPr>
        </p:nvSpPr>
        <p:spPr>
          <a:xfrm>
            <a:off x="6792913" y="3373501"/>
            <a:ext cx="3852000" cy="720000"/>
          </a:xfrm>
          <a:prstGeom prst="roundRect">
            <a:avLst/>
          </a:prstGeom>
          <a:solidFill>
            <a:schemeClr val="bg1">
              <a:lumMod val="95000"/>
            </a:schemeClr>
          </a:solidFill>
          <a:ln w="31750">
            <a:solidFill>
              <a:schemeClr val="accent3"/>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8" name="Text Placeholder 9">
            <a:extLst>
              <a:ext uri="{FF2B5EF4-FFF2-40B4-BE49-F238E27FC236}">
                <a16:creationId xmlns:a16="http://schemas.microsoft.com/office/drawing/2014/main" id="{6170A2BF-28BF-4B27-B92D-B1423601B767}"/>
              </a:ext>
            </a:extLst>
          </p:cNvPr>
          <p:cNvSpPr>
            <a:spLocks noGrp="1"/>
          </p:cNvSpPr>
          <p:nvPr>
            <p:ph type="body" sz="quarter" idx="16" hasCustomPrompt="1"/>
          </p:nvPr>
        </p:nvSpPr>
        <p:spPr>
          <a:xfrm>
            <a:off x="6792913" y="4185846"/>
            <a:ext cx="3852000" cy="720000"/>
          </a:xfrm>
          <a:prstGeom prst="roundRect">
            <a:avLst/>
          </a:prstGeom>
          <a:solidFill>
            <a:schemeClr val="bg1">
              <a:lumMod val="95000"/>
            </a:schemeClr>
          </a:solidFill>
          <a:ln w="31750">
            <a:solidFill>
              <a:schemeClr val="accent4"/>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9" name="Text Placeholder 9">
            <a:extLst>
              <a:ext uri="{FF2B5EF4-FFF2-40B4-BE49-F238E27FC236}">
                <a16:creationId xmlns:a16="http://schemas.microsoft.com/office/drawing/2014/main" id="{2DB1D08C-9D26-4EC5-B935-D6A265A2A672}"/>
              </a:ext>
            </a:extLst>
          </p:cNvPr>
          <p:cNvSpPr>
            <a:spLocks noGrp="1"/>
          </p:cNvSpPr>
          <p:nvPr>
            <p:ph type="body" sz="quarter" idx="17" hasCustomPrompt="1"/>
          </p:nvPr>
        </p:nvSpPr>
        <p:spPr>
          <a:xfrm>
            <a:off x="6792913" y="4998190"/>
            <a:ext cx="3852000" cy="720000"/>
          </a:xfrm>
          <a:prstGeom prst="roundRect">
            <a:avLst/>
          </a:prstGeom>
          <a:solidFill>
            <a:schemeClr val="bg1">
              <a:lumMod val="95000"/>
            </a:schemeClr>
          </a:solidFill>
          <a:ln w="31750">
            <a:solidFill>
              <a:schemeClr val="accent6"/>
            </a:solidFill>
          </a:ln>
        </p:spPr>
        <p:txBody>
          <a:bodyPr anchor="ctr">
            <a:normAutofit/>
          </a:bodyPr>
          <a:lstStyle>
            <a:lvl1pPr marL="0" indent="0">
              <a:buNone/>
              <a:defRPr sz="2100">
                <a:solidFill>
                  <a:schemeClr val="tx1"/>
                </a:solidFill>
              </a:defRPr>
            </a:lvl1pPr>
          </a:lstStyle>
          <a:p>
            <a:pPr lvl="0"/>
            <a:r>
              <a:rPr lang="en-US" noProof="0"/>
              <a:t>Text Item</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397BD2BD-1F35-9841-A6BF-76BE540EE01F}" type="datetime1">
              <a:rPr lang="en-US" noProof="0" smtClean="0"/>
              <a:t>3/13/2022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Picture Placeholder 13">
            <a:extLst>
              <a:ext uri="{FF2B5EF4-FFF2-40B4-BE49-F238E27FC236}">
                <a16:creationId xmlns:a16="http://schemas.microsoft.com/office/drawing/2014/main" id="{9DDAF6ED-5E16-4D29-98B7-FB80DB3AAFEC}"/>
              </a:ext>
            </a:extLst>
          </p:cNvPr>
          <p:cNvSpPr>
            <a:spLocks noGrp="1"/>
          </p:cNvSpPr>
          <p:nvPr>
            <p:ph type="pic" sz="quarter" idx="18" hasCustomPrompt="1"/>
          </p:nvPr>
        </p:nvSpPr>
        <p:spPr>
          <a:xfrm>
            <a:off x="5870575" y="1840504"/>
            <a:ext cx="536616" cy="536616"/>
          </a:xfrm>
        </p:spPr>
        <p:txBody>
          <a:bodyPr lIns="0" tIns="0" rIns="0" bIns="0" anchor="ctr">
            <a:normAutofit/>
          </a:bodyPr>
          <a:lstStyle>
            <a:lvl1pPr marL="0" indent="0" algn="ctr">
              <a:buNone/>
              <a:defRPr sz="1100" i="1"/>
            </a:lvl1pPr>
          </a:lstStyle>
          <a:p>
            <a:r>
              <a:rPr lang="en-US" noProof="0" dirty="0"/>
              <a:t>Icon</a:t>
            </a:r>
          </a:p>
        </p:txBody>
      </p:sp>
      <p:sp>
        <p:nvSpPr>
          <p:cNvPr id="21" name="Picture Placeholder 13">
            <a:extLst>
              <a:ext uri="{FF2B5EF4-FFF2-40B4-BE49-F238E27FC236}">
                <a16:creationId xmlns:a16="http://schemas.microsoft.com/office/drawing/2014/main" id="{8C305CB7-F303-430E-951A-7FC6F97062AA}"/>
              </a:ext>
            </a:extLst>
          </p:cNvPr>
          <p:cNvSpPr>
            <a:spLocks noGrp="1"/>
          </p:cNvSpPr>
          <p:nvPr>
            <p:ph type="pic" sz="quarter" idx="19" hasCustomPrompt="1"/>
          </p:nvPr>
        </p:nvSpPr>
        <p:spPr>
          <a:xfrm>
            <a:off x="5870575" y="2652849"/>
            <a:ext cx="536616" cy="536616"/>
          </a:xfrm>
        </p:spPr>
        <p:txBody>
          <a:bodyPr lIns="0" tIns="0" rIns="0" bIns="0" anchor="ctr">
            <a:normAutofit/>
          </a:bodyPr>
          <a:lstStyle>
            <a:lvl1pPr marL="0" indent="0" algn="ctr">
              <a:buNone/>
              <a:defRPr sz="1100" i="1"/>
            </a:lvl1pPr>
          </a:lstStyle>
          <a:p>
            <a:r>
              <a:rPr lang="en-US" noProof="0" dirty="0"/>
              <a:t>Icon</a:t>
            </a:r>
          </a:p>
        </p:txBody>
      </p:sp>
      <p:sp>
        <p:nvSpPr>
          <p:cNvPr id="22" name="Picture Placeholder 13">
            <a:extLst>
              <a:ext uri="{FF2B5EF4-FFF2-40B4-BE49-F238E27FC236}">
                <a16:creationId xmlns:a16="http://schemas.microsoft.com/office/drawing/2014/main" id="{84D427E5-ED69-4A46-A9B7-F4DC4466F320}"/>
              </a:ext>
            </a:extLst>
          </p:cNvPr>
          <p:cNvSpPr>
            <a:spLocks noGrp="1"/>
          </p:cNvSpPr>
          <p:nvPr>
            <p:ph type="pic" sz="quarter" idx="20" hasCustomPrompt="1"/>
          </p:nvPr>
        </p:nvSpPr>
        <p:spPr>
          <a:xfrm>
            <a:off x="5870575" y="3465194"/>
            <a:ext cx="536616" cy="536616"/>
          </a:xfrm>
        </p:spPr>
        <p:txBody>
          <a:bodyPr lIns="0" tIns="0" rIns="0" bIns="0" anchor="ctr">
            <a:normAutofit/>
          </a:bodyPr>
          <a:lstStyle>
            <a:lvl1pPr marL="0" indent="0" algn="ctr">
              <a:buNone/>
              <a:defRPr sz="1100" i="1"/>
            </a:lvl1pPr>
          </a:lstStyle>
          <a:p>
            <a:r>
              <a:rPr lang="en-US" noProof="0" dirty="0"/>
              <a:t>Icon</a:t>
            </a:r>
          </a:p>
        </p:txBody>
      </p:sp>
      <p:sp>
        <p:nvSpPr>
          <p:cNvPr id="24" name="Picture Placeholder 13">
            <a:extLst>
              <a:ext uri="{FF2B5EF4-FFF2-40B4-BE49-F238E27FC236}">
                <a16:creationId xmlns:a16="http://schemas.microsoft.com/office/drawing/2014/main" id="{3DDA902F-61D6-4F1C-86C6-D1F5584AE8B3}"/>
              </a:ext>
            </a:extLst>
          </p:cNvPr>
          <p:cNvSpPr>
            <a:spLocks noGrp="1"/>
          </p:cNvSpPr>
          <p:nvPr>
            <p:ph type="pic" sz="quarter" idx="21" hasCustomPrompt="1"/>
          </p:nvPr>
        </p:nvSpPr>
        <p:spPr>
          <a:xfrm>
            <a:off x="5870575" y="4277539"/>
            <a:ext cx="536616" cy="536616"/>
          </a:xfrm>
        </p:spPr>
        <p:txBody>
          <a:bodyPr lIns="0" tIns="0" rIns="0" bIns="0" anchor="ctr">
            <a:normAutofit/>
          </a:bodyPr>
          <a:lstStyle>
            <a:lvl1pPr marL="0" indent="0" algn="ctr">
              <a:buNone/>
              <a:defRPr sz="1100" i="1"/>
            </a:lvl1pPr>
          </a:lstStyle>
          <a:p>
            <a:r>
              <a:rPr lang="en-US" noProof="0" dirty="0"/>
              <a:t>Icon</a:t>
            </a:r>
          </a:p>
        </p:txBody>
      </p:sp>
      <p:sp>
        <p:nvSpPr>
          <p:cNvPr id="26" name="Picture Placeholder 13">
            <a:extLst>
              <a:ext uri="{FF2B5EF4-FFF2-40B4-BE49-F238E27FC236}">
                <a16:creationId xmlns:a16="http://schemas.microsoft.com/office/drawing/2014/main" id="{D8B6871A-9C69-4437-A5AD-A0400BAF2C6D}"/>
              </a:ext>
            </a:extLst>
          </p:cNvPr>
          <p:cNvSpPr>
            <a:spLocks noGrp="1"/>
          </p:cNvSpPr>
          <p:nvPr>
            <p:ph type="pic" sz="quarter" idx="23" hasCustomPrompt="1"/>
          </p:nvPr>
        </p:nvSpPr>
        <p:spPr>
          <a:xfrm>
            <a:off x="5870575" y="5089882"/>
            <a:ext cx="536616" cy="536616"/>
          </a:xfrm>
        </p:spPr>
        <p:txBody>
          <a:bodyPr lIns="0" tIns="0" rIns="0" bIns="0" anchor="ctr">
            <a:normAutofit/>
          </a:bodyPr>
          <a:lstStyle>
            <a:lvl1pPr marL="0" indent="0" algn="ctr">
              <a:buNone/>
              <a:defRPr sz="1100" i="1"/>
            </a:lvl1pPr>
          </a:lstStyle>
          <a:p>
            <a:r>
              <a:rPr lang="en-US" noProof="0" dirty="0"/>
              <a:t>Icon</a:t>
            </a:r>
          </a:p>
        </p:txBody>
      </p:sp>
    </p:spTree>
    <p:extLst>
      <p:ext uri="{BB962C8B-B14F-4D97-AF65-F5344CB8AC3E}">
        <p14:creationId xmlns:p14="http://schemas.microsoft.com/office/powerpoint/2010/main" val="3296259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D41EE2-1449-2741-9D08-61623EFC2A0E}" type="datetime1">
              <a:rPr lang="en-US" noProof="0" smtClean="0"/>
              <a:t>3/13/2022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4653690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Light">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B8ACAEC3-8D8C-3848-8630-7A0DFF3F6116}"/>
              </a:ext>
            </a:extLst>
          </p:cNvPr>
          <p:cNvSpPr>
            <a:spLocks noChangeAspect="1"/>
          </p:cNvSpPr>
          <p:nvPr userDrawn="1"/>
        </p:nvSpPr>
        <p:spPr>
          <a:xfrm>
            <a:off x="8699143" y="3702940"/>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9">
            <a:extLst>
              <a:ext uri="{FF2B5EF4-FFF2-40B4-BE49-F238E27FC236}">
                <a16:creationId xmlns:a16="http://schemas.microsoft.com/office/drawing/2014/main" id="{CC12BEA0-F502-0646-A370-7ECF194608D0}"/>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D58C6160-632A-B540-A7E5-81F40CEC1FE7}"/>
              </a:ext>
            </a:extLst>
          </p:cNvPr>
          <p:cNvSpPr>
            <a:spLocks noChangeAspect="1"/>
          </p:cNvSpPr>
          <p:nvPr userDrawn="1"/>
        </p:nvSpPr>
        <p:spPr>
          <a:xfrm>
            <a:off x="6287247" y="370677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B2FEBB6-C1E0-0D47-8CCC-05EE2F756590}"/>
              </a:ext>
            </a:extLst>
          </p:cNvPr>
          <p:cNvSpPr>
            <a:spLocks noGrp="1"/>
          </p:cNvSpPr>
          <p:nvPr>
            <p:ph type="pic" sz="quarter" idx="23" hasCustomPrompt="1"/>
          </p:nvPr>
        </p:nvSpPr>
        <p:spPr>
          <a:xfrm>
            <a:off x="6452271"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7215E544-9553-AC42-B5C3-F7AE9AD6D815}"/>
              </a:ext>
            </a:extLst>
          </p:cNvPr>
          <p:cNvSpPr>
            <a:spLocks noChangeAspect="1"/>
          </p:cNvSpPr>
          <p:nvPr userDrawn="1"/>
        </p:nvSpPr>
        <p:spPr>
          <a:xfrm>
            <a:off x="8699143"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Oval 2">
            <a:extLst>
              <a:ext uri="{FF2B5EF4-FFF2-40B4-BE49-F238E27FC236}">
                <a16:creationId xmlns:a16="http://schemas.microsoft.com/office/drawing/2014/main" id="{F76E934A-C634-DF4D-992A-6E01917693AD}"/>
              </a:ext>
            </a:extLst>
          </p:cNvPr>
          <p:cNvSpPr>
            <a:spLocks noChangeAspect="1"/>
          </p:cNvSpPr>
          <p:nvPr userDrawn="1"/>
        </p:nvSpPr>
        <p:spPr>
          <a:xfrm>
            <a:off x="6289119"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6E94F40A-5592-5744-BFD7-61B04D70BFE7}" type="datetime1">
              <a:rPr lang="en-US" noProof="0" smtClean="0"/>
              <a:t>3/13/2022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
        <p:nvSpPr>
          <p:cNvPr id="20" name="Picture Placeholder 9">
            <a:extLst>
              <a:ext uri="{FF2B5EF4-FFF2-40B4-BE49-F238E27FC236}">
                <a16:creationId xmlns:a16="http://schemas.microsoft.com/office/drawing/2014/main" id="{8E97E18E-0E31-B542-9578-D6E4DCD84680}"/>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4" name="Picture Placeholder 9">
            <a:extLst>
              <a:ext uri="{FF2B5EF4-FFF2-40B4-BE49-F238E27FC236}">
                <a16:creationId xmlns:a16="http://schemas.microsoft.com/office/drawing/2014/main" id="{7602DDF7-46BD-6045-BDB0-45F47B0B6A9C}"/>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18204641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86F73ED6-3B3B-5A45-912C-FCFD7D53593C}"/>
              </a:ext>
            </a:extLst>
          </p:cNvPr>
          <p:cNvSpPr>
            <a:spLocks noChangeAspect="1"/>
          </p:cNvSpPr>
          <p:nvPr userDrawn="1"/>
        </p:nvSpPr>
        <p:spPr>
          <a:xfrm>
            <a:off x="8699143" y="3702940"/>
            <a:ext cx="1261872" cy="12618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B5971407-B12A-EE45-895D-769807DFC767}"/>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36215321-76D7-AD41-B779-DE347C617DB3}"/>
              </a:ext>
            </a:extLst>
          </p:cNvPr>
          <p:cNvSpPr>
            <a:spLocks noChangeAspect="1"/>
          </p:cNvSpPr>
          <p:nvPr userDrawn="1"/>
        </p:nvSpPr>
        <p:spPr>
          <a:xfrm>
            <a:off x="6288183" y="3706777"/>
            <a:ext cx="1261872" cy="12618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61684B2-1403-BD44-80B1-6A5C0D0A3C67}"/>
              </a:ext>
            </a:extLst>
          </p:cNvPr>
          <p:cNvSpPr>
            <a:spLocks noGrp="1"/>
          </p:cNvSpPr>
          <p:nvPr>
            <p:ph type="pic" sz="quarter" idx="23" hasCustomPrompt="1"/>
          </p:nvPr>
        </p:nvSpPr>
        <p:spPr>
          <a:xfrm>
            <a:off x="6454143"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799317"/>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799317"/>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A177F711-7020-994E-A797-D04033A0CF12}" type="datetime1">
              <a:rPr lang="en-US" noProof="0" smtClean="0"/>
              <a:t>3/13/2022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32541318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 Icon Bullets Vertical">
    <p:spTree>
      <p:nvGrpSpPr>
        <p:cNvPr id="1" name=""/>
        <p:cNvGrpSpPr/>
        <p:nvPr/>
      </p:nvGrpSpPr>
      <p:grpSpPr>
        <a:xfrm>
          <a:off x="0" y="0"/>
          <a:ext cx="0" cy="0"/>
          <a:chOff x="0" y="0"/>
          <a:chExt cx="0" cy="0"/>
        </a:xfrm>
      </p:grpSpPr>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2234226"/>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2234226"/>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2401122"/>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240018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A177F711-7020-994E-A797-D04033A0CF12}" type="datetime1">
              <a:rPr lang="en-US" noProof="0" smtClean="0"/>
              <a:t>3/13/2022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3785996"/>
            <a:ext cx="2325688" cy="1503455"/>
          </a:xfrm>
        </p:spPr>
        <p:txBody>
          <a:bodyPr>
            <a:no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3785996"/>
            <a:ext cx="2325688" cy="1503455"/>
          </a:xfrm>
        </p:spPr>
        <p:txBody>
          <a:bodyPr>
            <a:no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2465061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 Icon Bullets Horizontal">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625DE42-6A2A-D745-B1F8-2AF2793533BE}"/>
              </a:ext>
            </a:extLst>
          </p:cNvPr>
          <p:cNvSpPr>
            <a:spLocks noChangeAspect="1"/>
          </p:cNvSpPr>
          <p:nvPr userDrawn="1"/>
        </p:nvSpPr>
        <p:spPr>
          <a:xfrm>
            <a:off x="8404601" y="3981394"/>
            <a:ext cx="1042415" cy="10424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9">
            <a:extLst>
              <a:ext uri="{FF2B5EF4-FFF2-40B4-BE49-F238E27FC236}">
                <a16:creationId xmlns:a16="http://schemas.microsoft.com/office/drawing/2014/main" id="{A87D37E3-62A9-1F44-8520-EBED16BF1C0F}"/>
              </a:ext>
            </a:extLst>
          </p:cNvPr>
          <p:cNvSpPr>
            <a:spLocks noGrp="1"/>
          </p:cNvSpPr>
          <p:nvPr>
            <p:ph type="pic" sz="quarter" idx="24" hasCustomPrompt="1"/>
          </p:nvPr>
        </p:nvSpPr>
        <p:spPr>
          <a:xfrm>
            <a:off x="8535100"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75F8797D-AFBD-534A-AC82-DE2B7BAECE83}"/>
              </a:ext>
            </a:extLst>
          </p:cNvPr>
          <p:cNvSpPr>
            <a:spLocks noChangeAspect="1"/>
          </p:cNvSpPr>
          <p:nvPr userDrawn="1"/>
        </p:nvSpPr>
        <p:spPr>
          <a:xfrm>
            <a:off x="8404601" y="1932281"/>
            <a:ext cx="1042415" cy="10424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FE809D2-16A3-B143-BC10-FEC397E62C62}"/>
              </a:ext>
            </a:extLst>
          </p:cNvPr>
          <p:cNvSpPr>
            <a:spLocks noGrp="1"/>
          </p:cNvSpPr>
          <p:nvPr>
            <p:ph type="pic" sz="quarter" idx="23" hasCustomPrompt="1"/>
          </p:nvPr>
        </p:nvSpPr>
        <p:spPr>
          <a:xfrm>
            <a:off x="8535100"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8C369370-372E-0846-B090-5E6EF97A3B62}" type="datetime1">
              <a:rPr lang="en-US" noProof="0" smtClean="0"/>
              <a:t>3/13/2022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6189670" y="1840992"/>
            <a:ext cx="2095046" cy="1225056"/>
          </a:xfrm>
        </p:spPr>
        <p:txBody>
          <a:bodyPr anchor="ctr">
            <a:noAutofit/>
          </a:bodyPr>
          <a:lstStyle>
            <a:lvl1pPr marL="0" indent="0" algn="l">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9519533" y="1840992"/>
            <a:ext cx="2095046" cy="1225056"/>
          </a:xfrm>
        </p:spPr>
        <p:txBody>
          <a:bodyPr anchor="ctr">
            <a:noAutofit/>
          </a:bodyPr>
          <a:lstStyle>
            <a:lvl1pPr marL="0" indent="0" algn="l">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6189670"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9519533"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0" name="Oval 19">
            <a:extLst>
              <a:ext uri="{FF2B5EF4-FFF2-40B4-BE49-F238E27FC236}">
                <a16:creationId xmlns:a16="http://schemas.microsoft.com/office/drawing/2014/main" id="{73963115-25B3-494B-9A13-AC92EFE94C09}"/>
              </a:ext>
            </a:extLst>
          </p:cNvPr>
          <p:cNvSpPr>
            <a:spLocks noChangeAspect="1"/>
          </p:cNvSpPr>
          <p:nvPr userDrawn="1"/>
        </p:nvSpPr>
        <p:spPr>
          <a:xfrm>
            <a:off x="5070995" y="1932281"/>
            <a:ext cx="1042415" cy="1042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3C759269-D6E6-2B41-8BEE-8B5AFB809B6A}"/>
              </a:ext>
            </a:extLst>
          </p:cNvPr>
          <p:cNvSpPr>
            <a:spLocks noGrp="1"/>
          </p:cNvSpPr>
          <p:nvPr>
            <p:ph type="pic" sz="quarter" idx="21" hasCustomPrompt="1"/>
          </p:nvPr>
        </p:nvSpPr>
        <p:spPr>
          <a:xfrm>
            <a:off x="5201494"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43E569D5-DC38-7C46-95CD-ACFBFBF591A2}"/>
              </a:ext>
            </a:extLst>
          </p:cNvPr>
          <p:cNvSpPr>
            <a:spLocks noChangeAspect="1"/>
          </p:cNvSpPr>
          <p:nvPr userDrawn="1"/>
        </p:nvSpPr>
        <p:spPr>
          <a:xfrm>
            <a:off x="5070995" y="3981394"/>
            <a:ext cx="1042415" cy="10424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8396DFD-D667-2648-9BE4-6237690F7999}"/>
              </a:ext>
            </a:extLst>
          </p:cNvPr>
          <p:cNvSpPr>
            <a:spLocks noGrp="1"/>
          </p:cNvSpPr>
          <p:nvPr>
            <p:ph type="pic" sz="quarter" idx="22" hasCustomPrompt="1"/>
          </p:nvPr>
        </p:nvSpPr>
        <p:spPr>
          <a:xfrm>
            <a:off x="5201494"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29299010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a:t>Click to edit Master title style</a:t>
            </a:r>
          </a:p>
        </p:txBody>
      </p:sp>
      <p:sp>
        <p:nvSpPr>
          <p:cNvPr id="22" name="Picture Placeholder 21">
            <a:extLst>
              <a:ext uri="{FF2B5EF4-FFF2-40B4-BE49-F238E27FC236}">
                <a16:creationId xmlns:a16="http://schemas.microsoft.com/office/drawing/2014/main" id="{215A5A73-8E13-4E38-8362-0A09BA944115}"/>
              </a:ext>
            </a:extLst>
          </p:cNvPr>
          <p:cNvSpPr>
            <a:spLocks noGrp="1"/>
          </p:cNvSpPr>
          <p:nvPr>
            <p:ph type="pic" idx="1"/>
          </p:nvPr>
        </p:nvSpPr>
        <p:spPr>
          <a:xfrm>
            <a:off x="6058861" y="478881"/>
            <a:ext cx="5582675" cy="5908526"/>
          </a:xfrm>
          <a:custGeom>
            <a:avLst/>
            <a:gdLst>
              <a:gd name="connsiteX0" fmla="*/ 10816 w 5582675"/>
              <a:gd name="connsiteY0" fmla="*/ 0 h 5908526"/>
              <a:gd name="connsiteX1" fmla="*/ 5582675 w 5582675"/>
              <a:gd name="connsiteY1" fmla="*/ 0 h 5908526"/>
              <a:gd name="connsiteX2" fmla="*/ 5582675 w 5582675"/>
              <a:gd name="connsiteY2" fmla="*/ 5908526 h 5908526"/>
              <a:gd name="connsiteX3" fmla="*/ 0 w 5582675"/>
              <a:gd name="connsiteY3" fmla="*/ 5908526 h 5908526"/>
              <a:gd name="connsiteX4" fmla="*/ 30693 w 5582675"/>
              <a:gd name="connsiteY4" fmla="*/ 5722836 h 5908526"/>
              <a:gd name="connsiteX5" fmla="*/ 223682 w 5582675"/>
              <a:gd name="connsiteY5" fmla="*/ 2921544 h 5908526"/>
              <a:gd name="connsiteX6" fmla="*/ 30693 w 5582675"/>
              <a:gd name="connsiteY6" fmla="*/ 120253 h 590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2675" h="5908526">
                <a:moveTo>
                  <a:pt x="10816" y="0"/>
                </a:moveTo>
                <a:lnTo>
                  <a:pt x="5582675" y="0"/>
                </a:lnTo>
                <a:lnTo>
                  <a:pt x="5582675" y="5908526"/>
                </a:lnTo>
                <a:lnTo>
                  <a:pt x="0" y="5908526"/>
                </a:lnTo>
                <a:lnTo>
                  <a:pt x="30693" y="5722836"/>
                </a:lnTo>
                <a:cubicBezTo>
                  <a:pt x="153771" y="4890115"/>
                  <a:pt x="223682" y="3935837"/>
                  <a:pt x="223682" y="2921544"/>
                </a:cubicBezTo>
                <a:cubicBezTo>
                  <a:pt x="223682" y="1907252"/>
                  <a:pt x="153771" y="952973"/>
                  <a:pt x="30693" y="120253"/>
                </a:cubicBezTo>
                <a:close/>
              </a:path>
            </a:pathLst>
          </a:custGeom>
          <a:effectLst/>
        </p:spPr>
        <p:txBody>
          <a:bodyPr wrap="square" anchor="ctr">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3/13/2022</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1834315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Content Placeholder 10">
            <a:extLst>
              <a:ext uri="{FF2B5EF4-FFF2-40B4-BE49-F238E27FC236}">
                <a16:creationId xmlns:a16="http://schemas.microsoft.com/office/drawing/2014/main" id="{B50BDD93-02DA-4B21-9556-FA8B9894F903}"/>
              </a:ext>
            </a:extLst>
          </p:cNvPr>
          <p:cNvSpPr>
            <a:spLocks noGrp="1"/>
          </p:cNvSpPr>
          <p:nvPr>
            <p:ph sz="quarter" idx="13"/>
          </p:nvPr>
        </p:nvSpPr>
        <p:spPr>
          <a:xfrm>
            <a:off x="6058861" y="478880"/>
            <a:ext cx="5582675" cy="5900239"/>
          </a:xfrm>
          <a:custGeom>
            <a:avLst/>
            <a:gdLst>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0 w 5582675"/>
              <a:gd name="connsiteY4" fmla="*/ 0 h 5900239"/>
              <a:gd name="connsiteX0" fmla="*/ 3501 w 5586176"/>
              <a:gd name="connsiteY0" fmla="*/ 0 h 5900239"/>
              <a:gd name="connsiteX1" fmla="*/ 5586176 w 5586176"/>
              <a:gd name="connsiteY1" fmla="*/ 0 h 5900239"/>
              <a:gd name="connsiteX2" fmla="*/ 5586176 w 5586176"/>
              <a:gd name="connsiteY2" fmla="*/ 5900239 h 5900239"/>
              <a:gd name="connsiteX3" fmla="*/ 3501 w 5586176"/>
              <a:gd name="connsiteY3" fmla="*/ 5900239 h 5900239"/>
              <a:gd name="connsiteX4" fmla="*/ 0 w 5586176"/>
              <a:gd name="connsiteY4" fmla="*/ 3615600 h 5900239"/>
              <a:gd name="connsiteX5" fmla="*/ 3501 w 5586176"/>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0 w 5582675"/>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47299 w 5582675"/>
              <a:gd name="connsiteY5" fmla="*/ 24756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1173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5237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2675" h="5900239">
                <a:moveTo>
                  <a:pt x="0" y="0"/>
                </a:moveTo>
                <a:lnTo>
                  <a:pt x="5582675" y="0"/>
                </a:lnTo>
                <a:lnTo>
                  <a:pt x="5582675" y="5900239"/>
                </a:lnTo>
                <a:lnTo>
                  <a:pt x="0" y="5900239"/>
                </a:lnTo>
                <a:cubicBezTo>
                  <a:pt x="14285" y="5817931"/>
                  <a:pt x="34284" y="5741338"/>
                  <a:pt x="42854" y="5653315"/>
                </a:cubicBezTo>
                <a:cubicBezTo>
                  <a:pt x="145724" y="4908883"/>
                  <a:pt x="181919" y="4332092"/>
                  <a:pt x="220019" y="3442880"/>
                </a:cubicBezTo>
                <a:cubicBezTo>
                  <a:pt x="221712" y="2333747"/>
                  <a:pt x="182766" y="1285573"/>
                  <a:pt x="47299" y="247560"/>
                </a:cubicBezTo>
                <a:lnTo>
                  <a:pt x="0" y="0"/>
                </a:lnTo>
                <a:close/>
              </a:path>
            </a:pathLst>
          </a:custGeo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a:t>Click to edit Master title style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3/13/2022</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3977307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AC1A9061-1D22-724D-9508-7BAEAF287353}" type="datetime1">
              <a:rPr lang="en-US" noProof="0" smtClean="0"/>
              <a:t>3/13/2022</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7" name="Text Placeholder 6">
            <a:extLst>
              <a:ext uri="{FF2B5EF4-FFF2-40B4-BE49-F238E27FC236}">
                <a16:creationId xmlns:a16="http://schemas.microsoft.com/office/drawing/2014/main" id="{575C1B7F-CD73-441E-89FC-46AA9E8B519B}"/>
              </a:ext>
            </a:extLst>
          </p:cNvPr>
          <p:cNvSpPr>
            <a:spLocks noGrp="1"/>
          </p:cNvSpPr>
          <p:nvPr>
            <p:ph type="body" sz="quarter" idx="13"/>
          </p:nvPr>
        </p:nvSpPr>
        <p:spPr>
          <a:xfrm>
            <a:off x="1764150" y="2406650"/>
            <a:ext cx="8663700" cy="3477682"/>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3752974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F7560-49B8-714F-A7F1-D946D3E64C23}" type="datetime1">
              <a:rPr lang="en-US" noProof="0" smtClean="0"/>
              <a:t>3/13/2022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99916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B17C1C-DA5E-F743-826B-CB70C940D4E6}" type="datetime1">
              <a:rPr lang="en-US" noProof="0" smtClean="0"/>
              <a:t>3/13/2022</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442831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F10E4C-E478-1D40-94DF-17D7429B053A}" type="datetime1">
              <a:rPr lang="en-US" noProof="0" smtClean="0"/>
              <a:t>3/13/2022</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864909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1A9061-1D22-724D-9508-7BAEAF287353}" type="datetime1">
              <a:rPr lang="en-US" noProof="0" smtClean="0"/>
              <a:t>3/13/2022</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149870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05E0F-8980-D24A-B2F9-0C7A13C6A6DE}" type="datetime1">
              <a:rPr lang="en-US" noProof="0" smtClean="0"/>
              <a:t>3/13/2022</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513391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ACA6CA-E140-824D-8E8B-5CC5036BDBAE}" type="datetime1">
              <a:rPr lang="en-US" noProof="0" smtClean="0"/>
              <a:pPr/>
              <a:t>3/13/2022</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70846429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3/13/2022</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843945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6ACA6CA-E140-824D-8E8B-5CC5036BDBAE}" type="datetime1">
              <a:rPr lang="en-US" noProof="0" smtClean="0"/>
              <a:pPr/>
              <a:t>3/13/2022</a:t>
            </a:fld>
            <a:endParaRPr lang="en-US" noProof="0"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noProof="0"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44897973"/>
      </p:ext>
    </p:extLst>
  </p:cSld>
  <p:clrMap bg1="lt1" tx1="dk1" bg2="lt2" tx2="dk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 id="2147484002" r:id="rId12"/>
    <p:sldLayoutId id="2147484003" r:id="rId13"/>
    <p:sldLayoutId id="2147484004" r:id="rId14"/>
    <p:sldLayoutId id="2147484005" r:id="rId15"/>
    <p:sldLayoutId id="2147484006" r:id="rId16"/>
    <p:sldLayoutId id="2147484007" r:id="rId17"/>
    <p:sldLayoutId id="2147484008" r:id="rId18"/>
    <p:sldLayoutId id="2147483860" r:id="rId19"/>
    <p:sldLayoutId id="2147483861" r:id="rId20"/>
    <p:sldLayoutId id="2147483862" r:id="rId21"/>
    <p:sldLayoutId id="2147483864" r:id="rId22"/>
    <p:sldLayoutId id="2147483863" r:id="rId23"/>
    <p:sldLayoutId id="2147483858" r:id="rId24"/>
    <p:sldLayoutId id="2147483865" r:id="rId25"/>
    <p:sldLayoutId id="2147483866" r:id="rId26"/>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hyperlink" Target="https://machinelearningknowledge.ai/glossary/activation-function/" TargetMode="External"/><Relationship Id="rId2" Type="http://schemas.openxmlformats.org/officeDocument/2006/relationships/hyperlink" Target="https://machinelearningknowledge.ai/glossary/artificial-neuron/"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Image_processing" TargetMode="External"/><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hyperlink" Target="https://en.wikipedia.org/wiki/Pixe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B41E-FC51-4047-9C2D-7FA6782DAFEB}"/>
              </a:ext>
            </a:extLst>
          </p:cNvPr>
          <p:cNvSpPr>
            <a:spLocks noGrp="1"/>
          </p:cNvSpPr>
          <p:nvPr>
            <p:ph type="ctrTitle"/>
          </p:nvPr>
        </p:nvSpPr>
        <p:spPr>
          <a:xfrm>
            <a:off x="811764" y="690466"/>
            <a:ext cx="10285324" cy="4121232"/>
          </a:xfrm>
        </p:spPr>
        <p:txBody>
          <a:bodyPr>
            <a:normAutofit/>
          </a:bodyPr>
          <a:lstStyle/>
          <a:p>
            <a:pPr algn="ctr"/>
            <a:r>
              <a:rPr lang="en-US" b="1" dirty="0">
                <a:solidFill>
                  <a:schemeClr val="bg1"/>
                </a:solidFill>
              </a:rPr>
              <a:t>Convolutional Neural Network</a:t>
            </a:r>
            <a:br>
              <a:rPr lang="en-US" b="1" dirty="0">
                <a:solidFill>
                  <a:schemeClr val="bg1"/>
                </a:solidFill>
              </a:rPr>
            </a:br>
            <a:r>
              <a:rPr lang="en-US" b="1" dirty="0">
                <a:solidFill>
                  <a:schemeClr val="bg1"/>
                </a:solidFill>
              </a:rPr>
              <a:t>for </a:t>
            </a:r>
            <a:br>
              <a:rPr lang="en-US" b="1" dirty="0">
                <a:solidFill>
                  <a:schemeClr val="bg1"/>
                </a:solidFill>
              </a:rPr>
            </a:br>
            <a:r>
              <a:rPr lang="en-US" b="1" dirty="0">
                <a:solidFill>
                  <a:schemeClr val="bg1"/>
                </a:solidFill>
              </a:rPr>
              <a:t>FASHION MNIST DATASET </a:t>
            </a:r>
          </a:p>
        </p:txBody>
      </p:sp>
    </p:spTree>
    <p:extLst>
      <p:ext uri="{BB962C8B-B14F-4D97-AF65-F5344CB8AC3E}">
        <p14:creationId xmlns:p14="http://schemas.microsoft.com/office/powerpoint/2010/main" val="30670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5ECD403-1562-49B4-8130-CB8331DA6350}"/>
              </a:ext>
            </a:extLst>
          </p:cNvPr>
          <p:cNvSpPr>
            <a:spLocks noGrp="1"/>
          </p:cNvSpPr>
          <p:nvPr>
            <p:ph type="sldNum" sz="quarter" idx="12"/>
          </p:nvPr>
        </p:nvSpPr>
        <p:spPr/>
        <p:txBody>
          <a:bodyPr/>
          <a:lstStyle/>
          <a:p>
            <a:fld id="{9FF96B15-8338-45D5-A943-561235072D66}" type="slidenum">
              <a:rPr lang="en-US" noProof="0" smtClean="0"/>
              <a:t>10</a:t>
            </a:fld>
            <a:endParaRPr lang="en-US" noProof="0" dirty="0"/>
          </a:p>
        </p:txBody>
      </p:sp>
      <p:pic>
        <p:nvPicPr>
          <p:cNvPr id="12290" name="Picture 2" descr="CNN avg pooling">
            <a:extLst>
              <a:ext uri="{FF2B5EF4-FFF2-40B4-BE49-F238E27FC236}">
                <a16:creationId xmlns:a16="http://schemas.microsoft.com/office/drawing/2014/main" id="{E98988FB-8EF6-40BB-AA9F-A572EC4F00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838" y="1338262"/>
            <a:ext cx="6191277" cy="45603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1687128-F954-4510-ADB9-E03F708E5209}"/>
              </a:ext>
            </a:extLst>
          </p:cNvPr>
          <p:cNvSpPr txBox="1"/>
          <p:nvPr/>
        </p:nvSpPr>
        <p:spPr>
          <a:xfrm>
            <a:off x="577049" y="727969"/>
            <a:ext cx="4279036" cy="4247317"/>
          </a:xfrm>
          <a:prstGeom prst="rect">
            <a:avLst/>
          </a:prstGeom>
          <a:noFill/>
        </p:spPr>
        <p:txBody>
          <a:bodyPr wrap="square" rtlCol="0">
            <a:spAutoFit/>
          </a:bodyPr>
          <a:lstStyle/>
          <a:p>
            <a:r>
              <a:rPr lang="en-US" sz="3200" b="1" i="0" dirty="0">
                <a:solidFill>
                  <a:schemeClr val="bg1"/>
                </a:solidFill>
                <a:effectLst/>
                <a:latin typeface="roboto" panose="02000000000000000000" pitchFamily="2" charset="0"/>
              </a:rPr>
              <a:t>POOLING LAYER:</a:t>
            </a:r>
          </a:p>
          <a:p>
            <a:pPr marL="285750" indent="-285750">
              <a:buFont typeface="Arial" panose="020B0604020202020204" pitchFamily="34" charset="0"/>
              <a:buChar char="•"/>
            </a:pPr>
            <a:endParaRPr lang="en-US" b="0" i="0" dirty="0">
              <a:solidFill>
                <a:schemeClr val="bg1"/>
              </a:solidFill>
              <a:effectLst/>
              <a:latin typeface="roboto" panose="02000000000000000000" pitchFamily="2" charset="0"/>
            </a:endParaRPr>
          </a:p>
          <a:p>
            <a:pPr marL="285750" indent="-285750">
              <a:buFont typeface="Arial" panose="020B0604020202020204" pitchFamily="34" charset="0"/>
              <a:buChar char="•"/>
            </a:pPr>
            <a:r>
              <a:rPr lang="en-US" sz="2000" b="0" i="0" dirty="0">
                <a:solidFill>
                  <a:schemeClr val="bg1"/>
                </a:solidFill>
                <a:effectLst/>
                <a:latin typeface="roboto" panose="02000000000000000000" pitchFamily="2" charset="0"/>
              </a:rPr>
              <a:t>Similar to the Convolutional Layer, the Pooling layer is responsible for reducing the spatial size of the Convolved Feature. </a:t>
            </a:r>
          </a:p>
          <a:p>
            <a:pPr marL="285750" indent="-285750">
              <a:buFont typeface="Arial" panose="020B0604020202020204" pitchFamily="34" charset="0"/>
              <a:buChar char="•"/>
            </a:pPr>
            <a:r>
              <a:rPr lang="en-US" sz="2000" b="0" i="0" dirty="0">
                <a:solidFill>
                  <a:schemeClr val="bg1"/>
                </a:solidFill>
                <a:effectLst/>
                <a:latin typeface="roboto" panose="02000000000000000000" pitchFamily="2" charset="0"/>
              </a:rPr>
              <a:t>This is to </a:t>
            </a:r>
            <a:r>
              <a:rPr lang="en-US" sz="2000" b="1" i="0" dirty="0">
                <a:solidFill>
                  <a:schemeClr val="bg1"/>
                </a:solidFill>
                <a:effectLst/>
                <a:latin typeface="roboto" panose="02000000000000000000" pitchFamily="2" charset="0"/>
              </a:rPr>
              <a:t>decrease the computational power required to process the data</a:t>
            </a:r>
            <a:r>
              <a:rPr lang="en-US" sz="2000" b="0" i="0" dirty="0">
                <a:solidFill>
                  <a:schemeClr val="bg1"/>
                </a:solidFill>
                <a:effectLst/>
                <a:latin typeface="roboto" panose="02000000000000000000" pitchFamily="2" charset="0"/>
              </a:rPr>
              <a:t> by reducing the dimensions. </a:t>
            </a:r>
          </a:p>
          <a:p>
            <a:pPr marL="285750" indent="-285750">
              <a:buFont typeface="Arial" panose="020B0604020202020204" pitchFamily="34" charset="0"/>
              <a:buChar char="•"/>
            </a:pPr>
            <a:r>
              <a:rPr lang="en-US" sz="2000" b="0" i="0" dirty="0">
                <a:solidFill>
                  <a:schemeClr val="bg1"/>
                </a:solidFill>
                <a:effectLst/>
                <a:latin typeface="roboto" panose="02000000000000000000" pitchFamily="2" charset="0"/>
              </a:rPr>
              <a:t>There are two types of pooling average pooling and max pooling.</a:t>
            </a:r>
            <a:endParaRPr lang="en-IN" sz="2000" dirty="0">
              <a:solidFill>
                <a:schemeClr val="bg1"/>
              </a:solidFill>
            </a:endParaRPr>
          </a:p>
        </p:txBody>
      </p:sp>
    </p:spTree>
    <p:extLst>
      <p:ext uri="{BB962C8B-B14F-4D97-AF65-F5344CB8AC3E}">
        <p14:creationId xmlns:p14="http://schemas.microsoft.com/office/powerpoint/2010/main" val="3602289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68A2C-B68B-4DC1-80BE-9EFDE946F09F}"/>
              </a:ext>
            </a:extLst>
          </p:cNvPr>
          <p:cNvSpPr>
            <a:spLocks noGrp="1"/>
          </p:cNvSpPr>
          <p:nvPr>
            <p:ph type="title"/>
          </p:nvPr>
        </p:nvSpPr>
        <p:spPr/>
        <p:txBody>
          <a:bodyPr/>
          <a:lstStyle/>
          <a:p>
            <a:r>
              <a:rPr lang="en-IN" b="1" dirty="0"/>
              <a:t>DENSE LAYER</a:t>
            </a:r>
          </a:p>
        </p:txBody>
      </p:sp>
      <p:sp>
        <p:nvSpPr>
          <p:cNvPr id="3" name="Slide Number Placeholder 2">
            <a:extLst>
              <a:ext uri="{FF2B5EF4-FFF2-40B4-BE49-F238E27FC236}">
                <a16:creationId xmlns:a16="http://schemas.microsoft.com/office/drawing/2014/main" id="{10A30813-9CCE-40DF-9B4D-043E0D1D19C9}"/>
              </a:ext>
            </a:extLst>
          </p:cNvPr>
          <p:cNvSpPr>
            <a:spLocks noGrp="1"/>
          </p:cNvSpPr>
          <p:nvPr>
            <p:ph type="sldNum" sz="quarter" idx="12"/>
          </p:nvPr>
        </p:nvSpPr>
        <p:spPr/>
        <p:txBody>
          <a:bodyPr/>
          <a:lstStyle/>
          <a:p>
            <a:fld id="{9FF96B15-8338-45D5-A943-561235072D66}" type="slidenum">
              <a:rPr lang="en-US" noProof="0" smtClean="0"/>
              <a:t>11</a:t>
            </a:fld>
            <a:endParaRPr lang="en-US" noProof="0" dirty="0"/>
          </a:p>
        </p:txBody>
      </p:sp>
      <p:sp>
        <p:nvSpPr>
          <p:cNvPr id="6" name="TextBox 5">
            <a:extLst>
              <a:ext uri="{FF2B5EF4-FFF2-40B4-BE49-F238E27FC236}">
                <a16:creationId xmlns:a16="http://schemas.microsoft.com/office/drawing/2014/main" id="{17FCFADC-53A3-4BF6-BBE3-7CA31713B285}"/>
              </a:ext>
            </a:extLst>
          </p:cNvPr>
          <p:cNvSpPr txBox="1"/>
          <p:nvPr/>
        </p:nvSpPr>
        <p:spPr>
          <a:xfrm>
            <a:off x="559293" y="2183907"/>
            <a:ext cx="10955045" cy="4678204"/>
          </a:xfrm>
          <a:prstGeom prst="rect">
            <a:avLst/>
          </a:prstGeom>
          <a:noFill/>
        </p:spPr>
        <p:txBody>
          <a:bodyPr wrap="square" rtlCol="0">
            <a:spAutoFit/>
          </a:bodyPr>
          <a:lstStyle/>
          <a:p>
            <a:r>
              <a:rPr lang="en-US" sz="2000" b="0" i="0" dirty="0">
                <a:solidFill>
                  <a:srgbClr val="222222"/>
                </a:solidFill>
                <a:effectLst/>
                <a:latin typeface="Garamond" panose="02020404030301010803" pitchFamily="18" charset="0"/>
              </a:rPr>
              <a:t>The dense layer is a neural network layer that is connected deeply, which means each </a:t>
            </a:r>
            <a:r>
              <a:rPr lang="en-US" sz="2000" b="0" i="0" u="none" strike="noStrike" dirty="0">
                <a:solidFill>
                  <a:srgbClr val="000000"/>
                </a:solidFill>
                <a:effectLst/>
                <a:latin typeface="Garamond" panose="02020404030301010803" pitchFamily="18" charset="0"/>
                <a:hlinkClick r:id="rId2"/>
              </a:rPr>
              <a:t>neuron</a:t>
            </a:r>
            <a:r>
              <a:rPr lang="en-US" sz="2000" b="0" i="0" dirty="0">
                <a:solidFill>
                  <a:srgbClr val="222222"/>
                </a:solidFill>
                <a:effectLst/>
                <a:latin typeface="Garamond" panose="02020404030301010803" pitchFamily="18" charset="0"/>
              </a:rPr>
              <a:t> in the dense layer receives input from all neurons of its previous layer. The dense layer is found to be the most commonly used layer in the models.</a:t>
            </a:r>
          </a:p>
          <a:p>
            <a:pPr algn="l"/>
            <a:r>
              <a:rPr lang="en-US" sz="2000" b="1" i="0" dirty="0" err="1">
                <a:solidFill>
                  <a:srgbClr val="111111"/>
                </a:solidFill>
                <a:effectLst/>
                <a:latin typeface="Garamond" panose="02020404030301010803" pitchFamily="18" charset="0"/>
              </a:rPr>
              <a:t>Keras</a:t>
            </a:r>
            <a:r>
              <a:rPr lang="en-US" sz="2000" b="1" i="0" dirty="0">
                <a:solidFill>
                  <a:srgbClr val="111111"/>
                </a:solidFill>
                <a:effectLst/>
                <a:latin typeface="Garamond" panose="02020404030301010803" pitchFamily="18" charset="0"/>
              </a:rPr>
              <a:t> Dense Layer Parameters</a:t>
            </a:r>
            <a:endParaRPr lang="en-US" sz="2000" b="0" i="0" dirty="0">
              <a:solidFill>
                <a:srgbClr val="111111"/>
              </a:solidFill>
              <a:effectLst/>
              <a:latin typeface="Garamond" panose="02020404030301010803" pitchFamily="18" charset="0"/>
            </a:endParaRPr>
          </a:p>
          <a:p>
            <a:pPr algn="l"/>
            <a:r>
              <a:rPr lang="en-US" sz="2000" b="0" i="0" dirty="0">
                <a:solidFill>
                  <a:srgbClr val="222222"/>
                </a:solidFill>
                <a:effectLst/>
                <a:latin typeface="Garamond" panose="02020404030301010803" pitchFamily="18" charset="0"/>
              </a:rPr>
              <a:t>Let us see main parameters of dense layer function of </a:t>
            </a:r>
            <a:r>
              <a:rPr lang="en-US" sz="2000" b="0" i="0" dirty="0" err="1">
                <a:solidFill>
                  <a:srgbClr val="222222"/>
                </a:solidFill>
                <a:effectLst/>
                <a:latin typeface="Garamond" panose="02020404030301010803" pitchFamily="18" charset="0"/>
              </a:rPr>
              <a:t>Keras</a:t>
            </a:r>
            <a:r>
              <a:rPr lang="en-US" sz="2000" b="0" i="0" dirty="0">
                <a:solidFill>
                  <a:srgbClr val="222222"/>
                </a:solidFill>
                <a:effectLst/>
                <a:latin typeface="Garamond" panose="02020404030301010803" pitchFamily="18" charset="0"/>
              </a:rPr>
              <a:t> below –</a:t>
            </a:r>
          </a:p>
          <a:p>
            <a:pPr algn="l"/>
            <a:r>
              <a:rPr lang="en-US" sz="2000" b="1" i="0" dirty="0">
                <a:solidFill>
                  <a:srgbClr val="111111"/>
                </a:solidFill>
                <a:effectLst/>
                <a:latin typeface="Garamond" panose="02020404030301010803" pitchFamily="18" charset="0"/>
              </a:rPr>
              <a:t>1. Units</a:t>
            </a:r>
            <a:endParaRPr lang="en-US" sz="2000" b="0" i="0" dirty="0">
              <a:solidFill>
                <a:srgbClr val="111111"/>
              </a:solidFill>
              <a:effectLst/>
              <a:latin typeface="Garamond" panose="02020404030301010803" pitchFamily="18" charset="0"/>
            </a:endParaRPr>
          </a:p>
          <a:p>
            <a:pPr algn="l"/>
            <a:r>
              <a:rPr lang="en-US" sz="2000" b="0" i="0" dirty="0">
                <a:solidFill>
                  <a:srgbClr val="222222"/>
                </a:solidFill>
                <a:effectLst/>
                <a:latin typeface="Garamond" panose="02020404030301010803" pitchFamily="18" charset="0"/>
              </a:rPr>
              <a:t>The </a:t>
            </a:r>
            <a:r>
              <a:rPr lang="en-US" sz="2000" b="1" i="0" dirty="0">
                <a:solidFill>
                  <a:srgbClr val="222222"/>
                </a:solidFill>
                <a:effectLst/>
                <a:latin typeface="Garamond" panose="02020404030301010803" pitchFamily="18" charset="0"/>
              </a:rPr>
              <a:t>most basic parameter</a:t>
            </a:r>
            <a:r>
              <a:rPr lang="en-US" sz="2000" b="0" i="0" dirty="0">
                <a:solidFill>
                  <a:srgbClr val="222222"/>
                </a:solidFill>
                <a:effectLst/>
                <a:latin typeface="Garamond" panose="02020404030301010803" pitchFamily="18" charset="0"/>
              </a:rPr>
              <a:t> of all the parameters, it uses positive integer as it value and represents the </a:t>
            </a:r>
            <a:r>
              <a:rPr lang="en-US" sz="2000" b="1" i="0" dirty="0">
                <a:solidFill>
                  <a:srgbClr val="222222"/>
                </a:solidFill>
                <a:effectLst/>
                <a:latin typeface="Garamond" panose="02020404030301010803" pitchFamily="18" charset="0"/>
              </a:rPr>
              <a:t>output size</a:t>
            </a:r>
            <a:r>
              <a:rPr lang="en-US" sz="2000" b="0" i="0" dirty="0">
                <a:solidFill>
                  <a:srgbClr val="222222"/>
                </a:solidFill>
                <a:effectLst/>
                <a:latin typeface="Garamond" panose="02020404030301010803" pitchFamily="18" charset="0"/>
              </a:rPr>
              <a:t> of the layer.</a:t>
            </a:r>
          </a:p>
          <a:p>
            <a:pPr algn="l"/>
            <a:r>
              <a:rPr lang="en-US" sz="2000" b="0" i="0" dirty="0">
                <a:solidFill>
                  <a:srgbClr val="222222"/>
                </a:solidFill>
                <a:effectLst/>
                <a:latin typeface="Garamond" panose="02020404030301010803" pitchFamily="18" charset="0"/>
              </a:rPr>
              <a:t>It is the unit parameter itself that plays a major role in the </a:t>
            </a:r>
            <a:r>
              <a:rPr lang="en-US" sz="2000" b="1" i="0" dirty="0">
                <a:solidFill>
                  <a:srgbClr val="222222"/>
                </a:solidFill>
                <a:effectLst/>
                <a:latin typeface="Garamond" panose="02020404030301010803" pitchFamily="18" charset="0"/>
              </a:rPr>
              <a:t>size of the weight matrix</a:t>
            </a:r>
            <a:r>
              <a:rPr lang="en-US" sz="2000" b="0" i="0" dirty="0">
                <a:solidFill>
                  <a:srgbClr val="222222"/>
                </a:solidFill>
                <a:effectLst/>
                <a:latin typeface="Garamond" panose="02020404030301010803" pitchFamily="18" charset="0"/>
              </a:rPr>
              <a:t> along with the </a:t>
            </a:r>
            <a:r>
              <a:rPr lang="en-US" sz="2000" b="1" i="0" dirty="0">
                <a:solidFill>
                  <a:srgbClr val="222222"/>
                </a:solidFill>
                <a:effectLst/>
                <a:latin typeface="Garamond" panose="02020404030301010803" pitchFamily="18" charset="0"/>
              </a:rPr>
              <a:t>bias vector</a:t>
            </a:r>
            <a:r>
              <a:rPr lang="en-US" sz="2000" b="0" i="0" dirty="0">
                <a:solidFill>
                  <a:srgbClr val="222222"/>
                </a:solidFill>
                <a:effectLst/>
                <a:latin typeface="Garamond" panose="02020404030301010803" pitchFamily="18" charset="0"/>
              </a:rPr>
              <a:t>.</a:t>
            </a:r>
          </a:p>
          <a:p>
            <a:pPr algn="l"/>
            <a:r>
              <a:rPr lang="en-US" sz="2000" b="1" i="0" dirty="0">
                <a:solidFill>
                  <a:srgbClr val="111111"/>
                </a:solidFill>
                <a:effectLst/>
                <a:latin typeface="Garamond" panose="02020404030301010803" pitchFamily="18" charset="0"/>
              </a:rPr>
              <a:t>2. Activation</a:t>
            </a:r>
            <a:endParaRPr lang="en-US" sz="2000" b="0" i="0" dirty="0">
              <a:solidFill>
                <a:srgbClr val="111111"/>
              </a:solidFill>
              <a:effectLst/>
              <a:latin typeface="Garamond" panose="02020404030301010803" pitchFamily="18" charset="0"/>
            </a:endParaRPr>
          </a:p>
          <a:p>
            <a:pPr algn="l"/>
            <a:r>
              <a:rPr lang="en-US" sz="2000" b="0" i="0" dirty="0">
                <a:solidFill>
                  <a:srgbClr val="222222"/>
                </a:solidFill>
                <a:effectLst/>
                <a:latin typeface="Garamond" panose="02020404030301010803" pitchFamily="18" charset="0"/>
              </a:rPr>
              <a:t>The activation parameter is helpful in applying the element-wise </a:t>
            </a:r>
            <a:r>
              <a:rPr lang="en-US" sz="2000" b="0" i="0" u="none" strike="noStrike" dirty="0">
                <a:solidFill>
                  <a:srgbClr val="000000"/>
                </a:solidFill>
                <a:effectLst/>
                <a:latin typeface="Garamond" panose="02020404030301010803" pitchFamily="18" charset="0"/>
                <a:hlinkClick r:id="rId3"/>
              </a:rPr>
              <a:t>activation function</a:t>
            </a:r>
            <a:r>
              <a:rPr lang="en-US" sz="2000" b="0" i="0" dirty="0">
                <a:solidFill>
                  <a:srgbClr val="222222"/>
                </a:solidFill>
                <a:effectLst/>
                <a:latin typeface="Garamond" panose="02020404030301010803" pitchFamily="18" charset="0"/>
              </a:rPr>
              <a:t> in a dense layer. By default, Linear Activation is used but we can alter and switch to any one of many options that </a:t>
            </a:r>
            <a:r>
              <a:rPr lang="en-US" sz="2000" b="0" i="0" dirty="0" err="1">
                <a:solidFill>
                  <a:srgbClr val="222222"/>
                </a:solidFill>
                <a:effectLst/>
                <a:latin typeface="Garamond" panose="02020404030301010803" pitchFamily="18" charset="0"/>
              </a:rPr>
              <a:t>Keras</a:t>
            </a:r>
            <a:r>
              <a:rPr lang="en-US" sz="2000" b="0" i="0" dirty="0">
                <a:solidFill>
                  <a:srgbClr val="222222"/>
                </a:solidFill>
                <a:effectLst/>
                <a:latin typeface="Garamond" panose="02020404030301010803" pitchFamily="18" charset="0"/>
              </a:rPr>
              <a:t> provides for this.</a:t>
            </a:r>
          </a:p>
          <a:p>
            <a:endParaRPr lang="en-IN" dirty="0"/>
          </a:p>
        </p:txBody>
      </p:sp>
    </p:spTree>
    <p:extLst>
      <p:ext uri="{BB962C8B-B14F-4D97-AF65-F5344CB8AC3E}">
        <p14:creationId xmlns:p14="http://schemas.microsoft.com/office/powerpoint/2010/main" val="1231323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EF314-CD8D-4058-B7E0-959CA798C2DB}"/>
              </a:ext>
            </a:extLst>
          </p:cNvPr>
          <p:cNvSpPr>
            <a:spLocks noGrp="1"/>
          </p:cNvSpPr>
          <p:nvPr>
            <p:ph type="title"/>
          </p:nvPr>
        </p:nvSpPr>
        <p:spPr>
          <a:xfrm>
            <a:off x="1154953" y="1025030"/>
            <a:ext cx="9462740" cy="659823"/>
          </a:xfrm>
        </p:spPr>
        <p:txBody>
          <a:bodyPr>
            <a:normAutofit/>
          </a:bodyPr>
          <a:lstStyle/>
          <a:p>
            <a:r>
              <a:rPr lang="en-IN" b="1" dirty="0">
                <a:solidFill>
                  <a:schemeClr val="bg1"/>
                </a:solidFill>
              </a:rPr>
              <a:t>ACTIVATION FUCNTIONS – RELU, SOFTMAX</a:t>
            </a:r>
          </a:p>
        </p:txBody>
      </p:sp>
      <p:sp>
        <p:nvSpPr>
          <p:cNvPr id="3" name="Slide Number Placeholder 2">
            <a:extLst>
              <a:ext uri="{FF2B5EF4-FFF2-40B4-BE49-F238E27FC236}">
                <a16:creationId xmlns:a16="http://schemas.microsoft.com/office/drawing/2014/main" id="{2D7A39F8-7A73-40EB-8B3F-F56927E98E90}"/>
              </a:ext>
            </a:extLst>
          </p:cNvPr>
          <p:cNvSpPr>
            <a:spLocks noGrp="1"/>
          </p:cNvSpPr>
          <p:nvPr>
            <p:ph type="sldNum" sz="quarter" idx="12"/>
          </p:nvPr>
        </p:nvSpPr>
        <p:spPr/>
        <p:txBody>
          <a:bodyPr/>
          <a:lstStyle/>
          <a:p>
            <a:fld id="{9FF96B15-8338-45D5-A943-561235072D66}" type="slidenum">
              <a:rPr lang="en-US" noProof="0" smtClean="0"/>
              <a:t>12</a:t>
            </a:fld>
            <a:endParaRPr lang="en-US" noProof="0" dirty="0"/>
          </a:p>
        </p:txBody>
      </p:sp>
      <p:sp>
        <p:nvSpPr>
          <p:cNvPr id="4" name="TextBox 3">
            <a:extLst>
              <a:ext uri="{FF2B5EF4-FFF2-40B4-BE49-F238E27FC236}">
                <a16:creationId xmlns:a16="http://schemas.microsoft.com/office/drawing/2014/main" id="{82003583-82D3-4446-B1D5-58671363BDC3}"/>
              </a:ext>
            </a:extLst>
          </p:cNvPr>
          <p:cNvSpPr txBox="1"/>
          <p:nvPr/>
        </p:nvSpPr>
        <p:spPr>
          <a:xfrm>
            <a:off x="381740" y="2311430"/>
            <a:ext cx="11656379" cy="4216539"/>
          </a:xfrm>
          <a:prstGeom prst="rect">
            <a:avLst/>
          </a:prstGeom>
          <a:noFill/>
        </p:spPr>
        <p:txBody>
          <a:bodyPr wrap="square" rtlCol="0">
            <a:spAutoFit/>
          </a:bodyPr>
          <a:lstStyle/>
          <a:p>
            <a:r>
              <a:rPr lang="en-US" sz="2400" b="1" i="0" dirty="0">
                <a:effectLst/>
                <a:latin typeface="Garamond" panose="02020404030301010803" pitchFamily="18" charset="0"/>
              </a:rPr>
              <a:t>RELU :</a:t>
            </a:r>
          </a:p>
          <a:p>
            <a:endParaRPr lang="en-US" sz="2000" dirty="0">
              <a:latin typeface="Garamond" panose="02020404030301010803" pitchFamily="18" charset="0"/>
            </a:endParaRPr>
          </a:p>
          <a:p>
            <a:r>
              <a:rPr lang="en-US" sz="2000" b="0" i="0" dirty="0">
                <a:effectLst/>
                <a:latin typeface="Garamond" panose="02020404030301010803" pitchFamily="18" charset="0"/>
              </a:rPr>
              <a:t>The </a:t>
            </a:r>
            <a:r>
              <a:rPr lang="en-US" sz="2000" b="1" i="0" dirty="0">
                <a:effectLst/>
                <a:latin typeface="Garamond" panose="02020404030301010803" pitchFamily="18" charset="0"/>
              </a:rPr>
              <a:t>rectified linear activation function</a:t>
            </a:r>
            <a:r>
              <a:rPr lang="en-US" sz="2000" b="0" i="0" dirty="0">
                <a:effectLst/>
                <a:latin typeface="Garamond" panose="02020404030301010803" pitchFamily="18" charset="0"/>
              </a:rPr>
              <a:t> or </a:t>
            </a:r>
            <a:r>
              <a:rPr lang="en-US" sz="2000" b="1" i="0" dirty="0" err="1">
                <a:effectLst/>
                <a:latin typeface="Garamond" panose="02020404030301010803" pitchFamily="18" charset="0"/>
              </a:rPr>
              <a:t>ReLU</a:t>
            </a:r>
            <a:r>
              <a:rPr lang="en-US" sz="2000" b="0" i="0" dirty="0">
                <a:effectLst/>
                <a:latin typeface="Garamond" panose="02020404030301010803" pitchFamily="18" charset="0"/>
              </a:rPr>
              <a:t> for short is a piecewise linear function that will output the input directly if it is positive, otherwise, it will output zero. It has become the default activation function for many types of neural networks because a model that uses it is easier to train and often achieves better performance.</a:t>
            </a:r>
          </a:p>
          <a:p>
            <a:endParaRPr lang="en-US" sz="2000" dirty="0">
              <a:latin typeface="Garamond" panose="02020404030301010803" pitchFamily="18" charset="0"/>
            </a:endParaRPr>
          </a:p>
          <a:p>
            <a:r>
              <a:rPr lang="en-US" sz="2000" b="1" dirty="0">
                <a:latin typeface="Garamond" panose="02020404030301010803" pitchFamily="18" charset="0"/>
              </a:rPr>
              <a:t>SOFTMAX:</a:t>
            </a:r>
          </a:p>
          <a:p>
            <a:endParaRPr lang="en-IN" sz="2000" b="1" dirty="0">
              <a:latin typeface="Garamond" panose="02020404030301010803" pitchFamily="18" charset="0"/>
            </a:endParaRPr>
          </a:p>
          <a:p>
            <a:pPr algn="l"/>
            <a:r>
              <a:rPr lang="en-US" sz="2000" b="0" i="0" dirty="0">
                <a:solidFill>
                  <a:srgbClr val="24292E"/>
                </a:solidFill>
                <a:effectLst/>
                <a:latin typeface="Garamond" panose="02020404030301010803" pitchFamily="18" charset="0"/>
              </a:rPr>
              <a:t>The </a:t>
            </a:r>
            <a:r>
              <a:rPr lang="en-US" sz="2000" b="0" i="0" dirty="0" err="1">
                <a:solidFill>
                  <a:srgbClr val="24292E"/>
                </a:solidFill>
                <a:effectLst/>
                <a:latin typeface="Garamond" panose="02020404030301010803" pitchFamily="18" charset="0"/>
              </a:rPr>
              <a:t>softmax</a:t>
            </a:r>
            <a:r>
              <a:rPr lang="en-US" sz="2000" b="0" i="0" dirty="0">
                <a:solidFill>
                  <a:srgbClr val="24292E"/>
                </a:solidFill>
                <a:effectLst/>
                <a:latin typeface="Garamond" panose="02020404030301010803" pitchFamily="18" charset="0"/>
              </a:rPr>
              <a:t> function squashes the outputs of each unit to be between 0 and 1, just like a sigmoid function. But it also divides each output such that the total sum of the outputs is equal to 1 (check it on the figure above).</a:t>
            </a:r>
          </a:p>
          <a:p>
            <a:pPr algn="l"/>
            <a:r>
              <a:rPr lang="en-US" sz="2000" b="0" i="0" dirty="0">
                <a:solidFill>
                  <a:srgbClr val="24292E"/>
                </a:solidFill>
                <a:effectLst/>
                <a:latin typeface="Garamond" panose="02020404030301010803" pitchFamily="18" charset="0"/>
              </a:rPr>
              <a:t>The output of the </a:t>
            </a:r>
            <a:r>
              <a:rPr lang="en-US" sz="2000" b="0" i="0" dirty="0" err="1">
                <a:solidFill>
                  <a:srgbClr val="24292E"/>
                </a:solidFill>
                <a:effectLst/>
                <a:latin typeface="Garamond" panose="02020404030301010803" pitchFamily="18" charset="0"/>
              </a:rPr>
              <a:t>softmax</a:t>
            </a:r>
            <a:r>
              <a:rPr lang="en-US" sz="2000" b="0" i="0" dirty="0">
                <a:solidFill>
                  <a:srgbClr val="24292E"/>
                </a:solidFill>
                <a:effectLst/>
                <a:latin typeface="Garamond" panose="02020404030301010803" pitchFamily="18" charset="0"/>
              </a:rPr>
              <a:t> function is equivalent to a categorical probability distribution, it tells you the probability that any of the classes are true.</a:t>
            </a:r>
          </a:p>
          <a:p>
            <a:endParaRPr lang="en-IN" sz="2400" b="1" dirty="0"/>
          </a:p>
        </p:txBody>
      </p:sp>
    </p:spTree>
    <p:extLst>
      <p:ext uri="{BB962C8B-B14F-4D97-AF65-F5344CB8AC3E}">
        <p14:creationId xmlns:p14="http://schemas.microsoft.com/office/powerpoint/2010/main" val="2949608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DC857-45E6-4ECC-98BA-1273E61AEE84}"/>
              </a:ext>
            </a:extLst>
          </p:cNvPr>
          <p:cNvSpPr>
            <a:spLocks noGrp="1"/>
          </p:cNvSpPr>
          <p:nvPr>
            <p:ph type="title"/>
          </p:nvPr>
        </p:nvSpPr>
        <p:spPr/>
        <p:txBody>
          <a:bodyPr/>
          <a:lstStyle/>
          <a:p>
            <a:r>
              <a:rPr lang="en-IN" sz="4000" b="1" dirty="0"/>
              <a:t>STEPS INVOLVED </a:t>
            </a:r>
          </a:p>
        </p:txBody>
      </p:sp>
      <p:sp>
        <p:nvSpPr>
          <p:cNvPr id="3" name="Slide Number Placeholder 2">
            <a:extLst>
              <a:ext uri="{FF2B5EF4-FFF2-40B4-BE49-F238E27FC236}">
                <a16:creationId xmlns:a16="http://schemas.microsoft.com/office/drawing/2014/main" id="{DD899980-2C9B-49E7-8386-828BF98B7496}"/>
              </a:ext>
            </a:extLst>
          </p:cNvPr>
          <p:cNvSpPr>
            <a:spLocks noGrp="1"/>
          </p:cNvSpPr>
          <p:nvPr>
            <p:ph type="sldNum" sz="quarter" idx="12"/>
          </p:nvPr>
        </p:nvSpPr>
        <p:spPr/>
        <p:txBody>
          <a:bodyPr/>
          <a:lstStyle/>
          <a:p>
            <a:fld id="{9FF96B15-8338-45D5-A943-561235072D66}" type="slidenum">
              <a:rPr lang="en-US" noProof="0" smtClean="0"/>
              <a:t>13</a:t>
            </a:fld>
            <a:endParaRPr lang="en-US" noProof="0" dirty="0"/>
          </a:p>
        </p:txBody>
      </p:sp>
      <p:sp>
        <p:nvSpPr>
          <p:cNvPr id="4" name="TextBox 3">
            <a:extLst>
              <a:ext uri="{FF2B5EF4-FFF2-40B4-BE49-F238E27FC236}">
                <a16:creationId xmlns:a16="http://schemas.microsoft.com/office/drawing/2014/main" id="{425D77DE-B5F9-4330-9DC2-440E647AE0E7}"/>
              </a:ext>
            </a:extLst>
          </p:cNvPr>
          <p:cNvSpPr txBox="1"/>
          <p:nvPr/>
        </p:nvSpPr>
        <p:spPr>
          <a:xfrm>
            <a:off x="816746" y="2388093"/>
            <a:ext cx="9339309" cy="3785652"/>
          </a:xfrm>
          <a:prstGeom prst="rect">
            <a:avLst/>
          </a:prstGeom>
          <a:noFill/>
        </p:spPr>
        <p:txBody>
          <a:bodyPr wrap="square" rtlCol="0">
            <a:spAutoFit/>
          </a:bodyPr>
          <a:lstStyle/>
          <a:p>
            <a:pPr marL="342900" indent="-342900">
              <a:buFont typeface="Arial" panose="020B0604020202020204" pitchFamily="34" charset="0"/>
              <a:buChar char="•"/>
            </a:pPr>
            <a:r>
              <a:rPr lang="en-IN" sz="2400" dirty="0"/>
              <a:t>Import all the libraries ,packages </a:t>
            </a:r>
          </a:p>
          <a:p>
            <a:pPr marL="342900" indent="-342900">
              <a:buFont typeface="Arial" panose="020B0604020202020204" pitchFamily="34" charset="0"/>
              <a:buChar char="•"/>
            </a:pPr>
            <a:r>
              <a:rPr lang="en-IN" sz="2400" dirty="0"/>
              <a:t>Load the data from </a:t>
            </a:r>
            <a:r>
              <a:rPr lang="en-IN" sz="2400" dirty="0" err="1"/>
              <a:t>tensorflow</a:t>
            </a:r>
            <a:r>
              <a:rPr lang="en-IN" sz="2400" dirty="0"/>
              <a:t> or </a:t>
            </a:r>
            <a:r>
              <a:rPr lang="en-IN" sz="2400" dirty="0" err="1"/>
              <a:t>keras</a:t>
            </a:r>
            <a:r>
              <a:rPr lang="en-IN" sz="2400" dirty="0"/>
              <a:t> </a:t>
            </a:r>
          </a:p>
          <a:p>
            <a:pPr marL="342900" indent="-342900">
              <a:buFont typeface="Arial" panose="020B0604020202020204" pitchFamily="34" charset="0"/>
              <a:buChar char="•"/>
            </a:pPr>
            <a:r>
              <a:rPr lang="en-IN" sz="2400" dirty="0"/>
              <a:t>Split the data </a:t>
            </a:r>
          </a:p>
          <a:p>
            <a:pPr marL="342900" indent="-342900">
              <a:buFont typeface="Arial" panose="020B0604020202020204" pitchFamily="34" charset="0"/>
              <a:buChar char="•"/>
            </a:pPr>
            <a:r>
              <a:rPr lang="en-IN" sz="2400" dirty="0"/>
              <a:t>Pre-process the data into the appropriate form</a:t>
            </a:r>
          </a:p>
          <a:p>
            <a:r>
              <a:rPr lang="en-IN" sz="2400" dirty="0"/>
              <a:t>	a) normalize</a:t>
            </a:r>
          </a:p>
          <a:p>
            <a:pPr marL="342900" indent="-342900">
              <a:buFont typeface="Arial" panose="020B0604020202020204" pitchFamily="34" charset="0"/>
              <a:buChar char="•"/>
            </a:pPr>
            <a:r>
              <a:rPr lang="en-IN" sz="2400" dirty="0"/>
              <a:t>Start creating model</a:t>
            </a:r>
          </a:p>
          <a:p>
            <a:pPr marL="342900" indent="-342900">
              <a:buFont typeface="Arial" panose="020B0604020202020204" pitchFamily="34" charset="0"/>
              <a:buChar char="•"/>
            </a:pPr>
            <a:r>
              <a:rPr lang="en-IN" sz="2400" dirty="0"/>
              <a:t>Add all the layers sequentially </a:t>
            </a:r>
          </a:p>
          <a:p>
            <a:pPr marL="342900" indent="-342900">
              <a:buFont typeface="Arial" panose="020B0604020202020204" pitchFamily="34" charset="0"/>
              <a:buChar char="•"/>
            </a:pPr>
            <a:r>
              <a:rPr lang="en-IN" sz="2400" dirty="0"/>
              <a:t>Compile, train and validate </a:t>
            </a:r>
          </a:p>
          <a:p>
            <a:pPr marL="342900" indent="-342900">
              <a:buFont typeface="Arial" panose="020B0604020202020204" pitchFamily="34" charset="0"/>
              <a:buChar char="•"/>
            </a:pPr>
            <a:r>
              <a:rPr lang="en-IN" sz="2400" dirty="0"/>
              <a:t>Predict and print the predicted labels with respective objects </a:t>
            </a:r>
          </a:p>
        </p:txBody>
      </p:sp>
    </p:spTree>
    <p:extLst>
      <p:ext uri="{BB962C8B-B14F-4D97-AF65-F5344CB8AC3E}">
        <p14:creationId xmlns:p14="http://schemas.microsoft.com/office/powerpoint/2010/main" val="1180442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EC7FD-CB5B-4484-9B5C-4912A044FAA8}"/>
              </a:ext>
            </a:extLst>
          </p:cNvPr>
          <p:cNvSpPr>
            <a:spLocks noGrp="1"/>
          </p:cNvSpPr>
          <p:nvPr>
            <p:ph type="title"/>
          </p:nvPr>
        </p:nvSpPr>
        <p:spPr/>
        <p:txBody>
          <a:bodyPr/>
          <a:lstStyle/>
          <a:p>
            <a:r>
              <a:rPr lang="en-IN" dirty="0"/>
              <a:t>Importing dataset and splitting  </a:t>
            </a:r>
          </a:p>
        </p:txBody>
      </p:sp>
      <p:sp>
        <p:nvSpPr>
          <p:cNvPr id="3" name="Slide Number Placeholder 2">
            <a:extLst>
              <a:ext uri="{FF2B5EF4-FFF2-40B4-BE49-F238E27FC236}">
                <a16:creationId xmlns:a16="http://schemas.microsoft.com/office/drawing/2014/main" id="{B860D13A-1615-433D-8815-F71B6E844573}"/>
              </a:ext>
            </a:extLst>
          </p:cNvPr>
          <p:cNvSpPr>
            <a:spLocks noGrp="1"/>
          </p:cNvSpPr>
          <p:nvPr>
            <p:ph type="sldNum" sz="quarter" idx="12"/>
          </p:nvPr>
        </p:nvSpPr>
        <p:spPr/>
        <p:txBody>
          <a:bodyPr/>
          <a:lstStyle/>
          <a:p>
            <a:fld id="{9FF96B15-8338-45D5-A943-561235072D66}" type="slidenum">
              <a:rPr lang="en-US" noProof="0" smtClean="0"/>
              <a:t>14</a:t>
            </a:fld>
            <a:endParaRPr lang="en-US" noProof="0" dirty="0"/>
          </a:p>
        </p:txBody>
      </p:sp>
      <p:sp>
        <p:nvSpPr>
          <p:cNvPr id="4" name="TextBox 3">
            <a:extLst>
              <a:ext uri="{FF2B5EF4-FFF2-40B4-BE49-F238E27FC236}">
                <a16:creationId xmlns:a16="http://schemas.microsoft.com/office/drawing/2014/main" id="{4B106BBC-CE8D-49EC-A6C7-71C744174564}"/>
              </a:ext>
            </a:extLst>
          </p:cNvPr>
          <p:cNvSpPr txBox="1"/>
          <p:nvPr/>
        </p:nvSpPr>
        <p:spPr>
          <a:xfrm>
            <a:off x="612559" y="2494624"/>
            <a:ext cx="11407806" cy="2585323"/>
          </a:xfrm>
          <a:prstGeom prst="rect">
            <a:avLst/>
          </a:prstGeom>
          <a:noFill/>
        </p:spPr>
        <p:txBody>
          <a:bodyPr wrap="square" rtlCol="0">
            <a:spAutoFit/>
          </a:bodyPr>
          <a:lstStyle/>
          <a:p>
            <a:r>
              <a:rPr lang="en-IN" b="1" dirty="0">
                <a:solidFill>
                  <a:srgbClr val="000000"/>
                </a:solidFill>
                <a:effectLst/>
                <a:latin typeface="Courier New" panose="02070309020205020404" pitchFamily="49" charset="0"/>
              </a:rPr>
              <a:t>LOADING DATASET</a:t>
            </a:r>
          </a:p>
          <a:p>
            <a:r>
              <a:rPr lang="en-IN" b="0" dirty="0">
                <a:solidFill>
                  <a:srgbClr val="000000"/>
                </a:solidFill>
                <a:effectLst/>
                <a:latin typeface="Courier New" panose="02070309020205020404" pitchFamily="49" charset="0"/>
              </a:rPr>
              <a:t>tf.keras.datasets.cifar10.load_data()</a:t>
            </a:r>
          </a:p>
          <a:p>
            <a:r>
              <a:rPr lang="en-IN" dirty="0">
                <a:solidFill>
                  <a:srgbClr val="000000"/>
                </a:solidFill>
                <a:latin typeface="Courier New" panose="02070309020205020404" pitchFamily="49" charset="0"/>
              </a:rPr>
              <a:t> Or </a:t>
            </a:r>
          </a:p>
          <a:p>
            <a:r>
              <a:rPr lang="en-IN" b="0" dirty="0">
                <a:solidFill>
                  <a:srgbClr val="000000"/>
                </a:solidFill>
                <a:effectLst/>
                <a:latin typeface="Courier New" panose="02070309020205020404" pitchFamily="49" charset="0"/>
              </a:rPr>
              <a:t>keras.datasets.cifar10.load_data()</a:t>
            </a:r>
          </a:p>
          <a:p>
            <a:endParaRPr lang="en-IN" dirty="0">
              <a:solidFill>
                <a:srgbClr val="000000"/>
              </a:solidFill>
              <a:latin typeface="Courier New" panose="02070309020205020404" pitchFamily="49" charset="0"/>
            </a:endParaRPr>
          </a:p>
          <a:p>
            <a:r>
              <a:rPr lang="en-IN" b="1" dirty="0">
                <a:solidFill>
                  <a:srgbClr val="000000"/>
                </a:solidFill>
                <a:effectLst/>
                <a:latin typeface="Courier New" panose="02070309020205020404" pitchFamily="49" charset="0"/>
              </a:rPr>
              <a:t>SPLITTING OF DATASET</a:t>
            </a:r>
          </a:p>
          <a:p>
            <a:r>
              <a:rPr lang="en-US" sz="1800" dirty="0"/>
              <a:t>Further the data is </a:t>
            </a:r>
            <a:r>
              <a:rPr lang="en-US" sz="1800" dirty="0" err="1"/>
              <a:t>splitted</a:t>
            </a:r>
            <a:r>
              <a:rPr lang="en-US" sz="1800" dirty="0"/>
              <a:t> into training and testing set based on size of the dataset  </a:t>
            </a:r>
            <a:r>
              <a:rPr lang="en-US" dirty="0"/>
              <a:t>.</a:t>
            </a:r>
          </a:p>
          <a:p>
            <a:endParaRPr lang="en-IN" b="0" dirty="0">
              <a:solidFill>
                <a:srgbClr val="000000"/>
              </a:solidFill>
              <a:effectLst/>
              <a:latin typeface="Courier New" panose="02070309020205020404" pitchFamily="49" charset="0"/>
            </a:endParaRPr>
          </a:p>
          <a:p>
            <a:endParaRPr lang="en-IN" b="0" dirty="0">
              <a:solidFill>
                <a:srgbClr val="000000"/>
              </a:solidFill>
              <a:effectLst/>
              <a:latin typeface="Courier New" panose="02070309020205020404" pitchFamily="49" charset="0"/>
            </a:endParaRPr>
          </a:p>
        </p:txBody>
      </p:sp>
      <p:pic>
        <p:nvPicPr>
          <p:cNvPr id="5" name="Picture 4" descr="Train and Test Set in Python Machine Learning - How to Split ...">
            <a:extLst>
              <a:ext uri="{FF2B5EF4-FFF2-40B4-BE49-F238E27FC236}">
                <a16:creationId xmlns:a16="http://schemas.microsoft.com/office/drawing/2014/main" id="{4451393F-5DB2-4332-9591-6521DA8EDC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953" y="4998129"/>
            <a:ext cx="7944659" cy="1562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178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CE17-7DE5-4A0D-8EAE-4FEB366F07B4}"/>
              </a:ext>
            </a:extLst>
          </p:cNvPr>
          <p:cNvSpPr>
            <a:spLocks noGrp="1"/>
          </p:cNvSpPr>
          <p:nvPr>
            <p:ph type="title"/>
          </p:nvPr>
        </p:nvSpPr>
        <p:spPr/>
        <p:txBody>
          <a:bodyPr/>
          <a:lstStyle/>
          <a:p>
            <a:r>
              <a:rPr lang="en-IN" b="1" dirty="0">
                <a:solidFill>
                  <a:schemeClr val="bg1"/>
                </a:solidFill>
              </a:rPr>
              <a:t>PRE-PROCESSING -NORMALIZATION </a:t>
            </a:r>
          </a:p>
        </p:txBody>
      </p:sp>
      <p:sp>
        <p:nvSpPr>
          <p:cNvPr id="3" name="Slide Number Placeholder 2">
            <a:extLst>
              <a:ext uri="{FF2B5EF4-FFF2-40B4-BE49-F238E27FC236}">
                <a16:creationId xmlns:a16="http://schemas.microsoft.com/office/drawing/2014/main" id="{1CF75085-477C-472D-875D-6F638B2D4606}"/>
              </a:ext>
            </a:extLst>
          </p:cNvPr>
          <p:cNvSpPr>
            <a:spLocks noGrp="1"/>
          </p:cNvSpPr>
          <p:nvPr>
            <p:ph type="sldNum" sz="quarter" idx="12"/>
          </p:nvPr>
        </p:nvSpPr>
        <p:spPr/>
        <p:txBody>
          <a:bodyPr/>
          <a:lstStyle/>
          <a:p>
            <a:fld id="{9FF96B15-8338-45D5-A943-561235072D66}" type="slidenum">
              <a:rPr lang="en-US" noProof="0" smtClean="0"/>
              <a:t>15</a:t>
            </a:fld>
            <a:endParaRPr lang="en-US" noProof="0" dirty="0"/>
          </a:p>
        </p:txBody>
      </p:sp>
      <p:pic>
        <p:nvPicPr>
          <p:cNvPr id="17410" name="Picture 2" descr="First stage output example: a) pixels' values matrix associated to one... |  Download Scientific Diagram">
            <a:extLst>
              <a:ext uri="{FF2B5EF4-FFF2-40B4-BE49-F238E27FC236}">
                <a16:creationId xmlns:a16="http://schemas.microsoft.com/office/drawing/2014/main" id="{85069B5E-AA7A-4F71-A110-3243CF39ED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5125" y="4297511"/>
            <a:ext cx="8096250" cy="256048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5BE726A-F0AE-4FC7-B26D-8DFBB855C31E}"/>
              </a:ext>
            </a:extLst>
          </p:cNvPr>
          <p:cNvSpPr txBox="1"/>
          <p:nvPr/>
        </p:nvSpPr>
        <p:spPr>
          <a:xfrm>
            <a:off x="790113" y="2263806"/>
            <a:ext cx="11168108" cy="1938992"/>
          </a:xfrm>
          <a:prstGeom prst="rect">
            <a:avLst/>
          </a:prstGeom>
          <a:noFill/>
        </p:spPr>
        <p:txBody>
          <a:bodyPr wrap="square">
            <a:spAutoFit/>
          </a:bodyPr>
          <a:lstStyle/>
          <a:p>
            <a:pPr marL="342900" indent="-342900">
              <a:buFont typeface="Arial" panose="020B0604020202020204" pitchFamily="34" charset="0"/>
              <a:buChar char="•"/>
            </a:pPr>
            <a:r>
              <a:rPr lang="en-US" sz="2000" b="0" i="0" dirty="0">
                <a:effectLst/>
                <a:latin typeface="Arial" panose="020B0604020202020204" pitchFamily="34" charset="0"/>
              </a:rPr>
              <a:t>In </a:t>
            </a:r>
            <a:r>
              <a:rPr lang="en-US" sz="2000" b="0" i="0" u="none" strike="noStrike" dirty="0">
                <a:effectLst/>
                <a:latin typeface="Arial" panose="020B0604020202020204" pitchFamily="34" charset="0"/>
                <a:hlinkClick r:id="rId3" tooltip="Image processing">
                  <a:extLst>
                    <a:ext uri="{A12FA001-AC4F-418D-AE19-62706E023703}">
                      <ahyp:hlinkClr xmlns:ahyp="http://schemas.microsoft.com/office/drawing/2018/hyperlinkcolor" val="tx"/>
                    </a:ext>
                  </a:extLst>
                </a:hlinkClick>
              </a:rPr>
              <a:t>image processing</a:t>
            </a:r>
            <a:r>
              <a:rPr lang="en-US" sz="2000" b="0" i="0" dirty="0">
                <a:effectLst/>
                <a:latin typeface="Arial" panose="020B0604020202020204" pitchFamily="34" charset="0"/>
              </a:rPr>
              <a:t>, </a:t>
            </a:r>
            <a:r>
              <a:rPr lang="en-US" sz="2000" b="1" i="0" dirty="0">
                <a:effectLst/>
                <a:latin typeface="Arial" panose="020B0604020202020204" pitchFamily="34" charset="0"/>
              </a:rPr>
              <a:t>normalization</a:t>
            </a:r>
            <a:r>
              <a:rPr lang="en-US" sz="2000" b="0" i="0" dirty="0">
                <a:effectLst/>
                <a:latin typeface="Arial" panose="020B0604020202020204" pitchFamily="34" charset="0"/>
              </a:rPr>
              <a:t> is a process that changes the range of </a:t>
            </a:r>
            <a:r>
              <a:rPr lang="en-US" sz="2000" b="0" i="0" u="none" strike="noStrike" dirty="0">
                <a:effectLst/>
                <a:latin typeface="Arial" panose="020B0604020202020204" pitchFamily="34" charset="0"/>
                <a:hlinkClick r:id="rId4" tooltip="Pixel">
                  <a:extLst>
                    <a:ext uri="{A12FA001-AC4F-418D-AE19-62706E023703}">
                      <ahyp:hlinkClr xmlns:ahyp="http://schemas.microsoft.com/office/drawing/2018/hyperlinkcolor" val="tx"/>
                    </a:ext>
                  </a:extLst>
                </a:hlinkClick>
              </a:rPr>
              <a:t>pixel</a:t>
            </a:r>
            <a:r>
              <a:rPr lang="en-US" sz="2000" b="0" i="0" dirty="0">
                <a:effectLst/>
                <a:latin typeface="Arial" panose="020B0604020202020204" pitchFamily="34" charset="0"/>
              </a:rPr>
              <a:t> intensity values.</a:t>
            </a:r>
            <a:r>
              <a:rPr lang="en-US" sz="2000" b="0" i="0" dirty="0">
                <a:solidFill>
                  <a:srgbClr val="202122"/>
                </a:solidFill>
                <a:effectLst/>
                <a:latin typeface="Arial" panose="020B0604020202020204" pitchFamily="34" charset="0"/>
              </a:rPr>
              <a:t> </a:t>
            </a:r>
          </a:p>
          <a:p>
            <a:pPr marL="342900" indent="-342900">
              <a:buFont typeface="Arial" panose="020B0604020202020204" pitchFamily="34" charset="0"/>
              <a:buChar char="•"/>
            </a:pPr>
            <a:r>
              <a:rPr lang="en-US" sz="2000" b="1" dirty="0">
                <a:solidFill>
                  <a:srgbClr val="202124"/>
                </a:solidFill>
                <a:latin typeface="arial" panose="020B0604020202020204" pitchFamily="34" charset="0"/>
              </a:rPr>
              <a:t>N</a:t>
            </a:r>
            <a:r>
              <a:rPr lang="en-US" sz="2000" b="1" i="0" dirty="0">
                <a:solidFill>
                  <a:srgbClr val="202124"/>
                </a:solidFill>
                <a:effectLst/>
                <a:latin typeface="arial" panose="020B0604020202020204" pitchFamily="34" charset="0"/>
              </a:rPr>
              <a:t>ormalization</a:t>
            </a:r>
            <a:r>
              <a:rPr lang="en-US" sz="2000" b="0" i="0" dirty="0">
                <a:solidFill>
                  <a:srgbClr val="202124"/>
                </a:solidFill>
                <a:effectLst/>
                <a:latin typeface="arial" panose="020B0604020202020204" pitchFamily="34" charset="0"/>
              </a:rPr>
              <a:t> is an important step which ensures that each input parameter (pixel, in this case) has a similar data distribution. This makes convergence faster while training the network</a:t>
            </a:r>
          </a:p>
          <a:p>
            <a:pPr marL="342900" indent="-342900">
              <a:buFont typeface="Arial" panose="020B0604020202020204" pitchFamily="34" charset="0"/>
              <a:buChar char="•"/>
            </a:pPr>
            <a:r>
              <a:rPr lang="en-US" sz="2000" dirty="0">
                <a:solidFill>
                  <a:srgbClr val="202124"/>
                </a:solidFill>
                <a:latin typeface="arial" panose="020B0604020202020204" pitchFamily="34" charset="0"/>
              </a:rPr>
              <a:t>Most probably the images are converted to gray scale as the pixels range will be </a:t>
            </a:r>
          </a:p>
          <a:p>
            <a:r>
              <a:rPr lang="en-US" sz="2000" dirty="0">
                <a:solidFill>
                  <a:srgbClr val="202124"/>
                </a:solidFill>
                <a:latin typeface="arial" panose="020B0604020202020204" pitchFamily="34" charset="0"/>
              </a:rPr>
              <a:t>     0-255 only </a:t>
            </a:r>
            <a:endParaRPr lang="en-IN" sz="2000" dirty="0"/>
          </a:p>
        </p:txBody>
      </p:sp>
    </p:spTree>
    <p:extLst>
      <p:ext uri="{BB962C8B-B14F-4D97-AF65-F5344CB8AC3E}">
        <p14:creationId xmlns:p14="http://schemas.microsoft.com/office/powerpoint/2010/main" val="2165708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3427-F735-46AC-A6D0-9FEB31DF9FE9}"/>
              </a:ext>
            </a:extLst>
          </p:cNvPr>
          <p:cNvSpPr>
            <a:spLocks noGrp="1"/>
          </p:cNvSpPr>
          <p:nvPr>
            <p:ph type="title"/>
          </p:nvPr>
        </p:nvSpPr>
        <p:spPr>
          <a:xfrm>
            <a:off x="1154953" y="973668"/>
            <a:ext cx="9808969" cy="855132"/>
          </a:xfrm>
        </p:spPr>
        <p:txBody>
          <a:bodyPr>
            <a:normAutofit/>
          </a:bodyPr>
          <a:lstStyle/>
          <a:p>
            <a:r>
              <a:rPr lang="en-IN" b="1" dirty="0">
                <a:solidFill>
                  <a:schemeClr val="bg1"/>
                </a:solidFill>
              </a:rPr>
              <a:t>IMPORTING LAYERS  and ADDING  LAYERS </a:t>
            </a:r>
          </a:p>
        </p:txBody>
      </p:sp>
      <p:sp>
        <p:nvSpPr>
          <p:cNvPr id="3" name="Slide Number Placeholder 2">
            <a:extLst>
              <a:ext uri="{FF2B5EF4-FFF2-40B4-BE49-F238E27FC236}">
                <a16:creationId xmlns:a16="http://schemas.microsoft.com/office/drawing/2014/main" id="{A23F76E0-3B20-49F4-BB5B-326F82A25016}"/>
              </a:ext>
            </a:extLst>
          </p:cNvPr>
          <p:cNvSpPr>
            <a:spLocks noGrp="1"/>
          </p:cNvSpPr>
          <p:nvPr>
            <p:ph type="sldNum" sz="quarter" idx="12"/>
          </p:nvPr>
        </p:nvSpPr>
        <p:spPr/>
        <p:txBody>
          <a:bodyPr/>
          <a:lstStyle/>
          <a:p>
            <a:fld id="{9FF96B15-8338-45D5-A943-561235072D66}" type="slidenum">
              <a:rPr lang="en-US" noProof="0" smtClean="0"/>
              <a:t>16</a:t>
            </a:fld>
            <a:endParaRPr lang="en-US" noProof="0" dirty="0"/>
          </a:p>
        </p:txBody>
      </p:sp>
      <p:sp>
        <p:nvSpPr>
          <p:cNvPr id="5" name="TextBox 4">
            <a:extLst>
              <a:ext uri="{FF2B5EF4-FFF2-40B4-BE49-F238E27FC236}">
                <a16:creationId xmlns:a16="http://schemas.microsoft.com/office/drawing/2014/main" id="{CCEAAE61-F0B5-42D6-955D-930DD02218D5}"/>
              </a:ext>
            </a:extLst>
          </p:cNvPr>
          <p:cNvSpPr txBox="1"/>
          <p:nvPr/>
        </p:nvSpPr>
        <p:spPr>
          <a:xfrm>
            <a:off x="1003177" y="2449046"/>
            <a:ext cx="9587883" cy="3693319"/>
          </a:xfrm>
          <a:prstGeom prst="rect">
            <a:avLst/>
          </a:prstGeom>
          <a:noFill/>
        </p:spPr>
        <p:txBody>
          <a:bodyPr wrap="square" rtlCol="0">
            <a:spAutoFit/>
          </a:bodyPr>
          <a:lstStyle/>
          <a:p>
            <a:r>
              <a:rPr lang="en-IN" b="1" dirty="0">
                <a:latin typeface="Courier New" panose="02070309020205020404" pitchFamily="49" charset="0"/>
              </a:rPr>
              <a:t>FROM KERAS </a:t>
            </a:r>
            <a:endParaRPr lang="en-IN" b="1" dirty="0">
              <a:effectLst/>
              <a:latin typeface="Courier New" panose="02070309020205020404" pitchFamily="49" charset="0"/>
            </a:endParaRPr>
          </a:p>
          <a:p>
            <a:r>
              <a:rPr lang="en-IN" b="0" dirty="0">
                <a:solidFill>
                  <a:srgbClr val="AF00DB"/>
                </a:solidFill>
                <a:effectLst/>
                <a:latin typeface="Courier New" panose="02070309020205020404" pitchFamily="49" charset="0"/>
              </a:rPr>
              <a:t>from</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keras.models</a:t>
            </a:r>
            <a:r>
              <a:rPr lang="en-IN" b="0" dirty="0">
                <a:solidFill>
                  <a:srgbClr val="000000"/>
                </a:solidFill>
                <a:effectLst/>
                <a:latin typeface="Courier New" panose="02070309020205020404" pitchFamily="49" charset="0"/>
              </a:rPr>
              <a:t> </a:t>
            </a: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Sequential</a:t>
            </a:r>
          </a:p>
          <a:p>
            <a:r>
              <a:rPr lang="en-IN" b="0" dirty="0">
                <a:solidFill>
                  <a:srgbClr val="AF00DB"/>
                </a:solidFill>
                <a:effectLst/>
                <a:latin typeface="Courier New" panose="02070309020205020404" pitchFamily="49" charset="0"/>
              </a:rPr>
              <a:t>from</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keras.layers</a:t>
            </a:r>
            <a:r>
              <a:rPr lang="en-IN" b="0" dirty="0">
                <a:solidFill>
                  <a:srgbClr val="000000"/>
                </a:solidFill>
                <a:effectLst/>
                <a:latin typeface="Courier New" panose="02070309020205020404" pitchFamily="49" charset="0"/>
              </a:rPr>
              <a:t> </a:t>
            </a: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Dense, Dropout, Conv2D, MaxPool2D, Flatten</a:t>
            </a:r>
          </a:p>
          <a:p>
            <a:endParaRPr lang="en-IN" dirty="0">
              <a:solidFill>
                <a:srgbClr val="000000"/>
              </a:solidFill>
              <a:latin typeface="Courier New" panose="02070309020205020404" pitchFamily="49" charset="0"/>
            </a:endParaRPr>
          </a:p>
          <a:p>
            <a:r>
              <a:rPr lang="en-IN" b="1" dirty="0">
                <a:solidFill>
                  <a:srgbClr val="000000"/>
                </a:solidFill>
                <a:effectLst/>
                <a:latin typeface="Courier New" panose="02070309020205020404" pitchFamily="49" charset="0"/>
              </a:rPr>
              <a:t>From </a:t>
            </a:r>
            <a:r>
              <a:rPr lang="en-IN" b="1" dirty="0" err="1">
                <a:solidFill>
                  <a:srgbClr val="000000"/>
                </a:solidFill>
                <a:effectLst/>
                <a:latin typeface="Courier New" panose="02070309020205020404" pitchFamily="49" charset="0"/>
              </a:rPr>
              <a:t>tensorflow</a:t>
            </a:r>
            <a:r>
              <a:rPr lang="en-IN" b="1" dirty="0">
                <a:solidFill>
                  <a:srgbClr val="000000"/>
                </a:solidFill>
                <a:effectLst/>
                <a:latin typeface="Courier New" panose="02070309020205020404" pitchFamily="49" charset="0"/>
              </a:rPr>
              <a:t> </a:t>
            </a:r>
          </a:p>
          <a:p>
            <a:r>
              <a:rPr lang="en-IN" b="0" dirty="0">
                <a:solidFill>
                  <a:srgbClr val="AF00DB"/>
                </a:solidFill>
                <a:effectLst/>
                <a:latin typeface="Courier New" panose="02070309020205020404" pitchFamily="49" charset="0"/>
              </a:rPr>
              <a:t>from</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tensorflow.keras.models</a:t>
            </a:r>
            <a:r>
              <a:rPr lang="en-IN" b="0" dirty="0">
                <a:solidFill>
                  <a:srgbClr val="000000"/>
                </a:solidFill>
                <a:effectLst/>
                <a:latin typeface="Courier New" panose="02070309020205020404" pitchFamily="49" charset="0"/>
              </a:rPr>
              <a:t> </a:t>
            </a: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Sequential</a:t>
            </a:r>
          </a:p>
          <a:p>
            <a:r>
              <a:rPr lang="en-IN" b="0" dirty="0">
                <a:solidFill>
                  <a:srgbClr val="AF00DB"/>
                </a:solidFill>
                <a:effectLst/>
                <a:latin typeface="Courier New" panose="02070309020205020404" pitchFamily="49" charset="0"/>
              </a:rPr>
              <a:t>from</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tensorflow.keras.layers</a:t>
            </a:r>
            <a:r>
              <a:rPr lang="en-IN" b="0" dirty="0">
                <a:solidFill>
                  <a:srgbClr val="000000"/>
                </a:solidFill>
                <a:effectLst/>
                <a:latin typeface="Courier New" panose="02070309020205020404" pitchFamily="49" charset="0"/>
              </a:rPr>
              <a:t> </a:t>
            </a: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Dense, Conv2D, Dropout, Flatten, MaxPooling2D</a:t>
            </a:r>
          </a:p>
          <a:p>
            <a:endParaRPr lang="en-IN" dirty="0">
              <a:solidFill>
                <a:srgbClr val="000000"/>
              </a:solidFill>
              <a:latin typeface="Courier New" panose="02070309020205020404" pitchFamily="49" charset="0"/>
            </a:endParaRPr>
          </a:p>
          <a:p>
            <a:endParaRPr lang="en-IN" b="0" dirty="0">
              <a:solidFill>
                <a:srgbClr val="000000"/>
              </a:solidFill>
              <a:effectLst/>
              <a:latin typeface="Courier New" panose="02070309020205020404" pitchFamily="49" charset="0"/>
            </a:endParaRPr>
          </a:p>
          <a:p>
            <a:r>
              <a:rPr lang="en-IN" dirty="0">
                <a:solidFill>
                  <a:srgbClr val="000000"/>
                </a:solidFill>
                <a:latin typeface="Courier New" panose="02070309020205020404" pitchFamily="49" charset="0"/>
              </a:rPr>
              <a:t>We add layer my using add () function in sequential order as we chose sequential model </a:t>
            </a:r>
            <a:endParaRPr lang="en-IN" b="0" dirty="0">
              <a:solidFill>
                <a:srgbClr val="000000"/>
              </a:solidFill>
              <a:effectLst/>
              <a:latin typeface="Courier New" panose="02070309020205020404" pitchFamily="49" charset="0"/>
            </a:endParaRPr>
          </a:p>
          <a:p>
            <a:endParaRPr lang="en-IN"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1207087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D2C2-CDA2-4205-A5DA-71DC72C08899}"/>
              </a:ext>
            </a:extLst>
          </p:cNvPr>
          <p:cNvSpPr>
            <a:spLocks noGrp="1"/>
          </p:cNvSpPr>
          <p:nvPr>
            <p:ph type="ctrTitle"/>
          </p:nvPr>
        </p:nvSpPr>
        <p:spPr>
          <a:xfrm>
            <a:off x="1154955" y="1091954"/>
            <a:ext cx="4941045" cy="701336"/>
          </a:xfrm>
        </p:spPr>
        <p:txBody>
          <a:bodyPr>
            <a:normAutofit fontScale="90000"/>
          </a:bodyPr>
          <a:lstStyle/>
          <a:p>
            <a:r>
              <a:rPr lang="en-IN" sz="4400" b="1" dirty="0">
                <a:solidFill>
                  <a:schemeClr val="bg1"/>
                </a:solidFill>
                <a:latin typeface="Garamond" panose="02020404030301010803" pitchFamily="18" charset="0"/>
              </a:rPr>
              <a:t>FLATTEN LAYER </a:t>
            </a:r>
          </a:p>
        </p:txBody>
      </p:sp>
      <p:sp>
        <p:nvSpPr>
          <p:cNvPr id="5" name="TextBox 4">
            <a:extLst>
              <a:ext uri="{FF2B5EF4-FFF2-40B4-BE49-F238E27FC236}">
                <a16:creationId xmlns:a16="http://schemas.microsoft.com/office/drawing/2014/main" id="{92129B00-A473-481B-9894-05B001BD2F74}"/>
              </a:ext>
            </a:extLst>
          </p:cNvPr>
          <p:cNvSpPr txBox="1"/>
          <p:nvPr/>
        </p:nvSpPr>
        <p:spPr>
          <a:xfrm>
            <a:off x="772358" y="2054014"/>
            <a:ext cx="3915052" cy="3785652"/>
          </a:xfrm>
          <a:prstGeom prst="rect">
            <a:avLst/>
          </a:prstGeom>
          <a:noFill/>
        </p:spPr>
        <p:txBody>
          <a:bodyPr wrap="square" rtlCol="0">
            <a:spAutoFit/>
          </a:bodyPr>
          <a:lstStyle/>
          <a:p>
            <a:pPr marL="342900" indent="-342900">
              <a:buFont typeface="Arial" panose="020B0604020202020204" pitchFamily="34" charset="0"/>
              <a:buChar char="•"/>
            </a:pPr>
            <a:r>
              <a:rPr lang="en-US" sz="2000" b="1" i="0" dirty="0">
                <a:solidFill>
                  <a:schemeClr val="bg1"/>
                </a:solidFill>
                <a:effectLst/>
                <a:latin typeface="arial" panose="020B0604020202020204" pitchFamily="34" charset="0"/>
              </a:rPr>
              <a:t>Flattening</a:t>
            </a:r>
            <a:r>
              <a:rPr lang="en-US" sz="2000" b="0" i="0" dirty="0">
                <a:solidFill>
                  <a:schemeClr val="bg1"/>
                </a:solidFill>
                <a:effectLst/>
                <a:latin typeface="arial" panose="020B0604020202020204" pitchFamily="34" charset="0"/>
              </a:rPr>
              <a:t> is converting the data into a 1-dimensional array for inputting it to the next </a:t>
            </a:r>
            <a:r>
              <a:rPr lang="en-US" sz="2000" b="1" i="0" dirty="0">
                <a:solidFill>
                  <a:schemeClr val="bg1"/>
                </a:solidFill>
                <a:effectLst/>
                <a:latin typeface="arial" panose="020B0604020202020204" pitchFamily="34" charset="0"/>
              </a:rPr>
              <a:t>layer</a:t>
            </a:r>
            <a:r>
              <a:rPr lang="en-US" sz="2000" b="0" i="0" dirty="0">
                <a:solidFill>
                  <a:schemeClr val="bg1"/>
                </a:solidFill>
                <a:effectLst/>
                <a:latin typeface="arial" panose="020B0604020202020204" pitchFamily="34" charset="0"/>
              </a:rPr>
              <a:t>. We </a:t>
            </a:r>
            <a:r>
              <a:rPr lang="en-US" sz="2000" b="1" i="0" dirty="0">
                <a:solidFill>
                  <a:schemeClr val="bg1"/>
                </a:solidFill>
                <a:effectLst/>
                <a:latin typeface="arial" panose="020B0604020202020204" pitchFamily="34" charset="0"/>
              </a:rPr>
              <a:t>flatten</a:t>
            </a:r>
            <a:r>
              <a:rPr lang="en-US" sz="2000" b="0" i="0" dirty="0">
                <a:solidFill>
                  <a:schemeClr val="bg1"/>
                </a:solidFill>
                <a:effectLst/>
                <a:latin typeface="arial" panose="020B0604020202020204" pitchFamily="34" charset="0"/>
              </a:rPr>
              <a:t> the output of the convolutional </a:t>
            </a:r>
            <a:r>
              <a:rPr lang="en-US" sz="2000" b="1" i="0" dirty="0">
                <a:solidFill>
                  <a:schemeClr val="bg1"/>
                </a:solidFill>
                <a:effectLst/>
                <a:latin typeface="arial" panose="020B0604020202020204" pitchFamily="34" charset="0"/>
              </a:rPr>
              <a:t>layers</a:t>
            </a:r>
            <a:r>
              <a:rPr lang="en-US" sz="2000" b="0" i="0" dirty="0">
                <a:solidFill>
                  <a:schemeClr val="bg1"/>
                </a:solidFill>
                <a:effectLst/>
                <a:latin typeface="arial" panose="020B0604020202020204" pitchFamily="34" charset="0"/>
              </a:rPr>
              <a:t> to create a single long feature vector.</a:t>
            </a:r>
          </a:p>
          <a:p>
            <a:endParaRPr lang="en-US" sz="2000" b="0" i="0" dirty="0">
              <a:solidFill>
                <a:schemeClr val="bg1"/>
              </a:solidFill>
              <a:effectLst/>
              <a:latin typeface="arial" panose="020B0604020202020204" pitchFamily="34" charset="0"/>
            </a:endParaRPr>
          </a:p>
          <a:p>
            <a:pPr marL="342900" indent="-342900">
              <a:buFont typeface="Arial" panose="020B0604020202020204" pitchFamily="34" charset="0"/>
              <a:buChar char="•"/>
            </a:pPr>
            <a:r>
              <a:rPr lang="en-US" sz="2000" b="0" i="0" dirty="0">
                <a:solidFill>
                  <a:schemeClr val="bg1"/>
                </a:solidFill>
                <a:effectLst/>
                <a:latin typeface="arial" panose="020B0604020202020204" pitchFamily="34" charset="0"/>
              </a:rPr>
              <a:t> And it is connected to the final classification model, which is called a fully-connected </a:t>
            </a:r>
            <a:r>
              <a:rPr lang="en-US" sz="2000" b="1" i="0" dirty="0">
                <a:solidFill>
                  <a:schemeClr val="bg1"/>
                </a:solidFill>
                <a:effectLst/>
                <a:latin typeface="arial" panose="020B0604020202020204" pitchFamily="34" charset="0"/>
              </a:rPr>
              <a:t>layer</a:t>
            </a:r>
            <a:endParaRPr lang="en-IN" sz="2000" dirty="0">
              <a:solidFill>
                <a:schemeClr val="bg1"/>
              </a:solidFill>
            </a:endParaRPr>
          </a:p>
        </p:txBody>
      </p:sp>
      <p:pic>
        <p:nvPicPr>
          <p:cNvPr id="4098" name="Picture 2" descr="The Most Intuitive and Easiest Guide for Convolutional Neural Network | by  Jiwon Jeong | Towards Data Science">
            <a:extLst>
              <a:ext uri="{FF2B5EF4-FFF2-40B4-BE49-F238E27FC236}">
                <a16:creationId xmlns:a16="http://schemas.microsoft.com/office/drawing/2014/main" id="{E91D3B99-5C89-4F85-8914-761EED871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740" y="2205066"/>
            <a:ext cx="6299031" cy="3281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351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9E34C-A4B5-4F4F-96E2-4C1B652407F2}"/>
              </a:ext>
            </a:extLst>
          </p:cNvPr>
          <p:cNvSpPr>
            <a:spLocks noGrp="1"/>
          </p:cNvSpPr>
          <p:nvPr>
            <p:ph type="title"/>
          </p:nvPr>
        </p:nvSpPr>
        <p:spPr>
          <a:xfrm>
            <a:off x="523784" y="612559"/>
            <a:ext cx="4279036" cy="6045693"/>
          </a:xfrm>
        </p:spPr>
        <p:txBody>
          <a:bodyPr/>
          <a:lstStyle/>
          <a:p>
            <a:pPr rtl="0"/>
            <a:r>
              <a:rPr lang="en-US" b="0" i="0" dirty="0">
                <a:solidFill>
                  <a:schemeClr val="bg1"/>
                </a:solidFill>
                <a:effectLst/>
                <a:latin typeface="-apple-system"/>
              </a:rPr>
              <a:t>Dropout is a way to regularize the neural network. During training, it may happen that neurons of a particular layer may always become influenced only by the output of a particular neuron in the previous layer. In that case, the neural network would overfit.</a:t>
            </a:r>
            <a:br>
              <a:rPr lang="en-US" dirty="0">
                <a:solidFill>
                  <a:schemeClr val="bg1"/>
                </a:solidFill>
                <a:latin typeface="-apple-system"/>
              </a:rPr>
            </a:br>
            <a:br>
              <a:rPr lang="en-US" dirty="0">
                <a:solidFill>
                  <a:schemeClr val="bg1"/>
                </a:solidFill>
                <a:latin typeface="-apple-system"/>
              </a:rPr>
            </a:br>
            <a:r>
              <a:rPr lang="en-US" b="0" i="0" dirty="0">
                <a:solidFill>
                  <a:schemeClr val="bg1"/>
                </a:solidFill>
                <a:effectLst/>
                <a:latin typeface="-apple-system"/>
              </a:rPr>
              <a:t>Dropout prevents overfitting and regularizes by randomly cutting the connections (also known as dropping the connection) between neurons in successive layers during training</a:t>
            </a:r>
            <a:br>
              <a:rPr lang="en-US" b="0" i="0" dirty="0">
                <a:solidFill>
                  <a:schemeClr val="bg1"/>
                </a:solidFill>
                <a:effectLst/>
                <a:latin typeface="-apple-system"/>
              </a:rPr>
            </a:br>
            <a:endParaRPr lang="en-IN" dirty="0">
              <a:solidFill>
                <a:schemeClr val="bg1"/>
              </a:solidFill>
            </a:endParaRPr>
          </a:p>
        </p:txBody>
      </p:sp>
      <p:sp>
        <p:nvSpPr>
          <p:cNvPr id="3" name="Slide Number Placeholder 2">
            <a:extLst>
              <a:ext uri="{FF2B5EF4-FFF2-40B4-BE49-F238E27FC236}">
                <a16:creationId xmlns:a16="http://schemas.microsoft.com/office/drawing/2014/main" id="{90790C40-1C3D-4B5C-A5A9-6E5575A1A86A}"/>
              </a:ext>
            </a:extLst>
          </p:cNvPr>
          <p:cNvSpPr>
            <a:spLocks noGrp="1"/>
          </p:cNvSpPr>
          <p:nvPr>
            <p:ph type="sldNum" sz="quarter" idx="12"/>
          </p:nvPr>
        </p:nvSpPr>
        <p:spPr/>
        <p:txBody>
          <a:bodyPr/>
          <a:lstStyle/>
          <a:p>
            <a:fld id="{9FF96B15-8338-45D5-A943-561235072D66}" type="slidenum">
              <a:rPr lang="en-US" noProof="0" smtClean="0"/>
              <a:t>18</a:t>
            </a:fld>
            <a:endParaRPr lang="en-US" noProof="0" dirty="0"/>
          </a:p>
        </p:txBody>
      </p:sp>
      <p:pic>
        <p:nvPicPr>
          <p:cNvPr id="5124" name="Picture 4">
            <a:extLst>
              <a:ext uri="{FF2B5EF4-FFF2-40B4-BE49-F238E27FC236}">
                <a16:creationId xmlns:a16="http://schemas.microsoft.com/office/drawing/2014/main" id="{C0D13495-9018-49EC-8F07-05CC9A3C4D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1119" y="1970842"/>
            <a:ext cx="5434365" cy="44075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B4B8DC3-0A9A-4BD7-AA2F-065ECE154D17}"/>
              </a:ext>
            </a:extLst>
          </p:cNvPr>
          <p:cNvSpPr txBox="1"/>
          <p:nvPr/>
        </p:nvSpPr>
        <p:spPr>
          <a:xfrm>
            <a:off x="6374167" y="825623"/>
            <a:ext cx="2273058" cy="830997"/>
          </a:xfrm>
          <a:prstGeom prst="rect">
            <a:avLst/>
          </a:prstGeom>
          <a:noFill/>
        </p:spPr>
        <p:txBody>
          <a:bodyPr wrap="none" rtlCol="0">
            <a:spAutoFit/>
          </a:bodyPr>
          <a:lstStyle/>
          <a:p>
            <a:r>
              <a:rPr lang="en-US" sz="4800" b="0" i="0" dirty="0">
                <a:effectLst/>
                <a:latin typeface="-apple-system"/>
              </a:rPr>
              <a:t>Dropout</a:t>
            </a:r>
            <a:endParaRPr lang="en-IN" sz="4800" dirty="0"/>
          </a:p>
        </p:txBody>
      </p:sp>
    </p:spTree>
    <p:extLst>
      <p:ext uri="{BB962C8B-B14F-4D97-AF65-F5344CB8AC3E}">
        <p14:creationId xmlns:p14="http://schemas.microsoft.com/office/powerpoint/2010/main" val="2911628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9AF479-5782-425C-8383-AAAE465EA6D6}"/>
              </a:ext>
            </a:extLst>
          </p:cNvPr>
          <p:cNvSpPr>
            <a:spLocks noGrp="1"/>
          </p:cNvSpPr>
          <p:nvPr>
            <p:ph type="sldNum" sz="quarter" idx="12"/>
          </p:nvPr>
        </p:nvSpPr>
        <p:spPr/>
        <p:txBody>
          <a:bodyPr/>
          <a:lstStyle/>
          <a:p>
            <a:fld id="{9FF96B15-8338-45D5-A943-561235072D66}" type="slidenum">
              <a:rPr lang="en-US" noProof="0" smtClean="0"/>
              <a:t>19</a:t>
            </a:fld>
            <a:endParaRPr lang="en-US" noProof="0" dirty="0"/>
          </a:p>
        </p:txBody>
      </p:sp>
      <p:pic>
        <p:nvPicPr>
          <p:cNvPr id="14338" name="Picture 2" descr="Neural Network Graph With Shared Inputs">
            <a:extLst>
              <a:ext uri="{FF2B5EF4-FFF2-40B4-BE49-F238E27FC236}">
                <a16:creationId xmlns:a16="http://schemas.microsoft.com/office/drawing/2014/main" id="{E6904A0D-16B7-41A1-9B7F-CA732780F2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712" y="295729"/>
            <a:ext cx="6757756" cy="6260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846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C88828-4C5E-43BF-8BBF-CF423D714BD8}"/>
              </a:ext>
            </a:extLst>
          </p:cNvPr>
          <p:cNvSpPr>
            <a:spLocks noGrp="1"/>
          </p:cNvSpPr>
          <p:nvPr>
            <p:ph type="sldNum" sz="quarter" idx="12"/>
          </p:nvPr>
        </p:nvSpPr>
        <p:spPr/>
        <p:txBody>
          <a:bodyPr/>
          <a:lstStyle/>
          <a:p>
            <a:fld id="{9FF96B15-8338-45D5-A943-561235072D66}" type="slidenum">
              <a:rPr lang="en-US" noProof="0" smtClean="0"/>
              <a:t>2</a:t>
            </a:fld>
            <a:endParaRPr lang="en-US" noProof="0" dirty="0"/>
          </a:p>
        </p:txBody>
      </p:sp>
      <p:pic>
        <p:nvPicPr>
          <p:cNvPr id="4" name="Picture 3">
            <a:extLst>
              <a:ext uri="{FF2B5EF4-FFF2-40B4-BE49-F238E27FC236}">
                <a16:creationId xmlns:a16="http://schemas.microsoft.com/office/drawing/2014/main" id="{A1EBA603-F7FF-4D2A-BE07-C3B2C2AF2BCA}"/>
              </a:ext>
            </a:extLst>
          </p:cNvPr>
          <p:cNvPicPr>
            <a:picLocks noChangeAspect="1"/>
          </p:cNvPicPr>
          <p:nvPr/>
        </p:nvPicPr>
        <p:blipFill>
          <a:blip r:embed="rId2"/>
          <a:stretch>
            <a:fillRect/>
          </a:stretch>
        </p:blipFill>
        <p:spPr>
          <a:xfrm>
            <a:off x="655032" y="1063416"/>
            <a:ext cx="10336057" cy="4343085"/>
          </a:xfrm>
          <a:prstGeom prst="rect">
            <a:avLst/>
          </a:prstGeom>
        </p:spPr>
      </p:pic>
    </p:spTree>
    <p:extLst>
      <p:ext uri="{BB962C8B-B14F-4D97-AF65-F5344CB8AC3E}">
        <p14:creationId xmlns:p14="http://schemas.microsoft.com/office/powerpoint/2010/main" val="4224658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D61B-CBB7-4E8D-B2EB-43A5AE82B6A4}"/>
              </a:ext>
            </a:extLst>
          </p:cNvPr>
          <p:cNvSpPr>
            <a:spLocks noGrp="1"/>
          </p:cNvSpPr>
          <p:nvPr>
            <p:ph type="title"/>
          </p:nvPr>
        </p:nvSpPr>
        <p:spPr/>
        <p:txBody>
          <a:bodyPr/>
          <a:lstStyle/>
          <a:p>
            <a:r>
              <a:rPr lang="en-IN" dirty="0"/>
              <a:t>Compiling model </a:t>
            </a:r>
            <a:br>
              <a:rPr lang="en-IN" dirty="0"/>
            </a:br>
            <a:endParaRPr lang="en-IN" dirty="0"/>
          </a:p>
        </p:txBody>
      </p:sp>
      <p:sp>
        <p:nvSpPr>
          <p:cNvPr id="3" name="Slide Number Placeholder 2">
            <a:extLst>
              <a:ext uri="{FF2B5EF4-FFF2-40B4-BE49-F238E27FC236}">
                <a16:creationId xmlns:a16="http://schemas.microsoft.com/office/drawing/2014/main" id="{214019DB-B6A6-4F5B-834C-2D1D5BE4BEDD}"/>
              </a:ext>
            </a:extLst>
          </p:cNvPr>
          <p:cNvSpPr>
            <a:spLocks noGrp="1"/>
          </p:cNvSpPr>
          <p:nvPr>
            <p:ph type="sldNum" sz="quarter" idx="12"/>
          </p:nvPr>
        </p:nvSpPr>
        <p:spPr/>
        <p:txBody>
          <a:bodyPr/>
          <a:lstStyle/>
          <a:p>
            <a:fld id="{9FF96B15-8338-45D5-A943-561235072D66}" type="slidenum">
              <a:rPr lang="en-US" noProof="0" smtClean="0"/>
              <a:t>20</a:t>
            </a:fld>
            <a:endParaRPr lang="en-US" noProof="0" dirty="0"/>
          </a:p>
        </p:txBody>
      </p:sp>
      <p:sp>
        <p:nvSpPr>
          <p:cNvPr id="5" name="TextBox 4">
            <a:extLst>
              <a:ext uri="{FF2B5EF4-FFF2-40B4-BE49-F238E27FC236}">
                <a16:creationId xmlns:a16="http://schemas.microsoft.com/office/drawing/2014/main" id="{F1C1210A-8B43-43C3-9754-2726ADF9EE9F}"/>
              </a:ext>
            </a:extLst>
          </p:cNvPr>
          <p:cNvSpPr txBox="1"/>
          <p:nvPr/>
        </p:nvSpPr>
        <p:spPr>
          <a:xfrm>
            <a:off x="585926" y="2512380"/>
            <a:ext cx="11070455" cy="3963607"/>
          </a:xfrm>
          <a:prstGeom prst="rect">
            <a:avLst/>
          </a:prstGeom>
          <a:noFill/>
        </p:spPr>
        <p:txBody>
          <a:bodyPr wrap="square" rtlCol="0">
            <a:spAutoFit/>
          </a:bodyPr>
          <a:lstStyle/>
          <a:p>
            <a:r>
              <a:rPr lang="en-US" b="1" i="0" dirty="0">
                <a:solidFill>
                  <a:srgbClr val="202124"/>
                </a:solidFill>
                <a:effectLst/>
                <a:latin typeface="arial" panose="020B0604020202020204" pitchFamily="34" charset="0"/>
              </a:rPr>
              <a:t>Compile</a:t>
            </a:r>
            <a:r>
              <a:rPr lang="en-US" b="0" i="0" dirty="0">
                <a:solidFill>
                  <a:srgbClr val="202124"/>
                </a:solidFill>
                <a:effectLst/>
                <a:latin typeface="arial" panose="020B0604020202020204" pitchFamily="34" charset="0"/>
              </a:rPr>
              <a:t> defines the loss function, the optimizer and the metrics. It has nothing to </a:t>
            </a:r>
            <a:r>
              <a:rPr lang="en-US" b="1" i="0" dirty="0">
                <a:solidFill>
                  <a:srgbClr val="202124"/>
                </a:solidFill>
                <a:effectLst/>
                <a:latin typeface="arial" panose="020B0604020202020204" pitchFamily="34" charset="0"/>
              </a:rPr>
              <a:t>do</a:t>
            </a:r>
            <a:r>
              <a:rPr lang="en-US" b="0" i="0" dirty="0">
                <a:solidFill>
                  <a:srgbClr val="202124"/>
                </a:solidFill>
                <a:effectLst/>
                <a:latin typeface="arial" panose="020B0604020202020204" pitchFamily="34" charset="0"/>
              </a:rPr>
              <a:t> with the weights and you can </a:t>
            </a:r>
            <a:r>
              <a:rPr lang="en-US" b="1" i="0" dirty="0">
                <a:solidFill>
                  <a:srgbClr val="202124"/>
                </a:solidFill>
                <a:effectLst/>
                <a:latin typeface="arial" panose="020B0604020202020204" pitchFamily="34" charset="0"/>
              </a:rPr>
              <a:t>compile</a:t>
            </a:r>
            <a:r>
              <a:rPr lang="en-US" b="0" i="0" dirty="0">
                <a:solidFill>
                  <a:srgbClr val="202124"/>
                </a:solidFill>
                <a:effectLst/>
                <a:latin typeface="arial" panose="020B0604020202020204" pitchFamily="34" charset="0"/>
              </a:rPr>
              <a:t> a </a:t>
            </a:r>
            <a:r>
              <a:rPr lang="en-US" b="1" i="0" dirty="0">
                <a:solidFill>
                  <a:srgbClr val="202124"/>
                </a:solidFill>
                <a:effectLst/>
                <a:latin typeface="arial" panose="020B0604020202020204" pitchFamily="34" charset="0"/>
              </a:rPr>
              <a:t>model</a:t>
            </a:r>
            <a:r>
              <a:rPr lang="en-US" b="0" i="0" dirty="0">
                <a:solidFill>
                  <a:srgbClr val="202124"/>
                </a:solidFill>
                <a:effectLst/>
                <a:latin typeface="arial" panose="020B0604020202020204" pitchFamily="34" charset="0"/>
              </a:rPr>
              <a:t> as many times as you want without causing any problem to pretrained weights. You need a </a:t>
            </a:r>
            <a:r>
              <a:rPr lang="en-US" b="1" i="0" dirty="0">
                <a:solidFill>
                  <a:srgbClr val="202124"/>
                </a:solidFill>
                <a:effectLst/>
                <a:latin typeface="arial" panose="020B0604020202020204" pitchFamily="34" charset="0"/>
              </a:rPr>
              <a:t>compiled model</a:t>
            </a:r>
            <a:r>
              <a:rPr lang="en-US" b="0" i="0" dirty="0">
                <a:solidFill>
                  <a:srgbClr val="202124"/>
                </a:solidFill>
                <a:effectLst/>
                <a:latin typeface="arial" panose="020B0604020202020204" pitchFamily="34" charset="0"/>
              </a:rPr>
              <a:t> to train (because training uses the loss function and the optimizer</a:t>
            </a:r>
          </a:p>
          <a:p>
            <a:endParaRPr lang="en-US" dirty="0">
              <a:solidFill>
                <a:srgbClr val="202124"/>
              </a:solidFill>
              <a:latin typeface="arial" panose="020B0604020202020204" pitchFamily="34" charset="0"/>
            </a:endParaRPr>
          </a:p>
          <a:p>
            <a:r>
              <a:rPr lang="en-IN" dirty="0"/>
              <a:t>compile(</a:t>
            </a:r>
          </a:p>
          <a:p>
            <a:r>
              <a:rPr lang="en-IN" dirty="0"/>
              <a:t>   optimizer, </a:t>
            </a:r>
          </a:p>
          <a:p>
            <a:r>
              <a:rPr lang="en-IN" dirty="0"/>
              <a:t>   loss = None, </a:t>
            </a:r>
          </a:p>
          <a:p>
            <a:r>
              <a:rPr lang="en-IN" dirty="0"/>
              <a:t>   metrics = None, </a:t>
            </a:r>
          </a:p>
          <a:p>
            <a:r>
              <a:rPr lang="en-IN" dirty="0"/>
              <a:t>   </a:t>
            </a:r>
            <a:r>
              <a:rPr lang="en-IN" dirty="0" err="1"/>
              <a:t>loss_weights</a:t>
            </a:r>
            <a:r>
              <a:rPr lang="en-IN" dirty="0"/>
              <a:t> = None, </a:t>
            </a:r>
          </a:p>
          <a:p>
            <a:r>
              <a:rPr lang="en-IN" dirty="0"/>
              <a:t>   </a:t>
            </a:r>
            <a:r>
              <a:rPr lang="en-IN" dirty="0" err="1"/>
              <a:t>sample_weight_mode</a:t>
            </a:r>
            <a:r>
              <a:rPr lang="en-IN" dirty="0"/>
              <a:t> = None, </a:t>
            </a:r>
          </a:p>
          <a:p>
            <a:r>
              <a:rPr lang="en-IN" dirty="0"/>
              <a:t>   </a:t>
            </a:r>
            <a:r>
              <a:rPr lang="en-IN" dirty="0" err="1"/>
              <a:t>weighted_metrics</a:t>
            </a:r>
            <a:r>
              <a:rPr lang="en-IN" dirty="0"/>
              <a:t> = None, </a:t>
            </a:r>
          </a:p>
          <a:p>
            <a:r>
              <a:rPr lang="en-IN" dirty="0"/>
              <a:t>   </a:t>
            </a:r>
            <a:r>
              <a:rPr lang="en-IN" dirty="0" err="1"/>
              <a:t>target_tensors</a:t>
            </a:r>
            <a:r>
              <a:rPr lang="en-IN" dirty="0"/>
              <a:t> = None</a:t>
            </a:r>
          </a:p>
          <a:p>
            <a:r>
              <a:rPr lang="en-IN" dirty="0"/>
              <a:t>)</a:t>
            </a:r>
          </a:p>
          <a:p>
            <a:r>
              <a:rPr lang="en-IN" dirty="0"/>
              <a:t>The important arguments are as follows −loss </a:t>
            </a:r>
            <a:r>
              <a:rPr lang="en-IN" dirty="0" err="1"/>
              <a:t>function,Optimizer,metrics</a:t>
            </a:r>
            <a:endParaRPr lang="en-IN" dirty="0"/>
          </a:p>
        </p:txBody>
      </p:sp>
    </p:spTree>
    <p:extLst>
      <p:ext uri="{BB962C8B-B14F-4D97-AF65-F5344CB8AC3E}">
        <p14:creationId xmlns:p14="http://schemas.microsoft.com/office/powerpoint/2010/main" val="97233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3B45E0-F758-46C2-8048-D634FBE9C622}"/>
              </a:ext>
            </a:extLst>
          </p:cNvPr>
          <p:cNvSpPr>
            <a:spLocks noGrp="1"/>
          </p:cNvSpPr>
          <p:nvPr>
            <p:ph type="sldNum" sz="quarter" idx="12"/>
          </p:nvPr>
        </p:nvSpPr>
        <p:spPr/>
        <p:txBody>
          <a:bodyPr/>
          <a:lstStyle/>
          <a:p>
            <a:fld id="{9FF96B15-8338-45D5-A943-561235072D66}" type="slidenum">
              <a:rPr lang="en-US" noProof="0" smtClean="0"/>
              <a:t>21</a:t>
            </a:fld>
            <a:endParaRPr lang="en-US" noProof="0" dirty="0"/>
          </a:p>
        </p:txBody>
      </p:sp>
      <p:sp>
        <p:nvSpPr>
          <p:cNvPr id="3" name="TextBox 2">
            <a:extLst>
              <a:ext uri="{FF2B5EF4-FFF2-40B4-BE49-F238E27FC236}">
                <a16:creationId xmlns:a16="http://schemas.microsoft.com/office/drawing/2014/main" id="{E4100AB0-0200-4F77-8C28-141CA63F550D}"/>
              </a:ext>
            </a:extLst>
          </p:cNvPr>
          <p:cNvSpPr txBox="1"/>
          <p:nvPr/>
        </p:nvSpPr>
        <p:spPr>
          <a:xfrm>
            <a:off x="568171" y="807868"/>
            <a:ext cx="9135123" cy="1644826"/>
          </a:xfrm>
          <a:prstGeom prst="rect">
            <a:avLst/>
          </a:prstGeom>
          <a:noFill/>
        </p:spPr>
        <p:txBody>
          <a:bodyPr wrap="square" rtlCol="0">
            <a:spAutoFit/>
          </a:bodyPr>
          <a:lstStyle/>
          <a:p>
            <a:pPr algn="ctr"/>
            <a:r>
              <a:rPr lang="en-IN" b="1" dirty="0"/>
              <a:t>LOSS :</a:t>
            </a:r>
            <a:r>
              <a:rPr lang="en-US" b="1" i="0" dirty="0">
                <a:solidFill>
                  <a:srgbClr val="555555"/>
                </a:solidFill>
                <a:effectLst/>
                <a:latin typeface="Helvetica Neue"/>
              </a:rPr>
              <a:t> </a:t>
            </a:r>
          </a:p>
          <a:p>
            <a:r>
              <a:rPr lang="en-US" sz="2000" dirty="0">
                <a:latin typeface="Garamond" panose="02020404030301010803" pitchFamily="18" charset="0"/>
              </a:rPr>
              <a:t>T</a:t>
            </a:r>
            <a:r>
              <a:rPr lang="en-US" sz="2000" b="0" i="0" dirty="0">
                <a:effectLst/>
                <a:latin typeface="Garamond" panose="02020404030301010803" pitchFamily="18" charset="0"/>
              </a:rPr>
              <a:t>he error for the current state of the model must be estimated repeatedly. This requires the choice of an error function, conventionally called a </a:t>
            </a:r>
            <a:r>
              <a:rPr lang="en-US" sz="2000" b="1" i="0" dirty="0">
                <a:effectLst/>
                <a:latin typeface="Garamond" panose="02020404030301010803" pitchFamily="18" charset="0"/>
              </a:rPr>
              <a:t>loss function</a:t>
            </a:r>
            <a:r>
              <a:rPr lang="en-US" sz="2000" b="0" i="0" dirty="0">
                <a:effectLst/>
                <a:latin typeface="Garamond" panose="02020404030301010803" pitchFamily="18" charset="0"/>
              </a:rPr>
              <a:t>, that can be used to estimate the loss of the model so that the weights can be updated to reduce the loss on the next evaluation.</a:t>
            </a:r>
            <a:endParaRPr lang="en-IN" sz="2000" dirty="0">
              <a:latin typeface="Garamond" panose="02020404030301010803" pitchFamily="18" charset="0"/>
            </a:endParaRPr>
          </a:p>
        </p:txBody>
      </p:sp>
      <p:sp>
        <p:nvSpPr>
          <p:cNvPr id="6" name="TextBox 5">
            <a:extLst>
              <a:ext uri="{FF2B5EF4-FFF2-40B4-BE49-F238E27FC236}">
                <a16:creationId xmlns:a16="http://schemas.microsoft.com/office/drawing/2014/main" id="{878C8AEF-6D68-4109-8E33-674008ADA664}"/>
              </a:ext>
            </a:extLst>
          </p:cNvPr>
          <p:cNvSpPr txBox="1"/>
          <p:nvPr/>
        </p:nvSpPr>
        <p:spPr>
          <a:xfrm>
            <a:off x="568171" y="2610035"/>
            <a:ext cx="9784369" cy="4339650"/>
          </a:xfrm>
          <a:prstGeom prst="rect">
            <a:avLst/>
          </a:prstGeom>
          <a:noFill/>
        </p:spPr>
        <p:txBody>
          <a:bodyPr wrap="square" rtlCol="0">
            <a:spAutoFit/>
          </a:bodyPr>
          <a:lstStyle/>
          <a:p>
            <a:pPr algn="ctr"/>
            <a:r>
              <a:rPr lang="en-IN" b="1" dirty="0"/>
              <a:t>METRICS :</a:t>
            </a:r>
          </a:p>
          <a:p>
            <a:pPr algn="just"/>
            <a:r>
              <a:rPr lang="en-US" sz="2000" b="1" i="0" dirty="0">
                <a:solidFill>
                  <a:srgbClr val="000000"/>
                </a:solidFill>
                <a:effectLst/>
                <a:latin typeface="Garamond" panose="02020404030301010803" pitchFamily="18" charset="0"/>
              </a:rPr>
              <a:t>Metrics</a:t>
            </a:r>
            <a:r>
              <a:rPr lang="en-US" sz="2000" b="0" i="0" dirty="0">
                <a:solidFill>
                  <a:srgbClr val="000000"/>
                </a:solidFill>
                <a:effectLst/>
                <a:latin typeface="Garamond" panose="02020404030301010803" pitchFamily="18" charset="0"/>
              </a:rPr>
              <a:t> is used to evaluate the performance of your model. It is similar to loss function, but not used in training process. </a:t>
            </a:r>
            <a:r>
              <a:rPr lang="en-US" sz="2000" b="0" i="0" dirty="0" err="1">
                <a:solidFill>
                  <a:srgbClr val="000000"/>
                </a:solidFill>
                <a:effectLst/>
                <a:latin typeface="Garamond" panose="02020404030301010803" pitchFamily="18" charset="0"/>
              </a:rPr>
              <a:t>Keras</a:t>
            </a:r>
            <a:r>
              <a:rPr lang="en-US" sz="2000" b="0" i="0" dirty="0">
                <a:solidFill>
                  <a:srgbClr val="000000"/>
                </a:solidFill>
                <a:effectLst/>
                <a:latin typeface="Garamond" panose="02020404030301010803" pitchFamily="18" charset="0"/>
              </a:rPr>
              <a:t> provides quite a few metrics as a module, </a:t>
            </a:r>
            <a:r>
              <a:rPr lang="en-US" sz="2000" b="1" i="0" dirty="0">
                <a:solidFill>
                  <a:srgbClr val="000000"/>
                </a:solidFill>
                <a:effectLst/>
                <a:latin typeface="Garamond" panose="02020404030301010803" pitchFamily="18" charset="0"/>
              </a:rPr>
              <a:t>metrics</a:t>
            </a:r>
            <a:r>
              <a:rPr lang="en-US" sz="2000" b="0" i="0" dirty="0">
                <a:solidFill>
                  <a:srgbClr val="000000"/>
                </a:solidFill>
                <a:effectLst/>
                <a:latin typeface="Garamond" panose="02020404030301010803" pitchFamily="18" charset="0"/>
              </a:rPr>
              <a:t> and they are as follows</a:t>
            </a:r>
          </a:p>
          <a:p>
            <a:pPr algn="l">
              <a:buFont typeface="Arial" panose="020B0604020202020204" pitchFamily="34" charset="0"/>
              <a:buChar char="•"/>
            </a:pPr>
            <a:r>
              <a:rPr lang="en-US" sz="2000" b="0" i="0" dirty="0">
                <a:effectLst/>
                <a:latin typeface="Garamond" panose="02020404030301010803" pitchFamily="18" charset="0"/>
              </a:rPr>
              <a:t>accuracy</a:t>
            </a:r>
          </a:p>
          <a:p>
            <a:pPr algn="l">
              <a:buFont typeface="Arial" panose="020B0604020202020204" pitchFamily="34" charset="0"/>
              <a:buChar char="•"/>
            </a:pPr>
            <a:r>
              <a:rPr lang="en-US" sz="2000" b="0" i="0" dirty="0" err="1">
                <a:effectLst/>
                <a:latin typeface="Garamond" panose="02020404030301010803" pitchFamily="18" charset="0"/>
              </a:rPr>
              <a:t>binary_accuracy</a:t>
            </a:r>
            <a:endParaRPr lang="en-US" sz="2000" b="0" i="0" dirty="0">
              <a:effectLst/>
              <a:latin typeface="Garamond" panose="02020404030301010803" pitchFamily="18" charset="0"/>
            </a:endParaRPr>
          </a:p>
          <a:p>
            <a:pPr algn="l">
              <a:buFont typeface="Arial" panose="020B0604020202020204" pitchFamily="34" charset="0"/>
              <a:buChar char="•"/>
            </a:pPr>
            <a:r>
              <a:rPr lang="en-US" sz="2000" b="0" i="0" dirty="0" err="1">
                <a:effectLst/>
                <a:latin typeface="Garamond" panose="02020404030301010803" pitchFamily="18" charset="0"/>
              </a:rPr>
              <a:t>categorical_accuracy</a:t>
            </a:r>
            <a:endParaRPr lang="en-US" sz="2000" b="0" i="0" dirty="0">
              <a:effectLst/>
              <a:latin typeface="Garamond" panose="02020404030301010803" pitchFamily="18" charset="0"/>
            </a:endParaRPr>
          </a:p>
          <a:p>
            <a:pPr algn="l">
              <a:buFont typeface="Arial" panose="020B0604020202020204" pitchFamily="34" charset="0"/>
              <a:buChar char="•"/>
            </a:pPr>
            <a:r>
              <a:rPr lang="en-US" sz="2000" b="0" i="0" dirty="0" err="1">
                <a:effectLst/>
                <a:latin typeface="Garamond" panose="02020404030301010803" pitchFamily="18" charset="0"/>
              </a:rPr>
              <a:t>sparse_categorical_accuracy</a:t>
            </a:r>
            <a:endParaRPr lang="en-US" sz="2000" b="0" i="0" dirty="0">
              <a:effectLst/>
              <a:latin typeface="Garamond" panose="02020404030301010803" pitchFamily="18" charset="0"/>
            </a:endParaRPr>
          </a:p>
          <a:p>
            <a:pPr algn="ctr"/>
            <a:r>
              <a:rPr lang="en-US" sz="2000" b="1" dirty="0">
                <a:latin typeface="Garamond" panose="02020404030301010803" pitchFamily="18" charset="0"/>
              </a:rPr>
              <a:t>OPTIMIZER :</a:t>
            </a:r>
          </a:p>
          <a:p>
            <a:r>
              <a:rPr lang="en-US" sz="2000" b="1" i="0" dirty="0">
                <a:solidFill>
                  <a:srgbClr val="000000"/>
                </a:solidFill>
                <a:effectLst/>
                <a:latin typeface="Garamond" panose="02020404030301010803" pitchFamily="18" charset="0"/>
              </a:rPr>
              <a:t>Optimization</a:t>
            </a:r>
            <a:r>
              <a:rPr lang="en-US" sz="2000" b="0" i="0" dirty="0">
                <a:solidFill>
                  <a:srgbClr val="000000"/>
                </a:solidFill>
                <a:effectLst/>
                <a:latin typeface="Garamond" panose="02020404030301010803" pitchFamily="18" charset="0"/>
              </a:rPr>
              <a:t> is an important process which optimize the input weights by comparing the prediction and the loss function. </a:t>
            </a:r>
            <a:r>
              <a:rPr lang="en-US" sz="2000" b="0" i="0" dirty="0" err="1">
                <a:solidFill>
                  <a:srgbClr val="000000"/>
                </a:solidFill>
                <a:effectLst/>
                <a:latin typeface="Garamond" panose="02020404030301010803" pitchFamily="18" charset="0"/>
              </a:rPr>
              <a:t>Keras</a:t>
            </a:r>
            <a:r>
              <a:rPr lang="en-US" sz="2000" b="0" i="0" dirty="0">
                <a:solidFill>
                  <a:srgbClr val="000000"/>
                </a:solidFill>
                <a:effectLst/>
                <a:latin typeface="Garamond" panose="02020404030301010803" pitchFamily="18" charset="0"/>
              </a:rPr>
              <a:t> provides quite a few optimizer as a module, </a:t>
            </a:r>
            <a:r>
              <a:rPr lang="en-US" sz="2000" b="0" i="1" dirty="0">
                <a:solidFill>
                  <a:srgbClr val="000000"/>
                </a:solidFill>
                <a:effectLst/>
                <a:latin typeface="Garamond" panose="02020404030301010803" pitchFamily="18" charset="0"/>
              </a:rPr>
              <a:t>optimizers</a:t>
            </a:r>
            <a:r>
              <a:rPr lang="en-US" sz="2000" b="0" i="0" dirty="0">
                <a:solidFill>
                  <a:srgbClr val="000000"/>
                </a:solidFill>
                <a:effectLst/>
                <a:latin typeface="Garamond" panose="02020404030301010803" pitchFamily="18" charset="0"/>
              </a:rPr>
              <a:t> </a:t>
            </a:r>
            <a:r>
              <a:rPr lang="en-US" sz="2000" b="1" i="0" dirty="0">
                <a:solidFill>
                  <a:srgbClr val="000000"/>
                </a:solidFill>
                <a:effectLst/>
                <a:latin typeface="Garamond" panose="02020404030301010803" pitchFamily="18" charset="0"/>
              </a:rPr>
              <a:t>.</a:t>
            </a:r>
          </a:p>
          <a:p>
            <a:r>
              <a:rPr lang="en-US" sz="2000" b="0" i="0" dirty="0">
                <a:solidFill>
                  <a:srgbClr val="202124"/>
                </a:solidFill>
                <a:effectLst/>
                <a:latin typeface="Garamond" panose="02020404030301010803" pitchFamily="18" charset="0"/>
              </a:rPr>
              <a:t>Adam is the </a:t>
            </a:r>
            <a:r>
              <a:rPr lang="en-US" sz="2000" b="1" i="0" dirty="0">
                <a:solidFill>
                  <a:srgbClr val="202124"/>
                </a:solidFill>
                <a:effectLst/>
                <a:latin typeface="Garamond" panose="02020404030301010803" pitchFamily="18" charset="0"/>
              </a:rPr>
              <a:t>best optimizers</a:t>
            </a:r>
            <a:r>
              <a:rPr lang="en-US" sz="2000" b="0" i="0" dirty="0">
                <a:solidFill>
                  <a:srgbClr val="202124"/>
                </a:solidFill>
                <a:effectLst/>
                <a:latin typeface="Garamond" panose="02020404030301010803" pitchFamily="18" charset="0"/>
              </a:rPr>
              <a:t>. If one wants to train the </a:t>
            </a:r>
            <a:r>
              <a:rPr lang="en-US" sz="2000" b="1" i="0" dirty="0">
                <a:solidFill>
                  <a:srgbClr val="202124"/>
                </a:solidFill>
                <a:effectLst/>
                <a:latin typeface="Garamond" panose="02020404030301010803" pitchFamily="18" charset="0"/>
              </a:rPr>
              <a:t>neural network</a:t>
            </a:r>
            <a:r>
              <a:rPr lang="en-US" sz="2000" b="0" i="0" dirty="0">
                <a:solidFill>
                  <a:srgbClr val="202124"/>
                </a:solidFill>
                <a:effectLst/>
                <a:latin typeface="Garamond" panose="02020404030301010803" pitchFamily="18" charset="0"/>
              </a:rPr>
              <a:t> in less time and more efficiently than Adam is the </a:t>
            </a:r>
            <a:r>
              <a:rPr lang="en-US" sz="2000" b="1" i="0" dirty="0">
                <a:solidFill>
                  <a:srgbClr val="202124"/>
                </a:solidFill>
                <a:effectLst/>
                <a:latin typeface="Garamond" panose="02020404030301010803" pitchFamily="18" charset="0"/>
              </a:rPr>
              <a:t>optimizer</a:t>
            </a:r>
            <a:r>
              <a:rPr lang="en-US" sz="2000" b="0" i="0" dirty="0">
                <a:solidFill>
                  <a:srgbClr val="202124"/>
                </a:solidFill>
                <a:effectLst/>
                <a:latin typeface="Garamond" panose="02020404030301010803" pitchFamily="18" charset="0"/>
              </a:rPr>
              <a:t>.</a:t>
            </a:r>
            <a:endParaRPr lang="en-US" sz="2000" b="1" i="0" dirty="0">
              <a:effectLst/>
              <a:latin typeface="Garamond" panose="02020404030301010803" pitchFamily="18" charset="0"/>
            </a:endParaRPr>
          </a:p>
          <a:p>
            <a:pPr algn="ctr"/>
            <a:endParaRPr lang="en-IN" b="1" dirty="0"/>
          </a:p>
        </p:txBody>
      </p:sp>
    </p:spTree>
    <p:extLst>
      <p:ext uri="{BB962C8B-B14F-4D97-AF65-F5344CB8AC3E}">
        <p14:creationId xmlns:p14="http://schemas.microsoft.com/office/powerpoint/2010/main" val="3858760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B854EA1-C1E4-420E-95A2-06C4DBDEACC8}"/>
              </a:ext>
            </a:extLst>
          </p:cNvPr>
          <p:cNvSpPr>
            <a:spLocks noGrp="1"/>
          </p:cNvSpPr>
          <p:nvPr>
            <p:ph type="sldNum" sz="quarter" idx="12"/>
          </p:nvPr>
        </p:nvSpPr>
        <p:spPr/>
        <p:txBody>
          <a:bodyPr/>
          <a:lstStyle/>
          <a:p>
            <a:fld id="{9FF96B15-8338-45D5-A943-561235072D66}" type="slidenum">
              <a:rPr lang="en-US" noProof="0" smtClean="0"/>
              <a:t>22</a:t>
            </a:fld>
            <a:endParaRPr lang="en-US" noProof="0" dirty="0"/>
          </a:p>
        </p:txBody>
      </p:sp>
      <p:sp>
        <p:nvSpPr>
          <p:cNvPr id="4" name="TextBox 3">
            <a:extLst>
              <a:ext uri="{FF2B5EF4-FFF2-40B4-BE49-F238E27FC236}">
                <a16:creationId xmlns:a16="http://schemas.microsoft.com/office/drawing/2014/main" id="{AAE05A76-F93A-4380-BBE8-61118D77FE0D}"/>
              </a:ext>
            </a:extLst>
          </p:cNvPr>
          <p:cNvSpPr txBox="1"/>
          <p:nvPr/>
        </p:nvSpPr>
        <p:spPr>
          <a:xfrm>
            <a:off x="319596" y="1260628"/>
            <a:ext cx="11194741" cy="4524315"/>
          </a:xfrm>
          <a:prstGeom prst="rect">
            <a:avLst/>
          </a:prstGeom>
          <a:noFill/>
        </p:spPr>
        <p:txBody>
          <a:bodyPr wrap="square">
            <a:spAutoFit/>
          </a:bodyPr>
          <a:lstStyle/>
          <a:p>
            <a:r>
              <a:rPr lang="en-IN" sz="2400" b="0" dirty="0">
                <a:solidFill>
                  <a:srgbClr val="AF00DB"/>
                </a:solidFill>
                <a:effectLst/>
                <a:latin typeface="Courier New" panose="02070309020205020404" pitchFamily="49" charset="0"/>
              </a:rPr>
              <a:t>from</a:t>
            </a:r>
            <a:r>
              <a:rPr lang="en-IN" sz="2400" b="0" dirty="0">
                <a:solidFill>
                  <a:srgbClr val="000000"/>
                </a:solidFill>
                <a:effectLst/>
                <a:latin typeface="Courier New" panose="02070309020205020404" pitchFamily="49" charset="0"/>
              </a:rPr>
              <a:t> </a:t>
            </a:r>
            <a:r>
              <a:rPr lang="en-IN" sz="2400" b="0" dirty="0" err="1">
                <a:solidFill>
                  <a:srgbClr val="000000"/>
                </a:solidFill>
                <a:effectLst/>
                <a:latin typeface="Courier New" panose="02070309020205020404" pitchFamily="49" charset="0"/>
              </a:rPr>
              <a:t>tensorflow.keras.models</a:t>
            </a:r>
            <a:r>
              <a:rPr lang="en-IN" sz="2400" b="0" dirty="0">
                <a:solidFill>
                  <a:srgbClr val="000000"/>
                </a:solidFill>
                <a:effectLst/>
                <a:latin typeface="Courier New" panose="02070309020205020404" pitchFamily="49" charset="0"/>
              </a:rPr>
              <a:t> </a:t>
            </a:r>
            <a:r>
              <a:rPr lang="en-IN" sz="2400" b="0" dirty="0">
                <a:solidFill>
                  <a:srgbClr val="AF00DB"/>
                </a:solidFill>
                <a:effectLst/>
                <a:latin typeface="Courier New" panose="02070309020205020404" pitchFamily="49" charset="0"/>
              </a:rPr>
              <a:t>import</a:t>
            </a:r>
            <a:r>
              <a:rPr lang="en-IN" sz="2400" b="0" dirty="0">
                <a:solidFill>
                  <a:srgbClr val="000000"/>
                </a:solidFill>
                <a:effectLst/>
                <a:latin typeface="Courier New" panose="02070309020205020404" pitchFamily="49" charset="0"/>
              </a:rPr>
              <a:t> Sequential</a:t>
            </a:r>
          </a:p>
          <a:p>
            <a:r>
              <a:rPr lang="en-IN" sz="2400" b="0" dirty="0">
                <a:solidFill>
                  <a:srgbClr val="AF00DB"/>
                </a:solidFill>
                <a:effectLst/>
                <a:latin typeface="Courier New" panose="02070309020205020404" pitchFamily="49" charset="0"/>
              </a:rPr>
              <a:t>from</a:t>
            </a:r>
            <a:r>
              <a:rPr lang="en-IN" sz="2400" b="0" dirty="0">
                <a:solidFill>
                  <a:srgbClr val="000000"/>
                </a:solidFill>
                <a:effectLst/>
                <a:latin typeface="Courier New" panose="02070309020205020404" pitchFamily="49" charset="0"/>
              </a:rPr>
              <a:t> </a:t>
            </a:r>
            <a:r>
              <a:rPr lang="en-IN" sz="2400" b="0" dirty="0" err="1">
                <a:solidFill>
                  <a:srgbClr val="000000"/>
                </a:solidFill>
                <a:effectLst/>
                <a:latin typeface="Courier New" panose="02070309020205020404" pitchFamily="49" charset="0"/>
              </a:rPr>
              <a:t>tensorflow.keras.layers</a:t>
            </a:r>
            <a:r>
              <a:rPr lang="en-IN" sz="2400" b="0" dirty="0">
                <a:solidFill>
                  <a:srgbClr val="000000"/>
                </a:solidFill>
                <a:effectLst/>
                <a:latin typeface="Courier New" panose="02070309020205020404" pitchFamily="49" charset="0"/>
              </a:rPr>
              <a:t> </a:t>
            </a:r>
            <a:r>
              <a:rPr lang="en-IN" sz="2400" b="0" dirty="0">
                <a:solidFill>
                  <a:srgbClr val="AF00DB"/>
                </a:solidFill>
                <a:effectLst/>
                <a:latin typeface="Courier New" panose="02070309020205020404" pitchFamily="49" charset="0"/>
              </a:rPr>
              <a:t>import</a:t>
            </a:r>
            <a:r>
              <a:rPr lang="en-IN" sz="2400" b="0" dirty="0">
                <a:solidFill>
                  <a:srgbClr val="000000"/>
                </a:solidFill>
                <a:effectLst/>
                <a:latin typeface="Courier New" panose="02070309020205020404" pitchFamily="49" charset="0"/>
              </a:rPr>
              <a:t> Dense, Conv2D, Dropout, Flatten, MaxPooling2D</a:t>
            </a:r>
          </a:p>
          <a:p>
            <a:endParaRPr lang="en-IN" sz="2400" b="0" dirty="0">
              <a:solidFill>
                <a:srgbClr val="000000"/>
              </a:solidFill>
              <a:effectLst/>
              <a:latin typeface="Courier New" panose="02070309020205020404" pitchFamily="49" charset="0"/>
            </a:endParaRPr>
          </a:p>
          <a:p>
            <a:r>
              <a:rPr lang="en-IN" sz="2400" b="0" dirty="0">
                <a:solidFill>
                  <a:srgbClr val="000000"/>
                </a:solidFill>
                <a:effectLst/>
                <a:latin typeface="Courier New" panose="02070309020205020404" pitchFamily="49" charset="0"/>
              </a:rPr>
              <a:t>model = Sequential()</a:t>
            </a:r>
          </a:p>
          <a:p>
            <a:r>
              <a:rPr lang="en-IN" sz="2400" b="0" dirty="0" err="1">
                <a:solidFill>
                  <a:srgbClr val="000000"/>
                </a:solidFill>
                <a:effectLst/>
                <a:latin typeface="Courier New" panose="02070309020205020404" pitchFamily="49" charset="0"/>
              </a:rPr>
              <a:t>model.add</a:t>
            </a:r>
            <a:r>
              <a:rPr lang="en-IN" sz="2400" b="0" dirty="0">
                <a:solidFill>
                  <a:srgbClr val="000000"/>
                </a:solidFill>
                <a:effectLst/>
                <a:latin typeface="Courier New" panose="02070309020205020404" pitchFamily="49" charset="0"/>
              </a:rPr>
              <a:t>(Conv2D(</a:t>
            </a:r>
            <a:r>
              <a:rPr lang="en-IN" sz="2400" b="0" dirty="0">
                <a:solidFill>
                  <a:srgbClr val="09885A"/>
                </a:solidFill>
                <a:effectLst/>
                <a:latin typeface="Courier New" panose="02070309020205020404" pitchFamily="49" charset="0"/>
              </a:rPr>
              <a:t>28</a:t>
            </a:r>
            <a:r>
              <a:rPr lang="en-IN" sz="2400" b="0" dirty="0">
                <a:solidFill>
                  <a:srgbClr val="000000"/>
                </a:solidFill>
                <a:effectLst/>
                <a:latin typeface="Courier New" panose="02070309020205020404" pitchFamily="49" charset="0"/>
              </a:rPr>
              <a:t>, </a:t>
            </a:r>
            <a:r>
              <a:rPr lang="en-IN" sz="2400" b="0" dirty="0" err="1">
                <a:solidFill>
                  <a:srgbClr val="000000"/>
                </a:solidFill>
                <a:effectLst/>
                <a:latin typeface="Courier New" panose="02070309020205020404" pitchFamily="49" charset="0"/>
              </a:rPr>
              <a:t>kernel_size</a:t>
            </a:r>
            <a:r>
              <a:rPr lang="en-IN" sz="2400" b="0" dirty="0">
                <a:solidFill>
                  <a:srgbClr val="000000"/>
                </a:solidFill>
                <a:effectLst/>
                <a:latin typeface="Courier New" panose="02070309020205020404" pitchFamily="49" charset="0"/>
              </a:rPr>
              <a:t>=(</a:t>
            </a:r>
            <a:r>
              <a:rPr lang="en-IN" sz="2400" b="0" dirty="0">
                <a:solidFill>
                  <a:srgbClr val="09885A"/>
                </a:solidFill>
                <a:effectLst/>
                <a:latin typeface="Courier New" panose="02070309020205020404" pitchFamily="49" charset="0"/>
              </a:rPr>
              <a:t>3</a:t>
            </a:r>
            <a:r>
              <a:rPr lang="en-IN" sz="2400" b="0" dirty="0">
                <a:solidFill>
                  <a:srgbClr val="000000"/>
                </a:solidFill>
                <a:effectLst/>
                <a:latin typeface="Courier New" panose="02070309020205020404" pitchFamily="49" charset="0"/>
              </a:rPr>
              <a:t>,</a:t>
            </a:r>
            <a:r>
              <a:rPr lang="en-IN" sz="2400" b="0" dirty="0">
                <a:solidFill>
                  <a:srgbClr val="09885A"/>
                </a:solidFill>
                <a:effectLst/>
                <a:latin typeface="Courier New" panose="02070309020205020404" pitchFamily="49" charset="0"/>
              </a:rPr>
              <a:t>3</a:t>
            </a:r>
            <a:r>
              <a:rPr lang="en-IN" sz="2400" b="0" dirty="0">
                <a:solidFill>
                  <a:srgbClr val="000000"/>
                </a:solidFill>
                <a:effectLst/>
                <a:latin typeface="Courier New" panose="02070309020205020404" pitchFamily="49" charset="0"/>
              </a:rPr>
              <a:t>), </a:t>
            </a:r>
            <a:r>
              <a:rPr lang="en-IN" sz="2400" b="0" dirty="0" err="1">
                <a:solidFill>
                  <a:srgbClr val="000000"/>
                </a:solidFill>
                <a:effectLst/>
                <a:latin typeface="Courier New" panose="02070309020205020404" pitchFamily="49" charset="0"/>
              </a:rPr>
              <a:t>input_shape</a:t>
            </a:r>
            <a:r>
              <a:rPr lang="en-IN" sz="2400" b="0" dirty="0">
                <a:solidFill>
                  <a:srgbClr val="000000"/>
                </a:solidFill>
                <a:effectLst/>
                <a:latin typeface="Courier New" panose="02070309020205020404" pitchFamily="49" charset="0"/>
              </a:rPr>
              <a:t>=</a:t>
            </a:r>
            <a:r>
              <a:rPr lang="en-IN" sz="2400" b="0" dirty="0" err="1">
                <a:solidFill>
                  <a:srgbClr val="000000"/>
                </a:solidFill>
                <a:effectLst/>
                <a:latin typeface="Courier New" panose="02070309020205020404" pitchFamily="49" charset="0"/>
              </a:rPr>
              <a:t>input_shape</a:t>
            </a:r>
            <a:r>
              <a:rPr lang="en-IN" sz="2400" b="0" dirty="0">
                <a:solidFill>
                  <a:srgbClr val="000000"/>
                </a:solidFill>
                <a:effectLst/>
                <a:latin typeface="Courier New" panose="02070309020205020404" pitchFamily="49" charset="0"/>
              </a:rPr>
              <a:t>))</a:t>
            </a:r>
          </a:p>
          <a:p>
            <a:r>
              <a:rPr lang="en-IN" sz="2400" b="0" dirty="0" err="1">
                <a:solidFill>
                  <a:srgbClr val="000000"/>
                </a:solidFill>
                <a:effectLst/>
                <a:latin typeface="Courier New" panose="02070309020205020404" pitchFamily="49" charset="0"/>
              </a:rPr>
              <a:t>model.add</a:t>
            </a:r>
            <a:r>
              <a:rPr lang="en-IN" sz="2400" b="0" dirty="0">
                <a:solidFill>
                  <a:srgbClr val="000000"/>
                </a:solidFill>
                <a:effectLst/>
                <a:latin typeface="Courier New" panose="02070309020205020404" pitchFamily="49" charset="0"/>
              </a:rPr>
              <a:t>(MaxPooling2D(</a:t>
            </a:r>
            <a:r>
              <a:rPr lang="en-IN" sz="2400" b="0" dirty="0" err="1">
                <a:solidFill>
                  <a:srgbClr val="000000"/>
                </a:solidFill>
                <a:effectLst/>
                <a:latin typeface="Courier New" panose="02070309020205020404" pitchFamily="49" charset="0"/>
              </a:rPr>
              <a:t>pool_size</a:t>
            </a:r>
            <a:r>
              <a:rPr lang="en-IN" sz="2400" b="0" dirty="0">
                <a:solidFill>
                  <a:srgbClr val="000000"/>
                </a:solidFill>
                <a:effectLst/>
                <a:latin typeface="Courier New" panose="02070309020205020404" pitchFamily="49" charset="0"/>
              </a:rPr>
              <a:t>=(</a:t>
            </a:r>
            <a:r>
              <a:rPr lang="en-IN" sz="2400" b="0" dirty="0">
                <a:solidFill>
                  <a:srgbClr val="09885A"/>
                </a:solidFill>
                <a:effectLst/>
                <a:latin typeface="Courier New" panose="02070309020205020404" pitchFamily="49" charset="0"/>
              </a:rPr>
              <a:t>2</a:t>
            </a:r>
            <a:r>
              <a:rPr lang="en-IN" sz="2400" b="0" dirty="0">
                <a:solidFill>
                  <a:srgbClr val="000000"/>
                </a:solidFill>
                <a:effectLst/>
                <a:latin typeface="Courier New" panose="02070309020205020404" pitchFamily="49" charset="0"/>
              </a:rPr>
              <a:t>, </a:t>
            </a:r>
            <a:r>
              <a:rPr lang="en-IN" sz="2400" b="0" dirty="0">
                <a:solidFill>
                  <a:srgbClr val="09885A"/>
                </a:solidFill>
                <a:effectLst/>
                <a:latin typeface="Courier New" panose="02070309020205020404" pitchFamily="49" charset="0"/>
              </a:rPr>
              <a:t>2</a:t>
            </a:r>
            <a:r>
              <a:rPr lang="en-IN" sz="2400" b="0" dirty="0">
                <a:solidFill>
                  <a:srgbClr val="000000"/>
                </a:solidFill>
                <a:effectLst/>
                <a:latin typeface="Courier New" panose="02070309020205020404" pitchFamily="49" charset="0"/>
              </a:rPr>
              <a:t>)))</a:t>
            </a:r>
          </a:p>
          <a:p>
            <a:r>
              <a:rPr lang="en-IN" sz="2400" b="0" dirty="0" err="1">
                <a:solidFill>
                  <a:srgbClr val="000000"/>
                </a:solidFill>
                <a:effectLst/>
                <a:latin typeface="Courier New" panose="02070309020205020404" pitchFamily="49" charset="0"/>
              </a:rPr>
              <a:t>model.add</a:t>
            </a:r>
            <a:r>
              <a:rPr lang="en-IN" sz="2400" b="0" dirty="0">
                <a:solidFill>
                  <a:srgbClr val="000000"/>
                </a:solidFill>
                <a:effectLst/>
                <a:latin typeface="Courier New" panose="02070309020205020404" pitchFamily="49" charset="0"/>
              </a:rPr>
              <a:t>(Flatten()) </a:t>
            </a:r>
          </a:p>
          <a:p>
            <a:r>
              <a:rPr lang="en-IN" sz="2400" b="0" dirty="0" err="1">
                <a:solidFill>
                  <a:srgbClr val="000000"/>
                </a:solidFill>
                <a:effectLst/>
                <a:latin typeface="Courier New" panose="02070309020205020404" pitchFamily="49" charset="0"/>
              </a:rPr>
              <a:t>model.add</a:t>
            </a:r>
            <a:r>
              <a:rPr lang="en-IN" sz="2400" b="0" dirty="0">
                <a:solidFill>
                  <a:srgbClr val="000000"/>
                </a:solidFill>
                <a:effectLst/>
                <a:latin typeface="Courier New" panose="02070309020205020404" pitchFamily="49" charset="0"/>
              </a:rPr>
              <a:t>(Den</a:t>
            </a:r>
            <a:r>
              <a:rPr lang="en-IN" sz="2400" dirty="0">
                <a:solidFill>
                  <a:srgbClr val="000000"/>
                </a:solidFill>
                <a:effectLst/>
                <a:latin typeface="Courier New" panose="02070309020205020404" pitchFamily="49" charset="0"/>
              </a:rPr>
              <a:t>se(</a:t>
            </a:r>
            <a:r>
              <a:rPr lang="en-IN" sz="2400" dirty="0">
                <a:solidFill>
                  <a:srgbClr val="09885A"/>
                </a:solidFill>
                <a:effectLst/>
                <a:latin typeface="Courier New" panose="02070309020205020404" pitchFamily="49" charset="0"/>
              </a:rPr>
              <a:t>128</a:t>
            </a:r>
            <a:r>
              <a:rPr lang="en-IN" sz="2400" dirty="0">
                <a:solidFill>
                  <a:srgbClr val="000000"/>
                </a:solidFill>
                <a:effectLst/>
                <a:latin typeface="Courier New" panose="02070309020205020404" pitchFamily="49" charset="0"/>
              </a:rPr>
              <a:t>, activation=</a:t>
            </a:r>
            <a:r>
              <a:rPr lang="en-IN" sz="2400" dirty="0" err="1">
                <a:solidFill>
                  <a:srgbClr val="000000"/>
                </a:solidFill>
                <a:effectLst/>
                <a:latin typeface="Courier New" panose="02070309020205020404" pitchFamily="49" charset="0"/>
              </a:rPr>
              <a:t>tf.nn.relu</a:t>
            </a:r>
            <a:r>
              <a:rPr lang="en-IN" sz="2400" dirty="0">
                <a:solidFill>
                  <a:srgbClr val="000000"/>
                </a:solidFill>
                <a:effectLst/>
                <a:latin typeface="Courier New" panose="02070309020205020404" pitchFamily="49" charset="0"/>
              </a:rPr>
              <a:t>))</a:t>
            </a:r>
          </a:p>
          <a:p>
            <a:r>
              <a:rPr lang="en-IN" sz="2400" dirty="0" err="1">
                <a:solidFill>
                  <a:srgbClr val="000000"/>
                </a:solidFill>
                <a:effectLst/>
                <a:latin typeface="Courier New" panose="02070309020205020404" pitchFamily="49" charset="0"/>
              </a:rPr>
              <a:t>model.add</a:t>
            </a:r>
            <a:r>
              <a:rPr lang="en-IN" sz="2400" b="0" dirty="0">
                <a:solidFill>
                  <a:srgbClr val="000000"/>
                </a:solidFill>
                <a:effectLst/>
                <a:latin typeface="Courier New" panose="02070309020205020404" pitchFamily="49" charset="0"/>
              </a:rPr>
              <a:t>(Dropout(</a:t>
            </a:r>
            <a:r>
              <a:rPr lang="en-IN" sz="2400" b="0" dirty="0">
                <a:solidFill>
                  <a:srgbClr val="09885A"/>
                </a:solidFill>
                <a:effectLst/>
                <a:latin typeface="Courier New" panose="02070309020205020404" pitchFamily="49" charset="0"/>
              </a:rPr>
              <a:t>0.2</a:t>
            </a:r>
            <a:r>
              <a:rPr lang="en-IN" sz="2400" b="0" dirty="0">
                <a:solidFill>
                  <a:srgbClr val="000000"/>
                </a:solidFill>
                <a:effectLst/>
                <a:latin typeface="Courier New" panose="02070309020205020404" pitchFamily="49" charset="0"/>
              </a:rPr>
              <a:t>)) </a:t>
            </a:r>
            <a:r>
              <a:rPr lang="en-IN" sz="2400" b="0" dirty="0" err="1">
                <a:solidFill>
                  <a:srgbClr val="000000"/>
                </a:solidFill>
                <a:effectLst/>
                <a:latin typeface="Courier New" panose="02070309020205020404" pitchFamily="49" charset="0"/>
              </a:rPr>
              <a:t>model.add</a:t>
            </a:r>
            <a:r>
              <a:rPr lang="en-IN" sz="2400" b="0" dirty="0">
                <a:solidFill>
                  <a:srgbClr val="000000"/>
                </a:solidFill>
                <a:effectLst/>
                <a:latin typeface="Courier New" panose="02070309020205020404" pitchFamily="49" charset="0"/>
              </a:rPr>
              <a:t>(Dense(</a:t>
            </a:r>
            <a:r>
              <a:rPr lang="en-IN" sz="2400" b="0" dirty="0">
                <a:solidFill>
                  <a:srgbClr val="09885A"/>
                </a:solidFill>
                <a:effectLst/>
                <a:latin typeface="Courier New" panose="02070309020205020404" pitchFamily="49" charset="0"/>
              </a:rPr>
              <a:t>10</a:t>
            </a:r>
            <a:r>
              <a:rPr lang="en-IN" sz="2400" b="0" dirty="0">
                <a:solidFill>
                  <a:srgbClr val="000000"/>
                </a:solidFill>
                <a:effectLst/>
                <a:latin typeface="Courier New" panose="02070309020205020404" pitchFamily="49" charset="0"/>
              </a:rPr>
              <a:t>,activation=</a:t>
            </a:r>
            <a:r>
              <a:rPr lang="en-IN" sz="2400" b="0" dirty="0" err="1">
                <a:solidFill>
                  <a:srgbClr val="000000"/>
                </a:solidFill>
                <a:effectLst/>
                <a:latin typeface="Courier New" panose="02070309020205020404" pitchFamily="49" charset="0"/>
              </a:rPr>
              <a:t>tf.nn.softmax</a:t>
            </a:r>
            <a:r>
              <a:rPr lang="en-IN" sz="2400"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3529518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D8831-D78F-435E-9839-9EB6740F1AF1}"/>
              </a:ext>
            </a:extLst>
          </p:cNvPr>
          <p:cNvSpPr>
            <a:spLocks noGrp="1"/>
          </p:cNvSpPr>
          <p:nvPr>
            <p:ph type="title"/>
          </p:nvPr>
        </p:nvSpPr>
        <p:spPr/>
        <p:txBody>
          <a:bodyPr/>
          <a:lstStyle/>
          <a:p>
            <a:r>
              <a:rPr lang="en-IN" b="1" dirty="0"/>
              <a:t>TRAINING MODEL</a:t>
            </a:r>
          </a:p>
        </p:txBody>
      </p:sp>
      <p:sp>
        <p:nvSpPr>
          <p:cNvPr id="3" name="Slide Number Placeholder 2">
            <a:extLst>
              <a:ext uri="{FF2B5EF4-FFF2-40B4-BE49-F238E27FC236}">
                <a16:creationId xmlns:a16="http://schemas.microsoft.com/office/drawing/2014/main" id="{D820AA6B-68D1-4536-B1DE-70BA8CFDE9D6}"/>
              </a:ext>
            </a:extLst>
          </p:cNvPr>
          <p:cNvSpPr>
            <a:spLocks noGrp="1"/>
          </p:cNvSpPr>
          <p:nvPr>
            <p:ph type="sldNum" sz="quarter" idx="12"/>
          </p:nvPr>
        </p:nvSpPr>
        <p:spPr/>
        <p:txBody>
          <a:bodyPr/>
          <a:lstStyle/>
          <a:p>
            <a:fld id="{9FF96B15-8338-45D5-A943-561235072D66}" type="slidenum">
              <a:rPr lang="en-US" noProof="0" smtClean="0"/>
              <a:t>23</a:t>
            </a:fld>
            <a:endParaRPr lang="en-US" noProof="0" dirty="0"/>
          </a:p>
        </p:txBody>
      </p:sp>
      <p:sp>
        <p:nvSpPr>
          <p:cNvPr id="4" name="TextBox 3">
            <a:extLst>
              <a:ext uri="{FF2B5EF4-FFF2-40B4-BE49-F238E27FC236}">
                <a16:creationId xmlns:a16="http://schemas.microsoft.com/office/drawing/2014/main" id="{F94B758C-9D43-409B-9F17-0F6405B15145}"/>
              </a:ext>
            </a:extLst>
          </p:cNvPr>
          <p:cNvSpPr txBox="1"/>
          <p:nvPr/>
        </p:nvSpPr>
        <p:spPr>
          <a:xfrm>
            <a:off x="799837" y="2441360"/>
            <a:ext cx="10528070" cy="3785652"/>
          </a:xfrm>
          <a:prstGeom prst="rect">
            <a:avLst/>
          </a:prstGeom>
          <a:noFill/>
        </p:spPr>
        <p:txBody>
          <a:bodyPr wrap="square" rtlCol="0">
            <a:spAutoFit/>
          </a:bodyPr>
          <a:lstStyle/>
          <a:p>
            <a:pPr marL="342900" indent="-342900">
              <a:buFont typeface="Arial" panose="020B0604020202020204" pitchFamily="34" charset="0"/>
              <a:buChar char="•"/>
            </a:pPr>
            <a:r>
              <a:rPr lang="en-US" sz="2400" b="0" dirty="0" err="1">
                <a:solidFill>
                  <a:srgbClr val="000000"/>
                </a:solidFill>
                <a:effectLst/>
                <a:latin typeface="Courier New" panose="02070309020205020404" pitchFamily="49" charset="0"/>
              </a:rPr>
              <a:t>model.fit</a:t>
            </a:r>
            <a:r>
              <a:rPr lang="en-US" sz="2400" b="0" dirty="0">
                <a:solidFill>
                  <a:srgbClr val="000000"/>
                </a:solidFill>
                <a:effectLst/>
                <a:latin typeface="Courier New" panose="02070309020205020404" pitchFamily="49" charset="0"/>
              </a:rPr>
              <a:t>(</a:t>
            </a:r>
            <a:r>
              <a:rPr lang="en-US" sz="2400" b="0" dirty="0" err="1">
                <a:solidFill>
                  <a:srgbClr val="000000"/>
                </a:solidFill>
                <a:effectLst/>
                <a:latin typeface="Courier New" panose="02070309020205020404" pitchFamily="49" charset="0"/>
              </a:rPr>
              <a:t>X_train</a:t>
            </a:r>
            <a:r>
              <a:rPr lang="en-US" sz="2400" b="0" dirty="0">
                <a:solidFill>
                  <a:srgbClr val="000000"/>
                </a:solidFill>
                <a:effectLst/>
                <a:latin typeface="Courier New" panose="02070309020205020404" pitchFamily="49" charset="0"/>
              </a:rPr>
              <a:t>, </a:t>
            </a:r>
            <a:r>
              <a:rPr lang="en-US" sz="2400" b="0" dirty="0" err="1">
                <a:solidFill>
                  <a:srgbClr val="000000"/>
                </a:solidFill>
                <a:effectLst/>
                <a:latin typeface="Courier New" panose="02070309020205020404" pitchFamily="49" charset="0"/>
              </a:rPr>
              <a:t>Y_train</a:t>
            </a:r>
            <a:r>
              <a:rPr lang="en-US" sz="2400" b="0" dirty="0">
                <a:solidFill>
                  <a:srgbClr val="000000"/>
                </a:solidFill>
                <a:effectLst/>
                <a:latin typeface="Courier New" panose="02070309020205020404" pitchFamily="49" charset="0"/>
              </a:rPr>
              <a:t>, </a:t>
            </a:r>
            <a:r>
              <a:rPr lang="en-US" sz="2400" b="0" dirty="0" err="1">
                <a:solidFill>
                  <a:srgbClr val="000000"/>
                </a:solidFill>
                <a:effectLst/>
                <a:latin typeface="Courier New" panose="02070309020205020404" pitchFamily="49" charset="0"/>
              </a:rPr>
              <a:t>batch_size</a:t>
            </a:r>
            <a:r>
              <a:rPr lang="en-US" sz="2400" b="0" dirty="0">
                <a:solidFill>
                  <a:srgbClr val="000000"/>
                </a:solidFill>
                <a:effectLst/>
                <a:latin typeface="Courier New" panose="02070309020205020404" pitchFamily="49" charset="0"/>
              </a:rPr>
              <a:t>=</a:t>
            </a:r>
            <a:r>
              <a:rPr lang="en-US" sz="2400" b="0" dirty="0">
                <a:solidFill>
                  <a:srgbClr val="09885A"/>
                </a:solidFill>
                <a:effectLst/>
                <a:latin typeface="Courier New" panose="02070309020205020404" pitchFamily="49" charset="0"/>
              </a:rPr>
              <a:t>128</a:t>
            </a:r>
            <a:r>
              <a:rPr lang="en-US" sz="2400" b="0" dirty="0">
                <a:solidFill>
                  <a:srgbClr val="000000"/>
                </a:solidFill>
                <a:effectLst/>
                <a:latin typeface="Courier New" panose="02070309020205020404" pitchFamily="49" charset="0"/>
              </a:rPr>
              <a:t>, epochs=</a:t>
            </a:r>
            <a:r>
              <a:rPr lang="en-US" sz="2400" b="0" dirty="0">
                <a:solidFill>
                  <a:srgbClr val="09885A"/>
                </a:solidFill>
                <a:effectLst/>
                <a:latin typeface="Courier New" panose="02070309020205020404" pitchFamily="49" charset="0"/>
              </a:rPr>
              <a:t>20</a:t>
            </a:r>
            <a:r>
              <a:rPr lang="en-US" sz="2400" b="0" dirty="0">
                <a:solidFill>
                  <a:srgbClr val="000000"/>
                </a:solidFill>
                <a:effectLst/>
                <a:latin typeface="Courier New" panose="02070309020205020404" pitchFamily="49" charset="0"/>
              </a:rPr>
              <a:t>,validation_data=(</a:t>
            </a:r>
            <a:r>
              <a:rPr lang="en-US" sz="2400" b="0" dirty="0" err="1">
                <a:solidFill>
                  <a:srgbClr val="000000"/>
                </a:solidFill>
                <a:effectLst/>
                <a:latin typeface="Courier New" panose="02070309020205020404" pitchFamily="49" charset="0"/>
              </a:rPr>
              <a:t>X_test</a:t>
            </a:r>
            <a:r>
              <a:rPr lang="en-US" sz="2400" b="0" dirty="0">
                <a:solidFill>
                  <a:srgbClr val="000000"/>
                </a:solidFill>
                <a:effectLst/>
                <a:latin typeface="Courier New" panose="02070309020205020404" pitchFamily="49" charset="0"/>
              </a:rPr>
              <a:t>, </a:t>
            </a:r>
            <a:r>
              <a:rPr lang="en-US" sz="2400" b="0" dirty="0" err="1">
                <a:solidFill>
                  <a:srgbClr val="000000"/>
                </a:solidFill>
                <a:effectLst/>
                <a:latin typeface="Courier New" panose="02070309020205020404" pitchFamily="49" charset="0"/>
              </a:rPr>
              <a:t>Y_test</a:t>
            </a:r>
            <a:r>
              <a:rPr lang="en-US" sz="2400" b="0" dirty="0">
                <a:solidFill>
                  <a:srgbClr val="000000"/>
                </a:solidFill>
                <a:effectLst/>
                <a:latin typeface="Courier New" panose="02070309020205020404" pitchFamily="49" charset="0"/>
              </a:rPr>
              <a:t>))</a:t>
            </a:r>
          </a:p>
          <a:p>
            <a:endParaRPr lang="en-US" sz="2400" b="0" i="0" dirty="0">
              <a:solidFill>
                <a:srgbClr val="4D5156"/>
              </a:solidFill>
              <a:effectLst/>
              <a:latin typeface="arial" panose="020B0604020202020204" pitchFamily="34" charset="0"/>
            </a:endParaRPr>
          </a:p>
          <a:p>
            <a:pPr marL="342900" indent="-342900">
              <a:buFont typeface="Arial" panose="020B0604020202020204" pitchFamily="34" charset="0"/>
              <a:buChar char="•"/>
            </a:pPr>
            <a:r>
              <a:rPr lang="en-US" sz="2400" dirty="0">
                <a:solidFill>
                  <a:srgbClr val="4D5156"/>
                </a:solidFill>
                <a:latin typeface="arial" panose="020B0604020202020204" pitchFamily="34" charset="0"/>
              </a:rPr>
              <a:t>t</a:t>
            </a:r>
            <a:r>
              <a:rPr lang="en-US" sz="2400" b="0" i="0" dirty="0">
                <a:solidFill>
                  <a:srgbClr val="4D5156"/>
                </a:solidFill>
                <a:effectLst/>
                <a:latin typeface="arial" panose="020B0604020202020204" pitchFamily="34" charset="0"/>
              </a:rPr>
              <a:t>he </a:t>
            </a:r>
            <a:r>
              <a:rPr lang="en-US" sz="2400" b="1" i="0" dirty="0">
                <a:solidFill>
                  <a:srgbClr val="5F6368"/>
                </a:solidFill>
                <a:effectLst/>
                <a:latin typeface="arial" panose="020B0604020202020204" pitchFamily="34" charset="0"/>
              </a:rPr>
              <a:t>batch size</a:t>
            </a:r>
            <a:r>
              <a:rPr lang="en-US" sz="2400" b="0" i="0" dirty="0">
                <a:solidFill>
                  <a:srgbClr val="4D5156"/>
                </a:solidFill>
                <a:effectLst/>
                <a:latin typeface="arial" panose="020B0604020202020204" pitchFamily="34" charset="0"/>
              </a:rPr>
              <a:t> is a number of samples processed before the </a:t>
            </a:r>
            <a:r>
              <a:rPr lang="en-US" sz="2400" b="1" i="0" dirty="0">
                <a:solidFill>
                  <a:srgbClr val="5F6368"/>
                </a:solidFill>
                <a:effectLst/>
                <a:latin typeface="arial" panose="020B0604020202020204" pitchFamily="34" charset="0"/>
              </a:rPr>
              <a:t>model</a:t>
            </a:r>
            <a:r>
              <a:rPr lang="en-US" sz="2400" b="0" i="0" dirty="0">
                <a:solidFill>
                  <a:srgbClr val="4D5156"/>
                </a:solidFill>
                <a:effectLst/>
                <a:latin typeface="arial" panose="020B0604020202020204" pitchFamily="34" charset="0"/>
              </a:rPr>
              <a:t> is updated. </a:t>
            </a:r>
          </a:p>
          <a:p>
            <a:pPr marL="342900" indent="-342900">
              <a:buFont typeface="Arial" panose="020B0604020202020204" pitchFamily="34" charset="0"/>
              <a:buChar char="•"/>
            </a:pPr>
            <a:r>
              <a:rPr lang="en-US" sz="2400" b="0" i="0" dirty="0">
                <a:solidFill>
                  <a:srgbClr val="4D5156"/>
                </a:solidFill>
                <a:effectLst/>
                <a:latin typeface="arial" panose="020B0604020202020204" pitchFamily="34" charset="0"/>
              </a:rPr>
              <a:t>The number of epochs is the number of complete passes through the training dataset. </a:t>
            </a:r>
          </a:p>
          <a:p>
            <a:pPr marL="342900" indent="-342900">
              <a:buFont typeface="Arial" panose="020B0604020202020204" pitchFamily="34" charset="0"/>
              <a:buChar char="•"/>
            </a:pPr>
            <a:r>
              <a:rPr lang="en-US" sz="2400" b="0" i="0" dirty="0">
                <a:solidFill>
                  <a:srgbClr val="4D5156"/>
                </a:solidFill>
                <a:effectLst/>
                <a:latin typeface="arial" panose="020B0604020202020204" pitchFamily="34" charset="0"/>
              </a:rPr>
              <a:t>The </a:t>
            </a:r>
            <a:r>
              <a:rPr lang="en-US" sz="2400" b="1" i="0" dirty="0">
                <a:solidFill>
                  <a:srgbClr val="5F6368"/>
                </a:solidFill>
                <a:effectLst/>
                <a:latin typeface="arial" panose="020B0604020202020204" pitchFamily="34" charset="0"/>
              </a:rPr>
              <a:t>size</a:t>
            </a:r>
            <a:r>
              <a:rPr lang="en-US" sz="2400" b="0" i="0" dirty="0">
                <a:solidFill>
                  <a:srgbClr val="4D5156"/>
                </a:solidFill>
                <a:effectLst/>
                <a:latin typeface="arial" panose="020B0604020202020204" pitchFamily="34" charset="0"/>
              </a:rPr>
              <a:t> of a </a:t>
            </a:r>
            <a:r>
              <a:rPr lang="en-US" sz="2400" b="1" i="0" dirty="0">
                <a:solidFill>
                  <a:srgbClr val="5F6368"/>
                </a:solidFill>
                <a:effectLst/>
                <a:latin typeface="arial" panose="020B0604020202020204" pitchFamily="34" charset="0"/>
              </a:rPr>
              <a:t>batch</a:t>
            </a:r>
            <a:r>
              <a:rPr lang="en-US" sz="2400" b="0" i="0" dirty="0">
                <a:solidFill>
                  <a:srgbClr val="4D5156"/>
                </a:solidFill>
                <a:effectLst/>
                <a:latin typeface="arial" panose="020B0604020202020204" pitchFamily="34" charset="0"/>
              </a:rPr>
              <a:t> must be more than or equal to one and less than or equal to the number of samples in the training dataset.</a:t>
            </a:r>
          </a:p>
          <a:p>
            <a:pPr marL="342900" indent="-342900">
              <a:buFont typeface="Arial" panose="020B0604020202020204" pitchFamily="34" charset="0"/>
              <a:buChar char="•"/>
            </a:pPr>
            <a:endParaRPr lang="en-IN" sz="2400" dirty="0">
              <a:solidFill>
                <a:srgbClr val="4D5156"/>
              </a:solidFill>
              <a:latin typeface="arial" panose="020B0604020202020204" pitchFamily="34" charset="0"/>
            </a:endParaRPr>
          </a:p>
        </p:txBody>
      </p:sp>
    </p:spTree>
    <p:extLst>
      <p:ext uri="{BB962C8B-B14F-4D97-AF65-F5344CB8AC3E}">
        <p14:creationId xmlns:p14="http://schemas.microsoft.com/office/powerpoint/2010/main" val="3848218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C562F-A04A-409D-BB15-DC5FD9380616}"/>
              </a:ext>
            </a:extLst>
          </p:cNvPr>
          <p:cNvSpPr>
            <a:spLocks noGrp="1"/>
          </p:cNvSpPr>
          <p:nvPr>
            <p:ph type="title"/>
          </p:nvPr>
        </p:nvSpPr>
        <p:spPr/>
        <p:txBody>
          <a:bodyPr/>
          <a:lstStyle/>
          <a:p>
            <a:r>
              <a:rPr lang="en-IN" b="1" dirty="0"/>
              <a:t>EVALUATE , PREDICT </a:t>
            </a:r>
          </a:p>
        </p:txBody>
      </p:sp>
      <p:sp>
        <p:nvSpPr>
          <p:cNvPr id="3" name="Slide Number Placeholder 2">
            <a:extLst>
              <a:ext uri="{FF2B5EF4-FFF2-40B4-BE49-F238E27FC236}">
                <a16:creationId xmlns:a16="http://schemas.microsoft.com/office/drawing/2014/main" id="{EA624DA3-0CD3-4C2B-B6AF-4757C0F8D6CB}"/>
              </a:ext>
            </a:extLst>
          </p:cNvPr>
          <p:cNvSpPr>
            <a:spLocks noGrp="1"/>
          </p:cNvSpPr>
          <p:nvPr>
            <p:ph type="sldNum" sz="quarter" idx="12"/>
          </p:nvPr>
        </p:nvSpPr>
        <p:spPr/>
        <p:txBody>
          <a:bodyPr/>
          <a:lstStyle/>
          <a:p>
            <a:fld id="{9FF96B15-8338-45D5-A943-561235072D66}" type="slidenum">
              <a:rPr lang="en-US" noProof="0" smtClean="0"/>
              <a:t>24</a:t>
            </a:fld>
            <a:endParaRPr lang="en-US" noProof="0" dirty="0"/>
          </a:p>
        </p:txBody>
      </p:sp>
      <p:sp>
        <p:nvSpPr>
          <p:cNvPr id="4" name="TextBox 3">
            <a:extLst>
              <a:ext uri="{FF2B5EF4-FFF2-40B4-BE49-F238E27FC236}">
                <a16:creationId xmlns:a16="http://schemas.microsoft.com/office/drawing/2014/main" id="{3C4B175C-8ED6-46BD-9344-FB293C265F7A}"/>
              </a:ext>
            </a:extLst>
          </p:cNvPr>
          <p:cNvSpPr txBox="1"/>
          <p:nvPr/>
        </p:nvSpPr>
        <p:spPr>
          <a:xfrm>
            <a:off x="559293" y="2183906"/>
            <a:ext cx="10901779" cy="4216539"/>
          </a:xfrm>
          <a:prstGeom prst="rect">
            <a:avLst/>
          </a:prstGeom>
          <a:noFill/>
        </p:spPr>
        <p:txBody>
          <a:bodyPr wrap="square" rtlCol="0">
            <a:spAutoFit/>
          </a:bodyPr>
          <a:lstStyle/>
          <a:p>
            <a:r>
              <a:rPr lang="en-US" sz="2000" b="1" i="0" dirty="0">
                <a:effectLst/>
                <a:latin typeface="Times New Roman" panose="02020603050405020304" pitchFamily="18" charset="0"/>
                <a:cs typeface="Times New Roman" panose="02020603050405020304" pitchFamily="18" charset="0"/>
              </a:rPr>
              <a:t>EVALUATE:</a:t>
            </a:r>
          </a:p>
          <a:p>
            <a:endParaRPr lang="en-US" sz="2000" b="1" i="0" dirty="0">
              <a:effectLst/>
              <a:latin typeface="Times New Roman" panose="02020603050405020304" pitchFamily="18" charset="0"/>
              <a:cs typeface="Times New Roman" panose="02020603050405020304" pitchFamily="18" charset="0"/>
            </a:endParaRPr>
          </a:p>
          <a:p>
            <a:r>
              <a:rPr lang="en-US" sz="2000" b="0" i="0" dirty="0">
                <a:effectLst/>
                <a:latin typeface="Times New Roman" panose="02020603050405020304" pitchFamily="18" charset="0"/>
                <a:cs typeface="Times New Roman" panose="02020603050405020304" pitchFamily="18" charset="0"/>
              </a:rPr>
              <a:t>Evaluating the model requires that you first choose a holdout dataset used to evaluate the model. This should be data not used in the training process so that we can get an unbiased estimate of the performance of the model when making predictions on new data.</a:t>
            </a:r>
            <a:endParaRPr lang="en-US" sz="2000" b="0" dirty="0">
              <a:effectLst/>
              <a:latin typeface="Times New Roman" panose="02020603050405020304" pitchFamily="18" charset="0"/>
              <a:cs typeface="Times New Roman" panose="02020603050405020304" pitchFamily="18" charset="0"/>
            </a:endParaRPr>
          </a:p>
          <a:p>
            <a:endParaRPr lang="en-US" dirty="0">
              <a:latin typeface="Courier New" panose="02070309020205020404" pitchFamily="49" charset="0"/>
            </a:endParaRPr>
          </a:p>
          <a:p>
            <a:r>
              <a:rPr lang="en-US" b="0" dirty="0" err="1">
                <a:effectLst/>
                <a:latin typeface="Courier New" panose="02070309020205020404" pitchFamily="49" charset="0"/>
              </a:rPr>
              <a:t>model.evaluate</a:t>
            </a:r>
            <a:r>
              <a:rPr lang="en-US" b="0" dirty="0">
                <a:effectLst/>
                <a:latin typeface="Courier New" panose="02070309020205020404" pitchFamily="49" charset="0"/>
              </a:rPr>
              <a:t>(</a:t>
            </a:r>
            <a:r>
              <a:rPr lang="en-US" b="0" dirty="0" err="1">
                <a:effectLst/>
                <a:latin typeface="Courier New" panose="02070309020205020404" pitchFamily="49" charset="0"/>
              </a:rPr>
              <a:t>X_test</a:t>
            </a:r>
            <a:r>
              <a:rPr lang="en-US" b="0" dirty="0">
                <a:effectLst/>
                <a:latin typeface="Courier New" panose="02070309020205020404" pitchFamily="49" charset="0"/>
              </a:rPr>
              <a:t>, </a:t>
            </a:r>
            <a:r>
              <a:rPr lang="en-US" b="0" dirty="0" err="1">
                <a:effectLst/>
                <a:latin typeface="Courier New" panose="02070309020205020404" pitchFamily="49" charset="0"/>
              </a:rPr>
              <a:t>Y_test</a:t>
            </a:r>
            <a:r>
              <a:rPr lang="en-US" b="0" dirty="0">
                <a:effectLst/>
                <a:latin typeface="Courier New" panose="02070309020205020404" pitchFamily="49" charset="0"/>
              </a:rPr>
              <a:t>)</a:t>
            </a:r>
          </a:p>
          <a:p>
            <a:endParaRPr lang="en-US" dirty="0">
              <a:latin typeface="Courier New" panose="02070309020205020404" pitchFamily="49" charset="0"/>
            </a:endParaRPr>
          </a:p>
          <a:p>
            <a:r>
              <a:rPr lang="en-US" sz="2400" b="1" dirty="0">
                <a:latin typeface="Times New Roman" panose="02020603050405020304" pitchFamily="18" charset="0"/>
                <a:cs typeface="Times New Roman" panose="02020603050405020304" pitchFamily="18" charset="0"/>
              </a:rPr>
              <a:t>PREDICT</a:t>
            </a:r>
          </a:p>
          <a:p>
            <a:pPr algn="l" fontAlgn="base"/>
            <a:r>
              <a:rPr lang="en-US" b="0" dirty="0">
                <a:effectLst/>
                <a:latin typeface="Helvetica Neue"/>
              </a:rPr>
              <a:t>Making a prediction is the final step in the life-cycle. It is why we wanted the model in the first place.</a:t>
            </a:r>
          </a:p>
          <a:p>
            <a:pPr algn="l" fontAlgn="base"/>
            <a:r>
              <a:rPr lang="en-US" b="0" dirty="0">
                <a:effectLst/>
                <a:latin typeface="Helvetica Neue"/>
              </a:rPr>
              <a:t>It requires you have new data for which a prediction is required, e.g. where you do not have the target values.</a:t>
            </a:r>
          </a:p>
          <a:p>
            <a:endParaRPr lang="en-US" b="0" dirty="0">
              <a:effectLst/>
              <a:latin typeface="Courier New" panose="02070309020205020404" pitchFamily="49" charset="0"/>
            </a:endParaRPr>
          </a:p>
          <a:p>
            <a:r>
              <a:rPr lang="en-US" b="0" dirty="0" err="1">
                <a:effectLst/>
                <a:latin typeface="Courier New" panose="02070309020205020404" pitchFamily="49" charset="0"/>
              </a:rPr>
              <a:t>model.predict</a:t>
            </a:r>
            <a:r>
              <a:rPr lang="en-US" b="0" dirty="0">
                <a:effectLst/>
                <a:latin typeface="Courier New" panose="02070309020205020404" pitchFamily="49" charset="0"/>
              </a:rPr>
              <a:t>(</a:t>
            </a:r>
            <a:r>
              <a:rPr lang="en-US" b="0" dirty="0" err="1">
                <a:effectLst/>
                <a:latin typeface="Courier New" panose="02070309020205020404" pitchFamily="49" charset="0"/>
              </a:rPr>
              <a:t>X_test</a:t>
            </a:r>
            <a:r>
              <a:rPr lang="en-US" b="0" dirty="0">
                <a:effectLst/>
                <a:latin typeface="Courier New" panose="02070309020205020404" pitchFamily="49" charset="0"/>
              </a:rPr>
              <a:t>[100:105])</a:t>
            </a:r>
          </a:p>
        </p:txBody>
      </p:sp>
    </p:spTree>
    <p:extLst>
      <p:ext uri="{BB962C8B-B14F-4D97-AF65-F5344CB8AC3E}">
        <p14:creationId xmlns:p14="http://schemas.microsoft.com/office/powerpoint/2010/main" val="3911251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93849-D92F-41F4-BAB8-9236B23859F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2410AA74-4084-407D-B74B-A404FE974912}"/>
              </a:ext>
            </a:extLst>
          </p:cNvPr>
          <p:cNvSpPr>
            <a:spLocks noGrp="1"/>
          </p:cNvSpPr>
          <p:nvPr>
            <p:ph type="subTitle" idx="1"/>
          </p:nvPr>
        </p:nvSpPr>
        <p:spPr/>
        <p:txBody>
          <a:bodyPr/>
          <a:lstStyle/>
          <a:p>
            <a:endParaRPr lang="en-IN"/>
          </a:p>
        </p:txBody>
      </p:sp>
      <p:pic>
        <p:nvPicPr>
          <p:cNvPr id="15362" name="Picture 2" descr="An example of a CNN architecture with two convolution layers and one... |  Download Scientific Diagram">
            <a:extLst>
              <a:ext uri="{FF2B5EF4-FFF2-40B4-BE49-F238E27FC236}">
                <a16:creationId xmlns:a16="http://schemas.microsoft.com/office/drawing/2014/main" id="{2CC83894-DC28-4602-8960-C2EB8885B5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781" y="648070"/>
            <a:ext cx="11310089" cy="529996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75F589A8-7433-43CC-94FC-E40BC4D5DB89}"/>
              </a:ext>
            </a:extLst>
          </p:cNvPr>
          <p:cNvSpPr/>
          <p:nvPr/>
        </p:nvSpPr>
        <p:spPr>
          <a:xfrm>
            <a:off x="701335" y="4039339"/>
            <a:ext cx="1420427" cy="65694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noFill/>
            </a:endParaRPr>
          </a:p>
        </p:txBody>
      </p:sp>
      <p:sp>
        <p:nvSpPr>
          <p:cNvPr id="6" name="TextBox 5">
            <a:extLst>
              <a:ext uri="{FF2B5EF4-FFF2-40B4-BE49-F238E27FC236}">
                <a16:creationId xmlns:a16="http://schemas.microsoft.com/office/drawing/2014/main" id="{BD6BDE0A-267F-4B70-AAAC-B4A8AAF5FC4C}"/>
              </a:ext>
            </a:extLst>
          </p:cNvPr>
          <p:cNvSpPr txBox="1"/>
          <p:nvPr/>
        </p:nvSpPr>
        <p:spPr>
          <a:xfrm>
            <a:off x="790114" y="4101483"/>
            <a:ext cx="1376038" cy="646331"/>
          </a:xfrm>
          <a:prstGeom prst="rect">
            <a:avLst/>
          </a:prstGeom>
          <a:noFill/>
        </p:spPr>
        <p:txBody>
          <a:bodyPr wrap="square" rtlCol="0">
            <a:spAutoFit/>
          </a:bodyPr>
          <a:lstStyle/>
          <a:p>
            <a:r>
              <a:rPr lang="en-IN" dirty="0"/>
              <a:t>Input object</a:t>
            </a:r>
          </a:p>
        </p:txBody>
      </p:sp>
    </p:spTree>
    <p:extLst>
      <p:ext uri="{BB962C8B-B14F-4D97-AF65-F5344CB8AC3E}">
        <p14:creationId xmlns:p14="http://schemas.microsoft.com/office/powerpoint/2010/main" val="124128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C044C8-8B1D-4500-B2FC-A887AFAD9BBA}"/>
              </a:ext>
            </a:extLst>
          </p:cNvPr>
          <p:cNvSpPr>
            <a:spLocks noGrp="1"/>
          </p:cNvSpPr>
          <p:nvPr>
            <p:ph type="sldNum" sz="quarter" idx="12"/>
          </p:nvPr>
        </p:nvSpPr>
        <p:spPr/>
        <p:txBody>
          <a:bodyPr/>
          <a:lstStyle/>
          <a:p>
            <a:fld id="{9FF96B15-8338-45D5-A943-561235072D66}" type="slidenum">
              <a:rPr lang="en-US" noProof="0" smtClean="0"/>
              <a:t>3</a:t>
            </a:fld>
            <a:endParaRPr lang="en-US" noProof="0" dirty="0"/>
          </a:p>
        </p:txBody>
      </p:sp>
      <p:pic>
        <p:nvPicPr>
          <p:cNvPr id="1026" name="Picture 2" descr="Pixel Map for a handwritten digit ©SuperDataScience">
            <a:extLst>
              <a:ext uri="{FF2B5EF4-FFF2-40B4-BE49-F238E27FC236}">
                <a16:creationId xmlns:a16="http://schemas.microsoft.com/office/drawing/2014/main" id="{D6640DC3-766E-4B4E-8A69-7B1B3E5E6C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865" y="427937"/>
            <a:ext cx="10869410" cy="5629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790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0529E2-20CB-472E-AE37-106E2DD4DCB6}"/>
              </a:ext>
            </a:extLst>
          </p:cNvPr>
          <p:cNvSpPr>
            <a:spLocks noGrp="1"/>
          </p:cNvSpPr>
          <p:nvPr>
            <p:ph type="sldNum" sz="quarter" idx="12"/>
          </p:nvPr>
        </p:nvSpPr>
        <p:spPr/>
        <p:txBody>
          <a:bodyPr/>
          <a:lstStyle/>
          <a:p>
            <a:fld id="{9FF96B15-8338-45D5-A943-561235072D66}" type="slidenum">
              <a:rPr lang="en-US" noProof="0" smtClean="0"/>
              <a:t>4</a:t>
            </a:fld>
            <a:endParaRPr lang="en-US" noProof="0" dirty="0"/>
          </a:p>
        </p:txBody>
      </p:sp>
      <p:pic>
        <p:nvPicPr>
          <p:cNvPr id="1026" name="Picture 2" descr="Fashion-MNIST Dataset Images with Labels and Description II. LITERATURE...  | Download Scientific Diagram">
            <a:extLst>
              <a:ext uri="{FF2B5EF4-FFF2-40B4-BE49-F238E27FC236}">
                <a16:creationId xmlns:a16="http://schemas.microsoft.com/office/drawing/2014/main" id="{67D8B301-650F-44AB-BE93-CAD652B663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629" y="471488"/>
            <a:ext cx="9010835" cy="591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890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1749B-BECA-4B68-9BA8-4A8AB6EC1177}"/>
              </a:ext>
            </a:extLst>
          </p:cNvPr>
          <p:cNvSpPr>
            <a:spLocks noGrp="1"/>
          </p:cNvSpPr>
          <p:nvPr>
            <p:ph type="title"/>
          </p:nvPr>
        </p:nvSpPr>
        <p:spPr>
          <a:xfrm>
            <a:off x="1074199" y="912945"/>
            <a:ext cx="8842168" cy="767687"/>
          </a:xfrm>
        </p:spPr>
        <p:txBody>
          <a:bodyPr/>
          <a:lstStyle/>
          <a:p>
            <a:r>
              <a:rPr lang="en-IN" b="1" dirty="0">
                <a:solidFill>
                  <a:schemeClr val="bg1"/>
                </a:solidFill>
                <a:latin typeface="Courier New" panose="02070309020205020404" pitchFamily="49" charset="0"/>
              </a:rPr>
              <a:t>M</a:t>
            </a:r>
            <a:r>
              <a:rPr lang="en-IN" b="1" dirty="0">
                <a:solidFill>
                  <a:schemeClr val="bg1"/>
                </a:solidFill>
                <a:effectLst/>
                <a:latin typeface="Courier New" panose="02070309020205020404" pitchFamily="49" charset="0"/>
              </a:rPr>
              <a:t>atplotlib</a:t>
            </a:r>
            <a:br>
              <a:rPr lang="en-IN" b="0" dirty="0">
                <a:solidFill>
                  <a:srgbClr val="000000"/>
                </a:solidFill>
                <a:effectLst/>
                <a:latin typeface="Courier New" panose="02070309020205020404" pitchFamily="49" charset="0"/>
              </a:rPr>
            </a:br>
            <a:endParaRPr lang="en-IN" dirty="0"/>
          </a:p>
        </p:txBody>
      </p:sp>
      <p:sp>
        <p:nvSpPr>
          <p:cNvPr id="3" name="Slide Number Placeholder 2">
            <a:extLst>
              <a:ext uri="{FF2B5EF4-FFF2-40B4-BE49-F238E27FC236}">
                <a16:creationId xmlns:a16="http://schemas.microsoft.com/office/drawing/2014/main" id="{2BA8566D-C5F5-4FD7-8E64-82B0D03911BC}"/>
              </a:ext>
            </a:extLst>
          </p:cNvPr>
          <p:cNvSpPr>
            <a:spLocks noGrp="1"/>
          </p:cNvSpPr>
          <p:nvPr>
            <p:ph type="sldNum" sz="quarter" idx="12"/>
          </p:nvPr>
        </p:nvSpPr>
        <p:spPr/>
        <p:txBody>
          <a:bodyPr/>
          <a:lstStyle/>
          <a:p>
            <a:fld id="{9FF96B15-8338-45D5-A943-561235072D66}" type="slidenum">
              <a:rPr lang="en-US" noProof="0" smtClean="0"/>
              <a:t>5</a:t>
            </a:fld>
            <a:endParaRPr lang="en-US" noProof="0" dirty="0"/>
          </a:p>
        </p:txBody>
      </p:sp>
      <p:sp>
        <p:nvSpPr>
          <p:cNvPr id="4" name="TextBox 3">
            <a:extLst>
              <a:ext uri="{FF2B5EF4-FFF2-40B4-BE49-F238E27FC236}">
                <a16:creationId xmlns:a16="http://schemas.microsoft.com/office/drawing/2014/main" id="{D74C40C4-9055-4234-99B0-4DBE9263D9CA}"/>
              </a:ext>
            </a:extLst>
          </p:cNvPr>
          <p:cNvSpPr txBox="1"/>
          <p:nvPr/>
        </p:nvSpPr>
        <p:spPr>
          <a:xfrm>
            <a:off x="781235" y="2317072"/>
            <a:ext cx="9676660" cy="1477328"/>
          </a:xfrm>
          <a:prstGeom prst="rect">
            <a:avLst/>
          </a:prstGeom>
          <a:noFill/>
        </p:spPr>
        <p:txBody>
          <a:bodyPr wrap="square" rtlCol="0">
            <a:spAutoFit/>
          </a:bodyPr>
          <a:lstStyle/>
          <a:p>
            <a:r>
              <a:rPr lang="en-US" b="1" i="0" dirty="0">
                <a:solidFill>
                  <a:srgbClr val="111111"/>
                </a:solidFill>
                <a:effectLst/>
                <a:latin typeface="Inter-Regular"/>
              </a:rPr>
              <a:t>Matplotlib</a:t>
            </a:r>
            <a:r>
              <a:rPr lang="en-US" b="0" i="0" dirty="0">
                <a:solidFill>
                  <a:srgbClr val="111111"/>
                </a:solidFill>
                <a:effectLst/>
                <a:latin typeface="Inter-Regular"/>
              </a:rPr>
              <a:t> is a Python 2D plotting library that produces high-quality charts and figures, which helps us visualize extensive data to understand better. Pandas is a handy and useful data-structure tool for analyzing large and complex </a:t>
            </a:r>
            <a:r>
              <a:rPr lang="en-US" b="0" i="0" dirty="0" err="1">
                <a:solidFill>
                  <a:srgbClr val="111111"/>
                </a:solidFill>
                <a:effectLst/>
                <a:latin typeface="Inter-Regular"/>
              </a:rPr>
              <a:t>data.And</a:t>
            </a:r>
            <a:r>
              <a:rPr lang="en-US" dirty="0">
                <a:solidFill>
                  <a:srgbClr val="111111"/>
                </a:solidFill>
                <a:latin typeface="Inter-Regular"/>
              </a:rPr>
              <a:t> </a:t>
            </a:r>
            <a:r>
              <a:rPr lang="en-US" b="0" i="0" dirty="0">
                <a:solidFill>
                  <a:srgbClr val="202124"/>
                </a:solidFill>
                <a:effectLst/>
                <a:latin typeface="arial" panose="020B0604020202020204" pitchFamily="34" charset="0"/>
              </a:rPr>
              <a:t> </a:t>
            </a:r>
            <a:r>
              <a:rPr lang="en-US" b="1" i="0" dirty="0" err="1">
                <a:solidFill>
                  <a:srgbClr val="202124"/>
                </a:solidFill>
                <a:effectLst/>
                <a:latin typeface="arial" panose="020B0604020202020204" pitchFamily="34" charset="0"/>
              </a:rPr>
              <a:t>pyplot</a:t>
            </a:r>
            <a:r>
              <a:rPr lang="en-US" b="0" i="0" dirty="0">
                <a:solidFill>
                  <a:srgbClr val="202124"/>
                </a:solidFill>
                <a:effectLst/>
                <a:latin typeface="arial" panose="020B0604020202020204" pitchFamily="34" charset="0"/>
              </a:rPr>
              <a:t> function makes some change to a figure: e.g., creates a figure, creates a plotting area in a figure, plots some lines in a plotting area, decorates the plot with labels, etc.</a:t>
            </a:r>
            <a:endParaRPr lang="en-IN" dirty="0"/>
          </a:p>
        </p:txBody>
      </p:sp>
      <p:pic>
        <p:nvPicPr>
          <p:cNvPr id="9218" name="Picture 2" descr="Matplotlib Library Tutorial with Examples – Python | DataScience+">
            <a:extLst>
              <a:ext uri="{FF2B5EF4-FFF2-40B4-BE49-F238E27FC236}">
                <a16:creationId xmlns:a16="http://schemas.microsoft.com/office/drawing/2014/main" id="{8FE127A3-1EE3-4D72-889F-79198DDD2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235" y="3990461"/>
            <a:ext cx="10744200" cy="248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83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2D688-95DA-4E15-A755-36FCE8B45BB2}"/>
              </a:ext>
            </a:extLst>
          </p:cNvPr>
          <p:cNvSpPr>
            <a:spLocks noGrp="1"/>
          </p:cNvSpPr>
          <p:nvPr>
            <p:ph type="ctrTitle"/>
          </p:nvPr>
        </p:nvSpPr>
        <p:spPr>
          <a:xfrm>
            <a:off x="798990" y="976545"/>
            <a:ext cx="9181623" cy="683579"/>
          </a:xfrm>
        </p:spPr>
        <p:txBody>
          <a:bodyPr>
            <a:normAutofit/>
          </a:bodyPr>
          <a:lstStyle/>
          <a:p>
            <a:r>
              <a:rPr lang="en-IN" sz="3600" b="1" dirty="0"/>
              <a:t>CONVOLUTIONAL NEURAL NETWORK </a:t>
            </a:r>
          </a:p>
        </p:txBody>
      </p:sp>
      <p:sp>
        <p:nvSpPr>
          <p:cNvPr id="4" name="TextBox 3">
            <a:extLst>
              <a:ext uri="{FF2B5EF4-FFF2-40B4-BE49-F238E27FC236}">
                <a16:creationId xmlns:a16="http://schemas.microsoft.com/office/drawing/2014/main" id="{533AE64F-7BBD-4EEF-ACD6-1A2E36715DBE}"/>
              </a:ext>
            </a:extLst>
          </p:cNvPr>
          <p:cNvSpPr txBox="1"/>
          <p:nvPr/>
        </p:nvSpPr>
        <p:spPr>
          <a:xfrm>
            <a:off x="798991" y="1890944"/>
            <a:ext cx="10422384" cy="1569660"/>
          </a:xfrm>
          <a:prstGeom prst="rect">
            <a:avLst/>
          </a:prstGeom>
          <a:noFill/>
        </p:spPr>
        <p:txBody>
          <a:bodyPr wrap="square" rtlCol="0">
            <a:spAutoFit/>
          </a:bodyPr>
          <a:lstStyle/>
          <a:p>
            <a:pPr marL="342900" indent="-342900">
              <a:buFont typeface="Arial" panose="020B0604020202020204" pitchFamily="34" charset="0"/>
              <a:buChar char="•"/>
            </a:pPr>
            <a:r>
              <a:rPr lang="en-US" sz="2400" b="0" dirty="0">
                <a:solidFill>
                  <a:schemeClr val="bg1"/>
                </a:solidFill>
                <a:effectLst/>
                <a:latin typeface="Garamond" panose="02020404030301010803" pitchFamily="18" charset="0"/>
              </a:rPr>
              <a:t>Convolutional Neural Networks or CNN is a type of deep neural networks that are efficient at extracting meaningful information from visual imagery.</a:t>
            </a:r>
          </a:p>
          <a:p>
            <a:pPr marL="342900" indent="-342900">
              <a:buFont typeface="Arial" panose="020B0604020202020204" pitchFamily="34" charset="0"/>
              <a:buChar char="•"/>
            </a:pPr>
            <a:r>
              <a:rPr lang="en-US" sz="2400" b="0" dirty="0">
                <a:solidFill>
                  <a:schemeClr val="bg1"/>
                </a:solidFill>
                <a:effectLst/>
                <a:latin typeface="Garamond" panose="02020404030301010803" pitchFamily="18" charset="0"/>
              </a:rPr>
              <a:t>The role of the CNN is to reduce the images into a form that is easier to process, without losing features that are critical for getting a good prediction.</a:t>
            </a:r>
            <a:endParaRPr lang="en-IN" sz="2400" dirty="0">
              <a:solidFill>
                <a:schemeClr val="bg1"/>
              </a:solidFill>
              <a:latin typeface="Garamond" panose="02020404030301010803" pitchFamily="18" charset="0"/>
            </a:endParaRPr>
          </a:p>
        </p:txBody>
      </p:sp>
      <p:pic>
        <p:nvPicPr>
          <p:cNvPr id="11266" name="Picture 2" descr="What exactly is a CNN?">
            <a:extLst>
              <a:ext uri="{FF2B5EF4-FFF2-40B4-BE49-F238E27FC236}">
                <a16:creationId xmlns:a16="http://schemas.microsoft.com/office/drawing/2014/main" id="{5336CBE0-1F20-4420-9570-0653D838E6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3500" y="3691424"/>
            <a:ext cx="8037251" cy="251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533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0FEA6-1489-46DE-91D8-3F6164621356}"/>
              </a:ext>
            </a:extLst>
          </p:cNvPr>
          <p:cNvSpPr>
            <a:spLocks noGrp="1"/>
          </p:cNvSpPr>
          <p:nvPr>
            <p:ph type="title"/>
          </p:nvPr>
        </p:nvSpPr>
        <p:spPr/>
        <p:txBody>
          <a:bodyPr/>
          <a:lstStyle/>
          <a:p>
            <a:r>
              <a:rPr lang="en-IN" dirty="0"/>
              <a:t>Parameters in CNN</a:t>
            </a:r>
          </a:p>
        </p:txBody>
      </p:sp>
      <p:sp>
        <p:nvSpPr>
          <p:cNvPr id="3" name="Slide Number Placeholder 2">
            <a:extLst>
              <a:ext uri="{FF2B5EF4-FFF2-40B4-BE49-F238E27FC236}">
                <a16:creationId xmlns:a16="http://schemas.microsoft.com/office/drawing/2014/main" id="{30F47E0F-5285-4855-9EDC-960AF46F3DE5}"/>
              </a:ext>
            </a:extLst>
          </p:cNvPr>
          <p:cNvSpPr>
            <a:spLocks noGrp="1"/>
          </p:cNvSpPr>
          <p:nvPr>
            <p:ph type="sldNum" sz="quarter" idx="12"/>
          </p:nvPr>
        </p:nvSpPr>
        <p:spPr/>
        <p:txBody>
          <a:bodyPr/>
          <a:lstStyle/>
          <a:p>
            <a:fld id="{9FF96B15-8338-45D5-A943-561235072D66}" type="slidenum">
              <a:rPr lang="en-US" noProof="0" smtClean="0"/>
              <a:t>7</a:t>
            </a:fld>
            <a:endParaRPr lang="en-US" noProof="0" dirty="0"/>
          </a:p>
        </p:txBody>
      </p:sp>
      <p:sp>
        <p:nvSpPr>
          <p:cNvPr id="4" name="TextBox 3">
            <a:extLst>
              <a:ext uri="{FF2B5EF4-FFF2-40B4-BE49-F238E27FC236}">
                <a16:creationId xmlns:a16="http://schemas.microsoft.com/office/drawing/2014/main" id="{3D461DEB-A104-420C-8BC1-CFDBBAD29323}"/>
              </a:ext>
            </a:extLst>
          </p:cNvPr>
          <p:cNvSpPr txBox="1"/>
          <p:nvPr/>
        </p:nvSpPr>
        <p:spPr>
          <a:xfrm>
            <a:off x="461640" y="2192783"/>
            <a:ext cx="11168108" cy="4524315"/>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Garamond" panose="02020404030301010803" pitchFamily="18" charset="0"/>
              </a:rPr>
              <a:t>filters: </a:t>
            </a:r>
            <a:r>
              <a:rPr lang="en-US" sz="2400" dirty="0">
                <a:latin typeface="Garamond" panose="02020404030301010803" pitchFamily="18" charset="0"/>
              </a:rPr>
              <a:t>Integer, the dimensionality of the output space (i.e. the number of output filters in the convolution).</a:t>
            </a:r>
          </a:p>
          <a:p>
            <a:pPr marL="342900" indent="-342900">
              <a:buFont typeface="Arial" panose="020B0604020202020204" pitchFamily="34" charset="0"/>
              <a:buChar char="•"/>
            </a:pPr>
            <a:r>
              <a:rPr lang="en-US" sz="2400" b="1" dirty="0" err="1">
                <a:latin typeface="Garamond" panose="02020404030301010803" pitchFamily="18" charset="0"/>
              </a:rPr>
              <a:t>kernel_size</a:t>
            </a:r>
            <a:r>
              <a:rPr lang="en-US" sz="2400" dirty="0">
                <a:latin typeface="Garamond" panose="02020404030301010803" pitchFamily="18" charset="0"/>
              </a:rPr>
              <a:t>: An integer or tuple/list of 2 integers, specifying the height and width of the 2D convolution window. Can be a single integer to specify the same value for all spatial dimensions.</a:t>
            </a:r>
          </a:p>
          <a:p>
            <a:pPr marL="342900" indent="-342900">
              <a:buFont typeface="Arial" panose="020B0604020202020204" pitchFamily="34" charset="0"/>
              <a:buChar char="•"/>
            </a:pPr>
            <a:r>
              <a:rPr lang="en-US" sz="2400" b="1" dirty="0">
                <a:latin typeface="Garamond" panose="02020404030301010803" pitchFamily="18" charset="0"/>
              </a:rPr>
              <a:t>strides: </a:t>
            </a:r>
            <a:r>
              <a:rPr lang="en-US" sz="2400" b="0" i="0" dirty="0">
                <a:solidFill>
                  <a:srgbClr val="000000"/>
                </a:solidFill>
                <a:effectLst/>
                <a:latin typeface="Times New Roman" panose="02020603050405020304" pitchFamily="18" charset="0"/>
              </a:rPr>
              <a:t> </a:t>
            </a:r>
            <a:r>
              <a:rPr lang="en-US" sz="2400" b="0" i="0" dirty="0">
                <a:solidFill>
                  <a:srgbClr val="000000"/>
                </a:solidFill>
                <a:effectLst/>
                <a:latin typeface="Garamond" panose="02020404030301010803" pitchFamily="18" charset="0"/>
              </a:rPr>
              <a:t>The amount by which the filter shifts is the stride</a:t>
            </a:r>
          </a:p>
          <a:p>
            <a:pPr marL="342900" indent="-342900">
              <a:buFont typeface="Arial" panose="020B0604020202020204" pitchFamily="34" charset="0"/>
              <a:buChar char="•"/>
            </a:pPr>
            <a:r>
              <a:rPr lang="en-US" sz="2400" b="1" dirty="0">
                <a:latin typeface="Garamond" panose="02020404030301010803" pitchFamily="18" charset="0"/>
              </a:rPr>
              <a:t>padding: </a:t>
            </a:r>
            <a:r>
              <a:rPr lang="en-US" sz="2400" dirty="0">
                <a:latin typeface="Garamond" panose="02020404030301010803" pitchFamily="18" charset="0"/>
              </a:rPr>
              <a:t>one of "valid" or "same" (case-insensitive). "valid" means no padding. "same" results in padding with zeros evenly to the left/right or up/down of the input such that output has the same height/width dimension as the input.</a:t>
            </a:r>
            <a:r>
              <a:rPr lang="en-US" sz="2400" b="0" i="0" dirty="0">
                <a:solidFill>
                  <a:srgbClr val="40424E"/>
                </a:solidFill>
                <a:effectLst/>
                <a:latin typeface="urw-din"/>
              </a:rPr>
              <a:t> </a:t>
            </a:r>
            <a:r>
              <a:rPr lang="en-US" sz="2400" b="0" i="0" dirty="0">
                <a:solidFill>
                  <a:srgbClr val="40424E"/>
                </a:solidFill>
                <a:effectLst/>
                <a:latin typeface="Garamond" panose="02020404030301010803" pitchFamily="18" charset="0"/>
              </a:rPr>
              <a:t>Padding is simply a process of adding layers of zeros to our input images so as to avoid the problems</a:t>
            </a:r>
            <a:endParaRPr lang="en-US" sz="2400" dirty="0">
              <a:latin typeface="Garamond" panose="02020404030301010803" pitchFamily="18" charset="0"/>
            </a:endParaRPr>
          </a:p>
          <a:p>
            <a:pPr marL="342900" indent="-342900">
              <a:buFont typeface="Arial" panose="020B0604020202020204" pitchFamily="34" charset="0"/>
              <a:buChar char="•"/>
            </a:pPr>
            <a:r>
              <a:rPr lang="en-US" sz="2400" b="1" i="0" dirty="0">
                <a:solidFill>
                  <a:srgbClr val="212529"/>
                </a:solidFill>
                <a:effectLst/>
                <a:latin typeface="Garamond" panose="02020404030301010803" pitchFamily="18" charset="0"/>
              </a:rPr>
              <a:t>activation</a:t>
            </a:r>
            <a:r>
              <a:rPr lang="en-US" sz="2400" b="0" i="0" dirty="0">
                <a:solidFill>
                  <a:srgbClr val="212529"/>
                </a:solidFill>
                <a:effectLst/>
                <a:latin typeface="Garamond" panose="02020404030301010803" pitchFamily="18" charset="0"/>
              </a:rPr>
              <a:t>: Activation function to use. If you don't specify anything, no activation is applied</a:t>
            </a:r>
            <a:endParaRPr lang="en-IN" sz="2400" dirty="0">
              <a:latin typeface="Garamond" panose="02020404030301010803" pitchFamily="18" charset="0"/>
            </a:endParaRPr>
          </a:p>
        </p:txBody>
      </p:sp>
    </p:spTree>
    <p:extLst>
      <p:ext uri="{BB962C8B-B14F-4D97-AF65-F5344CB8AC3E}">
        <p14:creationId xmlns:p14="http://schemas.microsoft.com/office/powerpoint/2010/main" val="4176499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114BDA-83CB-46FB-8EAC-954B3EAD9625}"/>
              </a:ext>
            </a:extLst>
          </p:cNvPr>
          <p:cNvSpPr>
            <a:spLocks noGrp="1"/>
          </p:cNvSpPr>
          <p:nvPr>
            <p:ph type="sldNum" sz="quarter" idx="12"/>
          </p:nvPr>
        </p:nvSpPr>
        <p:spPr/>
        <p:txBody>
          <a:bodyPr/>
          <a:lstStyle/>
          <a:p>
            <a:fld id="{9FF96B15-8338-45D5-A943-561235072D66}" type="slidenum">
              <a:rPr lang="en-US" noProof="0" smtClean="0"/>
              <a:t>8</a:t>
            </a:fld>
            <a:endParaRPr lang="en-US" noProof="0" dirty="0"/>
          </a:p>
        </p:txBody>
      </p:sp>
      <p:pic>
        <p:nvPicPr>
          <p:cNvPr id="2052" name="Picture 4" descr="How to Choose the Size of The Convolution Filter or Kernel Size for CNN?">
            <a:extLst>
              <a:ext uri="{FF2B5EF4-FFF2-40B4-BE49-F238E27FC236}">
                <a16:creationId xmlns:a16="http://schemas.microsoft.com/office/drawing/2014/main" id="{FEF95DBE-8AE5-45FA-81F8-8B895F37ED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650" y="1063416"/>
            <a:ext cx="8680342" cy="528665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011ADB1-6B2E-4B85-A575-9351CF7DE511}"/>
              </a:ext>
            </a:extLst>
          </p:cNvPr>
          <p:cNvSpPr txBox="1"/>
          <p:nvPr/>
        </p:nvSpPr>
        <p:spPr>
          <a:xfrm>
            <a:off x="2840854" y="506027"/>
            <a:ext cx="2485748" cy="369332"/>
          </a:xfrm>
          <a:prstGeom prst="rect">
            <a:avLst/>
          </a:prstGeom>
          <a:noFill/>
        </p:spPr>
        <p:txBody>
          <a:bodyPr wrap="square" rtlCol="0">
            <a:spAutoFit/>
          </a:bodyPr>
          <a:lstStyle/>
          <a:p>
            <a:r>
              <a:rPr lang="en-IN" dirty="0"/>
              <a:t>CNN layer working</a:t>
            </a:r>
          </a:p>
        </p:txBody>
      </p:sp>
    </p:spTree>
    <p:extLst>
      <p:ext uri="{BB962C8B-B14F-4D97-AF65-F5344CB8AC3E}">
        <p14:creationId xmlns:p14="http://schemas.microsoft.com/office/powerpoint/2010/main" val="1042616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B70FA21-6C71-4D01-84B9-5ADE027995AC}"/>
              </a:ext>
            </a:extLst>
          </p:cNvPr>
          <p:cNvSpPr>
            <a:spLocks noGrp="1"/>
          </p:cNvSpPr>
          <p:nvPr>
            <p:ph type="sldNum" sz="quarter" idx="12"/>
          </p:nvPr>
        </p:nvSpPr>
        <p:spPr/>
        <p:txBody>
          <a:bodyPr/>
          <a:lstStyle/>
          <a:p>
            <a:fld id="{9FF96B15-8338-45D5-A943-561235072D66}" type="slidenum">
              <a:rPr lang="en-US" noProof="0" smtClean="0"/>
              <a:t>9</a:t>
            </a:fld>
            <a:endParaRPr lang="en-US" noProof="0" dirty="0"/>
          </a:p>
        </p:txBody>
      </p:sp>
      <p:sp>
        <p:nvSpPr>
          <p:cNvPr id="3" name="AutoShape 2" descr="What is padding in a neural network? – MachineCurve">
            <a:extLst>
              <a:ext uri="{FF2B5EF4-FFF2-40B4-BE49-F238E27FC236}">
                <a16:creationId xmlns:a16="http://schemas.microsoft.com/office/drawing/2014/main" id="{493C7797-847E-4220-AF4E-E87A16B555B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descr="What is padding in a neural network? – MachineCurve">
            <a:extLst>
              <a:ext uri="{FF2B5EF4-FFF2-40B4-BE49-F238E27FC236}">
                <a16:creationId xmlns:a16="http://schemas.microsoft.com/office/drawing/2014/main" id="{5CE33983-3974-47D1-BDE1-17BF654BF71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6" descr="What is padding in a neural network? – MachineCurve">
            <a:extLst>
              <a:ext uri="{FF2B5EF4-FFF2-40B4-BE49-F238E27FC236}">
                <a16:creationId xmlns:a16="http://schemas.microsoft.com/office/drawing/2014/main" id="{4D41825E-7DD7-4726-93F1-74878DB0E30F}"/>
              </a:ext>
            </a:extLst>
          </p:cNvPr>
          <p:cNvSpPr>
            <a:spLocks noChangeAspect="1" noChangeArrowheads="1"/>
          </p:cNvSpPr>
          <p:nvPr/>
        </p:nvSpPr>
        <p:spPr bwMode="auto">
          <a:xfrm>
            <a:off x="5831149" y="360566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b="1" dirty="0"/>
          </a:p>
        </p:txBody>
      </p:sp>
      <p:pic>
        <p:nvPicPr>
          <p:cNvPr id="3080" name="Picture 8" descr="Applied Deep Learning - Part 4: Convolutional Neural Networks | by Arden  Dertat | Towards Data Science">
            <a:extLst>
              <a:ext uri="{FF2B5EF4-FFF2-40B4-BE49-F238E27FC236}">
                <a16:creationId xmlns:a16="http://schemas.microsoft.com/office/drawing/2014/main" id="{CAC0C708-3323-4536-A001-1710F4FF923C}"/>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16212" y="269096"/>
            <a:ext cx="10125075" cy="631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180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83CA34-C6E2-49BA-ACFF-78ADEC0C28F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70D0EAE-52CD-493E-A174-3A7CD0E9C7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CB9AE35-8A31-4380-94A6-86E5DFCDD1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1527</TotalTime>
  <Words>1697</Words>
  <Application>Microsoft Office PowerPoint</Application>
  <PresentationFormat>Widescreen</PresentationFormat>
  <Paragraphs>149</Paragraphs>
  <Slides>25</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25</vt:i4>
      </vt:variant>
    </vt:vector>
  </HeadingPairs>
  <TitlesOfParts>
    <vt:vector size="39" baseType="lpstr">
      <vt:lpstr>-apple-system</vt:lpstr>
      <vt:lpstr>Arial</vt:lpstr>
      <vt:lpstr>Arial</vt:lpstr>
      <vt:lpstr>Calibri</vt:lpstr>
      <vt:lpstr>Century Gothic</vt:lpstr>
      <vt:lpstr>Courier New</vt:lpstr>
      <vt:lpstr>Garamond</vt:lpstr>
      <vt:lpstr>Helvetica Neue</vt:lpstr>
      <vt:lpstr>Inter-Regular</vt:lpstr>
      <vt:lpstr>roboto</vt:lpstr>
      <vt:lpstr>Times New Roman</vt:lpstr>
      <vt:lpstr>urw-din</vt:lpstr>
      <vt:lpstr>Wingdings 3</vt:lpstr>
      <vt:lpstr>Ion Boardroom</vt:lpstr>
      <vt:lpstr>Convolutional Neural Network for  FASHION MNIST DATASET </vt:lpstr>
      <vt:lpstr>PowerPoint Presentation</vt:lpstr>
      <vt:lpstr>PowerPoint Presentation</vt:lpstr>
      <vt:lpstr>PowerPoint Presentation</vt:lpstr>
      <vt:lpstr>Matplotlib </vt:lpstr>
      <vt:lpstr>CONVOLUTIONAL NEURAL NETWORK </vt:lpstr>
      <vt:lpstr>Parameters in CNN</vt:lpstr>
      <vt:lpstr>PowerPoint Presentation</vt:lpstr>
      <vt:lpstr>PowerPoint Presentation</vt:lpstr>
      <vt:lpstr>PowerPoint Presentation</vt:lpstr>
      <vt:lpstr>DENSE LAYER</vt:lpstr>
      <vt:lpstr>ACTIVATION FUCNTIONS – RELU, SOFTMAX</vt:lpstr>
      <vt:lpstr>STEPS INVOLVED </vt:lpstr>
      <vt:lpstr>Importing dataset and splitting  </vt:lpstr>
      <vt:lpstr>PRE-PROCESSING -NORMALIZATION </vt:lpstr>
      <vt:lpstr>IMPORTING LAYERS  and ADDING  LAYERS </vt:lpstr>
      <vt:lpstr>FLATTEN LAYER </vt:lpstr>
      <vt:lpstr>Dropout is a way to regularize the neural network. During training, it may happen that neurons of a particular layer may always become influenced only by the output of a particular neuron in the previous layer. In that case, the neural network would overfit.  Dropout prevents overfitting and regularizes by randomly cutting the connections (also known as dropping the connection) between neurons in successive layers during training </vt:lpstr>
      <vt:lpstr>PowerPoint Presentation</vt:lpstr>
      <vt:lpstr>Compiling model  </vt:lpstr>
      <vt:lpstr>PowerPoint Presentation</vt:lpstr>
      <vt:lpstr>PowerPoint Presentation</vt:lpstr>
      <vt:lpstr>TRAINING MODEL</vt:lpstr>
      <vt:lpstr>EVALUATE , PREDICT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 with deep learning</dc:title>
  <dc:creator>jahnavi Narindi</dc:creator>
  <cp:lastModifiedBy>Jahnavi Narindi</cp:lastModifiedBy>
  <cp:revision>56</cp:revision>
  <dcterms:created xsi:type="dcterms:W3CDTF">2021-05-18T14:33:52Z</dcterms:created>
  <dcterms:modified xsi:type="dcterms:W3CDTF">2022-03-13T16:06:46Z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