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7" r:id="rId2"/>
    <p:sldId id="256" r:id="rId3"/>
    <p:sldId id="258" r:id="rId4"/>
    <p:sldId id="393" r:id="rId5"/>
    <p:sldId id="260" r:id="rId6"/>
    <p:sldId id="261" r:id="rId7"/>
    <p:sldId id="264" r:id="rId8"/>
    <p:sldId id="320" r:id="rId9"/>
    <p:sldId id="321" r:id="rId10"/>
    <p:sldId id="325" r:id="rId11"/>
    <p:sldId id="323" r:id="rId12"/>
    <p:sldId id="271" r:id="rId13"/>
    <p:sldId id="266" r:id="rId14"/>
    <p:sldId id="267" r:id="rId15"/>
    <p:sldId id="404" r:id="rId16"/>
    <p:sldId id="269" r:id="rId17"/>
    <p:sldId id="270" r:id="rId18"/>
    <p:sldId id="276" r:id="rId19"/>
    <p:sldId id="277" r:id="rId20"/>
    <p:sldId id="273" r:id="rId21"/>
    <p:sldId id="278" r:id="rId22"/>
    <p:sldId id="279" r:id="rId23"/>
    <p:sldId id="274" r:id="rId24"/>
    <p:sldId id="397" r:id="rId25"/>
    <p:sldId id="275" r:id="rId26"/>
    <p:sldId id="280" r:id="rId27"/>
    <p:sldId id="460" r:id="rId28"/>
    <p:sldId id="462" r:id="rId29"/>
    <p:sldId id="463" r:id="rId30"/>
    <p:sldId id="471" r:id="rId31"/>
    <p:sldId id="472" r:id="rId32"/>
    <p:sldId id="468" r:id="rId33"/>
    <p:sldId id="337" r:id="rId34"/>
    <p:sldId id="338" r:id="rId35"/>
    <p:sldId id="474" r:id="rId36"/>
    <p:sldId id="339" r:id="rId37"/>
    <p:sldId id="341"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95" r:id="rId59"/>
    <p:sldId id="496" r:id="rId60"/>
    <p:sldId id="497" r:id="rId61"/>
    <p:sldId id="498" r:id="rId62"/>
    <p:sldId id="499" r:id="rId63"/>
    <p:sldId id="500" r:id="rId64"/>
    <p:sldId id="501" r:id="rId65"/>
    <p:sldId id="502" r:id="rId66"/>
    <p:sldId id="503" r:id="rId67"/>
    <p:sldId id="504" r:id="rId68"/>
    <p:sldId id="505" r:id="rId69"/>
    <p:sldId id="506" r:id="rId70"/>
    <p:sldId id="507" r:id="rId71"/>
    <p:sldId id="508" r:id="rId72"/>
    <p:sldId id="509" r:id="rId73"/>
    <p:sldId id="510" r:id="rId74"/>
    <p:sldId id="511" r:id="rId75"/>
    <p:sldId id="512" r:id="rId76"/>
    <p:sldId id="513" r:id="rId77"/>
    <p:sldId id="514" r:id="rId78"/>
    <p:sldId id="515" r:id="rId79"/>
    <p:sldId id="516" r:id="rId80"/>
    <p:sldId id="517" r:id="rId81"/>
    <p:sldId id="518" r:id="rId82"/>
    <p:sldId id="519" r:id="rId83"/>
    <p:sldId id="520" r:id="rId84"/>
    <p:sldId id="521" r:id="rId85"/>
    <p:sldId id="522" r:id="rId8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AE"/>
    <a:srgbClr val="E9E8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22" autoAdjust="0"/>
    <p:restoredTop sz="94660"/>
  </p:normalViewPr>
  <p:slideViewPr>
    <p:cSldViewPr>
      <p:cViewPr>
        <p:scale>
          <a:sx n="70" d="100"/>
          <a:sy n="70" d="100"/>
        </p:scale>
        <p:origin x="-1578" y="-4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92D665A-A7C4-49FA-BB6B-826F1D4E7F76}" type="datetimeFigureOut">
              <a:rPr lang="en-US" smtClean="0"/>
              <a:pPr/>
              <a:t>12/5/2022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8B33FC-B199-41BE-995C-DE4EB29CB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US"/>
              <a:t>An Introduction to Huffman Coding</a:t>
            </a:r>
          </a:p>
        </p:txBody>
      </p:sp>
      <p:sp>
        <p:nvSpPr>
          <p:cNvPr id="59395" name="Rectangle 3"/>
          <p:cNvSpPr>
            <a:spLocks noGrp="1" noChangeArrowheads="1"/>
          </p:cNvSpPr>
          <p:nvPr>
            <p:ph type="dt" sz="quarter" idx="1"/>
          </p:nvPr>
        </p:nvSpPr>
        <p:spPr>
          <a:noFill/>
        </p:spPr>
        <p:txBody>
          <a:bodyPr/>
          <a:lstStyle/>
          <a:p>
            <a:r>
              <a:rPr lang="en-US"/>
              <a:t>March 21, 2000</a:t>
            </a:r>
          </a:p>
        </p:txBody>
      </p:sp>
      <p:sp>
        <p:nvSpPr>
          <p:cNvPr id="59396" name="Rectangle 6"/>
          <p:cNvSpPr>
            <a:spLocks noGrp="1" noChangeArrowheads="1"/>
          </p:cNvSpPr>
          <p:nvPr>
            <p:ph type="ftr" sz="quarter" idx="4"/>
          </p:nvPr>
        </p:nvSpPr>
        <p:spPr>
          <a:noFill/>
        </p:spPr>
        <p:txBody>
          <a:bodyPr/>
          <a:lstStyle/>
          <a:p>
            <a:r>
              <a:rPr lang="en-US"/>
              <a:t>Mike Scott</a:t>
            </a:r>
          </a:p>
        </p:txBody>
      </p:sp>
      <p:sp>
        <p:nvSpPr>
          <p:cNvPr id="59397" name="Rectangle 7"/>
          <p:cNvSpPr>
            <a:spLocks noGrp="1" noChangeArrowheads="1"/>
          </p:cNvSpPr>
          <p:nvPr>
            <p:ph type="sldNum" sz="quarter" idx="5"/>
          </p:nvPr>
        </p:nvSpPr>
        <p:spPr>
          <a:noFill/>
        </p:spPr>
        <p:txBody>
          <a:bodyPr/>
          <a:lstStyle/>
          <a:p>
            <a:fld id="{E1CD90E5-CE70-4EC8-8EA4-67BCB90837E9}" type="slidenum">
              <a:rPr lang="en-US"/>
              <a:pPr/>
              <a:t>49</a:t>
            </a:fld>
            <a:endParaRPr lang="en-US"/>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a:t>An Introduction to Huffman Coding</a:t>
            </a:r>
          </a:p>
        </p:txBody>
      </p:sp>
      <p:sp>
        <p:nvSpPr>
          <p:cNvPr id="60419" name="Rectangle 3"/>
          <p:cNvSpPr>
            <a:spLocks noGrp="1" noChangeArrowheads="1"/>
          </p:cNvSpPr>
          <p:nvPr>
            <p:ph type="dt" sz="quarter" idx="1"/>
          </p:nvPr>
        </p:nvSpPr>
        <p:spPr>
          <a:noFill/>
        </p:spPr>
        <p:txBody>
          <a:bodyPr/>
          <a:lstStyle/>
          <a:p>
            <a:r>
              <a:rPr lang="en-US"/>
              <a:t>March 21, 2000</a:t>
            </a:r>
          </a:p>
        </p:txBody>
      </p:sp>
      <p:sp>
        <p:nvSpPr>
          <p:cNvPr id="60420" name="Rectangle 6"/>
          <p:cNvSpPr>
            <a:spLocks noGrp="1" noChangeArrowheads="1"/>
          </p:cNvSpPr>
          <p:nvPr>
            <p:ph type="ftr" sz="quarter" idx="4"/>
          </p:nvPr>
        </p:nvSpPr>
        <p:spPr>
          <a:noFill/>
        </p:spPr>
        <p:txBody>
          <a:bodyPr/>
          <a:lstStyle/>
          <a:p>
            <a:r>
              <a:rPr lang="en-US"/>
              <a:t>Mike Scott</a:t>
            </a:r>
          </a:p>
        </p:txBody>
      </p:sp>
      <p:sp>
        <p:nvSpPr>
          <p:cNvPr id="60421" name="Rectangle 7"/>
          <p:cNvSpPr>
            <a:spLocks noGrp="1" noChangeArrowheads="1"/>
          </p:cNvSpPr>
          <p:nvPr>
            <p:ph type="sldNum" sz="quarter" idx="5"/>
          </p:nvPr>
        </p:nvSpPr>
        <p:spPr>
          <a:noFill/>
        </p:spPr>
        <p:txBody>
          <a:bodyPr/>
          <a:lstStyle/>
          <a:p>
            <a:fld id="{6D3A37C9-DCA7-47B7-898E-DC346C6FA726}" type="slidenum">
              <a:rPr lang="en-US"/>
              <a:pPr/>
              <a:t>50</a:t>
            </a:fld>
            <a:endParaRPr lang="en-US"/>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a:t>An Introduction to Huffman Coding</a:t>
            </a:r>
          </a:p>
        </p:txBody>
      </p:sp>
      <p:sp>
        <p:nvSpPr>
          <p:cNvPr id="61443" name="Rectangle 3"/>
          <p:cNvSpPr>
            <a:spLocks noGrp="1" noChangeArrowheads="1"/>
          </p:cNvSpPr>
          <p:nvPr>
            <p:ph type="dt" sz="quarter" idx="1"/>
          </p:nvPr>
        </p:nvSpPr>
        <p:spPr>
          <a:noFill/>
        </p:spPr>
        <p:txBody>
          <a:bodyPr/>
          <a:lstStyle/>
          <a:p>
            <a:r>
              <a:rPr lang="en-US"/>
              <a:t>March 21, 2000</a:t>
            </a:r>
          </a:p>
        </p:txBody>
      </p:sp>
      <p:sp>
        <p:nvSpPr>
          <p:cNvPr id="61444" name="Rectangle 6"/>
          <p:cNvSpPr>
            <a:spLocks noGrp="1" noChangeArrowheads="1"/>
          </p:cNvSpPr>
          <p:nvPr>
            <p:ph type="ftr" sz="quarter" idx="4"/>
          </p:nvPr>
        </p:nvSpPr>
        <p:spPr>
          <a:noFill/>
        </p:spPr>
        <p:txBody>
          <a:bodyPr/>
          <a:lstStyle/>
          <a:p>
            <a:r>
              <a:rPr lang="en-US"/>
              <a:t>Mike Scott</a:t>
            </a:r>
          </a:p>
        </p:txBody>
      </p:sp>
      <p:sp>
        <p:nvSpPr>
          <p:cNvPr id="61445" name="Rectangle 7"/>
          <p:cNvSpPr>
            <a:spLocks noGrp="1" noChangeArrowheads="1"/>
          </p:cNvSpPr>
          <p:nvPr>
            <p:ph type="sldNum" sz="quarter" idx="5"/>
          </p:nvPr>
        </p:nvSpPr>
        <p:spPr>
          <a:noFill/>
        </p:spPr>
        <p:txBody>
          <a:bodyPr/>
          <a:lstStyle/>
          <a:p>
            <a:fld id="{80AC35A0-7247-45FD-99CB-53CCE185F473}" type="slidenum">
              <a:rPr lang="en-US"/>
              <a:pPr/>
              <a:t>51</a:t>
            </a:fld>
            <a:endParaRPr lang="en-US"/>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a:t>An Introduction to Huffman Coding</a:t>
            </a:r>
          </a:p>
        </p:txBody>
      </p:sp>
      <p:sp>
        <p:nvSpPr>
          <p:cNvPr id="62467" name="Rectangle 3"/>
          <p:cNvSpPr>
            <a:spLocks noGrp="1" noChangeArrowheads="1"/>
          </p:cNvSpPr>
          <p:nvPr>
            <p:ph type="dt" sz="quarter" idx="1"/>
          </p:nvPr>
        </p:nvSpPr>
        <p:spPr>
          <a:noFill/>
        </p:spPr>
        <p:txBody>
          <a:bodyPr/>
          <a:lstStyle/>
          <a:p>
            <a:r>
              <a:rPr lang="en-US"/>
              <a:t>March 21, 2000</a:t>
            </a:r>
          </a:p>
        </p:txBody>
      </p:sp>
      <p:sp>
        <p:nvSpPr>
          <p:cNvPr id="62468" name="Rectangle 6"/>
          <p:cNvSpPr>
            <a:spLocks noGrp="1" noChangeArrowheads="1"/>
          </p:cNvSpPr>
          <p:nvPr>
            <p:ph type="ftr" sz="quarter" idx="4"/>
          </p:nvPr>
        </p:nvSpPr>
        <p:spPr>
          <a:noFill/>
        </p:spPr>
        <p:txBody>
          <a:bodyPr/>
          <a:lstStyle/>
          <a:p>
            <a:r>
              <a:rPr lang="en-US"/>
              <a:t>Mike Scott</a:t>
            </a:r>
          </a:p>
        </p:txBody>
      </p:sp>
      <p:sp>
        <p:nvSpPr>
          <p:cNvPr id="62469" name="Rectangle 7"/>
          <p:cNvSpPr>
            <a:spLocks noGrp="1" noChangeArrowheads="1"/>
          </p:cNvSpPr>
          <p:nvPr>
            <p:ph type="sldNum" sz="quarter" idx="5"/>
          </p:nvPr>
        </p:nvSpPr>
        <p:spPr>
          <a:noFill/>
        </p:spPr>
        <p:txBody>
          <a:bodyPr/>
          <a:lstStyle/>
          <a:p>
            <a:fld id="{116F2F20-D1C1-40D8-AD9F-977820F0120D}" type="slidenum">
              <a:rPr lang="en-US"/>
              <a:pPr/>
              <a:t>52</a:t>
            </a:fld>
            <a:endParaRPr lang="en-US"/>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a:t>An Introduction to Huffman Coding</a:t>
            </a:r>
          </a:p>
        </p:txBody>
      </p:sp>
      <p:sp>
        <p:nvSpPr>
          <p:cNvPr id="63491" name="Rectangle 3"/>
          <p:cNvSpPr>
            <a:spLocks noGrp="1" noChangeArrowheads="1"/>
          </p:cNvSpPr>
          <p:nvPr>
            <p:ph type="dt" sz="quarter" idx="1"/>
          </p:nvPr>
        </p:nvSpPr>
        <p:spPr>
          <a:noFill/>
        </p:spPr>
        <p:txBody>
          <a:bodyPr/>
          <a:lstStyle/>
          <a:p>
            <a:r>
              <a:rPr lang="en-US"/>
              <a:t>March 21, 2000</a:t>
            </a:r>
          </a:p>
        </p:txBody>
      </p:sp>
      <p:sp>
        <p:nvSpPr>
          <p:cNvPr id="63492" name="Rectangle 6"/>
          <p:cNvSpPr>
            <a:spLocks noGrp="1" noChangeArrowheads="1"/>
          </p:cNvSpPr>
          <p:nvPr>
            <p:ph type="ftr" sz="quarter" idx="4"/>
          </p:nvPr>
        </p:nvSpPr>
        <p:spPr>
          <a:noFill/>
        </p:spPr>
        <p:txBody>
          <a:bodyPr/>
          <a:lstStyle/>
          <a:p>
            <a:r>
              <a:rPr lang="en-US"/>
              <a:t>Mike Scott</a:t>
            </a:r>
          </a:p>
        </p:txBody>
      </p:sp>
      <p:sp>
        <p:nvSpPr>
          <p:cNvPr id="63493" name="Rectangle 7"/>
          <p:cNvSpPr>
            <a:spLocks noGrp="1" noChangeArrowheads="1"/>
          </p:cNvSpPr>
          <p:nvPr>
            <p:ph type="sldNum" sz="quarter" idx="5"/>
          </p:nvPr>
        </p:nvSpPr>
        <p:spPr>
          <a:noFill/>
        </p:spPr>
        <p:txBody>
          <a:bodyPr/>
          <a:lstStyle/>
          <a:p>
            <a:fld id="{7D5DAB98-8700-4587-9D21-84781FCB2589}" type="slidenum">
              <a:rPr lang="en-US"/>
              <a:pPr/>
              <a:t>53</a:t>
            </a:fld>
            <a:endParaRPr lang="en-US"/>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a:t>An Introduction to Huffman Coding</a:t>
            </a:r>
          </a:p>
        </p:txBody>
      </p:sp>
      <p:sp>
        <p:nvSpPr>
          <p:cNvPr id="64515" name="Rectangle 3"/>
          <p:cNvSpPr>
            <a:spLocks noGrp="1" noChangeArrowheads="1"/>
          </p:cNvSpPr>
          <p:nvPr>
            <p:ph type="dt" sz="quarter" idx="1"/>
          </p:nvPr>
        </p:nvSpPr>
        <p:spPr>
          <a:noFill/>
        </p:spPr>
        <p:txBody>
          <a:bodyPr/>
          <a:lstStyle/>
          <a:p>
            <a:r>
              <a:rPr lang="en-US"/>
              <a:t>March 21, 2000</a:t>
            </a:r>
          </a:p>
        </p:txBody>
      </p:sp>
      <p:sp>
        <p:nvSpPr>
          <p:cNvPr id="64516" name="Rectangle 6"/>
          <p:cNvSpPr>
            <a:spLocks noGrp="1" noChangeArrowheads="1"/>
          </p:cNvSpPr>
          <p:nvPr>
            <p:ph type="ftr" sz="quarter" idx="4"/>
          </p:nvPr>
        </p:nvSpPr>
        <p:spPr>
          <a:noFill/>
        </p:spPr>
        <p:txBody>
          <a:bodyPr/>
          <a:lstStyle/>
          <a:p>
            <a:r>
              <a:rPr lang="en-US"/>
              <a:t>Mike Scott</a:t>
            </a:r>
          </a:p>
        </p:txBody>
      </p:sp>
      <p:sp>
        <p:nvSpPr>
          <p:cNvPr id="64517" name="Rectangle 7"/>
          <p:cNvSpPr>
            <a:spLocks noGrp="1" noChangeArrowheads="1"/>
          </p:cNvSpPr>
          <p:nvPr>
            <p:ph type="sldNum" sz="quarter" idx="5"/>
          </p:nvPr>
        </p:nvSpPr>
        <p:spPr>
          <a:noFill/>
        </p:spPr>
        <p:txBody>
          <a:bodyPr/>
          <a:lstStyle/>
          <a:p>
            <a:fld id="{0D840630-9400-4F0C-B973-7BCA8C314B22}" type="slidenum">
              <a:rPr lang="en-US"/>
              <a:pPr/>
              <a:t>54</a:t>
            </a:fld>
            <a:endParaRPr lang="en-US"/>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a:t>An Introduction to Huffman Coding</a:t>
            </a:r>
          </a:p>
        </p:txBody>
      </p:sp>
      <p:sp>
        <p:nvSpPr>
          <p:cNvPr id="65539" name="Rectangle 3"/>
          <p:cNvSpPr>
            <a:spLocks noGrp="1" noChangeArrowheads="1"/>
          </p:cNvSpPr>
          <p:nvPr>
            <p:ph type="dt" sz="quarter" idx="1"/>
          </p:nvPr>
        </p:nvSpPr>
        <p:spPr>
          <a:noFill/>
        </p:spPr>
        <p:txBody>
          <a:bodyPr/>
          <a:lstStyle/>
          <a:p>
            <a:r>
              <a:rPr lang="en-US"/>
              <a:t>March 21, 2000</a:t>
            </a:r>
          </a:p>
        </p:txBody>
      </p:sp>
      <p:sp>
        <p:nvSpPr>
          <p:cNvPr id="65540" name="Rectangle 6"/>
          <p:cNvSpPr>
            <a:spLocks noGrp="1" noChangeArrowheads="1"/>
          </p:cNvSpPr>
          <p:nvPr>
            <p:ph type="ftr" sz="quarter" idx="4"/>
          </p:nvPr>
        </p:nvSpPr>
        <p:spPr>
          <a:noFill/>
        </p:spPr>
        <p:txBody>
          <a:bodyPr/>
          <a:lstStyle/>
          <a:p>
            <a:r>
              <a:rPr lang="en-US"/>
              <a:t>Mike Scott</a:t>
            </a:r>
          </a:p>
        </p:txBody>
      </p:sp>
      <p:sp>
        <p:nvSpPr>
          <p:cNvPr id="65541" name="Rectangle 7"/>
          <p:cNvSpPr>
            <a:spLocks noGrp="1" noChangeArrowheads="1"/>
          </p:cNvSpPr>
          <p:nvPr>
            <p:ph type="sldNum" sz="quarter" idx="5"/>
          </p:nvPr>
        </p:nvSpPr>
        <p:spPr>
          <a:noFill/>
        </p:spPr>
        <p:txBody>
          <a:bodyPr/>
          <a:lstStyle/>
          <a:p>
            <a:fld id="{99CC18DF-76CE-4FA7-99A8-C9EBFE96EA67}" type="slidenum">
              <a:rPr lang="en-US"/>
              <a:pPr/>
              <a:t>55</a:t>
            </a:fld>
            <a:endParaRPr lang="en-US"/>
          </a:p>
        </p:txBody>
      </p:sp>
      <p:sp>
        <p:nvSpPr>
          <p:cNvPr id="65542" name="Rectangle 2"/>
          <p:cNvSpPr>
            <a:spLocks noGrp="1" noRot="1" noChangeAspect="1" noChangeArrowheads="1" noTextEdit="1"/>
          </p:cNvSpPr>
          <p:nvPr>
            <p:ph type="sldImg"/>
          </p:nvPr>
        </p:nvSpPr>
        <p:spPr>
          <a:ln/>
        </p:spPr>
      </p:sp>
      <p:sp>
        <p:nvSpPr>
          <p:cNvPr id="655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a:t>An Introduction to Huffman Coding</a:t>
            </a:r>
          </a:p>
        </p:txBody>
      </p:sp>
      <p:sp>
        <p:nvSpPr>
          <p:cNvPr id="66563" name="Rectangle 3"/>
          <p:cNvSpPr>
            <a:spLocks noGrp="1" noChangeArrowheads="1"/>
          </p:cNvSpPr>
          <p:nvPr>
            <p:ph type="dt" sz="quarter" idx="1"/>
          </p:nvPr>
        </p:nvSpPr>
        <p:spPr>
          <a:noFill/>
        </p:spPr>
        <p:txBody>
          <a:bodyPr/>
          <a:lstStyle/>
          <a:p>
            <a:r>
              <a:rPr lang="en-US"/>
              <a:t>March 21, 2000</a:t>
            </a:r>
          </a:p>
        </p:txBody>
      </p:sp>
      <p:sp>
        <p:nvSpPr>
          <p:cNvPr id="66564" name="Rectangle 6"/>
          <p:cNvSpPr>
            <a:spLocks noGrp="1" noChangeArrowheads="1"/>
          </p:cNvSpPr>
          <p:nvPr>
            <p:ph type="ftr" sz="quarter" idx="4"/>
          </p:nvPr>
        </p:nvSpPr>
        <p:spPr>
          <a:noFill/>
        </p:spPr>
        <p:txBody>
          <a:bodyPr/>
          <a:lstStyle/>
          <a:p>
            <a:r>
              <a:rPr lang="en-US"/>
              <a:t>Mike Scott</a:t>
            </a:r>
          </a:p>
        </p:txBody>
      </p:sp>
      <p:sp>
        <p:nvSpPr>
          <p:cNvPr id="66565" name="Rectangle 7"/>
          <p:cNvSpPr>
            <a:spLocks noGrp="1" noChangeArrowheads="1"/>
          </p:cNvSpPr>
          <p:nvPr>
            <p:ph type="sldNum" sz="quarter" idx="5"/>
          </p:nvPr>
        </p:nvSpPr>
        <p:spPr>
          <a:noFill/>
        </p:spPr>
        <p:txBody>
          <a:bodyPr/>
          <a:lstStyle/>
          <a:p>
            <a:fld id="{ED2CD58F-F36D-4F4C-83A6-F40FC26B350E}" type="slidenum">
              <a:rPr lang="en-US"/>
              <a:pPr/>
              <a:t>56</a:t>
            </a:fld>
            <a:endParaRPr lang="en-US"/>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a:t>An Introduction to Huffman Coding</a:t>
            </a:r>
          </a:p>
        </p:txBody>
      </p:sp>
      <p:sp>
        <p:nvSpPr>
          <p:cNvPr id="67587" name="Rectangle 3"/>
          <p:cNvSpPr>
            <a:spLocks noGrp="1" noChangeArrowheads="1"/>
          </p:cNvSpPr>
          <p:nvPr>
            <p:ph type="dt" sz="quarter" idx="1"/>
          </p:nvPr>
        </p:nvSpPr>
        <p:spPr>
          <a:noFill/>
        </p:spPr>
        <p:txBody>
          <a:bodyPr/>
          <a:lstStyle/>
          <a:p>
            <a:r>
              <a:rPr lang="en-US"/>
              <a:t>March 21, 2000</a:t>
            </a:r>
          </a:p>
        </p:txBody>
      </p:sp>
      <p:sp>
        <p:nvSpPr>
          <p:cNvPr id="67588" name="Rectangle 6"/>
          <p:cNvSpPr>
            <a:spLocks noGrp="1" noChangeArrowheads="1"/>
          </p:cNvSpPr>
          <p:nvPr>
            <p:ph type="ftr" sz="quarter" idx="4"/>
          </p:nvPr>
        </p:nvSpPr>
        <p:spPr>
          <a:noFill/>
        </p:spPr>
        <p:txBody>
          <a:bodyPr/>
          <a:lstStyle/>
          <a:p>
            <a:r>
              <a:rPr lang="en-US"/>
              <a:t>Mike Scott</a:t>
            </a:r>
          </a:p>
        </p:txBody>
      </p:sp>
      <p:sp>
        <p:nvSpPr>
          <p:cNvPr id="67589" name="Rectangle 7"/>
          <p:cNvSpPr>
            <a:spLocks noGrp="1" noChangeArrowheads="1"/>
          </p:cNvSpPr>
          <p:nvPr>
            <p:ph type="sldNum" sz="quarter" idx="5"/>
          </p:nvPr>
        </p:nvSpPr>
        <p:spPr>
          <a:noFill/>
        </p:spPr>
        <p:txBody>
          <a:bodyPr/>
          <a:lstStyle/>
          <a:p>
            <a:fld id="{4B737DA3-0147-44D3-8193-E382690DC609}" type="slidenum">
              <a:rPr lang="en-US"/>
              <a:pPr/>
              <a:t>57</a:t>
            </a:fld>
            <a:endParaRPr lang="en-US"/>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a:t>An Introduction to Huffman Coding</a:t>
            </a:r>
          </a:p>
        </p:txBody>
      </p:sp>
      <p:sp>
        <p:nvSpPr>
          <p:cNvPr id="68611" name="Rectangle 3"/>
          <p:cNvSpPr>
            <a:spLocks noGrp="1" noChangeArrowheads="1"/>
          </p:cNvSpPr>
          <p:nvPr>
            <p:ph type="dt" sz="quarter" idx="1"/>
          </p:nvPr>
        </p:nvSpPr>
        <p:spPr>
          <a:noFill/>
        </p:spPr>
        <p:txBody>
          <a:bodyPr/>
          <a:lstStyle/>
          <a:p>
            <a:r>
              <a:rPr lang="en-US"/>
              <a:t>March 21, 2000</a:t>
            </a:r>
          </a:p>
        </p:txBody>
      </p:sp>
      <p:sp>
        <p:nvSpPr>
          <p:cNvPr id="68612" name="Rectangle 6"/>
          <p:cNvSpPr>
            <a:spLocks noGrp="1" noChangeArrowheads="1"/>
          </p:cNvSpPr>
          <p:nvPr>
            <p:ph type="ftr" sz="quarter" idx="4"/>
          </p:nvPr>
        </p:nvSpPr>
        <p:spPr>
          <a:noFill/>
        </p:spPr>
        <p:txBody>
          <a:bodyPr/>
          <a:lstStyle/>
          <a:p>
            <a:r>
              <a:rPr lang="en-US"/>
              <a:t>Mike Scott</a:t>
            </a:r>
          </a:p>
        </p:txBody>
      </p:sp>
      <p:sp>
        <p:nvSpPr>
          <p:cNvPr id="68613" name="Rectangle 7"/>
          <p:cNvSpPr>
            <a:spLocks noGrp="1" noChangeArrowheads="1"/>
          </p:cNvSpPr>
          <p:nvPr>
            <p:ph type="sldNum" sz="quarter" idx="5"/>
          </p:nvPr>
        </p:nvSpPr>
        <p:spPr>
          <a:noFill/>
        </p:spPr>
        <p:txBody>
          <a:bodyPr/>
          <a:lstStyle/>
          <a:p>
            <a:fld id="{AB6BA757-4B74-4E9B-A508-FF952769D80C}" type="slidenum">
              <a:rPr lang="en-US"/>
              <a:pPr/>
              <a:t>58</a:t>
            </a:fld>
            <a:endParaRPr lang="en-US"/>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a:t>An Introduction to Huffman Coding</a:t>
            </a:r>
          </a:p>
        </p:txBody>
      </p:sp>
      <p:sp>
        <p:nvSpPr>
          <p:cNvPr id="48131" name="Rectangle 3"/>
          <p:cNvSpPr>
            <a:spLocks noGrp="1" noChangeArrowheads="1"/>
          </p:cNvSpPr>
          <p:nvPr>
            <p:ph type="dt" sz="quarter" idx="1"/>
          </p:nvPr>
        </p:nvSpPr>
        <p:spPr>
          <a:noFill/>
        </p:spPr>
        <p:txBody>
          <a:bodyPr/>
          <a:lstStyle/>
          <a:p>
            <a:r>
              <a:rPr lang="en-US"/>
              <a:t>March 21, 2000</a:t>
            </a:r>
          </a:p>
        </p:txBody>
      </p:sp>
      <p:sp>
        <p:nvSpPr>
          <p:cNvPr id="48132" name="Rectangle 6"/>
          <p:cNvSpPr>
            <a:spLocks noGrp="1" noChangeArrowheads="1"/>
          </p:cNvSpPr>
          <p:nvPr>
            <p:ph type="ftr" sz="quarter" idx="4"/>
          </p:nvPr>
        </p:nvSpPr>
        <p:spPr>
          <a:noFill/>
        </p:spPr>
        <p:txBody>
          <a:bodyPr/>
          <a:lstStyle/>
          <a:p>
            <a:r>
              <a:rPr lang="en-US"/>
              <a:t>Mike Scott</a:t>
            </a:r>
          </a:p>
        </p:txBody>
      </p:sp>
      <p:sp>
        <p:nvSpPr>
          <p:cNvPr id="48133" name="Rectangle 7"/>
          <p:cNvSpPr>
            <a:spLocks noGrp="1" noChangeArrowheads="1"/>
          </p:cNvSpPr>
          <p:nvPr>
            <p:ph type="sldNum" sz="quarter" idx="5"/>
          </p:nvPr>
        </p:nvSpPr>
        <p:spPr>
          <a:noFill/>
        </p:spPr>
        <p:txBody>
          <a:bodyPr/>
          <a:lstStyle/>
          <a:p>
            <a:fld id="{863DA2F5-799D-4E98-B9A7-2CC0CF89F6D3}" type="slidenum">
              <a:rPr lang="en-US"/>
              <a:pPr/>
              <a:t>41</a:t>
            </a:fld>
            <a:endParaRPr lang="en-US"/>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a:t>An Introduction to Huffman Coding</a:t>
            </a:r>
          </a:p>
        </p:txBody>
      </p:sp>
      <p:sp>
        <p:nvSpPr>
          <p:cNvPr id="69635" name="Rectangle 3"/>
          <p:cNvSpPr>
            <a:spLocks noGrp="1" noChangeArrowheads="1"/>
          </p:cNvSpPr>
          <p:nvPr>
            <p:ph type="dt" sz="quarter" idx="1"/>
          </p:nvPr>
        </p:nvSpPr>
        <p:spPr>
          <a:noFill/>
        </p:spPr>
        <p:txBody>
          <a:bodyPr/>
          <a:lstStyle/>
          <a:p>
            <a:r>
              <a:rPr lang="en-US"/>
              <a:t>March 21, 2000</a:t>
            </a:r>
          </a:p>
        </p:txBody>
      </p:sp>
      <p:sp>
        <p:nvSpPr>
          <p:cNvPr id="69636" name="Rectangle 6"/>
          <p:cNvSpPr>
            <a:spLocks noGrp="1" noChangeArrowheads="1"/>
          </p:cNvSpPr>
          <p:nvPr>
            <p:ph type="ftr" sz="quarter" idx="4"/>
          </p:nvPr>
        </p:nvSpPr>
        <p:spPr>
          <a:noFill/>
        </p:spPr>
        <p:txBody>
          <a:bodyPr/>
          <a:lstStyle/>
          <a:p>
            <a:r>
              <a:rPr lang="en-US"/>
              <a:t>Mike Scott</a:t>
            </a:r>
          </a:p>
        </p:txBody>
      </p:sp>
      <p:sp>
        <p:nvSpPr>
          <p:cNvPr id="69637" name="Rectangle 7"/>
          <p:cNvSpPr>
            <a:spLocks noGrp="1" noChangeArrowheads="1"/>
          </p:cNvSpPr>
          <p:nvPr>
            <p:ph type="sldNum" sz="quarter" idx="5"/>
          </p:nvPr>
        </p:nvSpPr>
        <p:spPr>
          <a:noFill/>
        </p:spPr>
        <p:txBody>
          <a:bodyPr/>
          <a:lstStyle/>
          <a:p>
            <a:fld id="{0F271E63-0DF5-4708-A910-3D0F84B9FA24}" type="slidenum">
              <a:rPr lang="en-US"/>
              <a:pPr/>
              <a:t>59</a:t>
            </a:fld>
            <a:endParaRPr lang="en-US"/>
          </a:p>
        </p:txBody>
      </p:sp>
      <p:sp>
        <p:nvSpPr>
          <p:cNvPr id="69638" name="Rectangle 1026"/>
          <p:cNvSpPr>
            <a:spLocks noGrp="1" noRot="1" noChangeAspect="1" noChangeArrowheads="1" noTextEdit="1"/>
          </p:cNvSpPr>
          <p:nvPr>
            <p:ph type="sldImg"/>
          </p:nvPr>
        </p:nvSpPr>
        <p:spPr>
          <a:ln/>
        </p:spPr>
      </p:sp>
      <p:sp>
        <p:nvSpPr>
          <p:cNvPr id="69639"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t>An Introduction to Huffman Coding</a:t>
            </a:r>
          </a:p>
        </p:txBody>
      </p:sp>
      <p:sp>
        <p:nvSpPr>
          <p:cNvPr id="70659" name="Rectangle 3"/>
          <p:cNvSpPr>
            <a:spLocks noGrp="1" noChangeArrowheads="1"/>
          </p:cNvSpPr>
          <p:nvPr>
            <p:ph type="dt" sz="quarter" idx="1"/>
          </p:nvPr>
        </p:nvSpPr>
        <p:spPr>
          <a:noFill/>
        </p:spPr>
        <p:txBody>
          <a:bodyPr/>
          <a:lstStyle/>
          <a:p>
            <a:r>
              <a:rPr lang="en-US"/>
              <a:t>March 21, 2000</a:t>
            </a:r>
          </a:p>
        </p:txBody>
      </p:sp>
      <p:sp>
        <p:nvSpPr>
          <p:cNvPr id="70660" name="Rectangle 6"/>
          <p:cNvSpPr>
            <a:spLocks noGrp="1" noChangeArrowheads="1"/>
          </p:cNvSpPr>
          <p:nvPr>
            <p:ph type="ftr" sz="quarter" idx="4"/>
          </p:nvPr>
        </p:nvSpPr>
        <p:spPr>
          <a:noFill/>
        </p:spPr>
        <p:txBody>
          <a:bodyPr/>
          <a:lstStyle/>
          <a:p>
            <a:r>
              <a:rPr lang="en-US"/>
              <a:t>Mike Scott</a:t>
            </a:r>
          </a:p>
        </p:txBody>
      </p:sp>
      <p:sp>
        <p:nvSpPr>
          <p:cNvPr id="70661" name="Rectangle 7"/>
          <p:cNvSpPr>
            <a:spLocks noGrp="1" noChangeArrowheads="1"/>
          </p:cNvSpPr>
          <p:nvPr>
            <p:ph type="sldNum" sz="quarter" idx="5"/>
          </p:nvPr>
        </p:nvSpPr>
        <p:spPr>
          <a:noFill/>
        </p:spPr>
        <p:txBody>
          <a:bodyPr/>
          <a:lstStyle/>
          <a:p>
            <a:fld id="{D991735E-69B4-4E59-AFF1-8B5007FE8BB9}" type="slidenum">
              <a:rPr lang="en-US"/>
              <a:pPr/>
              <a:t>60</a:t>
            </a:fld>
            <a:endParaRPr lang="en-US"/>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An Introduction to Huffman Coding</a:t>
            </a:r>
          </a:p>
        </p:txBody>
      </p:sp>
      <p:sp>
        <p:nvSpPr>
          <p:cNvPr id="71683" name="Rectangle 3"/>
          <p:cNvSpPr>
            <a:spLocks noGrp="1" noChangeArrowheads="1"/>
          </p:cNvSpPr>
          <p:nvPr>
            <p:ph type="dt" sz="quarter" idx="1"/>
          </p:nvPr>
        </p:nvSpPr>
        <p:spPr>
          <a:noFill/>
        </p:spPr>
        <p:txBody>
          <a:bodyPr/>
          <a:lstStyle/>
          <a:p>
            <a:r>
              <a:rPr lang="en-US"/>
              <a:t>March 21, 2000</a:t>
            </a:r>
          </a:p>
        </p:txBody>
      </p:sp>
      <p:sp>
        <p:nvSpPr>
          <p:cNvPr id="71684" name="Rectangle 6"/>
          <p:cNvSpPr>
            <a:spLocks noGrp="1" noChangeArrowheads="1"/>
          </p:cNvSpPr>
          <p:nvPr>
            <p:ph type="ftr" sz="quarter" idx="4"/>
          </p:nvPr>
        </p:nvSpPr>
        <p:spPr>
          <a:noFill/>
        </p:spPr>
        <p:txBody>
          <a:bodyPr/>
          <a:lstStyle/>
          <a:p>
            <a:r>
              <a:rPr lang="en-US"/>
              <a:t>Mike Scott</a:t>
            </a:r>
          </a:p>
        </p:txBody>
      </p:sp>
      <p:sp>
        <p:nvSpPr>
          <p:cNvPr id="71685" name="Rectangle 7"/>
          <p:cNvSpPr>
            <a:spLocks noGrp="1" noChangeArrowheads="1"/>
          </p:cNvSpPr>
          <p:nvPr>
            <p:ph type="sldNum" sz="quarter" idx="5"/>
          </p:nvPr>
        </p:nvSpPr>
        <p:spPr>
          <a:noFill/>
        </p:spPr>
        <p:txBody>
          <a:bodyPr/>
          <a:lstStyle/>
          <a:p>
            <a:fld id="{792AFFAA-51FB-4A31-8C64-9D8BDA025D71}" type="slidenum">
              <a:rPr lang="en-US"/>
              <a:pPr/>
              <a:t>61</a:t>
            </a:fld>
            <a:endParaRPr lang="en-US"/>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a:t>An Introduction to Huffman Coding</a:t>
            </a:r>
          </a:p>
        </p:txBody>
      </p:sp>
      <p:sp>
        <p:nvSpPr>
          <p:cNvPr id="72707" name="Rectangle 3"/>
          <p:cNvSpPr>
            <a:spLocks noGrp="1" noChangeArrowheads="1"/>
          </p:cNvSpPr>
          <p:nvPr>
            <p:ph type="dt" sz="quarter" idx="1"/>
          </p:nvPr>
        </p:nvSpPr>
        <p:spPr>
          <a:noFill/>
        </p:spPr>
        <p:txBody>
          <a:bodyPr/>
          <a:lstStyle/>
          <a:p>
            <a:r>
              <a:rPr lang="en-US"/>
              <a:t>March 21, 2000</a:t>
            </a:r>
          </a:p>
        </p:txBody>
      </p:sp>
      <p:sp>
        <p:nvSpPr>
          <p:cNvPr id="72708" name="Rectangle 6"/>
          <p:cNvSpPr>
            <a:spLocks noGrp="1" noChangeArrowheads="1"/>
          </p:cNvSpPr>
          <p:nvPr>
            <p:ph type="ftr" sz="quarter" idx="4"/>
          </p:nvPr>
        </p:nvSpPr>
        <p:spPr>
          <a:noFill/>
        </p:spPr>
        <p:txBody>
          <a:bodyPr/>
          <a:lstStyle/>
          <a:p>
            <a:r>
              <a:rPr lang="en-US"/>
              <a:t>Mike Scott</a:t>
            </a:r>
          </a:p>
        </p:txBody>
      </p:sp>
      <p:sp>
        <p:nvSpPr>
          <p:cNvPr id="72709" name="Rectangle 7"/>
          <p:cNvSpPr>
            <a:spLocks noGrp="1" noChangeArrowheads="1"/>
          </p:cNvSpPr>
          <p:nvPr>
            <p:ph type="sldNum" sz="quarter" idx="5"/>
          </p:nvPr>
        </p:nvSpPr>
        <p:spPr>
          <a:noFill/>
        </p:spPr>
        <p:txBody>
          <a:bodyPr/>
          <a:lstStyle/>
          <a:p>
            <a:fld id="{7C79012F-0414-4362-856E-89910864386D}" type="slidenum">
              <a:rPr lang="en-US"/>
              <a:pPr/>
              <a:t>62</a:t>
            </a:fld>
            <a:endParaRPr lang="en-US"/>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a:t>An Introduction to Huffman Coding</a:t>
            </a:r>
          </a:p>
        </p:txBody>
      </p:sp>
      <p:sp>
        <p:nvSpPr>
          <p:cNvPr id="73731" name="Rectangle 3"/>
          <p:cNvSpPr>
            <a:spLocks noGrp="1" noChangeArrowheads="1"/>
          </p:cNvSpPr>
          <p:nvPr>
            <p:ph type="dt" sz="quarter" idx="1"/>
          </p:nvPr>
        </p:nvSpPr>
        <p:spPr>
          <a:noFill/>
        </p:spPr>
        <p:txBody>
          <a:bodyPr/>
          <a:lstStyle/>
          <a:p>
            <a:r>
              <a:rPr lang="en-US"/>
              <a:t>March 21, 2000</a:t>
            </a:r>
          </a:p>
        </p:txBody>
      </p:sp>
      <p:sp>
        <p:nvSpPr>
          <p:cNvPr id="73732" name="Rectangle 6"/>
          <p:cNvSpPr>
            <a:spLocks noGrp="1" noChangeArrowheads="1"/>
          </p:cNvSpPr>
          <p:nvPr>
            <p:ph type="ftr" sz="quarter" idx="4"/>
          </p:nvPr>
        </p:nvSpPr>
        <p:spPr>
          <a:noFill/>
        </p:spPr>
        <p:txBody>
          <a:bodyPr/>
          <a:lstStyle/>
          <a:p>
            <a:r>
              <a:rPr lang="en-US"/>
              <a:t>Mike Scott</a:t>
            </a:r>
          </a:p>
        </p:txBody>
      </p:sp>
      <p:sp>
        <p:nvSpPr>
          <p:cNvPr id="73733" name="Rectangle 7"/>
          <p:cNvSpPr>
            <a:spLocks noGrp="1" noChangeArrowheads="1"/>
          </p:cNvSpPr>
          <p:nvPr>
            <p:ph type="sldNum" sz="quarter" idx="5"/>
          </p:nvPr>
        </p:nvSpPr>
        <p:spPr>
          <a:noFill/>
        </p:spPr>
        <p:txBody>
          <a:bodyPr/>
          <a:lstStyle/>
          <a:p>
            <a:fld id="{B719EB90-DA2D-4CB5-A330-9339F05A8AB8}" type="slidenum">
              <a:rPr lang="en-US"/>
              <a:pPr/>
              <a:t>63</a:t>
            </a:fld>
            <a:endParaRPr lang="en-US"/>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US"/>
              <a:t>An Introduction to Huffman Coding</a:t>
            </a:r>
          </a:p>
        </p:txBody>
      </p:sp>
      <p:sp>
        <p:nvSpPr>
          <p:cNvPr id="74755" name="Rectangle 3"/>
          <p:cNvSpPr>
            <a:spLocks noGrp="1" noChangeArrowheads="1"/>
          </p:cNvSpPr>
          <p:nvPr>
            <p:ph type="dt" sz="quarter" idx="1"/>
          </p:nvPr>
        </p:nvSpPr>
        <p:spPr>
          <a:noFill/>
        </p:spPr>
        <p:txBody>
          <a:bodyPr/>
          <a:lstStyle/>
          <a:p>
            <a:r>
              <a:rPr lang="en-US"/>
              <a:t>March 21, 2000</a:t>
            </a:r>
          </a:p>
        </p:txBody>
      </p:sp>
      <p:sp>
        <p:nvSpPr>
          <p:cNvPr id="74756" name="Rectangle 6"/>
          <p:cNvSpPr>
            <a:spLocks noGrp="1" noChangeArrowheads="1"/>
          </p:cNvSpPr>
          <p:nvPr>
            <p:ph type="ftr" sz="quarter" idx="4"/>
          </p:nvPr>
        </p:nvSpPr>
        <p:spPr>
          <a:noFill/>
        </p:spPr>
        <p:txBody>
          <a:bodyPr/>
          <a:lstStyle/>
          <a:p>
            <a:r>
              <a:rPr lang="en-US"/>
              <a:t>Mike Scott</a:t>
            </a:r>
          </a:p>
        </p:txBody>
      </p:sp>
      <p:sp>
        <p:nvSpPr>
          <p:cNvPr id="74757" name="Rectangle 7"/>
          <p:cNvSpPr>
            <a:spLocks noGrp="1" noChangeArrowheads="1"/>
          </p:cNvSpPr>
          <p:nvPr>
            <p:ph type="sldNum" sz="quarter" idx="5"/>
          </p:nvPr>
        </p:nvSpPr>
        <p:spPr>
          <a:noFill/>
        </p:spPr>
        <p:txBody>
          <a:bodyPr/>
          <a:lstStyle/>
          <a:p>
            <a:fld id="{51923805-7968-4D7A-A1FA-58AE05483476}" type="slidenum">
              <a:rPr lang="en-US"/>
              <a:pPr/>
              <a:t>64</a:t>
            </a:fld>
            <a:endParaRPr lang="en-US"/>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US"/>
              <a:t>An Introduction to Huffman Coding</a:t>
            </a:r>
          </a:p>
        </p:txBody>
      </p:sp>
      <p:sp>
        <p:nvSpPr>
          <p:cNvPr id="75779" name="Rectangle 3"/>
          <p:cNvSpPr>
            <a:spLocks noGrp="1" noChangeArrowheads="1"/>
          </p:cNvSpPr>
          <p:nvPr>
            <p:ph type="dt" sz="quarter" idx="1"/>
          </p:nvPr>
        </p:nvSpPr>
        <p:spPr>
          <a:noFill/>
        </p:spPr>
        <p:txBody>
          <a:bodyPr/>
          <a:lstStyle/>
          <a:p>
            <a:r>
              <a:rPr lang="en-US"/>
              <a:t>March 21, 2000</a:t>
            </a:r>
          </a:p>
        </p:txBody>
      </p:sp>
      <p:sp>
        <p:nvSpPr>
          <p:cNvPr id="75780" name="Rectangle 6"/>
          <p:cNvSpPr>
            <a:spLocks noGrp="1" noChangeArrowheads="1"/>
          </p:cNvSpPr>
          <p:nvPr>
            <p:ph type="ftr" sz="quarter" idx="4"/>
          </p:nvPr>
        </p:nvSpPr>
        <p:spPr>
          <a:noFill/>
        </p:spPr>
        <p:txBody>
          <a:bodyPr/>
          <a:lstStyle/>
          <a:p>
            <a:r>
              <a:rPr lang="en-US"/>
              <a:t>Mike Scott</a:t>
            </a:r>
          </a:p>
        </p:txBody>
      </p:sp>
      <p:sp>
        <p:nvSpPr>
          <p:cNvPr id="75781" name="Rectangle 7"/>
          <p:cNvSpPr>
            <a:spLocks noGrp="1" noChangeArrowheads="1"/>
          </p:cNvSpPr>
          <p:nvPr>
            <p:ph type="sldNum" sz="quarter" idx="5"/>
          </p:nvPr>
        </p:nvSpPr>
        <p:spPr>
          <a:noFill/>
        </p:spPr>
        <p:txBody>
          <a:bodyPr/>
          <a:lstStyle/>
          <a:p>
            <a:fld id="{BC3F206C-2374-44C0-B4AB-3CEEA0FA4F37}" type="slidenum">
              <a:rPr lang="en-US"/>
              <a:pPr/>
              <a:t>65</a:t>
            </a:fld>
            <a:endParaRPr lang="en-US"/>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a:t>An Introduction to Huffman Coding</a:t>
            </a:r>
          </a:p>
        </p:txBody>
      </p:sp>
      <p:sp>
        <p:nvSpPr>
          <p:cNvPr id="76803" name="Rectangle 3"/>
          <p:cNvSpPr>
            <a:spLocks noGrp="1" noChangeArrowheads="1"/>
          </p:cNvSpPr>
          <p:nvPr>
            <p:ph type="dt" sz="quarter" idx="1"/>
          </p:nvPr>
        </p:nvSpPr>
        <p:spPr>
          <a:noFill/>
        </p:spPr>
        <p:txBody>
          <a:bodyPr/>
          <a:lstStyle/>
          <a:p>
            <a:r>
              <a:rPr lang="en-US"/>
              <a:t>March 21, 2000</a:t>
            </a:r>
          </a:p>
        </p:txBody>
      </p:sp>
      <p:sp>
        <p:nvSpPr>
          <p:cNvPr id="76804" name="Rectangle 6"/>
          <p:cNvSpPr>
            <a:spLocks noGrp="1" noChangeArrowheads="1"/>
          </p:cNvSpPr>
          <p:nvPr>
            <p:ph type="ftr" sz="quarter" idx="4"/>
          </p:nvPr>
        </p:nvSpPr>
        <p:spPr>
          <a:noFill/>
        </p:spPr>
        <p:txBody>
          <a:bodyPr/>
          <a:lstStyle/>
          <a:p>
            <a:r>
              <a:rPr lang="en-US"/>
              <a:t>Mike Scott</a:t>
            </a:r>
          </a:p>
        </p:txBody>
      </p:sp>
      <p:sp>
        <p:nvSpPr>
          <p:cNvPr id="76805" name="Rectangle 7"/>
          <p:cNvSpPr>
            <a:spLocks noGrp="1" noChangeArrowheads="1"/>
          </p:cNvSpPr>
          <p:nvPr>
            <p:ph type="sldNum" sz="quarter" idx="5"/>
          </p:nvPr>
        </p:nvSpPr>
        <p:spPr>
          <a:noFill/>
        </p:spPr>
        <p:txBody>
          <a:bodyPr/>
          <a:lstStyle/>
          <a:p>
            <a:fld id="{906253FC-33B7-4665-8285-5CF1CDAC253E}" type="slidenum">
              <a:rPr lang="en-US"/>
              <a:pPr/>
              <a:t>66</a:t>
            </a:fld>
            <a:endParaRPr lang="en-US"/>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a:t>An Introduction to Huffman Coding</a:t>
            </a:r>
          </a:p>
        </p:txBody>
      </p:sp>
      <p:sp>
        <p:nvSpPr>
          <p:cNvPr id="77827" name="Rectangle 3"/>
          <p:cNvSpPr>
            <a:spLocks noGrp="1" noChangeArrowheads="1"/>
          </p:cNvSpPr>
          <p:nvPr>
            <p:ph type="dt" sz="quarter" idx="1"/>
          </p:nvPr>
        </p:nvSpPr>
        <p:spPr>
          <a:noFill/>
        </p:spPr>
        <p:txBody>
          <a:bodyPr/>
          <a:lstStyle/>
          <a:p>
            <a:r>
              <a:rPr lang="en-US"/>
              <a:t>March 21, 2000</a:t>
            </a:r>
          </a:p>
        </p:txBody>
      </p:sp>
      <p:sp>
        <p:nvSpPr>
          <p:cNvPr id="77828" name="Rectangle 6"/>
          <p:cNvSpPr>
            <a:spLocks noGrp="1" noChangeArrowheads="1"/>
          </p:cNvSpPr>
          <p:nvPr>
            <p:ph type="ftr" sz="quarter" idx="4"/>
          </p:nvPr>
        </p:nvSpPr>
        <p:spPr>
          <a:noFill/>
        </p:spPr>
        <p:txBody>
          <a:bodyPr/>
          <a:lstStyle/>
          <a:p>
            <a:r>
              <a:rPr lang="en-US"/>
              <a:t>Mike Scott</a:t>
            </a:r>
          </a:p>
        </p:txBody>
      </p:sp>
      <p:sp>
        <p:nvSpPr>
          <p:cNvPr id="77829" name="Rectangle 7"/>
          <p:cNvSpPr>
            <a:spLocks noGrp="1" noChangeArrowheads="1"/>
          </p:cNvSpPr>
          <p:nvPr>
            <p:ph type="sldNum" sz="quarter" idx="5"/>
          </p:nvPr>
        </p:nvSpPr>
        <p:spPr>
          <a:noFill/>
        </p:spPr>
        <p:txBody>
          <a:bodyPr/>
          <a:lstStyle/>
          <a:p>
            <a:fld id="{A5BB26F1-35B9-4EB2-AEFC-892447894988}" type="slidenum">
              <a:rPr lang="en-US"/>
              <a:pPr/>
              <a:t>67</a:t>
            </a:fld>
            <a:endParaRPr lang="en-US"/>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a:t>An Introduction to Huffman Coding</a:t>
            </a:r>
          </a:p>
        </p:txBody>
      </p:sp>
      <p:sp>
        <p:nvSpPr>
          <p:cNvPr id="78851" name="Rectangle 3"/>
          <p:cNvSpPr>
            <a:spLocks noGrp="1" noChangeArrowheads="1"/>
          </p:cNvSpPr>
          <p:nvPr>
            <p:ph type="dt" sz="quarter" idx="1"/>
          </p:nvPr>
        </p:nvSpPr>
        <p:spPr>
          <a:noFill/>
        </p:spPr>
        <p:txBody>
          <a:bodyPr/>
          <a:lstStyle/>
          <a:p>
            <a:r>
              <a:rPr lang="en-US"/>
              <a:t>March 21, 2000</a:t>
            </a:r>
          </a:p>
        </p:txBody>
      </p:sp>
      <p:sp>
        <p:nvSpPr>
          <p:cNvPr id="78852" name="Rectangle 6"/>
          <p:cNvSpPr>
            <a:spLocks noGrp="1" noChangeArrowheads="1"/>
          </p:cNvSpPr>
          <p:nvPr>
            <p:ph type="ftr" sz="quarter" idx="4"/>
          </p:nvPr>
        </p:nvSpPr>
        <p:spPr>
          <a:noFill/>
        </p:spPr>
        <p:txBody>
          <a:bodyPr/>
          <a:lstStyle/>
          <a:p>
            <a:r>
              <a:rPr lang="en-US"/>
              <a:t>Mike Scott</a:t>
            </a:r>
          </a:p>
        </p:txBody>
      </p:sp>
      <p:sp>
        <p:nvSpPr>
          <p:cNvPr id="78853" name="Rectangle 7"/>
          <p:cNvSpPr>
            <a:spLocks noGrp="1" noChangeArrowheads="1"/>
          </p:cNvSpPr>
          <p:nvPr>
            <p:ph type="sldNum" sz="quarter" idx="5"/>
          </p:nvPr>
        </p:nvSpPr>
        <p:spPr>
          <a:noFill/>
        </p:spPr>
        <p:txBody>
          <a:bodyPr/>
          <a:lstStyle/>
          <a:p>
            <a:fld id="{985925B7-CBAC-48D9-9007-EE10B15B4962}" type="slidenum">
              <a:rPr lang="en-US"/>
              <a:pPr/>
              <a:t>68</a:t>
            </a:fld>
            <a:endParaRPr lang="en-US"/>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a:t>An Introduction to Huffman Coding</a:t>
            </a:r>
          </a:p>
        </p:txBody>
      </p:sp>
      <p:sp>
        <p:nvSpPr>
          <p:cNvPr id="49155" name="Rectangle 3"/>
          <p:cNvSpPr>
            <a:spLocks noGrp="1" noChangeArrowheads="1"/>
          </p:cNvSpPr>
          <p:nvPr>
            <p:ph type="dt" sz="quarter" idx="1"/>
          </p:nvPr>
        </p:nvSpPr>
        <p:spPr>
          <a:noFill/>
        </p:spPr>
        <p:txBody>
          <a:bodyPr/>
          <a:lstStyle/>
          <a:p>
            <a:r>
              <a:rPr lang="en-US"/>
              <a:t>March 21, 2000</a:t>
            </a:r>
          </a:p>
        </p:txBody>
      </p:sp>
      <p:sp>
        <p:nvSpPr>
          <p:cNvPr id="49156" name="Rectangle 6"/>
          <p:cNvSpPr>
            <a:spLocks noGrp="1" noChangeArrowheads="1"/>
          </p:cNvSpPr>
          <p:nvPr>
            <p:ph type="ftr" sz="quarter" idx="4"/>
          </p:nvPr>
        </p:nvSpPr>
        <p:spPr>
          <a:noFill/>
        </p:spPr>
        <p:txBody>
          <a:bodyPr/>
          <a:lstStyle/>
          <a:p>
            <a:r>
              <a:rPr lang="en-US"/>
              <a:t>Mike Scott</a:t>
            </a:r>
          </a:p>
        </p:txBody>
      </p:sp>
      <p:sp>
        <p:nvSpPr>
          <p:cNvPr id="49157" name="Rectangle 7"/>
          <p:cNvSpPr>
            <a:spLocks noGrp="1" noChangeArrowheads="1"/>
          </p:cNvSpPr>
          <p:nvPr>
            <p:ph type="sldNum" sz="quarter" idx="5"/>
          </p:nvPr>
        </p:nvSpPr>
        <p:spPr>
          <a:noFill/>
        </p:spPr>
        <p:txBody>
          <a:bodyPr/>
          <a:lstStyle/>
          <a:p>
            <a:fld id="{4C3C9D1B-3923-4B16-8E38-1C45E8DC0A17}" type="slidenum">
              <a:rPr lang="en-US"/>
              <a:pPr/>
              <a:t>42</a:t>
            </a:fld>
            <a:endParaRPr lang="en-US"/>
          </a:p>
        </p:txBody>
      </p:sp>
      <p:sp>
        <p:nvSpPr>
          <p:cNvPr id="49158" name="Rectangle 2"/>
          <p:cNvSpPr>
            <a:spLocks noGrp="1" noRot="1" noChangeAspect="1" noChangeArrowheads="1" noTextEdit="1"/>
          </p:cNvSpPr>
          <p:nvPr>
            <p:ph type="sldImg"/>
          </p:nvPr>
        </p:nvSpPr>
        <p:spPr>
          <a:ln/>
        </p:spPr>
      </p:sp>
      <p:sp>
        <p:nvSpPr>
          <p:cNvPr id="491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US"/>
              <a:t>An Introduction to Huffman Coding</a:t>
            </a:r>
          </a:p>
        </p:txBody>
      </p:sp>
      <p:sp>
        <p:nvSpPr>
          <p:cNvPr id="79875" name="Rectangle 3"/>
          <p:cNvSpPr>
            <a:spLocks noGrp="1" noChangeArrowheads="1"/>
          </p:cNvSpPr>
          <p:nvPr>
            <p:ph type="dt" sz="quarter" idx="1"/>
          </p:nvPr>
        </p:nvSpPr>
        <p:spPr>
          <a:noFill/>
        </p:spPr>
        <p:txBody>
          <a:bodyPr/>
          <a:lstStyle/>
          <a:p>
            <a:r>
              <a:rPr lang="en-US"/>
              <a:t>March 21, 2000</a:t>
            </a:r>
          </a:p>
        </p:txBody>
      </p:sp>
      <p:sp>
        <p:nvSpPr>
          <p:cNvPr id="79876" name="Rectangle 6"/>
          <p:cNvSpPr>
            <a:spLocks noGrp="1" noChangeArrowheads="1"/>
          </p:cNvSpPr>
          <p:nvPr>
            <p:ph type="ftr" sz="quarter" idx="4"/>
          </p:nvPr>
        </p:nvSpPr>
        <p:spPr>
          <a:noFill/>
        </p:spPr>
        <p:txBody>
          <a:bodyPr/>
          <a:lstStyle/>
          <a:p>
            <a:r>
              <a:rPr lang="en-US"/>
              <a:t>Mike Scott</a:t>
            </a:r>
          </a:p>
        </p:txBody>
      </p:sp>
      <p:sp>
        <p:nvSpPr>
          <p:cNvPr id="79877" name="Rectangle 7"/>
          <p:cNvSpPr>
            <a:spLocks noGrp="1" noChangeArrowheads="1"/>
          </p:cNvSpPr>
          <p:nvPr>
            <p:ph type="sldNum" sz="quarter" idx="5"/>
          </p:nvPr>
        </p:nvSpPr>
        <p:spPr>
          <a:noFill/>
        </p:spPr>
        <p:txBody>
          <a:bodyPr/>
          <a:lstStyle/>
          <a:p>
            <a:fld id="{F7624EAB-3A23-40E6-8246-24AD2D1ED730}" type="slidenum">
              <a:rPr lang="en-US"/>
              <a:pPr/>
              <a:t>69</a:t>
            </a:fld>
            <a:endParaRPr lang="en-US"/>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a:t>An Introduction to Huffman Coding</a:t>
            </a:r>
          </a:p>
        </p:txBody>
      </p:sp>
      <p:sp>
        <p:nvSpPr>
          <p:cNvPr id="80899" name="Rectangle 3"/>
          <p:cNvSpPr>
            <a:spLocks noGrp="1" noChangeArrowheads="1"/>
          </p:cNvSpPr>
          <p:nvPr>
            <p:ph type="dt" sz="quarter" idx="1"/>
          </p:nvPr>
        </p:nvSpPr>
        <p:spPr>
          <a:noFill/>
        </p:spPr>
        <p:txBody>
          <a:bodyPr/>
          <a:lstStyle/>
          <a:p>
            <a:r>
              <a:rPr lang="en-US"/>
              <a:t>March 21, 2000</a:t>
            </a:r>
          </a:p>
        </p:txBody>
      </p:sp>
      <p:sp>
        <p:nvSpPr>
          <p:cNvPr id="80900" name="Rectangle 6"/>
          <p:cNvSpPr>
            <a:spLocks noGrp="1" noChangeArrowheads="1"/>
          </p:cNvSpPr>
          <p:nvPr>
            <p:ph type="ftr" sz="quarter" idx="4"/>
          </p:nvPr>
        </p:nvSpPr>
        <p:spPr>
          <a:noFill/>
        </p:spPr>
        <p:txBody>
          <a:bodyPr/>
          <a:lstStyle/>
          <a:p>
            <a:r>
              <a:rPr lang="en-US"/>
              <a:t>Mike Scott</a:t>
            </a:r>
          </a:p>
        </p:txBody>
      </p:sp>
      <p:sp>
        <p:nvSpPr>
          <p:cNvPr id="80901" name="Rectangle 7"/>
          <p:cNvSpPr>
            <a:spLocks noGrp="1" noChangeArrowheads="1"/>
          </p:cNvSpPr>
          <p:nvPr>
            <p:ph type="sldNum" sz="quarter" idx="5"/>
          </p:nvPr>
        </p:nvSpPr>
        <p:spPr>
          <a:noFill/>
        </p:spPr>
        <p:txBody>
          <a:bodyPr/>
          <a:lstStyle/>
          <a:p>
            <a:fld id="{C1F05E91-6E59-4264-AD77-EBECA064C9BB}" type="slidenum">
              <a:rPr lang="en-US"/>
              <a:pPr/>
              <a:t>70</a:t>
            </a:fld>
            <a:endParaRPr lang="en-US"/>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a:t>An Introduction to Huffman Coding</a:t>
            </a:r>
          </a:p>
        </p:txBody>
      </p:sp>
      <p:sp>
        <p:nvSpPr>
          <p:cNvPr id="81923" name="Rectangle 3"/>
          <p:cNvSpPr>
            <a:spLocks noGrp="1" noChangeArrowheads="1"/>
          </p:cNvSpPr>
          <p:nvPr>
            <p:ph type="dt" sz="quarter" idx="1"/>
          </p:nvPr>
        </p:nvSpPr>
        <p:spPr>
          <a:noFill/>
        </p:spPr>
        <p:txBody>
          <a:bodyPr/>
          <a:lstStyle/>
          <a:p>
            <a:r>
              <a:rPr lang="en-US"/>
              <a:t>March 21, 2000</a:t>
            </a:r>
          </a:p>
        </p:txBody>
      </p:sp>
      <p:sp>
        <p:nvSpPr>
          <p:cNvPr id="81924" name="Rectangle 6"/>
          <p:cNvSpPr>
            <a:spLocks noGrp="1" noChangeArrowheads="1"/>
          </p:cNvSpPr>
          <p:nvPr>
            <p:ph type="ftr" sz="quarter" idx="4"/>
          </p:nvPr>
        </p:nvSpPr>
        <p:spPr>
          <a:noFill/>
        </p:spPr>
        <p:txBody>
          <a:bodyPr/>
          <a:lstStyle/>
          <a:p>
            <a:r>
              <a:rPr lang="en-US"/>
              <a:t>Mike Scott</a:t>
            </a:r>
          </a:p>
        </p:txBody>
      </p:sp>
      <p:sp>
        <p:nvSpPr>
          <p:cNvPr id="81925" name="Rectangle 7"/>
          <p:cNvSpPr>
            <a:spLocks noGrp="1" noChangeArrowheads="1"/>
          </p:cNvSpPr>
          <p:nvPr>
            <p:ph type="sldNum" sz="quarter" idx="5"/>
          </p:nvPr>
        </p:nvSpPr>
        <p:spPr>
          <a:noFill/>
        </p:spPr>
        <p:txBody>
          <a:bodyPr/>
          <a:lstStyle/>
          <a:p>
            <a:fld id="{F5868335-72D9-4776-865D-DB56D15DC453}" type="slidenum">
              <a:rPr lang="en-US"/>
              <a:pPr/>
              <a:t>71</a:t>
            </a:fld>
            <a:endParaRPr lang="en-US"/>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en-US"/>
              <a:t>An Introduction to Huffman Coding</a:t>
            </a:r>
          </a:p>
        </p:txBody>
      </p:sp>
      <p:sp>
        <p:nvSpPr>
          <p:cNvPr id="82947" name="Rectangle 3"/>
          <p:cNvSpPr>
            <a:spLocks noGrp="1" noChangeArrowheads="1"/>
          </p:cNvSpPr>
          <p:nvPr>
            <p:ph type="dt" sz="quarter" idx="1"/>
          </p:nvPr>
        </p:nvSpPr>
        <p:spPr>
          <a:noFill/>
        </p:spPr>
        <p:txBody>
          <a:bodyPr/>
          <a:lstStyle/>
          <a:p>
            <a:r>
              <a:rPr lang="en-US"/>
              <a:t>March 21, 2000</a:t>
            </a:r>
          </a:p>
        </p:txBody>
      </p:sp>
      <p:sp>
        <p:nvSpPr>
          <p:cNvPr id="82948" name="Rectangle 6"/>
          <p:cNvSpPr>
            <a:spLocks noGrp="1" noChangeArrowheads="1"/>
          </p:cNvSpPr>
          <p:nvPr>
            <p:ph type="ftr" sz="quarter" idx="4"/>
          </p:nvPr>
        </p:nvSpPr>
        <p:spPr>
          <a:noFill/>
        </p:spPr>
        <p:txBody>
          <a:bodyPr/>
          <a:lstStyle/>
          <a:p>
            <a:r>
              <a:rPr lang="en-US"/>
              <a:t>Mike Scott</a:t>
            </a:r>
          </a:p>
        </p:txBody>
      </p:sp>
      <p:sp>
        <p:nvSpPr>
          <p:cNvPr id="82949" name="Rectangle 7"/>
          <p:cNvSpPr>
            <a:spLocks noGrp="1" noChangeArrowheads="1"/>
          </p:cNvSpPr>
          <p:nvPr>
            <p:ph type="sldNum" sz="quarter" idx="5"/>
          </p:nvPr>
        </p:nvSpPr>
        <p:spPr>
          <a:noFill/>
        </p:spPr>
        <p:txBody>
          <a:bodyPr/>
          <a:lstStyle/>
          <a:p>
            <a:fld id="{0F580DDA-31B0-4756-A574-0926C600897C}" type="slidenum">
              <a:rPr lang="en-US"/>
              <a:pPr/>
              <a:t>72</a:t>
            </a:fld>
            <a:endParaRPr lang="en-US"/>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a:t>An Introduction to Huffman Coding</a:t>
            </a:r>
          </a:p>
        </p:txBody>
      </p:sp>
      <p:sp>
        <p:nvSpPr>
          <p:cNvPr id="83971" name="Rectangle 3"/>
          <p:cNvSpPr>
            <a:spLocks noGrp="1" noChangeArrowheads="1"/>
          </p:cNvSpPr>
          <p:nvPr>
            <p:ph type="dt" sz="quarter" idx="1"/>
          </p:nvPr>
        </p:nvSpPr>
        <p:spPr>
          <a:noFill/>
        </p:spPr>
        <p:txBody>
          <a:bodyPr/>
          <a:lstStyle/>
          <a:p>
            <a:r>
              <a:rPr lang="en-US"/>
              <a:t>March 21, 2000</a:t>
            </a:r>
          </a:p>
        </p:txBody>
      </p:sp>
      <p:sp>
        <p:nvSpPr>
          <p:cNvPr id="83972" name="Rectangle 6"/>
          <p:cNvSpPr>
            <a:spLocks noGrp="1" noChangeArrowheads="1"/>
          </p:cNvSpPr>
          <p:nvPr>
            <p:ph type="ftr" sz="quarter" idx="4"/>
          </p:nvPr>
        </p:nvSpPr>
        <p:spPr>
          <a:noFill/>
        </p:spPr>
        <p:txBody>
          <a:bodyPr/>
          <a:lstStyle/>
          <a:p>
            <a:r>
              <a:rPr lang="en-US"/>
              <a:t>Mike Scott</a:t>
            </a:r>
          </a:p>
        </p:txBody>
      </p:sp>
      <p:sp>
        <p:nvSpPr>
          <p:cNvPr id="83973" name="Rectangle 7"/>
          <p:cNvSpPr>
            <a:spLocks noGrp="1" noChangeArrowheads="1"/>
          </p:cNvSpPr>
          <p:nvPr>
            <p:ph type="sldNum" sz="quarter" idx="5"/>
          </p:nvPr>
        </p:nvSpPr>
        <p:spPr>
          <a:noFill/>
        </p:spPr>
        <p:txBody>
          <a:bodyPr/>
          <a:lstStyle/>
          <a:p>
            <a:fld id="{9F334441-D917-4581-A657-4A30E5F71EB8}" type="slidenum">
              <a:rPr lang="en-US"/>
              <a:pPr/>
              <a:t>73</a:t>
            </a:fld>
            <a:endParaRPr lang="en-US"/>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p>
            <a:r>
              <a:rPr lang="en-US"/>
              <a:t>An Introduction to Huffman Coding</a:t>
            </a:r>
          </a:p>
        </p:txBody>
      </p:sp>
      <p:sp>
        <p:nvSpPr>
          <p:cNvPr id="84995" name="Rectangle 3"/>
          <p:cNvSpPr>
            <a:spLocks noGrp="1" noChangeArrowheads="1"/>
          </p:cNvSpPr>
          <p:nvPr>
            <p:ph type="dt" sz="quarter" idx="1"/>
          </p:nvPr>
        </p:nvSpPr>
        <p:spPr>
          <a:noFill/>
        </p:spPr>
        <p:txBody>
          <a:bodyPr/>
          <a:lstStyle/>
          <a:p>
            <a:r>
              <a:rPr lang="en-US"/>
              <a:t>March 21, 2000</a:t>
            </a:r>
          </a:p>
        </p:txBody>
      </p:sp>
      <p:sp>
        <p:nvSpPr>
          <p:cNvPr id="84996" name="Rectangle 6"/>
          <p:cNvSpPr>
            <a:spLocks noGrp="1" noChangeArrowheads="1"/>
          </p:cNvSpPr>
          <p:nvPr>
            <p:ph type="ftr" sz="quarter" idx="4"/>
          </p:nvPr>
        </p:nvSpPr>
        <p:spPr>
          <a:noFill/>
        </p:spPr>
        <p:txBody>
          <a:bodyPr/>
          <a:lstStyle/>
          <a:p>
            <a:r>
              <a:rPr lang="en-US"/>
              <a:t>Mike Scott</a:t>
            </a:r>
          </a:p>
        </p:txBody>
      </p:sp>
      <p:sp>
        <p:nvSpPr>
          <p:cNvPr id="84997" name="Rectangle 7"/>
          <p:cNvSpPr>
            <a:spLocks noGrp="1" noChangeArrowheads="1"/>
          </p:cNvSpPr>
          <p:nvPr>
            <p:ph type="sldNum" sz="quarter" idx="5"/>
          </p:nvPr>
        </p:nvSpPr>
        <p:spPr>
          <a:noFill/>
        </p:spPr>
        <p:txBody>
          <a:bodyPr/>
          <a:lstStyle/>
          <a:p>
            <a:fld id="{5EDE7373-E238-4432-A27A-718607A1D49E}" type="slidenum">
              <a:rPr lang="en-US"/>
              <a:pPr/>
              <a:t>74</a:t>
            </a:fld>
            <a:endParaRPr lang="en-US"/>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p>
            <a:r>
              <a:rPr lang="en-US"/>
              <a:t>An Introduction to Huffman Coding</a:t>
            </a:r>
          </a:p>
        </p:txBody>
      </p:sp>
      <p:sp>
        <p:nvSpPr>
          <p:cNvPr id="87043" name="Rectangle 3"/>
          <p:cNvSpPr>
            <a:spLocks noGrp="1" noChangeArrowheads="1"/>
          </p:cNvSpPr>
          <p:nvPr>
            <p:ph type="dt" sz="quarter" idx="1"/>
          </p:nvPr>
        </p:nvSpPr>
        <p:spPr>
          <a:noFill/>
        </p:spPr>
        <p:txBody>
          <a:bodyPr/>
          <a:lstStyle/>
          <a:p>
            <a:r>
              <a:rPr lang="en-US"/>
              <a:t>March 21, 2000</a:t>
            </a:r>
          </a:p>
        </p:txBody>
      </p:sp>
      <p:sp>
        <p:nvSpPr>
          <p:cNvPr id="87044" name="Rectangle 6"/>
          <p:cNvSpPr>
            <a:spLocks noGrp="1" noChangeArrowheads="1"/>
          </p:cNvSpPr>
          <p:nvPr>
            <p:ph type="ftr" sz="quarter" idx="4"/>
          </p:nvPr>
        </p:nvSpPr>
        <p:spPr>
          <a:noFill/>
        </p:spPr>
        <p:txBody>
          <a:bodyPr/>
          <a:lstStyle/>
          <a:p>
            <a:r>
              <a:rPr lang="en-US"/>
              <a:t>Mike Scott</a:t>
            </a:r>
          </a:p>
        </p:txBody>
      </p:sp>
      <p:sp>
        <p:nvSpPr>
          <p:cNvPr id="87045" name="Rectangle 7"/>
          <p:cNvSpPr>
            <a:spLocks noGrp="1" noChangeArrowheads="1"/>
          </p:cNvSpPr>
          <p:nvPr>
            <p:ph type="sldNum" sz="quarter" idx="5"/>
          </p:nvPr>
        </p:nvSpPr>
        <p:spPr>
          <a:noFill/>
        </p:spPr>
        <p:txBody>
          <a:bodyPr/>
          <a:lstStyle/>
          <a:p>
            <a:fld id="{7F9A384C-FEAB-4378-A644-27F954FF153F}" type="slidenum">
              <a:rPr lang="en-US"/>
              <a:pPr/>
              <a:t>75</a:t>
            </a:fld>
            <a:endParaRPr lang="en-US"/>
          </a:p>
        </p:txBody>
      </p:sp>
      <p:sp>
        <p:nvSpPr>
          <p:cNvPr id="87046" name="Rectangle 2"/>
          <p:cNvSpPr>
            <a:spLocks noGrp="1" noRot="1" noChangeAspect="1" noChangeArrowheads="1" noTextEdit="1"/>
          </p:cNvSpPr>
          <p:nvPr>
            <p:ph type="sldImg"/>
          </p:nvPr>
        </p:nvSpPr>
        <p:spPr>
          <a:ln/>
        </p:spPr>
      </p:sp>
      <p:sp>
        <p:nvSpPr>
          <p:cNvPr id="870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US"/>
              <a:t>An Introduction to Huffman Coding</a:t>
            </a:r>
          </a:p>
        </p:txBody>
      </p:sp>
      <p:sp>
        <p:nvSpPr>
          <p:cNvPr id="88067" name="Rectangle 3"/>
          <p:cNvSpPr>
            <a:spLocks noGrp="1" noChangeArrowheads="1"/>
          </p:cNvSpPr>
          <p:nvPr>
            <p:ph type="dt" sz="quarter" idx="1"/>
          </p:nvPr>
        </p:nvSpPr>
        <p:spPr>
          <a:noFill/>
        </p:spPr>
        <p:txBody>
          <a:bodyPr/>
          <a:lstStyle/>
          <a:p>
            <a:r>
              <a:rPr lang="en-US"/>
              <a:t>March 21, 2000</a:t>
            </a:r>
          </a:p>
        </p:txBody>
      </p:sp>
      <p:sp>
        <p:nvSpPr>
          <p:cNvPr id="88068" name="Rectangle 6"/>
          <p:cNvSpPr>
            <a:spLocks noGrp="1" noChangeArrowheads="1"/>
          </p:cNvSpPr>
          <p:nvPr>
            <p:ph type="ftr" sz="quarter" idx="4"/>
          </p:nvPr>
        </p:nvSpPr>
        <p:spPr>
          <a:noFill/>
        </p:spPr>
        <p:txBody>
          <a:bodyPr/>
          <a:lstStyle/>
          <a:p>
            <a:r>
              <a:rPr lang="en-US"/>
              <a:t>Mike Scott</a:t>
            </a:r>
          </a:p>
        </p:txBody>
      </p:sp>
      <p:sp>
        <p:nvSpPr>
          <p:cNvPr id="88069" name="Rectangle 7"/>
          <p:cNvSpPr>
            <a:spLocks noGrp="1" noChangeArrowheads="1"/>
          </p:cNvSpPr>
          <p:nvPr>
            <p:ph type="sldNum" sz="quarter" idx="5"/>
          </p:nvPr>
        </p:nvSpPr>
        <p:spPr>
          <a:noFill/>
        </p:spPr>
        <p:txBody>
          <a:bodyPr/>
          <a:lstStyle/>
          <a:p>
            <a:fld id="{BF69A39A-C072-4065-BDD3-8652A8931708}" type="slidenum">
              <a:rPr lang="en-US"/>
              <a:pPr/>
              <a:t>76</a:t>
            </a:fld>
            <a:endParaRPr lang="en-US"/>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t>An Introduction to Huffman Coding</a:t>
            </a:r>
          </a:p>
        </p:txBody>
      </p:sp>
      <p:sp>
        <p:nvSpPr>
          <p:cNvPr id="51203" name="Rectangle 3"/>
          <p:cNvSpPr>
            <a:spLocks noGrp="1" noChangeArrowheads="1"/>
          </p:cNvSpPr>
          <p:nvPr>
            <p:ph type="dt" sz="quarter" idx="1"/>
          </p:nvPr>
        </p:nvSpPr>
        <p:spPr>
          <a:noFill/>
        </p:spPr>
        <p:txBody>
          <a:bodyPr/>
          <a:lstStyle/>
          <a:p>
            <a:r>
              <a:rPr lang="en-US"/>
              <a:t>March 21, 2000</a:t>
            </a:r>
          </a:p>
        </p:txBody>
      </p:sp>
      <p:sp>
        <p:nvSpPr>
          <p:cNvPr id="51204" name="Rectangle 6"/>
          <p:cNvSpPr>
            <a:spLocks noGrp="1" noChangeArrowheads="1"/>
          </p:cNvSpPr>
          <p:nvPr>
            <p:ph type="ftr" sz="quarter" idx="4"/>
          </p:nvPr>
        </p:nvSpPr>
        <p:spPr>
          <a:noFill/>
        </p:spPr>
        <p:txBody>
          <a:bodyPr/>
          <a:lstStyle/>
          <a:p>
            <a:r>
              <a:rPr lang="en-US"/>
              <a:t>Mike Scott</a:t>
            </a:r>
          </a:p>
        </p:txBody>
      </p:sp>
      <p:sp>
        <p:nvSpPr>
          <p:cNvPr id="51205" name="Rectangle 7"/>
          <p:cNvSpPr>
            <a:spLocks noGrp="1" noChangeArrowheads="1"/>
          </p:cNvSpPr>
          <p:nvPr>
            <p:ph type="sldNum" sz="quarter" idx="5"/>
          </p:nvPr>
        </p:nvSpPr>
        <p:spPr>
          <a:noFill/>
        </p:spPr>
        <p:txBody>
          <a:bodyPr/>
          <a:lstStyle/>
          <a:p>
            <a:fld id="{CDA25FCF-3A38-4B6E-8D23-09C935B21928}" type="slidenum">
              <a:rPr lang="en-US"/>
              <a:pPr/>
              <a:t>43</a:t>
            </a:fld>
            <a:endParaRPr lang="en-US"/>
          </a:p>
        </p:txBody>
      </p:sp>
      <p:sp>
        <p:nvSpPr>
          <p:cNvPr id="51206" name="Rectangle 2"/>
          <p:cNvSpPr>
            <a:spLocks noGrp="1" noRot="1" noChangeAspect="1" noChangeArrowheads="1" noTextEdit="1"/>
          </p:cNvSpPr>
          <p:nvPr>
            <p:ph type="sldImg"/>
          </p:nvPr>
        </p:nvSpPr>
        <p:spPr>
          <a:ln/>
        </p:spPr>
      </p:sp>
      <p:sp>
        <p:nvSpPr>
          <p:cNvPr id="512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t>An Introduction to Huffman Coding</a:t>
            </a:r>
          </a:p>
        </p:txBody>
      </p:sp>
      <p:sp>
        <p:nvSpPr>
          <p:cNvPr id="52227" name="Rectangle 3"/>
          <p:cNvSpPr>
            <a:spLocks noGrp="1" noChangeArrowheads="1"/>
          </p:cNvSpPr>
          <p:nvPr>
            <p:ph type="dt" sz="quarter" idx="1"/>
          </p:nvPr>
        </p:nvSpPr>
        <p:spPr>
          <a:noFill/>
        </p:spPr>
        <p:txBody>
          <a:bodyPr/>
          <a:lstStyle/>
          <a:p>
            <a:r>
              <a:rPr lang="en-US"/>
              <a:t>March 21, 2000</a:t>
            </a:r>
          </a:p>
        </p:txBody>
      </p:sp>
      <p:sp>
        <p:nvSpPr>
          <p:cNvPr id="52228" name="Rectangle 6"/>
          <p:cNvSpPr>
            <a:spLocks noGrp="1" noChangeArrowheads="1"/>
          </p:cNvSpPr>
          <p:nvPr>
            <p:ph type="ftr" sz="quarter" idx="4"/>
          </p:nvPr>
        </p:nvSpPr>
        <p:spPr>
          <a:noFill/>
        </p:spPr>
        <p:txBody>
          <a:bodyPr/>
          <a:lstStyle/>
          <a:p>
            <a:r>
              <a:rPr lang="en-US"/>
              <a:t>Mike Scott</a:t>
            </a:r>
          </a:p>
        </p:txBody>
      </p:sp>
      <p:sp>
        <p:nvSpPr>
          <p:cNvPr id="52229" name="Rectangle 7"/>
          <p:cNvSpPr>
            <a:spLocks noGrp="1" noChangeArrowheads="1"/>
          </p:cNvSpPr>
          <p:nvPr>
            <p:ph type="sldNum" sz="quarter" idx="5"/>
          </p:nvPr>
        </p:nvSpPr>
        <p:spPr>
          <a:noFill/>
        </p:spPr>
        <p:txBody>
          <a:bodyPr/>
          <a:lstStyle/>
          <a:p>
            <a:fld id="{0A455BC2-EF21-4F82-9B5E-BD80CC3259D1}" type="slidenum">
              <a:rPr lang="en-US"/>
              <a:pPr/>
              <a:t>44</a:t>
            </a:fld>
            <a:endParaRPr lang="en-US"/>
          </a:p>
        </p:txBody>
      </p:sp>
      <p:sp>
        <p:nvSpPr>
          <p:cNvPr id="52230" name="Rectangle 2"/>
          <p:cNvSpPr>
            <a:spLocks noGrp="1" noRot="1" noChangeAspect="1" noChangeArrowheads="1" noTextEdit="1"/>
          </p:cNvSpPr>
          <p:nvPr>
            <p:ph type="sldImg"/>
          </p:nvPr>
        </p:nvSpPr>
        <p:spPr>
          <a:ln/>
        </p:spPr>
      </p:sp>
      <p:sp>
        <p:nvSpPr>
          <p:cNvPr id="522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a:t>An Introduction to Huffman Coding</a:t>
            </a:r>
          </a:p>
        </p:txBody>
      </p:sp>
      <p:sp>
        <p:nvSpPr>
          <p:cNvPr id="53251" name="Rectangle 3"/>
          <p:cNvSpPr>
            <a:spLocks noGrp="1" noChangeArrowheads="1"/>
          </p:cNvSpPr>
          <p:nvPr>
            <p:ph type="dt" sz="quarter" idx="1"/>
          </p:nvPr>
        </p:nvSpPr>
        <p:spPr>
          <a:noFill/>
        </p:spPr>
        <p:txBody>
          <a:bodyPr/>
          <a:lstStyle/>
          <a:p>
            <a:r>
              <a:rPr lang="en-US"/>
              <a:t>March 21, 2000</a:t>
            </a:r>
          </a:p>
        </p:txBody>
      </p:sp>
      <p:sp>
        <p:nvSpPr>
          <p:cNvPr id="53252" name="Rectangle 6"/>
          <p:cNvSpPr>
            <a:spLocks noGrp="1" noChangeArrowheads="1"/>
          </p:cNvSpPr>
          <p:nvPr>
            <p:ph type="ftr" sz="quarter" idx="4"/>
          </p:nvPr>
        </p:nvSpPr>
        <p:spPr>
          <a:noFill/>
        </p:spPr>
        <p:txBody>
          <a:bodyPr/>
          <a:lstStyle/>
          <a:p>
            <a:r>
              <a:rPr lang="en-US"/>
              <a:t>Mike Scott</a:t>
            </a:r>
          </a:p>
        </p:txBody>
      </p:sp>
      <p:sp>
        <p:nvSpPr>
          <p:cNvPr id="53253" name="Rectangle 7"/>
          <p:cNvSpPr>
            <a:spLocks noGrp="1" noChangeArrowheads="1"/>
          </p:cNvSpPr>
          <p:nvPr>
            <p:ph type="sldNum" sz="quarter" idx="5"/>
          </p:nvPr>
        </p:nvSpPr>
        <p:spPr>
          <a:noFill/>
        </p:spPr>
        <p:txBody>
          <a:bodyPr/>
          <a:lstStyle/>
          <a:p>
            <a:fld id="{F6410CA8-38FF-4558-9AF2-13FE01C1C211}" type="slidenum">
              <a:rPr lang="en-US"/>
              <a:pPr/>
              <a:t>45</a:t>
            </a:fld>
            <a:endParaRPr lang="en-US"/>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a:t>An Introduction to Huffman Coding</a:t>
            </a:r>
          </a:p>
        </p:txBody>
      </p:sp>
      <p:sp>
        <p:nvSpPr>
          <p:cNvPr id="54275" name="Rectangle 3"/>
          <p:cNvSpPr>
            <a:spLocks noGrp="1" noChangeArrowheads="1"/>
          </p:cNvSpPr>
          <p:nvPr>
            <p:ph type="dt" sz="quarter" idx="1"/>
          </p:nvPr>
        </p:nvSpPr>
        <p:spPr>
          <a:noFill/>
        </p:spPr>
        <p:txBody>
          <a:bodyPr/>
          <a:lstStyle/>
          <a:p>
            <a:r>
              <a:rPr lang="en-US"/>
              <a:t>March 21, 2000</a:t>
            </a:r>
          </a:p>
        </p:txBody>
      </p:sp>
      <p:sp>
        <p:nvSpPr>
          <p:cNvPr id="54276" name="Rectangle 6"/>
          <p:cNvSpPr>
            <a:spLocks noGrp="1" noChangeArrowheads="1"/>
          </p:cNvSpPr>
          <p:nvPr>
            <p:ph type="ftr" sz="quarter" idx="4"/>
          </p:nvPr>
        </p:nvSpPr>
        <p:spPr>
          <a:noFill/>
        </p:spPr>
        <p:txBody>
          <a:bodyPr/>
          <a:lstStyle/>
          <a:p>
            <a:r>
              <a:rPr lang="en-US"/>
              <a:t>Mike Scott</a:t>
            </a:r>
          </a:p>
        </p:txBody>
      </p:sp>
      <p:sp>
        <p:nvSpPr>
          <p:cNvPr id="54277" name="Rectangle 7"/>
          <p:cNvSpPr>
            <a:spLocks noGrp="1" noChangeArrowheads="1"/>
          </p:cNvSpPr>
          <p:nvPr>
            <p:ph type="sldNum" sz="quarter" idx="5"/>
          </p:nvPr>
        </p:nvSpPr>
        <p:spPr>
          <a:noFill/>
        </p:spPr>
        <p:txBody>
          <a:bodyPr/>
          <a:lstStyle/>
          <a:p>
            <a:fld id="{FE48D3A6-6BC9-46B1-A1DA-497A4241CCB1}" type="slidenum">
              <a:rPr lang="en-US"/>
              <a:pPr/>
              <a:t>46</a:t>
            </a:fld>
            <a:endParaRPr lang="en-US"/>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a:t>An Introduction to Huffman Coding</a:t>
            </a:r>
          </a:p>
        </p:txBody>
      </p:sp>
      <p:sp>
        <p:nvSpPr>
          <p:cNvPr id="55299" name="Rectangle 3"/>
          <p:cNvSpPr>
            <a:spLocks noGrp="1" noChangeArrowheads="1"/>
          </p:cNvSpPr>
          <p:nvPr>
            <p:ph type="dt" sz="quarter" idx="1"/>
          </p:nvPr>
        </p:nvSpPr>
        <p:spPr>
          <a:noFill/>
        </p:spPr>
        <p:txBody>
          <a:bodyPr/>
          <a:lstStyle/>
          <a:p>
            <a:r>
              <a:rPr lang="en-US"/>
              <a:t>March 21, 2000</a:t>
            </a:r>
          </a:p>
        </p:txBody>
      </p:sp>
      <p:sp>
        <p:nvSpPr>
          <p:cNvPr id="55300" name="Rectangle 6"/>
          <p:cNvSpPr>
            <a:spLocks noGrp="1" noChangeArrowheads="1"/>
          </p:cNvSpPr>
          <p:nvPr>
            <p:ph type="ftr" sz="quarter" idx="4"/>
          </p:nvPr>
        </p:nvSpPr>
        <p:spPr>
          <a:noFill/>
        </p:spPr>
        <p:txBody>
          <a:bodyPr/>
          <a:lstStyle/>
          <a:p>
            <a:r>
              <a:rPr lang="en-US"/>
              <a:t>Mike Scott</a:t>
            </a:r>
          </a:p>
        </p:txBody>
      </p:sp>
      <p:sp>
        <p:nvSpPr>
          <p:cNvPr id="55301" name="Rectangle 7"/>
          <p:cNvSpPr>
            <a:spLocks noGrp="1" noChangeArrowheads="1"/>
          </p:cNvSpPr>
          <p:nvPr>
            <p:ph type="sldNum" sz="quarter" idx="5"/>
          </p:nvPr>
        </p:nvSpPr>
        <p:spPr>
          <a:noFill/>
        </p:spPr>
        <p:txBody>
          <a:bodyPr/>
          <a:lstStyle/>
          <a:p>
            <a:fld id="{8B87A9B5-6469-4B87-89F9-679D9B03010F}" type="slidenum">
              <a:rPr lang="en-US"/>
              <a:pPr/>
              <a:t>47</a:t>
            </a:fld>
            <a:endParaRPr lang="en-US"/>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a:t>An Introduction to Huffman Coding</a:t>
            </a:r>
          </a:p>
        </p:txBody>
      </p:sp>
      <p:sp>
        <p:nvSpPr>
          <p:cNvPr id="58371" name="Rectangle 3"/>
          <p:cNvSpPr>
            <a:spLocks noGrp="1" noChangeArrowheads="1"/>
          </p:cNvSpPr>
          <p:nvPr>
            <p:ph type="dt" sz="quarter" idx="1"/>
          </p:nvPr>
        </p:nvSpPr>
        <p:spPr>
          <a:noFill/>
        </p:spPr>
        <p:txBody>
          <a:bodyPr/>
          <a:lstStyle/>
          <a:p>
            <a:r>
              <a:rPr lang="en-US"/>
              <a:t>March 21, 2000</a:t>
            </a:r>
          </a:p>
        </p:txBody>
      </p:sp>
      <p:sp>
        <p:nvSpPr>
          <p:cNvPr id="58372" name="Rectangle 6"/>
          <p:cNvSpPr>
            <a:spLocks noGrp="1" noChangeArrowheads="1"/>
          </p:cNvSpPr>
          <p:nvPr>
            <p:ph type="ftr" sz="quarter" idx="4"/>
          </p:nvPr>
        </p:nvSpPr>
        <p:spPr>
          <a:noFill/>
        </p:spPr>
        <p:txBody>
          <a:bodyPr/>
          <a:lstStyle/>
          <a:p>
            <a:r>
              <a:rPr lang="en-US"/>
              <a:t>Mike Scott</a:t>
            </a:r>
          </a:p>
        </p:txBody>
      </p:sp>
      <p:sp>
        <p:nvSpPr>
          <p:cNvPr id="58373" name="Rectangle 7"/>
          <p:cNvSpPr>
            <a:spLocks noGrp="1" noChangeArrowheads="1"/>
          </p:cNvSpPr>
          <p:nvPr>
            <p:ph type="sldNum" sz="quarter" idx="5"/>
          </p:nvPr>
        </p:nvSpPr>
        <p:spPr>
          <a:noFill/>
        </p:spPr>
        <p:txBody>
          <a:bodyPr/>
          <a:lstStyle/>
          <a:p>
            <a:fld id="{6D8AE27A-B890-45CB-A50E-62F93F17D030}" type="slidenum">
              <a:rPr lang="en-US"/>
              <a:pPr/>
              <a:t>48</a:t>
            </a:fld>
            <a:endParaRPr lang="en-US"/>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985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953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457700" y="1981200"/>
            <a:ext cx="3810000" cy="4114800"/>
          </a:xfrm>
        </p:spPr>
        <p:txBody>
          <a:bodyPr/>
          <a:lstStyle/>
          <a:p>
            <a:pPr lvl="0"/>
            <a:endParaRPr lang="en-US" noProof="0" smtClean="0"/>
          </a:p>
        </p:txBody>
      </p:sp>
      <p:sp>
        <p:nvSpPr>
          <p:cNvPr id="5" name="Date Placeholder 4"/>
          <p:cNvSpPr>
            <a:spLocks noGrp="1" noChangeArrowheads="1"/>
          </p:cNvSpPr>
          <p:nvPr>
            <p:ph type="dt" sz="half" idx="10"/>
          </p:nvPr>
        </p:nvSpPr>
        <p:spPr>
          <a:xfrm>
            <a:off x="109538" y="6343650"/>
            <a:ext cx="2170112" cy="457200"/>
          </a:xfrm>
          <a:prstGeom prst="rect">
            <a:avLst/>
          </a:prstGeom>
          <a:ln/>
        </p:spPr>
        <p:txBody>
          <a:bodyPr/>
          <a:lstStyle>
            <a:lvl1pPr>
              <a:defRPr/>
            </a:lvl1pPr>
          </a:lstStyle>
          <a:p>
            <a:pPr>
              <a:defRPr/>
            </a:pPr>
            <a:r>
              <a:rPr lang="en-US"/>
              <a:t>March 21, 2000</a:t>
            </a:r>
            <a:endParaRPr lang="en-US" sz="1400" b="0">
              <a:latin typeface="Times New Roman" pitchFamily="18" charset="0"/>
            </a:endParaRPr>
          </a:p>
        </p:txBody>
      </p:sp>
      <p:sp>
        <p:nvSpPr>
          <p:cNvPr id="6" name="Footer Placeholder 5"/>
          <p:cNvSpPr>
            <a:spLocks noGrp="1" noChangeArrowheads="1"/>
          </p:cNvSpPr>
          <p:nvPr>
            <p:ph type="ftr" sz="quarter" idx="11"/>
          </p:nvPr>
        </p:nvSpPr>
        <p:spPr>
          <a:xfrm>
            <a:off x="2451100" y="6343650"/>
            <a:ext cx="4783138" cy="457200"/>
          </a:xfrm>
          <a:prstGeom prst="rect">
            <a:avLst/>
          </a:prstGeom>
          <a:ln/>
        </p:spPr>
        <p:txBody>
          <a:bodyPr/>
          <a:lstStyle>
            <a:lvl1pPr>
              <a:defRPr/>
            </a:lvl1pPr>
          </a:lstStyle>
          <a:p>
            <a:pPr>
              <a:defRPr/>
            </a:pPr>
            <a:r>
              <a:rPr lang="en-US"/>
              <a:t>CS 102</a:t>
            </a:r>
            <a:endParaRPr lang="en-US" sz="1400" b="0">
              <a:latin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46C3-F135-49C2-ABF5-782D19287C1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546C3-F135-49C2-ABF5-782D19287C10}"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546C3-F135-49C2-ABF5-782D19287C10}"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546C3-F135-49C2-ABF5-782D19287C10}"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546C3-F135-49C2-ABF5-782D19287C10}"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46C3-F135-49C2-ABF5-782D19287C10}" type="datetimeFigureOut">
              <a:rPr lang="en-US" smtClean="0"/>
              <a:pPr/>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988F-F144-4AE8-99D0-292E3CCAA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7" name="Rounded Rectangle 6"/>
          <p:cNvSpPr/>
          <p:nvPr/>
        </p:nvSpPr>
        <p:spPr>
          <a:xfrm>
            <a:off x="152400" y="152400"/>
            <a:ext cx="8839200" cy="6553200"/>
          </a:xfrm>
          <a:prstGeom prst="roundRect">
            <a:avLst>
              <a:gd name="adj" fmla="val 3984"/>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886670"/>
            <a:ext cx="88392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Trees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Complete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20" name="TextBox 19"/>
          <p:cNvSpPr txBox="1"/>
          <p:nvPr/>
        </p:nvSpPr>
        <p:spPr>
          <a:xfrm>
            <a:off x="0" y="4267200"/>
            <a:ext cx="2852576" cy="369332"/>
          </a:xfrm>
          <a:prstGeom prst="rect">
            <a:avLst/>
          </a:prstGeom>
          <a:noFill/>
        </p:spPr>
        <p:txBody>
          <a:bodyPr wrap="none" rtlCol="0">
            <a:spAutoFit/>
          </a:bodyPr>
          <a:lstStyle/>
          <a:p>
            <a:r>
              <a:rPr lang="en-US" dirty="0" smtClean="0"/>
              <a:t>Is this complete Binary tree</a:t>
            </a:r>
            <a:endParaRPr lang="en-US" dirty="0"/>
          </a:p>
        </p:txBody>
      </p:sp>
      <p:sp>
        <p:nvSpPr>
          <p:cNvPr id="29" name="TextBox 28"/>
          <p:cNvSpPr txBox="1"/>
          <p:nvPr/>
        </p:nvSpPr>
        <p:spPr>
          <a:xfrm>
            <a:off x="3276600" y="4267200"/>
            <a:ext cx="2746778" cy="369332"/>
          </a:xfrm>
          <a:prstGeom prst="rect">
            <a:avLst/>
          </a:prstGeom>
          <a:noFill/>
        </p:spPr>
        <p:txBody>
          <a:bodyPr wrap="none" rtlCol="0">
            <a:spAutoFit/>
          </a:bodyPr>
          <a:lstStyle/>
          <a:p>
            <a:r>
              <a:rPr lang="en-US" dirty="0" smtClean="0"/>
              <a:t>Is this complete Binary tree</a:t>
            </a:r>
            <a:endParaRPr lang="en-US" dirty="0"/>
          </a:p>
        </p:txBody>
      </p:sp>
      <p:sp>
        <p:nvSpPr>
          <p:cNvPr id="30" name="TextBox 29"/>
          <p:cNvSpPr txBox="1"/>
          <p:nvPr/>
        </p:nvSpPr>
        <p:spPr>
          <a:xfrm>
            <a:off x="6397222" y="4191000"/>
            <a:ext cx="2746778" cy="369332"/>
          </a:xfrm>
          <a:prstGeom prst="rect">
            <a:avLst/>
          </a:prstGeom>
          <a:noFill/>
        </p:spPr>
        <p:txBody>
          <a:bodyPr wrap="none" rtlCol="0">
            <a:spAutoFit/>
          </a:bodyPr>
          <a:lstStyle/>
          <a:p>
            <a:r>
              <a:rPr lang="en-US" dirty="0" smtClean="0"/>
              <a:t>Is this complete Binary tree</a:t>
            </a:r>
            <a:endParaRPr lang="en-US" dirty="0"/>
          </a:p>
        </p:txBody>
      </p:sp>
      <p:sp>
        <p:nvSpPr>
          <p:cNvPr id="31" name="TextBox 30"/>
          <p:cNvSpPr txBox="1"/>
          <p:nvPr/>
        </p:nvSpPr>
        <p:spPr>
          <a:xfrm>
            <a:off x="838200" y="4800600"/>
            <a:ext cx="512641" cy="369332"/>
          </a:xfrm>
          <a:prstGeom prst="rect">
            <a:avLst/>
          </a:prstGeom>
          <a:noFill/>
        </p:spPr>
        <p:txBody>
          <a:bodyPr wrap="none" rtlCol="0">
            <a:spAutoFit/>
          </a:bodyPr>
          <a:lstStyle/>
          <a:p>
            <a:r>
              <a:rPr lang="en-US" dirty="0" smtClean="0"/>
              <a:t>YES</a:t>
            </a:r>
            <a:endParaRPr lang="en-US" dirty="0"/>
          </a:p>
        </p:txBody>
      </p:sp>
      <p:sp>
        <p:nvSpPr>
          <p:cNvPr id="32" name="TextBox 31"/>
          <p:cNvSpPr txBox="1"/>
          <p:nvPr/>
        </p:nvSpPr>
        <p:spPr>
          <a:xfrm>
            <a:off x="3124200" y="4724400"/>
            <a:ext cx="3048000" cy="1138773"/>
          </a:xfrm>
          <a:prstGeom prst="rect">
            <a:avLst/>
          </a:prstGeom>
          <a:noFill/>
        </p:spPr>
        <p:txBody>
          <a:bodyPr wrap="square" rtlCol="0">
            <a:spAutoFit/>
          </a:bodyPr>
          <a:lstStyle/>
          <a:p>
            <a:r>
              <a:rPr lang="en-US" dirty="0" smtClean="0"/>
              <a:t>YES</a:t>
            </a:r>
          </a:p>
          <a:p>
            <a:r>
              <a:rPr lang="en-GB" sz="1600" dirty="0" smtClean="0">
                <a:solidFill>
                  <a:srgbClr val="FF0000"/>
                </a:solidFill>
                <a:latin typeface="Arial" charset="0"/>
                <a:cs typeface="Arial Unicode MS" charset="0"/>
              </a:rPr>
              <a:t>But this binary tree </a:t>
            </a:r>
            <a:r>
              <a:rPr lang="en-GB" sz="1600" u="sng" dirty="0" smtClean="0">
                <a:solidFill>
                  <a:srgbClr val="FF0000"/>
                </a:solidFill>
                <a:latin typeface="Arial" charset="0"/>
                <a:cs typeface="Arial Unicode MS" charset="0"/>
              </a:rPr>
              <a:t>is </a:t>
            </a:r>
            <a:r>
              <a:rPr lang="en-GB" sz="1600" dirty="0" smtClean="0">
                <a:solidFill>
                  <a:srgbClr val="FF0000"/>
                </a:solidFill>
                <a:latin typeface="Arial" charset="0"/>
                <a:cs typeface="Arial Unicode MS" charset="0"/>
              </a:rPr>
              <a:t>complete.  It has only one node, the root</a:t>
            </a:r>
            <a:r>
              <a:rPr lang="en-GB" sz="1600" dirty="0" smtClean="0">
                <a:latin typeface="Arial" charset="0"/>
                <a:cs typeface="Arial Unicode MS" charset="0"/>
              </a:rPr>
              <a:t>.</a:t>
            </a:r>
          </a:p>
          <a:p>
            <a:endParaRPr lang="en-US" dirty="0"/>
          </a:p>
        </p:txBody>
      </p:sp>
      <p:sp>
        <p:nvSpPr>
          <p:cNvPr id="33" name="TextBox 32"/>
          <p:cNvSpPr txBox="1"/>
          <p:nvPr/>
        </p:nvSpPr>
        <p:spPr>
          <a:xfrm>
            <a:off x="6477000" y="4724400"/>
            <a:ext cx="2438400" cy="1477328"/>
          </a:xfrm>
          <a:prstGeom prst="rect">
            <a:avLst/>
          </a:prstGeom>
          <a:noFill/>
        </p:spPr>
        <p:txBody>
          <a:bodyPr wrap="square" rtlCol="0">
            <a:spAutoFit/>
          </a:bodyPr>
          <a:lstStyle/>
          <a:p>
            <a:r>
              <a:rPr lang="en-US" dirty="0" smtClean="0"/>
              <a:t>YES</a:t>
            </a:r>
          </a:p>
          <a:p>
            <a:r>
              <a:rPr lang="en-GB" dirty="0" smtClean="0">
                <a:solidFill>
                  <a:srgbClr val="FF0000"/>
                </a:solidFill>
              </a:rPr>
              <a:t>It is called the empty tree, and it has no nodes, not even a root.</a:t>
            </a:r>
          </a:p>
          <a:p>
            <a:endParaRPr lang="en-US" dirty="0"/>
          </a:p>
        </p:txBody>
      </p:sp>
      <p:sp>
        <p:nvSpPr>
          <p:cNvPr id="16" name="Oval 15"/>
          <p:cNvSpPr/>
          <p:nvPr/>
        </p:nvSpPr>
        <p:spPr>
          <a:xfrm>
            <a:off x="1219200" y="144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1000" y="2743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733800" y="144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6" idx="3"/>
            <a:endCxn id="19" idx="0"/>
          </p:cNvCxnSpPr>
          <p:nvPr/>
        </p:nvCxnSpPr>
        <p:spPr>
          <a:xfrm rot="5400000">
            <a:off x="577080" y="2011805"/>
            <a:ext cx="840115"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More Examples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20" name="TextBox 19"/>
          <p:cNvSpPr txBox="1"/>
          <p:nvPr/>
        </p:nvSpPr>
        <p:spPr>
          <a:xfrm>
            <a:off x="152400" y="3352800"/>
            <a:ext cx="2301399" cy="369332"/>
          </a:xfrm>
          <a:prstGeom prst="rect">
            <a:avLst/>
          </a:prstGeom>
          <a:noFill/>
        </p:spPr>
        <p:txBody>
          <a:bodyPr wrap="none" rtlCol="0">
            <a:spAutoFit/>
          </a:bodyPr>
          <a:lstStyle/>
          <a:p>
            <a:r>
              <a:rPr lang="en-US" dirty="0" smtClean="0"/>
              <a:t>Is this Full or complete</a:t>
            </a:r>
            <a:endParaRPr lang="en-US" dirty="0"/>
          </a:p>
        </p:txBody>
      </p:sp>
      <p:sp>
        <p:nvSpPr>
          <p:cNvPr id="29" name="TextBox 28"/>
          <p:cNvSpPr txBox="1"/>
          <p:nvPr/>
        </p:nvSpPr>
        <p:spPr>
          <a:xfrm>
            <a:off x="3200400" y="3364468"/>
            <a:ext cx="2301399" cy="369332"/>
          </a:xfrm>
          <a:prstGeom prst="rect">
            <a:avLst/>
          </a:prstGeom>
          <a:noFill/>
        </p:spPr>
        <p:txBody>
          <a:bodyPr wrap="none" rtlCol="0">
            <a:spAutoFit/>
          </a:bodyPr>
          <a:lstStyle/>
          <a:p>
            <a:r>
              <a:rPr lang="en-US" dirty="0" smtClean="0"/>
              <a:t>Is this Full or complete</a:t>
            </a:r>
            <a:endParaRPr lang="en-US" dirty="0"/>
          </a:p>
        </p:txBody>
      </p:sp>
      <p:sp>
        <p:nvSpPr>
          <p:cNvPr id="30" name="TextBox 29"/>
          <p:cNvSpPr txBox="1"/>
          <p:nvPr/>
        </p:nvSpPr>
        <p:spPr>
          <a:xfrm>
            <a:off x="6172200" y="3276600"/>
            <a:ext cx="2301399" cy="369332"/>
          </a:xfrm>
          <a:prstGeom prst="rect">
            <a:avLst/>
          </a:prstGeom>
          <a:noFill/>
        </p:spPr>
        <p:txBody>
          <a:bodyPr wrap="none" rtlCol="0">
            <a:spAutoFit/>
          </a:bodyPr>
          <a:lstStyle/>
          <a:p>
            <a:r>
              <a:rPr lang="en-US" dirty="0" smtClean="0"/>
              <a:t>Is this Full or complete</a:t>
            </a:r>
            <a:endParaRPr lang="en-US" dirty="0"/>
          </a:p>
        </p:txBody>
      </p:sp>
      <p:sp>
        <p:nvSpPr>
          <p:cNvPr id="31" name="TextBox 30"/>
          <p:cNvSpPr txBox="1"/>
          <p:nvPr/>
        </p:nvSpPr>
        <p:spPr>
          <a:xfrm>
            <a:off x="152400" y="3733800"/>
            <a:ext cx="2590800" cy="369332"/>
          </a:xfrm>
          <a:prstGeom prst="rect">
            <a:avLst/>
          </a:prstGeom>
          <a:noFill/>
        </p:spPr>
        <p:txBody>
          <a:bodyPr wrap="square" rtlCol="0">
            <a:spAutoFit/>
          </a:bodyPr>
          <a:lstStyle/>
          <a:p>
            <a:r>
              <a:rPr lang="en-US" dirty="0" smtClean="0"/>
              <a:t>Full but Not Complete</a:t>
            </a:r>
            <a:endParaRPr lang="en-US" dirty="0"/>
          </a:p>
        </p:txBody>
      </p:sp>
      <p:sp>
        <p:nvSpPr>
          <p:cNvPr id="32" name="TextBox 31"/>
          <p:cNvSpPr txBox="1"/>
          <p:nvPr/>
        </p:nvSpPr>
        <p:spPr>
          <a:xfrm>
            <a:off x="3124200" y="3657600"/>
            <a:ext cx="2286000" cy="369332"/>
          </a:xfrm>
          <a:prstGeom prst="rect">
            <a:avLst/>
          </a:prstGeom>
          <a:noFill/>
        </p:spPr>
        <p:txBody>
          <a:bodyPr wrap="square" rtlCol="0">
            <a:spAutoFit/>
          </a:bodyPr>
          <a:lstStyle/>
          <a:p>
            <a:r>
              <a:rPr lang="en-US" dirty="0" smtClean="0"/>
              <a:t>Complete but not full</a:t>
            </a:r>
            <a:endParaRPr lang="en-US" dirty="0"/>
          </a:p>
        </p:txBody>
      </p:sp>
      <p:sp>
        <p:nvSpPr>
          <p:cNvPr id="33" name="TextBox 32"/>
          <p:cNvSpPr txBox="1"/>
          <p:nvPr/>
        </p:nvSpPr>
        <p:spPr>
          <a:xfrm>
            <a:off x="6019800" y="3581400"/>
            <a:ext cx="2743200" cy="369332"/>
          </a:xfrm>
          <a:prstGeom prst="rect">
            <a:avLst/>
          </a:prstGeom>
          <a:noFill/>
        </p:spPr>
        <p:txBody>
          <a:bodyPr wrap="square" rtlCol="0">
            <a:spAutoFit/>
          </a:bodyPr>
          <a:lstStyle/>
          <a:p>
            <a:r>
              <a:rPr lang="en-US" dirty="0" smtClean="0"/>
              <a:t>Neither Full nor complete</a:t>
            </a:r>
            <a:endParaRPr lang="en-US" dirty="0"/>
          </a:p>
        </p:txBody>
      </p:sp>
      <p:pic>
        <p:nvPicPr>
          <p:cNvPr id="69634" name="Picture 2"/>
          <p:cNvPicPr>
            <a:picLocks noChangeAspect="1" noChangeArrowheads="1"/>
          </p:cNvPicPr>
          <p:nvPr/>
        </p:nvPicPr>
        <p:blipFill>
          <a:blip r:embed="rId2" cstate="print"/>
          <a:srcRect/>
          <a:stretch>
            <a:fillRect/>
          </a:stretch>
        </p:blipFill>
        <p:spPr bwMode="auto">
          <a:xfrm>
            <a:off x="0" y="762000"/>
            <a:ext cx="2743200" cy="2438400"/>
          </a:xfrm>
          <a:prstGeom prst="rect">
            <a:avLst/>
          </a:prstGeom>
          <a:noFill/>
          <a:ln w="9525">
            <a:noFill/>
            <a:miter lim="800000"/>
            <a:headEnd/>
            <a:tailEnd/>
          </a:ln>
          <a:effectLst/>
        </p:spPr>
      </p:pic>
      <p:pic>
        <p:nvPicPr>
          <p:cNvPr id="69635" name="Picture 3"/>
          <p:cNvPicPr>
            <a:picLocks noChangeAspect="1" noChangeArrowheads="1"/>
          </p:cNvPicPr>
          <p:nvPr/>
        </p:nvPicPr>
        <p:blipFill>
          <a:blip r:embed="rId3" cstate="print"/>
          <a:srcRect/>
          <a:stretch>
            <a:fillRect/>
          </a:stretch>
        </p:blipFill>
        <p:spPr bwMode="auto">
          <a:xfrm>
            <a:off x="2895600" y="762000"/>
            <a:ext cx="2362200" cy="2438400"/>
          </a:xfrm>
          <a:prstGeom prst="rect">
            <a:avLst/>
          </a:prstGeom>
          <a:noFill/>
          <a:ln w="9525">
            <a:noFill/>
            <a:miter lim="800000"/>
            <a:headEnd/>
            <a:tailEnd/>
          </a:ln>
          <a:effectLst/>
        </p:spPr>
      </p:pic>
      <p:pic>
        <p:nvPicPr>
          <p:cNvPr id="69636" name="Picture 4"/>
          <p:cNvPicPr>
            <a:picLocks noChangeAspect="1" noChangeArrowheads="1"/>
          </p:cNvPicPr>
          <p:nvPr/>
        </p:nvPicPr>
        <p:blipFill>
          <a:blip r:embed="rId4" cstate="print"/>
          <a:srcRect/>
          <a:stretch>
            <a:fillRect/>
          </a:stretch>
        </p:blipFill>
        <p:spPr bwMode="auto">
          <a:xfrm>
            <a:off x="6096000" y="838200"/>
            <a:ext cx="2286000" cy="2133600"/>
          </a:xfrm>
          <a:prstGeom prst="rect">
            <a:avLst/>
          </a:prstGeom>
          <a:noFill/>
          <a:ln w="9525">
            <a:noFill/>
            <a:miter lim="800000"/>
            <a:headEnd/>
            <a:tailEnd/>
          </a:ln>
          <a:effectLst/>
        </p:spPr>
      </p:pic>
      <p:sp>
        <p:nvSpPr>
          <p:cNvPr id="14" name="Rectangle 13"/>
          <p:cNvSpPr/>
          <p:nvPr/>
        </p:nvSpPr>
        <p:spPr>
          <a:xfrm>
            <a:off x="228600" y="4114800"/>
            <a:ext cx="8610600" cy="923330"/>
          </a:xfrm>
          <a:prstGeom prst="rect">
            <a:avLst/>
          </a:prstGeom>
        </p:spPr>
        <p:txBody>
          <a:bodyPr wrap="square">
            <a:spAutoFit/>
          </a:bodyPr>
          <a:lstStyle/>
          <a:p>
            <a:pPr>
              <a:buFont typeface="Wingdings" pitchFamily="2" charset="2"/>
              <a:buChar char="Ø"/>
            </a:pPr>
            <a:r>
              <a:rPr lang="en-US" b="1" dirty="0" smtClean="0"/>
              <a:t>Perfect binary tree</a:t>
            </a:r>
            <a:r>
              <a:rPr lang="en-US" dirty="0" smtClean="0"/>
              <a:t> :- Every node except the leaf nodes have two children and every level (last level too) is completely filled. i.e. Perfect binary tree is a binary tree where each level contains the </a:t>
            </a:r>
            <a:r>
              <a:rPr lang="en-US" i="1" dirty="0" smtClean="0"/>
              <a:t>maximum</a:t>
            </a:r>
            <a:r>
              <a:rPr lang="en-US" dirty="0" smtClean="0"/>
              <a:t> number of nodes</a:t>
            </a:r>
            <a:endParaRPr lang="en-US" dirty="0"/>
          </a:p>
        </p:txBody>
      </p:sp>
      <p:sp>
        <p:nvSpPr>
          <p:cNvPr id="16" name="Rectangle 15"/>
          <p:cNvSpPr/>
          <p:nvPr/>
        </p:nvSpPr>
        <p:spPr>
          <a:xfrm>
            <a:off x="253246" y="5181600"/>
            <a:ext cx="8248668" cy="1015663"/>
          </a:xfrm>
          <a:prstGeom prst="rect">
            <a:avLst/>
          </a:prstGeom>
        </p:spPr>
        <p:txBody>
          <a:bodyPr wrap="none">
            <a:spAutoFit/>
          </a:bodyPr>
          <a:lstStyle/>
          <a:p>
            <a:pPr>
              <a:buFont typeface="Wingdings" pitchFamily="2" charset="2"/>
              <a:buChar char="Ø"/>
            </a:pPr>
            <a:r>
              <a:rPr lang="en-US" sz="2000" dirty="0" smtClean="0">
                <a:solidFill>
                  <a:srgbClr val="FF0000"/>
                </a:solidFill>
              </a:rPr>
              <a:t>If N is the total nodes in a </a:t>
            </a:r>
            <a:r>
              <a:rPr lang="en-US" sz="2000" b="1" dirty="0" smtClean="0"/>
              <a:t>Perfect binary tree</a:t>
            </a:r>
            <a:r>
              <a:rPr lang="en-US" sz="2000" dirty="0" smtClean="0">
                <a:solidFill>
                  <a:srgbClr val="FF0000"/>
                </a:solidFill>
              </a:rPr>
              <a:t> then height (h) =   log</a:t>
            </a:r>
            <a:r>
              <a:rPr lang="en-US" sz="2000" baseline="-25000" dirty="0" smtClean="0">
                <a:solidFill>
                  <a:srgbClr val="FF0000"/>
                </a:solidFill>
              </a:rPr>
              <a:t>2</a:t>
            </a:r>
            <a:r>
              <a:rPr lang="en-US" sz="2000" dirty="0" smtClean="0">
                <a:solidFill>
                  <a:srgbClr val="FF0000"/>
                </a:solidFill>
              </a:rPr>
              <a:t>(N+1)-1</a:t>
            </a:r>
          </a:p>
          <a:p>
            <a:endParaRPr lang="en-US" sz="2000" dirty="0" smtClean="0">
              <a:solidFill>
                <a:srgbClr val="FF0000"/>
              </a:solidFill>
            </a:endParaRPr>
          </a:p>
          <a:p>
            <a:pPr>
              <a:buFont typeface="Wingdings" pitchFamily="2" charset="2"/>
              <a:buChar char="Ø"/>
            </a:pPr>
            <a:r>
              <a:rPr lang="en-US" sz="2000" dirty="0" smtClean="0">
                <a:solidFill>
                  <a:srgbClr val="FF0000"/>
                </a:solidFill>
              </a:rPr>
              <a:t> Therefore, the total number of nodes in a </a:t>
            </a:r>
            <a:r>
              <a:rPr lang="en-US" sz="2000" b="1" dirty="0" smtClean="0"/>
              <a:t>Perfect binary tree</a:t>
            </a:r>
            <a:r>
              <a:rPr lang="en-US" sz="2000" dirty="0" smtClean="0">
                <a:solidFill>
                  <a:srgbClr val="FF0000"/>
                </a:solidFill>
              </a:rPr>
              <a:t> of height h=  </a:t>
            </a:r>
            <a:endParaRPr lang="en-US" sz="2000" dirty="0">
              <a:solidFill>
                <a:srgbClr val="FF0000"/>
              </a:solidFill>
            </a:endParaRPr>
          </a:p>
        </p:txBody>
      </p:sp>
      <p:sp>
        <p:nvSpPr>
          <p:cNvPr id="18" name="Rectangle 17"/>
          <p:cNvSpPr/>
          <p:nvPr/>
        </p:nvSpPr>
        <p:spPr>
          <a:xfrm>
            <a:off x="8180275" y="5791200"/>
            <a:ext cx="1045479" cy="400110"/>
          </a:xfrm>
          <a:prstGeom prst="rect">
            <a:avLst/>
          </a:prstGeom>
        </p:spPr>
        <p:txBody>
          <a:bodyPr wrap="none">
            <a:spAutoFit/>
          </a:bodyPr>
          <a:lstStyle/>
          <a:p>
            <a:r>
              <a:rPr lang="en-US" sz="2000" dirty="0" smtClean="0"/>
              <a:t>2</a:t>
            </a:r>
            <a:r>
              <a:rPr lang="en-US" sz="2000" baseline="30000" dirty="0" smtClean="0"/>
              <a:t>h+1 </a:t>
            </a:r>
            <a:r>
              <a:rPr lang="en-US" sz="2000" dirty="0" smtClean="0"/>
              <a:t> – 1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Skewed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533400" y="914400"/>
            <a:ext cx="8610600" cy="461665"/>
          </a:xfrm>
          <a:prstGeom prst="rect">
            <a:avLst/>
          </a:prstGeom>
          <a:noFill/>
        </p:spPr>
        <p:txBody>
          <a:bodyPr wrap="square" rtlCol="0">
            <a:spAutoFit/>
          </a:bodyPr>
          <a:lstStyle/>
          <a:p>
            <a:r>
              <a:rPr lang="en-US" sz="2400" u="sng" dirty="0" smtClean="0"/>
              <a:t>Left Skewed Tree</a:t>
            </a:r>
            <a:r>
              <a:rPr lang="en-US" sz="2400" dirty="0" smtClean="0"/>
              <a:t>				</a:t>
            </a:r>
            <a:r>
              <a:rPr lang="en-US" sz="2400" u="sng" dirty="0" smtClean="0"/>
              <a:t>Right Skewed Tree</a:t>
            </a:r>
            <a:endParaRPr lang="en-US" sz="2400" u="sng" dirty="0"/>
          </a:p>
        </p:txBody>
      </p:sp>
      <p:grpSp>
        <p:nvGrpSpPr>
          <p:cNvPr id="25" name="Group 24"/>
          <p:cNvGrpSpPr/>
          <p:nvPr/>
        </p:nvGrpSpPr>
        <p:grpSpPr>
          <a:xfrm>
            <a:off x="152400" y="1981200"/>
            <a:ext cx="2743200" cy="3048000"/>
            <a:chOff x="152400" y="1981200"/>
            <a:chExt cx="2743200" cy="3048000"/>
          </a:xfrm>
        </p:grpSpPr>
        <p:sp>
          <p:nvSpPr>
            <p:cNvPr id="8" name="Oval 7"/>
            <p:cNvSpPr/>
            <p:nvPr/>
          </p:nvSpPr>
          <p:spPr>
            <a:xfrm>
              <a:off x="2438400" y="198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1828800" y="2590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1295400"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2" name="Oval 11"/>
            <p:cNvSpPr/>
            <p:nvPr/>
          </p:nvSpPr>
          <p:spPr>
            <a:xfrm>
              <a:off x="6858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3" name="Oval 12"/>
            <p:cNvSpPr/>
            <p:nvPr/>
          </p:nvSpPr>
          <p:spPr>
            <a:xfrm>
              <a:off x="152400" y="4572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6" name="Straight Connector 15"/>
            <p:cNvCxnSpPr>
              <a:stCxn id="8" idx="3"/>
              <a:endCxn id="9" idx="7"/>
            </p:cNvCxnSpPr>
            <p:nvPr/>
          </p:nvCxnSpPr>
          <p:spPr>
            <a:xfrm rot="5400000">
              <a:off x="2219045" y="2371445"/>
              <a:ext cx="2863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618690" y="2971800"/>
              <a:ext cx="2863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2" idx="7"/>
            </p:cNvCxnSpPr>
            <p:nvPr/>
          </p:nvCxnSpPr>
          <p:spPr>
            <a:xfrm rot="5400000">
              <a:off x="1037946" y="3695700"/>
              <a:ext cx="371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3"/>
            </p:cNvCxnSpPr>
            <p:nvPr/>
          </p:nvCxnSpPr>
          <p:spPr>
            <a:xfrm rot="5400000">
              <a:off x="495301" y="4390745"/>
              <a:ext cx="295555" cy="2193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943600" y="2057400"/>
            <a:ext cx="2362200" cy="3276600"/>
            <a:chOff x="2609290" y="2057400"/>
            <a:chExt cx="2362200" cy="3276600"/>
          </a:xfrm>
        </p:grpSpPr>
        <p:sp>
          <p:nvSpPr>
            <p:cNvPr id="27" name="Oval 26"/>
            <p:cNvSpPr/>
            <p:nvPr/>
          </p:nvSpPr>
          <p:spPr>
            <a:xfrm>
              <a:off x="260929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8" name="Oval 27"/>
            <p:cNvSpPr/>
            <p:nvPr/>
          </p:nvSpPr>
          <p:spPr>
            <a:xfrm>
              <a:off x="3200400" y="2743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9" name="Oval 28"/>
            <p:cNvSpPr/>
            <p:nvPr/>
          </p:nvSpPr>
          <p:spPr>
            <a:xfrm>
              <a:off x="37338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0" name="Oval 29"/>
            <p:cNvSpPr/>
            <p:nvPr/>
          </p:nvSpPr>
          <p:spPr>
            <a:xfrm>
              <a:off x="413329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31" name="Oval 30"/>
            <p:cNvSpPr/>
            <p:nvPr/>
          </p:nvSpPr>
          <p:spPr>
            <a:xfrm>
              <a:off x="451429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grpSp>
      <p:cxnSp>
        <p:nvCxnSpPr>
          <p:cNvPr id="39" name="Straight Connector 38"/>
          <p:cNvCxnSpPr>
            <a:stCxn id="27" idx="5"/>
            <a:endCxn id="28" idx="1"/>
          </p:cNvCxnSpPr>
          <p:nvPr/>
        </p:nvCxnSpPr>
        <p:spPr>
          <a:xfrm rot="16200000" flipH="1">
            <a:off x="6286500" y="2494990"/>
            <a:ext cx="362510" cy="26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5"/>
            <a:endCxn id="29" idx="1"/>
          </p:cNvCxnSpPr>
          <p:nvPr/>
        </p:nvCxnSpPr>
        <p:spPr>
          <a:xfrm rot="16200000" flipH="1">
            <a:off x="6886855" y="3171545"/>
            <a:ext cx="2863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7324445" y="3800756"/>
            <a:ext cx="371755" cy="237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1645" y="4572001"/>
            <a:ext cx="371755" cy="21935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57200" y="5562600"/>
            <a:ext cx="6477000" cy="369332"/>
          </a:xfrm>
          <a:prstGeom prst="rect">
            <a:avLst/>
          </a:prstGeom>
          <a:noFill/>
        </p:spPr>
        <p:txBody>
          <a:bodyPr wrap="square" rtlCol="0">
            <a:spAutoFit/>
          </a:bodyPr>
          <a:lstStyle/>
          <a:p>
            <a:r>
              <a:rPr lang="en-US" dirty="0" smtClean="0"/>
              <a:t>Height = N – 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Representation of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308324"/>
          </a:xfrm>
          <a:prstGeom prst="rect">
            <a:avLst/>
          </a:prstGeom>
          <a:noFill/>
        </p:spPr>
        <p:txBody>
          <a:bodyPr wrap="square" rtlCol="0">
            <a:spAutoFit/>
          </a:bodyPr>
          <a:lstStyle/>
          <a:p>
            <a:r>
              <a:rPr lang="en-US" dirty="0" smtClean="0"/>
              <a:t>Binary tree can be represented in two ways –</a:t>
            </a:r>
          </a:p>
          <a:p>
            <a:pPr marL="342900" indent="-342900">
              <a:buAutoNum type="arabicPeriod"/>
            </a:pPr>
            <a:r>
              <a:rPr lang="en-US" dirty="0" smtClean="0"/>
              <a:t>Array</a:t>
            </a:r>
          </a:p>
          <a:p>
            <a:pPr marL="342900" indent="-342900">
              <a:buAutoNum type="arabicPeriod"/>
            </a:pPr>
            <a:r>
              <a:rPr lang="en-US" dirty="0" smtClean="0"/>
              <a:t>Linked list  </a:t>
            </a:r>
          </a:p>
          <a:p>
            <a:pPr marL="342900" indent="-342900">
              <a:buAutoNum type="arabicPeriod"/>
            </a:pPr>
            <a:endParaRPr lang="en-US" dirty="0" smtClean="0"/>
          </a:p>
          <a:p>
            <a:pPr marL="342900" indent="-342900"/>
            <a:r>
              <a:rPr lang="en-US" b="1" i="1" dirty="0" smtClean="0"/>
              <a:t>Array Representation </a:t>
            </a:r>
            <a:r>
              <a:rPr lang="en-US" dirty="0" smtClean="0"/>
              <a:t>–</a:t>
            </a:r>
          </a:p>
          <a:p>
            <a:pPr marL="342900" indent="-342900"/>
            <a:r>
              <a:rPr lang="en-US" dirty="0" smtClean="0"/>
              <a:t>Three arrays to be maintained.</a:t>
            </a:r>
          </a:p>
          <a:p>
            <a:endParaRPr lang="en-US" dirty="0" smtClean="0"/>
          </a:p>
          <a:p>
            <a:endParaRPr lang="en-US" dirty="0"/>
          </a:p>
        </p:txBody>
      </p:sp>
      <p:graphicFrame>
        <p:nvGraphicFramePr>
          <p:cNvPr id="7" name="Table 6"/>
          <p:cNvGraphicFramePr>
            <a:graphicFrameLocks noGrp="1"/>
          </p:cNvGraphicFramePr>
          <p:nvPr/>
        </p:nvGraphicFramePr>
        <p:xfrm>
          <a:off x="2057400" y="2971800"/>
          <a:ext cx="2895599" cy="370840"/>
        </p:xfrm>
        <a:graphic>
          <a:graphicData uri="http://schemas.openxmlformats.org/drawingml/2006/table">
            <a:tbl>
              <a:tblPr firstRow="1" bandRow="1">
                <a:tableStyleId>{5940675A-B579-460E-94D1-54222C63F5DA}</a:tableStyleId>
              </a:tblPr>
              <a:tblGrid>
                <a:gridCol w="413657"/>
                <a:gridCol w="413657"/>
                <a:gridCol w="413657"/>
                <a:gridCol w="413657"/>
                <a:gridCol w="413657"/>
                <a:gridCol w="413657"/>
                <a:gridCol w="413657"/>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G</a:t>
                      </a:r>
                      <a:endParaRPr lang="en-US" dirty="0"/>
                    </a:p>
                  </a:txBody>
                  <a:tcPr/>
                </a:tc>
              </a:tr>
            </a:tbl>
          </a:graphicData>
        </a:graphic>
      </p:graphicFrame>
      <p:graphicFrame>
        <p:nvGraphicFramePr>
          <p:cNvPr id="8" name="Table 7"/>
          <p:cNvGraphicFramePr>
            <a:graphicFrameLocks noGrp="1"/>
          </p:cNvGraphicFramePr>
          <p:nvPr/>
        </p:nvGraphicFramePr>
        <p:xfrm>
          <a:off x="2057400" y="3581400"/>
          <a:ext cx="2895599" cy="365760"/>
        </p:xfrm>
        <a:graphic>
          <a:graphicData uri="http://schemas.openxmlformats.org/drawingml/2006/table">
            <a:tbl>
              <a:tblPr firstRow="1" bandRow="1">
                <a:tableStyleId>{5940675A-B579-460E-94D1-54222C63F5DA}</a:tableStyleId>
              </a:tblPr>
              <a:tblGrid>
                <a:gridCol w="413657"/>
                <a:gridCol w="413657"/>
                <a:gridCol w="413657"/>
                <a:gridCol w="413657"/>
                <a:gridCol w="413657"/>
                <a:gridCol w="413657"/>
                <a:gridCol w="413657"/>
              </a:tblGrid>
              <a:tr h="30480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graphicFrame>
        <p:nvGraphicFramePr>
          <p:cNvPr id="9" name="Table 8"/>
          <p:cNvGraphicFramePr>
            <a:graphicFrameLocks noGrp="1"/>
          </p:cNvGraphicFramePr>
          <p:nvPr/>
        </p:nvGraphicFramePr>
        <p:xfrm>
          <a:off x="2057401" y="4191000"/>
          <a:ext cx="2895599" cy="381000"/>
        </p:xfrm>
        <a:graphic>
          <a:graphicData uri="http://schemas.openxmlformats.org/drawingml/2006/table">
            <a:tbl>
              <a:tblPr firstRow="1" bandRow="1">
                <a:tableStyleId>{5940675A-B579-460E-94D1-54222C63F5DA}</a:tableStyleId>
              </a:tblPr>
              <a:tblGrid>
                <a:gridCol w="413657"/>
                <a:gridCol w="413657"/>
                <a:gridCol w="413657"/>
                <a:gridCol w="413657"/>
                <a:gridCol w="413657"/>
                <a:gridCol w="413657"/>
                <a:gridCol w="413657"/>
              </a:tblGrid>
              <a:tr h="38100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sp>
        <p:nvSpPr>
          <p:cNvPr id="10" name="TextBox 9"/>
          <p:cNvSpPr txBox="1"/>
          <p:nvPr/>
        </p:nvSpPr>
        <p:spPr>
          <a:xfrm>
            <a:off x="1295400" y="2971800"/>
            <a:ext cx="685800" cy="369332"/>
          </a:xfrm>
          <a:prstGeom prst="rect">
            <a:avLst/>
          </a:prstGeom>
          <a:noFill/>
        </p:spPr>
        <p:txBody>
          <a:bodyPr wrap="square" rtlCol="0">
            <a:spAutoFit/>
          </a:bodyPr>
          <a:lstStyle/>
          <a:p>
            <a:r>
              <a:rPr lang="en-US" dirty="0" smtClean="0"/>
              <a:t>Data</a:t>
            </a:r>
            <a:endParaRPr lang="en-US" dirty="0"/>
          </a:p>
        </p:txBody>
      </p:sp>
      <p:sp>
        <p:nvSpPr>
          <p:cNvPr id="12" name="TextBox 11"/>
          <p:cNvSpPr txBox="1"/>
          <p:nvPr/>
        </p:nvSpPr>
        <p:spPr>
          <a:xfrm>
            <a:off x="685800" y="3516868"/>
            <a:ext cx="1295400" cy="369332"/>
          </a:xfrm>
          <a:prstGeom prst="rect">
            <a:avLst/>
          </a:prstGeom>
          <a:noFill/>
        </p:spPr>
        <p:txBody>
          <a:bodyPr wrap="square" rtlCol="0">
            <a:spAutoFit/>
          </a:bodyPr>
          <a:lstStyle/>
          <a:p>
            <a:r>
              <a:rPr lang="en-US" dirty="0" smtClean="0"/>
              <a:t>Left Child</a:t>
            </a:r>
            <a:endParaRPr lang="en-US" dirty="0"/>
          </a:p>
        </p:txBody>
      </p:sp>
      <p:sp>
        <p:nvSpPr>
          <p:cNvPr id="13" name="TextBox 12"/>
          <p:cNvSpPr txBox="1"/>
          <p:nvPr/>
        </p:nvSpPr>
        <p:spPr>
          <a:xfrm>
            <a:off x="685800" y="4126468"/>
            <a:ext cx="1295400" cy="369332"/>
          </a:xfrm>
          <a:prstGeom prst="rect">
            <a:avLst/>
          </a:prstGeom>
          <a:noFill/>
        </p:spPr>
        <p:txBody>
          <a:bodyPr wrap="square" rtlCol="0">
            <a:spAutoFit/>
          </a:bodyPr>
          <a:lstStyle/>
          <a:p>
            <a:r>
              <a:rPr lang="en-US" dirty="0" smtClean="0"/>
              <a:t>Right Child</a:t>
            </a:r>
            <a:endParaRPr lang="en-US" dirty="0"/>
          </a:p>
        </p:txBody>
      </p:sp>
      <p:grpSp>
        <p:nvGrpSpPr>
          <p:cNvPr id="43" name="Group 42"/>
          <p:cNvGrpSpPr/>
          <p:nvPr/>
        </p:nvGrpSpPr>
        <p:grpSpPr>
          <a:xfrm>
            <a:off x="5867400" y="3124200"/>
            <a:ext cx="2438400" cy="3048000"/>
            <a:chOff x="5867400" y="3124200"/>
            <a:chExt cx="2438400" cy="3048000"/>
          </a:xfrm>
        </p:grpSpPr>
        <p:sp>
          <p:nvSpPr>
            <p:cNvPr id="16" name="Oval 15"/>
            <p:cNvSpPr/>
            <p:nvPr/>
          </p:nvSpPr>
          <p:spPr>
            <a:xfrm>
              <a:off x="6781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Oval 18"/>
            <p:cNvSpPr/>
            <p:nvPr/>
          </p:nvSpPr>
          <p:spPr>
            <a:xfrm>
              <a:off x="7391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1" name="Oval 20"/>
            <p:cNvSpPr/>
            <p:nvPr/>
          </p:nvSpPr>
          <p:spPr>
            <a:xfrm>
              <a:off x="6248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2" name="Oval 21"/>
            <p:cNvSpPr/>
            <p:nvPr/>
          </p:nvSpPr>
          <p:spPr>
            <a:xfrm>
              <a:off x="78486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23" name="Oval 22"/>
            <p:cNvSpPr/>
            <p:nvPr/>
          </p:nvSpPr>
          <p:spPr>
            <a:xfrm>
              <a:off x="693420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24" name="Oval 23"/>
            <p:cNvSpPr/>
            <p:nvPr/>
          </p:nvSpPr>
          <p:spPr>
            <a:xfrm>
              <a:off x="58674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5" name="Oval 24"/>
            <p:cNvSpPr/>
            <p:nvPr/>
          </p:nvSpPr>
          <p:spPr>
            <a:xfrm>
              <a:off x="6477000" y="571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cxnSp>
          <p:nvCxnSpPr>
            <p:cNvPr id="27" name="Straight Connector 26"/>
            <p:cNvCxnSpPr>
              <a:stCxn id="21" idx="7"/>
              <a:endCxn id="16" idx="3"/>
            </p:cNvCxnSpPr>
            <p:nvPr/>
          </p:nvCxnSpPr>
          <p:spPr>
            <a:xfrm rot="5400000" flipH="1" flipV="1">
              <a:off x="6486245" y="3666845"/>
              <a:ext cx="5149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5"/>
              <a:endCxn id="19" idx="1"/>
            </p:cNvCxnSpPr>
            <p:nvPr/>
          </p:nvCxnSpPr>
          <p:spPr>
            <a:xfrm rot="16200000" flipH="1">
              <a:off x="7095845" y="3590645"/>
              <a:ext cx="4387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3"/>
              <a:endCxn id="24" idx="0"/>
            </p:cNvCxnSpPr>
            <p:nvPr/>
          </p:nvCxnSpPr>
          <p:spPr>
            <a:xfrm rot="5400000">
              <a:off x="5981701" y="4466945"/>
              <a:ext cx="4479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4" idx="5"/>
              <a:endCxn id="25" idx="1"/>
            </p:cNvCxnSpPr>
            <p:nvPr/>
          </p:nvCxnSpPr>
          <p:spPr>
            <a:xfrm rot="16200000" flipH="1">
              <a:off x="6105245" y="5343245"/>
              <a:ext cx="5911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9" idx="5"/>
              <a:endCxn id="22" idx="0"/>
            </p:cNvCxnSpPr>
            <p:nvPr/>
          </p:nvCxnSpPr>
          <p:spPr>
            <a:xfrm rot="16200000" flipH="1">
              <a:off x="7667345" y="4390744"/>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9" idx="3"/>
              <a:endCxn id="23" idx="0"/>
            </p:cNvCxnSpPr>
            <p:nvPr/>
          </p:nvCxnSpPr>
          <p:spPr>
            <a:xfrm rot="5400000">
              <a:off x="7010401" y="4428845"/>
              <a:ext cx="600355" cy="2955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133600" y="2590800"/>
            <a:ext cx="2743200" cy="369332"/>
            <a:chOff x="2133600" y="2590800"/>
            <a:chExt cx="2743200" cy="369332"/>
          </a:xfrm>
        </p:grpSpPr>
        <p:sp>
          <p:nvSpPr>
            <p:cNvPr id="28" name="TextBox 27"/>
            <p:cNvSpPr txBox="1"/>
            <p:nvPr/>
          </p:nvSpPr>
          <p:spPr>
            <a:xfrm>
              <a:off x="2133600" y="2590800"/>
              <a:ext cx="304800" cy="369332"/>
            </a:xfrm>
            <a:prstGeom prst="rect">
              <a:avLst/>
            </a:prstGeom>
            <a:noFill/>
          </p:spPr>
          <p:txBody>
            <a:bodyPr wrap="square" rtlCol="0">
              <a:spAutoFit/>
            </a:bodyPr>
            <a:lstStyle/>
            <a:p>
              <a:r>
                <a:rPr lang="en-US" dirty="0" smtClean="0">
                  <a:solidFill>
                    <a:srgbClr val="FF0000"/>
                  </a:solidFill>
                </a:rPr>
                <a:t>0</a:t>
              </a:r>
              <a:endParaRPr lang="en-IN" dirty="0">
                <a:solidFill>
                  <a:srgbClr val="FF0000"/>
                </a:solidFill>
              </a:endParaRPr>
            </a:p>
          </p:txBody>
        </p:sp>
        <p:sp>
          <p:nvSpPr>
            <p:cNvPr id="31" name="TextBox 30"/>
            <p:cNvSpPr txBox="1"/>
            <p:nvPr/>
          </p:nvSpPr>
          <p:spPr>
            <a:xfrm>
              <a:off x="2514600" y="2590800"/>
              <a:ext cx="304800" cy="369332"/>
            </a:xfrm>
            <a:prstGeom prst="rect">
              <a:avLst/>
            </a:prstGeom>
            <a:noFill/>
          </p:spPr>
          <p:txBody>
            <a:bodyPr wrap="square" rtlCol="0">
              <a:spAutoFit/>
            </a:bodyPr>
            <a:lstStyle/>
            <a:p>
              <a:r>
                <a:rPr lang="en-US" dirty="0" smtClean="0">
                  <a:solidFill>
                    <a:srgbClr val="FF0000"/>
                  </a:solidFill>
                </a:rPr>
                <a:t>1</a:t>
              </a:r>
              <a:endParaRPr lang="en-IN" dirty="0">
                <a:solidFill>
                  <a:srgbClr val="FF0000"/>
                </a:solidFill>
              </a:endParaRPr>
            </a:p>
          </p:txBody>
        </p:sp>
        <p:sp>
          <p:nvSpPr>
            <p:cNvPr id="32" name="TextBox 31"/>
            <p:cNvSpPr txBox="1"/>
            <p:nvPr/>
          </p:nvSpPr>
          <p:spPr>
            <a:xfrm>
              <a:off x="2971800" y="2590800"/>
              <a:ext cx="304800" cy="369332"/>
            </a:xfrm>
            <a:prstGeom prst="rect">
              <a:avLst/>
            </a:prstGeom>
            <a:noFill/>
          </p:spPr>
          <p:txBody>
            <a:bodyPr wrap="square" rtlCol="0">
              <a:spAutoFit/>
            </a:bodyPr>
            <a:lstStyle/>
            <a:p>
              <a:r>
                <a:rPr lang="en-US" dirty="0" smtClean="0">
                  <a:solidFill>
                    <a:srgbClr val="FF0000"/>
                  </a:solidFill>
                </a:rPr>
                <a:t>2</a:t>
              </a:r>
              <a:endParaRPr lang="en-IN" dirty="0">
                <a:solidFill>
                  <a:srgbClr val="FF0000"/>
                </a:solidFill>
              </a:endParaRPr>
            </a:p>
          </p:txBody>
        </p:sp>
        <p:sp>
          <p:nvSpPr>
            <p:cNvPr id="33" name="TextBox 32"/>
            <p:cNvSpPr txBox="1"/>
            <p:nvPr/>
          </p:nvSpPr>
          <p:spPr>
            <a:xfrm>
              <a:off x="3352800" y="2590800"/>
              <a:ext cx="304800" cy="369332"/>
            </a:xfrm>
            <a:prstGeom prst="rect">
              <a:avLst/>
            </a:prstGeom>
            <a:noFill/>
          </p:spPr>
          <p:txBody>
            <a:bodyPr wrap="square" rtlCol="0">
              <a:spAutoFit/>
            </a:bodyPr>
            <a:lstStyle/>
            <a:p>
              <a:r>
                <a:rPr lang="en-US" dirty="0" smtClean="0">
                  <a:solidFill>
                    <a:srgbClr val="FF0000"/>
                  </a:solidFill>
                </a:rPr>
                <a:t>3</a:t>
              </a:r>
              <a:endParaRPr lang="en-IN" dirty="0">
                <a:solidFill>
                  <a:srgbClr val="FF0000"/>
                </a:solidFill>
              </a:endParaRPr>
            </a:p>
          </p:txBody>
        </p:sp>
        <p:sp>
          <p:nvSpPr>
            <p:cNvPr id="34" name="TextBox 33"/>
            <p:cNvSpPr txBox="1"/>
            <p:nvPr/>
          </p:nvSpPr>
          <p:spPr>
            <a:xfrm>
              <a:off x="3810000" y="2590800"/>
              <a:ext cx="304800" cy="369332"/>
            </a:xfrm>
            <a:prstGeom prst="rect">
              <a:avLst/>
            </a:prstGeom>
            <a:noFill/>
          </p:spPr>
          <p:txBody>
            <a:bodyPr wrap="square" rtlCol="0">
              <a:spAutoFit/>
            </a:bodyPr>
            <a:lstStyle/>
            <a:p>
              <a:r>
                <a:rPr lang="en-US" dirty="0" smtClean="0">
                  <a:solidFill>
                    <a:srgbClr val="FF0000"/>
                  </a:solidFill>
                </a:rPr>
                <a:t>4</a:t>
              </a:r>
              <a:endParaRPr lang="en-IN" dirty="0">
                <a:solidFill>
                  <a:srgbClr val="FF0000"/>
                </a:solidFill>
              </a:endParaRPr>
            </a:p>
          </p:txBody>
        </p:sp>
        <p:sp>
          <p:nvSpPr>
            <p:cNvPr id="35" name="TextBox 34"/>
            <p:cNvSpPr txBox="1"/>
            <p:nvPr/>
          </p:nvSpPr>
          <p:spPr>
            <a:xfrm>
              <a:off x="4191000" y="2590800"/>
              <a:ext cx="304800" cy="369332"/>
            </a:xfrm>
            <a:prstGeom prst="rect">
              <a:avLst/>
            </a:prstGeom>
            <a:noFill/>
          </p:spPr>
          <p:txBody>
            <a:bodyPr wrap="square" rtlCol="0">
              <a:spAutoFit/>
            </a:bodyPr>
            <a:lstStyle/>
            <a:p>
              <a:r>
                <a:rPr lang="en-US" dirty="0" smtClean="0">
                  <a:solidFill>
                    <a:srgbClr val="FF0000"/>
                  </a:solidFill>
                </a:rPr>
                <a:t>5</a:t>
              </a:r>
              <a:endParaRPr lang="en-IN" dirty="0">
                <a:solidFill>
                  <a:srgbClr val="FF0000"/>
                </a:solidFill>
              </a:endParaRPr>
            </a:p>
          </p:txBody>
        </p:sp>
        <p:sp>
          <p:nvSpPr>
            <p:cNvPr id="37" name="TextBox 36"/>
            <p:cNvSpPr txBox="1"/>
            <p:nvPr/>
          </p:nvSpPr>
          <p:spPr>
            <a:xfrm>
              <a:off x="4572000" y="2590800"/>
              <a:ext cx="304800" cy="369332"/>
            </a:xfrm>
            <a:prstGeom prst="rect">
              <a:avLst/>
            </a:prstGeom>
            <a:noFill/>
          </p:spPr>
          <p:txBody>
            <a:bodyPr wrap="square" rtlCol="0">
              <a:spAutoFit/>
            </a:bodyPr>
            <a:lstStyle/>
            <a:p>
              <a:r>
                <a:rPr lang="en-US" dirty="0" smtClean="0">
                  <a:solidFill>
                    <a:srgbClr val="FF0000"/>
                  </a:solidFill>
                </a:rPr>
                <a:t>6</a:t>
              </a:r>
              <a:endParaRPr lang="en-IN" dirty="0">
                <a:solidFill>
                  <a:srgbClr val="FF0000"/>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Representation of binary tree (Cont…)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862322"/>
          </a:xfrm>
          <a:prstGeom prst="rect">
            <a:avLst/>
          </a:prstGeom>
          <a:noFill/>
        </p:spPr>
        <p:txBody>
          <a:bodyPr wrap="square" rtlCol="0">
            <a:spAutoFit/>
          </a:bodyPr>
          <a:lstStyle/>
          <a:p>
            <a:r>
              <a:rPr lang="en-US" b="1" i="1" dirty="0" smtClean="0"/>
              <a:t>Linked List Representation –</a:t>
            </a:r>
          </a:p>
          <a:p>
            <a:endParaRPr lang="en-US" dirty="0" smtClean="0"/>
          </a:p>
          <a:p>
            <a:r>
              <a:rPr lang="en-US" dirty="0" err="1" smtClean="0"/>
              <a:t>struct</a:t>
            </a:r>
            <a:r>
              <a:rPr lang="en-US" dirty="0" smtClean="0"/>
              <a:t> Node{</a:t>
            </a:r>
          </a:p>
          <a:p>
            <a:r>
              <a:rPr lang="en-US" dirty="0" smtClean="0"/>
              <a:t>	</a:t>
            </a:r>
            <a:r>
              <a:rPr lang="en-US" dirty="0" err="1" smtClean="0"/>
              <a:t>struct</a:t>
            </a:r>
            <a:r>
              <a:rPr lang="en-US" dirty="0" smtClean="0"/>
              <a:t> node *</a:t>
            </a:r>
            <a:r>
              <a:rPr lang="en-US" dirty="0" err="1" smtClean="0"/>
              <a:t>lc</a:t>
            </a:r>
            <a:r>
              <a:rPr lang="en-US" dirty="0" smtClean="0"/>
              <a:t>;</a:t>
            </a:r>
          </a:p>
          <a:p>
            <a:r>
              <a:rPr lang="en-US" dirty="0" smtClean="0"/>
              <a:t>	</a:t>
            </a:r>
            <a:r>
              <a:rPr lang="en-US" dirty="0" err="1" smtClean="0"/>
              <a:t>int</a:t>
            </a:r>
            <a:r>
              <a:rPr lang="en-US" dirty="0" smtClean="0"/>
              <a:t> data;</a:t>
            </a:r>
          </a:p>
          <a:p>
            <a:r>
              <a:rPr lang="en-US" dirty="0" smtClean="0"/>
              <a:t>	</a:t>
            </a:r>
            <a:r>
              <a:rPr lang="en-US" dirty="0" err="1" smtClean="0"/>
              <a:t>struct</a:t>
            </a:r>
            <a:r>
              <a:rPr lang="en-US" dirty="0" smtClean="0"/>
              <a:t> node *</a:t>
            </a:r>
            <a:r>
              <a:rPr lang="en-US" dirty="0" err="1" smtClean="0"/>
              <a:t>rc</a:t>
            </a:r>
            <a:r>
              <a:rPr lang="en-US" dirty="0" smtClean="0"/>
              <a:t>;</a:t>
            </a:r>
          </a:p>
          <a:p>
            <a:r>
              <a:rPr lang="en-US" dirty="0" smtClean="0"/>
              <a:t>};</a:t>
            </a:r>
          </a:p>
          <a:p>
            <a:endParaRPr lang="en-US" dirty="0" smtClean="0"/>
          </a:p>
          <a:p>
            <a:endParaRPr lang="en-US" dirty="0" smtClean="0"/>
          </a:p>
          <a:p>
            <a:endParaRPr lang="en-US" dirty="0"/>
          </a:p>
        </p:txBody>
      </p:sp>
      <p:grpSp>
        <p:nvGrpSpPr>
          <p:cNvPr id="7" name="Group 6"/>
          <p:cNvGrpSpPr/>
          <p:nvPr/>
        </p:nvGrpSpPr>
        <p:grpSpPr>
          <a:xfrm>
            <a:off x="5867400" y="3124200"/>
            <a:ext cx="2438400" cy="3048000"/>
            <a:chOff x="5867400" y="3124200"/>
            <a:chExt cx="2438400" cy="3048000"/>
          </a:xfrm>
        </p:grpSpPr>
        <p:sp>
          <p:nvSpPr>
            <p:cNvPr id="8" name="Oval 7"/>
            <p:cNvSpPr/>
            <p:nvPr/>
          </p:nvSpPr>
          <p:spPr>
            <a:xfrm>
              <a:off x="6781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7391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 name="Oval 9"/>
            <p:cNvSpPr/>
            <p:nvPr/>
          </p:nvSpPr>
          <p:spPr>
            <a:xfrm>
              <a:off x="6248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2" name="Oval 11"/>
            <p:cNvSpPr/>
            <p:nvPr/>
          </p:nvSpPr>
          <p:spPr>
            <a:xfrm>
              <a:off x="78486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13" name="Oval 12"/>
            <p:cNvSpPr/>
            <p:nvPr/>
          </p:nvSpPr>
          <p:spPr>
            <a:xfrm>
              <a:off x="693420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4" name="Oval 13"/>
            <p:cNvSpPr/>
            <p:nvPr/>
          </p:nvSpPr>
          <p:spPr>
            <a:xfrm>
              <a:off x="58674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6" name="Oval 15"/>
            <p:cNvSpPr/>
            <p:nvPr/>
          </p:nvSpPr>
          <p:spPr>
            <a:xfrm>
              <a:off x="6477000" y="571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cxnSp>
          <p:nvCxnSpPr>
            <p:cNvPr id="19" name="Straight Connector 18"/>
            <p:cNvCxnSpPr>
              <a:stCxn id="10" idx="7"/>
              <a:endCxn id="8" idx="3"/>
            </p:cNvCxnSpPr>
            <p:nvPr/>
          </p:nvCxnSpPr>
          <p:spPr>
            <a:xfrm rot="5400000" flipH="1" flipV="1">
              <a:off x="6486245" y="3666845"/>
              <a:ext cx="5149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9" idx="1"/>
            </p:cNvCxnSpPr>
            <p:nvPr/>
          </p:nvCxnSpPr>
          <p:spPr>
            <a:xfrm rot="16200000" flipH="1">
              <a:off x="7095845" y="3590645"/>
              <a:ext cx="4387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3"/>
              <a:endCxn id="14" idx="0"/>
            </p:cNvCxnSpPr>
            <p:nvPr/>
          </p:nvCxnSpPr>
          <p:spPr>
            <a:xfrm rot="5400000">
              <a:off x="5981701" y="4466945"/>
              <a:ext cx="4479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5"/>
              <a:endCxn id="16" idx="1"/>
            </p:cNvCxnSpPr>
            <p:nvPr/>
          </p:nvCxnSpPr>
          <p:spPr>
            <a:xfrm rot="16200000" flipH="1">
              <a:off x="6105245" y="5343245"/>
              <a:ext cx="5911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2" idx="0"/>
            </p:cNvCxnSpPr>
            <p:nvPr/>
          </p:nvCxnSpPr>
          <p:spPr>
            <a:xfrm rot="16200000" flipH="1">
              <a:off x="7667345" y="4390744"/>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a:endCxn id="13" idx="0"/>
            </p:cNvCxnSpPr>
            <p:nvPr/>
          </p:nvCxnSpPr>
          <p:spPr>
            <a:xfrm rot="5400000">
              <a:off x="7010401" y="4428845"/>
              <a:ext cx="600355" cy="295555"/>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26" name="Table 25"/>
          <p:cNvGraphicFramePr>
            <a:graphicFrameLocks noGrp="1"/>
          </p:cNvGraphicFramePr>
          <p:nvPr/>
        </p:nvGraphicFramePr>
        <p:xfrm>
          <a:off x="2057400" y="32004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endParaRPr lang="en-US" dirty="0"/>
                    </a:p>
                  </a:txBody>
                  <a:tcPr/>
                </a:tc>
              </a:tr>
            </a:tbl>
          </a:graphicData>
        </a:graphic>
      </p:graphicFrame>
      <p:graphicFrame>
        <p:nvGraphicFramePr>
          <p:cNvPr id="27" name="Table 26"/>
          <p:cNvGraphicFramePr>
            <a:graphicFrameLocks noGrp="1"/>
          </p:cNvGraphicFramePr>
          <p:nvPr/>
        </p:nvGraphicFramePr>
        <p:xfrm>
          <a:off x="3352800" y="397256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r>
            </a:tbl>
          </a:graphicData>
        </a:graphic>
      </p:graphicFrame>
      <p:graphicFrame>
        <p:nvGraphicFramePr>
          <p:cNvPr id="28" name="Table 27"/>
          <p:cNvGraphicFramePr>
            <a:graphicFrameLocks noGrp="1"/>
          </p:cNvGraphicFramePr>
          <p:nvPr/>
        </p:nvGraphicFramePr>
        <p:xfrm>
          <a:off x="762000" y="397256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B</a:t>
                      </a:r>
                      <a:endParaRPr lang="en-US" dirty="0"/>
                    </a:p>
                  </a:txBody>
                  <a:tcPr/>
                </a:tc>
                <a:tc>
                  <a:txBody>
                    <a:bodyPr/>
                    <a:lstStyle/>
                    <a:p>
                      <a:pPr algn="ctr"/>
                      <a:endParaRPr lang="en-US" dirty="0"/>
                    </a:p>
                  </a:txBody>
                  <a:tcPr/>
                </a:tc>
              </a:tr>
            </a:tbl>
          </a:graphicData>
        </a:graphic>
      </p:graphicFrame>
      <p:graphicFrame>
        <p:nvGraphicFramePr>
          <p:cNvPr id="29" name="Table 28"/>
          <p:cNvGraphicFramePr>
            <a:graphicFrameLocks noGrp="1"/>
          </p:cNvGraphicFramePr>
          <p:nvPr/>
        </p:nvGraphicFramePr>
        <p:xfrm>
          <a:off x="76200" y="488696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D</a:t>
                      </a:r>
                      <a:endParaRPr lang="en-US" dirty="0"/>
                    </a:p>
                  </a:txBody>
                  <a:tcPr/>
                </a:tc>
                <a:tc>
                  <a:txBody>
                    <a:bodyPr/>
                    <a:lstStyle/>
                    <a:p>
                      <a:pPr algn="ctr"/>
                      <a:endParaRPr lang="en-US" dirty="0"/>
                    </a:p>
                  </a:txBody>
                  <a:tcPr/>
                </a:tc>
              </a:tr>
            </a:tbl>
          </a:graphicData>
        </a:graphic>
      </p:graphicFrame>
      <p:graphicFrame>
        <p:nvGraphicFramePr>
          <p:cNvPr id="30" name="Table 29"/>
          <p:cNvGraphicFramePr>
            <a:graphicFrameLocks noGrp="1"/>
          </p:cNvGraphicFramePr>
          <p:nvPr/>
        </p:nvGraphicFramePr>
        <p:xfrm>
          <a:off x="1371600" y="57150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G</a:t>
                      </a:r>
                      <a:endParaRPr lang="en-US" dirty="0"/>
                    </a:p>
                  </a:txBody>
                  <a:tcPr/>
                </a:tc>
                <a:tc>
                  <a:txBody>
                    <a:bodyPr/>
                    <a:lstStyle/>
                    <a:p>
                      <a:pPr algn="ctr"/>
                      <a:endParaRPr lang="en-US" dirty="0"/>
                    </a:p>
                  </a:txBody>
                  <a:tcPr/>
                </a:tc>
              </a:tr>
            </a:tbl>
          </a:graphicData>
        </a:graphic>
      </p:graphicFrame>
      <p:graphicFrame>
        <p:nvGraphicFramePr>
          <p:cNvPr id="31" name="Table 30"/>
          <p:cNvGraphicFramePr>
            <a:graphicFrameLocks noGrp="1"/>
          </p:cNvGraphicFramePr>
          <p:nvPr/>
        </p:nvGraphicFramePr>
        <p:xfrm>
          <a:off x="2133600" y="48768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E</a:t>
                      </a:r>
                      <a:endParaRPr lang="en-US" dirty="0"/>
                    </a:p>
                  </a:txBody>
                  <a:tcPr/>
                </a:tc>
                <a:tc>
                  <a:txBody>
                    <a:bodyPr/>
                    <a:lstStyle/>
                    <a:p>
                      <a:pPr algn="ctr"/>
                      <a:endParaRPr lang="en-US" dirty="0"/>
                    </a:p>
                  </a:txBody>
                  <a:tcPr/>
                </a:tc>
              </a:tr>
            </a:tbl>
          </a:graphicData>
        </a:graphic>
      </p:graphicFrame>
      <p:graphicFrame>
        <p:nvGraphicFramePr>
          <p:cNvPr id="32" name="Table 31"/>
          <p:cNvGraphicFramePr>
            <a:graphicFrameLocks noGrp="1"/>
          </p:cNvGraphicFramePr>
          <p:nvPr/>
        </p:nvGraphicFramePr>
        <p:xfrm>
          <a:off x="4495800" y="4876800"/>
          <a:ext cx="1371600" cy="370840"/>
        </p:xfrm>
        <a:graphic>
          <a:graphicData uri="http://schemas.openxmlformats.org/drawingml/2006/table">
            <a:tbl>
              <a:tblPr firstRow="1" bandRow="1">
                <a:tableStyleId>{5940675A-B579-460E-94D1-54222C63F5DA}</a:tableStyleId>
              </a:tblPr>
              <a:tblGrid>
                <a:gridCol w="457200"/>
                <a:gridCol w="457200"/>
                <a:gridCol w="457200"/>
              </a:tblGrid>
              <a:tr h="370840">
                <a:tc>
                  <a:txBody>
                    <a:bodyPr/>
                    <a:lstStyle/>
                    <a:p>
                      <a:pPr algn="ctr"/>
                      <a:endParaRPr lang="en-US" dirty="0"/>
                    </a:p>
                  </a:txBody>
                  <a:tcPr/>
                </a:tc>
                <a:tc>
                  <a:txBody>
                    <a:bodyPr/>
                    <a:lstStyle/>
                    <a:p>
                      <a:pPr algn="ctr"/>
                      <a:r>
                        <a:rPr lang="en-US" dirty="0" smtClean="0"/>
                        <a:t>F</a:t>
                      </a:r>
                      <a:endParaRPr lang="en-US" dirty="0"/>
                    </a:p>
                  </a:txBody>
                  <a:tcPr/>
                </a:tc>
                <a:tc>
                  <a:txBody>
                    <a:bodyPr/>
                    <a:lstStyle/>
                    <a:p>
                      <a:pPr algn="ctr"/>
                      <a:endParaRPr lang="en-US" dirty="0"/>
                    </a:p>
                  </a:txBody>
                  <a:tcPr/>
                </a:tc>
              </a:tr>
            </a:tbl>
          </a:graphicData>
        </a:graphic>
      </p:graphicFrame>
      <p:cxnSp>
        <p:nvCxnSpPr>
          <p:cNvPr id="48" name="Straight Connector 47"/>
          <p:cNvCxnSpPr/>
          <p:nvPr/>
        </p:nvCxnSpPr>
        <p:spPr>
          <a:xfrm>
            <a:off x="1447800" y="3427412"/>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76600" y="3427412"/>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1219200" y="3657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3810794" y="3656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9600" y="4114800"/>
            <a:ext cx="4579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228600" y="4495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32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2401888" y="4534694"/>
            <a:ext cx="68341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19600" y="4191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4878388" y="4495800"/>
            <a:ext cx="6080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19200" y="51054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1677988" y="5410200"/>
            <a:ext cx="6080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Multiply 39"/>
          <p:cNvSpPr/>
          <p:nvPr/>
        </p:nvSpPr>
        <p:spPr>
          <a:xfrm>
            <a:off x="31242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y 40"/>
          <p:cNvSpPr/>
          <p:nvPr/>
        </p:nvSpPr>
        <p:spPr>
          <a:xfrm>
            <a:off x="22098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ultiply 41"/>
          <p:cNvSpPr/>
          <p:nvPr/>
        </p:nvSpPr>
        <p:spPr>
          <a:xfrm>
            <a:off x="45720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y 42"/>
          <p:cNvSpPr/>
          <p:nvPr/>
        </p:nvSpPr>
        <p:spPr>
          <a:xfrm>
            <a:off x="54864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p:cNvSpPr/>
          <p:nvPr/>
        </p:nvSpPr>
        <p:spPr>
          <a:xfrm>
            <a:off x="152400" y="49530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y 44"/>
          <p:cNvSpPr/>
          <p:nvPr/>
        </p:nvSpPr>
        <p:spPr>
          <a:xfrm>
            <a:off x="1752600" y="40386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y 45"/>
          <p:cNvSpPr/>
          <p:nvPr/>
        </p:nvSpPr>
        <p:spPr>
          <a:xfrm>
            <a:off x="1447800" y="57912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y 46"/>
          <p:cNvSpPr/>
          <p:nvPr/>
        </p:nvSpPr>
        <p:spPr>
          <a:xfrm>
            <a:off x="2362200" y="57912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Operations 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TextBox 5"/>
          <p:cNvSpPr txBox="1"/>
          <p:nvPr/>
        </p:nvSpPr>
        <p:spPr>
          <a:xfrm>
            <a:off x="304800" y="914400"/>
            <a:ext cx="8534400" cy="2585323"/>
          </a:xfrm>
          <a:prstGeom prst="rect">
            <a:avLst/>
          </a:prstGeom>
          <a:noFill/>
        </p:spPr>
        <p:txBody>
          <a:bodyPr wrap="square" rtlCol="0">
            <a:spAutoFit/>
          </a:bodyPr>
          <a:lstStyle/>
          <a:p>
            <a:pPr marL="342900" indent="-342900">
              <a:lnSpc>
                <a:spcPct val="150000"/>
              </a:lnSpc>
              <a:buFontTx/>
              <a:buAutoNum type="arabicPeriod"/>
            </a:pPr>
            <a:r>
              <a:rPr lang="en-US" sz="2400" dirty="0" smtClean="0"/>
              <a:t>Traversing</a:t>
            </a:r>
          </a:p>
          <a:p>
            <a:pPr marL="342900" indent="-342900">
              <a:lnSpc>
                <a:spcPct val="150000"/>
              </a:lnSpc>
              <a:buAutoNum type="arabicPeriod"/>
            </a:pPr>
            <a:r>
              <a:rPr lang="en-US" sz="2400" dirty="0" smtClean="0"/>
              <a:t>Searching</a:t>
            </a:r>
          </a:p>
          <a:p>
            <a:pPr marL="342900" indent="-342900">
              <a:lnSpc>
                <a:spcPct val="150000"/>
              </a:lnSpc>
              <a:buAutoNum type="arabicPeriod"/>
            </a:pPr>
            <a:r>
              <a:rPr lang="en-US" sz="2400" dirty="0" smtClean="0"/>
              <a:t>Insertion</a:t>
            </a:r>
          </a:p>
          <a:p>
            <a:pPr marL="342900" indent="-342900">
              <a:lnSpc>
                <a:spcPct val="150000"/>
              </a:lnSpc>
              <a:buAutoNum type="arabicPeriod"/>
            </a:pPr>
            <a:r>
              <a:rPr lang="en-US" sz="2400" dirty="0" smtClean="0"/>
              <a:t>Deletion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Traversal</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493812"/>
          </a:xfrm>
          <a:prstGeom prst="rect">
            <a:avLst/>
          </a:prstGeom>
          <a:noFill/>
        </p:spPr>
        <p:txBody>
          <a:bodyPr wrap="square" rtlCol="0">
            <a:spAutoFit/>
          </a:bodyPr>
          <a:lstStyle/>
          <a:p>
            <a:pPr>
              <a:lnSpc>
                <a:spcPct val="150000"/>
              </a:lnSpc>
              <a:buFont typeface="Wingdings" pitchFamily="2" charset="2"/>
              <a:buChar char="Ø"/>
            </a:pPr>
            <a:r>
              <a:rPr lang="en-US" dirty="0" smtClean="0"/>
              <a:t>    Traversal is the process of visiting every node  exactly once</a:t>
            </a:r>
          </a:p>
          <a:p>
            <a:pPr>
              <a:lnSpc>
                <a:spcPct val="150000"/>
              </a:lnSpc>
              <a:buFont typeface="Wingdings" pitchFamily="2" charset="2"/>
              <a:buChar char="Ø"/>
            </a:pPr>
            <a:r>
              <a:rPr lang="en-US" dirty="0" smtClean="0"/>
              <a:t>    Three recursive techniques for binary tree traversal</a:t>
            </a:r>
          </a:p>
          <a:p>
            <a:pPr lvl="1">
              <a:lnSpc>
                <a:spcPct val="150000"/>
              </a:lnSpc>
              <a:buFont typeface="Wingdings" pitchFamily="2" charset="2"/>
              <a:buChar char="Ø"/>
            </a:pPr>
            <a:r>
              <a:rPr lang="en-US" dirty="0" smtClean="0"/>
              <a:t> Preorder traversal</a:t>
            </a:r>
          </a:p>
          <a:p>
            <a:pPr lvl="1">
              <a:lnSpc>
                <a:spcPct val="150000"/>
              </a:lnSpc>
            </a:pPr>
            <a:endParaRPr lang="en-US" dirty="0" smtClean="0"/>
          </a:p>
          <a:p>
            <a:pPr lvl="1">
              <a:lnSpc>
                <a:spcPct val="150000"/>
              </a:lnSpc>
            </a:pPr>
            <a:endParaRPr lang="en-US" dirty="0" smtClean="0"/>
          </a:p>
          <a:p>
            <a:pPr lvl="1">
              <a:lnSpc>
                <a:spcPct val="150000"/>
              </a:lnSpc>
              <a:buFont typeface="Wingdings" pitchFamily="2" charset="2"/>
              <a:buChar char="Ø"/>
            </a:pPr>
            <a:r>
              <a:rPr lang="en-US" dirty="0" smtClean="0"/>
              <a:t> </a:t>
            </a:r>
            <a:r>
              <a:rPr lang="en-US" dirty="0" err="1" smtClean="0"/>
              <a:t>Inorder</a:t>
            </a:r>
            <a:r>
              <a:rPr lang="en-US" dirty="0" smtClean="0"/>
              <a:t> traversal</a:t>
            </a:r>
          </a:p>
          <a:p>
            <a:pPr lvl="1">
              <a:lnSpc>
                <a:spcPct val="150000"/>
              </a:lnSpc>
            </a:pPr>
            <a:endParaRPr lang="en-US" dirty="0" smtClean="0"/>
          </a:p>
          <a:p>
            <a:pPr lvl="1">
              <a:lnSpc>
                <a:spcPct val="150000"/>
              </a:lnSpc>
            </a:pPr>
            <a:endParaRPr lang="en-US" dirty="0" smtClean="0"/>
          </a:p>
          <a:p>
            <a:pPr lvl="1">
              <a:lnSpc>
                <a:spcPct val="150000"/>
              </a:lnSpc>
            </a:pPr>
            <a:endParaRPr lang="en-US" dirty="0" smtClean="0"/>
          </a:p>
          <a:p>
            <a:pPr lvl="1">
              <a:lnSpc>
                <a:spcPct val="150000"/>
              </a:lnSpc>
              <a:buFont typeface="Wingdings" pitchFamily="2" charset="2"/>
              <a:buChar char="Ø"/>
            </a:pPr>
            <a:r>
              <a:rPr lang="en-US" dirty="0" smtClean="0"/>
              <a:t> </a:t>
            </a:r>
            <a:r>
              <a:rPr lang="en-US" dirty="0" err="1" smtClean="0"/>
              <a:t>Postorder</a:t>
            </a:r>
            <a:r>
              <a:rPr lang="en-US" dirty="0" smtClean="0"/>
              <a:t> traversal</a:t>
            </a:r>
          </a:p>
          <a:p>
            <a:pPr>
              <a:lnSpc>
                <a:spcPct val="150000"/>
              </a:lnSpc>
            </a:pPr>
            <a:endParaRPr lang="en-US" dirty="0" smtClean="0"/>
          </a:p>
          <a:p>
            <a:pPr>
              <a:lnSpc>
                <a:spcPct val="150000"/>
              </a:lnSpc>
            </a:pPr>
            <a:endParaRPr lang="en-US" dirty="0" smtClean="0"/>
          </a:p>
          <a:p>
            <a:pPr>
              <a:lnSpc>
                <a:spcPct val="150000"/>
              </a:lnSpc>
            </a:pPr>
            <a:endParaRPr lang="en-US" dirty="0"/>
          </a:p>
        </p:txBody>
      </p:sp>
      <p:sp>
        <p:nvSpPr>
          <p:cNvPr id="10" name="Rectangle 4"/>
          <p:cNvSpPr>
            <a:spLocks noChangeArrowheads="1"/>
          </p:cNvSpPr>
          <p:nvPr/>
        </p:nvSpPr>
        <p:spPr bwMode="auto">
          <a:xfrm>
            <a:off x="2971800" y="1905000"/>
            <a:ext cx="3352800" cy="1143000"/>
          </a:xfrm>
          <a:prstGeom prst="rect">
            <a:avLst/>
          </a:prstGeom>
          <a:solidFill>
            <a:schemeClr val="bg1">
              <a:lumMod val="85000"/>
            </a:schemeClr>
          </a:solidFill>
          <a:ln w="9525">
            <a:solidFill>
              <a:srgbClr val="000000"/>
            </a:solidFill>
            <a:miter lim="800000"/>
            <a:headEnd/>
            <a:tailEnd/>
          </a:ln>
          <a:effectLst/>
        </p:spPr>
        <p:txBody>
          <a:bodyPr wrap="none" anchor="ctr"/>
          <a:lstStyle/>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Visit the root</a:t>
            </a: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left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right </a:t>
            </a:r>
            <a:r>
              <a:rPr kumimoji="0" lang="en-US" sz="1800" b="0" i="0" u="none" strike="noStrike" kern="0" cap="none" spc="0" normalizeH="0" baseline="0" noProof="0" dirty="0" err="1" smtClean="0">
                <a:ln>
                  <a:noFill/>
                </a:ln>
                <a:solidFill>
                  <a:sysClr val="windowText" lastClr="000000"/>
                </a:solidFill>
                <a:effectLst/>
                <a:uLnTx/>
                <a:uFillTx/>
              </a:rPr>
              <a:t>subtree</a:t>
            </a:r>
            <a:r>
              <a:rPr kumimoji="0" lang="en-US" sz="1800" b="0" i="0" u="none" strike="noStrike" kern="0" cap="none" spc="0" normalizeH="0" baseline="0" noProof="0" dirty="0" smtClean="0">
                <a:ln>
                  <a:noFill/>
                </a:ln>
                <a:solidFill>
                  <a:sysClr val="windowText" lastClr="000000"/>
                </a:solidFill>
                <a:effectLst/>
                <a:uLnTx/>
                <a:uFillTx/>
              </a:rPr>
              <a:t>   </a:t>
            </a:r>
          </a:p>
        </p:txBody>
      </p:sp>
      <p:sp>
        <p:nvSpPr>
          <p:cNvPr id="12" name="Rectangle 7"/>
          <p:cNvSpPr>
            <a:spLocks noChangeArrowheads="1"/>
          </p:cNvSpPr>
          <p:nvPr/>
        </p:nvSpPr>
        <p:spPr bwMode="auto">
          <a:xfrm>
            <a:off x="2971800" y="3429000"/>
            <a:ext cx="3352800" cy="1143000"/>
          </a:xfrm>
          <a:prstGeom prst="rect">
            <a:avLst/>
          </a:prstGeom>
          <a:solidFill>
            <a:schemeClr val="bg1">
              <a:lumMod val="85000"/>
            </a:schemeClr>
          </a:solidFill>
          <a:ln w="9525">
            <a:solidFill>
              <a:srgbClr val="000000"/>
            </a:solidFill>
            <a:miter lim="800000"/>
            <a:headEnd/>
            <a:tailEnd/>
          </a:ln>
          <a:effectLst/>
        </p:spPr>
        <p:txBody>
          <a:bodyPr wrap="none" anchor="ctr"/>
          <a:lstStyle/>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left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Visit the root</a:t>
            </a: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right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13" name="Rectangle 8"/>
          <p:cNvSpPr>
            <a:spLocks noChangeArrowheads="1"/>
          </p:cNvSpPr>
          <p:nvPr/>
        </p:nvSpPr>
        <p:spPr bwMode="auto">
          <a:xfrm>
            <a:off x="2971800" y="5105400"/>
            <a:ext cx="3352800" cy="1143000"/>
          </a:xfrm>
          <a:prstGeom prst="rect">
            <a:avLst/>
          </a:prstGeom>
          <a:solidFill>
            <a:schemeClr val="bg1">
              <a:lumMod val="85000"/>
            </a:schemeClr>
          </a:solidFill>
          <a:ln w="9525">
            <a:solidFill>
              <a:srgbClr val="000000"/>
            </a:solidFill>
            <a:miter lim="800000"/>
            <a:headEnd/>
            <a:tailEnd/>
          </a:ln>
          <a:effectLst/>
        </p:spPr>
        <p:txBody>
          <a:bodyPr wrap="none" anchor="ctr"/>
          <a:lstStyle/>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left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Traverse right </a:t>
            </a:r>
            <a:r>
              <a:rPr kumimoji="0" lang="en-US" sz="1800" b="0" i="0" u="none" strike="noStrike" kern="0" cap="none" spc="0" normalizeH="0" baseline="0" noProof="0" dirty="0" err="1" smtClean="0">
                <a:ln>
                  <a:noFill/>
                </a:ln>
                <a:solidFill>
                  <a:sysClr val="windowText" lastClr="000000"/>
                </a:solidFill>
                <a:effectLst/>
                <a:uLnTx/>
                <a:uFillTx/>
              </a:rPr>
              <a:t>subtree</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just" defTabSz="91440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Visit the root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PreOrder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(NLR)</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8" name="Picture 4" descr="Fig06-09"/>
          <p:cNvPicPr>
            <a:picLocks noChangeAspect="1" noChangeArrowheads="1"/>
          </p:cNvPicPr>
          <p:nvPr/>
        </p:nvPicPr>
        <p:blipFill>
          <a:blip r:embed="rId2" cstate="print"/>
          <a:srcRect l="37169" r="18584" b="18761"/>
          <a:stretch>
            <a:fillRect/>
          </a:stretch>
        </p:blipFill>
        <p:spPr bwMode="auto">
          <a:xfrm>
            <a:off x="2362200" y="3657600"/>
            <a:ext cx="3810000" cy="2309812"/>
          </a:xfrm>
          <a:prstGeom prst="rect">
            <a:avLst/>
          </a:prstGeom>
          <a:noFill/>
          <a:ln w="9525">
            <a:noFill/>
            <a:miter lim="800000"/>
            <a:headEnd/>
            <a:tailEnd/>
          </a:ln>
        </p:spPr>
      </p:pic>
      <p:sp>
        <p:nvSpPr>
          <p:cNvPr id="9" name="Text Box 7"/>
          <p:cNvSpPr txBox="1">
            <a:spLocks noChangeArrowheads="1"/>
          </p:cNvSpPr>
          <p:nvPr/>
        </p:nvSpPr>
        <p:spPr bwMode="auto">
          <a:xfrm>
            <a:off x="3640564" y="3013075"/>
            <a:ext cx="1236236" cy="369332"/>
          </a:xfrm>
          <a:prstGeom prst="rect">
            <a:avLst/>
          </a:prstGeom>
          <a:noFill/>
          <a:ln w="9525">
            <a:noFill/>
            <a:miter lim="800000"/>
            <a:headEnd/>
            <a:tailEnd/>
          </a:ln>
        </p:spPr>
        <p:txBody>
          <a:bodyPr wrap="none">
            <a:spAutoFit/>
          </a:bodyPr>
          <a:lstStyle/>
          <a:p>
            <a:r>
              <a:rPr lang="en-US" altLang="zh-TW" dirty="0">
                <a:ea typeface="新細明體" pitchFamily="18" charset="-120"/>
              </a:rPr>
              <a:t>1. N (node)</a:t>
            </a:r>
          </a:p>
        </p:txBody>
      </p:sp>
      <p:sp>
        <p:nvSpPr>
          <p:cNvPr id="10" name="Text Box 8"/>
          <p:cNvSpPr txBox="1">
            <a:spLocks noChangeArrowheads="1"/>
          </p:cNvSpPr>
          <p:nvPr/>
        </p:nvSpPr>
        <p:spPr bwMode="auto">
          <a:xfrm>
            <a:off x="2258821" y="3698875"/>
            <a:ext cx="1017779" cy="369332"/>
          </a:xfrm>
          <a:prstGeom prst="rect">
            <a:avLst/>
          </a:prstGeom>
          <a:noFill/>
          <a:ln w="9525">
            <a:noFill/>
            <a:miter lim="800000"/>
            <a:headEnd/>
            <a:tailEnd/>
          </a:ln>
        </p:spPr>
        <p:txBody>
          <a:bodyPr wrap="none">
            <a:spAutoFit/>
          </a:bodyPr>
          <a:lstStyle/>
          <a:p>
            <a:r>
              <a:rPr lang="en-US" altLang="zh-TW" dirty="0">
                <a:ea typeface="新細明體" pitchFamily="18" charset="-120"/>
              </a:rPr>
              <a:t>2. L (left)</a:t>
            </a:r>
          </a:p>
        </p:txBody>
      </p:sp>
      <p:sp>
        <p:nvSpPr>
          <p:cNvPr id="12" name="Text Box 9"/>
          <p:cNvSpPr txBox="1">
            <a:spLocks noChangeArrowheads="1"/>
          </p:cNvSpPr>
          <p:nvPr/>
        </p:nvSpPr>
        <p:spPr bwMode="auto">
          <a:xfrm>
            <a:off x="5230800" y="3657600"/>
            <a:ext cx="1170000" cy="369332"/>
          </a:xfrm>
          <a:prstGeom prst="rect">
            <a:avLst/>
          </a:prstGeom>
          <a:noFill/>
          <a:ln w="9525">
            <a:noFill/>
            <a:miter lim="800000"/>
            <a:headEnd/>
            <a:tailEnd/>
          </a:ln>
        </p:spPr>
        <p:txBody>
          <a:bodyPr wrap="none">
            <a:spAutoFit/>
          </a:bodyPr>
          <a:lstStyle/>
          <a:p>
            <a:r>
              <a:rPr lang="en-US" altLang="zh-TW" dirty="0">
                <a:ea typeface="新細明體" pitchFamily="18" charset="-120"/>
              </a:rPr>
              <a:t>3. R (right)</a:t>
            </a:r>
          </a:p>
        </p:txBody>
      </p:sp>
      <p:sp>
        <p:nvSpPr>
          <p:cNvPr id="13" name="TextBox 12"/>
          <p:cNvSpPr txBox="1"/>
          <p:nvPr/>
        </p:nvSpPr>
        <p:spPr>
          <a:xfrm>
            <a:off x="152400" y="849868"/>
            <a:ext cx="8305800" cy="1754326"/>
          </a:xfrm>
          <a:prstGeom prst="rect">
            <a:avLst/>
          </a:prstGeom>
          <a:noFill/>
        </p:spPr>
        <p:txBody>
          <a:bodyPr wrap="square" rtlCol="0">
            <a:spAutoFit/>
          </a:bodyPr>
          <a:lstStyle/>
          <a:p>
            <a:r>
              <a:rPr lang="en-US" b="1" dirty="0" smtClean="0"/>
              <a:t>Algorithm Preorder (root): </a:t>
            </a:r>
            <a:r>
              <a:rPr lang="en-US" dirty="0" smtClean="0"/>
              <a:t>Traverse a binary tree in node-left-right sequence. </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process (root)</a:t>
            </a:r>
          </a:p>
          <a:p>
            <a:pPr marL="342900" indent="-342900">
              <a:buAutoNum type="arabicPeriod"/>
            </a:pPr>
            <a:r>
              <a:rPr lang="en-US" dirty="0" smtClean="0">
                <a:solidFill>
                  <a:srgbClr val="C00000"/>
                </a:solidFill>
              </a:rPr>
              <a:t> 	Preorder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Preorder (</a:t>
            </a:r>
            <a:r>
              <a:rPr lang="en-US" dirty="0" err="1" smtClean="0">
                <a:solidFill>
                  <a:srgbClr val="C00000"/>
                </a:solidFill>
              </a:rPr>
              <a:t>rightSubtree</a:t>
            </a:r>
            <a:r>
              <a:rPr lang="en-US" dirty="0" smtClean="0">
                <a:solidFill>
                  <a:srgbClr val="C00000"/>
                </a:solidFill>
              </a:rPr>
              <a:t>)</a:t>
            </a:r>
            <a:endParaRPr lang="en-US" dirty="0">
              <a:solidFill>
                <a:srgbClr val="C00000"/>
              </a:solidFill>
            </a:endParaRPr>
          </a:p>
        </p:txBody>
      </p:sp>
      <p:sp>
        <p:nvSpPr>
          <p:cNvPr id="14" name="TextBox 13"/>
          <p:cNvSpPr txBox="1"/>
          <p:nvPr/>
        </p:nvSpPr>
        <p:spPr>
          <a:xfrm>
            <a:off x="6705600" y="5715000"/>
            <a:ext cx="2438400" cy="369332"/>
          </a:xfrm>
          <a:prstGeom prst="rect">
            <a:avLst/>
          </a:prstGeom>
          <a:noFill/>
        </p:spPr>
        <p:txBody>
          <a:bodyPr wrap="square" rtlCol="0">
            <a:spAutoFit/>
          </a:bodyPr>
          <a:lstStyle/>
          <a:p>
            <a:r>
              <a:rPr lang="en-US" b="1" dirty="0" smtClean="0"/>
              <a:t>Preorder – A B C D E F</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(LNR)</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8" name="Picture 4" descr="Fig06-09"/>
          <p:cNvPicPr>
            <a:picLocks noChangeAspect="1" noChangeArrowheads="1"/>
          </p:cNvPicPr>
          <p:nvPr/>
        </p:nvPicPr>
        <p:blipFill>
          <a:blip r:embed="rId2" cstate="print"/>
          <a:srcRect l="37169" r="18584" b="18761"/>
          <a:stretch>
            <a:fillRect/>
          </a:stretch>
        </p:blipFill>
        <p:spPr bwMode="auto">
          <a:xfrm>
            <a:off x="2362200" y="3657600"/>
            <a:ext cx="3810000" cy="2309812"/>
          </a:xfrm>
          <a:prstGeom prst="rect">
            <a:avLst/>
          </a:prstGeom>
          <a:noFill/>
          <a:ln w="9525">
            <a:noFill/>
            <a:miter lim="800000"/>
            <a:headEnd/>
            <a:tailEnd/>
          </a:ln>
        </p:spPr>
      </p:pic>
      <p:sp>
        <p:nvSpPr>
          <p:cNvPr id="9" name="Text Box 7"/>
          <p:cNvSpPr txBox="1">
            <a:spLocks noChangeArrowheads="1"/>
          </p:cNvSpPr>
          <p:nvPr/>
        </p:nvSpPr>
        <p:spPr bwMode="auto">
          <a:xfrm>
            <a:off x="3640564" y="3013075"/>
            <a:ext cx="1236236" cy="369332"/>
          </a:xfrm>
          <a:prstGeom prst="rect">
            <a:avLst/>
          </a:prstGeom>
          <a:noFill/>
          <a:ln w="9525">
            <a:noFill/>
            <a:miter lim="800000"/>
            <a:headEnd/>
            <a:tailEnd/>
          </a:ln>
        </p:spPr>
        <p:txBody>
          <a:bodyPr wrap="none">
            <a:spAutoFit/>
          </a:bodyPr>
          <a:lstStyle/>
          <a:p>
            <a:r>
              <a:rPr lang="en-US" altLang="zh-TW" dirty="0">
                <a:ea typeface="新細明體" pitchFamily="18" charset="-120"/>
              </a:rPr>
              <a:t>2</a:t>
            </a:r>
            <a:r>
              <a:rPr lang="en-US" altLang="zh-TW" dirty="0" smtClean="0">
                <a:ea typeface="新細明體" pitchFamily="18" charset="-120"/>
              </a:rPr>
              <a:t>. </a:t>
            </a:r>
            <a:r>
              <a:rPr lang="en-US" altLang="zh-TW" dirty="0">
                <a:ea typeface="新細明體" pitchFamily="18" charset="-120"/>
              </a:rPr>
              <a:t>N (node)</a:t>
            </a:r>
          </a:p>
        </p:txBody>
      </p:sp>
      <p:sp>
        <p:nvSpPr>
          <p:cNvPr id="10" name="Text Box 8"/>
          <p:cNvSpPr txBox="1">
            <a:spLocks noChangeArrowheads="1"/>
          </p:cNvSpPr>
          <p:nvPr/>
        </p:nvSpPr>
        <p:spPr bwMode="auto">
          <a:xfrm>
            <a:off x="2258821" y="3698875"/>
            <a:ext cx="1017779" cy="369332"/>
          </a:xfrm>
          <a:prstGeom prst="rect">
            <a:avLst/>
          </a:prstGeom>
          <a:noFill/>
          <a:ln w="9525">
            <a:noFill/>
            <a:miter lim="800000"/>
            <a:headEnd/>
            <a:tailEnd/>
          </a:ln>
        </p:spPr>
        <p:txBody>
          <a:bodyPr wrap="none">
            <a:spAutoFit/>
          </a:bodyPr>
          <a:lstStyle/>
          <a:p>
            <a:r>
              <a:rPr lang="en-US" altLang="zh-TW" dirty="0">
                <a:ea typeface="新細明體" pitchFamily="18" charset="-120"/>
              </a:rPr>
              <a:t>1</a:t>
            </a:r>
            <a:r>
              <a:rPr lang="en-US" altLang="zh-TW" dirty="0" smtClean="0">
                <a:ea typeface="新細明體" pitchFamily="18" charset="-120"/>
              </a:rPr>
              <a:t>. </a:t>
            </a:r>
            <a:r>
              <a:rPr lang="en-US" altLang="zh-TW" dirty="0">
                <a:ea typeface="新細明體" pitchFamily="18" charset="-120"/>
              </a:rPr>
              <a:t>L (left)</a:t>
            </a:r>
          </a:p>
        </p:txBody>
      </p:sp>
      <p:sp>
        <p:nvSpPr>
          <p:cNvPr id="12" name="Text Box 9"/>
          <p:cNvSpPr txBox="1">
            <a:spLocks noChangeArrowheads="1"/>
          </p:cNvSpPr>
          <p:nvPr/>
        </p:nvSpPr>
        <p:spPr bwMode="auto">
          <a:xfrm>
            <a:off x="5230800" y="3657600"/>
            <a:ext cx="1170000" cy="369332"/>
          </a:xfrm>
          <a:prstGeom prst="rect">
            <a:avLst/>
          </a:prstGeom>
          <a:noFill/>
          <a:ln w="9525">
            <a:noFill/>
            <a:miter lim="800000"/>
            <a:headEnd/>
            <a:tailEnd/>
          </a:ln>
        </p:spPr>
        <p:txBody>
          <a:bodyPr wrap="none">
            <a:spAutoFit/>
          </a:bodyPr>
          <a:lstStyle/>
          <a:p>
            <a:r>
              <a:rPr lang="en-US" altLang="zh-TW" dirty="0">
                <a:ea typeface="新細明體" pitchFamily="18" charset="-120"/>
              </a:rPr>
              <a:t>3. R (right)</a:t>
            </a:r>
          </a:p>
        </p:txBody>
      </p:sp>
      <p:sp>
        <p:nvSpPr>
          <p:cNvPr id="13" name="TextBox 12"/>
          <p:cNvSpPr txBox="1"/>
          <p:nvPr/>
        </p:nvSpPr>
        <p:spPr>
          <a:xfrm>
            <a:off x="152400" y="849868"/>
            <a:ext cx="8305800" cy="1754326"/>
          </a:xfrm>
          <a:prstGeom prst="rect">
            <a:avLst/>
          </a:prstGeom>
          <a:noFill/>
        </p:spPr>
        <p:txBody>
          <a:bodyPr wrap="square" rtlCol="0">
            <a:spAutoFit/>
          </a:bodyPr>
          <a:lstStyle/>
          <a:p>
            <a:r>
              <a:rPr lang="en-US" b="1" dirty="0" smtClean="0"/>
              <a:t>Algorithm </a:t>
            </a:r>
            <a:r>
              <a:rPr lang="en-US" b="1" dirty="0" err="1" smtClean="0"/>
              <a:t>Inorder</a:t>
            </a:r>
            <a:r>
              <a:rPr lang="en-US" b="1" dirty="0" smtClean="0"/>
              <a:t> (root): </a:t>
            </a:r>
            <a:r>
              <a:rPr lang="en-US" dirty="0" smtClean="0"/>
              <a:t>Traverse a binary tree in left-node-right sequence. </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a:t>
            </a:r>
            <a:r>
              <a:rPr lang="en-US" dirty="0" err="1" smtClean="0">
                <a:solidFill>
                  <a:srgbClr val="C00000"/>
                </a:solidFill>
              </a:rPr>
              <a:t>Inorder</a:t>
            </a:r>
            <a:r>
              <a:rPr lang="en-US" dirty="0" smtClean="0">
                <a:solidFill>
                  <a:srgbClr val="C00000"/>
                </a:solidFill>
              </a:rPr>
              <a:t>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process (root)</a:t>
            </a:r>
          </a:p>
          <a:p>
            <a:pPr marL="342900" indent="-342900">
              <a:buAutoNum type="arabicPeriod"/>
            </a:pPr>
            <a:r>
              <a:rPr lang="en-US" dirty="0" smtClean="0">
                <a:solidFill>
                  <a:srgbClr val="C00000"/>
                </a:solidFill>
              </a:rPr>
              <a:t> 	</a:t>
            </a:r>
            <a:r>
              <a:rPr lang="en-US" dirty="0" err="1" smtClean="0">
                <a:solidFill>
                  <a:srgbClr val="C00000"/>
                </a:solidFill>
              </a:rPr>
              <a:t>Inorder</a:t>
            </a:r>
            <a:r>
              <a:rPr lang="en-US" dirty="0" smtClean="0">
                <a:solidFill>
                  <a:srgbClr val="C00000"/>
                </a:solidFill>
              </a:rPr>
              <a:t> (</a:t>
            </a:r>
            <a:r>
              <a:rPr lang="en-US" dirty="0" err="1" smtClean="0">
                <a:solidFill>
                  <a:srgbClr val="C00000"/>
                </a:solidFill>
              </a:rPr>
              <a:t>rightSubtree</a:t>
            </a:r>
            <a:r>
              <a:rPr lang="en-US" dirty="0" smtClean="0">
                <a:solidFill>
                  <a:srgbClr val="C00000"/>
                </a:solidFill>
              </a:rPr>
              <a:t>)</a:t>
            </a:r>
            <a:endParaRPr lang="en-US" dirty="0">
              <a:solidFill>
                <a:srgbClr val="C00000"/>
              </a:solidFill>
            </a:endParaRPr>
          </a:p>
        </p:txBody>
      </p:sp>
      <p:sp>
        <p:nvSpPr>
          <p:cNvPr id="14" name="TextBox 13"/>
          <p:cNvSpPr txBox="1"/>
          <p:nvPr/>
        </p:nvSpPr>
        <p:spPr>
          <a:xfrm>
            <a:off x="6705600" y="5715000"/>
            <a:ext cx="2438400" cy="369332"/>
          </a:xfrm>
          <a:prstGeom prst="rect">
            <a:avLst/>
          </a:prstGeom>
          <a:noFill/>
        </p:spPr>
        <p:txBody>
          <a:bodyPr wrap="square" rtlCol="0">
            <a:spAutoFit/>
          </a:bodyPr>
          <a:lstStyle/>
          <a:p>
            <a:r>
              <a:rPr lang="en-US" b="1" dirty="0" err="1" smtClean="0"/>
              <a:t>Inorder</a:t>
            </a:r>
            <a:r>
              <a:rPr lang="en-US" b="1" dirty="0" smtClean="0"/>
              <a:t> – C B D A E F</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PostOrder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(LRN)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8" name="Picture 4" descr="Fig06-09"/>
          <p:cNvPicPr>
            <a:picLocks noChangeAspect="1" noChangeArrowheads="1"/>
          </p:cNvPicPr>
          <p:nvPr/>
        </p:nvPicPr>
        <p:blipFill>
          <a:blip r:embed="rId2" cstate="print"/>
          <a:srcRect l="37169" r="18584" b="18761"/>
          <a:stretch>
            <a:fillRect/>
          </a:stretch>
        </p:blipFill>
        <p:spPr bwMode="auto">
          <a:xfrm>
            <a:off x="2362200" y="3657600"/>
            <a:ext cx="3810000" cy="2309812"/>
          </a:xfrm>
          <a:prstGeom prst="rect">
            <a:avLst/>
          </a:prstGeom>
          <a:noFill/>
          <a:ln w="9525">
            <a:noFill/>
            <a:miter lim="800000"/>
            <a:headEnd/>
            <a:tailEnd/>
          </a:ln>
        </p:spPr>
      </p:pic>
      <p:sp>
        <p:nvSpPr>
          <p:cNvPr id="9" name="Text Box 7"/>
          <p:cNvSpPr txBox="1">
            <a:spLocks noChangeArrowheads="1"/>
          </p:cNvSpPr>
          <p:nvPr/>
        </p:nvSpPr>
        <p:spPr bwMode="auto">
          <a:xfrm>
            <a:off x="3640564" y="3013075"/>
            <a:ext cx="1236236" cy="369332"/>
          </a:xfrm>
          <a:prstGeom prst="rect">
            <a:avLst/>
          </a:prstGeom>
          <a:noFill/>
          <a:ln w="9525">
            <a:noFill/>
            <a:miter lim="800000"/>
            <a:headEnd/>
            <a:tailEnd/>
          </a:ln>
        </p:spPr>
        <p:txBody>
          <a:bodyPr wrap="none">
            <a:spAutoFit/>
          </a:bodyPr>
          <a:lstStyle/>
          <a:p>
            <a:r>
              <a:rPr lang="en-US" altLang="zh-TW" dirty="0">
                <a:ea typeface="新細明體" pitchFamily="18" charset="-120"/>
              </a:rPr>
              <a:t>3</a:t>
            </a:r>
            <a:r>
              <a:rPr lang="en-US" altLang="zh-TW" dirty="0" smtClean="0">
                <a:ea typeface="新細明體" pitchFamily="18" charset="-120"/>
              </a:rPr>
              <a:t>. </a:t>
            </a:r>
            <a:r>
              <a:rPr lang="en-US" altLang="zh-TW" dirty="0">
                <a:ea typeface="新細明體" pitchFamily="18" charset="-120"/>
              </a:rPr>
              <a:t>N (node)</a:t>
            </a:r>
          </a:p>
        </p:txBody>
      </p:sp>
      <p:sp>
        <p:nvSpPr>
          <p:cNvPr id="10" name="Text Box 8"/>
          <p:cNvSpPr txBox="1">
            <a:spLocks noChangeArrowheads="1"/>
          </p:cNvSpPr>
          <p:nvPr/>
        </p:nvSpPr>
        <p:spPr bwMode="auto">
          <a:xfrm>
            <a:off x="2258821" y="3698875"/>
            <a:ext cx="1017779" cy="369332"/>
          </a:xfrm>
          <a:prstGeom prst="rect">
            <a:avLst/>
          </a:prstGeom>
          <a:noFill/>
          <a:ln w="9525">
            <a:noFill/>
            <a:miter lim="800000"/>
            <a:headEnd/>
            <a:tailEnd/>
          </a:ln>
        </p:spPr>
        <p:txBody>
          <a:bodyPr wrap="none">
            <a:spAutoFit/>
          </a:bodyPr>
          <a:lstStyle/>
          <a:p>
            <a:r>
              <a:rPr lang="en-US" altLang="zh-TW" dirty="0">
                <a:ea typeface="新細明體" pitchFamily="18" charset="-120"/>
              </a:rPr>
              <a:t>1</a:t>
            </a:r>
            <a:r>
              <a:rPr lang="en-US" altLang="zh-TW" dirty="0" smtClean="0">
                <a:ea typeface="新細明體" pitchFamily="18" charset="-120"/>
              </a:rPr>
              <a:t>. </a:t>
            </a:r>
            <a:r>
              <a:rPr lang="en-US" altLang="zh-TW" dirty="0">
                <a:ea typeface="新細明體" pitchFamily="18" charset="-120"/>
              </a:rPr>
              <a:t>L (left)</a:t>
            </a:r>
          </a:p>
        </p:txBody>
      </p:sp>
      <p:sp>
        <p:nvSpPr>
          <p:cNvPr id="12" name="Text Box 9"/>
          <p:cNvSpPr txBox="1">
            <a:spLocks noChangeArrowheads="1"/>
          </p:cNvSpPr>
          <p:nvPr/>
        </p:nvSpPr>
        <p:spPr bwMode="auto">
          <a:xfrm>
            <a:off x="5230800" y="3657600"/>
            <a:ext cx="1170000" cy="369332"/>
          </a:xfrm>
          <a:prstGeom prst="rect">
            <a:avLst/>
          </a:prstGeom>
          <a:noFill/>
          <a:ln w="9525">
            <a:noFill/>
            <a:miter lim="800000"/>
            <a:headEnd/>
            <a:tailEnd/>
          </a:ln>
        </p:spPr>
        <p:txBody>
          <a:bodyPr wrap="none">
            <a:spAutoFit/>
          </a:bodyPr>
          <a:lstStyle/>
          <a:p>
            <a:r>
              <a:rPr lang="en-US" altLang="zh-TW" dirty="0">
                <a:ea typeface="新細明體" pitchFamily="18" charset="-120"/>
              </a:rPr>
              <a:t>2</a:t>
            </a:r>
            <a:r>
              <a:rPr lang="en-US" altLang="zh-TW" dirty="0" smtClean="0">
                <a:ea typeface="新細明體" pitchFamily="18" charset="-120"/>
              </a:rPr>
              <a:t>. </a:t>
            </a:r>
            <a:r>
              <a:rPr lang="en-US" altLang="zh-TW" dirty="0">
                <a:ea typeface="新細明體" pitchFamily="18" charset="-120"/>
              </a:rPr>
              <a:t>R (right)</a:t>
            </a:r>
          </a:p>
        </p:txBody>
      </p:sp>
      <p:sp>
        <p:nvSpPr>
          <p:cNvPr id="13" name="TextBox 12"/>
          <p:cNvSpPr txBox="1"/>
          <p:nvPr/>
        </p:nvSpPr>
        <p:spPr>
          <a:xfrm>
            <a:off x="152400" y="849868"/>
            <a:ext cx="8305800" cy="1754326"/>
          </a:xfrm>
          <a:prstGeom prst="rect">
            <a:avLst/>
          </a:prstGeom>
          <a:noFill/>
        </p:spPr>
        <p:txBody>
          <a:bodyPr wrap="square" rtlCol="0">
            <a:spAutoFit/>
          </a:bodyPr>
          <a:lstStyle/>
          <a:p>
            <a:r>
              <a:rPr lang="en-US" b="1" dirty="0" smtClean="0"/>
              <a:t>Algorithm </a:t>
            </a:r>
            <a:r>
              <a:rPr lang="en-US" b="1" dirty="0" err="1" smtClean="0"/>
              <a:t>Postorder</a:t>
            </a:r>
            <a:r>
              <a:rPr lang="en-US" b="1" dirty="0" smtClean="0"/>
              <a:t> (root): </a:t>
            </a:r>
            <a:r>
              <a:rPr lang="en-US" dirty="0" smtClean="0"/>
              <a:t>Traverse a binary tree in left-right-node sequence. </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a:t>
            </a:r>
            <a:r>
              <a:rPr lang="en-US" dirty="0" err="1" smtClean="0">
                <a:solidFill>
                  <a:srgbClr val="C00000"/>
                </a:solidFill>
              </a:rPr>
              <a:t>Postorder</a:t>
            </a:r>
            <a:r>
              <a:rPr lang="en-US" dirty="0" smtClean="0">
                <a:solidFill>
                  <a:srgbClr val="C00000"/>
                </a:solidFill>
              </a:rPr>
              <a:t>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a:t>
            </a:r>
            <a:r>
              <a:rPr lang="en-US" dirty="0" err="1" smtClean="0">
                <a:solidFill>
                  <a:srgbClr val="C00000"/>
                </a:solidFill>
              </a:rPr>
              <a:t>Postorder</a:t>
            </a:r>
            <a:r>
              <a:rPr lang="en-US" dirty="0" smtClean="0">
                <a:solidFill>
                  <a:srgbClr val="C00000"/>
                </a:solidFill>
              </a:rPr>
              <a:t> (</a:t>
            </a:r>
            <a:r>
              <a:rPr lang="en-US" dirty="0" err="1" smtClean="0">
                <a:solidFill>
                  <a:srgbClr val="C00000"/>
                </a:solidFill>
              </a:rPr>
              <a:t>rightSubtree</a:t>
            </a:r>
            <a:r>
              <a:rPr lang="en-US" dirty="0" smtClean="0">
                <a:solidFill>
                  <a:srgbClr val="C00000"/>
                </a:solidFill>
              </a:rPr>
              <a:t>)</a:t>
            </a:r>
          </a:p>
          <a:p>
            <a:pPr marL="342900" indent="-342900">
              <a:buAutoNum type="arabicPeriod"/>
            </a:pPr>
            <a:r>
              <a:rPr lang="en-US" dirty="0" smtClean="0">
                <a:solidFill>
                  <a:srgbClr val="C00000"/>
                </a:solidFill>
              </a:rPr>
              <a:t> 	process (root)</a:t>
            </a:r>
            <a:endParaRPr lang="en-US" dirty="0">
              <a:solidFill>
                <a:srgbClr val="C00000"/>
              </a:solidFill>
            </a:endParaRPr>
          </a:p>
        </p:txBody>
      </p:sp>
      <p:sp>
        <p:nvSpPr>
          <p:cNvPr id="14" name="TextBox 13"/>
          <p:cNvSpPr txBox="1"/>
          <p:nvPr/>
        </p:nvSpPr>
        <p:spPr>
          <a:xfrm>
            <a:off x="6705600" y="5715000"/>
            <a:ext cx="2438400" cy="369332"/>
          </a:xfrm>
          <a:prstGeom prst="rect">
            <a:avLst/>
          </a:prstGeom>
          <a:noFill/>
        </p:spPr>
        <p:txBody>
          <a:bodyPr wrap="square" rtlCol="0">
            <a:spAutoFit/>
          </a:bodyPr>
          <a:lstStyle/>
          <a:p>
            <a:r>
              <a:rPr lang="en-US" b="1" dirty="0" err="1" smtClean="0"/>
              <a:t>Postorder</a:t>
            </a:r>
            <a:r>
              <a:rPr lang="en-US" b="1" dirty="0" smtClean="0"/>
              <a:t> – C D B F E A</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Overview</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416320"/>
          </a:xfrm>
          <a:prstGeom prst="rect">
            <a:avLst/>
          </a:prstGeom>
          <a:noFill/>
        </p:spPr>
        <p:txBody>
          <a:bodyPr wrap="square" rtlCol="0">
            <a:spAutoFit/>
          </a:bodyPr>
          <a:lstStyle/>
          <a:p>
            <a:pPr>
              <a:lnSpc>
                <a:spcPct val="150000"/>
              </a:lnSpc>
              <a:buFont typeface="Wingdings" pitchFamily="2" charset="2"/>
              <a:buChar char="Ø"/>
              <a:defRPr/>
            </a:pPr>
            <a:r>
              <a:rPr lang="en-US" b="1" i="1" dirty="0" smtClean="0"/>
              <a:t> </a:t>
            </a:r>
            <a:r>
              <a:rPr lang="en-US" dirty="0" smtClean="0"/>
              <a:t>A tree is a</a:t>
            </a:r>
            <a:r>
              <a:rPr lang="en-US" b="1" dirty="0" smtClean="0"/>
              <a:t> nonlinear hierarchical </a:t>
            </a:r>
            <a:r>
              <a:rPr lang="en-US" dirty="0" smtClean="0"/>
              <a:t>data structure that consists of </a:t>
            </a:r>
            <a:r>
              <a:rPr lang="en-US" b="1" dirty="0" smtClean="0"/>
              <a:t>nodes </a:t>
            </a:r>
            <a:r>
              <a:rPr lang="en-US" dirty="0" smtClean="0"/>
              <a:t>connected by </a:t>
            </a:r>
            <a:r>
              <a:rPr lang="en-US" b="1" dirty="0" smtClean="0"/>
              <a:t>edges</a:t>
            </a:r>
            <a:r>
              <a:rPr lang="en-US" dirty="0" smtClean="0"/>
              <a:t>.</a:t>
            </a:r>
            <a:endParaRPr lang="en-US" b="1" i="1" dirty="0" smtClean="0"/>
          </a:p>
          <a:p>
            <a:pPr>
              <a:lnSpc>
                <a:spcPct val="150000"/>
              </a:lnSpc>
              <a:buFont typeface="Wingdings" pitchFamily="2" charset="2"/>
              <a:buChar char="Ø"/>
              <a:defRPr/>
            </a:pPr>
            <a:r>
              <a:rPr lang="en-US" b="1" i="1" dirty="0" smtClean="0"/>
              <a:t>  </a:t>
            </a:r>
            <a:r>
              <a:rPr lang="en-US" dirty="0" smtClean="0"/>
              <a:t>A tree is a </a:t>
            </a:r>
            <a:r>
              <a:rPr lang="en-US" b="1" dirty="0" smtClean="0"/>
              <a:t>graph</a:t>
            </a:r>
            <a:r>
              <a:rPr lang="en-US" dirty="0" smtClean="0"/>
              <a:t> which does not contain any </a:t>
            </a:r>
            <a:r>
              <a:rPr lang="en-US" b="1" dirty="0" smtClean="0"/>
              <a:t>cycle</a:t>
            </a:r>
            <a:r>
              <a:rPr lang="en-US" dirty="0" smtClean="0"/>
              <a:t>, hence there is exactly one path from the </a:t>
            </a:r>
            <a:r>
              <a:rPr lang="en-US" b="1" dirty="0" smtClean="0"/>
              <a:t>root node </a:t>
            </a:r>
            <a:r>
              <a:rPr lang="en-US" dirty="0" smtClean="0"/>
              <a:t>to each node in a tree.</a:t>
            </a:r>
          </a:p>
          <a:p>
            <a:pPr>
              <a:lnSpc>
                <a:spcPct val="150000"/>
              </a:lnSpc>
              <a:buFont typeface="Wingdings" pitchFamily="2" charset="2"/>
              <a:buChar char="Ø"/>
              <a:defRPr/>
            </a:pPr>
            <a:endParaRPr lang="en-US" b="1" i="1" dirty="0" smtClean="0"/>
          </a:p>
          <a:p>
            <a:pPr>
              <a:lnSpc>
                <a:spcPct val="150000"/>
              </a:lnSpc>
              <a:defRPr/>
            </a:pPr>
            <a:r>
              <a:rPr lang="en-US" dirty="0" smtClean="0"/>
              <a:t> </a:t>
            </a:r>
          </a:p>
          <a:p>
            <a:pPr>
              <a:defRPr/>
            </a:pPr>
            <a:endParaRPr lang="en-US" dirty="0" smtClean="0"/>
          </a:p>
          <a:p>
            <a:endParaRPr lang="en-US" dirty="0" smtClean="0"/>
          </a:p>
          <a:p>
            <a:endParaRPr lang="en-US" dirty="0"/>
          </a:p>
        </p:txBody>
      </p:sp>
      <p:pic>
        <p:nvPicPr>
          <p:cNvPr id="8" name="Picture 7" descr="images.jpg"/>
          <p:cNvPicPr>
            <a:picLocks noChangeAspect="1"/>
          </p:cNvPicPr>
          <p:nvPr/>
        </p:nvPicPr>
        <p:blipFill>
          <a:blip r:embed="rId2" cstate="print"/>
          <a:stretch>
            <a:fillRect/>
          </a:stretch>
        </p:blipFill>
        <p:spPr>
          <a:xfrm>
            <a:off x="228600" y="3429000"/>
            <a:ext cx="4419600" cy="3048000"/>
          </a:xfrm>
          <a:prstGeom prst="rect">
            <a:avLst/>
          </a:prstGeom>
        </p:spPr>
      </p:pic>
      <p:pic>
        <p:nvPicPr>
          <p:cNvPr id="9" name="Picture 2"/>
          <p:cNvPicPr>
            <a:picLocks noChangeAspect="1" noChangeArrowheads="1"/>
          </p:cNvPicPr>
          <p:nvPr/>
        </p:nvPicPr>
        <p:blipFill>
          <a:blip r:embed="rId3" cstate="print"/>
          <a:srcRect/>
          <a:stretch>
            <a:fillRect/>
          </a:stretch>
        </p:blipFill>
        <p:spPr bwMode="auto">
          <a:xfrm>
            <a:off x="5791200" y="3200400"/>
            <a:ext cx="22860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Expression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63089"/>
          </a:xfrm>
          <a:prstGeom prst="rect">
            <a:avLst/>
          </a:prstGeom>
          <a:noFill/>
        </p:spPr>
        <p:txBody>
          <a:bodyPr wrap="square" rtlCol="0">
            <a:spAutoFit/>
          </a:bodyPr>
          <a:lstStyle/>
          <a:p>
            <a:pPr>
              <a:lnSpc>
                <a:spcPct val="150000"/>
              </a:lnSpc>
              <a:buFont typeface="Wingdings" pitchFamily="2" charset="2"/>
              <a:buChar char="Ø"/>
            </a:pPr>
            <a:r>
              <a:rPr lang="en-US" altLang="zh-TW" dirty="0" smtClean="0">
                <a:ea typeface="新細明體" pitchFamily="18" charset="-120"/>
              </a:rPr>
              <a:t>    An expression tree is a binary tree with the following properties:</a:t>
            </a:r>
          </a:p>
          <a:p>
            <a:pPr marL="800100" lvl="1" indent="-342900">
              <a:lnSpc>
                <a:spcPct val="150000"/>
              </a:lnSpc>
              <a:buFont typeface="+mj-lt"/>
              <a:buAutoNum type="arabicPeriod"/>
            </a:pPr>
            <a:r>
              <a:rPr lang="en-US" altLang="zh-TW" dirty="0" smtClean="0">
                <a:ea typeface="新細明體" pitchFamily="18" charset="-120"/>
              </a:rPr>
              <a:t>Leaf nodes represent operands</a:t>
            </a:r>
          </a:p>
          <a:p>
            <a:pPr marL="800100" lvl="1" indent="-342900">
              <a:lnSpc>
                <a:spcPct val="150000"/>
              </a:lnSpc>
              <a:buFont typeface="+mj-lt"/>
              <a:buAutoNum type="arabicPeriod"/>
            </a:pPr>
            <a:r>
              <a:rPr lang="en-US" altLang="zh-TW" dirty="0" smtClean="0">
                <a:ea typeface="新細明體" pitchFamily="18" charset="-120"/>
              </a:rPr>
              <a:t>The internal nodes represent operators</a:t>
            </a:r>
          </a:p>
          <a:p>
            <a:pPr marL="800100" lvl="1" indent="-342900">
              <a:lnSpc>
                <a:spcPct val="150000"/>
              </a:lnSpc>
              <a:buFont typeface="+mj-lt"/>
              <a:buAutoNum type="arabicPeriod"/>
            </a:pPr>
            <a:r>
              <a:rPr lang="en-US" altLang="zh-TW" dirty="0" smtClean="0">
                <a:ea typeface="新細明體" pitchFamily="18" charset="-120"/>
              </a:rPr>
              <a:t>Sub trees are sub expressions, with the root being an operator</a:t>
            </a:r>
          </a:p>
          <a:p>
            <a:pPr marL="800100" lvl="1" indent="-342900">
              <a:lnSpc>
                <a:spcPct val="150000"/>
              </a:lnSpc>
            </a:pPr>
            <a:endParaRPr lang="en-US" altLang="zh-TW" dirty="0" smtClean="0">
              <a:ea typeface="新細明體" pitchFamily="18" charset="-120"/>
            </a:endParaRPr>
          </a:p>
          <a:p>
            <a:pPr marL="342900" lvl="1" indent="-342900"/>
            <a:r>
              <a:rPr lang="en-US" altLang="zh-TW" dirty="0" smtClean="0">
                <a:ea typeface="新細明體" pitchFamily="18" charset="-120"/>
              </a:rPr>
              <a:t>Example – Infix expression  A + (B * C) – D</a:t>
            </a:r>
          </a:p>
          <a:p>
            <a:pPr marL="342900" lvl="1" indent="-342900"/>
            <a:endParaRPr lang="en-US" altLang="zh-TW" dirty="0" smtClean="0">
              <a:ea typeface="新細明體" pitchFamily="18" charset="-120"/>
            </a:endParaRPr>
          </a:p>
          <a:p>
            <a:pPr marL="342900" lvl="1" indent="-342900"/>
            <a:endParaRPr lang="en-US" altLang="zh-TW" dirty="0" smtClean="0">
              <a:ea typeface="新細明體" pitchFamily="18" charset="-120"/>
            </a:endParaRPr>
          </a:p>
          <a:p>
            <a:pPr marL="342900" indent="-342900"/>
            <a:r>
              <a:rPr lang="en-US" sz="2000" dirty="0" smtClean="0">
                <a:solidFill>
                  <a:srgbClr val="FF0000"/>
                </a:solidFill>
              </a:rPr>
              <a:t>Note</a:t>
            </a:r>
            <a:r>
              <a:rPr lang="en-US" sz="2000" dirty="0" smtClean="0"/>
              <a:t> that when expression tree is traversed using:</a:t>
            </a:r>
          </a:p>
          <a:p>
            <a:pPr marL="342900" indent="-1588">
              <a:lnSpc>
                <a:spcPct val="150000"/>
              </a:lnSpc>
              <a:buFont typeface="Wingdings" pitchFamily="2" charset="2"/>
              <a:buChar char="Ø"/>
              <a:tabLst>
                <a:tab pos="1719263" algn="l"/>
              </a:tabLst>
            </a:pPr>
            <a:r>
              <a:rPr lang="en-US" dirty="0" smtClean="0"/>
              <a:t> </a:t>
            </a:r>
            <a:r>
              <a:rPr lang="en-US" b="1" dirty="0" err="1" smtClean="0"/>
              <a:t>Inorder</a:t>
            </a:r>
            <a:r>
              <a:rPr lang="en-US" dirty="0" smtClean="0"/>
              <a:t> it produces infix expression</a:t>
            </a:r>
          </a:p>
          <a:p>
            <a:pPr marL="342900" indent="-1588">
              <a:lnSpc>
                <a:spcPct val="150000"/>
              </a:lnSpc>
              <a:buFont typeface="Wingdings" pitchFamily="2" charset="2"/>
              <a:buChar char="Ø"/>
              <a:tabLst>
                <a:tab pos="1719263" algn="l"/>
              </a:tabLst>
            </a:pPr>
            <a:r>
              <a:rPr lang="en-US" dirty="0" smtClean="0"/>
              <a:t> </a:t>
            </a:r>
            <a:r>
              <a:rPr lang="en-US" b="1" dirty="0" smtClean="0"/>
              <a:t>Preorder</a:t>
            </a:r>
            <a:r>
              <a:rPr lang="en-US" dirty="0" smtClean="0"/>
              <a:t> it produces prefix expression</a:t>
            </a:r>
          </a:p>
          <a:p>
            <a:pPr marL="342900" indent="-1588">
              <a:lnSpc>
                <a:spcPct val="150000"/>
              </a:lnSpc>
              <a:buFont typeface="Wingdings" pitchFamily="2" charset="2"/>
              <a:buChar char="Ø"/>
              <a:tabLst>
                <a:tab pos="1719263" algn="l"/>
              </a:tabLst>
            </a:pPr>
            <a:r>
              <a:rPr lang="en-US" dirty="0" smtClean="0"/>
              <a:t> </a:t>
            </a:r>
            <a:r>
              <a:rPr lang="en-US" b="1" dirty="0" err="1" smtClean="0"/>
              <a:t>Postorder</a:t>
            </a:r>
            <a:r>
              <a:rPr lang="en-US" b="1" dirty="0" smtClean="0"/>
              <a:t> </a:t>
            </a:r>
            <a:r>
              <a:rPr lang="en-US" dirty="0" smtClean="0"/>
              <a:t>it produces postfix expression</a:t>
            </a:r>
            <a:endParaRPr lang="en-US" b="1" dirty="0" smtClean="0"/>
          </a:p>
          <a:p>
            <a:pPr marL="342900" lvl="1" indent="-342900"/>
            <a:endParaRPr lang="en-US" altLang="zh-TW" dirty="0" smtClean="0">
              <a:ea typeface="新細明體" pitchFamily="18" charset="-120"/>
            </a:endParaRPr>
          </a:p>
          <a:p>
            <a:pPr marL="342900" indent="-342900"/>
            <a:endParaRPr lang="en-US" dirty="0" smtClean="0"/>
          </a:p>
          <a:p>
            <a:endParaRPr lang="en-US" dirty="0" smtClean="0"/>
          </a:p>
          <a:p>
            <a:endParaRPr lang="en-US" dirty="0"/>
          </a:p>
        </p:txBody>
      </p:sp>
      <p:grpSp>
        <p:nvGrpSpPr>
          <p:cNvPr id="38" name="Group 37"/>
          <p:cNvGrpSpPr/>
          <p:nvPr/>
        </p:nvGrpSpPr>
        <p:grpSpPr>
          <a:xfrm>
            <a:off x="6172200" y="3429000"/>
            <a:ext cx="2438400" cy="2590800"/>
            <a:chOff x="4572000" y="3352800"/>
            <a:chExt cx="2438400" cy="2590800"/>
          </a:xfrm>
        </p:grpSpPr>
        <p:sp>
          <p:nvSpPr>
            <p:cNvPr id="7" name="Oval 6"/>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 name="Oval 7"/>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Oval 8"/>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p:txBody>
        </p:sp>
        <p:sp>
          <p:nvSpPr>
            <p:cNvPr id="10" name="Rectangle 9"/>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ectangle 18"/>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22" name="Straight Connector 21"/>
            <p:cNvCxnSpPr>
              <a:stCxn id="7" idx="5"/>
              <a:endCxn id="19"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3"/>
              <a:endCxn id="9"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3"/>
              <a:endCxn id="10"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1" name="Rectangle 30"/>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33" name="Straight Connector 32"/>
            <p:cNvCxnSpPr>
              <a:stCxn id="9" idx="5"/>
              <a:endCxn id="8"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3"/>
              <a:endCxn id="30"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5"/>
              <a:endCxn id="31"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6553200" y="2907268"/>
            <a:ext cx="2133600" cy="369332"/>
          </a:xfrm>
          <a:prstGeom prst="rect">
            <a:avLst/>
          </a:prstGeom>
          <a:noFill/>
        </p:spPr>
        <p:txBody>
          <a:bodyPr wrap="square" rtlCol="0">
            <a:spAutoFit/>
          </a:bodyPr>
          <a:lstStyle/>
          <a:p>
            <a:r>
              <a:rPr lang="en-US" dirty="0" smtClean="0"/>
              <a:t>Expression tree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Preorder traversal of expression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585323"/>
          </a:xfrm>
          <a:prstGeom prst="rect">
            <a:avLst/>
          </a:prstGeom>
          <a:noFill/>
        </p:spPr>
        <p:txBody>
          <a:bodyPr wrap="square" rtlCol="0">
            <a:spAutoFit/>
          </a:bodyPr>
          <a:lstStyle/>
          <a:p>
            <a:r>
              <a:rPr lang="en-US" b="1" i="1" dirty="0" smtClean="0"/>
              <a:t>Algorithm  Preorder(tree): </a:t>
            </a:r>
            <a:r>
              <a:rPr lang="en-US" dirty="0" smtClean="0"/>
              <a:t>Print prefix expression for a given expression tree</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print token</a:t>
            </a:r>
          </a:p>
          <a:p>
            <a:pPr marL="342900" indent="-342900">
              <a:buAutoNum type="arabicPeriod"/>
            </a:pPr>
            <a:r>
              <a:rPr lang="en-US" dirty="0" smtClean="0">
                <a:solidFill>
                  <a:srgbClr val="C00000"/>
                </a:solidFill>
              </a:rPr>
              <a:t> 	Preorder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Preorder (</a:t>
            </a:r>
            <a:r>
              <a:rPr lang="en-US" dirty="0" err="1" smtClean="0">
                <a:solidFill>
                  <a:srgbClr val="C00000"/>
                </a:solidFill>
              </a:rPr>
              <a:t>rightSubtree</a:t>
            </a:r>
            <a:r>
              <a:rPr lang="en-US" dirty="0" smtClean="0">
                <a:solidFill>
                  <a:srgbClr val="C00000"/>
                </a:solidFill>
              </a:rPr>
              <a:t>)</a:t>
            </a:r>
          </a:p>
          <a:p>
            <a:pPr marL="342900" indent="-342900"/>
            <a:endParaRPr lang="en-US" dirty="0" smtClean="0">
              <a:solidFill>
                <a:srgbClr val="C00000"/>
              </a:solidFill>
            </a:endParaRPr>
          </a:p>
          <a:p>
            <a:pPr marL="342900" indent="-342900">
              <a:buAutoNum type="arabicPeriod"/>
            </a:pPr>
            <a:endParaRPr lang="en-US" dirty="0" smtClean="0"/>
          </a:p>
          <a:p>
            <a:endParaRPr lang="en-US" dirty="0"/>
          </a:p>
        </p:txBody>
      </p:sp>
      <p:grpSp>
        <p:nvGrpSpPr>
          <p:cNvPr id="2" name="Group 6"/>
          <p:cNvGrpSpPr/>
          <p:nvPr/>
        </p:nvGrpSpPr>
        <p:grpSpPr>
          <a:xfrm>
            <a:off x="5867400" y="3429000"/>
            <a:ext cx="2438400" cy="2590800"/>
            <a:chOff x="4572000" y="3352800"/>
            <a:chExt cx="2438400" cy="2590800"/>
          </a:xfrm>
        </p:grpSpPr>
        <p:sp>
          <p:nvSpPr>
            <p:cNvPr id="8" name="Oval 7"/>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Oval 8"/>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Oval 9"/>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p:txBody>
        </p:sp>
        <p:sp>
          <p:nvSpPr>
            <p:cNvPr id="12" name="Rectangle 11"/>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4" name="Straight Connector 13"/>
            <p:cNvCxnSpPr>
              <a:stCxn id="8" idx="5"/>
              <a:endCxn id="13"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10"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2"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2" name="Rectangle 21"/>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3" name="Straight Connector 22"/>
            <p:cNvCxnSpPr>
              <a:stCxn id="10" idx="5"/>
              <a:endCxn id="9"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21"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22"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650429" y="2678668"/>
            <a:ext cx="3004027" cy="369332"/>
          </a:xfrm>
          <a:prstGeom prst="rect">
            <a:avLst/>
          </a:prstGeom>
        </p:spPr>
        <p:txBody>
          <a:bodyPr wrap="none">
            <a:spAutoFit/>
          </a:bodyPr>
          <a:lstStyle/>
          <a:p>
            <a:r>
              <a:rPr lang="en-US" altLang="zh-TW" dirty="0" smtClean="0">
                <a:ea typeface="新細明體" pitchFamily="18" charset="-120"/>
              </a:rPr>
              <a:t>Prefix expression  - + A x B C 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Post order traversal of expression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585323"/>
          </a:xfrm>
          <a:prstGeom prst="rect">
            <a:avLst/>
          </a:prstGeom>
          <a:noFill/>
        </p:spPr>
        <p:txBody>
          <a:bodyPr wrap="square" rtlCol="0">
            <a:spAutoFit/>
          </a:bodyPr>
          <a:lstStyle/>
          <a:p>
            <a:r>
              <a:rPr lang="en-US" b="1" i="1" dirty="0" smtClean="0"/>
              <a:t>Algorithm  </a:t>
            </a:r>
            <a:r>
              <a:rPr lang="en-US" b="1" i="1" dirty="0" err="1" smtClean="0"/>
              <a:t>Postorder</a:t>
            </a:r>
            <a:r>
              <a:rPr lang="en-US" b="1" i="1" dirty="0" smtClean="0"/>
              <a:t>(tree): </a:t>
            </a:r>
            <a:r>
              <a:rPr lang="en-US" dirty="0" smtClean="0"/>
              <a:t>Print postfix expression for a given expression tree</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a:t>
            </a:r>
            <a:r>
              <a:rPr lang="en-US" dirty="0" err="1" smtClean="0">
                <a:solidFill>
                  <a:srgbClr val="C00000"/>
                </a:solidFill>
              </a:rPr>
              <a:t>Postorder</a:t>
            </a:r>
            <a:r>
              <a:rPr lang="en-US" dirty="0" smtClean="0">
                <a:solidFill>
                  <a:srgbClr val="C00000"/>
                </a:solidFill>
              </a:rPr>
              <a:t>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a:t>
            </a:r>
            <a:r>
              <a:rPr lang="en-US" dirty="0" err="1" smtClean="0">
                <a:solidFill>
                  <a:srgbClr val="C00000"/>
                </a:solidFill>
              </a:rPr>
              <a:t>Postorder</a:t>
            </a:r>
            <a:r>
              <a:rPr lang="en-US" dirty="0" smtClean="0">
                <a:solidFill>
                  <a:srgbClr val="C00000"/>
                </a:solidFill>
              </a:rPr>
              <a:t> (</a:t>
            </a:r>
            <a:r>
              <a:rPr lang="en-US" dirty="0" err="1" smtClean="0">
                <a:solidFill>
                  <a:srgbClr val="C00000"/>
                </a:solidFill>
              </a:rPr>
              <a:t>rightSubtree</a:t>
            </a:r>
            <a:r>
              <a:rPr lang="en-US" dirty="0" smtClean="0">
                <a:solidFill>
                  <a:srgbClr val="C00000"/>
                </a:solidFill>
              </a:rPr>
              <a:t>)</a:t>
            </a:r>
          </a:p>
          <a:p>
            <a:pPr marL="342900" indent="-342900">
              <a:buAutoNum type="arabicPeriod"/>
            </a:pPr>
            <a:r>
              <a:rPr lang="en-US" dirty="0" smtClean="0">
                <a:solidFill>
                  <a:srgbClr val="C00000"/>
                </a:solidFill>
              </a:rPr>
              <a:t> 	print token</a:t>
            </a:r>
          </a:p>
          <a:p>
            <a:pPr marL="342900" indent="-342900"/>
            <a:endParaRPr lang="en-US" dirty="0" smtClean="0">
              <a:solidFill>
                <a:srgbClr val="C00000"/>
              </a:solidFill>
            </a:endParaRPr>
          </a:p>
          <a:p>
            <a:pPr marL="342900" indent="-342900">
              <a:buAutoNum type="arabicPeriod"/>
            </a:pPr>
            <a:endParaRPr lang="en-US" dirty="0" smtClean="0"/>
          </a:p>
          <a:p>
            <a:endParaRPr lang="en-US" dirty="0"/>
          </a:p>
        </p:txBody>
      </p:sp>
      <p:grpSp>
        <p:nvGrpSpPr>
          <p:cNvPr id="2" name="Group 6"/>
          <p:cNvGrpSpPr/>
          <p:nvPr/>
        </p:nvGrpSpPr>
        <p:grpSpPr>
          <a:xfrm>
            <a:off x="5867400" y="3429000"/>
            <a:ext cx="2438400" cy="2590800"/>
            <a:chOff x="4572000" y="3352800"/>
            <a:chExt cx="2438400" cy="2590800"/>
          </a:xfrm>
        </p:grpSpPr>
        <p:sp>
          <p:nvSpPr>
            <p:cNvPr id="8" name="Oval 7"/>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Oval 8"/>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Oval 9"/>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p:txBody>
        </p:sp>
        <p:sp>
          <p:nvSpPr>
            <p:cNvPr id="12" name="Rectangle 11"/>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4" name="Straight Connector 13"/>
            <p:cNvCxnSpPr>
              <a:stCxn id="8" idx="5"/>
              <a:endCxn id="13"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10"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2"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2" name="Rectangle 21"/>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3" name="Straight Connector 22"/>
            <p:cNvCxnSpPr>
              <a:stCxn id="10" idx="5"/>
              <a:endCxn id="9"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21"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22"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650429" y="2678668"/>
            <a:ext cx="3094886" cy="369332"/>
          </a:xfrm>
          <a:prstGeom prst="rect">
            <a:avLst/>
          </a:prstGeom>
        </p:spPr>
        <p:txBody>
          <a:bodyPr wrap="none">
            <a:spAutoFit/>
          </a:bodyPr>
          <a:lstStyle/>
          <a:p>
            <a:r>
              <a:rPr lang="en-US" altLang="zh-TW" dirty="0" smtClean="0">
                <a:ea typeface="新細明體" pitchFamily="18" charset="-120"/>
              </a:rPr>
              <a:t>Postfix expression  A B C x + D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traversal of expression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970318"/>
          </a:xfrm>
          <a:prstGeom prst="rect">
            <a:avLst/>
          </a:prstGeom>
          <a:noFill/>
        </p:spPr>
        <p:txBody>
          <a:bodyPr wrap="square" rtlCol="0">
            <a:spAutoFit/>
          </a:bodyPr>
          <a:lstStyle/>
          <a:p>
            <a:r>
              <a:rPr lang="en-US" b="1" i="1" dirty="0" smtClean="0"/>
              <a:t>Algorithm  </a:t>
            </a:r>
            <a:r>
              <a:rPr lang="en-US" b="1" i="1" dirty="0" err="1" smtClean="0"/>
              <a:t>Inorder</a:t>
            </a:r>
            <a:r>
              <a:rPr lang="en-US" b="1" i="1" dirty="0" smtClean="0"/>
              <a:t>(tree): </a:t>
            </a:r>
            <a:r>
              <a:rPr lang="en-US" dirty="0" smtClean="0"/>
              <a:t>Print infix expression for a given expression tree</a:t>
            </a:r>
          </a:p>
          <a:p>
            <a:endParaRPr lang="en-US" dirty="0" smtClean="0"/>
          </a:p>
          <a:p>
            <a:pPr marL="342900" indent="-342900">
              <a:buAutoNum type="arabicPeriod"/>
            </a:pPr>
            <a:r>
              <a:rPr lang="en-US" dirty="0" smtClean="0">
                <a:solidFill>
                  <a:srgbClr val="C00000"/>
                </a:solidFill>
              </a:rPr>
              <a:t>If (root is not NULL)</a:t>
            </a:r>
          </a:p>
          <a:p>
            <a:pPr marL="342900" indent="-342900">
              <a:buAutoNum type="arabicPeriod"/>
            </a:pPr>
            <a:r>
              <a:rPr lang="en-US" dirty="0" smtClean="0">
                <a:solidFill>
                  <a:srgbClr val="C00000"/>
                </a:solidFill>
              </a:rPr>
              <a:t> 	If (token is operand)</a:t>
            </a:r>
          </a:p>
          <a:p>
            <a:pPr marL="342900" indent="-342900">
              <a:buAutoNum type="arabicPeriod"/>
            </a:pPr>
            <a:r>
              <a:rPr lang="en-US" dirty="0" smtClean="0">
                <a:solidFill>
                  <a:srgbClr val="C00000"/>
                </a:solidFill>
              </a:rPr>
              <a:t> 		print token</a:t>
            </a:r>
          </a:p>
          <a:p>
            <a:pPr marL="342900" indent="-342900">
              <a:buAutoNum type="arabicPeriod"/>
            </a:pPr>
            <a:r>
              <a:rPr lang="en-US" dirty="0" smtClean="0">
                <a:solidFill>
                  <a:srgbClr val="C00000"/>
                </a:solidFill>
              </a:rPr>
              <a:t> 	else</a:t>
            </a:r>
          </a:p>
          <a:p>
            <a:pPr marL="342900" indent="-342900">
              <a:buAutoNum type="arabicPeriod"/>
            </a:pPr>
            <a:r>
              <a:rPr lang="en-US" dirty="0" smtClean="0">
                <a:solidFill>
                  <a:srgbClr val="C00000"/>
                </a:solidFill>
              </a:rPr>
              <a:t> 		print left parenthesis</a:t>
            </a:r>
          </a:p>
          <a:p>
            <a:pPr marL="342900" indent="-342900">
              <a:buAutoNum type="arabicPeriod"/>
            </a:pPr>
            <a:r>
              <a:rPr lang="en-US" dirty="0" smtClean="0">
                <a:solidFill>
                  <a:srgbClr val="C00000"/>
                </a:solidFill>
              </a:rPr>
              <a:t> 		</a:t>
            </a:r>
            <a:r>
              <a:rPr lang="en-US" dirty="0" err="1" smtClean="0">
                <a:solidFill>
                  <a:srgbClr val="C00000"/>
                </a:solidFill>
              </a:rPr>
              <a:t>Inorder</a:t>
            </a:r>
            <a:r>
              <a:rPr lang="en-US" dirty="0" smtClean="0">
                <a:solidFill>
                  <a:srgbClr val="C00000"/>
                </a:solidFill>
              </a:rPr>
              <a:t> (</a:t>
            </a:r>
            <a:r>
              <a:rPr lang="en-US" dirty="0" err="1" smtClean="0">
                <a:solidFill>
                  <a:srgbClr val="C00000"/>
                </a:solidFill>
              </a:rPr>
              <a:t>leftSubtree</a:t>
            </a:r>
            <a:r>
              <a:rPr lang="en-US" dirty="0" smtClean="0">
                <a:solidFill>
                  <a:srgbClr val="C00000"/>
                </a:solidFill>
              </a:rPr>
              <a:t>)</a:t>
            </a:r>
          </a:p>
          <a:p>
            <a:pPr marL="342900" indent="-342900">
              <a:buAutoNum type="arabicPeriod"/>
            </a:pPr>
            <a:r>
              <a:rPr lang="en-US" dirty="0" smtClean="0">
                <a:solidFill>
                  <a:srgbClr val="C00000"/>
                </a:solidFill>
              </a:rPr>
              <a:t> 		print token</a:t>
            </a:r>
          </a:p>
          <a:p>
            <a:pPr marL="342900" indent="-342900">
              <a:buAutoNum type="arabicPeriod"/>
            </a:pPr>
            <a:r>
              <a:rPr lang="en-US" dirty="0" smtClean="0">
                <a:solidFill>
                  <a:srgbClr val="C00000"/>
                </a:solidFill>
              </a:rPr>
              <a:t> 		</a:t>
            </a:r>
            <a:r>
              <a:rPr lang="en-US" dirty="0" err="1" smtClean="0">
                <a:solidFill>
                  <a:srgbClr val="C00000"/>
                </a:solidFill>
              </a:rPr>
              <a:t>Inorder</a:t>
            </a:r>
            <a:r>
              <a:rPr lang="en-US" dirty="0" smtClean="0">
                <a:solidFill>
                  <a:srgbClr val="C00000"/>
                </a:solidFill>
              </a:rPr>
              <a:t> (</a:t>
            </a:r>
            <a:r>
              <a:rPr lang="en-US" dirty="0" err="1" smtClean="0">
                <a:solidFill>
                  <a:srgbClr val="C00000"/>
                </a:solidFill>
              </a:rPr>
              <a:t>rightSubtree</a:t>
            </a:r>
            <a:r>
              <a:rPr lang="en-US" dirty="0" smtClean="0">
                <a:solidFill>
                  <a:srgbClr val="C00000"/>
                </a:solidFill>
              </a:rPr>
              <a:t>)</a:t>
            </a:r>
          </a:p>
          <a:p>
            <a:pPr marL="342900" indent="-342900">
              <a:buAutoNum type="arabicPeriod"/>
            </a:pPr>
            <a:r>
              <a:rPr lang="en-US" dirty="0" smtClean="0">
                <a:solidFill>
                  <a:srgbClr val="C00000"/>
                </a:solidFill>
              </a:rPr>
              <a:t> 		print right parenthesis</a:t>
            </a:r>
          </a:p>
          <a:p>
            <a:pPr marL="342900" indent="-342900">
              <a:buAutoNum type="arabicPeriod"/>
            </a:pPr>
            <a:endParaRPr lang="en-US" dirty="0" smtClean="0">
              <a:solidFill>
                <a:srgbClr val="C00000"/>
              </a:solidFill>
            </a:endParaRPr>
          </a:p>
          <a:p>
            <a:pPr marL="342900" indent="-342900">
              <a:buAutoNum type="arabicPeriod"/>
            </a:pPr>
            <a:endParaRPr lang="en-US" dirty="0" smtClean="0"/>
          </a:p>
          <a:p>
            <a:endParaRPr lang="en-US" dirty="0"/>
          </a:p>
        </p:txBody>
      </p:sp>
      <p:grpSp>
        <p:nvGrpSpPr>
          <p:cNvPr id="7" name="Group 6"/>
          <p:cNvGrpSpPr/>
          <p:nvPr/>
        </p:nvGrpSpPr>
        <p:grpSpPr>
          <a:xfrm>
            <a:off x="5867400" y="3429000"/>
            <a:ext cx="2438400" cy="2590800"/>
            <a:chOff x="4572000" y="3352800"/>
            <a:chExt cx="2438400" cy="2590800"/>
          </a:xfrm>
        </p:grpSpPr>
        <p:sp>
          <p:nvSpPr>
            <p:cNvPr id="8" name="Oval 7"/>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Oval 8"/>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Oval 9"/>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p:txBody>
        </p:sp>
        <p:sp>
          <p:nvSpPr>
            <p:cNvPr id="12" name="Rectangle 11"/>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4" name="Straight Connector 13"/>
            <p:cNvCxnSpPr>
              <a:stCxn id="8" idx="5"/>
              <a:endCxn id="13"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10"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2"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2" name="Rectangle 21"/>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3" name="Straight Connector 22"/>
            <p:cNvCxnSpPr>
              <a:stCxn id="10" idx="5"/>
              <a:endCxn id="9"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21"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22"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638800" y="2450068"/>
            <a:ext cx="3341171" cy="369332"/>
          </a:xfrm>
          <a:prstGeom prst="rect">
            <a:avLst/>
          </a:prstGeom>
        </p:spPr>
        <p:txBody>
          <a:bodyPr wrap="none">
            <a:spAutoFit/>
          </a:bodyPr>
          <a:lstStyle/>
          <a:p>
            <a:r>
              <a:rPr lang="en-US" altLang="zh-TW" dirty="0" smtClean="0">
                <a:ea typeface="新細明體" pitchFamily="18" charset="-120"/>
              </a:rPr>
              <a:t>Infix expression  ((A + (B x C)) – 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Exercises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201424"/>
          </a:xfrm>
          <a:prstGeom prst="rect">
            <a:avLst/>
          </a:prstGeom>
          <a:noFill/>
        </p:spPr>
        <p:txBody>
          <a:bodyPr wrap="square" rtlCol="0">
            <a:spAutoFit/>
          </a:bodyPr>
          <a:lstStyle/>
          <a:p>
            <a:r>
              <a:rPr lang="en-US" sz="2000" dirty="0" smtClean="0"/>
              <a:t>Draw Expression Tree –</a:t>
            </a:r>
          </a:p>
          <a:p>
            <a:r>
              <a:rPr lang="en-US" sz="2000" dirty="0" smtClean="0"/>
              <a:t>		1.  	A + B * C - D / E</a:t>
            </a:r>
          </a:p>
          <a:p>
            <a:r>
              <a:rPr lang="en-US" sz="2000" dirty="0" smtClean="0"/>
              <a:t>		2.  	A * B - ( C + D ) + E</a:t>
            </a:r>
          </a:p>
          <a:p>
            <a:r>
              <a:rPr lang="en-US" sz="2000" dirty="0" smtClean="0"/>
              <a:t>		3. 	A + (B * C – (D / E ↑ F) * G) * H</a:t>
            </a:r>
          </a:p>
          <a:p>
            <a:endParaRPr lang="en-US" sz="2000" dirty="0" smtClean="0"/>
          </a:p>
          <a:p>
            <a:r>
              <a:rPr lang="en-US" sz="2000" dirty="0" err="1" smtClean="0"/>
              <a:t>Postorder</a:t>
            </a:r>
            <a:r>
              <a:rPr lang="en-US" sz="2000" dirty="0" smtClean="0"/>
              <a:t> Traversal –</a:t>
            </a:r>
          </a:p>
          <a:p>
            <a:r>
              <a:rPr lang="en-US" sz="2000" dirty="0" smtClean="0"/>
              <a:t>		1. 	A B C * + D E / - </a:t>
            </a:r>
          </a:p>
          <a:p>
            <a:r>
              <a:rPr lang="en-US" sz="2000" dirty="0" smtClean="0"/>
              <a:t>		2. 	A B * C D + - E +</a:t>
            </a:r>
          </a:p>
          <a:p>
            <a:r>
              <a:rPr lang="en-US" sz="2000" dirty="0" smtClean="0"/>
              <a:t> 		3. 	A B C * D E F ↑ / G * - H * +</a:t>
            </a:r>
          </a:p>
          <a:p>
            <a:r>
              <a:rPr lang="en-US" dirty="0" smtClean="0"/>
              <a:t>Preorder Traversal–</a:t>
            </a:r>
          </a:p>
          <a:p>
            <a:r>
              <a:rPr lang="en-US" dirty="0" smtClean="0"/>
              <a:t>		1. 	- + A * B C / D E</a:t>
            </a:r>
          </a:p>
          <a:p>
            <a:r>
              <a:rPr lang="en-US" dirty="0" smtClean="0"/>
              <a:t>		2. 	+ - * A B + C D E</a:t>
            </a:r>
          </a:p>
          <a:p>
            <a:r>
              <a:rPr lang="en-US" dirty="0" smtClean="0"/>
              <a:t> 		3. 	+ A * - * B C * / D ↑ E F G H</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6" end="6"/>
                                            </p:txEl>
                                          </p:spTgt>
                                        </p:tgtEl>
                                        <p:attrNameLst>
                                          <p:attrName>style.visibility</p:attrName>
                                        </p:attrNameLst>
                                      </p:cBhvr>
                                      <p:to>
                                        <p:strVal val="visible"/>
                                      </p:to>
                                    </p:set>
                                    <p:anim calcmode="lin" valueType="num">
                                      <p:cBhvr additive="base">
                                        <p:cTn id="7"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7" end="7"/>
                                            </p:txEl>
                                          </p:spTgt>
                                        </p:tgtEl>
                                        <p:attrNameLst>
                                          <p:attrName>style.visibility</p:attrName>
                                        </p:attrNameLst>
                                      </p:cBhvr>
                                      <p:to>
                                        <p:strVal val="visible"/>
                                      </p:to>
                                    </p:set>
                                    <p:anim calcmode="lin" valueType="num">
                                      <p:cBhvr additive="base">
                                        <p:cTn id="13" dur="500" fill="hold"/>
                                        <p:tgtEl>
                                          <p:spTgt spid="18">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8" end="8"/>
                                            </p:txEl>
                                          </p:spTgt>
                                        </p:tgtEl>
                                        <p:attrNameLst>
                                          <p:attrName>style.visibility</p:attrName>
                                        </p:attrNameLst>
                                      </p:cBhvr>
                                      <p:to>
                                        <p:strVal val="visible"/>
                                      </p:to>
                                    </p:set>
                                    <p:anim calcmode="lin" valueType="num">
                                      <p:cBhvr additive="base">
                                        <p:cTn id="19" dur="500" fill="hold"/>
                                        <p:tgtEl>
                                          <p:spTgt spid="1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9" end="9"/>
                                            </p:txEl>
                                          </p:spTgt>
                                        </p:tgtEl>
                                        <p:attrNameLst>
                                          <p:attrName>style.visibility</p:attrName>
                                        </p:attrNameLst>
                                      </p:cBhvr>
                                      <p:to>
                                        <p:strVal val="visible"/>
                                      </p:to>
                                    </p:set>
                                    <p:anim calcmode="lin" valueType="num">
                                      <p:cBhvr additive="base">
                                        <p:cTn id="25" dur="500" fill="hold"/>
                                        <p:tgtEl>
                                          <p:spTgt spid="18">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xEl>
                                              <p:pRg st="10" end="10"/>
                                            </p:txEl>
                                          </p:spTgt>
                                        </p:tgtEl>
                                        <p:attrNameLst>
                                          <p:attrName>style.visibility</p:attrName>
                                        </p:attrNameLst>
                                      </p:cBhvr>
                                      <p:to>
                                        <p:strVal val="visible"/>
                                      </p:to>
                                    </p:set>
                                    <p:anim calcmode="lin" valueType="num">
                                      <p:cBhvr additive="base">
                                        <p:cTn id="31" dur="500" fill="hold"/>
                                        <p:tgtEl>
                                          <p:spTgt spid="18">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xEl>
                                              <p:pRg st="11" end="11"/>
                                            </p:txEl>
                                          </p:spTgt>
                                        </p:tgtEl>
                                        <p:attrNameLst>
                                          <p:attrName>style.visibility</p:attrName>
                                        </p:attrNameLst>
                                      </p:cBhvr>
                                      <p:to>
                                        <p:strVal val="visible"/>
                                      </p:to>
                                    </p:set>
                                    <p:anim calcmode="lin" valueType="num">
                                      <p:cBhvr additive="base">
                                        <p:cTn id="37" dur="500" fill="hold"/>
                                        <p:tgtEl>
                                          <p:spTgt spid="18">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12" end="12"/>
                                            </p:txEl>
                                          </p:spTgt>
                                        </p:tgtEl>
                                        <p:attrNameLst>
                                          <p:attrName>style.visibility</p:attrName>
                                        </p:attrNameLst>
                                      </p:cBhvr>
                                      <p:to>
                                        <p:strVal val="visible"/>
                                      </p:to>
                                    </p:set>
                                    <p:anim calcmode="lin" valueType="num">
                                      <p:cBhvr additive="base">
                                        <p:cTn id="43" dur="500" fill="hold"/>
                                        <p:tgtEl>
                                          <p:spTgt spid="1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 Tree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909310"/>
          </a:xfrm>
          <a:prstGeom prst="rect">
            <a:avLst/>
          </a:prstGeom>
          <a:noFill/>
        </p:spPr>
        <p:txBody>
          <a:bodyPr wrap="square" rtlCol="0">
            <a:spAutoFit/>
          </a:bodyPr>
          <a:lstStyle/>
          <a:p>
            <a:pPr marL="0" lvl="1">
              <a:lnSpc>
                <a:spcPct val="150000"/>
              </a:lnSpc>
            </a:pPr>
            <a:r>
              <a:rPr lang="en-US" dirty="0" smtClean="0"/>
              <a:t>Binary Search Trees (BST) is a binary tree with following properties –</a:t>
            </a:r>
          </a:p>
          <a:p>
            <a:pPr marL="342900" lvl="1" indent="-342900">
              <a:lnSpc>
                <a:spcPct val="150000"/>
              </a:lnSpc>
              <a:buFont typeface="+mj-lt"/>
              <a:buAutoNum type="arabicPeriod"/>
            </a:pPr>
            <a:r>
              <a:rPr lang="en-US" dirty="0" smtClean="0"/>
              <a:t>Every element has a unique key.</a:t>
            </a:r>
          </a:p>
          <a:p>
            <a:pPr marL="342900" lvl="1" indent="-342900">
              <a:lnSpc>
                <a:spcPct val="150000"/>
              </a:lnSpc>
              <a:buFont typeface="+mj-lt"/>
              <a:buAutoNum type="arabicPeriod"/>
            </a:pPr>
            <a:r>
              <a:rPr lang="en-US" dirty="0" smtClean="0"/>
              <a:t>The left sub tree of a node contains only nodes with keys less than the node's key.</a:t>
            </a:r>
          </a:p>
          <a:p>
            <a:pPr marL="342900" lvl="1" indent="-342900">
              <a:lnSpc>
                <a:spcPct val="150000"/>
              </a:lnSpc>
              <a:buFont typeface="+mj-lt"/>
              <a:buAutoNum type="arabicPeriod"/>
            </a:pPr>
            <a:r>
              <a:rPr lang="en-US" dirty="0" smtClean="0"/>
              <a:t>The right sub tree of a node contains only nodes with keys greater than the node's key.</a:t>
            </a:r>
          </a:p>
          <a:p>
            <a:pPr marL="342900" lvl="1" indent="-342900">
              <a:lnSpc>
                <a:spcPct val="150000"/>
              </a:lnSpc>
              <a:buFont typeface="+mj-lt"/>
              <a:buAutoNum type="arabicPeriod"/>
            </a:pPr>
            <a:r>
              <a:rPr lang="en-US" dirty="0" smtClean="0"/>
              <a:t>The left and right sub trees are also binary search trees.</a:t>
            </a:r>
          </a:p>
          <a:p>
            <a:pPr marL="342900" lvl="1" indent="-342900">
              <a:lnSpc>
                <a:spcPct val="150000"/>
              </a:lnSpc>
            </a:pPr>
            <a:endParaRPr lang="en-US" dirty="0" smtClean="0"/>
          </a:p>
          <a:p>
            <a:pPr>
              <a:lnSpc>
                <a:spcPct val="150000"/>
              </a:lnSpc>
              <a:buFont typeface="Wingdings" pitchFamily="2" charset="2"/>
              <a:buChar char="Ø"/>
            </a:pPr>
            <a:r>
              <a:rPr lang="en-US" dirty="0" smtClean="0"/>
              <a:t>    BST are  type of binary trees with a special  organization of data</a:t>
            </a:r>
          </a:p>
          <a:p>
            <a:pPr>
              <a:lnSpc>
                <a:spcPct val="150000"/>
              </a:lnSpc>
              <a:buFont typeface="Wingdings" pitchFamily="2" charset="2"/>
              <a:buChar char="Ø"/>
            </a:pPr>
            <a:r>
              <a:rPr lang="en-US" dirty="0" smtClean="0"/>
              <a:t>    This data organization leads to O(log n) complexity for  the operations like searching, insertion and deletion etc. in certain types of the BST (height balanced trees).</a:t>
            </a:r>
          </a:p>
          <a:p>
            <a:pPr>
              <a:lnSpc>
                <a:spcPct val="150000"/>
              </a:lnSpc>
              <a:buFont typeface="Wingdings" pitchFamily="2" charset="2"/>
              <a:buChar char="Ø"/>
            </a:pPr>
            <a:r>
              <a:rPr lang="en-US" dirty="0" smtClean="0"/>
              <a:t>   However, in the worst case it would be O(n).</a:t>
            </a:r>
          </a:p>
          <a:p>
            <a:pPr>
              <a:lnSpc>
                <a:spcPct val="150000"/>
              </a:lnSpc>
              <a:buFont typeface="Wingdings" pitchFamily="2" charset="2"/>
              <a:buChar char="Ø"/>
            </a:pPr>
            <a:r>
              <a:rPr lang="en-US" dirty="0" smtClean="0"/>
              <a:t>    For getting all advantages of BST, it should be AVL or height balance tree.  </a:t>
            </a:r>
          </a:p>
          <a:p>
            <a:pPr marL="342900" lvl="1" indent="-342900">
              <a:lnSpc>
                <a:spcPct val="150000"/>
              </a:lnSpc>
            </a:pPr>
            <a:endParaRPr lang="en-US" dirty="0" smtClean="0"/>
          </a:p>
          <a:p>
            <a:pPr marL="0"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BST Examples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pSp>
        <p:nvGrpSpPr>
          <p:cNvPr id="7" name="Group 6"/>
          <p:cNvGrpSpPr/>
          <p:nvPr/>
        </p:nvGrpSpPr>
        <p:grpSpPr>
          <a:xfrm>
            <a:off x="457200" y="838200"/>
            <a:ext cx="2590800" cy="3048000"/>
            <a:chOff x="5867400" y="3124200"/>
            <a:chExt cx="2590800" cy="3048000"/>
          </a:xfrm>
        </p:grpSpPr>
        <p:sp>
          <p:nvSpPr>
            <p:cNvPr id="8" name="Oval 7"/>
            <p:cNvSpPr/>
            <p:nvPr/>
          </p:nvSpPr>
          <p:spPr>
            <a:xfrm>
              <a:off x="6781800" y="31242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45</a:t>
              </a:r>
              <a:endParaRPr lang="en-US" sz="2000" dirty="0"/>
            </a:p>
          </p:txBody>
        </p:sp>
        <p:sp>
          <p:nvSpPr>
            <p:cNvPr id="9" name="Oval 8"/>
            <p:cNvSpPr/>
            <p:nvPr/>
          </p:nvSpPr>
          <p:spPr>
            <a:xfrm>
              <a:off x="7391400" y="38862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54</a:t>
              </a:r>
              <a:endParaRPr lang="en-US" dirty="0"/>
            </a:p>
          </p:txBody>
        </p:sp>
        <p:sp>
          <p:nvSpPr>
            <p:cNvPr id="10" name="Oval 9"/>
            <p:cNvSpPr/>
            <p:nvPr/>
          </p:nvSpPr>
          <p:spPr>
            <a:xfrm>
              <a:off x="6096000" y="39624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12" name="Oval 11"/>
            <p:cNvSpPr/>
            <p:nvPr/>
          </p:nvSpPr>
          <p:spPr>
            <a:xfrm>
              <a:off x="7848600" y="48006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56</a:t>
              </a:r>
              <a:endParaRPr lang="en-US" dirty="0"/>
            </a:p>
          </p:txBody>
        </p:sp>
        <p:sp>
          <p:nvSpPr>
            <p:cNvPr id="13" name="Oval 12"/>
            <p:cNvSpPr/>
            <p:nvPr/>
          </p:nvSpPr>
          <p:spPr>
            <a:xfrm>
              <a:off x="6858000" y="48768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47</a:t>
              </a:r>
              <a:endParaRPr lang="en-US" dirty="0"/>
            </a:p>
          </p:txBody>
        </p:sp>
        <p:sp>
          <p:nvSpPr>
            <p:cNvPr id="14" name="Oval 13"/>
            <p:cNvSpPr/>
            <p:nvPr/>
          </p:nvSpPr>
          <p:spPr>
            <a:xfrm>
              <a:off x="5867400" y="48006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16" name="Oval 15"/>
            <p:cNvSpPr/>
            <p:nvPr/>
          </p:nvSpPr>
          <p:spPr>
            <a:xfrm>
              <a:off x="6477000" y="57150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cxnSp>
          <p:nvCxnSpPr>
            <p:cNvPr id="19" name="Straight Connector 18"/>
            <p:cNvCxnSpPr>
              <a:stCxn id="10" idx="7"/>
              <a:endCxn id="8" idx="3"/>
            </p:cNvCxnSpPr>
            <p:nvPr/>
          </p:nvCxnSpPr>
          <p:spPr>
            <a:xfrm rot="5400000" flipH="1" flipV="1">
              <a:off x="6491824" y="3638947"/>
              <a:ext cx="514910" cy="26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9" idx="1"/>
            </p:cNvCxnSpPr>
            <p:nvPr/>
          </p:nvCxnSpPr>
          <p:spPr>
            <a:xfrm rot="16200000" flipH="1">
              <a:off x="7204565" y="3677046"/>
              <a:ext cx="438710" cy="113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4"/>
              <a:endCxn id="14" idx="0"/>
            </p:cNvCxnSpPr>
            <p:nvPr/>
          </p:nvCxnSpPr>
          <p:spPr>
            <a:xfrm rot="5400000">
              <a:off x="6115050" y="4514850"/>
              <a:ext cx="3810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6" idx="1"/>
            </p:cNvCxnSpPr>
            <p:nvPr/>
          </p:nvCxnSpPr>
          <p:spPr>
            <a:xfrm rot="16200000" flipH="1">
              <a:off x="6183361" y="5399041"/>
              <a:ext cx="524155" cy="241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2" idx="0"/>
            </p:cNvCxnSpPr>
            <p:nvPr/>
          </p:nvCxnSpPr>
          <p:spPr>
            <a:xfrm rot="16200000" flipH="1">
              <a:off x="7770486" y="4417685"/>
              <a:ext cx="524155"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a:endCxn id="13" idx="0"/>
            </p:cNvCxnSpPr>
            <p:nvPr/>
          </p:nvCxnSpPr>
          <p:spPr>
            <a:xfrm rot="5400000">
              <a:off x="7021560" y="4417685"/>
              <a:ext cx="600355" cy="31787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486400" y="838200"/>
            <a:ext cx="2438400" cy="3048000"/>
            <a:chOff x="5867400" y="3124200"/>
            <a:chExt cx="2438400" cy="3048000"/>
          </a:xfrm>
        </p:grpSpPr>
        <p:sp>
          <p:nvSpPr>
            <p:cNvPr id="27" name="Oval 26"/>
            <p:cNvSpPr/>
            <p:nvPr/>
          </p:nvSpPr>
          <p:spPr>
            <a:xfrm>
              <a:off x="6781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8" name="Oval 27"/>
            <p:cNvSpPr/>
            <p:nvPr/>
          </p:nvSpPr>
          <p:spPr>
            <a:xfrm>
              <a:off x="7391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sp>
          <p:nvSpPr>
            <p:cNvPr id="29" name="Oval 28"/>
            <p:cNvSpPr/>
            <p:nvPr/>
          </p:nvSpPr>
          <p:spPr>
            <a:xfrm>
              <a:off x="62484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0" name="Oval 29"/>
            <p:cNvSpPr/>
            <p:nvPr/>
          </p:nvSpPr>
          <p:spPr>
            <a:xfrm>
              <a:off x="78486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31" name="Oval 30"/>
            <p:cNvSpPr/>
            <p:nvPr/>
          </p:nvSpPr>
          <p:spPr>
            <a:xfrm>
              <a:off x="6934200" y="487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32" name="Oval 31"/>
            <p:cNvSpPr/>
            <p:nvPr/>
          </p:nvSpPr>
          <p:spPr>
            <a:xfrm>
              <a:off x="5867400" y="4800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3" name="Oval 32"/>
            <p:cNvSpPr/>
            <p:nvPr/>
          </p:nvSpPr>
          <p:spPr>
            <a:xfrm>
              <a:off x="6477000" y="571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4" name="Straight Connector 33"/>
            <p:cNvCxnSpPr>
              <a:stCxn id="29" idx="7"/>
              <a:endCxn id="27" idx="3"/>
            </p:cNvCxnSpPr>
            <p:nvPr/>
          </p:nvCxnSpPr>
          <p:spPr>
            <a:xfrm rot="5400000" flipH="1" flipV="1">
              <a:off x="6486245" y="3666845"/>
              <a:ext cx="5149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5"/>
              <a:endCxn id="28" idx="1"/>
            </p:cNvCxnSpPr>
            <p:nvPr/>
          </p:nvCxnSpPr>
          <p:spPr>
            <a:xfrm rot="16200000" flipH="1">
              <a:off x="7095845" y="3590645"/>
              <a:ext cx="4387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3"/>
              <a:endCxn id="32" idx="0"/>
            </p:cNvCxnSpPr>
            <p:nvPr/>
          </p:nvCxnSpPr>
          <p:spPr>
            <a:xfrm rot="5400000">
              <a:off x="5981701" y="4466945"/>
              <a:ext cx="4479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a:endCxn id="33" idx="1"/>
            </p:cNvCxnSpPr>
            <p:nvPr/>
          </p:nvCxnSpPr>
          <p:spPr>
            <a:xfrm rot="16200000" flipH="1">
              <a:off x="6105245" y="5343245"/>
              <a:ext cx="591110"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5"/>
              <a:endCxn id="30" idx="0"/>
            </p:cNvCxnSpPr>
            <p:nvPr/>
          </p:nvCxnSpPr>
          <p:spPr>
            <a:xfrm rot="16200000" flipH="1">
              <a:off x="7667345" y="4390744"/>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3"/>
              <a:endCxn id="31" idx="0"/>
            </p:cNvCxnSpPr>
            <p:nvPr/>
          </p:nvCxnSpPr>
          <p:spPr>
            <a:xfrm rot="5400000">
              <a:off x="7010401" y="4428845"/>
              <a:ext cx="600355" cy="295555"/>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Oval 70"/>
          <p:cNvSpPr/>
          <p:nvPr/>
        </p:nvSpPr>
        <p:spPr>
          <a:xfrm>
            <a:off x="5029200" y="3505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73" name="Straight Connector 72"/>
          <p:cNvCxnSpPr>
            <a:stCxn id="32" idx="3"/>
            <a:endCxn id="71" idx="0"/>
          </p:cNvCxnSpPr>
          <p:nvPr/>
        </p:nvCxnSpPr>
        <p:spPr>
          <a:xfrm flipH="1">
            <a:off x="5257800" y="2904845"/>
            <a:ext cx="295555" cy="600355"/>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4" descr="fig4_15"/>
          <p:cNvPicPr>
            <a:picLocks noChangeAspect="1" noChangeArrowheads="1"/>
          </p:cNvPicPr>
          <p:nvPr/>
        </p:nvPicPr>
        <p:blipFill>
          <a:blip r:embed="rId2" cstate="print">
            <a:lum bright="-20000" contrast="60000"/>
          </a:blip>
          <a:srcRect b="7988"/>
          <a:stretch>
            <a:fillRect/>
          </a:stretch>
        </p:blipFill>
        <p:spPr bwMode="auto">
          <a:xfrm>
            <a:off x="1066800" y="4114800"/>
            <a:ext cx="6629400" cy="1828799"/>
          </a:xfrm>
          <a:prstGeom prst="rect">
            <a:avLst/>
          </a:prstGeom>
          <a:noFill/>
          <a:ln w="9525">
            <a:noFill/>
            <a:miter lim="800000"/>
            <a:headEnd/>
            <a:tailEnd/>
          </a:ln>
        </p:spPr>
      </p:pic>
      <p:sp>
        <p:nvSpPr>
          <p:cNvPr id="41" name="Text Box 5"/>
          <p:cNvSpPr txBox="1">
            <a:spLocks noChangeArrowheads="1"/>
          </p:cNvSpPr>
          <p:nvPr/>
        </p:nvSpPr>
        <p:spPr bwMode="auto">
          <a:xfrm>
            <a:off x="1066800" y="6096000"/>
            <a:ext cx="2624138"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dirty="0"/>
              <a:t>A binary search tree</a:t>
            </a:r>
          </a:p>
        </p:txBody>
      </p:sp>
      <p:sp>
        <p:nvSpPr>
          <p:cNvPr id="42" name="Oval 7"/>
          <p:cNvSpPr>
            <a:spLocks noChangeArrowheads="1"/>
          </p:cNvSpPr>
          <p:nvPr/>
        </p:nvSpPr>
        <p:spPr bwMode="auto">
          <a:xfrm>
            <a:off x="6705600" y="5562600"/>
            <a:ext cx="381000" cy="381000"/>
          </a:xfrm>
          <a:prstGeom prst="ellipse">
            <a:avLst/>
          </a:prstGeom>
          <a:noFill/>
          <a:ln w="31750">
            <a:solidFill>
              <a:srgbClr val="FF0000"/>
            </a:solidFill>
            <a:round/>
            <a:headEnd type="none" w="sm" len="sm"/>
            <a:tailEnd type="none" w="sm" len="sm"/>
          </a:ln>
          <a:effectLst/>
        </p:spPr>
        <p:txBody>
          <a:bodyPr wrap="none" anchor="ctr"/>
          <a:lstStyle/>
          <a:p>
            <a:endParaRPr lang="en-US"/>
          </a:p>
        </p:txBody>
      </p:sp>
      <p:sp>
        <p:nvSpPr>
          <p:cNvPr id="43" name="Text Box 6"/>
          <p:cNvSpPr txBox="1">
            <a:spLocks noChangeArrowheads="1"/>
          </p:cNvSpPr>
          <p:nvPr/>
        </p:nvSpPr>
        <p:spPr bwMode="auto">
          <a:xfrm>
            <a:off x="4876800" y="6080125"/>
            <a:ext cx="3074988"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dirty="0"/>
              <a:t>Not a binary search tree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Grp="1" noChangeArrowheads="1"/>
          </p:cNvSpPr>
          <p:nvPr>
            <p:ph type="body" idx="1"/>
          </p:nvPr>
        </p:nvSpPr>
        <p:spPr/>
        <p:txBody>
          <a:bodyPr>
            <a:normAutofit/>
          </a:bodyPr>
          <a:lstStyle/>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cs typeface="Times New Roman" pitchFamily="18" charset="0"/>
            </a:endParaRPr>
          </a:p>
          <a:p>
            <a:pPr>
              <a:lnSpc>
                <a:spcPct val="90000"/>
              </a:lnSpc>
            </a:pPr>
            <a:endParaRPr lang="en-US" dirty="0"/>
          </a:p>
        </p:txBody>
      </p:sp>
      <p:graphicFrame>
        <p:nvGraphicFramePr>
          <p:cNvPr id="292868" name="Object 4"/>
          <p:cNvGraphicFramePr>
            <a:graphicFrameLocks noChangeAspect="1"/>
          </p:cNvGraphicFramePr>
          <p:nvPr>
            <p:ph sz="half" idx="4294967295"/>
          </p:nvPr>
        </p:nvGraphicFramePr>
        <p:xfrm>
          <a:off x="1264024" y="838200"/>
          <a:ext cx="6432176" cy="4100513"/>
        </p:xfrm>
        <a:graphic>
          <a:graphicData uri="http://schemas.openxmlformats.org/presentationml/2006/ole">
            <p:oleObj spid="_x0000_s2050" name="Bitmap Image" r:id="rId3" imgW="3809524" imgH="2429214" progId="PBrush">
              <p:embed/>
            </p:oleObj>
          </a:graphicData>
        </a:graphic>
      </p:graphicFrame>
      <p:sp>
        <p:nvSpPr>
          <p:cNvPr id="292870" name="Text Box 6"/>
          <p:cNvSpPr txBox="1">
            <a:spLocks noChangeArrowheads="1"/>
          </p:cNvSpPr>
          <p:nvPr/>
        </p:nvSpPr>
        <p:spPr bwMode="auto">
          <a:xfrm>
            <a:off x="1295400" y="838200"/>
            <a:ext cx="6477000" cy="369332"/>
          </a:xfrm>
          <a:prstGeom prst="rect">
            <a:avLst/>
          </a:prstGeom>
          <a:noFill/>
          <a:ln w="31750">
            <a:noFill/>
            <a:miter lim="800000"/>
            <a:headEnd type="none" w="sm" len="sm"/>
            <a:tailEnd type="none" w="sm" len="sm"/>
          </a:ln>
          <a:effectLst/>
        </p:spPr>
        <p:txBody>
          <a:bodyPr wrap="square">
            <a:spAutoFit/>
          </a:bodyPr>
          <a:lstStyle/>
          <a:p>
            <a:pPr>
              <a:buFont typeface="Monotype Sorts" pitchFamily="2" charset="2"/>
              <a:buNone/>
            </a:pPr>
            <a:r>
              <a:rPr lang="en-US" dirty="0">
                <a:solidFill>
                  <a:srgbClr val="FF0000"/>
                </a:solidFill>
              </a:rPr>
              <a:t>Two binary search trees </a:t>
            </a:r>
            <a:r>
              <a:rPr lang="en-US" dirty="0" smtClean="0">
                <a:solidFill>
                  <a:srgbClr val="FF0000"/>
                </a:solidFill>
              </a:rPr>
              <a:t>representing the </a:t>
            </a:r>
            <a:r>
              <a:rPr lang="en-US" dirty="0">
                <a:solidFill>
                  <a:srgbClr val="FF0000"/>
                </a:solidFill>
              </a:rPr>
              <a:t>same set:</a:t>
            </a:r>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BST Examples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body" idx="1"/>
          </p:nvPr>
        </p:nvSpPr>
        <p:spPr>
          <a:xfrm>
            <a:off x="304800" y="914400"/>
            <a:ext cx="8382000" cy="5211763"/>
          </a:xfrm>
        </p:spPr>
        <p:txBody>
          <a:bodyPr>
            <a:normAutofit/>
          </a:bodyPr>
          <a:lstStyle/>
          <a:p>
            <a:r>
              <a:rPr lang="en-US" sz="2400" dirty="0" smtClean="0"/>
              <a:t>In the below figure, if </a:t>
            </a:r>
            <a:r>
              <a:rPr lang="en-US" sz="2400" dirty="0"/>
              <a:t>we are searching for 15, then we are done.</a:t>
            </a:r>
          </a:p>
          <a:p>
            <a:r>
              <a:rPr lang="en-US" sz="2400" dirty="0"/>
              <a:t>If we are searching for a key &lt; 15, then we should search in the left </a:t>
            </a:r>
            <a:r>
              <a:rPr lang="en-US" sz="2400" dirty="0" err="1"/>
              <a:t>subtree</a:t>
            </a:r>
            <a:r>
              <a:rPr lang="en-US" sz="2400" dirty="0"/>
              <a:t>.</a:t>
            </a:r>
          </a:p>
          <a:p>
            <a:r>
              <a:rPr lang="en-US" sz="2400" dirty="0"/>
              <a:t>If we are searching for a key &gt; 15, then we should search in the right </a:t>
            </a:r>
            <a:r>
              <a:rPr lang="en-US" sz="2400" dirty="0" err="1"/>
              <a:t>subtree</a:t>
            </a:r>
            <a:r>
              <a:rPr lang="en-US" sz="2400" dirty="0"/>
              <a:t>.</a:t>
            </a:r>
          </a:p>
        </p:txBody>
      </p:sp>
      <p:graphicFrame>
        <p:nvGraphicFramePr>
          <p:cNvPr id="286724" name="Object 4"/>
          <p:cNvGraphicFramePr>
            <a:graphicFrameLocks noChangeAspect="1"/>
          </p:cNvGraphicFramePr>
          <p:nvPr>
            <p:ph sz="half" idx="4294967295"/>
          </p:nvPr>
        </p:nvGraphicFramePr>
        <p:xfrm>
          <a:off x="2514600" y="3705225"/>
          <a:ext cx="2971800" cy="2619375"/>
        </p:xfrm>
        <a:graphic>
          <a:graphicData uri="http://schemas.openxmlformats.org/presentationml/2006/ole">
            <p:oleObj spid="_x0000_s3074" name="Bitmap Image" r:id="rId3" imgW="1609524" imgH="1419048" progId="PBrush">
              <p:embed/>
            </p:oleObj>
          </a:graphicData>
        </a:graphic>
      </p:graphicFrame>
      <p:sp>
        <p:nvSpPr>
          <p:cNvPr id="5" name="Rounded Rectangle 4"/>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40" name="Object 4"/>
          <p:cNvGraphicFramePr>
            <a:graphicFrameLocks noChangeAspect="1"/>
          </p:cNvGraphicFramePr>
          <p:nvPr/>
        </p:nvGraphicFramePr>
        <p:xfrm>
          <a:off x="3298779" y="838200"/>
          <a:ext cx="6150021" cy="5181600"/>
        </p:xfrm>
        <a:graphic>
          <a:graphicData uri="http://schemas.openxmlformats.org/presentationml/2006/ole">
            <p:oleObj spid="_x0000_s4098" name="Bitmap Image" r:id="rId3" imgW="3780952" imgH="2905531" progId="PBrush">
              <p:embed/>
            </p:oleObj>
          </a:graphicData>
        </a:graphic>
      </p:graphicFrame>
      <p:graphicFrame>
        <p:nvGraphicFramePr>
          <p:cNvPr id="295941" name="Object 5"/>
          <p:cNvGraphicFramePr>
            <a:graphicFrameLocks noChangeAspect="1"/>
          </p:cNvGraphicFramePr>
          <p:nvPr/>
        </p:nvGraphicFramePr>
        <p:xfrm>
          <a:off x="152400" y="2438400"/>
          <a:ext cx="4953000" cy="3810000"/>
        </p:xfrm>
        <a:graphic>
          <a:graphicData uri="http://schemas.openxmlformats.org/presentationml/2006/ole">
            <p:oleObj spid="_x0000_s4099" name="Bitmap Image" r:id="rId4" imgW="3696216" imgH="1647619" progId="PBrush">
              <p:embed/>
            </p:oleObj>
          </a:graphicData>
        </a:graphic>
      </p:graphicFrame>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Terminology</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939814"/>
          </a:xfrm>
          <a:prstGeom prst="rect">
            <a:avLst/>
          </a:prstGeom>
          <a:noFill/>
        </p:spPr>
        <p:txBody>
          <a:bodyPr wrap="square" rtlCol="0">
            <a:spAutoFit/>
          </a:bodyPr>
          <a:lstStyle/>
          <a:p>
            <a:pPr>
              <a:lnSpc>
                <a:spcPct val="150000"/>
              </a:lnSpc>
              <a:buFont typeface="Wingdings" pitchFamily="2" charset="2"/>
              <a:buChar char="Ø"/>
              <a:defRPr/>
            </a:pPr>
            <a:r>
              <a:rPr lang="en-US" dirty="0" smtClean="0"/>
              <a:t>   </a:t>
            </a:r>
            <a:r>
              <a:rPr lang="en-US" b="1" dirty="0" smtClean="0"/>
              <a:t>Nodes</a:t>
            </a:r>
            <a:r>
              <a:rPr lang="en-US" dirty="0" smtClean="0"/>
              <a:t> are vertices and </a:t>
            </a:r>
            <a:r>
              <a:rPr lang="en-US" b="1" dirty="0" smtClean="0"/>
              <a:t>Edges</a:t>
            </a:r>
            <a:r>
              <a:rPr lang="en-US" dirty="0" smtClean="0"/>
              <a:t> are connections between nodes</a:t>
            </a:r>
          </a:p>
          <a:p>
            <a:pPr>
              <a:lnSpc>
                <a:spcPct val="150000"/>
              </a:lnSpc>
              <a:buFont typeface="Wingdings" pitchFamily="2" charset="2"/>
              <a:buChar char="Ø"/>
              <a:defRPr/>
            </a:pPr>
            <a:r>
              <a:rPr lang="en-US" dirty="0" smtClean="0"/>
              <a:t>   </a:t>
            </a:r>
            <a:r>
              <a:rPr lang="en-US" b="1" dirty="0" smtClean="0"/>
              <a:t>Root</a:t>
            </a:r>
            <a:r>
              <a:rPr lang="en-US" dirty="0" smtClean="0"/>
              <a:t> is top most node or base of tree where from tree starts</a:t>
            </a:r>
          </a:p>
          <a:p>
            <a:pPr>
              <a:lnSpc>
                <a:spcPct val="150000"/>
              </a:lnSpc>
              <a:buFont typeface="Wingdings" pitchFamily="2" charset="2"/>
              <a:buChar char="Ø"/>
              <a:defRPr/>
            </a:pPr>
            <a:r>
              <a:rPr lang="en-US" dirty="0" smtClean="0"/>
              <a:t>   Parent, Child, Siblings (children of same parent), Grand parent, Grand child</a:t>
            </a:r>
          </a:p>
          <a:p>
            <a:pPr>
              <a:lnSpc>
                <a:spcPct val="150000"/>
              </a:lnSpc>
              <a:buFont typeface="Wingdings" pitchFamily="2" charset="2"/>
              <a:buChar char="Ø"/>
              <a:defRPr/>
            </a:pPr>
            <a:r>
              <a:rPr lang="en-US" b="1" dirty="0" smtClean="0"/>
              <a:t>   Ancestor </a:t>
            </a:r>
            <a:r>
              <a:rPr lang="en-US" dirty="0" smtClean="0"/>
              <a:t>– a node A is said to be ancestor of B if A is either parent of B or parent of some   </a:t>
            </a:r>
          </a:p>
          <a:p>
            <a:pPr>
              <a:lnSpc>
                <a:spcPct val="150000"/>
              </a:lnSpc>
              <a:defRPr/>
            </a:pPr>
            <a:r>
              <a:rPr lang="en-US" dirty="0" smtClean="0"/>
              <a:t>      ancestor of B </a:t>
            </a:r>
          </a:p>
          <a:p>
            <a:pPr>
              <a:lnSpc>
                <a:spcPct val="150000"/>
              </a:lnSpc>
              <a:buFont typeface="Wingdings" pitchFamily="2" charset="2"/>
              <a:buChar char="Ø"/>
              <a:defRPr/>
            </a:pPr>
            <a:r>
              <a:rPr lang="en-US" dirty="0" smtClean="0"/>
              <a:t>   </a:t>
            </a:r>
            <a:r>
              <a:rPr lang="en-US" b="1" dirty="0" smtClean="0"/>
              <a:t>Descendent</a:t>
            </a:r>
            <a:r>
              <a:rPr lang="en-US" dirty="0" smtClean="0"/>
              <a:t> – a node B is said to be descendent of A if B is either child of A or child of </a:t>
            </a:r>
          </a:p>
          <a:p>
            <a:pPr>
              <a:lnSpc>
                <a:spcPct val="150000"/>
              </a:lnSpc>
              <a:defRPr/>
            </a:pPr>
            <a:r>
              <a:rPr lang="en-US" dirty="0" smtClean="0"/>
              <a:t>      some other descendent of A</a:t>
            </a:r>
          </a:p>
          <a:p>
            <a:pPr>
              <a:lnSpc>
                <a:spcPct val="150000"/>
              </a:lnSpc>
              <a:buFont typeface="Wingdings" pitchFamily="2" charset="2"/>
              <a:buChar char="Ø"/>
              <a:defRPr/>
            </a:pPr>
            <a:r>
              <a:rPr lang="en-US" dirty="0" smtClean="0"/>
              <a:t>   </a:t>
            </a:r>
            <a:r>
              <a:rPr lang="en-US" b="1" dirty="0" smtClean="0"/>
              <a:t>Leaf node </a:t>
            </a:r>
            <a:r>
              <a:rPr lang="en-US" dirty="0" smtClean="0"/>
              <a:t>– node with zero child</a:t>
            </a:r>
            <a:endParaRPr lang="en-US" b="1" dirty="0" smtClean="0">
              <a:solidFill>
                <a:srgbClr val="FF0000"/>
              </a:solidFill>
            </a:endParaRPr>
          </a:p>
          <a:p>
            <a:pPr>
              <a:lnSpc>
                <a:spcPct val="150000"/>
              </a:lnSpc>
              <a:buFont typeface="Wingdings" pitchFamily="2" charset="2"/>
              <a:buChar char="Ø"/>
              <a:defRPr/>
            </a:pPr>
            <a:r>
              <a:rPr lang="en-US" dirty="0" smtClean="0"/>
              <a:t>   </a:t>
            </a:r>
            <a:r>
              <a:rPr lang="en-US" b="1" dirty="0" smtClean="0"/>
              <a:t>Sub-tree</a:t>
            </a:r>
            <a:r>
              <a:rPr lang="en-US" dirty="0" smtClean="0"/>
              <a:t> – Part of tree</a:t>
            </a:r>
          </a:p>
          <a:p>
            <a:pPr>
              <a:lnSpc>
                <a:spcPct val="150000"/>
              </a:lnSpc>
              <a:buFont typeface="Wingdings" pitchFamily="2" charset="2"/>
              <a:buChar char="Ø"/>
              <a:defRPr/>
            </a:pPr>
            <a:r>
              <a:rPr lang="en-US" b="1" dirty="0" smtClean="0">
                <a:solidFill>
                  <a:srgbClr val="FF0000"/>
                </a:solidFill>
              </a:rPr>
              <a:t>Every node except the root has one parent</a:t>
            </a:r>
            <a:endParaRPr lang="en-US" dirty="0" smtClean="0"/>
          </a:p>
          <a:p>
            <a:pPr>
              <a:lnSpc>
                <a:spcPct val="150000"/>
              </a:lnSpc>
              <a:defRPr/>
            </a:pPr>
            <a:endParaRPr lang="en-US" dirty="0" smtClean="0"/>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4495800" y="3505200"/>
            <a:ext cx="45720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 a node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991600" cy="923330"/>
          </a:xfrm>
          <a:prstGeom prst="rect">
            <a:avLst/>
          </a:prstGeom>
          <a:noFill/>
        </p:spPr>
        <p:txBody>
          <a:bodyPr wrap="square" rtlCol="0">
            <a:spAutoFit/>
          </a:bodyPr>
          <a:lstStyle/>
          <a:p>
            <a:r>
              <a:rPr lang="en-US" b="1" i="1" dirty="0" smtClean="0"/>
              <a:t>Algorithm </a:t>
            </a:r>
            <a:r>
              <a:rPr lang="en-US" b="1" i="1" dirty="0" err="1" smtClean="0"/>
              <a:t>Search_BST</a:t>
            </a:r>
            <a:r>
              <a:rPr lang="en-US" b="1" i="1" dirty="0" smtClean="0"/>
              <a:t>(ROOT</a:t>
            </a:r>
            <a:r>
              <a:rPr lang="en-US" dirty="0" smtClean="0"/>
              <a:t> </a:t>
            </a:r>
            <a:r>
              <a:rPr lang="en-US" b="1" dirty="0" smtClean="0"/>
              <a:t>, Key</a:t>
            </a:r>
            <a:r>
              <a:rPr lang="en-US" b="1" i="1" dirty="0" smtClean="0"/>
              <a:t>): </a:t>
            </a:r>
            <a:r>
              <a:rPr lang="en-US" dirty="0" smtClean="0"/>
              <a:t>This algorithm searches Key in a BST . This procedure finds the location LOC of Key in tree. ROOT is a variable pointing to root of tree. This algorithm also finds the parent location PAR of Key , Initially LOC =NULL and PAR=NULL. </a:t>
            </a:r>
          </a:p>
        </p:txBody>
      </p:sp>
      <p:sp>
        <p:nvSpPr>
          <p:cNvPr id="7" name="TextBox 6"/>
          <p:cNvSpPr txBox="1"/>
          <p:nvPr/>
        </p:nvSpPr>
        <p:spPr>
          <a:xfrm>
            <a:off x="228600" y="1600200"/>
            <a:ext cx="8686800" cy="5078313"/>
          </a:xfrm>
          <a:prstGeom prst="rect">
            <a:avLst/>
          </a:prstGeom>
          <a:solidFill>
            <a:schemeClr val="bg1">
              <a:lumMod val="85000"/>
            </a:schemeClr>
          </a:solidFill>
        </p:spPr>
        <p:txBody>
          <a:bodyPr wrap="square" rtlCol="0">
            <a:spAutoFit/>
          </a:bodyPr>
          <a:lstStyle/>
          <a:p>
            <a:pPr marL="342900" indent="-342900">
              <a:buAutoNum type="arabicPeriod"/>
            </a:pPr>
            <a:r>
              <a:rPr lang="en-US" dirty="0" smtClean="0"/>
              <a:t>Set LOC =NULL and PAR=NULL   </a:t>
            </a:r>
          </a:p>
          <a:p>
            <a:pPr marL="342900" indent="-342900">
              <a:buAutoNum type="arabicPeriod"/>
            </a:pPr>
            <a:r>
              <a:rPr lang="en-US" dirty="0" smtClean="0"/>
              <a:t>If ROOT == NULL   // Empty Tree</a:t>
            </a:r>
          </a:p>
          <a:p>
            <a:pPr marL="342900" indent="-342900">
              <a:buAutoNum type="arabicPeriod"/>
            </a:pPr>
            <a:r>
              <a:rPr lang="en-US" dirty="0" smtClean="0"/>
              <a:t> 	Exit</a:t>
            </a:r>
          </a:p>
          <a:p>
            <a:pPr marL="342900" indent="-342900">
              <a:buAutoNum type="arabicPeriod"/>
            </a:pPr>
            <a:r>
              <a:rPr lang="en-US" dirty="0" smtClean="0"/>
              <a:t>If ROOT-&gt;Data == Key   </a:t>
            </a:r>
            <a:r>
              <a:rPr lang="en-US" dirty="0" smtClean="0">
                <a:solidFill>
                  <a:srgbClr val="FF0000"/>
                </a:solidFill>
              </a:rPr>
              <a:t>// Searched element is found as root node</a:t>
            </a:r>
          </a:p>
          <a:p>
            <a:pPr marL="342900" indent="-342900">
              <a:buAutoNum type="arabicPeriod"/>
            </a:pPr>
            <a:r>
              <a:rPr lang="en-US" dirty="0" smtClean="0"/>
              <a:t> 	LOC = ROOT   </a:t>
            </a:r>
            <a:r>
              <a:rPr lang="en-US" dirty="0" smtClean="0">
                <a:solidFill>
                  <a:srgbClr val="FF0000"/>
                </a:solidFill>
              </a:rPr>
              <a:t>//  Location of  searched element</a:t>
            </a:r>
          </a:p>
          <a:p>
            <a:pPr marL="342900" indent="-342900">
              <a:buAutoNum type="arabicPeriod"/>
            </a:pPr>
            <a:r>
              <a:rPr lang="en-US" dirty="0" smtClean="0"/>
              <a:t> 	PAR = NULL     </a:t>
            </a:r>
            <a:r>
              <a:rPr lang="en-US" dirty="0" smtClean="0">
                <a:solidFill>
                  <a:srgbClr val="FF0000"/>
                </a:solidFill>
              </a:rPr>
              <a:t>// location of the parent of the searched element </a:t>
            </a:r>
          </a:p>
          <a:p>
            <a:pPr marL="342900" indent="-342900">
              <a:buAutoNum type="arabicPeriod"/>
            </a:pPr>
            <a:r>
              <a:rPr lang="en-US" dirty="0" smtClean="0"/>
              <a:t> 	Exit</a:t>
            </a:r>
          </a:p>
          <a:p>
            <a:pPr marL="342900" indent="-342900"/>
            <a:r>
              <a:rPr lang="en-US" dirty="0" smtClean="0"/>
              <a:t>8.   Temp = ROOT  </a:t>
            </a:r>
            <a:r>
              <a:rPr lang="en-US" dirty="0" smtClean="0">
                <a:solidFill>
                  <a:srgbClr val="FF0000"/>
                </a:solidFill>
              </a:rPr>
              <a:t>//Tree has more than one nodes</a:t>
            </a:r>
          </a:p>
          <a:p>
            <a:pPr marL="342900" indent="-342900">
              <a:buFont typeface="+mj-lt"/>
              <a:buAutoNum type="arabicPeriod" startAt="10"/>
            </a:pPr>
            <a:r>
              <a:rPr lang="en-US" dirty="0" smtClean="0"/>
              <a:t>While (Temp !=NULL)</a:t>
            </a:r>
          </a:p>
          <a:p>
            <a:pPr marL="342900" indent="-342900">
              <a:buAutoNum type="arabicPeriod" startAt="10"/>
            </a:pPr>
            <a:r>
              <a:rPr lang="en-US" dirty="0" smtClean="0"/>
              <a:t> 	PAR = Temp</a:t>
            </a:r>
          </a:p>
          <a:p>
            <a:pPr marL="342900" indent="-342900">
              <a:buAutoNum type="arabicPeriod" startAt="10"/>
            </a:pPr>
            <a:r>
              <a:rPr lang="en-US" dirty="0" smtClean="0"/>
              <a:t> 	If  Key&lt; (Temp-&gt;Data)</a:t>
            </a:r>
          </a:p>
          <a:p>
            <a:pPr marL="342900" indent="-342900">
              <a:buAutoNum type="arabicPeriod" startAt="10"/>
            </a:pPr>
            <a:r>
              <a:rPr lang="en-US" dirty="0" smtClean="0"/>
              <a:t> 		Temp = Temp -&gt;</a:t>
            </a:r>
            <a:r>
              <a:rPr lang="en-US" dirty="0" err="1" smtClean="0"/>
              <a:t>lc</a:t>
            </a:r>
            <a:endParaRPr lang="en-US" dirty="0" smtClean="0"/>
          </a:p>
          <a:p>
            <a:pPr marL="342900" indent="-342900">
              <a:buAutoNum type="arabicPeriod" startAt="10"/>
            </a:pPr>
            <a:r>
              <a:rPr lang="en-US" dirty="0" smtClean="0"/>
              <a:t> 	Else 	Temp = Temp -&gt;</a:t>
            </a:r>
            <a:r>
              <a:rPr lang="en-US" dirty="0" err="1" smtClean="0"/>
              <a:t>rc</a:t>
            </a:r>
            <a:endParaRPr lang="en-US" dirty="0" smtClean="0"/>
          </a:p>
          <a:p>
            <a:pPr marL="342900" indent="-342900">
              <a:buAutoNum type="arabicPeriod" startAt="10"/>
            </a:pPr>
            <a:r>
              <a:rPr lang="en-US" dirty="0" smtClean="0"/>
              <a:t> 	If Temp!=NULL &amp;&amp; Temp-&gt;Data == Key</a:t>
            </a:r>
          </a:p>
          <a:p>
            <a:pPr marL="342900" indent="-342900">
              <a:buAutoNum type="arabicPeriod" startAt="10"/>
            </a:pPr>
            <a:r>
              <a:rPr lang="en-US" dirty="0" smtClean="0"/>
              <a:t> 		LOC = Temp </a:t>
            </a:r>
          </a:p>
          <a:p>
            <a:pPr marL="342900" indent="-342900">
              <a:buAutoNum type="arabicPeriod" startAt="10"/>
            </a:pPr>
            <a:r>
              <a:rPr lang="en-US" dirty="0" smtClean="0"/>
              <a:t> 		BREAK</a:t>
            </a:r>
          </a:p>
          <a:p>
            <a:pPr marL="342900" indent="-342900">
              <a:buAutoNum type="arabicPeriod" startAt="10"/>
            </a:pPr>
            <a:r>
              <a:rPr lang="en-US" dirty="0" smtClean="0"/>
              <a:t>If LOC == NULL</a:t>
            </a:r>
          </a:p>
          <a:p>
            <a:pPr marL="342900" indent="-342900">
              <a:buAutoNum type="arabicPeriod" startAt="10"/>
            </a:pPr>
            <a:r>
              <a:rPr lang="en-US" dirty="0" smtClean="0"/>
              <a:t> 	Print Search Unsuccessful.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1338828"/>
          </a:xfrm>
          <a:prstGeom prst="rect">
            <a:avLst/>
          </a:prstGeom>
          <a:noFill/>
        </p:spPr>
        <p:txBody>
          <a:bodyPr wrap="square" rtlCol="0">
            <a:spAutoFit/>
          </a:bodyPr>
          <a:lstStyle/>
          <a:p>
            <a:pPr>
              <a:lnSpc>
                <a:spcPct val="150000"/>
              </a:lnSpc>
            </a:pPr>
            <a:r>
              <a:rPr lang="en-US" b="1" i="1" dirty="0" smtClean="0"/>
              <a:t>Algorithm </a:t>
            </a:r>
            <a:r>
              <a:rPr lang="en-US" b="1" i="1" dirty="0" err="1" smtClean="0"/>
              <a:t>Insert_BST</a:t>
            </a:r>
            <a:r>
              <a:rPr lang="en-US" b="1" i="1" dirty="0" smtClean="0"/>
              <a:t>(ROOT, Key): </a:t>
            </a:r>
            <a:r>
              <a:rPr lang="en-US" dirty="0" smtClean="0"/>
              <a:t>This algorithm inserts  a new leaf node with value Key in BST at appropriate location. ROOT is variable pointing to root of tree. This algorithm uses sub algorithm </a:t>
            </a:r>
            <a:r>
              <a:rPr lang="en-US" dirty="0" err="1" smtClean="0"/>
              <a:t>Search_BST</a:t>
            </a:r>
            <a:r>
              <a:rPr lang="en-US" dirty="0" smtClean="0"/>
              <a:t> to find the Key location LOC and parent location PAR of Key. </a:t>
            </a:r>
          </a:p>
        </p:txBody>
      </p:sp>
      <p:sp>
        <p:nvSpPr>
          <p:cNvPr id="7" name="TextBox 6"/>
          <p:cNvSpPr txBox="1"/>
          <p:nvPr/>
        </p:nvSpPr>
        <p:spPr>
          <a:xfrm>
            <a:off x="228600" y="2057400"/>
            <a:ext cx="8763000" cy="3693319"/>
          </a:xfrm>
          <a:prstGeom prst="rect">
            <a:avLst/>
          </a:prstGeom>
          <a:solidFill>
            <a:schemeClr val="bg1">
              <a:lumMod val="85000"/>
            </a:schemeClr>
          </a:solidFill>
        </p:spPr>
        <p:txBody>
          <a:bodyPr wrap="square" rtlCol="0">
            <a:spAutoFit/>
          </a:bodyPr>
          <a:lstStyle/>
          <a:p>
            <a:pPr marL="342900" indent="-342900">
              <a:buAutoNum type="arabicPeriod"/>
            </a:pPr>
            <a:r>
              <a:rPr lang="en-US" dirty="0" smtClean="0"/>
              <a:t>Call </a:t>
            </a:r>
            <a:r>
              <a:rPr lang="en-US" dirty="0" err="1" smtClean="0"/>
              <a:t>Search_BST</a:t>
            </a:r>
            <a:r>
              <a:rPr lang="en-US" dirty="0" smtClean="0"/>
              <a:t>(ROOT, Key) </a:t>
            </a:r>
          </a:p>
          <a:p>
            <a:pPr marL="342900" indent="-342900">
              <a:buAutoNum type="arabicPeriod"/>
            </a:pPr>
            <a:r>
              <a:rPr lang="en-US" dirty="0" smtClean="0"/>
              <a:t>If LOC != NULL  </a:t>
            </a:r>
            <a:r>
              <a:rPr lang="en-US" dirty="0" smtClean="0">
                <a:solidFill>
                  <a:srgbClr val="FF0000"/>
                </a:solidFill>
              </a:rPr>
              <a:t>// exit if Key is already present </a:t>
            </a:r>
          </a:p>
          <a:p>
            <a:pPr marL="342900" indent="-342900">
              <a:buAutoNum type="arabicPeriod"/>
            </a:pPr>
            <a:r>
              <a:rPr lang="en-US" dirty="0" smtClean="0"/>
              <a:t> 	Exit</a:t>
            </a:r>
          </a:p>
          <a:p>
            <a:pPr marL="342900" indent="-342900">
              <a:buAutoNum type="arabicPeriod"/>
            </a:pPr>
            <a:r>
              <a:rPr lang="en-US" dirty="0" smtClean="0"/>
              <a:t>Node * </a:t>
            </a:r>
            <a:r>
              <a:rPr lang="en-US" dirty="0" err="1" smtClean="0"/>
              <a:t>New_Node</a:t>
            </a:r>
            <a:r>
              <a:rPr lang="en-US" dirty="0" smtClean="0"/>
              <a:t>= Allocate memory</a:t>
            </a:r>
          </a:p>
          <a:p>
            <a:pPr marL="342900" indent="-342900">
              <a:buAutoNum type="arabicPeriod"/>
            </a:pPr>
            <a:r>
              <a:rPr lang="en-US" dirty="0" err="1" smtClean="0"/>
              <a:t>New_Node</a:t>
            </a:r>
            <a:r>
              <a:rPr lang="en-US" dirty="0" smtClean="0"/>
              <a:t> -&gt;Data = Key</a:t>
            </a:r>
          </a:p>
          <a:p>
            <a:pPr marL="342900" indent="-342900">
              <a:buAutoNum type="arabicPeriod"/>
            </a:pPr>
            <a:r>
              <a:rPr lang="en-US" dirty="0" err="1" smtClean="0"/>
              <a:t>New_Node</a:t>
            </a:r>
            <a:r>
              <a:rPr lang="en-US" dirty="0" smtClean="0"/>
              <a:t> -&gt; </a:t>
            </a:r>
            <a:r>
              <a:rPr lang="en-US" dirty="0" err="1" smtClean="0"/>
              <a:t>lc</a:t>
            </a:r>
            <a:r>
              <a:rPr lang="en-US" dirty="0" smtClean="0"/>
              <a:t> = NULL</a:t>
            </a:r>
          </a:p>
          <a:p>
            <a:pPr marL="342900" indent="-342900">
              <a:buAutoNum type="arabicPeriod"/>
            </a:pPr>
            <a:r>
              <a:rPr lang="en-US" dirty="0" err="1" smtClean="0"/>
              <a:t>New_Node</a:t>
            </a:r>
            <a:r>
              <a:rPr lang="en-US" dirty="0" smtClean="0"/>
              <a:t> -&gt; </a:t>
            </a:r>
            <a:r>
              <a:rPr lang="en-US" dirty="0" err="1" smtClean="0"/>
              <a:t>rc</a:t>
            </a:r>
            <a:r>
              <a:rPr lang="en-US" dirty="0" smtClean="0"/>
              <a:t> = NULL</a:t>
            </a:r>
          </a:p>
          <a:p>
            <a:pPr marL="342900" indent="-342900">
              <a:buAutoNum type="arabicPeriod"/>
            </a:pPr>
            <a:r>
              <a:rPr lang="en-US" dirty="0" smtClean="0"/>
              <a:t>If ROOT == NULL  </a:t>
            </a:r>
            <a:r>
              <a:rPr lang="en-US" dirty="0" smtClean="0">
                <a:solidFill>
                  <a:srgbClr val="FF0000"/>
                </a:solidFill>
              </a:rPr>
              <a:t>// if Tree is Empty previously </a:t>
            </a:r>
          </a:p>
          <a:p>
            <a:pPr marL="342900" indent="-342900">
              <a:buAutoNum type="arabicPeriod"/>
            </a:pPr>
            <a:r>
              <a:rPr lang="en-US" dirty="0" smtClean="0"/>
              <a:t> 	ROOT = </a:t>
            </a:r>
            <a:r>
              <a:rPr lang="en-US" dirty="0" err="1" smtClean="0"/>
              <a:t>New_Node</a:t>
            </a:r>
            <a:endParaRPr lang="en-US" dirty="0" smtClean="0"/>
          </a:p>
          <a:p>
            <a:pPr marL="342900" indent="-342900">
              <a:buAutoNum type="arabicPeriod"/>
            </a:pPr>
            <a:r>
              <a:rPr lang="en-US" dirty="0" smtClean="0"/>
              <a:t>Else If (Key&lt;(PAR-&gt;Data) )</a:t>
            </a:r>
          </a:p>
          <a:p>
            <a:pPr marL="342900" indent="-342900">
              <a:buAutoNum type="arabicPeriod"/>
            </a:pPr>
            <a:r>
              <a:rPr lang="en-US" dirty="0" smtClean="0"/>
              <a:t> 	PAR-&gt;</a:t>
            </a:r>
            <a:r>
              <a:rPr lang="en-US" dirty="0" err="1" smtClean="0"/>
              <a:t>lc</a:t>
            </a:r>
            <a:r>
              <a:rPr lang="en-US" dirty="0" smtClean="0"/>
              <a:t> = </a:t>
            </a:r>
            <a:r>
              <a:rPr lang="en-US" dirty="0" err="1" smtClean="0"/>
              <a:t>New_Node</a:t>
            </a:r>
            <a:r>
              <a:rPr lang="en-US" dirty="0" smtClean="0"/>
              <a:t> </a:t>
            </a:r>
            <a:r>
              <a:rPr lang="en-US" dirty="0" smtClean="0">
                <a:solidFill>
                  <a:srgbClr val="FF0000"/>
                </a:solidFill>
              </a:rPr>
              <a:t>// make left child of parent</a:t>
            </a:r>
          </a:p>
          <a:p>
            <a:pPr marL="342900" indent="-342900">
              <a:buAutoNum type="arabicPeriod"/>
            </a:pPr>
            <a:r>
              <a:rPr lang="en-US" dirty="0" smtClean="0"/>
              <a:t>Else</a:t>
            </a:r>
          </a:p>
          <a:p>
            <a:pPr marL="342900" indent="-342900">
              <a:buAutoNum type="arabicPeriod"/>
            </a:pPr>
            <a:r>
              <a:rPr lang="en-US" dirty="0" smtClean="0"/>
              <a:t> 	PAR-&gt;</a:t>
            </a:r>
            <a:r>
              <a:rPr lang="en-US" dirty="0" err="1" smtClean="0"/>
              <a:t>rc</a:t>
            </a:r>
            <a:r>
              <a:rPr lang="en-US" dirty="0" smtClean="0"/>
              <a:t> = </a:t>
            </a:r>
            <a:r>
              <a:rPr lang="en-US" dirty="0" err="1" smtClean="0"/>
              <a:t>New_Node</a:t>
            </a:r>
            <a:r>
              <a:rPr lang="en-US" dirty="0" smtClean="0"/>
              <a:t> </a:t>
            </a:r>
            <a:r>
              <a:rPr lang="en-US" dirty="0" smtClean="0">
                <a:solidFill>
                  <a:srgbClr val="FF0000"/>
                </a:solidFill>
              </a:rPr>
              <a:t>// make right child of parent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a:xfrm>
            <a:off x="228600" y="838200"/>
            <a:ext cx="8458200" cy="5287963"/>
          </a:xfrm>
        </p:spPr>
        <p:txBody>
          <a:bodyPr/>
          <a:lstStyle/>
          <a:p>
            <a:r>
              <a:rPr lang="en-US" dirty="0"/>
              <a:t>When we delete a node, we need to consider how we </a:t>
            </a:r>
            <a:r>
              <a:rPr lang="en-US" dirty="0" smtClean="0"/>
              <a:t>handling the </a:t>
            </a:r>
            <a:r>
              <a:rPr lang="en-US" dirty="0"/>
              <a:t>children of the deleted node.</a:t>
            </a:r>
          </a:p>
          <a:p>
            <a:pPr lvl="1"/>
            <a:r>
              <a:rPr lang="en-US" dirty="0"/>
              <a:t>This has to be done such that the property of the </a:t>
            </a:r>
            <a:r>
              <a:rPr lang="en-US" dirty="0" smtClean="0"/>
              <a:t>BST is </a:t>
            </a:r>
            <a:r>
              <a:rPr lang="en-US" dirty="0"/>
              <a:t>maintained</a:t>
            </a:r>
            <a:r>
              <a:rPr lang="en-US" dirty="0" smtClean="0"/>
              <a:t>.</a:t>
            </a:r>
          </a:p>
          <a:p>
            <a:pPr lvl="1"/>
            <a:r>
              <a:rPr lang="en-US" dirty="0" smtClean="0"/>
              <a:t>Hence, three cases to be consider for deletion</a:t>
            </a:r>
            <a:endParaRPr lang="en-US" dirty="0"/>
          </a:p>
          <a:p>
            <a:endParaRPr lang="en-US" dirty="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in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32311"/>
          </a:xfrm>
          <a:prstGeom prst="rect">
            <a:avLst/>
          </a:prstGeom>
          <a:noFill/>
        </p:spPr>
        <p:txBody>
          <a:bodyPr wrap="square" rtlCol="0">
            <a:spAutoFit/>
          </a:bodyPr>
          <a:lstStyle/>
          <a:p>
            <a:pPr>
              <a:lnSpc>
                <a:spcPct val="150000"/>
              </a:lnSpc>
            </a:pPr>
            <a:r>
              <a:rPr lang="en-US" dirty="0" smtClean="0"/>
              <a:t>Three cases in deletion –Suppose we want to delete a node X from BST,</a:t>
            </a:r>
          </a:p>
          <a:p>
            <a:pPr>
              <a:lnSpc>
                <a:spcPct val="150000"/>
              </a:lnSpc>
            </a:pPr>
            <a:r>
              <a:rPr lang="en-US" b="1" i="1" dirty="0" smtClean="0"/>
              <a:t>Case 1:</a:t>
            </a:r>
            <a:r>
              <a:rPr lang="en-US" dirty="0" smtClean="0"/>
              <a:t> 	X has no child (i.e. it is a leaf node ), then delete X from tree and make its location in parent node null</a:t>
            </a:r>
          </a:p>
          <a:p>
            <a:pPr>
              <a:lnSpc>
                <a:spcPct val="150000"/>
              </a:lnSpc>
            </a:pPr>
            <a:r>
              <a:rPr lang="en-US" b="1" i="1" dirty="0" smtClean="0"/>
              <a:t>Case 2:</a:t>
            </a:r>
            <a:r>
              <a:rPr lang="en-US" dirty="0" smtClean="0"/>
              <a:t> 	X has exactly one child, then X will be deleted by replacing the location of X in its parent node by the location of its only child </a:t>
            </a:r>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b="1" i="1" dirty="0" smtClean="0"/>
          </a:p>
          <a:p>
            <a:pPr>
              <a:lnSpc>
                <a:spcPct val="150000"/>
              </a:lnSpc>
            </a:pPr>
            <a:endParaRPr lang="en-US" b="1" i="1" dirty="0" smtClean="0"/>
          </a:p>
          <a:p>
            <a:pPr>
              <a:lnSpc>
                <a:spcPct val="150000"/>
              </a:lnSpc>
            </a:pPr>
            <a:endParaRPr lang="en-US" b="1" i="1" dirty="0" smtClean="0"/>
          </a:p>
          <a:p>
            <a:pPr>
              <a:lnSpc>
                <a:spcPct val="150000"/>
              </a:lnSpc>
            </a:pPr>
            <a:r>
              <a:rPr lang="en-US" b="1" i="1" dirty="0" smtClean="0"/>
              <a:t>Case 3:</a:t>
            </a:r>
            <a:r>
              <a:rPr lang="en-US" dirty="0" smtClean="0"/>
              <a:t> 	X has two children</a:t>
            </a:r>
          </a:p>
          <a:p>
            <a:endParaRPr lang="en-US" dirty="0" smtClean="0"/>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81089" y="3124200"/>
            <a:ext cx="5776912" cy="203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Case A (case 1 and case 2)</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839200" cy="2723823"/>
          </a:xfrm>
          <a:prstGeom prst="rect">
            <a:avLst/>
          </a:prstGeom>
          <a:noFill/>
        </p:spPr>
        <p:txBody>
          <a:bodyPr wrap="square" rtlCol="0">
            <a:spAutoFit/>
          </a:bodyPr>
          <a:lstStyle/>
          <a:p>
            <a:pPr>
              <a:lnSpc>
                <a:spcPct val="150000"/>
              </a:lnSpc>
            </a:pPr>
            <a:r>
              <a:rPr lang="en-US" b="1" i="1" dirty="0" smtClean="0"/>
              <a:t>Algorithm </a:t>
            </a:r>
            <a:r>
              <a:rPr lang="en-US" b="1" i="1" dirty="0" err="1" smtClean="0"/>
              <a:t>CaseA_delete</a:t>
            </a:r>
            <a:r>
              <a:rPr lang="en-US" b="1" i="1" dirty="0" smtClean="0"/>
              <a:t>(ROOT, Key): </a:t>
            </a:r>
            <a:r>
              <a:rPr lang="en-US" dirty="0" smtClean="0"/>
              <a:t>This algorithm deletes  a node X with value </a:t>
            </a:r>
            <a:r>
              <a:rPr lang="en-US" b="1" dirty="0" smtClean="0"/>
              <a:t>Key</a:t>
            </a:r>
            <a:r>
              <a:rPr lang="en-US" dirty="0" smtClean="0"/>
              <a:t> from tree, if this node is not having two children. This algorithm uses sub algorithm </a:t>
            </a:r>
            <a:r>
              <a:rPr lang="en-US" dirty="0" err="1" smtClean="0"/>
              <a:t>Search_BST</a:t>
            </a:r>
            <a:r>
              <a:rPr lang="en-US" dirty="0" smtClean="0"/>
              <a:t> to find the Key location LOC and parent location PAR of Key. CHILD is a pointer variable pointing to child of node X.</a:t>
            </a:r>
          </a:p>
          <a:p>
            <a:pPr>
              <a:lnSpc>
                <a:spcPct val="150000"/>
              </a:lnSpc>
            </a:pPr>
            <a:r>
              <a:rPr lang="en-US" dirty="0" smtClean="0"/>
              <a:t> </a:t>
            </a:r>
          </a:p>
          <a:p>
            <a:endParaRPr lang="en-US" dirty="0" smtClean="0"/>
          </a:p>
          <a:p>
            <a:endParaRPr lang="en-US" dirty="0"/>
          </a:p>
        </p:txBody>
      </p:sp>
      <p:sp>
        <p:nvSpPr>
          <p:cNvPr id="7" name="TextBox 6"/>
          <p:cNvSpPr txBox="1"/>
          <p:nvPr/>
        </p:nvSpPr>
        <p:spPr>
          <a:xfrm>
            <a:off x="228600" y="2514600"/>
            <a:ext cx="8610600" cy="4031873"/>
          </a:xfrm>
          <a:prstGeom prst="rect">
            <a:avLst/>
          </a:prstGeom>
          <a:solidFill>
            <a:schemeClr val="bg1">
              <a:lumMod val="85000"/>
            </a:schemeClr>
          </a:solidFill>
        </p:spPr>
        <p:txBody>
          <a:bodyPr wrap="square" rtlCol="0">
            <a:spAutoFit/>
          </a:bodyPr>
          <a:lstStyle/>
          <a:p>
            <a:pPr marL="342900" indent="-342900">
              <a:buAutoNum type="arabicPeriod"/>
            </a:pPr>
            <a:r>
              <a:rPr lang="en-US" sz="1600" dirty="0" smtClean="0"/>
              <a:t>Call </a:t>
            </a:r>
            <a:r>
              <a:rPr lang="en-US" sz="1600" dirty="0" err="1" smtClean="0"/>
              <a:t>Search_BST</a:t>
            </a:r>
            <a:r>
              <a:rPr lang="en-US" sz="1600" dirty="0" smtClean="0"/>
              <a:t>(ROOT, Key)</a:t>
            </a:r>
          </a:p>
          <a:p>
            <a:pPr marL="342900" indent="-342900">
              <a:buAutoNum type="arabicPeriod"/>
            </a:pPr>
            <a:r>
              <a:rPr lang="en-US" sz="1600" dirty="0" smtClean="0"/>
              <a:t>Node *CHILD   </a:t>
            </a:r>
          </a:p>
          <a:p>
            <a:pPr marL="342900" indent="-342900">
              <a:buAutoNum type="arabicPeriod"/>
            </a:pPr>
            <a:r>
              <a:rPr lang="en-US" sz="1600" dirty="0" smtClean="0"/>
              <a:t>If LOC == NULL  </a:t>
            </a:r>
            <a:r>
              <a:rPr lang="en-US" sz="1600" dirty="0" smtClean="0">
                <a:solidFill>
                  <a:srgbClr val="FF0000"/>
                </a:solidFill>
              </a:rPr>
              <a:t>// Node with Key  does not exist</a:t>
            </a:r>
          </a:p>
          <a:p>
            <a:pPr marL="342900" indent="-342900">
              <a:buAutoNum type="arabicPeriod"/>
            </a:pPr>
            <a:r>
              <a:rPr lang="en-US" sz="1600" dirty="0" smtClean="0"/>
              <a:t> 	Exit</a:t>
            </a:r>
          </a:p>
          <a:p>
            <a:pPr marL="342900" indent="-342900">
              <a:buAutoNum type="arabicPeriod"/>
            </a:pPr>
            <a:r>
              <a:rPr lang="en-US" sz="1600" dirty="0" smtClean="0"/>
              <a:t>If LOC -&gt;</a:t>
            </a:r>
            <a:r>
              <a:rPr lang="en-US" sz="1600" dirty="0" err="1" smtClean="0"/>
              <a:t>lc</a:t>
            </a:r>
            <a:r>
              <a:rPr lang="en-US" sz="1600" dirty="0" smtClean="0"/>
              <a:t> ==NULL    </a:t>
            </a:r>
          </a:p>
          <a:p>
            <a:pPr marL="342900" indent="-342900">
              <a:buAutoNum type="arabicPeriod"/>
            </a:pPr>
            <a:r>
              <a:rPr lang="en-US" sz="1600" dirty="0" smtClean="0"/>
              <a:t> 	CHILD = LOC -&gt;</a:t>
            </a:r>
            <a:r>
              <a:rPr lang="en-US" sz="1600" dirty="0" err="1" smtClean="0"/>
              <a:t>rc</a:t>
            </a:r>
            <a:endParaRPr lang="en-US" sz="1600" dirty="0" smtClean="0"/>
          </a:p>
          <a:p>
            <a:pPr marL="342900" indent="-342900">
              <a:buAutoNum type="arabicPeriod"/>
            </a:pPr>
            <a:r>
              <a:rPr lang="en-US" sz="1600" dirty="0" smtClean="0"/>
              <a:t>Else  </a:t>
            </a:r>
          </a:p>
          <a:p>
            <a:pPr marL="342900" indent="-342900">
              <a:buAutoNum type="arabicPeriod"/>
            </a:pPr>
            <a:r>
              <a:rPr lang="en-US" sz="1600" dirty="0" smtClean="0"/>
              <a:t> 	CHILD = LOC -&gt;</a:t>
            </a:r>
            <a:r>
              <a:rPr lang="en-US" sz="1600" dirty="0" err="1" smtClean="0"/>
              <a:t>lc</a:t>
            </a:r>
            <a:endParaRPr lang="en-US" sz="1600" dirty="0" smtClean="0"/>
          </a:p>
          <a:p>
            <a:pPr marL="342900" indent="-342900">
              <a:buFontTx/>
              <a:buAutoNum type="arabicPeriod"/>
            </a:pPr>
            <a:r>
              <a:rPr lang="en-US" sz="1600" dirty="0" smtClean="0"/>
              <a:t>If PAR == NULL  </a:t>
            </a:r>
            <a:r>
              <a:rPr lang="en-US" sz="1600" dirty="0" smtClean="0">
                <a:solidFill>
                  <a:srgbClr val="FF0000"/>
                </a:solidFill>
              </a:rPr>
              <a:t>//  node to be deleted is the root node</a:t>
            </a:r>
          </a:p>
          <a:p>
            <a:pPr marL="342900" indent="-342900">
              <a:buFontTx/>
              <a:buAutoNum type="arabicPeriod"/>
            </a:pPr>
            <a:r>
              <a:rPr lang="en-US" sz="1600" dirty="0" smtClean="0"/>
              <a:t>            ROOT = CHILD</a:t>
            </a:r>
            <a:r>
              <a:rPr lang="en-US" sz="1600" dirty="0" smtClean="0">
                <a:solidFill>
                  <a:srgbClr val="FF0000"/>
                </a:solidFill>
              </a:rPr>
              <a:t> </a:t>
            </a:r>
          </a:p>
          <a:p>
            <a:pPr marL="342900" indent="-342900">
              <a:buAutoNum type="arabicPeriod"/>
            </a:pPr>
            <a:r>
              <a:rPr lang="en-US" sz="1600" dirty="0" smtClean="0"/>
              <a:t>Else </a:t>
            </a:r>
          </a:p>
          <a:p>
            <a:pPr marL="342900" indent="-342900">
              <a:buAutoNum type="arabicPeriod"/>
            </a:pPr>
            <a:r>
              <a:rPr lang="en-US" sz="1600" dirty="0" smtClean="0"/>
              <a:t>	If LOC == PAR-&gt;</a:t>
            </a:r>
            <a:r>
              <a:rPr lang="en-US" sz="1600" dirty="0" err="1" smtClean="0"/>
              <a:t>lc</a:t>
            </a:r>
            <a:endParaRPr lang="en-US" sz="1600" dirty="0" smtClean="0"/>
          </a:p>
          <a:p>
            <a:pPr marL="342900" indent="-342900">
              <a:buAutoNum type="arabicPeriod"/>
            </a:pPr>
            <a:r>
              <a:rPr lang="en-US" sz="1600" dirty="0" smtClean="0"/>
              <a:t> 		PAR -&gt;</a:t>
            </a:r>
            <a:r>
              <a:rPr lang="en-US" sz="1600" dirty="0" err="1" smtClean="0"/>
              <a:t>lc</a:t>
            </a:r>
            <a:r>
              <a:rPr lang="en-US" sz="1600" dirty="0" smtClean="0"/>
              <a:t> = CHILD</a:t>
            </a:r>
          </a:p>
          <a:p>
            <a:pPr marL="342900" indent="-342900">
              <a:buAutoNum type="arabicPeriod"/>
            </a:pPr>
            <a:r>
              <a:rPr lang="en-US" sz="1600" dirty="0" smtClean="0"/>
              <a:t> 	Else</a:t>
            </a:r>
          </a:p>
          <a:p>
            <a:pPr marL="342900" indent="-342900">
              <a:buAutoNum type="arabicPeriod"/>
            </a:pPr>
            <a:r>
              <a:rPr lang="en-US" sz="1600" dirty="0" smtClean="0"/>
              <a:t> 		PAR -&gt;</a:t>
            </a:r>
            <a:r>
              <a:rPr lang="en-US" sz="1600" dirty="0" err="1" smtClean="0"/>
              <a:t>rc</a:t>
            </a:r>
            <a:r>
              <a:rPr lang="en-US" sz="1600" dirty="0" smtClean="0"/>
              <a:t> = CHILD</a:t>
            </a:r>
          </a:p>
          <a:p>
            <a:pPr marL="342900" indent="-342900">
              <a:buAutoNum type="arabicPeriod"/>
            </a:pPr>
            <a:r>
              <a:rPr lang="en-US" sz="1600" dirty="0" smtClean="0"/>
              <a:t>Free LOC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a:xfrm>
            <a:off x="381000" y="838200"/>
            <a:ext cx="8077200" cy="5638800"/>
          </a:xfrm>
        </p:spPr>
        <p:txBody>
          <a:bodyPr>
            <a:normAutofit/>
          </a:bodyPr>
          <a:lstStyle/>
          <a:p>
            <a:pPr>
              <a:lnSpc>
                <a:spcPct val="90000"/>
              </a:lnSpc>
              <a:buNone/>
            </a:pPr>
            <a:r>
              <a:rPr lang="en-US" sz="2400" dirty="0" smtClean="0"/>
              <a:t>	X  has two children</a:t>
            </a:r>
          </a:p>
          <a:p>
            <a:pPr lvl="1">
              <a:lnSpc>
                <a:spcPct val="90000"/>
              </a:lnSpc>
            </a:pPr>
            <a:r>
              <a:rPr lang="en-US" sz="2000" dirty="0" smtClean="0"/>
              <a:t>Replace the data value of node X with the minimum element in the right </a:t>
            </a:r>
            <a:r>
              <a:rPr lang="en-US" sz="2000" dirty="0" err="1" smtClean="0"/>
              <a:t>subtree</a:t>
            </a:r>
            <a:r>
              <a:rPr lang="en-US" sz="2000" dirty="0" smtClean="0"/>
              <a:t>  (i.e. replace with in-order successor of X)</a:t>
            </a:r>
          </a:p>
          <a:p>
            <a:pPr lvl="1">
              <a:lnSpc>
                <a:spcPct val="90000"/>
              </a:lnSpc>
            </a:pPr>
            <a:r>
              <a:rPr lang="en-US" sz="2000" dirty="0" smtClean="0"/>
              <a:t>Delete in-order successor </a:t>
            </a:r>
            <a:endParaRPr lang="en-US" sz="2000" dirty="0"/>
          </a:p>
          <a:p>
            <a:pPr lvl="2">
              <a:lnSpc>
                <a:spcPct val="90000"/>
              </a:lnSpc>
            </a:pPr>
            <a:r>
              <a:rPr lang="en-US" sz="1800" dirty="0" smtClean="0"/>
              <a:t>Note : in-order successor always has </a:t>
            </a:r>
            <a:r>
              <a:rPr lang="en-US" sz="1800" dirty="0"/>
              <a:t>either no child or only right child because if it has a left child, that left child would be smaller and would have been chosen. So invoke case 1 or 2</a:t>
            </a:r>
            <a:r>
              <a:rPr lang="en-US" sz="1800" dirty="0" smtClean="0"/>
              <a:t>.</a:t>
            </a:r>
            <a:endParaRPr lang="en-US" sz="2000" dirty="0"/>
          </a:p>
          <a:p>
            <a:pPr lvl="1">
              <a:lnSpc>
                <a:spcPct val="90000"/>
              </a:lnSpc>
            </a:pPr>
            <a:endParaRPr lang="en-US" sz="2000" dirty="0"/>
          </a:p>
          <a:p>
            <a:pPr lvl="1">
              <a:lnSpc>
                <a:spcPct val="90000"/>
              </a:lnSpc>
            </a:pPr>
            <a:endParaRPr lang="en-US" sz="2000" dirty="0"/>
          </a:p>
          <a:p>
            <a:pPr lvl="1">
              <a:lnSpc>
                <a:spcPct val="90000"/>
              </a:lnSpc>
            </a:pPr>
            <a:endParaRPr lang="en-US" sz="2000" dirty="0"/>
          </a:p>
          <a:p>
            <a:pPr lvl="1">
              <a:lnSpc>
                <a:spcPct val="90000"/>
              </a:lnSpc>
              <a:buFont typeface="Monotype Sorts" pitchFamily="2" charset="2"/>
              <a:buNone/>
            </a:pPr>
            <a:endParaRPr lang="en-US" sz="2000" dirty="0"/>
          </a:p>
          <a:p>
            <a:pPr lvl="1">
              <a:lnSpc>
                <a:spcPct val="90000"/>
              </a:lnSpc>
            </a:pPr>
            <a:endParaRPr lang="en-US" sz="2000" dirty="0"/>
          </a:p>
          <a:p>
            <a:pPr lvl="1">
              <a:lnSpc>
                <a:spcPct val="90000"/>
              </a:lnSpc>
            </a:pPr>
            <a:endParaRPr lang="en-US" sz="2000" dirty="0"/>
          </a:p>
          <a:p>
            <a:pPr lvl="1">
              <a:lnSpc>
                <a:spcPct val="90000"/>
              </a:lnSpc>
            </a:pPr>
            <a:endParaRPr lang="en-US" sz="2000" dirty="0"/>
          </a:p>
          <a:p>
            <a:pPr lvl="1">
              <a:lnSpc>
                <a:spcPct val="90000"/>
              </a:lnSpc>
              <a:buNone/>
            </a:pPr>
            <a:endParaRPr lang="en-US" sz="2000" dirty="0"/>
          </a:p>
        </p:txBody>
      </p:sp>
      <p:sp>
        <p:nvSpPr>
          <p:cNvPr id="7" name="Rounded Rectangle 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in BST (case 3)</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9219" name="Picture 3"/>
          <p:cNvPicPr>
            <a:picLocks noChangeAspect="1" noChangeArrowheads="1"/>
          </p:cNvPicPr>
          <p:nvPr/>
        </p:nvPicPr>
        <p:blipFill>
          <a:blip r:embed="rId2" cstate="print"/>
          <a:srcRect/>
          <a:stretch>
            <a:fillRect/>
          </a:stretch>
        </p:blipFill>
        <p:spPr bwMode="auto">
          <a:xfrm>
            <a:off x="1371600" y="3429000"/>
            <a:ext cx="5057775"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Case B (Delete Node which is having two children)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51808"/>
            <a:ext cx="8839200" cy="1200329"/>
          </a:xfrm>
          <a:prstGeom prst="rect">
            <a:avLst/>
          </a:prstGeom>
          <a:noFill/>
        </p:spPr>
        <p:txBody>
          <a:bodyPr wrap="square" rtlCol="0">
            <a:spAutoFit/>
          </a:bodyPr>
          <a:lstStyle/>
          <a:p>
            <a:pPr>
              <a:lnSpc>
                <a:spcPct val="150000"/>
              </a:lnSpc>
            </a:pPr>
            <a:r>
              <a:rPr lang="en-US" sz="1600" b="1" i="1" dirty="0" smtClean="0"/>
              <a:t>Algorithm </a:t>
            </a:r>
            <a:r>
              <a:rPr lang="en-US" sz="1600" b="1" i="1" dirty="0" err="1" smtClean="0"/>
              <a:t>CaseB_delete</a:t>
            </a:r>
            <a:r>
              <a:rPr lang="en-US" sz="1600" b="1" i="1" dirty="0" smtClean="0"/>
              <a:t>(ROOT, Key): </a:t>
            </a:r>
            <a:r>
              <a:rPr lang="en-US" sz="1600" dirty="0" smtClean="0"/>
              <a:t>This algorithm deletes  a node X with Key from tree, if this node is having two children. This algorithm uses sub algorithm </a:t>
            </a:r>
            <a:r>
              <a:rPr lang="en-US" sz="1600" dirty="0" err="1" smtClean="0"/>
              <a:t>Search_BST</a:t>
            </a:r>
            <a:r>
              <a:rPr lang="en-US" sz="1600" dirty="0" smtClean="0"/>
              <a:t> to find the Key location LOC and parent location PAR of Key. </a:t>
            </a:r>
            <a:r>
              <a:rPr lang="en-US" sz="1600" b="1" dirty="0" err="1" smtClean="0"/>
              <a:t>Inorder_successor</a:t>
            </a:r>
            <a:r>
              <a:rPr lang="en-US" sz="1600" dirty="0" smtClean="0"/>
              <a:t> is a pointer variable pointing in order successor of node X.</a:t>
            </a:r>
            <a:endParaRPr lang="en-US" sz="1600" dirty="0"/>
          </a:p>
        </p:txBody>
      </p:sp>
      <p:sp>
        <p:nvSpPr>
          <p:cNvPr id="8" name="TextBox 7"/>
          <p:cNvSpPr txBox="1"/>
          <p:nvPr/>
        </p:nvSpPr>
        <p:spPr>
          <a:xfrm>
            <a:off x="228600" y="1905000"/>
            <a:ext cx="8610600" cy="4662815"/>
          </a:xfrm>
          <a:prstGeom prst="rect">
            <a:avLst/>
          </a:prstGeom>
          <a:solidFill>
            <a:schemeClr val="bg1">
              <a:lumMod val="85000"/>
            </a:schemeClr>
          </a:solidFill>
        </p:spPr>
        <p:txBody>
          <a:bodyPr wrap="square" rtlCol="0">
            <a:spAutoFit/>
          </a:bodyPr>
          <a:lstStyle/>
          <a:p>
            <a:pPr marL="342900" indent="-342900">
              <a:lnSpc>
                <a:spcPct val="150000"/>
              </a:lnSpc>
              <a:buAutoNum type="arabicPeriod"/>
            </a:pPr>
            <a:r>
              <a:rPr lang="en-US" dirty="0" smtClean="0"/>
              <a:t>Call </a:t>
            </a:r>
            <a:r>
              <a:rPr lang="en-US" dirty="0" err="1" smtClean="0"/>
              <a:t>Search_BST</a:t>
            </a:r>
            <a:r>
              <a:rPr lang="en-US" dirty="0" smtClean="0"/>
              <a:t>(ROOT, Key)</a:t>
            </a:r>
          </a:p>
          <a:p>
            <a:pPr marL="342900" indent="-342900">
              <a:lnSpc>
                <a:spcPct val="150000"/>
              </a:lnSpc>
              <a:buAutoNum type="arabicPeriod"/>
            </a:pPr>
            <a:r>
              <a:rPr lang="en-US" dirty="0" smtClean="0"/>
              <a:t>Node *Temp,*</a:t>
            </a:r>
            <a:r>
              <a:rPr lang="en-US" b="1" dirty="0" smtClean="0"/>
              <a:t> </a:t>
            </a:r>
            <a:r>
              <a:rPr lang="en-US" dirty="0" err="1" smtClean="0"/>
              <a:t>Inorder_successor</a:t>
            </a:r>
            <a:r>
              <a:rPr lang="en-US" dirty="0" smtClean="0"/>
              <a:t> </a:t>
            </a:r>
          </a:p>
          <a:p>
            <a:pPr marL="342900" indent="-342900">
              <a:lnSpc>
                <a:spcPct val="150000"/>
              </a:lnSpc>
              <a:buAutoNum type="arabicPeriod"/>
            </a:pPr>
            <a:r>
              <a:rPr lang="en-US" dirty="0" smtClean="0"/>
              <a:t>Node *</a:t>
            </a:r>
            <a:r>
              <a:rPr lang="en-US" dirty="0" err="1" smtClean="0"/>
              <a:t>LOC_Temp</a:t>
            </a:r>
            <a:r>
              <a:rPr lang="en-US" dirty="0" smtClean="0"/>
              <a:t>=LOC</a:t>
            </a:r>
          </a:p>
          <a:p>
            <a:pPr marL="342900" indent="-342900">
              <a:lnSpc>
                <a:spcPct val="150000"/>
              </a:lnSpc>
              <a:buAutoNum type="arabicPeriod"/>
            </a:pPr>
            <a:r>
              <a:rPr lang="en-US" dirty="0" smtClean="0"/>
              <a:t>Temp = LOC -&gt;</a:t>
            </a:r>
            <a:r>
              <a:rPr lang="en-US" dirty="0" err="1" smtClean="0"/>
              <a:t>rc</a:t>
            </a:r>
            <a:endParaRPr lang="en-US" dirty="0" smtClean="0"/>
          </a:p>
          <a:p>
            <a:pPr marL="342900" indent="-342900">
              <a:lnSpc>
                <a:spcPct val="150000"/>
              </a:lnSpc>
              <a:buAutoNum type="arabicPeriod"/>
            </a:pPr>
            <a:r>
              <a:rPr lang="en-US" dirty="0" smtClean="0"/>
              <a:t>While Temp-&gt;</a:t>
            </a:r>
            <a:r>
              <a:rPr lang="en-US" dirty="0" err="1" smtClean="0"/>
              <a:t>lc</a:t>
            </a:r>
            <a:r>
              <a:rPr lang="en-US" dirty="0" smtClean="0"/>
              <a:t> != NULL </a:t>
            </a:r>
            <a:r>
              <a:rPr lang="en-US" dirty="0" smtClean="0">
                <a:solidFill>
                  <a:srgbClr val="FF0000"/>
                </a:solidFill>
              </a:rPr>
              <a:t>// find </a:t>
            </a:r>
            <a:r>
              <a:rPr lang="en-US" dirty="0" err="1" smtClean="0">
                <a:solidFill>
                  <a:srgbClr val="FF0000"/>
                </a:solidFill>
              </a:rPr>
              <a:t>inorder</a:t>
            </a:r>
            <a:r>
              <a:rPr lang="en-US" dirty="0" smtClean="0">
                <a:solidFill>
                  <a:srgbClr val="FF0000"/>
                </a:solidFill>
              </a:rPr>
              <a:t> successor </a:t>
            </a:r>
          </a:p>
          <a:p>
            <a:pPr marL="342900" indent="-342900">
              <a:lnSpc>
                <a:spcPct val="150000"/>
              </a:lnSpc>
              <a:buAutoNum type="arabicPeriod"/>
            </a:pPr>
            <a:r>
              <a:rPr lang="en-US" dirty="0" smtClean="0"/>
              <a:t> 	Temp = Temp-&gt;</a:t>
            </a:r>
            <a:r>
              <a:rPr lang="en-US" dirty="0" err="1" smtClean="0"/>
              <a:t>lc</a:t>
            </a:r>
            <a:r>
              <a:rPr lang="en-US" dirty="0" smtClean="0"/>
              <a:t>  </a:t>
            </a:r>
          </a:p>
          <a:p>
            <a:pPr marL="342900" indent="-342900">
              <a:lnSpc>
                <a:spcPct val="150000"/>
              </a:lnSpc>
              <a:buAutoNum type="arabicPeriod"/>
            </a:pPr>
            <a:r>
              <a:rPr lang="en-US" dirty="0" err="1" smtClean="0"/>
              <a:t>Inorder_successor</a:t>
            </a:r>
            <a:r>
              <a:rPr lang="en-US" dirty="0" smtClean="0"/>
              <a:t> = Temp</a:t>
            </a:r>
          </a:p>
          <a:p>
            <a:pPr marL="342900" indent="-342900">
              <a:lnSpc>
                <a:spcPct val="150000"/>
              </a:lnSpc>
              <a:buAutoNum type="arabicPeriod"/>
            </a:pPr>
            <a:r>
              <a:rPr lang="en-US" dirty="0" err="1" smtClean="0"/>
              <a:t>Inorder_successor_data</a:t>
            </a:r>
            <a:r>
              <a:rPr lang="en-US" dirty="0" smtClean="0"/>
              <a:t>= </a:t>
            </a:r>
            <a:r>
              <a:rPr lang="en-US" dirty="0" err="1" smtClean="0"/>
              <a:t>Inorder_successor</a:t>
            </a:r>
            <a:r>
              <a:rPr lang="en-US" dirty="0" smtClean="0"/>
              <a:t> -&gt;Data;</a:t>
            </a:r>
          </a:p>
          <a:p>
            <a:pPr marL="342900" indent="-342900">
              <a:lnSpc>
                <a:spcPct val="150000"/>
              </a:lnSpc>
              <a:buAutoNum type="arabicPeriod"/>
            </a:pPr>
            <a:r>
              <a:rPr lang="en-US" dirty="0" err="1" smtClean="0"/>
              <a:t>CaseA_delete</a:t>
            </a:r>
            <a:r>
              <a:rPr lang="en-US" dirty="0" smtClean="0"/>
              <a:t>(ROOT, </a:t>
            </a:r>
            <a:r>
              <a:rPr lang="en-US" dirty="0" err="1" smtClean="0"/>
              <a:t>Inorder_successor_data</a:t>
            </a:r>
            <a:r>
              <a:rPr lang="en-US" dirty="0" smtClean="0"/>
              <a:t>)</a:t>
            </a:r>
          </a:p>
          <a:p>
            <a:pPr marL="342900" indent="-342900">
              <a:lnSpc>
                <a:spcPct val="150000"/>
              </a:lnSpc>
              <a:buFontTx/>
              <a:buAutoNum type="arabicPeriod"/>
            </a:pPr>
            <a:r>
              <a:rPr lang="en-US" dirty="0" err="1" smtClean="0"/>
              <a:t>LOC_Temp</a:t>
            </a:r>
            <a:r>
              <a:rPr lang="en-US" dirty="0" smtClean="0"/>
              <a:t>-&gt;data= </a:t>
            </a:r>
            <a:r>
              <a:rPr lang="en-US" dirty="0" err="1" smtClean="0"/>
              <a:t>Inorder_successor_data</a:t>
            </a:r>
            <a:endParaRPr lang="en-US" dirty="0" smtClean="0"/>
          </a:p>
          <a:p>
            <a:pPr marL="342900" indent="-342900">
              <a:lnSpc>
                <a:spcPct val="150000"/>
              </a:lnSpc>
            </a:pPr>
            <a:r>
              <a:rPr lang="en-US" dirty="0"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Deletion in BST (Cont…)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51808"/>
            <a:ext cx="8839200" cy="1338828"/>
          </a:xfrm>
          <a:prstGeom prst="rect">
            <a:avLst/>
          </a:prstGeom>
          <a:noFill/>
        </p:spPr>
        <p:txBody>
          <a:bodyPr wrap="square" rtlCol="0">
            <a:spAutoFit/>
          </a:bodyPr>
          <a:lstStyle/>
          <a:p>
            <a:pPr>
              <a:lnSpc>
                <a:spcPct val="150000"/>
              </a:lnSpc>
            </a:pPr>
            <a:r>
              <a:rPr lang="en-US" b="1" i="1" dirty="0" smtClean="0"/>
              <a:t>Algorithm </a:t>
            </a:r>
            <a:r>
              <a:rPr lang="en-US" b="1" i="1" dirty="0" err="1" smtClean="0"/>
              <a:t>Delete_BST</a:t>
            </a:r>
            <a:r>
              <a:rPr lang="en-US" b="1" i="1" dirty="0" smtClean="0"/>
              <a:t>(ROOT, Key): </a:t>
            </a:r>
            <a:r>
              <a:rPr lang="en-US" dirty="0" smtClean="0"/>
              <a:t>This algorithm deletes  a node X with Key from BST. ROOT is variable pointing to root of tree T. This algorithm uses sub algorithm </a:t>
            </a:r>
            <a:r>
              <a:rPr lang="en-US" dirty="0" err="1" smtClean="0"/>
              <a:t>Search_BST</a:t>
            </a:r>
            <a:r>
              <a:rPr lang="en-US" dirty="0" smtClean="0"/>
              <a:t> to find the Key location LOC and parent location PAR of Key.</a:t>
            </a:r>
          </a:p>
        </p:txBody>
      </p:sp>
      <p:sp>
        <p:nvSpPr>
          <p:cNvPr id="7" name="TextBox 6"/>
          <p:cNvSpPr txBox="1"/>
          <p:nvPr/>
        </p:nvSpPr>
        <p:spPr>
          <a:xfrm>
            <a:off x="228600" y="2133600"/>
            <a:ext cx="8610600" cy="3000821"/>
          </a:xfrm>
          <a:prstGeom prst="rect">
            <a:avLst/>
          </a:prstGeom>
          <a:solidFill>
            <a:schemeClr val="bg1">
              <a:lumMod val="85000"/>
            </a:schemeClr>
          </a:solidFill>
        </p:spPr>
        <p:txBody>
          <a:bodyPr wrap="square" rtlCol="0">
            <a:spAutoFit/>
          </a:bodyPr>
          <a:lstStyle/>
          <a:p>
            <a:pPr marL="342900" indent="-342900">
              <a:lnSpc>
                <a:spcPct val="150000"/>
              </a:lnSpc>
              <a:buAutoNum type="arabicPeriod"/>
            </a:pPr>
            <a:r>
              <a:rPr lang="en-US" dirty="0" smtClean="0"/>
              <a:t>Call </a:t>
            </a:r>
            <a:r>
              <a:rPr lang="en-US" dirty="0" err="1" smtClean="0"/>
              <a:t>Search_BST</a:t>
            </a:r>
            <a:r>
              <a:rPr lang="en-US" dirty="0" smtClean="0"/>
              <a:t>(ROOT, Key)</a:t>
            </a:r>
          </a:p>
          <a:p>
            <a:pPr marL="342900" indent="-342900">
              <a:lnSpc>
                <a:spcPct val="150000"/>
              </a:lnSpc>
              <a:buAutoNum type="arabicPeriod"/>
            </a:pPr>
            <a:r>
              <a:rPr lang="en-US" dirty="0" smtClean="0"/>
              <a:t>If LOC == NULL</a:t>
            </a:r>
          </a:p>
          <a:p>
            <a:pPr marL="342900" indent="-342900">
              <a:lnSpc>
                <a:spcPct val="150000"/>
              </a:lnSpc>
              <a:buAutoNum type="arabicPeriod"/>
            </a:pPr>
            <a:r>
              <a:rPr lang="en-US" dirty="0" smtClean="0"/>
              <a:t> 	Exit</a:t>
            </a:r>
          </a:p>
          <a:p>
            <a:pPr marL="342900" indent="-342900">
              <a:lnSpc>
                <a:spcPct val="150000"/>
              </a:lnSpc>
              <a:buAutoNum type="arabicPeriod"/>
            </a:pPr>
            <a:r>
              <a:rPr lang="en-US" dirty="0" smtClean="0"/>
              <a:t>If LOC -&gt;</a:t>
            </a:r>
            <a:r>
              <a:rPr lang="en-US" dirty="0" err="1" smtClean="0"/>
              <a:t>lc</a:t>
            </a:r>
            <a:r>
              <a:rPr lang="en-US" dirty="0" smtClean="0"/>
              <a:t> !=NULL and LOC -&gt;</a:t>
            </a:r>
            <a:r>
              <a:rPr lang="en-US" dirty="0" err="1" smtClean="0"/>
              <a:t>rc</a:t>
            </a:r>
            <a:r>
              <a:rPr lang="en-US" dirty="0" smtClean="0"/>
              <a:t> !=NULL </a:t>
            </a:r>
            <a:r>
              <a:rPr lang="en-US" dirty="0" smtClean="0">
                <a:solidFill>
                  <a:srgbClr val="FF0000"/>
                </a:solidFill>
              </a:rPr>
              <a:t>// If both children exist</a:t>
            </a:r>
          </a:p>
          <a:p>
            <a:pPr marL="342900" indent="-342900">
              <a:lnSpc>
                <a:spcPct val="150000"/>
              </a:lnSpc>
              <a:buAutoNum type="arabicPeriod"/>
            </a:pPr>
            <a:r>
              <a:rPr lang="en-US" dirty="0" smtClean="0"/>
              <a:t> 	Call </a:t>
            </a:r>
            <a:r>
              <a:rPr lang="en-US" dirty="0" err="1" smtClean="0"/>
              <a:t>CaseB_delete</a:t>
            </a:r>
            <a:r>
              <a:rPr lang="en-US" dirty="0" smtClean="0"/>
              <a:t>(</a:t>
            </a:r>
            <a:r>
              <a:rPr lang="en-US" dirty="0" err="1" smtClean="0"/>
              <a:t>ROOT,Key</a:t>
            </a:r>
            <a:r>
              <a:rPr lang="en-US" dirty="0" smtClean="0"/>
              <a:t>)</a:t>
            </a:r>
          </a:p>
          <a:p>
            <a:pPr marL="342900" indent="-342900">
              <a:lnSpc>
                <a:spcPct val="150000"/>
              </a:lnSpc>
              <a:buAutoNum type="arabicPeriod"/>
            </a:pPr>
            <a:r>
              <a:rPr lang="en-US" dirty="0" smtClean="0"/>
              <a:t>Else</a:t>
            </a:r>
          </a:p>
          <a:p>
            <a:pPr marL="342900" indent="-342900">
              <a:lnSpc>
                <a:spcPct val="150000"/>
              </a:lnSpc>
              <a:buAutoNum type="arabicPeriod"/>
            </a:pPr>
            <a:r>
              <a:rPr lang="en-US" dirty="0" smtClean="0"/>
              <a:t> 	 Call </a:t>
            </a:r>
            <a:r>
              <a:rPr lang="en-US" dirty="0" err="1" smtClean="0"/>
              <a:t>CaseA_delete</a:t>
            </a:r>
            <a:r>
              <a:rPr lang="en-US" dirty="0" smtClean="0"/>
              <a:t>(</a:t>
            </a:r>
            <a:r>
              <a:rPr lang="en-US" dirty="0" err="1" smtClean="0"/>
              <a:t>ROOT,Key</a:t>
            </a:r>
            <a:r>
              <a:rPr lang="en-US"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r>
              <a:rPr lang="en-US" sz="2800" dirty="0" err="1" smtClean="0"/>
              <a:t>Inorder</a:t>
            </a:r>
            <a:r>
              <a:rPr lang="en-US" sz="2800" dirty="0" smtClean="0"/>
              <a:t> traversal of BST always gives sorted order of the elements </a:t>
            </a:r>
            <a:endParaRPr lang="en-US" sz="2800" dirty="0"/>
          </a:p>
        </p:txBody>
      </p:sp>
      <p:graphicFrame>
        <p:nvGraphicFramePr>
          <p:cNvPr id="285700" name="Object 4"/>
          <p:cNvGraphicFramePr>
            <a:graphicFrameLocks noChangeAspect="1"/>
          </p:cNvGraphicFramePr>
          <p:nvPr>
            <p:ph sz="half" idx="4294967295"/>
          </p:nvPr>
        </p:nvGraphicFramePr>
        <p:xfrm>
          <a:off x="2286000" y="2209800"/>
          <a:ext cx="3886200" cy="3873500"/>
        </p:xfrm>
        <a:graphic>
          <a:graphicData uri="http://schemas.openxmlformats.org/presentationml/2006/ole">
            <p:oleObj spid="_x0000_s66562" name="Bitmap Image" r:id="rId3" imgW="2619048" imgH="2610214" progId="PBrush">
              <p:embed/>
            </p:oleObj>
          </a:graphicData>
        </a:graphic>
      </p:graphicFrame>
      <p:sp>
        <p:nvSpPr>
          <p:cNvPr id="285702" name="Text Box 6"/>
          <p:cNvSpPr txBox="1">
            <a:spLocks noChangeArrowheads="1"/>
          </p:cNvSpPr>
          <p:nvPr/>
        </p:nvSpPr>
        <p:spPr bwMode="auto">
          <a:xfrm>
            <a:off x="1600200" y="6172200"/>
            <a:ext cx="4870450"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dirty="0" err="1"/>
              <a:t>Inorder</a:t>
            </a:r>
            <a:r>
              <a:rPr lang="en-US" dirty="0"/>
              <a:t>: 2, 3, 4, 6, 7, 9, 13, 15, 17, 18, 20</a:t>
            </a:r>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traversal of BST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Extended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54" name="Rectangle 53"/>
          <p:cNvSpPr/>
          <p:nvPr/>
        </p:nvSpPr>
        <p:spPr>
          <a:xfrm>
            <a:off x="228600" y="838200"/>
            <a:ext cx="8534400" cy="2126864"/>
          </a:xfrm>
          <a:prstGeom prst="rect">
            <a:avLst/>
          </a:prstGeom>
        </p:spPr>
        <p:txBody>
          <a:bodyPr wrap="square">
            <a:spAutoFit/>
          </a:bodyPr>
          <a:lstStyle/>
          <a:p>
            <a:pPr>
              <a:lnSpc>
                <a:spcPct val="150000"/>
              </a:lnSpc>
              <a:buFont typeface="Wingdings" pitchFamily="2" charset="2"/>
              <a:buChar char="Ø"/>
            </a:pPr>
            <a:r>
              <a:rPr lang="en-US" dirty="0" smtClean="0"/>
              <a:t>An </a:t>
            </a:r>
            <a:r>
              <a:rPr lang="en-US" i="1" dirty="0" smtClean="0"/>
              <a:t>extended binary tree</a:t>
            </a:r>
            <a:r>
              <a:rPr lang="en-US" dirty="0" smtClean="0"/>
              <a:t> is a transformation of any binary tree into a full binary tree. </a:t>
            </a:r>
          </a:p>
          <a:p>
            <a:pPr>
              <a:lnSpc>
                <a:spcPct val="150000"/>
              </a:lnSpc>
              <a:buFont typeface="Wingdings" pitchFamily="2" charset="2"/>
              <a:buChar char="Ø"/>
            </a:pPr>
            <a:r>
              <a:rPr lang="en-US" dirty="0" smtClean="0"/>
              <a:t>This transformation consists of replacing every null </a:t>
            </a:r>
            <a:r>
              <a:rPr lang="en-US" dirty="0" err="1" smtClean="0"/>
              <a:t>subtree</a:t>
            </a:r>
            <a:r>
              <a:rPr lang="en-US" dirty="0" smtClean="0"/>
              <a:t> of the original tree with “special nodes.” </a:t>
            </a:r>
          </a:p>
          <a:p>
            <a:pPr>
              <a:lnSpc>
                <a:spcPct val="150000"/>
              </a:lnSpc>
              <a:buFont typeface="Wingdings" pitchFamily="2" charset="2"/>
              <a:buChar char="Ø"/>
            </a:pPr>
            <a:r>
              <a:rPr lang="en-US" b="1" dirty="0" smtClean="0"/>
              <a:t>The nodes from the original tree are then become </a:t>
            </a:r>
            <a:r>
              <a:rPr lang="en-US" b="1" i="1" dirty="0" smtClean="0"/>
              <a:t>internal nodes</a:t>
            </a:r>
            <a:r>
              <a:rPr lang="en-US" b="1" dirty="0" smtClean="0"/>
              <a:t>, while the “special nodes” are </a:t>
            </a:r>
            <a:r>
              <a:rPr lang="en-US" b="1" i="1" dirty="0" smtClean="0"/>
              <a:t>external nodes</a:t>
            </a:r>
            <a:r>
              <a:rPr lang="en-US" b="1" dirty="0" smtClean="0"/>
              <a:t>.</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762000" y="3048000"/>
            <a:ext cx="6357938" cy="2762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Terminology(Cont…)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185487"/>
          </a:xfrm>
          <a:prstGeom prst="rect">
            <a:avLst/>
          </a:prstGeom>
          <a:noFill/>
        </p:spPr>
        <p:txBody>
          <a:bodyPr wrap="square" rtlCol="0">
            <a:spAutoFit/>
          </a:bodyPr>
          <a:lstStyle/>
          <a:p>
            <a:pPr>
              <a:lnSpc>
                <a:spcPct val="150000"/>
              </a:lnSpc>
              <a:buFont typeface="Wingdings" pitchFamily="2" charset="2"/>
              <a:buChar char="Ø"/>
              <a:defRPr/>
            </a:pPr>
            <a:r>
              <a:rPr lang="en-US" b="1" dirty="0" smtClean="0"/>
              <a:t>   Degree</a:t>
            </a:r>
            <a:r>
              <a:rPr lang="en-US" dirty="0" smtClean="0"/>
              <a:t> of a node is number of nodes connected to it</a:t>
            </a:r>
          </a:p>
          <a:p>
            <a:pPr>
              <a:lnSpc>
                <a:spcPct val="150000"/>
              </a:lnSpc>
              <a:buFont typeface="Wingdings" pitchFamily="2" charset="2"/>
              <a:buChar char="Ø"/>
              <a:defRPr/>
            </a:pPr>
            <a:r>
              <a:rPr lang="en-US" dirty="0" smtClean="0"/>
              <a:t>In a directed tree :</a:t>
            </a:r>
          </a:p>
          <a:p>
            <a:pPr lvl="1">
              <a:lnSpc>
                <a:spcPct val="150000"/>
              </a:lnSpc>
              <a:buFont typeface="Wingdings" pitchFamily="2" charset="2"/>
              <a:buChar char="Ø"/>
              <a:defRPr/>
            </a:pPr>
            <a:r>
              <a:rPr lang="en-US" sz="1600" b="1" dirty="0" smtClean="0"/>
              <a:t>In-degree : </a:t>
            </a:r>
            <a:r>
              <a:rPr lang="en-US" sz="1600" dirty="0" smtClean="0"/>
              <a:t>Number of edges coming toward to particular node</a:t>
            </a:r>
          </a:p>
          <a:p>
            <a:pPr lvl="1">
              <a:lnSpc>
                <a:spcPct val="150000"/>
              </a:lnSpc>
              <a:buFont typeface="Wingdings" pitchFamily="2" charset="2"/>
              <a:buChar char="Ø"/>
              <a:defRPr/>
            </a:pPr>
            <a:r>
              <a:rPr lang="en-US" sz="1600" b="1" dirty="0" smtClean="0"/>
              <a:t>Out-degree : N</a:t>
            </a:r>
            <a:r>
              <a:rPr lang="en-US" sz="1600" dirty="0" smtClean="0"/>
              <a:t>umber of edges  going out from particular node</a:t>
            </a:r>
          </a:p>
          <a:p>
            <a:pPr>
              <a:lnSpc>
                <a:spcPct val="150000"/>
              </a:lnSpc>
              <a:buFont typeface="Wingdings" pitchFamily="2" charset="2"/>
              <a:buChar char="Ø"/>
              <a:defRPr/>
            </a:pPr>
            <a:r>
              <a:rPr lang="en-US" dirty="0" smtClean="0"/>
              <a:t>   </a:t>
            </a:r>
            <a:r>
              <a:rPr lang="en-US" b="1" dirty="0" smtClean="0"/>
              <a:t>Internal node </a:t>
            </a:r>
            <a:r>
              <a:rPr lang="en-US" dirty="0" smtClean="0"/>
              <a:t>– out degree&gt;0</a:t>
            </a:r>
          </a:p>
          <a:p>
            <a:pPr>
              <a:lnSpc>
                <a:spcPct val="150000"/>
              </a:lnSpc>
              <a:buFont typeface="Wingdings" pitchFamily="2" charset="2"/>
              <a:buChar char="Ø"/>
              <a:defRPr/>
            </a:pPr>
            <a:r>
              <a:rPr lang="en-US" b="1" dirty="0" smtClean="0"/>
              <a:t>   Size of tree:</a:t>
            </a:r>
            <a:r>
              <a:rPr lang="en-US" dirty="0" smtClean="0"/>
              <a:t> The number of nodes in a tree. </a:t>
            </a:r>
          </a:p>
          <a:p>
            <a:pPr>
              <a:lnSpc>
                <a:spcPct val="150000"/>
              </a:lnSpc>
            </a:pPr>
            <a:endParaRPr lang="en-US" dirty="0" smtClean="0"/>
          </a:p>
          <a:p>
            <a:endParaRPr lang="en-US" dirty="0"/>
          </a:p>
        </p:txBody>
      </p:sp>
      <p:pic>
        <p:nvPicPr>
          <p:cNvPr id="7" name="Picture 3"/>
          <p:cNvPicPr>
            <a:picLocks noChangeAspect="1" noChangeArrowheads="1"/>
          </p:cNvPicPr>
          <p:nvPr/>
        </p:nvPicPr>
        <p:blipFill>
          <a:blip r:embed="rId2" cstate="print"/>
          <a:srcRect/>
          <a:stretch>
            <a:fillRect/>
          </a:stretch>
        </p:blipFill>
        <p:spPr bwMode="auto">
          <a:xfrm>
            <a:off x="5181600" y="3124200"/>
            <a:ext cx="31242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Extended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pSp>
        <p:nvGrpSpPr>
          <p:cNvPr id="2" name="Group 6"/>
          <p:cNvGrpSpPr/>
          <p:nvPr/>
        </p:nvGrpSpPr>
        <p:grpSpPr>
          <a:xfrm>
            <a:off x="304800" y="914400"/>
            <a:ext cx="2438400" cy="2590800"/>
            <a:chOff x="4572000" y="3352800"/>
            <a:chExt cx="2438400" cy="2590800"/>
          </a:xfrm>
        </p:grpSpPr>
        <p:sp>
          <p:nvSpPr>
            <p:cNvPr id="8" name="Oval 7"/>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 name="Rectangle 11"/>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Rectangle 12"/>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4" name="Straight Connector 13"/>
            <p:cNvCxnSpPr>
              <a:stCxn id="8" idx="5"/>
              <a:endCxn id="13"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10"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2"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2" name="Rectangle 21"/>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cxnSp>
          <p:nvCxnSpPr>
            <p:cNvPr id="23" name="Straight Connector 22"/>
            <p:cNvCxnSpPr>
              <a:stCxn id="10" idx="5"/>
              <a:endCxn id="9"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21"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5"/>
              <a:endCxn id="22"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5"/>
          <p:cNvGrpSpPr/>
          <p:nvPr/>
        </p:nvGrpSpPr>
        <p:grpSpPr>
          <a:xfrm>
            <a:off x="3124200" y="990600"/>
            <a:ext cx="2819400" cy="1752600"/>
            <a:chOff x="4572000" y="3352800"/>
            <a:chExt cx="2577737" cy="1752600"/>
          </a:xfrm>
        </p:grpSpPr>
        <p:sp>
          <p:nvSpPr>
            <p:cNvPr id="27" name="Oval 26"/>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Rectangle 29"/>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31" name="Rectangle 30"/>
            <p:cNvSpPr/>
            <p:nvPr/>
          </p:nvSpPr>
          <p:spPr>
            <a:xfrm>
              <a:off x="6768737"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3" name="Straight Connector 32"/>
            <p:cNvCxnSpPr>
              <a:stCxn id="27" idx="3"/>
              <a:endCxn id="29"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3"/>
              <a:endCxn id="30"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3504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36" name="Rectangle 35"/>
            <p:cNvSpPr/>
            <p:nvPr/>
          </p:nvSpPr>
          <p:spPr>
            <a:xfrm>
              <a:off x="5477691"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37" name="Straight Connector 36"/>
            <p:cNvCxnSpPr/>
            <p:nvPr/>
          </p:nvCxnSpPr>
          <p:spPr>
            <a:xfrm rot="16200000" flipH="1">
              <a:off x="6096000" y="3657600"/>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334000" y="4267200"/>
              <a:ext cx="381000" cy="533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9"/>
          <p:cNvGrpSpPr/>
          <p:nvPr/>
        </p:nvGrpSpPr>
        <p:grpSpPr>
          <a:xfrm>
            <a:off x="6400800" y="990600"/>
            <a:ext cx="2438400" cy="2590800"/>
            <a:chOff x="4572000" y="3352800"/>
            <a:chExt cx="2438400" cy="2590800"/>
          </a:xfrm>
        </p:grpSpPr>
        <p:sp>
          <p:nvSpPr>
            <p:cNvPr id="41" name="Oval 40"/>
            <p:cNvSpPr/>
            <p:nvPr/>
          </p:nvSpPr>
          <p:spPr>
            <a:xfrm>
              <a:off x="58674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791200" y="4724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5105400" y="403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4" name="Rectangle 43"/>
            <p:cNvSpPr/>
            <p:nvPr/>
          </p:nvSpPr>
          <p:spPr>
            <a:xfrm>
              <a:off x="4572000" y="4800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5" name="Rectangle 44"/>
            <p:cNvSpPr/>
            <p:nvPr/>
          </p:nvSpPr>
          <p:spPr>
            <a:xfrm>
              <a:off x="6629400" y="4038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cxnSp>
          <p:nvCxnSpPr>
            <p:cNvPr id="46" name="Straight Connector 45"/>
            <p:cNvCxnSpPr>
              <a:stCxn id="41" idx="5"/>
              <a:endCxn id="45" idx="0"/>
            </p:cNvCxnSpPr>
            <p:nvPr/>
          </p:nvCxnSpPr>
          <p:spPr>
            <a:xfrm rot="16200000" flipH="1">
              <a:off x="6325954" y="3544654"/>
              <a:ext cx="360596" cy="6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3"/>
              <a:endCxn id="43" idx="7"/>
            </p:cNvCxnSpPr>
            <p:nvPr/>
          </p:nvCxnSpPr>
          <p:spPr>
            <a:xfrm rot="5400000">
              <a:off x="5468704" y="3639904"/>
              <a:ext cx="4163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3"/>
              <a:endCxn id="44" idx="0"/>
            </p:cNvCxnSpPr>
            <p:nvPr/>
          </p:nvCxnSpPr>
          <p:spPr>
            <a:xfrm rot="5400000">
              <a:off x="4743450" y="4382854"/>
              <a:ext cx="436796" cy="398696"/>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05400" y="55626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50" name="Rectangle 49"/>
            <p:cNvSpPr/>
            <p:nvPr/>
          </p:nvSpPr>
          <p:spPr>
            <a:xfrm>
              <a:off x="6400800" y="5638800"/>
              <a:ext cx="381000" cy="3048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1" name="Straight Connector 50"/>
            <p:cNvCxnSpPr>
              <a:stCxn id="43" idx="5"/>
              <a:endCxn id="42" idx="1"/>
            </p:cNvCxnSpPr>
            <p:nvPr/>
          </p:nvCxnSpPr>
          <p:spPr>
            <a:xfrm rot="16200000" flipH="1">
              <a:off x="5430604" y="4363804"/>
              <a:ext cx="416392" cy="41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3"/>
              <a:endCxn id="49" idx="0"/>
            </p:cNvCxnSpPr>
            <p:nvPr/>
          </p:nvCxnSpPr>
          <p:spPr>
            <a:xfrm rot="5400000">
              <a:off x="5314950" y="5030554"/>
              <a:ext cx="512996" cy="551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5"/>
              <a:endCxn id="50" idx="0"/>
            </p:cNvCxnSpPr>
            <p:nvPr/>
          </p:nvCxnSpPr>
          <p:spPr>
            <a:xfrm rot="16200000" flipH="1">
              <a:off x="6059254" y="5106754"/>
              <a:ext cx="589196" cy="4748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5181600" y="167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p:cNvCxnSpPr>
            <a:stCxn id="55" idx="3"/>
            <a:endCxn id="35" idx="0"/>
          </p:cNvCxnSpPr>
          <p:nvPr/>
        </p:nvCxnSpPr>
        <p:spPr>
          <a:xfrm flipH="1">
            <a:off x="4932760" y="2001604"/>
            <a:ext cx="304636" cy="436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5"/>
            <a:endCxn id="31" idx="0"/>
          </p:cNvCxnSpPr>
          <p:nvPr/>
        </p:nvCxnSpPr>
        <p:spPr>
          <a:xfrm>
            <a:off x="5506804" y="2001604"/>
            <a:ext cx="228437" cy="436796"/>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81000" y="4343400"/>
            <a:ext cx="8458200" cy="2169825"/>
          </a:xfrm>
          <a:prstGeom prst="rect">
            <a:avLst/>
          </a:prstGeom>
        </p:spPr>
        <p:txBody>
          <a:bodyPr wrap="square">
            <a:spAutoFit/>
          </a:bodyPr>
          <a:lstStyle/>
          <a:p>
            <a:pPr>
              <a:lnSpc>
                <a:spcPct val="150000"/>
              </a:lnSpc>
            </a:pPr>
            <a:endParaRPr lang="en-US" dirty="0" smtClean="0"/>
          </a:p>
          <a:p>
            <a:pPr>
              <a:lnSpc>
                <a:spcPct val="150000"/>
              </a:lnSpc>
            </a:pPr>
            <a:r>
              <a:rPr lang="en-US" dirty="0" smtClean="0"/>
              <a:t>(A) Total path length of Tree A= 4*2 + 7*3 + 9*3 + 6*1 = 62</a:t>
            </a:r>
          </a:p>
          <a:p>
            <a:pPr>
              <a:lnSpc>
                <a:spcPct val="150000"/>
              </a:lnSpc>
            </a:pPr>
            <a:r>
              <a:rPr lang="en-US" dirty="0" smtClean="0"/>
              <a:t>(B) Total path length of Tree B= 6*2 + 4*2 + 9*2 + 7*2 = 52 </a:t>
            </a:r>
          </a:p>
          <a:p>
            <a:pPr>
              <a:lnSpc>
                <a:spcPct val="150000"/>
              </a:lnSpc>
            </a:pPr>
            <a:r>
              <a:rPr lang="en-US" dirty="0" smtClean="0"/>
              <a:t>(C) Total path length of Tree C= 7*2 + 4*3 + 6*3 + 9*1 = 53 </a:t>
            </a:r>
          </a:p>
          <a:p>
            <a:pPr>
              <a:lnSpc>
                <a:spcPct val="150000"/>
              </a:lnSpc>
            </a:pPr>
            <a:r>
              <a:rPr lang="en-US" dirty="0" smtClean="0"/>
              <a:t> </a:t>
            </a:r>
          </a:p>
        </p:txBody>
      </p:sp>
      <p:sp>
        <p:nvSpPr>
          <p:cNvPr id="62" name="TextBox 61"/>
          <p:cNvSpPr txBox="1"/>
          <p:nvPr/>
        </p:nvSpPr>
        <p:spPr>
          <a:xfrm>
            <a:off x="1447800" y="3729335"/>
            <a:ext cx="609600" cy="461665"/>
          </a:xfrm>
          <a:prstGeom prst="rect">
            <a:avLst/>
          </a:prstGeom>
          <a:noFill/>
        </p:spPr>
        <p:txBody>
          <a:bodyPr wrap="square" rtlCol="0">
            <a:spAutoFit/>
          </a:bodyPr>
          <a:lstStyle/>
          <a:p>
            <a:r>
              <a:rPr lang="en-US" sz="2400" b="1" dirty="0" smtClean="0"/>
              <a:t>(A)</a:t>
            </a:r>
            <a:endParaRPr lang="en-US" b="1" dirty="0"/>
          </a:p>
        </p:txBody>
      </p:sp>
      <p:sp>
        <p:nvSpPr>
          <p:cNvPr id="63" name="TextBox 62"/>
          <p:cNvSpPr txBox="1"/>
          <p:nvPr/>
        </p:nvSpPr>
        <p:spPr>
          <a:xfrm>
            <a:off x="4191000" y="3581400"/>
            <a:ext cx="609600" cy="461665"/>
          </a:xfrm>
          <a:prstGeom prst="rect">
            <a:avLst/>
          </a:prstGeom>
          <a:noFill/>
        </p:spPr>
        <p:txBody>
          <a:bodyPr wrap="square" rtlCol="0">
            <a:spAutoFit/>
          </a:bodyPr>
          <a:lstStyle/>
          <a:p>
            <a:r>
              <a:rPr lang="en-US" sz="2400" b="1" dirty="0" smtClean="0"/>
              <a:t>(B)</a:t>
            </a:r>
            <a:endParaRPr lang="en-US" b="1" dirty="0"/>
          </a:p>
        </p:txBody>
      </p:sp>
      <p:sp>
        <p:nvSpPr>
          <p:cNvPr id="64" name="TextBox 63"/>
          <p:cNvSpPr txBox="1"/>
          <p:nvPr/>
        </p:nvSpPr>
        <p:spPr>
          <a:xfrm>
            <a:off x="7391400" y="3581400"/>
            <a:ext cx="609600" cy="461665"/>
          </a:xfrm>
          <a:prstGeom prst="rect">
            <a:avLst/>
          </a:prstGeom>
          <a:noFill/>
        </p:spPr>
        <p:txBody>
          <a:bodyPr wrap="square" rtlCol="0">
            <a:spAutoFit/>
          </a:bodyPr>
          <a:lstStyle/>
          <a:p>
            <a:r>
              <a:rPr lang="en-US" sz="2400" b="1" dirty="0" smtClean="0"/>
              <a:t>(C)</a:t>
            </a:r>
            <a:endParaRPr 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228600" y="838200"/>
            <a:ext cx="8610600" cy="5181600"/>
          </a:xfrm>
        </p:spPr>
        <p:txBody>
          <a:bodyPr/>
          <a:lstStyle/>
          <a:p>
            <a:r>
              <a:rPr lang="en-US" sz="2800" dirty="0" smtClean="0"/>
              <a:t>An Application of Binary Tree and Priority Queue.</a:t>
            </a:r>
          </a:p>
          <a:p>
            <a:r>
              <a:rPr lang="en-US" sz="2800" dirty="0" smtClean="0"/>
              <a:t>Huffman coding is a lossless data compression algorithm.</a:t>
            </a:r>
          </a:p>
          <a:p>
            <a:r>
              <a:rPr lang="en-US" sz="2800" dirty="0" smtClean="0"/>
              <a:t>In this algorithm, a variable-length code is assigned to different characters</a:t>
            </a:r>
            <a:r>
              <a:rPr lang="en-US" dirty="0" smtClean="0"/>
              <a:t>.</a:t>
            </a:r>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Huffman Coding Algorithm</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74638"/>
            <a:ext cx="8229600" cy="868362"/>
          </a:xfrm>
        </p:spPr>
        <p:txBody>
          <a:bodyPr/>
          <a:lstStyle/>
          <a:p>
            <a:r>
              <a:rPr lang="en-US" dirty="0" smtClean="0"/>
              <a:t>	</a:t>
            </a:r>
          </a:p>
        </p:txBody>
      </p:sp>
      <p:sp>
        <p:nvSpPr>
          <p:cNvPr id="5124" name="Rectangle 3"/>
          <p:cNvSpPr>
            <a:spLocks noGrp="1" noChangeArrowheads="1"/>
          </p:cNvSpPr>
          <p:nvPr>
            <p:ph type="body" idx="1"/>
          </p:nvPr>
        </p:nvSpPr>
        <p:spPr>
          <a:xfrm>
            <a:off x="228600" y="914400"/>
            <a:ext cx="8782050" cy="4895850"/>
          </a:xfrm>
        </p:spPr>
        <p:txBody>
          <a:bodyPr>
            <a:normAutofit/>
          </a:bodyPr>
          <a:lstStyle/>
          <a:p>
            <a:r>
              <a:rPr lang="en-US" sz="2800" dirty="0" smtClean="0"/>
              <a:t>Not all the characters occur with the same frequency!</a:t>
            </a:r>
          </a:p>
          <a:p>
            <a:r>
              <a:rPr lang="en-US" sz="2800" dirty="0" smtClean="0"/>
              <a:t>Yet all characters are allocated the same amount of space</a:t>
            </a:r>
          </a:p>
          <a:p>
            <a:pPr lvl="1"/>
            <a:r>
              <a:rPr lang="en-US" dirty="0" smtClean="0"/>
              <a:t>1 char = 1 byte, whether it is </a:t>
            </a:r>
            <a:r>
              <a:rPr lang="en-US" dirty="0" smtClean="0">
                <a:solidFill>
                  <a:srgbClr val="FF3300"/>
                </a:solidFill>
              </a:rPr>
              <a:t>a</a:t>
            </a:r>
            <a:r>
              <a:rPr lang="en-US" dirty="0" smtClean="0"/>
              <a:t> or </a:t>
            </a:r>
            <a:r>
              <a:rPr lang="en-US" dirty="0" smtClean="0">
                <a:solidFill>
                  <a:srgbClr val="0000FF"/>
                </a:solidFill>
              </a:rPr>
              <a:t>x</a:t>
            </a:r>
          </a:p>
          <a:p>
            <a:pPr marL="342900" lvl="1" indent="-342900">
              <a:buFont typeface="Arial" pitchFamily="34" charset="0"/>
              <a:buChar char="•"/>
            </a:pPr>
            <a:r>
              <a:rPr lang="en-US" dirty="0" smtClean="0"/>
              <a:t>In Huffman encoding the basic idea is that instead of storing each character in a file as an 8-bit ASCII value, we will instead store the more frequently occurring characters using fewer bits and less frequently occurring characters using more bits.</a:t>
            </a:r>
          </a:p>
          <a:p>
            <a:pPr lvl="1"/>
            <a:endParaRPr lang="en-US" sz="2400" dirty="0" smtClean="0"/>
          </a:p>
          <a:p>
            <a:endParaRPr lang="en-US" dirty="0" smtClean="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Huffman Coding : The Basic Idea</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5"/>
          <p:cNvSpPr txBox="1">
            <a:spLocks noChangeArrowheads="1"/>
          </p:cNvSpPr>
          <p:nvPr/>
        </p:nvSpPr>
        <p:spPr bwMode="auto">
          <a:xfrm>
            <a:off x="152400" y="1524000"/>
            <a:ext cx="8763000" cy="4664075"/>
          </a:xfrm>
          <a:prstGeom prst="rect">
            <a:avLst/>
          </a:prstGeom>
          <a:noFill/>
          <a:ln w="9525">
            <a:noFill/>
            <a:miter lim="800000"/>
            <a:headEnd/>
            <a:tailEnd/>
          </a:ln>
        </p:spPr>
        <p:txBody>
          <a:bodyPr wrap="square">
            <a:spAutoFit/>
          </a:bodyPr>
          <a:lstStyle/>
          <a:p>
            <a:pPr>
              <a:spcBef>
                <a:spcPct val="50000"/>
              </a:spcBef>
              <a:buFontTx/>
              <a:buChar char=" "/>
            </a:pPr>
            <a:r>
              <a:rPr lang="en-US" sz="2500" dirty="0"/>
              <a:t>1.	Scan text to be compressed and </a:t>
            </a:r>
            <a:r>
              <a:rPr lang="en-US" sz="2500" dirty="0" smtClean="0"/>
              <a:t>count 	</a:t>
            </a:r>
            <a:r>
              <a:rPr lang="en-US" sz="2500" dirty="0"/>
              <a:t>	occurrence of all characters.</a:t>
            </a:r>
          </a:p>
          <a:p>
            <a:pPr>
              <a:spcBef>
                <a:spcPct val="50000"/>
              </a:spcBef>
              <a:buFontTx/>
              <a:buChar char=" "/>
            </a:pPr>
            <a:r>
              <a:rPr lang="en-US" sz="2500" dirty="0"/>
              <a:t>2.	</a:t>
            </a:r>
            <a:r>
              <a:rPr lang="en-US" sz="2500" dirty="0" smtClean="0"/>
              <a:t>Sort characters </a:t>
            </a:r>
            <a:r>
              <a:rPr lang="en-US" sz="2500" dirty="0"/>
              <a:t>based on </a:t>
            </a:r>
            <a:r>
              <a:rPr lang="en-US" sz="2500" dirty="0" smtClean="0"/>
              <a:t>number </a:t>
            </a:r>
            <a:r>
              <a:rPr lang="en-US" sz="2500" dirty="0"/>
              <a:t>of </a:t>
            </a:r>
            <a:r>
              <a:rPr lang="en-US" sz="2500" dirty="0" smtClean="0"/>
              <a:t> 	occurrences </a:t>
            </a:r>
            <a:r>
              <a:rPr lang="en-US" sz="2500" dirty="0"/>
              <a:t>in text.</a:t>
            </a:r>
          </a:p>
          <a:p>
            <a:pPr>
              <a:spcBef>
                <a:spcPct val="50000"/>
              </a:spcBef>
              <a:buFontTx/>
              <a:buChar char=" "/>
            </a:pPr>
            <a:r>
              <a:rPr lang="en-US" sz="2500" dirty="0"/>
              <a:t>3.	Build Huffman code tree based on 			</a:t>
            </a:r>
            <a:r>
              <a:rPr lang="en-US" sz="2500" dirty="0" smtClean="0"/>
              <a:t>sorted list using the priority queue.</a:t>
            </a:r>
            <a:endParaRPr lang="en-US" sz="2500" dirty="0"/>
          </a:p>
          <a:p>
            <a:pPr>
              <a:spcBef>
                <a:spcPct val="50000"/>
              </a:spcBef>
              <a:buFontTx/>
              <a:buChar char=" "/>
            </a:pPr>
            <a:r>
              <a:rPr lang="en-US" sz="2500" dirty="0"/>
              <a:t>4.	Perform a traversal of tree to determine 	all code words.</a:t>
            </a:r>
          </a:p>
          <a:p>
            <a:pPr>
              <a:spcBef>
                <a:spcPct val="50000"/>
              </a:spcBef>
              <a:buFontTx/>
              <a:buChar char=" "/>
            </a:pPr>
            <a:r>
              <a:rPr lang="en-US" sz="2500" dirty="0"/>
              <a:t>5.	Scan text again and create new file 		using the Huffman codes.</a:t>
            </a:r>
            <a:endParaRPr lang="en-US" dirty="0"/>
          </a:p>
        </p:txBody>
      </p:sp>
      <p:sp>
        <p:nvSpPr>
          <p:cNvPr id="5" name="Rounded Rectangle 4"/>
          <p:cNvSpPr/>
          <p:nvPr/>
        </p:nvSpPr>
        <p:spPr>
          <a:xfrm>
            <a:off x="0" y="76200"/>
            <a:ext cx="9144000" cy="533400"/>
          </a:xfrm>
          <a:prstGeom prst="roundRect">
            <a:avLst>
              <a:gd name="adj" fmla="val 40909"/>
            </a:avLst>
          </a:prstGeom>
          <a:solidFill>
            <a:sysClr val="window" lastClr="FFFFFF"/>
          </a:solidFill>
          <a:ln w="31750" cap="flat" cmpd="sng" algn="ctr">
            <a:solidFill>
              <a:sysClr val="window" lastClr="FFFFFF">
                <a:lumMod val="50000"/>
              </a:sysClr>
            </a:solidFill>
            <a:prstDash val="solid"/>
          </a:ln>
          <a:effectLst>
            <a:outerShdw blurRad="76200" dist="12700" dir="2700000" sy="-23000" kx="-800400" algn="bl" rotWithShape="0">
              <a:prstClr val="black">
                <a:alpha val="20000"/>
              </a:prstClr>
            </a:outerShdw>
          </a:effectLst>
        </p:spPr>
        <p:txBody>
          <a:bodyPr lIns="182880"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1F497D">
                    <a:lumMod val="60000"/>
                    <a:lumOff val="40000"/>
                  </a:srgbClr>
                </a:solidFill>
                <a:effectLst>
                  <a:innerShdw blurRad="114300">
                    <a:prstClr val="black"/>
                  </a:innerShdw>
                </a:effectLst>
                <a:uLnTx/>
                <a:uFillTx/>
                <a:latin typeface="Arial Unicode MS" pitchFamily="34" charset="-128"/>
                <a:ea typeface="Arial Unicode MS" pitchFamily="34" charset="-128"/>
                <a:cs typeface="Arial Unicode MS" pitchFamily="34" charset="-128"/>
              </a:rPr>
              <a:t>Huffman Coding Algorithm</a:t>
            </a:r>
            <a:endParaRPr kumimoji="0" lang="en-US" sz="2800" b="0" i="0" u="none" strike="noStrike" kern="0" cap="none" spc="0" normalizeH="0" baseline="0" noProof="0" dirty="0">
              <a:ln>
                <a:noFill/>
              </a:ln>
              <a:solidFill>
                <a:srgbClr val="1F497D">
                  <a:lumMod val="60000"/>
                  <a:lumOff val="40000"/>
                </a:srgbClr>
              </a:solidFill>
              <a:effectLst>
                <a:innerShdw blurRad="114300">
                  <a:prstClr val="black"/>
                </a:innerShdw>
              </a:effectLst>
              <a:uLnTx/>
              <a:uFillTx/>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smtClean="0"/>
              <a:t>Building a Tree</a:t>
            </a:r>
            <a:br>
              <a:rPr lang="en-US" dirty="0" smtClean="0"/>
            </a:br>
            <a:r>
              <a:rPr lang="en-US" sz="3200" dirty="0" smtClean="0"/>
              <a:t>Scan the original text</a:t>
            </a:r>
            <a:endParaRPr lang="en-US" dirty="0" smtClean="0"/>
          </a:p>
        </p:txBody>
      </p:sp>
      <p:sp>
        <p:nvSpPr>
          <p:cNvPr id="8196" name="Rectangle 3"/>
          <p:cNvSpPr>
            <a:spLocks noGrp="1" noChangeArrowheads="1"/>
          </p:cNvSpPr>
          <p:nvPr>
            <p:ph type="body" idx="1"/>
          </p:nvPr>
        </p:nvSpPr>
        <p:spPr>
          <a:xfrm>
            <a:off x="285750" y="1981200"/>
            <a:ext cx="8801100" cy="4114800"/>
          </a:xfrm>
        </p:spPr>
        <p:txBody>
          <a:bodyPr/>
          <a:lstStyle/>
          <a:p>
            <a:r>
              <a:rPr lang="en-US" dirty="0" smtClean="0"/>
              <a:t>Consider the following text:</a:t>
            </a:r>
          </a:p>
          <a:p>
            <a:pPr>
              <a:buFont typeface="Symbol" pitchFamily="18" charset="2"/>
              <a:buChar char=" "/>
            </a:pPr>
            <a:endParaRPr lang="en-US" dirty="0" smtClean="0"/>
          </a:p>
          <a:p>
            <a:pPr>
              <a:buFont typeface="Symbol" pitchFamily="18" charset="2"/>
              <a:buChar char=" "/>
            </a:pPr>
            <a:r>
              <a:rPr lang="en-US" i="1" dirty="0" smtClean="0"/>
              <a:t>Eerie eyes seen near lake.</a:t>
            </a:r>
          </a:p>
          <a:p>
            <a:pPr>
              <a:buFont typeface="Symbol" pitchFamily="18" charset="2"/>
              <a:buChar char=" "/>
            </a:pPr>
            <a:endParaRPr lang="en-US" i="1" dirty="0" smtClean="0"/>
          </a:p>
          <a:p>
            <a:r>
              <a:rPr lang="en-US" dirty="0" smtClean="0"/>
              <a:t>Count up the occurrences of all characters in the text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Building a Tree</a:t>
            </a:r>
            <a:br>
              <a:rPr lang="en-US" smtClean="0"/>
            </a:br>
            <a:r>
              <a:rPr lang="en-US" sz="3200" smtClean="0"/>
              <a:t>Scan the original text</a:t>
            </a:r>
            <a:endParaRPr lang="en-US" smtClean="0"/>
          </a:p>
        </p:txBody>
      </p:sp>
      <p:sp>
        <p:nvSpPr>
          <p:cNvPr id="16387" name="Rectangle 3"/>
          <p:cNvSpPr>
            <a:spLocks noGrp="1" noChangeArrowheads="1"/>
          </p:cNvSpPr>
          <p:nvPr>
            <p:ph type="body" idx="1"/>
          </p:nvPr>
        </p:nvSpPr>
        <p:spPr>
          <a:xfrm>
            <a:off x="95250" y="1790700"/>
            <a:ext cx="9163050" cy="819150"/>
          </a:xfrm>
        </p:spPr>
        <p:txBody>
          <a:bodyPr/>
          <a:lstStyle/>
          <a:p>
            <a:pPr>
              <a:buFont typeface="Symbol" pitchFamily="18" charset="2"/>
              <a:buNone/>
            </a:pPr>
            <a:r>
              <a:rPr lang="en-US" smtClean="0"/>
              <a:t>	</a:t>
            </a:r>
            <a:r>
              <a:rPr lang="en-US" sz="4000" i="1" smtClean="0"/>
              <a:t>Eerie eyes seen near lake.</a:t>
            </a:r>
          </a:p>
          <a:p>
            <a:r>
              <a:rPr lang="en-US" sz="4000" smtClean="0"/>
              <a:t>What characters are present?</a:t>
            </a:r>
            <a:endParaRPr lang="en-US" smtClean="0"/>
          </a:p>
        </p:txBody>
      </p:sp>
      <p:sp>
        <p:nvSpPr>
          <p:cNvPr id="16388" name="Text Box 4"/>
          <p:cNvSpPr txBox="1">
            <a:spLocks noChangeArrowheads="1"/>
          </p:cNvSpPr>
          <p:nvPr/>
        </p:nvSpPr>
        <p:spPr bwMode="auto">
          <a:xfrm>
            <a:off x="1847850" y="3751263"/>
            <a:ext cx="5670550" cy="1433512"/>
          </a:xfrm>
          <a:prstGeom prst="rect">
            <a:avLst/>
          </a:prstGeom>
          <a:noFill/>
          <a:ln w="9525">
            <a:noFill/>
            <a:miter lim="800000"/>
            <a:headEnd/>
            <a:tailEnd/>
          </a:ln>
        </p:spPr>
        <p:txBody>
          <a:bodyPr wrap="none">
            <a:spAutoFit/>
          </a:bodyPr>
          <a:lstStyle/>
          <a:p>
            <a:pPr>
              <a:buFontTx/>
              <a:buNone/>
            </a:pPr>
            <a:r>
              <a:rPr lang="en-US" sz="4000">
                <a:solidFill>
                  <a:srgbClr val="0000FF"/>
                </a:solidFill>
              </a:rPr>
              <a:t>E  e  r  i space  </a:t>
            </a:r>
          </a:p>
          <a:p>
            <a:pPr>
              <a:buFontTx/>
              <a:buNone/>
            </a:pPr>
            <a:r>
              <a:rPr lang="en-US" sz="4000">
                <a:solidFill>
                  <a:srgbClr val="0000FF"/>
                </a:solidFill>
              </a:rPr>
              <a:t>y s n a r l k .</a:t>
            </a:r>
            <a:endParaRPr lang="en-US"/>
          </a:p>
        </p:txBody>
      </p:sp>
      <p:sp>
        <p:nvSpPr>
          <p:cNvPr id="16389" name="Rectangle 5"/>
          <p:cNvSpPr>
            <a:spLocks noChangeArrowheads="1"/>
          </p:cNvSpPr>
          <p:nvPr/>
        </p:nvSpPr>
        <p:spPr bwMode="auto">
          <a:xfrm>
            <a:off x="5159375" y="3884613"/>
            <a:ext cx="1793875" cy="519112"/>
          </a:xfrm>
          <a:prstGeom prst="rect">
            <a:avLst/>
          </a:prstGeom>
          <a:noFill/>
          <a:ln w="9525" cap="rnd">
            <a:solidFill>
              <a:srgbClr val="FF6600"/>
            </a:solidFill>
            <a:prstDash val="sysDot"/>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iterate type="wd">
                                    <p:tmPct val="100000"/>
                                  </p:iterate>
                                  <p:childTnLst>
                                    <p:set>
                                      <p:cBhvr>
                                        <p:cTn id="14" dur="1" fill="hold">
                                          <p:stCondLst>
                                            <p:cond delay="0"/>
                                          </p:stCondLst>
                                        </p:cTn>
                                        <p:tgtEl>
                                          <p:spTgt spid="16388"/>
                                        </p:tgtEl>
                                        <p:attrNameLst>
                                          <p:attrName>style.visibility</p:attrName>
                                        </p:attrNameLst>
                                      </p:cBhvr>
                                      <p:to>
                                        <p:strVal val="visible"/>
                                      </p:to>
                                    </p:set>
                                    <p:animEffect transition="in" filter="wipe(up)">
                                      <p:cBhvr>
                                        <p:cTn id="15" dur="300"/>
                                        <p:tgtEl>
                                          <p:spTgt spid="16388"/>
                                        </p:tgtEl>
                                      </p:cBhvr>
                                    </p:animEffect>
                                  </p:childTnLst>
                                </p:cTn>
                              </p:par>
                            </p:childTnLst>
                          </p:cTn>
                        </p:par>
                        <p:par>
                          <p:cTn id="16" fill="hold">
                            <p:stCondLst>
                              <p:cond delay="4200"/>
                            </p:stCondLst>
                            <p:childTnLst>
                              <p:par>
                                <p:cTn id="17" presetID="1" presetClass="entr" presetSubtype="0" fill="hold" grpId="0" nodeType="afterEffect">
                                  <p:stCondLst>
                                    <p:cond delay="0"/>
                                  </p:stCondLst>
                                  <p:childTnLst>
                                    <p:set>
                                      <p:cBhvr>
                                        <p:cTn id="18" dur="1" fill="hold">
                                          <p:stCondLst>
                                            <p:cond delay="499"/>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8" grpId="0" autoUpdateAnimBg="0"/>
      <p:bldP spid="1638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Building a Tree</a:t>
            </a:r>
            <a:br>
              <a:rPr lang="en-US" smtClean="0"/>
            </a:br>
            <a:r>
              <a:rPr lang="en-US" sz="3200" smtClean="0"/>
              <a:t>Scan the original text</a:t>
            </a:r>
          </a:p>
        </p:txBody>
      </p:sp>
      <p:sp>
        <p:nvSpPr>
          <p:cNvPr id="17411" name="Rectangle 3"/>
          <p:cNvSpPr>
            <a:spLocks noGrp="1" noChangeArrowheads="1"/>
          </p:cNvSpPr>
          <p:nvPr>
            <p:ph type="body" idx="1"/>
          </p:nvPr>
        </p:nvSpPr>
        <p:spPr>
          <a:xfrm>
            <a:off x="495300" y="1543050"/>
            <a:ext cx="8401050" cy="685800"/>
          </a:xfrm>
        </p:spPr>
        <p:txBody>
          <a:bodyPr/>
          <a:lstStyle/>
          <a:p>
            <a:pPr>
              <a:buFont typeface="Symbol" pitchFamily="18" charset="2"/>
              <a:buNone/>
            </a:pPr>
            <a:r>
              <a:rPr lang="en-US" sz="4000" dirty="0" smtClean="0"/>
              <a:t>Eerie eyes seen near lake.</a:t>
            </a:r>
            <a:endParaRPr lang="en-US" dirty="0" smtClean="0"/>
          </a:p>
          <a:p>
            <a:r>
              <a:rPr lang="en-US" dirty="0" smtClean="0"/>
              <a:t>What is the frequency of each character in the text?</a:t>
            </a:r>
            <a:endParaRPr lang="en-US" sz="4000" dirty="0" smtClean="0"/>
          </a:p>
        </p:txBody>
      </p:sp>
      <p:pic>
        <p:nvPicPr>
          <p:cNvPr id="1026" name="Picture 2"/>
          <p:cNvPicPr>
            <a:picLocks noChangeAspect="1" noChangeArrowheads="1"/>
          </p:cNvPicPr>
          <p:nvPr/>
        </p:nvPicPr>
        <p:blipFill>
          <a:blip r:embed="rId3"/>
          <a:srcRect/>
          <a:stretch>
            <a:fillRect/>
          </a:stretch>
        </p:blipFill>
        <p:spPr bwMode="auto">
          <a:xfrm>
            <a:off x="457200" y="3505200"/>
            <a:ext cx="7790214" cy="2743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diamond(in)">
                                      <p:cBhvr>
                                        <p:cTn id="1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Building a Tree</a:t>
            </a:r>
            <a:br>
              <a:rPr lang="en-US" smtClean="0"/>
            </a:br>
            <a:r>
              <a:rPr lang="en-US" sz="3200" smtClean="0"/>
              <a:t>Prioritize characters</a:t>
            </a:r>
            <a:endParaRPr lang="en-US" smtClean="0"/>
          </a:p>
        </p:txBody>
      </p:sp>
      <p:sp>
        <p:nvSpPr>
          <p:cNvPr id="11268" name="Rectangle 3"/>
          <p:cNvSpPr>
            <a:spLocks noGrp="1" noChangeArrowheads="1"/>
          </p:cNvSpPr>
          <p:nvPr>
            <p:ph type="body" idx="1"/>
          </p:nvPr>
        </p:nvSpPr>
        <p:spPr>
          <a:xfrm>
            <a:off x="495300" y="1752600"/>
            <a:ext cx="7772400" cy="4114800"/>
          </a:xfrm>
        </p:spPr>
        <p:txBody>
          <a:bodyPr/>
          <a:lstStyle/>
          <a:p>
            <a:r>
              <a:rPr lang="en-US" smtClean="0"/>
              <a:t>Create binary tree nodes with character and frequency of each character</a:t>
            </a:r>
          </a:p>
          <a:p>
            <a:r>
              <a:rPr lang="en-US" smtClean="0"/>
              <a:t>Place nodes in a priority queue</a:t>
            </a:r>
          </a:p>
          <a:p>
            <a:pPr lvl="1"/>
            <a:r>
              <a:rPr lang="en-US" smtClean="0"/>
              <a:t>The </a:t>
            </a:r>
            <a:r>
              <a:rPr lang="en-US" u="sng" smtClean="0"/>
              <a:t>lower</a:t>
            </a:r>
            <a:r>
              <a:rPr lang="en-US" smtClean="0"/>
              <a:t> the occurrence, the higher the priority in the queue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Building a Tree</a:t>
            </a:r>
          </a:p>
        </p:txBody>
      </p:sp>
      <p:sp>
        <p:nvSpPr>
          <p:cNvPr id="14340" name="Rectangle 3"/>
          <p:cNvSpPr>
            <a:spLocks noGrp="1" noChangeArrowheads="1"/>
          </p:cNvSpPr>
          <p:nvPr>
            <p:ph type="body" idx="1"/>
          </p:nvPr>
        </p:nvSpPr>
        <p:spPr>
          <a:xfrm>
            <a:off x="0" y="1504950"/>
            <a:ext cx="9144000" cy="4114800"/>
          </a:xfrm>
        </p:spPr>
        <p:txBody>
          <a:bodyPr/>
          <a:lstStyle/>
          <a:p>
            <a:r>
              <a:rPr lang="en-US" dirty="0" smtClean="0"/>
              <a:t>While priority queue contains two or more nodes</a:t>
            </a:r>
          </a:p>
          <a:p>
            <a:pPr lvl="1"/>
            <a:r>
              <a:rPr lang="en-US" dirty="0" smtClean="0"/>
              <a:t>Create new node</a:t>
            </a:r>
          </a:p>
          <a:p>
            <a:pPr lvl="1"/>
            <a:r>
              <a:rPr lang="en-US" dirty="0" err="1" smtClean="0"/>
              <a:t>Dequeue</a:t>
            </a:r>
            <a:r>
              <a:rPr lang="en-US" dirty="0" smtClean="0"/>
              <a:t> node and make it left </a:t>
            </a:r>
            <a:r>
              <a:rPr lang="en-US" dirty="0" err="1" smtClean="0"/>
              <a:t>subtree</a:t>
            </a:r>
            <a:endParaRPr lang="en-US" dirty="0" smtClean="0"/>
          </a:p>
          <a:p>
            <a:pPr lvl="1"/>
            <a:r>
              <a:rPr lang="en-US" dirty="0" err="1" smtClean="0"/>
              <a:t>Dequeue</a:t>
            </a:r>
            <a:r>
              <a:rPr lang="en-US" dirty="0" smtClean="0"/>
              <a:t> next node and make it right </a:t>
            </a:r>
            <a:r>
              <a:rPr lang="en-US" dirty="0" err="1" smtClean="0"/>
              <a:t>subtree</a:t>
            </a:r>
            <a:endParaRPr lang="en-US" dirty="0" smtClean="0"/>
          </a:p>
          <a:p>
            <a:pPr lvl="1"/>
            <a:r>
              <a:rPr lang="en-US" dirty="0" smtClean="0"/>
              <a:t>Frequency of new node equals sum of frequency of left and right children</a:t>
            </a:r>
          </a:p>
          <a:p>
            <a:pPr lvl="1"/>
            <a:r>
              <a:rPr lang="en-US" dirty="0" err="1" smtClean="0"/>
              <a:t>Enqueue</a:t>
            </a:r>
            <a:r>
              <a:rPr lang="en-US" dirty="0" smtClean="0"/>
              <a:t> new node back into queue</a:t>
            </a:r>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Building a Tree</a:t>
            </a:r>
          </a:p>
        </p:txBody>
      </p:sp>
      <p:grpSp>
        <p:nvGrpSpPr>
          <p:cNvPr id="2" name="Group 4"/>
          <p:cNvGrpSpPr>
            <a:grpSpLocks/>
          </p:cNvGrpSpPr>
          <p:nvPr/>
        </p:nvGrpSpPr>
        <p:grpSpPr bwMode="auto">
          <a:xfrm>
            <a:off x="209550" y="1809750"/>
            <a:ext cx="8896350" cy="1951038"/>
            <a:chOff x="96" y="1524"/>
            <a:chExt cx="5604" cy="1229"/>
          </a:xfrm>
        </p:grpSpPr>
        <p:grpSp>
          <p:nvGrpSpPr>
            <p:cNvPr id="3" name="Group 5"/>
            <p:cNvGrpSpPr>
              <a:grpSpLocks/>
            </p:cNvGrpSpPr>
            <p:nvPr/>
          </p:nvGrpSpPr>
          <p:grpSpPr bwMode="auto">
            <a:xfrm>
              <a:off x="96" y="1524"/>
              <a:ext cx="5604" cy="276"/>
              <a:chOff x="96" y="1956"/>
              <a:chExt cx="5604" cy="408"/>
            </a:xfrm>
          </p:grpSpPr>
          <p:sp>
            <p:nvSpPr>
              <p:cNvPr id="15390" name="Rectangle 6"/>
              <p:cNvSpPr>
                <a:spLocks noChangeArrowheads="1"/>
              </p:cNvSpPr>
              <p:nvPr/>
            </p:nvSpPr>
            <p:spPr bwMode="auto">
              <a:xfrm>
                <a:off x="96" y="1956"/>
                <a:ext cx="5604" cy="408"/>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5391" name="Line 7"/>
              <p:cNvSpPr>
                <a:spLocks noChangeShapeType="1"/>
              </p:cNvSpPr>
              <p:nvPr/>
            </p:nvSpPr>
            <p:spPr bwMode="auto">
              <a:xfrm>
                <a:off x="552" y="1956"/>
                <a:ext cx="0" cy="408"/>
              </a:xfrm>
              <a:prstGeom prst="line">
                <a:avLst/>
              </a:prstGeom>
              <a:noFill/>
              <a:ln w="9525">
                <a:solidFill>
                  <a:srgbClr val="FF0000"/>
                </a:solidFill>
                <a:round/>
                <a:headEnd/>
                <a:tailEnd/>
              </a:ln>
            </p:spPr>
            <p:txBody>
              <a:bodyPr wrap="none" anchor="ctr"/>
              <a:lstStyle/>
              <a:p>
                <a:endParaRPr lang="en-US"/>
              </a:p>
            </p:txBody>
          </p:sp>
          <p:sp>
            <p:nvSpPr>
              <p:cNvPr id="15392" name="Line 8"/>
              <p:cNvSpPr>
                <a:spLocks noChangeShapeType="1"/>
              </p:cNvSpPr>
              <p:nvPr/>
            </p:nvSpPr>
            <p:spPr bwMode="auto">
              <a:xfrm>
                <a:off x="1017" y="1956"/>
                <a:ext cx="0" cy="408"/>
              </a:xfrm>
              <a:prstGeom prst="line">
                <a:avLst/>
              </a:prstGeom>
              <a:noFill/>
              <a:ln w="9525">
                <a:solidFill>
                  <a:srgbClr val="FF0000"/>
                </a:solidFill>
                <a:round/>
                <a:headEnd/>
                <a:tailEnd/>
              </a:ln>
            </p:spPr>
            <p:txBody>
              <a:bodyPr wrap="none" anchor="ctr"/>
              <a:lstStyle/>
              <a:p>
                <a:endParaRPr lang="en-US"/>
              </a:p>
            </p:txBody>
          </p:sp>
          <p:sp>
            <p:nvSpPr>
              <p:cNvPr id="15393" name="Line 9"/>
              <p:cNvSpPr>
                <a:spLocks noChangeShapeType="1"/>
              </p:cNvSpPr>
              <p:nvPr/>
            </p:nvSpPr>
            <p:spPr bwMode="auto">
              <a:xfrm>
                <a:off x="1483" y="1956"/>
                <a:ext cx="0" cy="408"/>
              </a:xfrm>
              <a:prstGeom prst="line">
                <a:avLst/>
              </a:prstGeom>
              <a:noFill/>
              <a:ln w="9525">
                <a:solidFill>
                  <a:srgbClr val="FF0000"/>
                </a:solidFill>
                <a:round/>
                <a:headEnd/>
                <a:tailEnd/>
              </a:ln>
            </p:spPr>
            <p:txBody>
              <a:bodyPr wrap="none" anchor="ctr"/>
              <a:lstStyle/>
              <a:p>
                <a:endParaRPr lang="en-US"/>
              </a:p>
            </p:txBody>
          </p:sp>
          <p:sp>
            <p:nvSpPr>
              <p:cNvPr id="15394" name="Line 10"/>
              <p:cNvSpPr>
                <a:spLocks noChangeShapeType="1"/>
              </p:cNvSpPr>
              <p:nvPr/>
            </p:nvSpPr>
            <p:spPr bwMode="auto">
              <a:xfrm>
                <a:off x="1948" y="1956"/>
                <a:ext cx="0" cy="408"/>
              </a:xfrm>
              <a:prstGeom prst="line">
                <a:avLst/>
              </a:prstGeom>
              <a:noFill/>
              <a:ln w="9525">
                <a:solidFill>
                  <a:srgbClr val="FF0000"/>
                </a:solidFill>
                <a:round/>
                <a:headEnd/>
                <a:tailEnd/>
              </a:ln>
            </p:spPr>
            <p:txBody>
              <a:bodyPr wrap="none" anchor="ctr"/>
              <a:lstStyle/>
              <a:p>
                <a:endParaRPr lang="en-US"/>
              </a:p>
            </p:txBody>
          </p:sp>
          <p:sp>
            <p:nvSpPr>
              <p:cNvPr id="15395" name="Line 11"/>
              <p:cNvSpPr>
                <a:spLocks noChangeShapeType="1"/>
              </p:cNvSpPr>
              <p:nvPr/>
            </p:nvSpPr>
            <p:spPr bwMode="auto">
              <a:xfrm>
                <a:off x="2414" y="1956"/>
                <a:ext cx="0" cy="408"/>
              </a:xfrm>
              <a:prstGeom prst="line">
                <a:avLst/>
              </a:prstGeom>
              <a:noFill/>
              <a:ln w="9525">
                <a:solidFill>
                  <a:srgbClr val="FF0000"/>
                </a:solidFill>
                <a:round/>
                <a:headEnd/>
                <a:tailEnd/>
              </a:ln>
            </p:spPr>
            <p:txBody>
              <a:bodyPr wrap="none" anchor="ctr"/>
              <a:lstStyle/>
              <a:p>
                <a:endParaRPr lang="en-US"/>
              </a:p>
            </p:txBody>
          </p:sp>
          <p:sp>
            <p:nvSpPr>
              <p:cNvPr id="15396" name="Line 12"/>
              <p:cNvSpPr>
                <a:spLocks noChangeShapeType="1"/>
              </p:cNvSpPr>
              <p:nvPr/>
            </p:nvSpPr>
            <p:spPr bwMode="auto">
              <a:xfrm>
                <a:off x="2880" y="1956"/>
                <a:ext cx="0" cy="408"/>
              </a:xfrm>
              <a:prstGeom prst="line">
                <a:avLst/>
              </a:prstGeom>
              <a:noFill/>
              <a:ln w="9525">
                <a:solidFill>
                  <a:srgbClr val="FF0000"/>
                </a:solidFill>
                <a:round/>
                <a:headEnd/>
                <a:tailEnd/>
              </a:ln>
            </p:spPr>
            <p:txBody>
              <a:bodyPr wrap="none" anchor="ctr"/>
              <a:lstStyle/>
              <a:p>
                <a:endParaRPr lang="en-US"/>
              </a:p>
            </p:txBody>
          </p:sp>
          <p:sp>
            <p:nvSpPr>
              <p:cNvPr id="15397" name="Line 13"/>
              <p:cNvSpPr>
                <a:spLocks noChangeShapeType="1"/>
              </p:cNvSpPr>
              <p:nvPr/>
            </p:nvSpPr>
            <p:spPr bwMode="auto">
              <a:xfrm>
                <a:off x="3345" y="1956"/>
                <a:ext cx="0" cy="408"/>
              </a:xfrm>
              <a:prstGeom prst="line">
                <a:avLst/>
              </a:prstGeom>
              <a:noFill/>
              <a:ln w="9525">
                <a:solidFill>
                  <a:srgbClr val="FF0000"/>
                </a:solidFill>
                <a:round/>
                <a:headEnd/>
                <a:tailEnd/>
              </a:ln>
            </p:spPr>
            <p:txBody>
              <a:bodyPr wrap="none" anchor="ctr"/>
              <a:lstStyle/>
              <a:p>
                <a:endParaRPr lang="en-US"/>
              </a:p>
            </p:txBody>
          </p:sp>
          <p:sp>
            <p:nvSpPr>
              <p:cNvPr id="15398" name="Line 14"/>
              <p:cNvSpPr>
                <a:spLocks noChangeShapeType="1"/>
              </p:cNvSpPr>
              <p:nvPr/>
            </p:nvSpPr>
            <p:spPr bwMode="auto">
              <a:xfrm>
                <a:off x="3811" y="1956"/>
                <a:ext cx="0" cy="408"/>
              </a:xfrm>
              <a:prstGeom prst="line">
                <a:avLst/>
              </a:prstGeom>
              <a:noFill/>
              <a:ln w="9525">
                <a:solidFill>
                  <a:srgbClr val="FF0000"/>
                </a:solidFill>
                <a:round/>
                <a:headEnd/>
                <a:tailEnd/>
              </a:ln>
            </p:spPr>
            <p:txBody>
              <a:bodyPr wrap="none" anchor="ctr"/>
              <a:lstStyle/>
              <a:p>
                <a:endParaRPr lang="en-US"/>
              </a:p>
            </p:txBody>
          </p:sp>
          <p:sp>
            <p:nvSpPr>
              <p:cNvPr id="15399" name="Line 15"/>
              <p:cNvSpPr>
                <a:spLocks noChangeShapeType="1"/>
              </p:cNvSpPr>
              <p:nvPr/>
            </p:nvSpPr>
            <p:spPr bwMode="auto">
              <a:xfrm>
                <a:off x="4276" y="1956"/>
                <a:ext cx="0" cy="408"/>
              </a:xfrm>
              <a:prstGeom prst="line">
                <a:avLst/>
              </a:prstGeom>
              <a:noFill/>
              <a:ln w="9525">
                <a:solidFill>
                  <a:srgbClr val="FF0000"/>
                </a:solidFill>
                <a:round/>
                <a:headEnd/>
                <a:tailEnd/>
              </a:ln>
            </p:spPr>
            <p:txBody>
              <a:bodyPr wrap="none" anchor="ctr"/>
              <a:lstStyle/>
              <a:p>
                <a:endParaRPr lang="en-US"/>
              </a:p>
            </p:txBody>
          </p:sp>
          <p:sp>
            <p:nvSpPr>
              <p:cNvPr id="15400" name="Line 16"/>
              <p:cNvSpPr>
                <a:spLocks noChangeShapeType="1"/>
              </p:cNvSpPr>
              <p:nvPr/>
            </p:nvSpPr>
            <p:spPr bwMode="auto">
              <a:xfrm>
                <a:off x="4742" y="1956"/>
                <a:ext cx="0" cy="408"/>
              </a:xfrm>
              <a:prstGeom prst="line">
                <a:avLst/>
              </a:prstGeom>
              <a:noFill/>
              <a:ln w="9525">
                <a:solidFill>
                  <a:srgbClr val="FF0000"/>
                </a:solidFill>
                <a:round/>
                <a:headEnd/>
                <a:tailEnd/>
              </a:ln>
            </p:spPr>
            <p:txBody>
              <a:bodyPr wrap="none" anchor="ctr"/>
              <a:lstStyle/>
              <a:p>
                <a:endParaRPr lang="en-US"/>
              </a:p>
            </p:txBody>
          </p:sp>
          <p:sp>
            <p:nvSpPr>
              <p:cNvPr id="15401" name="Line 17"/>
              <p:cNvSpPr>
                <a:spLocks noChangeShapeType="1"/>
              </p:cNvSpPr>
              <p:nvPr/>
            </p:nvSpPr>
            <p:spPr bwMode="auto">
              <a:xfrm>
                <a:off x="5208" y="1956"/>
                <a:ext cx="0" cy="408"/>
              </a:xfrm>
              <a:prstGeom prst="line">
                <a:avLst/>
              </a:prstGeom>
              <a:noFill/>
              <a:ln w="9525">
                <a:solidFill>
                  <a:srgbClr val="FF0000"/>
                </a:solidFill>
                <a:round/>
                <a:headEnd/>
                <a:tailEnd/>
              </a:ln>
            </p:spPr>
            <p:txBody>
              <a:bodyPr wrap="none" anchor="ctr"/>
              <a:lstStyle/>
              <a:p>
                <a:endParaRPr lang="en-US"/>
              </a:p>
            </p:txBody>
          </p:sp>
        </p:grpSp>
        <p:sp>
          <p:nvSpPr>
            <p:cNvPr id="15366" name="Line 18"/>
            <p:cNvSpPr>
              <a:spLocks noChangeShapeType="1"/>
            </p:cNvSpPr>
            <p:nvPr/>
          </p:nvSpPr>
          <p:spPr bwMode="auto">
            <a:xfrm>
              <a:off x="28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67" name="Line 19"/>
            <p:cNvSpPr>
              <a:spLocks noChangeShapeType="1"/>
            </p:cNvSpPr>
            <p:nvPr/>
          </p:nvSpPr>
          <p:spPr bwMode="auto">
            <a:xfrm>
              <a:off x="75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68" name="Line 20"/>
            <p:cNvSpPr>
              <a:spLocks noChangeShapeType="1"/>
            </p:cNvSpPr>
            <p:nvPr/>
          </p:nvSpPr>
          <p:spPr bwMode="auto">
            <a:xfrm>
              <a:off x="122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69" name="Line 21"/>
            <p:cNvSpPr>
              <a:spLocks noChangeShapeType="1"/>
            </p:cNvSpPr>
            <p:nvPr/>
          </p:nvSpPr>
          <p:spPr bwMode="auto">
            <a:xfrm>
              <a:off x="216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0" name="Line 22"/>
            <p:cNvSpPr>
              <a:spLocks noChangeShapeType="1"/>
            </p:cNvSpPr>
            <p:nvPr/>
          </p:nvSpPr>
          <p:spPr bwMode="auto">
            <a:xfrm>
              <a:off x="2638"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1" name="Line 23"/>
            <p:cNvSpPr>
              <a:spLocks noChangeShapeType="1"/>
            </p:cNvSpPr>
            <p:nvPr/>
          </p:nvSpPr>
          <p:spPr bwMode="auto">
            <a:xfrm>
              <a:off x="310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2" name="Line 24"/>
            <p:cNvSpPr>
              <a:spLocks noChangeShapeType="1"/>
            </p:cNvSpPr>
            <p:nvPr/>
          </p:nvSpPr>
          <p:spPr bwMode="auto">
            <a:xfrm>
              <a:off x="357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3" name="Line 25"/>
            <p:cNvSpPr>
              <a:spLocks noChangeShapeType="1"/>
            </p:cNvSpPr>
            <p:nvPr/>
          </p:nvSpPr>
          <p:spPr bwMode="auto">
            <a:xfrm>
              <a:off x="404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4" name="Line 26"/>
            <p:cNvSpPr>
              <a:spLocks noChangeShapeType="1"/>
            </p:cNvSpPr>
            <p:nvPr/>
          </p:nvSpPr>
          <p:spPr bwMode="auto">
            <a:xfrm>
              <a:off x="451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5" name="Line 27"/>
            <p:cNvSpPr>
              <a:spLocks noChangeShapeType="1"/>
            </p:cNvSpPr>
            <p:nvPr/>
          </p:nvSpPr>
          <p:spPr bwMode="auto">
            <a:xfrm>
              <a:off x="4989"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6" name="Line 28"/>
            <p:cNvSpPr>
              <a:spLocks noChangeShapeType="1"/>
            </p:cNvSpPr>
            <p:nvPr/>
          </p:nvSpPr>
          <p:spPr bwMode="auto">
            <a:xfrm>
              <a:off x="5460"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7" name="Line 29"/>
            <p:cNvSpPr>
              <a:spLocks noChangeShapeType="1"/>
            </p:cNvSpPr>
            <p:nvPr/>
          </p:nvSpPr>
          <p:spPr bwMode="auto">
            <a:xfrm>
              <a:off x="1684" y="1674"/>
              <a:ext cx="0" cy="348"/>
            </a:xfrm>
            <a:prstGeom prst="line">
              <a:avLst/>
            </a:prstGeom>
            <a:noFill/>
            <a:ln w="9525">
              <a:solidFill>
                <a:schemeClr val="tx1"/>
              </a:solidFill>
              <a:round/>
              <a:headEnd/>
              <a:tailEnd type="triangle" w="med" len="med"/>
            </a:ln>
          </p:spPr>
          <p:txBody>
            <a:bodyPr wrap="none" anchor="ctr"/>
            <a:lstStyle/>
            <a:p>
              <a:endParaRPr lang="en-US"/>
            </a:p>
          </p:txBody>
        </p:sp>
        <p:sp>
          <p:nvSpPr>
            <p:cNvPr id="15378" name="Text Box 30"/>
            <p:cNvSpPr txBox="1">
              <a:spLocks noChangeArrowheads="1"/>
            </p:cNvSpPr>
            <p:nvPr/>
          </p:nvSpPr>
          <p:spPr bwMode="auto">
            <a:xfrm>
              <a:off x="156"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E</a:t>
              </a:r>
            </a:p>
            <a:p>
              <a:pPr>
                <a:spcBef>
                  <a:spcPct val="50000"/>
                </a:spcBef>
                <a:buFontTx/>
                <a:buNone/>
              </a:pPr>
              <a:r>
                <a:rPr lang="en-US"/>
                <a:t>1</a:t>
              </a:r>
            </a:p>
          </p:txBody>
        </p:sp>
        <p:sp>
          <p:nvSpPr>
            <p:cNvPr id="15379" name="Text Box 31"/>
            <p:cNvSpPr txBox="1">
              <a:spLocks noChangeArrowheads="1"/>
            </p:cNvSpPr>
            <p:nvPr/>
          </p:nvSpPr>
          <p:spPr bwMode="auto">
            <a:xfrm>
              <a:off x="627"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i</a:t>
              </a:r>
            </a:p>
            <a:p>
              <a:pPr>
                <a:spcBef>
                  <a:spcPct val="50000"/>
                </a:spcBef>
                <a:buFontTx/>
                <a:buNone/>
              </a:pPr>
              <a:r>
                <a:rPr lang="en-US"/>
                <a:t>1</a:t>
              </a:r>
            </a:p>
          </p:txBody>
        </p:sp>
        <p:sp>
          <p:nvSpPr>
            <p:cNvPr id="15380" name="Text Box 32"/>
            <p:cNvSpPr txBox="1">
              <a:spLocks noChangeArrowheads="1"/>
            </p:cNvSpPr>
            <p:nvPr/>
          </p:nvSpPr>
          <p:spPr bwMode="auto">
            <a:xfrm>
              <a:off x="1098"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y</a:t>
              </a:r>
            </a:p>
            <a:p>
              <a:pPr>
                <a:spcBef>
                  <a:spcPct val="50000"/>
                </a:spcBef>
                <a:buFontTx/>
                <a:buNone/>
              </a:pPr>
              <a:r>
                <a:rPr lang="en-US"/>
                <a:t>1</a:t>
              </a:r>
            </a:p>
          </p:txBody>
        </p:sp>
        <p:sp>
          <p:nvSpPr>
            <p:cNvPr id="15381" name="Text Box 33"/>
            <p:cNvSpPr txBox="1">
              <a:spLocks noChangeArrowheads="1"/>
            </p:cNvSpPr>
            <p:nvPr/>
          </p:nvSpPr>
          <p:spPr bwMode="auto">
            <a:xfrm>
              <a:off x="1569"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l</a:t>
              </a:r>
            </a:p>
            <a:p>
              <a:pPr>
                <a:spcBef>
                  <a:spcPct val="50000"/>
                </a:spcBef>
                <a:buFontTx/>
                <a:buNone/>
              </a:pPr>
              <a:r>
                <a:rPr lang="en-US"/>
                <a:t>1</a:t>
              </a:r>
            </a:p>
          </p:txBody>
        </p:sp>
        <p:sp>
          <p:nvSpPr>
            <p:cNvPr id="15382" name="Text Box 34"/>
            <p:cNvSpPr txBox="1">
              <a:spLocks noChangeArrowheads="1"/>
            </p:cNvSpPr>
            <p:nvPr/>
          </p:nvSpPr>
          <p:spPr bwMode="auto">
            <a:xfrm>
              <a:off x="2041"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k</a:t>
              </a:r>
            </a:p>
            <a:p>
              <a:pPr>
                <a:spcBef>
                  <a:spcPct val="50000"/>
                </a:spcBef>
                <a:buFontTx/>
                <a:buNone/>
              </a:pPr>
              <a:r>
                <a:rPr lang="en-US"/>
                <a:t>1</a:t>
              </a:r>
            </a:p>
          </p:txBody>
        </p:sp>
        <p:sp>
          <p:nvSpPr>
            <p:cNvPr id="15383" name="Text Box 35"/>
            <p:cNvSpPr txBox="1">
              <a:spLocks noChangeArrowheads="1"/>
            </p:cNvSpPr>
            <p:nvPr/>
          </p:nvSpPr>
          <p:spPr bwMode="auto">
            <a:xfrm>
              <a:off x="2512"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a:t>
              </a:r>
            </a:p>
            <a:p>
              <a:pPr>
                <a:spcBef>
                  <a:spcPct val="50000"/>
                </a:spcBef>
                <a:buFontTx/>
                <a:buNone/>
              </a:pPr>
              <a:r>
                <a:rPr lang="en-US"/>
                <a:t>1</a:t>
              </a:r>
            </a:p>
          </p:txBody>
        </p:sp>
        <p:sp>
          <p:nvSpPr>
            <p:cNvPr id="15384" name="Text Box 36"/>
            <p:cNvSpPr txBox="1">
              <a:spLocks noChangeArrowheads="1"/>
            </p:cNvSpPr>
            <p:nvPr/>
          </p:nvSpPr>
          <p:spPr bwMode="auto">
            <a:xfrm>
              <a:off x="2983"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r</a:t>
              </a:r>
            </a:p>
            <a:p>
              <a:pPr>
                <a:spcBef>
                  <a:spcPct val="50000"/>
                </a:spcBef>
                <a:buFontTx/>
                <a:buNone/>
              </a:pPr>
              <a:r>
                <a:rPr lang="en-US"/>
                <a:t>2</a:t>
              </a:r>
            </a:p>
          </p:txBody>
        </p:sp>
        <p:sp>
          <p:nvSpPr>
            <p:cNvPr id="15385" name="Text Box 37"/>
            <p:cNvSpPr txBox="1">
              <a:spLocks noChangeArrowheads="1"/>
            </p:cNvSpPr>
            <p:nvPr/>
          </p:nvSpPr>
          <p:spPr bwMode="auto">
            <a:xfrm>
              <a:off x="3454"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s</a:t>
              </a:r>
            </a:p>
            <a:p>
              <a:pPr>
                <a:spcBef>
                  <a:spcPct val="50000"/>
                </a:spcBef>
                <a:buFontTx/>
                <a:buNone/>
              </a:pPr>
              <a:r>
                <a:rPr lang="en-US"/>
                <a:t>2</a:t>
              </a:r>
            </a:p>
          </p:txBody>
        </p:sp>
        <p:sp>
          <p:nvSpPr>
            <p:cNvPr id="15386" name="Text Box 38"/>
            <p:cNvSpPr txBox="1">
              <a:spLocks noChangeArrowheads="1"/>
            </p:cNvSpPr>
            <p:nvPr/>
          </p:nvSpPr>
          <p:spPr bwMode="auto">
            <a:xfrm>
              <a:off x="3926"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n</a:t>
              </a:r>
            </a:p>
            <a:p>
              <a:pPr>
                <a:spcBef>
                  <a:spcPct val="50000"/>
                </a:spcBef>
                <a:buFontTx/>
                <a:buNone/>
              </a:pPr>
              <a:r>
                <a:rPr lang="en-US"/>
                <a:t>2</a:t>
              </a:r>
            </a:p>
          </p:txBody>
        </p:sp>
        <p:sp>
          <p:nvSpPr>
            <p:cNvPr id="15387" name="Text Box 39"/>
            <p:cNvSpPr txBox="1">
              <a:spLocks noChangeArrowheads="1"/>
            </p:cNvSpPr>
            <p:nvPr/>
          </p:nvSpPr>
          <p:spPr bwMode="auto">
            <a:xfrm>
              <a:off x="4397"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a</a:t>
              </a:r>
            </a:p>
            <a:p>
              <a:pPr>
                <a:spcBef>
                  <a:spcPct val="50000"/>
                </a:spcBef>
                <a:buFontTx/>
                <a:buNone/>
              </a:pPr>
              <a:r>
                <a:rPr lang="en-US"/>
                <a:t>2</a:t>
              </a:r>
            </a:p>
          </p:txBody>
        </p:sp>
        <p:sp>
          <p:nvSpPr>
            <p:cNvPr id="15388" name="Text Box 40"/>
            <p:cNvSpPr txBox="1">
              <a:spLocks noChangeArrowheads="1"/>
            </p:cNvSpPr>
            <p:nvPr/>
          </p:nvSpPr>
          <p:spPr bwMode="auto">
            <a:xfrm>
              <a:off x="4784" y="2016"/>
              <a:ext cx="408"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sp</a:t>
              </a:r>
            </a:p>
            <a:p>
              <a:pPr>
                <a:spcBef>
                  <a:spcPct val="50000"/>
                </a:spcBef>
                <a:buFontTx/>
                <a:buNone/>
              </a:pPr>
              <a:r>
                <a:rPr lang="en-US"/>
                <a:t>4</a:t>
              </a:r>
            </a:p>
          </p:txBody>
        </p:sp>
        <p:sp>
          <p:nvSpPr>
            <p:cNvPr id="15389" name="Text Box 41"/>
            <p:cNvSpPr txBox="1">
              <a:spLocks noChangeArrowheads="1"/>
            </p:cNvSpPr>
            <p:nvPr/>
          </p:nvSpPr>
          <p:spPr bwMode="auto">
            <a:xfrm>
              <a:off x="5340" y="2016"/>
              <a:ext cx="252" cy="737"/>
            </a:xfrm>
            <a:prstGeom prst="rect">
              <a:avLst/>
            </a:prstGeom>
            <a:noFill/>
            <a:ln w="9525">
              <a:solidFill>
                <a:srgbClr val="0000FF"/>
              </a:solidFill>
              <a:miter lim="800000"/>
              <a:headEnd/>
              <a:tailEnd/>
            </a:ln>
          </p:spPr>
          <p:txBody>
            <a:bodyPr>
              <a:spAutoFit/>
            </a:bodyPr>
            <a:lstStyle/>
            <a:p>
              <a:pPr>
                <a:spcBef>
                  <a:spcPct val="50000"/>
                </a:spcBef>
                <a:buFontTx/>
                <a:buNone/>
              </a:pPr>
              <a:r>
                <a:rPr lang="en-US"/>
                <a:t>e</a:t>
              </a:r>
            </a:p>
            <a:p>
              <a:pPr>
                <a:spcBef>
                  <a:spcPct val="50000"/>
                </a:spcBef>
                <a:buFontTx/>
                <a:buNone/>
              </a:pPr>
              <a:r>
                <a:rPr lang="en-US"/>
                <a:t>8</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Height and Depth</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277820"/>
          </a:xfrm>
          <a:prstGeom prst="rect">
            <a:avLst/>
          </a:prstGeom>
          <a:noFill/>
        </p:spPr>
        <p:txBody>
          <a:bodyPr wrap="square" rtlCol="0">
            <a:spAutoFit/>
          </a:bodyPr>
          <a:lstStyle/>
          <a:p>
            <a:pPr>
              <a:lnSpc>
                <a:spcPct val="150000"/>
              </a:lnSpc>
              <a:buFont typeface="Wingdings" pitchFamily="2" charset="2"/>
              <a:buChar char="Ø"/>
            </a:pPr>
            <a:r>
              <a:rPr lang="en-US" b="1" i="1" dirty="0" smtClean="0"/>
              <a:t>    </a:t>
            </a:r>
            <a:r>
              <a:rPr lang="en-US" b="1" dirty="0" smtClean="0"/>
              <a:t>Height</a:t>
            </a:r>
            <a:r>
              <a:rPr lang="en-US" dirty="0" smtClean="0"/>
              <a:t> of a node is the length of a longest path from this node to a leaf</a:t>
            </a:r>
          </a:p>
          <a:p>
            <a:pPr>
              <a:lnSpc>
                <a:spcPct val="150000"/>
              </a:lnSpc>
              <a:buFont typeface="Wingdings" pitchFamily="2" charset="2"/>
              <a:buChar char="Ø"/>
            </a:pPr>
            <a:r>
              <a:rPr lang="en-US" dirty="0" smtClean="0"/>
              <a:t>    All leaves are at height zero</a:t>
            </a:r>
          </a:p>
          <a:p>
            <a:pPr>
              <a:lnSpc>
                <a:spcPct val="150000"/>
              </a:lnSpc>
              <a:buFont typeface="Wingdings" pitchFamily="2" charset="2"/>
              <a:buChar char="Ø"/>
            </a:pPr>
            <a:r>
              <a:rPr lang="en-US" dirty="0" smtClean="0"/>
              <a:t>    Height of a tree is the height of its root (maximum level)</a:t>
            </a:r>
          </a:p>
          <a:p>
            <a:pPr>
              <a:lnSpc>
                <a:spcPct val="150000"/>
              </a:lnSpc>
              <a:buFont typeface="Wingdings" pitchFamily="2" charset="2"/>
              <a:buChar char="Ø"/>
            </a:pPr>
            <a:r>
              <a:rPr lang="en-US" b="1" i="1" dirty="0" smtClean="0"/>
              <a:t>    </a:t>
            </a:r>
            <a:r>
              <a:rPr lang="en-US" b="1" dirty="0" smtClean="0"/>
              <a:t>Depth</a:t>
            </a:r>
            <a:r>
              <a:rPr lang="en-US" dirty="0" smtClean="0"/>
              <a:t> of a node is the length of path from root to this node</a:t>
            </a:r>
          </a:p>
          <a:p>
            <a:pPr>
              <a:lnSpc>
                <a:spcPct val="150000"/>
              </a:lnSpc>
              <a:buFont typeface="Wingdings" pitchFamily="2" charset="2"/>
              <a:buChar char="Ø"/>
            </a:pPr>
            <a:r>
              <a:rPr lang="en-US" dirty="0" smtClean="0"/>
              <a:t>    Root is at depth zero</a:t>
            </a:r>
          </a:p>
          <a:p>
            <a:pPr>
              <a:lnSpc>
                <a:spcPct val="150000"/>
              </a:lnSpc>
              <a:buFont typeface="Wingdings" pitchFamily="2" charset="2"/>
              <a:buChar char="Ø"/>
            </a:pPr>
            <a:r>
              <a:rPr lang="en-US" dirty="0" smtClean="0"/>
              <a:t>    </a:t>
            </a:r>
            <a:r>
              <a:rPr lang="en-US" b="1" dirty="0" smtClean="0"/>
              <a:t>Depth of a tree is the depth of its deepest leaf that is equal to the height of this tree</a:t>
            </a:r>
          </a:p>
          <a:p>
            <a:pPr>
              <a:lnSpc>
                <a:spcPct val="150000"/>
              </a:lnSpc>
            </a:pPr>
            <a:endParaRPr lang="en-US" dirty="0" smtClean="0"/>
          </a:p>
          <a:p>
            <a:endParaRPr lang="en-US" dirty="0"/>
          </a:p>
        </p:txBody>
      </p:sp>
      <p:pic>
        <p:nvPicPr>
          <p:cNvPr id="8" name="Picture 2"/>
          <p:cNvPicPr>
            <a:picLocks noChangeAspect="1" noChangeArrowheads="1"/>
          </p:cNvPicPr>
          <p:nvPr/>
        </p:nvPicPr>
        <p:blipFill>
          <a:blip r:embed="rId2" cstate="print"/>
          <a:srcRect/>
          <a:stretch>
            <a:fillRect/>
          </a:stretch>
        </p:blipFill>
        <p:spPr bwMode="auto">
          <a:xfrm>
            <a:off x="304800" y="3505200"/>
            <a:ext cx="4191000" cy="2895600"/>
          </a:xfrm>
          <a:prstGeom prst="rect">
            <a:avLst/>
          </a:prstGeom>
          <a:noFill/>
          <a:ln w="9525">
            <a:noFill/>
            <a:miter lim="800000"/>
            <a:headEnd/>
            <a:tailEnd/>
          </a:ln>
          <a:effectLst/>
        </p:spPr>
      </p:pic>
      <p:pic>
        <p:nvPicPr>
          <p:cNvPr id="28673" name="Picture 1"/>
          <p:cNvPicPr>
            <a:picLocks noChangeAspect="1" noChangeArrowheads="1"/>
          </p:cNvPicPr>
          <p:nvPr/>
        </p:nvPicPr>
        <p:blipFill>
          <a:blip r:embed="rId3" cstate="print"/>
          <a:srcRect/>
          <a:stretch>
            <a:fillRect/>
          </a:stretch>
        </p:blipFill>
        <p:spPr bwMode="auto">
          <a:xfrm>
            <a:off x="4648200" y="3581400"/>
            <a:ext cx="3795204" cy="2438400"/>
          </a:xfrm>
          <a:prstGeom prst="rect">
            <a:avLst/>
          </a:prstGeom>
          <a:noFill/>
          <a:ln w="9525">
            <a:noFill/>
            <a:miter lim="800000"/>
            <a:headEnd/>
            <a:tailEnd/>
          </a:ln>
          <a:effectLst/>
        </p:spPr>
      </p:pic>
      <p:sp>
        <p:nvSpPr>
          <p:cNvPr id="9" name="Rectangle 8"/>
          <p:cNvSpPr/>
          <p:nvPr/>
        </p:nvSpPr>
        <p:spPr>
          <a:xfrm>
            <a:off x="5334000" y="6096000"/>
            <a:ext cx="2335063" cy="369332"/>
          </a:xfrm>
          <a:prstGeom prst="rect">
            <a:avLst/>
          </a:prstGeom>
        </p:spPr>
        <p:txBody>
          <a:bodyPr wrap="none">
            <a:spAutoFit/>
          </a:bodyPr>
          <a:lstStyle/>
          <a:p>
            <a:r>
              <a:rPr lang="en-US" dirty="0" smtClean="0"/>
              <a:t>Depth of this tree is 3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Building a Tree</a:t>
            </a:r>
          </a:p>
        </p:txBody>
      </p:sp>
      <p:sp>
        <p:nvSpPr>
          <p:cNvPr id="16388" name="Rectangle 6"/>
          <p:cNvSpPr>
            <a:spLocks noChangeArrowheads="1"/>
          </p:cNvSpPr>
          <p:nvPr/>
        </p:nvSpPr>
        <p:spPr bwMode="auto">
          <a:xfrm>
            <a:off x="247650" y="1790700"/>
            <a:ext cx="73723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6389" name="Line 7"/>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16390" name="Line 8"/>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16391" name="Line 9"/>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16392" name="Line 10"/>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16393" name="Line 11"/>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16394" name="Line 12"/>
          <p:cNvSpPr>
            <a:spLocks noChangeShapeType="1"/>
          </p:cNvSpPr>
          <p:nvPr/>
        </p:nvSpPr>
        <p:spPr bwMode="auto">
          <a:xfrm>
            <a:off x="4572000" y="1790700"/>
            <a:ext cx="0" cy="438150"/>
          </a:xfrm>
          <a:prstGeom prst="line">
            <a:avLst/>
          </a:prstGeom>
          <a:noFill/>
          <a:ln w="9525">
            <a:solidFill>
              <a:srgbClr val="FF0000"/>
            </a:solidFill>
            <a:round/>
            <a:headEnd/>
            <a:tailEnd/>
          </a:ln>
        </p:spPr>
        <p:txBody>
          <a:bodyPr wrap="none" anchor="ctr"/>
          <a:lstStyle/>
          <a:p>
            <a:endParaRPr lang="en-US"/>
          </a:p>
        </p:txBody>
      </p:sp>
      <p:sp>
        <p:nvSpPr>
          <p:cNvPr id="16395" name="Line 13"/>
          <p:cNvSpPr>
            <a:spLocks noChangeShapeType="1"/>
          </p:cNvSpPr>
          <p:nvPr/>
        </p:nvSpPr>
        <p:spPr bwMode="auto">
          <a:xfrm>
            <a:off x="5310188" y="1790700"/>
            <a:ext cx="0" cy="438150"/>
          </a:xfrm>
          <a:prstGeom prst="line">
            <a:avLst/>
          </a:prstGeom>
          <a:noFill/>
          <a:ln w="9525">
            <a:solidFill>
              <a:srgbClr val="FF0000"/>
            </a:solidFill>
            <a:round/>
            <a:headEnd/>
            <a:tailEnd/>
          </a:ln>
        </p:spPr>
        <p:txBody>
          <a:bodyPr wrap="none" anchor="ctr"/>
          <a:lstStyle/>
          <a:p>
            <a:endParaRPr lang="en-US"/>
          </a:p>
        </p:txBody>
      </p:sp>
      <p:sp>
        <p:nvSpPr>
          <p:cNvPr id="16396" name="Line 14"/>
          <p:cNvSpPr>
            <a:spLocks noChangeShapeType="1"/>
          </p:cNvSpPr>
          <p:nvPr/>
        </p:nvSpPr>
        <p:spPr bwMode="auto">
          <a:xfrm>
            <a:off x="6049963" y="1790700"/>
            <a:ext cx="0" cy="438150"/>
          </a:xfrm>
          <a:prstGeom prst="line">
            <a:avLst/>
          </a:prstGeom>
          <a:noFill/>
          <a:ln w="9525">
            <a:solidFill>
              <a:srgbClr val="FF0000"/>
            </a:solidFill>
            <a:round/>
            <a:headEnd/>
            <a:tailEnd/>
          </a:ln>
        </p:spPr>
        <p:txBody>
          <a:bodyPr wrap="none" anchor="ctr"/>
          <a:lstStyle/>
          <a:p>
            <a:endParaRPr lang="en-US"/>
          </a:p>
        </p:txBody>
      </p:sp>
      <p:sp>
        <p:nvSpPr>
          <p:cNvPr id="16397" name="Line 15"/>
          <p:cNvSpPr>
            <a:spLocks noChangeShapeType="1"/>
          </p:cNvSpPr>
          <p:nvPr/>
        </p:nvSpPr>
        <p:spPr bwMode="auto">
          <a:xfrm>
            <a:off x="6788150" y="1790700"/>
            <a:ext cx="0" cy="438150"/>
          </a:xfrm>
          <a:prstGeom prst="line">
            <a:avLst/>
          </a:prstGeom>
          <a:noFill/>
          <a:ln w="9525">
            <a:solidFill>
              <a:srgbClr val="FF0000"/>
            </a:solidFill>
            <a:round/>
            <a:headEnd/>
            <a:tailEnd/>
          </a:ln>
        </p:spPr>
        <p:txBody>
          <a:bodyPr wrap="none" anchor="ctr"/>
          <a:lstStyle/>
          <a:p>
            <a:endParaRPr lang="en-US"/>
          </a:p>
        </p:txBody>
      </p:sp>
      <p:sp>
        <p:nvSpPr>
          <p:cNvPr id="16398" name="Line 20"/>
          <p:cNvSpPr>
            <a:spLocks noChangeShapeType="1"/>
          </p:cNvSpPr>
          <p:nvPr/>
        </p:nvSpPr>
        <p:spPr bwMode="auto">
          <a:xfrm>
            <a:off x="5873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399" name="Line 21"/>
          <p:cNvSpPr>
            <a:spLocks noChangeShapeType="1"/>
          </p:cNvSpPr>
          <p:nvPr/>
        </p:nvSpPr>
        <p:spPr bwMode="auto">
          <a:xfrm>
            <a:off x="207962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0" name="Line 22"/>
          <p:cNvSpPr>
            <a:spLocks noChangeShapeType="1"/>
          </p:cNvSpPr>
          <p:nvPr/>
        </p:nvSpPr>
        <p:spPr bwMode="auto">
          <a:xfrm>
            <a:off x="2825750"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1" name="Line 23"/>
          <p:cNvSpPr>
            <a:spLocks noChangeShapeType="1"/>
          </p:cNvSpPr>
          <p:nvPr/>
        </p:nvSpPr>
        <p:spPr bwMode="auto">
          <a:xfrm>
            <a:off x="35734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2" name="Line 24"/>
          <p:cNvSpPr>
            <a:spLocks noChangeShapeType="1"/>
          </p:cNvSpPr>
          <p:nvPr/>
        </p:nvSpPr>
        <p:spPr bwMode="auto">
          <a:xfrm>
            <a:off x="4319588"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3" name="Line 25"/>
          <p:cNvSpPr>
            <a:spLocks noChangeShapeType="1"/>
          </p:cNvSpPr>
          <p:nvPr/>
        </p:nvSpPr>
        <p:spPr bwMode="auto">
          <a:xfrm>
            <a:off x="506571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4" name="Line 26"/>
          <p:cNvSpPr>
            <a:spLocks noChangeShapeType="1"/>
          </p:cNvSpPr>
          <p:nvPr/>
        </p:nvSpPr>
        <p:spPr bwMode="auto">
          <a:xfrm>
            <a:off x="5811838"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5" name="Line 27"/>
          <p:cNvSpPr>
            <a:spLocks noChangeShapeType="1"/>
          </p:cNvSpPr>
          <p:nvPr/>
        </p:nvSpPr>
        <p:spPr bwMode="auto">
          <a:xfrm>
            <a:off x="65579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6" name="Line 28"/>
          <p:cNvSpPr>
            <a:spLocks noChangeShapeType="1"/>
          </p:cNvSpPr>
          <p:nvPr/>
        </p:nvSpPr>
        <p:spPr bwMode="auto">
          <a:xfrm>
            <a:off x="73056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7" name="Line 29"/>
          <p:cNvSpPr>
            <a:spLocks noChangeShapeType="1"/>
          </p:cNvSpPr>
          <p:nvPr/>
        </p:nvSpPr>
        <p:spPr bwMode="auto">
          <a:xfrm>
            <a:off x="13112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6408" name="Line 18"/>
          <p:cNvSpPr>
            <a:spLocks noChangeShapeType="1"/>
          </p:cNvSpPr>
          <p:nvPr/>
        </p:nvSpPr>
        <p:spPr bwMode="auto">
          <a:xfrm rot="2537517" flipH="1">
            <a:off x="4327525" y="4808538"/>
            <a:ext cx="55563" cy="466725"/>
          </a:xfrm>
          <a:prstGeom prst="line">
            <a:avLst/>
          </a:prstGeom>
          <a:noFill/>
          <a:ln w="9525">
            <a:solidFill>
              <a:schemeClr val="tx1"/>
            </a:solidFill>
            <a:round/>
            <a:headEnd/>
            <a:tailEnd type="triangle" w="med" len="med"/>
          </a:ln>
        </p:spPr>
        <p:txBody>
          <a:bodyPr wrap="none" anchor="ctr"/>
          <a:lstStyle/>
          <a:p>
            <a:endParaRPr lang="en-US"/>
          </a:p>
        </p:txBody>
      </p:sp>
      <p:sp>
        <p:nvSpPr>
          <p:cNvPr id="16409" name="Text Box 30"/>
          <p:cNvSpPr txBox="1">
            <a:spLocks noChangeArrowheads="1"/>
          </p:cNvSpPr>
          <p:nvPr/>
        </p:nvSpPr>
        <p:spPr bwMode="auto">
          <a:xfrm>
            <a:off x="3943350" y="52197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16410" name="Text Box 31"/>
          <p:cNvSpPr txBox="1">
            <a:spLocks noChangeArrowheads="1"/>
          </p:cNvSpPr>
          <p:nvPr/>
        </p:nvSpPr>
        <p:spPr bwMode="auto">
          <a:xfrm>
            <a:off x="4900613" y="52006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16411" name="Text Box 32"/>
          <p:cNvSpPr txBox="1">
            <a:spLocks noChangeArrowheads="1"/>
          </p:cNvSpPr>
          <p:nvPr/>
        </p:nvSpPr>
        <p:spPr bwMode="auto">
          <a:xfrm>
            <a:off x="38100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endParaRPr lang="en-US"/>
          </a:p>
          <a:p>
            <a:pPr>
              <a:spcBef>
                <a:spcPct val="50000"/>
              </a:spcBef>
              <a:buFontTx/>
              <a:buNone/>
            </a:pPr>
            <a:r>
              <a:rPr lang="en-US" sz="1800"/>
              <a:t>1</a:t>
            </a:r>
            <a:endParaRPr lang="en-US"/>
          </a:p>
        </p:txBody>
      </p:sp>
      <p:sp>
        <p:nvSpPr>
          <p:cNvPr id="16412" name="Text Box 33"/>
          <p:cNvSpPr txBox="1">
            <a:spLocks noChangeArrowheads="1"/>
          </p:cNvSpPr>
          <p:nvPr/>
        </p:nvSpPr>
        <p:spPr bwMode="auto">
          <a:xfrm>
            <a:off x="112871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endParaRPr lang="en-US"/>
          </a:p>
          <a:p>
            <a:pPr>
              <a:spcBef>
                <a:spcPct val="50000"/>
              </a:spcBef>
              <a:buFontTx/>
              <a:buNone/>
            </a:pPr>
            <a:r>
              <a:rPr lang="en-US" sz="1800"/>
              <a:t>1</a:t>
            </a:r>
            <a:endParaRPr lang="en-US"/>
          </a:p>
        </p:txBody>
      </p:sp>
      <p:sp>
        <p:nvSpPr>
          <p:cNvPr id="16413" name="Text Box 34"/>
          <p:cNvSpPr txBox="1">
            <a:spLocks noChangeArrowheads="1"/>
          </p:cNvSpPr>
          <p:nvPr/>
        </p:nvSpPr>
        <p:spPr bwMode="auto">
          <a:xfrm>
            <a:off x="187801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16414" name="Text Box 35"/>
          <p:cNvSpPr txBox="1">
            <a:spLocks noChangeArrowheads="1"/>
          </p:cNvSpPr>
          <p:nvPr/>
        </p:nvSpPr>
        <p:spPr bwMode="auto">
          <a:xfrm>
            <a:off x="2625725"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16415" name="Text Box 36"/>
          <p:cNvSpPr txBox="1">
            <a:spLocks noChangeArrowheads="1"/>
          </p:cNvSpPr>
          <p:nvPr/>
        </p:nvSpPr>
        <p:spPr bwMode="auto">
          <a:xfrm>
            <a:off x="3373438"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16416" name="Text Box 37"/>
          <p:cNvSpPr txBox="1">
            <a:spLocks noChangeArrowheads="1"/>
          </p:cNvSpPr>
          <p:nvPr/>
        </p:nvSpPr>
        <p:spPr bwMode="auto">
          <a:xfrm>
            <a:off x="412115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16417" name="Text Box 38"/>
          <p:cNvSpPr txBox="1">
            <a:spLocks noChangeArrowheads="1"/>
          </p:cNvSpPr>
          <p:nvPr/>
        </p:nvSpPr>
        <p:spPr bwMode="auto">
          <a:xfrm>
            <a:off x="487045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16418" name="Text Box 39"/>
          <p:cNvSpPr txBox="1">
            <a:spLocks noChangeArrowheads="1"/>
          </p:cNvSpPr>
          <p:nvPr/>
        </p:nvSpPr>
        <p:spPr bwMode="auto">
          <a:xfrm>
            <a:off x="561816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16419" name="Text Box 40"/>
          <p:cNvSpPr txBox="1">
            <a:spLocks noChangeArrowheads="1"/>
          </p:cNvSpPr>
          <p:nvPr/>
        </p:nvSpPr>
        <p:spPr bwMode="auto">
          <a:xfrm>
            <a:off x="6289675" y="25717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16420" name="Text Box 41"/>
          <p:cNvSpPr txBox="1">
            <a:spLocks noChangeArrowheads="1"/>
          </p:cNvSpPr>
          <p:nvPr/>
        </p:nvSpPr>
        <p:spPr bwMode="auto">
          <a:xfrm>
            <a:off x="7115175"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16421" name="Line 43"/>
          <p:cNvSpPr>
            <a:spLocks noChangeShapeType="1"/>
          </p:cNvSpPr>
          <p:nvPr/>
        </p:nvSpPr>
        <p:spPr bwMode="auto">
          <a:xfrm rot="-2537517">
            <a:off x="4973638" y="4800600"/>
            <a:ext cx="55562" cy="466725"/>
          </a:xfrm>
          <a:prstGeom prst="line">
            <a:avLst/>
          </a:prstGeom>
          <a:noFill/>
          <a:ln w="9525">
            <a:solidFill>
              <a:schemeClr val="tx1"/>
            </a:solidFill>
            <a:round/>
            <a:headEnd/>
            <a:tailEnd type="triangle" w="med" len="med"/>
          </a:ln>
        </p:spPr>
        <p:txBody>
          <a:bodyPr wrap="none" anchor="ctr"/>
          <a:lstStyle/>
          <a:p>
            <a:endParaRPr lang="en-US"/>
          </a:p>
        </p:txBody>
      </p:sp>
      <p:sp>
        <p:nvSpPr>
          <p:cNvPr id="16422" name="Text Box 45"/>
          <p:cNvSpPr txBox="1">
            <a:spLocks noChangeArrowheads="1"/>
          </p:cNvSpPr>
          <p:nvPr/>
        </p:nvSpPr>
        <p:spPr bwMode="auto">
          <a:xfrm>
            <a:off x="4476750" y="41148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endParaRPr lang="en-US" sz="1800"/>
          </a:p>
          <a:p>
            <a:pPr>
              <a:spcBef>
                <a:spcPct val="50000"/>
              </a:spcBef>
              <a:buFontTx/>
              <a:buNone/>
            </a:pPr>
            <a:r>
              <a:rPr lang="en-US" sz="1800"/>
              <a:t>2</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Building a Tree</a:t>
            </a:r>
          </a:p>
        </p:txBody>
      </p:sp>
      <p:sp>
        <p:nvSpPr>
          <p:cNvPr id="17412" name="Rectangle 4"/>
          <p:cNvSpPr>
            <a:spLocks noChangeArrowheads="1"/>
          </p:cNvSpPr>
          <p:nvPr/>
        </p:nvSpPr>
        <p:spPr bwMode="auto">
          <a:xfrm>
            <a:off x="152400" y="1790700"/>
            <a:ext cx="80010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7413"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17414"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17415"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17416"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17417"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17418" name="Line 10"/>
          <p:cNvSpPr>
            <a:spLocks noChangeShapeType="1"/>
          </p:cNvSpPr>
          <p:nvPr/>
        </p:nvSpPr>
        <p:spPr bwMode="auto">
          <a:xfrm>
            <a:off x="4572000" y="1790700"/>
            <a:ext cx="0" cy="438150"/>
          </a:xfrm>
          <a:prstGeom prst="line">
            <a:avLst/>
          </a:prstGeom>
          <a:noFill/>
          <a:ln w="9525">
            <a:solidFill>
              <a:srgbClr val="FF0000"/>
            </a:solidFill>
            <a:round/>
            <a:headEnd/>
            <a:tailEnd/>
          </a:ln>
        </p:spPr>
        <p:txBody>
          <a:bodyPr wrap="none" anchor="ctr"/>
          <a:lstStyle/>
          <a:p>
            <a:endParaRPr lang="en-US"/>
          </a:p>
        </p:txBody>
      </p:sp>
      <p:sp>
        <p:nvSpPr>
          <p:cNvPr id="17419" name="Line 11"/>
          <p:cNvSpPr>
            <a:spLocks noChangeShapeType="1"/>
          </p:cNvSpPr>
          <p:nvPr/>
        </p:nvSpPr>
        <p:spPr bwMode="auto">
          <a:xfrm>
            <a:off x="5310188" y="1790700"/>
            <a:ext cx="0" cy="438150"/>
          </a:xfrm>
          <a:prstGeom prst="line">
            <a:avLst/>
          </a:prstGeom>
          <a:noFill/>
          <a:ln w="9525">
            <a:solidFill>
              <a:srgbClr val="FF0000"/>
            </a:solidFill>
            <a:round/>
            <a:headEnd/>
            <a:tailEnd/>
          </a:ln>
        </p:spPr>
        <p:txBody>
          <a:bodyPr wrap="none" anchor="ctr"/>
          <a:lstStyle/>
          <a:p>
            <a:endParaRPr lang="en-US"/>
          </a:p>
        </p:txBody>
      </p:sp>
      <p:sp>
        <p:nvSpPr>
          <p:cNvPr id="17420" name="Line 12"/>
          <p:cNvSpPr>
            <a:spLocks noChangeShapeType="1"/>
          </p:cNvSpPr>
          <p:nvPr/>
        </p:nvSpPr>
        <p:spPr bwMode="auto">
          <a:xfrm>
            <a:off x="6049963" y="1790700"/>
            <a:ext cx="0" cy="438150"/>
          </a:xfrm>
          <a:prstGeom prst="line">
            <a:avLst/>
          </a:prstGeom>
          <a:noFill/>
          <a:ln w="9525">
            <a:solidFill>
              <a:srgbClr val="FF0000"/>
            </a:solidFill>
            <a:round/>
            <a:headEnd/>
            <a:tailEnd/>
          </a:ln>
        </p:spPr>
        <p:txBody>
          <a:bodyPr wrap="none" anchor="ctr"/>
          <a:lstStyle/>
          <a:p>
            <a:endParaRPr lang="en-US"/>
          </a:p>
        </p:txBody>
      </p:sp>
      <p:sp>
        <p:nvSpPr>
          <p:cNvPr id="17421" name="Line 13"/>
          <p:cNvSpPr>
            <a:spLocks noChangeShapeType="1"/>
          </p:cNvSpPr>
          <p:nvPr/>
        </p:nvSpPr>
        <p:spPr bwMode="auto">
          <a:xfrm>
            <a:off x="6788150" y="1790700"/>
            <a:ext cx="0" cy="438150"/>
          </a:xfrm>
          <a:prstGeom prst="line">
            <a:avLst/>
          </a:prstGeom>
          <a:noFill/>
          <a:ln w="9525">
            <a:solidFill>
              <a:srgbClr val="FF0000"/>
            </a:solidFill>
            <a:round/>
            <a:headEnd/>
            <a:tailEnd/>
          </a:ln>
        </p:spPr>
        <p:txBody>
          <a:bodyPr wrap="none" anchor="ctr"/>
          <a:lstStyle/>
          <a:p>
            <a:endParaRPr lang="en-US"/>
          </a:p>
        </p:txBody>
      </p:sp>
      <p:sp>
        <p:nvSpPr>
          <p:cNvPr id="17422" name="Line 14"/>
          <p:cNvSpPr>
            <a:spLocks noChangeShapeType="1"/>
          </p:cNvSpPr>
          <p:nvPr/>
        </p:nvSpPr>
        <p:spPr bwMode="auto">
          <a:xfrm>
            <a:off x="7527925" y="1790700"/>
            <a:ext cx="0" cy="438150"/>
          </a:xfrm>
          <a:prstGeom prst="line">
            <a:avLst/>
          </a:prstGeom>
          <a:noFill/>
          <a:ln w="9525">
            <a:solidFill>
              <a:srgbClr val="FF0000"/>
            </a:solidFill>
            <a:round/>
            <a:headEnd/>
            <a:tailEnd/>
          </a:ln>
        </p:spPr>
        <p:txBody>
          <a:bodyPr wrap="none" anchor="ctr"/>
          <a:lstStyle/>
          <a:p>
            <a:endParaRPr lang="en-US"/>
          </a:p>
        </p:txBody>
      </p:sp>
      <p:sp>
        <p:nvSpPr>
          <p:cNvPr id="17423" name="Line 16"/>
          <p:cNvSpPr>
            <a:spLocks noChangeShapeType="1"/>
          </p:cNvSpPr>
          <p:nvPr/>
        </p:nvSpPr>
        <p:spPr bwMode="auto">
          <a:xfrm>
            <a:off x="5873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4" name="Line 17"/>
          <p:cNvSpPr>
            <a:spLocks noChangeShapeType="1"/>
          </p:cNvSpPr>
          <p:nvPr/>
        </p:nvSpPr>
        <p:spPr bwMode="auto">
          <a:xfrm>
            <a:off x="207962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5" name="Line 18"/>
          <p:cNvSpPr>
            <a:spLocks noChangeShapeType="1"/>
          </p:cNvSpPr>
          <p:nvPr/>
        </p:nvSpPr>
        <p:spPr bwMode="auto">
          <a:xfrm>
            <a:off x="2825750"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6" name="Line 19"/>
          <p:cNvSpPr>
            <a:spLocks noChangeShapeType="1"/>
          </p:cNvSpPr>
          <p:nvPr/>
        </p:nvSpPr>
        <p:spPr bwMode="auto">
          <a:xfrm>
            <a:off x="35734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7" name="Line 20"/>
          <p:cNvSpPr>
            <a:spLocks noChangeShapeType="1"/>
          </p:cNvSpPr>
          <p:nvPr/>
        </p:nvSpPr>
        <p:spPr bwMode="auto">
          <a:xfrm>
            <a:off x="4319588"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8" name="Line 21"/>
          <p:cNvSpPr>
            <a:spLocks noChangeShapeType="1"/>
          </p:cNvSpPr>
          <p:nvPr/>
        </p:nvSpPr>
        <p:spPr bwMode="auto">
          <a:xfrm>
            <a:off x="506571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29" name="Line 22"/>
          <p:cNvSpPr>
            <a:spLocks noChangeShapeType="1"/>
          </p:cNvSpPr>
          <p:nvPr/>
        </p:nvSpPr>
        <p:spPr bwMode="auto">
          <a:xfrm>
            <a:off x="5811838"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30" name="Line 23"/>
          <p:cNvSpPr>
            <a:spLocks noChangeShapeType="1"/>
          </p:cNvSpPr>
          <p:nvPr/>
        </p:nvSpPr>
        <p:spPr bwMode="auto">
          <a:xfrm>
            <a:off x="71294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31" name="Line 24"/>
          <p:cNvSpPr>
            <a:spLocks noChangeShapeType="1"/>
          </p:cNvSpPr>
          <p:nvPr/>
        </p:nvSpPr>
        <p:spPr bwMode="auto">
          <a:xfrm>
            <a:off x="785812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32" name="Line 25"/>
          <p:cNvSpPr>
            <a:spLocks noChangeShapeType="1"/>
          </p:cNvSpPr>
          <p:nvPr/>
        </p:nvSpPr>
        <p:spPr bwMode="auto">
          <a:xfrm>
            <a:off x="1311275"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7433" name="Line 26"/>
          <p:cNvSpPr>
            <a:spLocks noChangeShapeType="1"/>
          </p:cNvSpPr>
          <p:nvPr/>
        </p:nvSpPr>
        <p:spPr bwMode="auto">
          <a:xfrm rot="2537517">
            <a:off x="6151563" y="3079750"/>
            <a:ext cx="111125" cy="352425"/>
          </a:xfrm>
          <a:prstGeom prst="line">
            <a:avLst/>
          </a:prstGeom>
          <a:noFill/>
          <a:ln w="9525">
            <a:solidFill>
              <a:schemeClr val="tx1"/>
            </a:solidFill>
            <a:round/>
            <a:headEnd/>
            <a:tailEnd type="triangle" w="med" len="med"/>
          </a:ln>
        </p:spPr>
        <p:txBody>
          <a:bodyPr wrap="none" anchor="ctr"/>
          <a:lstStyle/>
          <a:p>
            <a:endParaRPr lang="en-US"/>
          </a:p>
        </p:txBody>
      </p:sp>
      <p:sp>
        <p:nvSpPr>
          <p:cNvPr id="17434" name="Text Box 27"/>
          <p:cNvSpPr txBox="1">
            <a:spLocks noChangeArrowheads="1"/>
          </p:cNvSpPr>
          <p:nvPr/>
        </p:nvSpPr>
        <p:spPr bwMode="auto">
          <a:xfrm>
            <a:off x="5924550" y="34305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17435" name="Text Box 28"/>
          <p:cNvSpPr txBox="1">
            <a:spLocks noChangeArrowheads="1"/>
          </p:cNvSpPr>
          <p:nvPr/>
        </p:nvSpPr>
        <p:spPr bwMode="auto">
          <a:xfrm>
            <a:off x="6443663" y="34305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17436" name="Text Box 29"/>
          <p:cNvSpPr txBox="1">
            <a:spLocks noChangeArrowheads="1"/>
          </p:cNvSpPr>
          <p:nvPr/>
        </p:nvSpPr>
        <p:spPr bwMode="auto">
          <a:xfrm>
            <a:off x="38100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endParaRPr lang="en-US"/>
          </a:p>
          <a:p>
            <a:pPr>
              <a:spcBef>
                <a:spcPct val="50000"/>
              </a:spcBef>
              <a:buFontTx/>
              <a:buNone/>
            </a:pPr>
            <a:r>
              <a:rPr lang="en-US" sz="1800"/>
              <a:t>1</a:t>
            </a:r>
            <a:endParaRPr lang="en-US"/>
          </a:p>
        </p:txBody>
      </p:sp>
      <p:sp>
        <p:nvSpPr>
          <p:cNvPr id="17437" name="Text Box 30"/>
          <p:cNvSpPr txBox="1">
            <a:spLocks noChangeArrowheads="1"/>
          </p:cNvSpPr>
          <p:nvPr/>
        </p:nvSpPr>
        <p:spPr bwMode="auto">
          <a:xfrm>
            <a:off x="112871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endParaRPr lang="en-US"/>
          </a:p>
          <a:p>
            <a:pPr>
              <a:spcBef>
                <a:spcPct val="50000"/>
              </a:spcBef>
              <a:buFontTx/>
              <a:buNone/>
            </a:pPr>
            <a:r>
              <a:rPr lang="en-US" sz="1800"/>
              <a:t>1</a:t>
            </a:r>
            <a:endParaRPr lang="en-US"/>
          </a:p>
        </p:txBody>
      </p:sp>
      <p:sp>
        <p:nvSpPr>
          <p:cNvPr id="17438" name="Text Box 31"/>
          <p:cNvSpPr txBox="1">
            <a:spLocks noChangeArrowheads="1"/>
          </p:cNvSpPr>
          <p:nvPr/>
        </p:nvSpPr>
        <p:spPr bwMode="auto">
          <a:xfrm>
            <a:off x="187801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17439" name="Text Box 32"/>
          <p:cNvSpPr txBox="1">
            <a:spLocks noChangeArrowheads="1"/>
          </p:cNvSpPr>
          <p:nvPr/>
        </p:nvSpPr>
        <p:spPr bwMode="auto">
          <a:xfrm>
            <a:off x="2625725"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17440" name="Text Box 33"/>
          <p:cNvSpPr txBox="1">
            <a:spLocks noChangeArrowheads="1"/>
          </p:cNvSpPr>
          <p:nvPr/>
        </p:nvSpPr>
        <p:spPr bwMode="auto">
          <a:xfrm>
            <a:off x="3373438"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17441" name="Text Box 34"/>
          <p:cNvSpPr txBox="1">
            <a:spLocks noChangeArrowheads="1"/>
          </p:cNvSpPr>
          <p:nvPr/>
        </p:nvSpPr>
        <p:spPr bwMode="auto">
          <a:xfrm>
            <a:off x="412115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17442" name="Text Box 35"/>
          <p:cNvSpPr txBox="1">
            <a:spLocks noChangeArrowheads="1"/>
          </p:cNvSpPr>
          <p:nvPr/>
        </p:nvSpPr>
        <p:spPr bwMode="auto">
          <a:xfrm>
            <a:off x="4870450"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17443" name="Text Box 36"/>
          <p:cNvSpPr txBox="1">
            <a:spLocks noChangeArrowheads="1"/>
          </p:cNvSpPr>
          <p:nvPr/>
        </p:nvSpPr>
        <p:spPr bwMode="auto">
          <a:xfrm>
            <a:off x="5618163"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17444" name="Text Box 37"/>
          <p:cNvSpPr txBox="1">
            <a:spLocks noChangeArrowheads="1"/>
          </p:cNvSpPr>
          <p:nvPr/>
        </p:nvSpPr>
        <p:spPr bwMode="auto">
          <a:xfrm>
            <a:off x="6861175" y="25717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17445" name="Text Box 38"/>
          <p:cNvSpPr txBox="1">
            <a:spLocks noChangeArrowheads="1"/>
          </p:cNvSpPr>
          <p:nvPr/>
        </p:nvSpPr>
        <p:spPr bwMode="auto">
          <a:xfrm>
            <a:off x="7667625" y="25717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17446" name="Line 39"/>
          <p:cNvSpPr>
            <a:spLocks noChangeShapeType="1"/>
          </p:cNvSpPr>
          <p:nvPr/>
        </p:nvSpPr>
        <p:spPr bwMode="auto">
          <a:xfrm rot="19062483" flipH="1">
            <a:off x="6572250" y="3082925"/>
            <a:ext cx="133350" cy="333375"/>
          </a:xfrm>
          <a:prstGeom prst="line">
            <a:avLst/>
          </a:prstGeom>
          <a:noFill/>
          <a:ln w="9525">
            <a:solidFill>
              <a:schemeClr val="tx1"/>
            </a:solidFill>
            <a:round/>
            <a:headEnd/>
            <a:tailEnd type="triangle" w="med" len="med"/>
          </a:ln>
        </p:spPr>
        <p:txBody>
          <a:bodyPr wrap="none" anchor="ctr"/>
          <a:lstStyle/>
          <a:p>
            <a:endParaRPr lang="en-US"/>
          </a:p>
        </p:txBody>
      </p:sp>
      <p:sp>
        <p:nvSpPr>
          <p:cNvPr id="17447" name="Text Box 40"/>
          <p:cNvSpPr txBox="1">
            <a:spLocks noChangeArrowheads="1"/>
          </p:cNvSpPr>
          <p:nvPr/>
        </p:nvSpPr>
        <p:spPr bwMode="auto">
          <a:xfrm>
            <a:off x="6229350" y="25638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17448" name="Line 41"/>
          <p:cNvSpPr>
            <a:spLocks noChangeShapeType="1"/>
          </p:cNvSpPr>
          <p:nvPr/>
        </p:nvSpPr>
        <p:spPr bwMode="auto">
          <a:xfrm>
            <a:off x="6443663" y="2009775"/>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Building a Tree</a:t>
            </a:r>
          </a:p>
        </p:txBody>
      </p:sp>
      <p:sp>
        <p:nvSpPr>
          <p:cNvPr id="18436" name="Rectangle 4"/>
          <p:cNvSpPr>
            <a:spLocks noChangeArrowheads="1"/>
          </p:cNvSpPr>
          <p:nvPr/>
        </p:nvSpPr>
        <p:spPr bwMode="auto">
          <a:xfrm>
            <a:off x="152400" y="1790700"/>
            <a:ext cx="67246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8437"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18438"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18439"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18440"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18441"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18442" name="Line 10"/>
          <p:cNvSpPr>
            <a:spLocks noChangeShapeType="1"/>
          </p:cNvSpPr>
          <p:nvPr/>
        </p:nvSpPr>
        <p:spPr bwMode="auto">
          <a:xfrm>
            <a:off x="4572000" y="1790700"/>
            <a:ext cx="0" cy="438150"/>
          </a:xfrm>
          <a:prstGeom prst="line">
            <a:avLst/>
          </a:prstGeom>
          <a:noFill/>
          <a:ln w="9525">
            <a:solidFill>
              <a:srgbClr val="FF0000"/>
            </a:solidFill>
            <a:round/>
            <a:headEnd/>
            <a:tailEnd/>
          </a:ln>
        </p:spPr>
        <p:txBody>
          <a:bodyPr wrap="none" anchor="ctr"/>
          <a:lstStyle/>
          <a:p>
            <a:endParaRPr lang="en-US"/>
          </a:p>
        </p:txBody>
      </p:sp>
      <p:sp>
        <p:nvSpPr>
          <p:cNvPr id="18443" name="Line 11"/>
          <p:cNvSpPr>
            <a:spLocks noChangeShapeType="1"/>
          </p:cNvSpPr>
          <p:nvPr/>
        </p:nvSpPr>
        <p:spPr bwMode="auto">
          <a:xfrm>
            <a:off x="5310188" y="1790700"/>
            <a:ext cx="0" cy="438150"/>
          </a:xfrm>
          <a:prstGeom prst="line">
            <a:avLst/>
          </a:prstGeom>
          <a:noFill/>
          <a:ln w="9525">
            <a:solidFill>
              <a:srgbClr val="FF0000"/>
            </a:solidFill>
            <a:round/>
            <a:headEnd/>
            <a:tailEnd/>
          </a:ln>
        </p:spPr>
        <p:txBody>
          <a:bodyPr wrap="none" anchor="ctr"/>
          <a:lstStyle/>
          <a:p>
            <a:endParaRPr lang="en-US"/>
          </a:p>
        </p:txBody>
      </p:sp>
      <p:sp>
        <p:nvSpPr>
          <p:cNvPr id="18444" name="Line 12"/>
          <p:cNvSpPr>
            <a:spLocks noChangeShapeType="1"/>
          </p:cNvSpPr>
          <p:nvPr/>
        </p:nvSpPr>
        <p:spPr bwMode="auto">
          <a:xfrm>
            <a:off x="6049963" y="1790700"/>
            <a:ext cx="0" cy="438150"/>
          </a:xfrm>
          <a:prstGeom prst="line">
            <a:avLst/>
          </a:prstGeom>
          <a:noFill/>
          <a:ln w="9525">
            <a:solidFill>
              <a:srgbClr val="FF0000"/>
            </a:solidFill>
            <a:round/>
            <a:headEnd/>
            <a:tailEnd/>
          </a:ln>
        </p:spPr>
        <p:txBody>
          <a:bodyPr wrap="none" anchor="ctr"/>
          <a:lstStyle/>
          <a:p>
            <a:endParaRPr lang="en-US"/>
          </a:p>
        </p:txBody>
      </p:sp>
      <p:sp>
        <p:nvSpPr>
          <p:cNvPr id="18445" name="Line 17"/>
          <p:cNvSpPr>
            <a:spLocks noChangeShapeType="1"/>
          </p:cNvSpPr>
          <p:nvPr/>
        </p:nvSpPr>
        <p:spPr bwMode="auto">
          <a:xfrm>
            <a:off x="574675"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46" name="Line 18"/>
          <p:cNvSpPr>
            <a:spLocks noChangeShapeType="1"/>
          </p:cNvSpPr>
          <p:nvPr/>
        </p:nvSpPr>
        <p:spPr bwMode="auto">
          <a:xfrm>
            <a:off x="1320800"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47" name="Line 19"/>
          <p:cNvSpPr>
            <a:spLocks noChangeShapeType="1"/>
          </p:cNvSpPr>
          <p:nvPr/>
        </p:nvSpPr>
        <p:spPr bwMode="auto">
          <a:xfrm>
            <a:off x="206851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48" name="Line 20"/>
          <p:cNvSpPr>
            <a:spLocks noChangeShapeType="1"/>
          </p:cNvSpPr>
          <p:nvPr/>
        </p:nvSpPr>
        <p:spPr bwMode="auto">
          <a:xfrm>
            <a:off x="2814638"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49" name="Line 21"/>
          <p:cNvSpPr>
            <a:spLocks noChangeShapeType="1"/>
          </p:cNvSpPr>
          <p:nvPr/>
        </p:nvSpPr>
        <p:spPr bwMode="auto">
          <a:xfrm>
            <a:off x="356076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50" name="Line 22"/>
          <p:cNvSpPr>
            <a:spLocks noChangeShapeType="1"/>
          </p:cNvSpPr>
          <p:nvPr/>
        </p:nvSpPr>
        <p:spPr bwMode="auto">
          <a:xfrm>
            <a:off x="4306888"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51" name="Line 23"/>
          <p:cNvSpPr>
            <a:spLocks noChangeShapeType="1"/>
          </p:cNvSpPr>
          <p:nvPr/>
        </p:nvSpPr>
        <p:spPr bwMode="auto">
          <a:xfrm>
            <a:off x="562451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52" name="Line 24"/>
          <p:cNvSpPr>
            <a:spLocks noChangeShapeType="1"/>
          </p:cNvSpPr>
          <p:nvPr/>
        </p:nvSpPr>
        <p:spPr bwMode="auto">
          <a:xfrm>
            <a:off x="6353175"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53" name="Line 26"/>
          <p:cNvSpPr>
            <a:spLocks noChangeShapeType="1"/>
          </p:cNvSpPr>
          <p:nvPr/>
        </p:nvSpPr>
        <p:spPr bwMode="auto">
          <a:xfrm rot="2537517">
            <a:off x="4684713" y="3079750"/>
            <a:ext cx="111125" cy="352425"/>
          </a:xfrm>
          <a:prstGeom prst="line">
            <a:avLst/>
          </a:prstGeom>
          <a:noFill/>
          <a:ln w="9525">
            <a:solidFill>
              <a:schemeClr val="tx1"/>
            </a:solidFill>
            <a:round/>
            <a:headEnd/>
            <a:tailEnd type="triangle" w="med" len="med"/>
          </a:ln>
        </p:spPr>
        <p:txBody>
          <a:bodyPr wrap="none" anchor="ctr"/>
          <a:lstStyle/>
          <a:p>
            <a:endParaRPr lang="en-US"/>
          </a:p>
        </p:txBody>
      </p:sp>
      <p:sp>
        <p:nvSpPr>
          <p:cNvPr id="18454" name="Text Box 27"/>
          <p:cNvSpPr txBox="1">
            <a:spLocks noChangeArrowheads="1"/>
          </p:cNvSpPr>
          <p:nvPr/>
        </p:nvSpPr>
        <p:spPr bwMode="auto">
          <a:xfrm>
            <a:off x="4419600" y="34210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18455" name="Text Box 28"/>
          <p:cNvSpPr txBox="1">
            <a:spLocks noChangeArrowheads="1"/>
          </p:cNvSpPr>
          <p:nvPr/>
        </p:nvSpPr>
        <p:spPr bwMode="auto">
          <a:xfrm>
            <a:off x="4957763" y="34210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18456" name="Text Box 31"/>
          <p:cNvSpPr txBox="1">
            <a:spLocks noChangeArrowheads="1"/>
          </p:cNvSpPr>
          <p:nvPr/>
        </p:nvSpPr>
        <p:spPr bwMode="auto">
          <a:xfrm>
            <a:off x="373063"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18457" name="Text Box 32"/>
          <p:cNvSpPr txBox="1">
            <a:spLocks noChangeArrowheads="1"/>
          </p:cNvSpPr>
          <p:nvPr/>
        </p:nvSpPr>
        <p:spPr bwMode="auto">
          <a:xfrm>
            <a:off x="1120775"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18458" name="Text Box 33"/>
          <p:cNvSpPr txBox="1">
            <a:spLocks noChangeArrowheads="1"/>
          </p:cNvSpPr>
          <p:nvPr/>
        </p:nvSpPr>
        <p:spPr bwMode="auto">
          <a:xfrm>
            <a:off x="1868488"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18459" name="Text Box 34"/>
          <p:cNvSpPr txBox="1">
            <a:spLocks noChangeArrowheads="1"/>
          </p:cNvSpPr>
          <p:nvPr/>
        </p:nvSpPr>
        <p:spPr bwMode="auto">
          <a:xfrm>
            <a:off x="2616200"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18460" name="Text Box 35"/>
          <p:cNvSpPr txBox="1">
            <a:spLocks noChangeArrowheads="1"/>
          </p:cNvSpPr>
          <p:nvPr/>
        </p:nvSpPr>
        <p:spPr bwMode="auto">
          <a:xfrm>
            <a:off x="3365500"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18461" name="Text Box 36"/>
          <p:cNvSpPr txBox="1">
            <a:spLocks noChangeArrowheads="1"/>
          </p:cNvSpPr>
          <p:nvPr/>
        </p:nvSpPr>
        <p:spPr bwMode="auto">
          <a:xfrm>
            <a:off x="4113213"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18462" name="Text Box 37"/>
          <p:cNvSpPr txBox="1">
            <a:spLocks noChangeArrowheads="1"/>
          </p:cNvSpPr>
          <p:nvPr/>
        </p:nvSpPr>
        <p:spPr bwMode="auto">
          <a:xfrm>
            <a:off x="5356225" y="255270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18463" name="Text Box 38"/>
          <p:cNvSpPr txBox="1">
            <a:spLocks noChangeArrowheads="1"/>
          </p:cNvSpPr>
          <p:nvPr/>
        </p:nvSpPr>
        <p:spPr bwMode="auto">
          <a:xfrm>
            <a:off x="6162675"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18464" name="Line 39"/>
          <p:cNvSpPr>
            <a:spLocks noChangeShapeType="1"/>
          </p:cNvSpPr>
          <p:nvPr/>
        </p:nvSpPr>
        <p:spPr bwMode="auto">
          <a:xfrm rot="19062483" flipH="1">
            <a:off x="5029200" y="3082925"/>
            <a:ext cx="133350" cy="333375"/>
          </a:xfrm>
          <a:prstGeom prst="line">
            <a:avLst/>
          </a:prstGeom>
          <a:noFill/>
          <a:ln w="9525">
            <a:solidFill>
              <a:schemeClr val="tx1"/>
            </a:solidFill>
            <a:round/>
            <a:headEnd/>
            <a:tailEnd type="triangle" w="med" len="med"/>
          </a:ln>
        </p:spPr>
        <p:txBody>
          <a:bodyPr wrap="none" anchor="ctr"/>
          <a:lstStyle/>
          <a:p>
            <a:endParaRPr lang="en-US"/>
          </a:p>
        </p:txBody>
      </p:sp>
      <p:sp>
        <p:nvSpPr>
          <p:cNvPr id="18465" name="Text Box 40"/>
          <p:cNvSpPr txBox="1">
            <a:spLocks noChangeArrowheads="1"/>
          </p:cNvSpPr>
          <p:nvPr/>
        </p:nvSpPr>
        <p:spPr bwMode="auto">
          <a:xfrm>
            <a:off x="4724400" y="25447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18466" name="Line 41"/>
          <p:cNvSpPr>
            <a:spLocks noChangeShapeType="1"/>
          </p:cNvSpPr>
          <p:nvPr/>
        </p:nvSpPr>
        <p:spPr bwMode="auto">
          <a:xfrm>
            <a:off x="49387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8467" name="Line 42"/>
          <p:cNvSpPr>
            <a:spLocks noChangeShapeType="1"/>
          </p:cNvSpPr>
          <p:nvPr/>
        </p:nvSpPr>
        <p:spPr bwMode="auto">
          <a:xfrm rot="2537517">
            <a:off x="4410075" y="4887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18468" name="Text Box 43"/>
          <p:cNvSpPr txBox="1">
            <a:spLocks noChangeArrowheads="1"/>
          </p:cNvSpPr>
          <p:nvPr/>
        </p:nvSpPr>
        <p:spPr bwMode="auto">
          <a:xfrm>
            <a:off x="4181475" y="5181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18469" name="Text Box 44"/>
          <p:cNvSpPr txBox="1">
            <a:spLocks noChangeArrowheads="1"/>
          </p:cNvSpPr>
          <p:nvPr/>
        </p:nvSpPr>
        <p:spPr bwMode="auto">
          <a:xfrm>
            <a:off x="4652963" y="5210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18470" name="Text Box 46"/>
          <p:cNvSpPr txBox="1">
            <a:spLocks noChangeArrowheads="1"/>
          </p:cNvSpPr>
          <p:nvPr/>
        </p:nvSpPr>
        <p:spPr bwMode="auto">
          <a:xfrm>
            <a:off x="4457700" y="44005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18471" name="Line 47"/>
          <p:cNvSpPr>
            <a:spLocks noChangeShapeType="1"/>
          </p:cNvSpPr>
          <p:nvPr/>
        </p:nvSpPr>
        <p:spPr bwMode="auto">
          <a:xfrm rot="19062483" flipH="1">
            <a:off x="4733925" y="4897438"/>
            <a:ext cx="125413" cy="312737"/>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Building a Tree</a:t>
            </a:r>
          </a:p>
        </p:txBody>
      </p:sp>
      <p:sp>
        <p:nvSpPr>
          <p:cNvPr id="19460" name="Rectangle 4"/>
          <p:cNvSpPr>
            <a:spLocks noChangeArrowheads="1"/>
          </p:cNvSpPr>
          <p:nvPr/>
        </p:nvSpPr>
        <p:spPr bwMode="auto">
          <a:xfrm>
            <a:off x="152400" y="1790700"/>
            <a:ext cx="81153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19461"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19462"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19463"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19464"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19465"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19466" name="Line 10"/>
          <p:cNvSpPr>
            <a:spLocks noChangeShapeType="1"/>
          </p:cNvSpPr>
          <p:nvPr/>
        </p:nvSpPr>
        <p:spPr bwMode="auto">
          <a:xfrm>
            <a:off x="4572000" y="1790700"/>
            <a:ext cx="0" cy="438150"/>
          </a:xfrm>
          <a:prstGeom prst="line">
            <a:avLst/>
          </a:prstGeom>
          <a:noFill/>
          <a:ln w="9525">
            <a:solidFill>
              <a:srgbClr val="FF0000"/>
            </a:solidFill>
            <a:round/>
            <a:headEnd/>
            <a:tailEnd/>
          </a:ln>
        </p:spPr>
        <p:txBody>
          <a:bodyPr wrap="none" anchor="ctr"/>
          <a:lstStyle/>
          <a:p>
            <a:endParaRPr lang="en-US"/>
          </a:p>
        </p:txBody>
      </p:sp>
      <p:sp>
        <p:nvSpPr>
          <p:cNvPr id="19467" name="Line 11"/>
          <p:cNvSpPr>
            <a:spLocks noChangeShapeType="1"/>
          </p:cNvSpPr>
          <p:nvPr/>
        </p:nvSpPr>
        <p:spPr bwMode="auto">
          <a:xfrm>
            <a:off x="5310188" y="1790700"/>
            <a:ext cx="0" cy="438150"/>
          </a:xfrm>
          <a:prstGeom prst="line">
            <a:avLst/>
          </a:prstGeom>
          <a:noFill/>
          <a:ln w="9525">
            <a:solidFill>
              <a:srgbClr val="FF0000"/>
            </a:solidFill>
            <a:round/>
            <a:headEnd/>
            <a:tailEnd/>
          </a:ln>
        </p:spPr>
        <p:txBody>
          <a:bodyPr wrap="none" anchor="ctr"/>
          <a:lstStyle/>
          <a:p>
            <a:endParaRPr lang="en-US"/>
          </a:p>
        </p:txBody>
      </p:sp>
      <p:sp>
        <p:nvSpPr>
          <p:cNvPr id="19468" name="Line 12"/>
          <p:cNvSpPr>
            <a:spLocks noChangeShapeType="1"/>
          </p:cNvSpPr>
          <p:nvPr/>
        </p:nvSpPr>
        <p:spPr bwMode="auto">
          <a:xfrm>
            <a:off x="6049963" y="1790700"/>
            <a:ext cx="0" cy="438150"/>
          </a:xfrm>
          <a:prstGeom prst="line">
            <a:avLst/>
          </a:prstGeom>
          <a:noFill/>
          <a:ln w="9525">
            <a:solidFill>
              <a:srgbClr val="FF0000"/>
            </a:solidFill>
            <a:round/>
            <a:headEnd/>
            <a:tailEnd/>
          </a:ln>
        </p:spPr>
        <p:txBody>
          <a:bodyPr wrap="none" anchor="ctr"/>
          <a:lstStyle/>
          <a:p>
            <a:endParaRPr lang="en-US"/>
          </a:p>
        </p:txBody>
      </p:sp>
      <p:sp>
        <p:nvSpPr>
          <p:cNvPr id="19469" name="Line 13"/>
          <p:cNvSpPr>
            <a:spLocks noChangeShapeType="1"/>
          </p:cNvSpPr>
          <p:nvPr/>
        </p:nvSpPr>
        <p:spPr bwMode="auto">
          <a:xfrm>
            <a:off x="7150100" y="1790700"/>
            <a:ext cx="0" cy="438150"/>
          </a:xfrm>
          <a:prstGeom prst="line">
            <a:avLst/>
          </a:prstGeom>
          <a:noFill/>
          <a:ln w="9525">
            <a:solidFill>
              <a:srgbClr val="FF0000"/>
            </a:solidFill>
            <a:round/>
            <a:headEnd/>
            <a:tailEnd/>
          </a:ln>
        </p:spPr>
        <p:txBody>
          <a:bodyPr wrap="none" anchor="ctr"/>
          <a:lstStyle/>
          <a:p>
            <a:endParaRPr lang="en-US"/>
          </a:p>
        </p:txBody>
      </p:sp>
      <p:sp>
        <p:nvSpPr>
          <p:cNvPr id="19470" name="Line 16"/>
          <p:cNvSpPr>
            <a:spLocks noChangeShapeType="1"/>
          </p:cNvSpPr>
          <p:nvPr/>
        </p:nvSpPr>
        <p:spPr bwMode="auto">
          <a:xfrm>
            <a:off x="574675"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1" name="Line 17"/>
          <p:cNvSpPr>
            <a:spLocks noChangeShapeType="1"/>
          </p:cNvSpPr>
          <p:nvPr/>
        </p:nvSpPr>
        <p:spPr bwMode="auto">
          <a:xfrm>
            <a:off x="1320800"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2" name="Line 18"/>
          <p:cNvSpPr>
            <a:spLocks noChangeShapeType="1"/>
          </p:cNvSpPr>
          <p:nvPr/>
        </p:nvSpPr>
        <p:spPr bwMode="auto">
          <a:xfrm>
            <a:off x="206851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3" name="Line 19"/>
          <p:cNvSpPr>
            <a:spLocks noChangeShapeType="1"/>
          </p:cNvSpPr>
          <p:nvPr/>
        </p:nvSpPr>
        <p:spPr bwMode="auto">
          <a:xfrm>
            <a:off x="2814638"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4" name="Line 20"/>
          <p:cNvSpPr>
            <a:spLocks noChangeShapeType="1"/>
          </p:cNvSpPr>
          <p:nvPr/>
        </p:nvSpPr>
        <p:spPr bwMode="auto">
          <a:xfrm>
            <a:off x="356076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5" name="Line 21"/>
          <p:cNvSpPr>
            <a:spLocks noChangeShapeType="1"/>
          </p:cNvSpPr>
          <p:nvPr/>
        </p:nvSpPr>
        <p:spPr bwMode="auto">
          <a:xfrm>
            <a:off x="4306888"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6" name="Line 23"/>
          <p:cNvSpPr>
            <a:spLocks noChangeShapeType="1"/>
          </p:cNvSpPr>
          <p:nvPr/>
        </p:nvSpPr>
        <p:spPr bwMode="auto">
          <a:xfrm>
            <a:off x="7915275"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77" name="Line 24"/>
          <p:cNvSpPr>
            <a:spLocks noChangeShapeType="1"/>
          </p:cNvSpPr>
          <p:nvPr/>
        </p:nvSpPr>
        <p:spPr bwMode="auto">
          <a:xfrm rot="2537517">
            <a:off x="4625975" y="291623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19478" name="Text Box 25"/>
          <p:cNvSpPr txBox="1">
            <a:spLocks noChangeArrowheads="1"/>
          </p:cNvSpPr>
          <p:nvPr/>
        </p:nvSpPr>
        <p:spPr bwMode="auto">
          <a:xfrm>
            <a:off x="4419600" y="34210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19479" name="Text Box 26"/>
          <p:cNvSpPr txBox="1">
            <a:spLocks noChangeArrowheads="1"/>
          </p:cNvSpPr>
          <p:nvPr/>
        </p:nvSpPr>
        <p:spPr bwMode="auto">
          <a:xfrm>
            <a:off x="4957763" y="34210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19480" name="Text Box 27"/>
          <p:cNvSpPr txBox="1">
            <a:spLocks noChangeArrowheads="1"/>
          </p:cNvSpPr>
          <p:nvPr/>
        </p:nvSpPr>
        <p:spPr bwMode="auto">
          <a:xfrm>
            <a:off x="373063"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19481" name="Text Box 28"/>
          <p:cNvSpPr txBox="1">
            <a:spLocks noChangeArrowheads="1"/>
          </p:cNvSpPr>
          <p:nvPr/>
        </p:nvSpPr>
        <p:spPr bwMode="auto">
          <a:xfrm>
            <a:off x="1120775"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19482" name="Text Box 29"/>
          <p:cNvSpPr txBox="1">
            <a:spLocks noChangeArrowheads="1"/>
          </p:cNvSpPr>
          <p:nvPr/>
        </p:nvSpPr>
        <p:spPr bwMode="auto">
          <a:xfrm>
            <a:off x="1868488"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19483" name="Text Box 30"/>
          <p:cNvSpPr txBox="1">
            <a:spLocks noChangeArrowheads="1"/>
          </p:cNvSpPr>
          <p:nvPr/>
        </p:nvSpPr>
        <p:spPr bwMode="auto">
          <a:xfrm>
            <a:off x="2616200"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19484" name="Text Box 31"/>
          <p:cNvSpPr txBox="1">
            <a:spLocks noChangeArrowheads="1"/>
          </p:cNvSpPr>
          <p:nvPr/>
        </p:nvSpPr>
        <p:spPr bwMode="auto">
          <a:xfrm>
            <a:off x="3365500"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19485" name="Text Box 32"/>
          <p:cNvSpPr txBox="1">
            <a:spLocks noChangeArrowheads="1"/>
          </p:cNvSpPr>
          <p:nvPr/>
        </p:nvSpPr>
        <p:spPr bwMode="auto">
          <a:xfrm>
            <a:off x="4113213"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19486" name="Text Box 33"/>
          <p:cNvSpPr txBox="1">
            <a:spLocks noChangeArrowheads="1"/>
          </p:cNvSpPr>
          <p:nvPr/>
        </p:nvSpPr>
        <p:spPr bwMode="auto">
          <a:xfrm>
            <a:off x="6651625" y="255270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19487" name="Text Box 34"/>
          <p:cNvSpPr txBox="1">
            <a:spLocks noChangeArrowheads="1"/>
          </p:cNvSpPr>
          <p:nvPr/>
        </p:nvSpPr>
        <p:spPr bwMode="auto">
          <a:xfrm>
            <a:off x="7724775" y="25527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19488" name="Line 35"/>
          <p:cNvSpPr>
            <a:spLocks noChangeShapeType="1"/>
          </p:cNvSpPr>
          <p:nvPr/>
        </p:nvSpPr>
        <p:spPr bwMode="auto">
          <a:xfrm rot="19062483" flipH="1">
            <a:off x="4975225" y="294322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19489" name="Text Box 36"/>
          <p:cNvSpPr txBox="1">
            <a:spLocks noChangeArrowheads="1"/>
          </p:cNvSpPr>
          <p:nvPr/>
        </p:nvSpPr>
        <p:spPr bwMode="auto">
          <a:xfrm>
            <a:off x="4724400" y="2544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19490" name="Line 37"/>
          <p:cNvSpPr>
            <a:spLocks noChangeShapeType="1"/>
          </p:cNvSpPr>
          <p:nvPr/>
        </p:nvSpPr>
        <p:spPr bwMode="auto">
          <a:xfrm>
            <a:off x="49387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19491" name="Line 38"/>
          <p:cNvSpPr>
            <a:spLocks noChangeShapeType="1"/>
          </p:cNvSpPr>
          <p:nvPr/>
        </p:nvSpPr>
        <p:spPr bwMode="auto">
          <a:xfrm rot="2537517">
            <a:off x="5686425" y="28114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19492" name="Text Box 39"/>
          <p:cNvSpPr txBox="1">
            <a:spLocks noChangeArrowheads="1"/>
          </p:cNvSpPr>
          <p:nvPr/>
        </p:nvSpPr>
        <p:spPr bwMode="auto">
          <a:xfrm>
            <a:off x="5457825" y="3105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19493" name="Text Box 40"/>
          <p:cNvSpPr txBox="1">
            <a:spLocks noChangeArrowheads="1"/>
          </p:cNvSpPr>
          <p:nvPr/>
        </p:nvSpPr>
        <p:spPr bwMode="auto">
          <a:xfrm>
            <a:off x="5929313" y="3105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19494" name="Text Box 41"/>
          <p:cNvSpPr txBox="1">
            <a:spLocks noChangeArrowheads="1"/>
          </p:cNvSpPr>
          <p:nvPr/>
        </p:nvSpPr>
        <p:spPr bwMode="auto">
          <a:xfrm>
            <a:off x="5734050" y="24193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19495" name="Line 42"/>
          <p:cNvSpPr>
            <a:spLocks noChangeShapeType="1"/>
          </p:cNvSpPr>
          <p:nvPr/>
        </p:nvSpPr>
        <p:spPr bwMode="auto">
          <a:xfrm rot="19062483" flipH="1">
            <a:off x="6010275" y="28019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19496" name="Line 44"/>
          <p:cNvSpPr>
            <a:spLocks noChangeShapeType="1"/>
          </p:cNvSpPr>
          <p:nvPr/>
        </p:nvSpPr>
        <p:spPr bwMode="auto">
          <a:xfrm>
            <a:off x="5567363" y="2085975"/>
            <a:ext cx="247650" cy="304800"/>
          </a:xfrm>
          <a:prstGeom prst="line">
            <a:avLst/>
          </a:prstGeom>
          <a:noFill/>
          <a:ln w="9525">
            <a:solidFill>
              <a:schemeClr val="tx1"/>
            </a:solidFill>
            <a:round/>
            <a:headEnd/>
            <a:tailEnd type="triangle" w="med" len="med"/>
          </a:ln>
        </p:spPr>
        <p:txBody>
          <a:bodyPr wrap="none" anchor="ctr"/>
          <a:lstStyle/>
          <a:p>
            <a:endParaRPr lang="en-US"/>
          </a:p>
        </p:txBody>
      </p:sp>
      <p:sp>
        <p:nvSpPr>
          <p:cNvPr id="19497" name="Line 45"/>
          <p:cNvSpPr>
            <a:spLocks noChangeShapeType="1"/>
          </p:cNvSpPr>
          <p:nvPr/>
        </p:nvSpPr>
        <p:spPr bwMode="auto">
          <a:xfrm>
            <a:off x="6905625" y="2009775"/>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Building a Tree</a:t>
            </a:r>
          </a:p>
        </p:txBody>
      </p:sp>
      <p:sp>
        <p:nvSpPr>
          <p:cNvPr id="20484" name="Rectangle 4"/>
          <p:cNvSpPr>
            <a:spLocks noChangeArrowheads="1"/>
          </p:cNvSpPr>
          <p:nvPr/>
        </p:nvSpPr>
        <p:spPr bwMode="auto">
          <a:xfrm>
            <a:off x="152400" y="1790700"/>
            <a:ext cx="70104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0485"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20486"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20487"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20488"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20489"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20490" name="Line 10"/>
          <p:cNvSpPr>
            <a:spLocks noChangeShapeType="1"/>
          </p:cNvSpPr>
          <p:nvPr/>
        </p:nvSpPr>
        <p:spPr bwMode="auto">
          <a:xfrm>
            <a:off x="5200650" y="1790700"/>
            <a:ext cx="0" cy="438150"/>
          </a:xfrm>
          <a:prstGeom prst="line">
            <a:avLst/>
          </a:prstGeom>
          <a:noFill/>
          <a:ln w="9525">
            <a:solidFill>
              <a:srgbClr val="FF0000"/>
            </a:solidFill>
            <a:round/>
            <a:headEnd/>
            <a:tailEnd/>
          </a:ln>
        </p:spPr>
        <p:txBody>
          <a:bodyPr wrap="none" anchor="ctr"/>
          <a:lstStyle/>
          <a:p>
            <a:endParaRPr lang="en-US"/>
          </a:p>
        </p:txBody>
      </p:sp>
      <p:sp>
        <p:nvSpPr>
          <p:cNvPr id="20491" name="Line 11"/>
          <p:cNvSpPr>
            <a:spLocks noChangeShapeType="1"/>
          </p:cNvSpPr>
          <p:nvPr/>
        </p:nvSpPr>
        <p:spPr bwMode="auto">
          <a:xfrm>
            <a:off x="6091238" y="1790700"/>
            <a:ext cx="0" cy="438150"/>
          </a:xfrm>
          <a:prstGeom prst="line">
            <a:avLst/>
          </a:prstGeom>
          <a:noFill/>
          <a:ln w="9525">
            <a:solidFill>
              <a:srgbClr val="FF0000"/>
            </a:solidFill>
            <a:round/>
            <a:headEnd/>
            <a:tailEnd/>
          </a:ln>
        </p:spPr>
        <p:txBody>
          <a:bodyPr wrap="none" anchor="ctr"/>
          <a:lstStyle/>
          <a:p>
            <a:endParaRPr lang="en-US"/>
          </a:p>
        </p:txBody>
      </p:sp>
      <p:sp>
        <p:nvSpPr>
          <p:cNvPr id="20492" name="Line 18"/>
          <p:cNvSpPr>
            <a:spLocks noChangeShapeType="1"/>
          </p:cNvSpPr>
          <p:nvPr/>
        </p:nvSpPr>
        <p:spPr bwMode="auto">
          <a:xfrm>
            <a:off x="48736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3" name="Line 19"/>
          <p:cNvSpPr>
            <a:spLocks noChangeShapeType="1"/>
          </p:cNvSpPr>
          <p:nvPr/>
        </p:nvSpPr>
        <p:spPr bwMode="auto">
          <a:xfrm>
            <a:off x="123348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4" name="Line 20"/>
          <p:cNvSpPr>
            <a:spLocks noChangeShapeType="1"/>
          </p:cNvSpPr>
          <p:nvPr/>
        </p:nvSpPr>
        <p:spPr bwMode="auto">
          <a:xfrm>
            <a:off x="19796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5" name="Line 21"/>
          <p:cNvSpPr>
            <a:spLocks noChangeShapeType="1"/>
          </p:cNvSpPr>
          <p:nvPr/>
        </p:nvSpPr>
        <p:spPr bwMode="auto">
          <a:xfrm>
            <a:off x="272573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6" name="Line 22"/>
          <p:cNvSpPr>
            <a:spLocks noChangeShapeType="1"/>
          </p:cNvSpPr>
          <p:nvPr/>
        </p:nvSpPr>
        <p:spPr bwMode="auto">
          <a:xfrm>
            <a:off x="6867525"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497" name="Line 23"/>
          <p:cNvSpPr>
            <a:spLocks noChangeShapeType="1"/>
          </p:cNvSpPr>
          <p:nvPr/>
        </p:nvSpPr>
        <p:spPr bwMode="auto">
          <a:xfrm rot="2537517">
            <a:off x="3044825" y="28971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0498" name="Text Box 24"/>
          <p:cNvSpPr txBox="1">
            <a:spLocks noChangeArrowheads="1"/>
          </p:cNvSpPr>
          <p:nvPr/>
        </p:nvSpPr>
        <p:spPr bwMode="auto">
          <a:xfrm>
            <a:off x="2838450"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0499" name="Text Box 25"/>
          <p:cNvSpPr txBox="1">
            <a:spLocks noChangeArrowheads="1"/>
          </p:cNvSpPr>
          <p:nvPr/>
        </p:nvSpPr>
        <p:spPr bwMode="auto">
          <a:xfrm>
            <a:off x="3376613"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0500" name="Text Box 28"/>
          <p:cNvSpPr txBox="1">
            <a:spLocks noChangeArrowheads="1"/>
          </p:cNvSpPr>
          <p:nvPr/>
        </p:nvSpPr>
        <p:spPr bwMode="auto">
          <a:xfrm>
            <a:off x="287338"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0501" name="Text Box 29"/>
          <p:cNvSpPr txBox="1">
            <a:spLocks noChangeArrowheads="1"/>
          </p:cNvSpPr>
          <p:nvPr/>
        </p:nvSpPr>
        <p:spPr bwMode="auto">
          <a:xfrm>
            <a:off x="10350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0502" name="Text Box 30"/>
          <p:cNvSpPr txBox="1">
            <a:spLocks noChangeArrowheads="1"/>
          </p:cNvSpPr>
          <p:nvPr/>
        </p:nvSpPr>
        <p:spPr bwMode="auto">
          <a:xfrm>
            <a:off x="17843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0503" name="Text Box 31"/>
          <p:cNvSpPr txBox="1">
            <a:spLocks noChangeArrowheads="1"/>
          </p:cNvSpPr>
          <p:nvPr/>
        </p:nvSpPr>
        <p:spPr bwMode="auto">
          <a:xfrm>
            <a:off x="2532063"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0504" name="Text Box 32"/>
          <p:cNvSpPr txBox="1">
            <a:spLocks noChangeArrowheads="1"/>
          </p:cNvSpPr>
          <p:nvPr/>
        </p:nvSpPr>
        <p:spPr bwMode="auto">
          <a:xfrm>
            <a:off x="5489575" y="25336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0505" name="Text Box 33"/>
          <p:cNvSpPr txBox="1">
            <a:spLocks noChangeArrowheads="1"/>
          </p:cNvSpPr>
          <p:nvPr/>
        </p:nvSpPr>
        <p:spPr bwMode="auto">
          <a:xfrm>
            <a:off x="6677025"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0506" name="Line 34"/>
          <p:cNvSpPr>
            <a:spLocks noChangeShapeType="1"/>
          </p:cNvSpPr>
          <p:nvPr/>
        </p:nvSpPr>
        <p:spPr bwMode="auto">
          <a:xfrm rot="19062483" flipH="1">
            <a:off x="3394075" y="29241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0507" name="Text Box 35"/>
          <p:cNvSpPr txBox="1">
            <a:spLocks noChangeArrowheads="1"/>
          </p:cNvSpPr>
          <p:nvPr/>
        </p:nvSpPr>
        <p:spPr bwMode="auto">
          <a:xfrm>
            <a:off x="3143250" y="252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0508" name="Line 36"/>
          <p:cNvSpPr>
            <a:spLocks noChangeShapeType="1"/>
          </p:cNvSpPr>
          <p:nvPr/>
        </p:nvSpPr>
        <p:spPr bwMode="auto">
          <a:xfrm>
            <a:off x="3357563" y="19716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509" name="Line 37"/>
          <p:cNvSpPr>
            <a:spLocks noChangeShapeType="1"/>
          </p:cNvSpPr>
          <p:nvPr/>
        </p:nvSpPr>
        <p:spPr bwMode="auto">
          <a:xfrm rot="2537517">
            <a:off x="4371975" y="29257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0510" name="Text Box 38"/>
          <p:cNvSpPr txBox="1">
            <a:spLocks noChangeArrowheads="1"/>
          </p:cNvSpPr>
          <p:nvPr/>
        </p:nvSpPr>
        <p:spPr bwMode="auto">
          <a:xfrm>
            <a:off x="4143375"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0511" name="Text Box 39"/>
          <p:cNvSpPr txBox="1">
            <a:spLocks noChangeArrowheads="1"/>
          </p:cNvSpPr>
          <p:nvPr/>
        </p:nvSpPr>
        <p:spPr bwMode="auto">
          <a:xfrm>
            <a:off x="4614863"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0512" name="Text Box 40"/>
          <p:cNvSpPr txBox="1">
            <a:spLocks noChangeArrowheads="1"/>
          </p:cNvSpPr>
          <p:nvPr/>
        </p:nvSpPr>
        <p:spPr bwMode="auto">
          <a:xfrm>
            <a:off x="4419600" y="25336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0513" name="Line 41"/>
          <p:cNvSpPr>
            <a:spLocks noChangeShapeType="1"/>
          </p:cNvSpPr>
          <p:nvPr/>
        </p:nvSpPr>
        <p:spPr bwMode="auto">
          <a:xfrm rot="19062483" flipH="1">
            <a:off x="4695825" y="29162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0514" name="Line 42"/>
          <p:cNvSpPr>
            <a:spLocks noChangeShapeType="1"/>
          </p:cNvSpPr>
          <p:nvPr/>
        </p:nvSpPr>
        <p:spPr bwMode="auto">
          <a:xfrm flipH="1">
            <a:off x="4591050" y="1990725"/>
            <a:ext cx="4763" cy="552450"/>
          </a:xfrm>
          <a:prstGeom prst="line">
            <a:avLst/>
          </a:prstGeom>
          <a:noFill/>
          <a:ln w="9525">
            <a:solidFill>
              <a:schemeClr val="tx1"/>
            </a:solidFill>
            <a:round/>
            <a:headEnd/>
            <a:tailEnd type="triangle" w="med" len="med"/>
          </a:ln>
        </p:spPr>
        <p:txBody>
          <a:bodyPr wrap="none" anchor="ctr"/>
          <a:lstStyle/>
          <a:p>
            <a:endParaRPr lang="en-US"/>
          </a:p>
        </p:txBody>
      </p:sp>
      <p:sp>
        <p:nvSpPr>
          <p:cNvPr id="20515" name="Line 43"/>
          <p:cNvSpPr>
            <a:spLocks noChangeShapeType="1"/>
          </p:cNvSpPr>
          <p:nvPr/>
        </p:nvSpPr>
        <p:spPr bwMode="auto">
          <a:xfrm>
            <a:off x="5743575"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0516" name="Line 44"/>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0517" name="Text Box 45"/>
          <p:cNvSpPr txBox="1">
            <a:spLocks noChangeArrowheads="1"/>
          </p:cNvSpPr>
          <p:nvPr/>
        </p:nvSpPr>
        <p:spPr bwMode="auto">
          <a:xfrm>
            <a:off x="4200525"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0518" name="Text Box 46"/>
          <p:cNvSpPr txBox="1">
            <a:spLocks noChangeArrowheads="1"/>
          </p:cNvSpPr>
          <p:nvPr/>
        </p:nvSpPr>
        <p:spPr bwMode="auto">
          <a:xfrm>
            <a:off x="4652963"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0519" name="Text Box 47"/>
          <p:cNvSpPr txBox="1">
            <a:spLocks noChangeArrowheads="1"/>
          </p:cNvSpPr>
          <p:nvPr/>
        </p:nvSpPr>
        <p:spPr bwMode="auto">
          <a:xfrm>
            <a:off x="4457700" y="44005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0520" name="Line 48"/>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Building a Tree</a:t>
            </a:r>
          </a:p>
        </p:txBody>
      </p:sp>
      <p:sp>
        <p:nvSpPr>
          <p:cNvPr id="21508" name="Rectangle 4"/>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1509"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21510"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21511"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21512" name="Line 8"/>
          <p:cNvSpPr>
            <a:spLocks noChangeShapeType="1"/>
          </p:cNvSpPr>
          <p:nvPr/>
        </p:nvSpPr>
        <p:spPr bwMode="auto">
          <a:xfrm>
            <a:off x="3092450" y="1790700"/>
            <a:ext cx="0" cy="438150"/>
          </a:xfrm>
          <a:prstGeom prst="line">
            <a:avLst/>
          </a:prstGeom>
          <a:noFill/>
          <a:ln w="9525">
            <a:solidFill>
              <a:srgbClr val="FF0000"/>
            </a:solidFill>
            <a:round/>
            <a:headEnd/>
            <a:tailEnd/>
          </a:ln>
        </p:spPr>
        <p:txBody>
          <a:bodyPr wrap="none" anchor="ctr"/>
          <a:lstStyle/>
          <a:p>
            <a:endParaRPr lang="en-US"/>
          </a:p>
        </p:txBody>
      </p:sp>
      <p:sp>
        <p:nvSpPr>
          <p:cNvPr id="21513" name="Line 9"/>
          <p:cNvSpPr>
            <a:spLocks noChangeShapeType="1"/>
          </p:cNvSpPr>
          <p:nvPr/>
        </p:nvSpPr>
        <p:spPr bwMode="auto">
          <a:xfrm>
            <a:off x="3832225" y="1790700"/>
            <a:ext cx="0" cy="438150"/>
          </a:xfrm>
          <a:prstGeom prst="line">
            <a:avLst/>
          </a:prstGeom>
          <a:noFill/>
          <a:ln w="9525">
            <a:solidFill>
              <a:srgbClr val="FF0000"/>
            </a:solidFill>
            <a:round/>
            <a:headEnd/>
            <a:tailEnd/>
          </a:ln>
        </p:spPr>
        <p:txBody>
          <a:bodyPr wrap="none" anchor="ctr"/>
          <a:lstStyle/>
          <a:p>
            <a:endParaRPr lang="en-US"/>
          </a:p>
        </p:txBody>
      </p:sp>
      <p:sp>
        <p:nvSpPr>
          <p:cNvPr id="21514" name="Line 10"/>
          <p:cNvSpPr>
            <a:spLocks noChangeShapeType="1"/>
          </p:cNvSpPr>
          <p:nvPr/>
        </p:nvSpPr>
        <p:spPr bwMode="auto">
          <a:xfrm>
            <a:off x="4991100" y="1828800"/>
            <a:ext cx="0" cy="438150"/>
          </a:xfrm>
          <a:prstGeom prst="line">
            <a:avLst/>
          </a:prstGeom>
          <a:noFill/>
          <a:ln w="9525">
            <a:solidFill>
              <a:srgbClr val="FF0000"/>
            </a:solidFill>
            <a:round/>
            <a:headEnd/>
            <a:tailEnd/>
          </a:ln>
        </p:spPr>
        <p:txBody>
          <a:bodyPr wrap="none" anchor="ctr"/>
          <a:lstStyle/>
          <a:p>
            <a:endParaRPr lang="en-US"/>
          </a:p>
        </p:txBody>
      </p:sp>
      <p:sp>
        <p:nvSpPr>
          <p:cNvPr id="21515" name="Line 11"/>
          <p:cNvSpPr>
            <a:spLocks noChangeShapeType="1"/>
          </p:cNvSpPr>
          <p:nvPr/>
        </p:nvSpPr>
        <p:spPr bwMode="auto">
          <a:xfrm>
            <a:off x="6053138" y="1790700"/>
            <a:ext cx="0" cy="438150"/>
          </a:xfrm>
          <a:prstGeom prst="line">
            <a:avLst/>
          </a:prstGeom>
          <a:noFill/>
          <a:ln w="9525">
            <a:solidFill>
              <a:srgbClr val="FF0000"/>
            </a:solidFill>
            <a:round/>
            <a:headEnd/>
            <a:tailEnd/>
          </a:ln>
        </p:spPr>
        <p:txBody>
          <a:bodyPr wrap="none" anchor="ctr"/>
          <a:lstStyle/>
          <a:p>
            <a:endParaRPr lang="en-US"/>
          </a:p>
        </p:txBody>
      </p:sp>
      <p:sp>
        <p:nvSpPr>
          <p:cNvPr id="21516" name="Line 12"/>
          <p:cNvSpPr>
            <a:spLocks noChangeShapeType="1"/>
          </p:cNvSpPr>
          <p:nvPr/>
        </p:nvSpPr>
        <p:spPr bwMode="auto">
          <a:xfrm>
            <a:off x="7326313" y="1790700"/>
            <a:ext cx="0" cy="438150"/>
          </a:xfrm>
          <a:prstGeom prst="line">
            <a:avLst/>
          </a:prstGeom>
          <a:noFill/>
          <a:ln w="9525">
            <a:solidFill>
              <a:srgbClr val="FF0000"/>
            </a:solidFill>
            <a:round/>
            <a:headEnd/>
            <a:tailEnd/>
          </a:ln>
        </p:spPr>
        <p:txBody>
          <a:bodyPr wrap="none" anchor="ctr"/>
          <a:lstStyle/>
          <a:p>
            <a:endParaRPr lang="en-US"/>
          </a:p>
        </p:txBody>
      </p:sp>
      <p:sp>
        <p:nvSpPr>
          <p:cNvPr id="21517" name="Line 16"/>
          <p:cNvSpPr>
            <a:spLocks noChangeShapeType="1"/>
          </p:cNvSpPr>
          <p:nvPr/>
        </p:nvSpPr>
        <p:spPr bwMode="auto">
          <a:xfrm>
            <a:off x="48736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18" name="Line 17"/>
          <p:cNvSpPr>
            <a:spLocks noChangeShapeType="1"/>
          </p:cNvSpPr>
          <p:nvPr/>
        </p:nvSpPr>
        <p:spPr bwMode="auto">
          <a:xfrm>
            <a:off x="123348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19" name="Line 18"/>
          <p:cNvSpPr>
            <a:spLocks noChangeShapeType="1"/>
          </p:cNvSpPr>
          <p:nvPr/>
        </p:nvSpPr>
        <p:spPr bwMode="auto">
          <a:xfrm>
            <a:off x="19796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20" name="Line 19"/>
          <p:cNvSpPr>
            <a:spLocks noChangeShapeType="1"/>
          </p:cNvSpPr>
          <p:nvPr/>
        </p:nvSpPr>
        <p:spPr bwMode="auto">
          <a:xfrm>
            <a:off x="272573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21" name="Line 20"/>
          <p:cNvSpPr>
            <a:spLocks noChangeShapeType="1"/>
          </p:cNvSpPr>
          <p:nvPr/>
        </p:nvSpPr>
        <p:spPr bwMode="auto">
          <a:xfrm>
            <a:off x="6829425"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22" name="Line 21"/>
          <p:cNvSpPr>
            <a:spLocks noChangeShapeType="1"/>
          </p:cNvSpPr>
          <p:nvPr/>
        </p:nvSpPr>
        <p:spPr bwMode="auto">
          <a:xfrm rot="2537517">
            <a:off x="3044825" y="28971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1523" name="Text Box 22"/>
          <p:cNvSpPr txBox="1">
            <a:spLocks noChangeArrowheads="1"/>
          </p:cNvSpPr>
          <p:nvPr/>
        </p:nvSpPr>
        <p:spPr bwMode="auto">
          <a:xfrm>
            <a:off x="2838450"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1524" name="Text Box 23"/>
          <p:cNvSpPr txBox="1">
            <a:spLocks noChangeArrowheads="1"/>
          </p:cNvSpPr>
          <p:nvPr/>
        </p:nvSpPr>
        <p:spPr bwMode="auto">
          <a:xfrm>
            <a:off x="3376613"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1525" name="Text Box 24"/>
          <p:cNvSpPr txBox="1">
            <a:spLocks noChangeArrowheads="1"/>
          </p:cNvSpPr>
          <p:nvPr/>
        </p:nvSpPr>
        <p:spPr bwMode="auto">
          <a:xfrm>
            <a:off x="287338"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1526" name="Text Box 25"/>
          <p:cNvSpPr txBox="1">
            <a:spLocks noChangeArrowheads="1"/>
          </p:cNvSpPr>
          <p:nvPr/>
        </p:nvSpPr>
        <p:spPr bwMode="auto">
          <a:xfrm>
            <a:off x="10350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1527" name="Text Box 26"/>
          <p:cNvSpPr txBox="1">
            <a:spLocks noChangeArrowheads="1"/>
          </p:cNvSpPr>
          <p:nvPr/>
        </p:nvSpPr>
        <p:spPr bwMode="auto">
          <a:xfrm>
            <a:off x="17843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1528" name="Text Box 27"/>
          <p:cNvSpPr txBox="1">
            <a:spLocks noChangeArrowheads="1"/>
          </p:cNvSpPr>
          <p:nvPr/>
        </p:nvSpPr>
        <p:spPr bwMode="auto">
          <a:xfrm>
            <a:off x="2532063"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1529" name="Text Box 28"/>
          <p:cNvSpPr txBox="1">
            <a:spLocks noChangeArrowheads="1"/>
          </p:cNvSpPr>
          <p:nvPr/>
        </p:nvSpPr>
        <p:spPr bwMode="auto">
          <a:xfrm>
            <a:off x="6727825" y="25336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1530" name="Text Box 29"/>
          <p:cNvSpPr txBox="1">
            <a:spLocks noChangeArrowheads="1"/>
          </p:cNvSpPr>
          <p:nvPr/>
        </p:nvSpPr>
        <p:spPr bwMode="auto">
          <a:xfrm>
            <a:off x="8105775"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1531" name="Line 30"/>
          <p:cNvSpPr>
            <a:spLocks noChangeShapeType="1"/>
          </p:cNvSpPr>
          <p:nvPr/>
        </p:nvSpPr>
        <p:spPr bwMode="auto">
          <a:xfrm rot="19062483" flipH="1">
            <a:off x="3394075" y="29241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1532" name="Text Box 31"/>
          <p:cNvSpPr txBox="1">
            <a:spLocks noChangeArrowheads="1"/>
          </p:cNvSpPr>
          <p:nvPr/>
        </p:nvSpPr>
        <p:spPr bwMode="auto">
          <a:xfrm>
            <a:off x="3143250" y="252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1533" name="Line 32"/>
          <p:cNvSpPr>
            <a:spLocks noChangeShapeType="1"/>
          </p:cNvSpPr>
          <p:nvPr/>
        </p:nvSpPr>
        <p:spPr bwMode="auto">
          <a:xfrm>
            <a:off x="3357563" y="19716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1534" name="Line 33"/>
          <p:cNvSpPr>
            <a:spLocks noChangeShapeType="1"/>
          </p:cNvSpPr>
          <p:nvPr/>
        </p:nvSpPr>
        <p:spPr bwMode="auto">
          <a:xfrm rot="2537517">
            <a:off x="4295775" y="30972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1535" name="Text Box 34"/>
          <p:cNvSpPr txBox="1">
            <a:spLocks noChangeArrowheads="1"/>
          </p:cNvSpPr>
          <p:nvPr/>
        </p:nvSpPr>
        <p:spPr bwMode="auto">
          <a:xfrm>
            <a:off x="4067175" y="33909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1536" name="Text Box 35"/>
          <p:cNvSpPr txBox="1">
            <a:spLocks noChangeArrowheads="1"/>
          </p:cNvSpPr>
          <p:nvPr/>
        </p:nvSpPr>
        <p:spPr bwMode="auto">
          <a:xfrm>
            <a:off x="4538663" y="33909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1537" name="Text Box 36"/>
          <p:cNvSpPr txBox="1">
            <a:spLocks noChangeArrowheads="1"/>
          </p:cNvSpPr>
          <p:nvPr/>
        </p:nvSpPr>
        <p:spPr bwMode="auto">
          <a:xfrm>
            <a:off x="4343400" y="27051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1538" name="Line 37"/>
          <p:cNvSpPr>
            <a:spLocks noChangeShapeType="1"/>
          </p:cNvSpPr>
          <p:nvPr/>
        </p:nvSpPr>
        <p:spPr bwMode="auto">
          <a:xfrm rot="19062483" flipH="1">
            <a:off x="4619625" y="30876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1539" name="Line 38"/>
          <p:cNvSpPr>
            <a:spLocks noChangeShapeType="1"/>
          </p:cNvSpPr>
          <p:nvPr/>
        </p:nvSpPr>
        <p:spPr bwMode="auto">
          <a:xfrm>
            <a:off x="4552950" y="2066925"/>
            <a:ext cx="0" cy="614363"/>
          </a:xfrm>
          <a:prstGeom prst="line">
            <a:avLst/>
          </a:prstGeom>
          <a:noFill/>
          <a:ln w="9525">
            <a:solidFill>
              <a:schemeClr val="tx1"/>
            </a:solidFill>
            <a:round/>
            <a:headEnd/>
            <a:tailEnd type="triangle" w="med" len="med"/>
          </a:ln>
        </p:spPr>
        <p:txBody>
          <a:bodyPr wrap="none" anchor="ctr"/>
          <a:lstStyle/>
          <a:p>
            <a:endParaRPr lang="en-US"/>
          </a:p>
        </p:txBody>
      </p:sp>
      <p:sp>
        <p:nvSpPr>
          <p:cNvPr id="21540" name="Line 39"/>
          <p:cNvSpPr>
            <a:spLocks noChangeShapeType="1"/>
          </p:cNvSpPr>
          <p:nvPr/>
        </p:nvSpPr>
        <p:spPr bwMode="auto">
          <a:xfrm>
            <a:off x="8296275" y="1990725"/>
            <a:ext cx="38100" cy="552450"/>
          </a:xfrm>
          <a:prstGeom prst="line">
            <a:avLst/>
          </a:prstGeom>
          <a:noFill/>
          <a:ln w="9525">
            <a:solidFill>
              <a:schemeClr val="tx1"/>
            </a:solidFill>
            <a:round/>
            <a:headEnd/>
            <a:tailEnd type="triangle" w="med" len="med"/>
          </a:ln>
        </p:spPr>
        <p:txBody>
          <a:bodyPr wrap="none" anchor="ctr"/>
          <a:lstStyle/>
          <a:p>
            <a:endParaRPr lang="en-US"/>
          </a:p>
        </p:txBody>
      </p:sp>
      <p:sp>
        <p:nvSpPr>
          <p:cNvPr id="21541" name="Line 40"/>
          <p:cNvSpPr>
            <a:spLocks noChangeShapeType="1"/>
          </p:cNvSpPr>
          <p:nvPr/>
        </p:nvSpPr>
        <p:spPr bwMode="auto">
          <a:xfrm rot="2537517">
            <a:off x="5543550" y="30210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1542" name="Text Box 41"/>
          <p:cNvSpPr txBox="1">
            <a:spLocks noChangeArrowheads="1"/>
          </p:cNvSpPr>
          <p:nvPr/>
        </p:nvSpPr>
        <p:spPr bwMode="auto">
          <a:xfrm>
            <a:off x="5343525" y="3324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1543" name="Text Box 42"/>
          <p:cNvSpPr txBox="1">
            <a:spLocks noChangeArrowheads="1"/>
          </p:cNvSpPr>
          <p:nvPr/>
        </p:nvSpPr>
        <p:spPr bwMode="auto">
          <a:xfrm>
            <a:off x="5795963" y="3324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1544" name="Text Box 43"/>
          <p:cNvSpPr txBox="1">
            <a:spLocks noChangeArrowheads="1"/>
          </p:cNvSpPr>
          <p:nvPr/>
        </p:nvSpPr>
        <p:spPr bwMode="auto">
          <a:xfrm>
            <a:off x="5600700" y="26289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1545" name="Line 44"/>
          <p:cNvSpPr>
            <a:spLocks noChangeShapeType="1"/>
          </p:cNvSpPr>
          <p:nvPr/>
        </p:nvSpPr>
        <p:spPr bwMode="auto">
          <a:xfrm rot="19062483" flipH="1">
            <a:off x="5886450" y="30114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1546" name="Line 45"/>
          <p:cNvSpPr>
            <a:spLocks noChangeShapeType="1"/>
          </p:cNvSpPr>
          <p:nvPr/>
        </p:nvSpPr>
        <p:spPr bwMode="auto">
          <a:xfrm>
            <a:off x="5776913" y="2085975"/>
            <a:ext cx="9525" cy="538163"/>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Building a Tree</a:t>
            </a:r>
          </a:p>
        </p:txBody>
      </p:sp>
      <p:sp>
        <p:nvSpPr>
          <p:cNvPr id="22532" name="Rectangle 4"/>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2533"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22534"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22535" name="Line 7"/>
          <p:cNvSpPr>
            <a:spLocks noChangeShapeType="1"/>
          </p:cNvSpPr>
          <p:nvPr/>
        </p:nvSpPr>
        <p:spPr bwMode="auto">
          <a:xfrm>
            <a:off x="2354263" y="1790700"/>
            <a:ext cx="0" cy="438150"/>
          </a:xfrm>
          <a:prstGeom prst="line">
            <a:avLst/>
          </a:prstGeom>
          <a:noFill/>
          <a:ln w="9525">
            <a:solidFill>
              <a:srgbClr val="FF0000"/>
            </a:solidFill>
            <a:round/>
            <a:headEnd/>
            <a:tailEnd/>
          </a:ln>
        </p:spPr>
        <p:txBody>
          <a:bodyPr wrap="none" anchor="ctr"/>
          <a:lstStyle/>
          <a:p>
            <a:endParaRPr lang="en-US"/>
          </a:p>
        </p:txBody>
      </p:sp>
      <p:sp>
        <p:nvSpPr>
          <p:cNvPr id="22536" name="Line 8"/>
          <p:cNvSpPr>
            <a:spLocks noChangeShapeType="1"/>
          </p:cNvSpPr>
          <p:nvPr/>
        </p:nvSpPr>
        <p:spPr bwMode="auto">
          <a:xfrm>
            <a:off x="4343400" y="1790700"/>
            <a:ext cx="0" cy="438150"/>
          </a:xfrm>
          <a:prstGeom prst="line">
            <a:avLst/>
          </a:prstGeom>
          <a:noFill/>
          <a:ln w="9525">
            <a:solidFill>
              <a:srgbClr val="FF0000"/>
            </a:solidFill>
            <a:round/>
            <a:headEnd/>
            <a:tailEnd/>
          </a:ln>
        </p:spPr>
        <p:txBody>
          <a:bodyPr wrap="none" anchor="ctr"/>
          <a:lstStyle/>
          <a:p>
            <a:endParaRPr lang="en-US"/>
          </a:p>
        </p:txBody>
      </p:sp>
      <p:sp>
        <p:nvSpPr>
          <p:cNvPr id="22537" name="Line 9"/>
          <p:cNvSpPr>
            <a:spLocks noChangeShapeType="1"/>
          </p:cNvSpPr>
          <p:nvPr/>
        </p:nvSpPr>
        <p:spPr bwMode="auto">
          <a:xfrm>
            <a:off x="6324600" y="1790700"/>
            <a:ext cx="0" cy="438150"/>
          </a:xfrm>
          <a:prstGeom prst="line">
            <a:avLst/>
          </a:prstGeom>
          <a:noFill/>
          <a:ln w="9525">
            <a:solidFill>
              <a:srgbClr val="FF0000"/>
            </a:solidFill>
            <a:round/>
            <a:headEnd/>
            <a:tailEnd/>
          </a:ln>
        </p:spPr>
        <p:txBody>
          <a:bodyPr wrap="none" anchor="ctr"/>
          <a:lstStyle/>
          <a:p>
            <a:endParaRPr lang="en-US"/>
          </a:p>
        </p:txBody>
      </p:sp>
      <p:sp>
        <p:nvSpPr>
          <p:cNvPr id="22538" name="Line 10"/>
          <p:cNvSpPr>
            <a:spLocks noChangeShapeType="1"/>
          </p:cNvSpPr>
          <p:nvPr/>
        </p:nvSpPr>
        <p:spPr bwMode="auto">
          <a:xfrm>
            <a:off x="7848600" y="1790700"/>
            <a:ext cx="0" cy="438150"/>
          </a:xfrm>
          <a:prstGeom prst="line">
            <a:avLst/>
          </a:prstGeom>
          <a:noFill/>
          <a:ln w="9525">
            <a:solidFill>
              <a:srgbClr val="FF0000"/>
            </a:solidFill>
            <a:round/>
            <a:headEnd/>
            <a:tailEnd/>
          </a:ln>
        </p:spPr>
        <p:txBody>
          <a:bodyPr wrap="none" anchor="ctr"/>
          <a:lstStyle/>
          <a:p>
            <a:endParaRPr lang="en-US"/>
          </a:p>
        </p:txBody>
      </p:sp>
      <p:sp>
        <p:nvSpPr>
          <p:cNvPr id="22539" name="Line 18"/>
          <p:cNvSpPr>
            <a:spLocks noChangeShapeType="1"/>
          </p:cNvSpPr>
          <p:nvPr/>
        </p:nvSpPr>
        <p:spPr bwMode="auto">
          <a:xfrm>
            <a:off x="4175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40" name="Line 19"/>
          <p:cNvSpPr>
            <a:spLocks noChangeShapeType="1"/>
          </p:cNvSpPr>
          <p:nvPr/>
        </p:nvSpPr>
        <p:spPr bwMode="auto">
          <a:xfrm>
            <a:off x="116363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41" name="Line 20"/>
          <p:cNvSpPr>
            <a:spLocks noChangeShapeType="1"/>
          </p:cNvSpPr>
          <p:nvPr/>
        </p:nvSpPr>
        <p:spPr bwMode="auto">
          <a:xfrm>
            <a:off x="7315200" y="2097088"/>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42" name="Line 21"/>
          <p:cNvSpPr>
            <a:spLocks noChangeShapeType="1"/>
          </p:cNvSpPr>
          <p:nvPr/>
        </p:nvSpPr>
        <p:spPr bwMode="auto">
          <a:xfrm rot="2537517">
            <a:off x="1749425" y="29352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2543" name="Text Box 22"/>
          <p:cNvSpPr txBox="1">
            <a:spLocks noChangeArrowheads="1"/>
          </p:cNvSpPr>
          <p:nvPr/>
        </p:nvSpPr>
        <p:spPr bwMode="auto">
          <a:xfrm>
            <a:off x="1562100" y="34401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2544" name="Text Box 23"/>
          <p:cNvSpPr txBox="1">
            <a:spLocks noChangeArrowheads="1"/>
          </p:cNvSpPr>
          <p:nvPr/>
        </p:nvSpPr>
        <p:spPr bwMode="auto">
          <a:xfrm>
            <a:off x="2081213" y="34401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2545" name="Text Box 26"/>
          <p:cNvSpPr txBox="1">
            <a:spLocks noChangeArrowheads="1"/>
          </p:cNvSpPr>
          <p:nvPr/>
        </p:nvSpPr>
        <p:spPr bwMode="auto">
          <a:xfrm>
            <a:off x="2222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2546" name="Text Box 27"/>
          <p:cNvSpPr txBox="1">
            <a:spLocks noChangeArrowheads="1"/>
          </p:cNvSpPr>
          <p:nvPr/>
        </p:nvSpPr>
        <p:spPr bwMode="auto">
          <a:xfrm>
            <a:off x="969963"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2547" name="Text Box 28"/>
          <p:cNvSpPr txBox="1">
            <a:spLocks noChangeArrowheads="1"/>
          </p:cNvSpPr>
          <p:nvPr/>
        </p:nvSpPr>
        <p:spPr bwMode="auto">
          <a:xfrm>
            <a:off x="7086600" y="264001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2548" name="Text Box 29"/>
          <p:cNvSpPr txBox="1">
            <a:spLocks noChangeArrowheads="1"/>
          </p:cNvSpPr>
          <p:nvPr/>
        </p:nvSpPr>
        <p:spPr bwMode="auto">
          <a:xfrm>
            <a:off x="8296275" y="26590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2549" name="Line 30"/>
          <p:cNvSpPr>
            <a:spLocks noChangeShapeType="1"/>
          </p:cNvSpPr>
          <p:nvPr/>
        </p:nvSpPr>
        <p:spPr bwMode="auto">
          <a:xfrm rot="19062483" flipH="1">
            <a:off x="2098675" y="29622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2550" name="Text Box 31"/>
          <p:cNvSpPr txBox="1">
            <a:spLocks noChangeArrowheads="1"/>
          </p:cNvSpPr>
          <p:nvPr/>
        </p:nvSpPr>
        <p:spPr bwMode="auto">
          <a:xfrm>
            <a:off x="1847850" y="2563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2551" name="Line 32"/>
          <p:cNvSpPr>
            <a:spLocks noChangeShapeType="1"/>
          </p:cNvSpPr>
          <p:nvPr/>
        </p:nvSpPr>
        <p:spPr bwMode="auto">
          <a:xfrm>
            <a:off x="2062163" y="20097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52" name="Line 33"/>
          <p:cNvSpPr>
            <a:spLocks noChangeShapeType="1"/>
          </p:cNvSpPr>
          <p:nvPr/>
        </p:nvSpPr>
        <p:spPr bwMode="auto">
          <a:xfrm rot="2537517">
            <a:off x="3071813" y="31734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2553" name="Text Box 34"/>
          <p:cNvSpPr txBox="1">
            <a:spLocks noChangeArrowheads="1"/>
          </p:cNvSpPr>
          <p:nvPr/>
        </p:nvSpPr>
        <p:spPr bwMode="auto">
          <a:xfrm>
            <a:off x="2843213" y="34671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2554" name="Text Box 35"/>
          <p:cNvSpPr txBox="1">
            <a:spLocks noChangeArrowheads="1"/>
          </p:cNvSpPr>
          <p:nvPr/>
        </p:nvSpPr>
        <p:spPr bwMode="auto">
          <a:xfrm>
            <a:off x="3314700" y="34671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2555" name="Text Box 36"/>
          <p:cNvSpPr txBox="1">
            <a:spLocks noChangeArrowheads="1"/>
          </p:cNvSpPr>
          <p:nvPr/>
        </p:nvSpPr>
        <p:spPr bwMode="auto">
          <a:xfrm>
            <a:off x="3119438" y="27813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2556" name="Line 37"/>
          <p:cNvSpPr>
            <a:spLocks noChangeShapeType="1"/>
          </p:cNvSpPr>
          <p:nvPr/>
        </p:nvSpPr>
        <p:spPr bwMode="auto">
          <a:xfrm rot="19062483" flipH="1">
            <a:off x="3395663" y="31638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2557" name="Line 38"/>
          <p:cNvSpPr>
            <a:spLocks noChangeShapeType="1"/>
          </p:cNvSpPr>
          <p:nvPr/>
        </p:nvSpPr>
        <p:spPr bwMode="auto">
          <a:xfrm>
            <a:off x="3300413" y="2028825"/>
            <a:ext cx="0" cy="766763"/>
          </a:xfrm>
          <a:prstGeom prst="line">
            <a:avLst/>
          </a:prstGeom>
          <a:noFill/>
          <a:ln w="9525">
            <a:solidFill>
              <a:schemeClr val="tx1"/>
            </a:solidFill>
            <a:round/>
            <a:headEnd/>
            <a:tailEnd type="triangle" w="med" len="med"/>
          </a:ln>
        </p:spPr>
        <p:txBody>
          <a:bodyPr wrap="none" anchor="ctr"/>
          <a:lstStyle/>
          <a:p>
            <a:endParaRPr lang="en-US"/>
          </a:p>
        </p:txBody>
      </p:sp>
      <p:sp>
        <p:nvSpPr>
          <p:cNvPr id="22558" name="Line 39"/>
          <p:cNvSpPr>
            <a:spLocks noChangeShapeType="1"/>
          </p:cNvSpPr>
          <p:nvPr/>
        </p:nvSpPr>
        <p:spPr bwMode="auto">
          <a:xfrm>
            <a:off x="8334375" y="2116138"/>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2559" name="Line 40"/>
          <p:cNvSpPr>
            <a:spLocks noChangeShapeType="1"/>
          </p:cNvSpPr>
          <p:nvPr/>
        </p:nvSpPr>
        <p:spPr bwMode="auto">
          <a:xfrm rot="2537517">
            <a:off x="5305425" y="32210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2560" name="Text Box 41"/>
          <p:cNvSpPr txBox="1">
            <a:spLocks noChangeArrowheads="1"/>
          </p:cNvSpPr>
          <p:nvPr/>
        </p:nvSpPr>
        <p:spPr bwMode="auto">
          <a:xfrm>
            <a:off x="5105400" y="35242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2561" name="Text Box 42"/>
          <p:cNvSpPr txBox="1">
            <a:spLocks noChangeArrowheads="1"/>
          </p:cNvSpPr>
          <p:nvPr/>
        </p:nvSpPr>
        <p:spPr bwMode="auto">
          <a:xfrm>
            <a:off x="5557838" y="35242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2562" name="Text Box 43"/>
          <p:cNvSpPr txBox="1">
            <a:spLocks noChangeArrowheads="1"/>
          </p:cNvSpPr>
          <p:nvPr/>
        </p:nvSpPr>
        <p:spPr bwMode="auto">
          <a:xfrm>
            <a:off x="5362575" y="28289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2563" name="Line 44"/>
          <p:cNvSpPr>
            <a:spLocks noChangeShapeType="1"/>
          </p:cNvSpPr>
          <p:nvPr/>
        </p:nvSpPr>
        <p:spPr bwMode="auto">
          <a:xfrm rot="19062483" flipH="1">
            <a:off x="5648325" y="32115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2564" name="Line 45"/>
          <p:cNvSpPr>
            <a:spLocks noChangeShapeType="1"/>
          </p:cNvSpPr>
          <p:nvPr/>
        </p:nvSpPr>
        <p:spPr bwMode="auto">
          <a:xfrm>
            <a:off x="5562600" y="1905000"/>
            <a:ext cx="0" cy="914400"/>
          </a:xfrm>
          <a:prstGeom prst="line">
            <a:avLst/>
          </a:prstGeom>
          <a:noFill/>
          <a:ln w="9525">
            <a:solidFill>
              <a:schemeClr val="tx1"/>
            </a:solidFill>
            <a:round/>
            <a:headEnd/>
            <a:tailEnd type="triangle" w="med" len="med"/>
          </a:ln>
        </p:spPr>
        <p:txBody>
          <a:bodyPr wrap="none" anchor="ctr"/>
          <a:lstStyle/>
          <a:p>
            <a:endParaRPr lang="en-US"/>
          </a:p>
        </p:txBody>
      </p:sp>
      <p:sp>
        <p:nvSpPr>
          <p:cNvPr id="22565" name="Line 46"/>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2566" name="Text Box 47"/>
          <p:cNvSpPr txBox="1">
            <a:spLocks noChangeArrowheads="1"/>
          </p:cNvSpPr>
          <p:nvPr/>
        </p:nvSpPr>
        <p:spPr bwMode="auto">
          <a:xfrm>
            <a:off x="4200525"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2567" name="Text Box 48"/>
          <p:cNvSpPr txBox="1">
            <a:spLocks noChangeArrowheads="1"/>
          </p:cNvSpPr>
          <p:nvPr/>
        </p:nvSpPr>
        <p:spPr bwMode="auto">
          <a:xfrm>
            <a:off x="4652963"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2568" name="Text Box 49"/>
          <p:cNvSpPr txBox="1">
            <a:spLocks noChangeArrowheads="1"/>
          </p:cNvSpPr>
          <p:nvPr/>
        </p:nvSpPr>
        <p:spPr bwMode="auto">
          <a:xfrm>
            <a:off x="4457700" y="44005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2569" name="Line 50"/>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Building a Tree</a:t>
            </a:r>
          </a:p>
        </p:txBody>
      </p:sp>
      <p:sp>
        <p:nvSpPr>
          <p:cNvPr id="23556" name="Rectangle 4"/>
          <p:cNvSpPr>
            <a:spLocks noChangeArrowheads="1"/>
          </p:cNvSpPr>
          <p:nvPr/>
        </p:nvSpPr>
        <p:spPr bwMode="auto">
          <a:xfrm>
            <a:off x="152400" y="1790700"/>
            <a:ext cx="82677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3557" name="Line 5"/>
          <p:cNvSpPr>
            <a:spLocks noChangeShapeType="1"/>
          </p:cNvSpPr>
          <p:nvPr/>
        </p:nvSpPr>
        <p:spPr bwMode="auto">
          <a:xfrm>
            <a:off x="876300" y="1790700"/>
            <a:ext cx="0" cy="438150"/>
          </a:xfrm>
          <a:prstGeom prst="line">
            <a:avLst/>
          </a:prstGeom>
          <a:noFill/>
          <a:ln w="9525">
            <a:solidFill>
              <a:srgbClr val="FF0000"/>
            </a:solidFill>
            <a:round/>
            <a:headEnd/>
            <a:tailEnd/>
          </a:ln>
        </p:spPr>
        <p:txBody>
          <a:bodyPr wrap="none" anchor="ctr"/>
          <a:lstStyle/>
          <a:p>
            <a:endParaRPr lang="en-US"/>
          </a:p>
        </p:txBody>
      </p:sp>
      <p:sp>
        <p:nvSpPr>
          <p:cNvPr id="23558" name="Line 6"/>
          <p:cNvSpPr>
            <a:spLocks noChangeShapeType="1"/>
          </p:cNvSpPr>
          <p:nvPr/>
        </p:nvSpPr>
        <p:spPr bwMode="auto">
          <a:xfrm>
            <a:off x="1614488" y="1790700"/>
            <a:ext cx="0" cy="438150"/>
          </a:xfrm>
          <a:prstGeom prst="line">
            <a:avLst/>
          </a:prstGeom>
          <a:noFill/>
          <a:ln w="9525">
            <a:solidFill>
              <a:srgbClr val="FF0000"/>
            </a:solidFill>
            <a:round/>
            <a:headEnd/>
            <a:tailEnd/>
          </a:ln>
        </p:spPr>
        <p:txBody>
          <a:bodyPr wrap="none" anchor="ctr"/>
          <a:lstStyle/>
          <a:p>
            <a:endParaRPr lang="en-US"/>
          </a:p>
        </p:txBody>
      </p:sp>
      <p:sp>
        <p:nvSpPr>
          <p:cNvPr id="23559" name="Line 7"/>
          <p:cNvSpPr>
            <a:spLocks noChangeShapeType="1"/>
          </p:cNvSpPr>
          <p:nvPr/>
        </p:nvSpPr>
        <p:spPr bwMode="auto">
          <a:xfrm>
            <a:off x="2449513" y="1790700"/>
            <a:ext cx="0" cy="438150"/>
          </a:xfrm>
          <a:prstGeom prst="line">
            <a:avLst/>
          </a:prstGeom>
          <a:noFill/>
          <a:ln w="9525">
            <a:solidFill>
              <a:srgbClr val="FF0000"/>
            </a:solidFill>
            <a:round/>
            <a:headEnd/>
            <a:tailEnd/>
          </a:ln>
        </p:spPr>
        <p:txBody>
          <a:bodyPr wrap="none" anchor="ctr"/>
          <a:lstStyle/>
          <a:p>
            <a:endParaRPr lang="en-US"/>
          </a:p>
        </p:txBody>
      </p:sp>
      <p:sp>
        <p:nvSpPr>
          <p:cNvPr id="23560" name="Line 8"/>
          <p:cNvSpPr>
            <a:spLocks noChangeShapeType="1"/>
          </p:cNvSpPr>
          <p:nvPr/>
        </p:nvSpPr>
        <p:spPr bwMode="auto">
          <a:xfrm>
            <a:off x="3530600" y="1790700"/>
            <a:ext cx="0" cy="438150"/>
          </a:xfrm>
          <a:prstGeom prst="line">
            <a:avLst/>
          </a:prstGeom>
          <a:noFill/>
          <a:ln w="9525">
            <a:solidFill>
              <a:srgbClr val="FF0000"/>
            </a:solidFill>
            <a:round/>
            <a:headEnd/>
            <a:tailEnd/>
          </a:ln>
        </p:spPr>
        <p:txBody>
          <a:bodyPr wrap="none" anchor="ctr"/>
          <a:lstStyle/>
          <a:p>
            <a:endParaRPr lang="en-US"/>
          </a:p>
        </p:txBody>
      </p:sp>
      <p:sp>
        <p:nvSpPr>
          <p:cNvPr id="23561" name="Line 9"/>
          <p:cNvSpPr>
            <a:spLocks noChangeShapeType="1"/>
          </p:cNvSpPr>
          <p:nvPr/>
        </p:nvSpPr>
        <p:spPr bwMode="auto">
          <a:xfrm>
            <a:off x="4765675" y="1790700"/>
            <a:ext cx="0" cy="438150"/>
          </a:xfrm>
          <a:prstGeom prst="line">
            <a:avLst/>
          </a:prstGeom>
          <a:noFill/>
          <a:ln w="9525">
            <a:solidFill>
              <a:srgbClr val="FF0000"/>
            </a:solidFill>
            <a:round/>
            <a:headEnd/>
            <a:tailEnd/>
          </a:ln>
        </p:spPr>
        <p:txBody>
          <a:bodyPr wrap="none" anchor="ctr"/>
          <a:lstStyle/>
          <a:p>
            <a:endParaRPr lang="en-US"/>
          </a:p>
        </p:txBody>
      </p:sp>
      <p:sp>
        <p:nvSpPr>
          <p:cNvPr id="23562" name="Line 10"/>
          <p:cNvSpPr>
            <a:spLocks noChangeShapeType="1"/>
          </p:cNvSpPr>
          <p:nvPr/>
        </p:nvSpPr>
        <p:spPr bwMode="auto">
          <a:xfrm>
            <a:off x="5905500" y="1790700"/>
            <a:ext cx="0" cy="438150"/>
          </a:xfrm>
          <a:prstGeom prst="line">
            <a:avLst/>
          </a:prstGeom>
          <a:noFill/>
          <a:ln w="9525">
            <a:solidFill>
              <a:srgbClr val="FF0000"/>
            </a:solidFill>
            <a:round/>
            <a:headEnd/>
            <a:tailEnd/>
          </a:ln>
        </p:spPr>
        <p:txBody>
          <a:bodyPr wrap="none" anchor="ctr"/>
          <a:lstStyle/>
          <a:p>
            <a:endParaRPr lang="en-US"/>
          </a:p>
        </p:txBody>
      </p:sp>
      <p:sp>
        <p:nvSpPr>
          <p:cNvPr id="23563" name="Line 11"/>
          <p:cNvSpPr>
            <a:spLocks noChangeShapeType="1"/>
          </p:cNvSpPr>
          <p:nvPr/>
        </p:nvSpPr>
        <p:spPr bwMode="auto">
          <a:xfrm>
            <a:off x="7081838" y="1790700"/>
            <a:ext cx="0" cy="438150"/>
          </a:xfrm>
          <a:prstGeom prst="line">
            <a:avLst/>
          </a:prstGeom>
          <a:noFill/>
          <a:ln w="9525">
            <a:solidFill>
              <a:srgbClr val="FF0000"/>
            </a:solidFill>
            <a:round/>
            <a:headEnd/>
            <a:tailEnd/>
          </a:ln>
        </p:spPr>
        <p:txBody>
          <a:bodyPr wrap="none" anchor="ctr"/>
          <a:lstStyle/>
          <a:p>
            <a:endParaRPr lang="en-US"/>
          </a:p>
        </p:txBody>
      </p:sp>
      <p:sp>
        <p:nvSpPr>
          <p:cNvPr id="23564" name="Line 16"/>
          <p:cNvSpPr>
            <a:spLocks noChangeShapeType="1"/>
          </p:cNvSpPr>
          <p:nvPr/>
        </p:nvSpPr>
        <p:spPr bwMode="auto">
          <a:xfrm>
            <a:off x="417513"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65" name="Line 17"/>
          <p:cNvSpPr>
            <a:spLocks noChangeShapeType="1"/>
          </p:cNvSpPr>
          <p:nvPr/>
        </p:nvSpPr>
        <p:spPr bwMode="auto">
          <a:xfrm>
            <a:off x="1163638"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66" name="Line 18"/>
          <p:cNvSpPr>
            <a:spLocks noChangeShapeType="1"/>
          </p:cNvSpPr>
          <p:nvPr/>
        </p:nvSpPr>
        <p:spPr bwMode="auto">
          <a:xfrm>
            <a:off x="5343525" y="20669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67" name="Line 19"/>
          <p:cNvSpPr>
            <a:spLocks noChangeShapeType="1"/>
          </p:cNvSpPr>
          <p:nvPr/>
        </p:nvSpPr>
        <p:spPr bwMode="auto">
          <a:xfrm rot="2537517">
            <a:off x="1635125" y="295433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3568" name="Text Box 20"/>
          <p:cNvSpPr txBox="1">
            <a:spLocks noChangeArrowheads="1"/>
          </p:cNvSpPr>
          <p:nvPr/>
        </p:nvSpPr>
        <p:spPr bwMode="auto">
          <a:xfrm>
            <a:off x="1428750" y="34591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3569" name="Text Box 21"/>
          <p:cNvSpPr txBox="1">
            <a:spLocks noChangeArrowheads="1"/>
          </p:cNvSpPr>
          <p:nvPr/>
        </p:nvSpPr>
        <p:spPr bwMode="auto">
          <a:xfrm>
            <a:off x="1966913" y="34591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3570" name="Text Box 22"/>
          <p:cNvSpPr txBox="1">
            <a:spLocks noChangeArrowheads="1"/>
          </p:cNvSpPr>
          <p:nvPr/>
        </p:nvSpPr>
        <p:spPr bwMode="auto">
          <a:xfrm>
            <a:off x="222250"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3571" name="Text Box 23"/>
          <p:cNvSpPr txBox="1">
            <a:spLocks noChangeArrowheads="1"/>
          </p:cNvSpPr>
          <p:nvPr/>
        </p:nvSpPr>
        <p:spPr bwMode="auto">
          <a:xfrm>
            <a:off x="969963"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3572" name="Text Box 24"/>
          <p:cNvSpPr txBox="1">
            <a:spLocks noChangeArrowheads="1"/>
          </p:cNvSpPr>
          <p:nvPr/>
        </p:nvSpPr>
        <p:spPr bwMode="auto">
          <a:xfrm>
            <a:off x="5280025" y="2609850"/>
            <a:ext cx="5143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3573" name="Text Box 25"/>
          <p:cNvSpPr txBox="1">
            <a:spLocks noChangeArrowheads="1"/>
          </p:cNvSpPr>
          <p:nvPr/>
        </p:nvSpPr>
        <p:spPr bwMode="auto">
          <a:xfrm>
            <a:off x="7781925" y="25336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3574" name="Line 26"/>
          <p:cNvSpPr>
            <a:spLocks noChangeShapeType="1"/>
          </p:cNvSpPr>
          <p:nvPr/>
        </p:nvSpPr>
        <p:spPr bwMode="auto">
          <a:xfrm rot="19062483" flipH="1">
            <a:off x="1984375" y="298132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3575" name="Text Box 27"/>
          <p:cNvSpPr txBox="1">
            <a:spLocks noChangeArrowheads="1"/>
          </p:cNvSpPr>
          <p:nvPr/>
        </p:nvSpPr>
        <p:spPr bwMode="auto">
          <a:xfrm>
            <a:off x="1733550" y="25828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3576" name="Line 28"/>
          <p:cNvSpPr>
            <a:spLocks noChangeShapeType="1"/>
          </p:cNvSpPr>
          <p:nvPr/>
        </p:nvSpPr>
        <p:spPr bwMode="auto">
          <a:xfrm>
            <a:off x="1947863" y="20288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77" name="Line 29"/>
          <p:cNvSpPr>
            <a:spLocks noChangeShapeType="1"/>
          </p:cNvSpPr>
          <p:nvPr/>
        </p:nvSpPr>
        <p:spPr bwMode="auto">
          <a:xfrm rot="2537517">
            <a:off x="2809875" y="31924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78" name="Text Box 30"/>
          <p:cNvSpPr txBox="1">
            <a:spLocks noChangeArrowheads="1"/>
          </p:cNvSpPr>
          <p:nvPr/>
        </p:nvSpPr>
        <p:spPr bwMode="auto">
          <a:xfrm>
            <a:off x="2581275" y="3486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3579" name="Text Box 31"/>
          <p:cNvSpPr txBox="1">
            <a:spLocks noChangeArrowheads="1"/>
          </p:cNvSpPr>
          <p:nvPr/>
        </p:nvSpPr>
        <p:spPr bwMode="auto">
          <a:xfrm>
            <a:off x="3052763" y="3486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3580" name="Text Box 32"/>
          <p:cNvSpPr txBox="1">
            <a:spLocks noChangeArrowheads="1"/>
          </p:cNvSpPr>
          <p:nvPr/>
        </p:nvSpPr>
        <p:spPr bwMode="auto">
          <a:xfrm>
            <a:off x="2857500" y="28003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3581" name="Line 33"/>
          <p:cNvSpPr>
            <a:spLocks noChangeShapeType="1"/>
          </p:cNvSpPr>
          <p:nvPr/>
        </p:nvSpPr>
        <p:spPr bwMode="auto">
          <a:xfrm rot="19062483" flipH="1">
            <a:off x="3133725" y="31829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82" name="Line 34"/>
          <p:cNvSpPr>
            <a:spLocks noChangeShapeType="1"/>
          </p:cNvSpPr>
          <p:nvPr/>
        </p:nvSpPr>
        <p:spPr bwMode="auto">
          <a:xfrm>
            <a:off x="2995613" y="2028825"/>
            <a:ext cx="0" cy="766763"/>
          </a:xfrm>
          <a:prstGeom prst="line">
            <a:avLst/>
          </a:prstGeom>
          <a:noFill/>
          <a:ln w="9525">
            <a:solidFill>
              <a:schemeClr val="tx1"/>
            </a:solidFill>
            <a:round/>
            <a:headEnd/>
            <a:tailEnd type="triangle" w="med" len="med"/>
          </a:ln>
        </p:spPr>
        <p:txBody>
          <a:bodyPr wrap="none" anchor="ctr"/>
          <a:lstStyle/>
          <a:p>
            <a:endParaRPr lang="en-US"/>
          </a:p>
        </p:txBody>
      </p:sp>
      <p:sp>
        <p:nvSpPr>
          <p:cNvPr id="23583" name="Line 35"/>
          <p:cNvSpPr>
            <a:spLocks noChangeShapeType="1"/>
          </p:cNvSpPr>
          <p:nvPr/>
        </p:nvSpPr>
        <p:spPr bwMode="auto">
          <a:xfrm>
            <a:off x="7820025" y="199072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3584" name="Line 36"/>
          <p:cNvSpPr>
            <a:spLocks noChangeShapeType="1"/>
          </p:cNvSpPr>
          <p:nvPr/>
        </p:nvSpPr>
        <p:spPr bwMode="auto">
          <a:xfrm rot="2537517">
            <a:off x="4057650" y="30781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85" name="Text Box 37"/>
          <p:cNvSpPr txBox="1">
            <a:spLocks noChangeArrowheads="1"/>
          </p:cNvSpPr>
          <p:nvPr/>
        </p:nvSpPr>
        <p:spPr bwMode="auto">
          <a:xfrm>
            <a:off x="3857625" y="33813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3586" name="Text Box 38"/>
          <p:cNvSpPr txBox="1">
            <a:spLocks noChangeArrowheads="1"/>
          </p:cNvSpPr>
          <p:nvPr/>
        </p:nvSpPr>
        <p:spPr bwMode="auto">
          <a:xfrm>
            <a:off x="4310063" y="33813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3587" name="Text Box 39"/>
          <p:cNvSpPr txBox="1">
            <a:spLocks noChangeArrowheads="1"/>
          </p:cNvSpPr>
          <p:nvPr/>
        </p:nvSpPr>
        <p:spPr bwMode="auto">
          <a:xfrm>
            <a:off x="4114800" y="26860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3588" name="Line 40"/>
          <p:cNvSpPr>
            <a:spLocks noChangeShapeType="1"/>
          </p:cNvSpPr>
          <p:nvPr/>
        </p:nvSpPr>
        <p:spPr bwMode="auto">
          <a:xfrm rot="19062483" flipH="1">
            <a:off x="4400550" y="30686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89" name="Line 41"/>
          <p:cNvSpPr>
            <a:spLocks noChangeShapeType="1"/>
          </p:cNvSpPr>
          <p:nvPr/>
        </p:nvSpPr>
        <p:spPr bwMode="auto">
          <a:xfrm flipH="1">
            <a:off x="4286250" y="2009775"/>
            <a:ext cx="9525" cy="690563"/>
          </a:xfrm>
          <a:prstGeom prst="line">
            <a:avLst/>
          </a:prstGeom>
          <a:noFill/>
          <a:ln w="9525">
            <a:solidFill>
              <a:schemeClr val="tx1"/>
            </a:solidFill>
            <a:round/>
            <a:headEnd/>
            <a:tailEnd type="triangle" w="med" len="med"/>
          </a:ln>
        </p:spPr>
        <p:txBody>
          <a:bodyPr wrap="none" anchor="ctr"/>
          <a:lstStyle/>
          <a:p>
            <a:endParaRPr lang="en-US"/>
          </a:p>
        </p:txBody>
      </p:sp>
      <p:sp>
        <p:nvSpPr>
          <p:cNvPr id="23590" name="Line 42"/>
          <p:cNvSpPr>
            <a:spLocks noChangeShapeType="1"/>
          </p:cNvSpPr>
          <p:nvPr/>
        </p:nvSpPr>
        <p:spPr bwMode="auto">
          <a:xfrm rot="2537517">
            <a:off x="6419850" y="30972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91" name="Text Box 43"/>
          <p:cNvSpPr txBox="1">
            <a:spLocks noChangeArrowheads="1"/>
          </p:cNvSpPr>
          <p:nvPr/>
        </p:nvSpPr>
        <p:spPr bwMode="auto">
          <a:xfrm>
            <a:off x="6219825" y="34004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3592" name="Text Box 44"/>
          <p:cNvSpPr txBox="1">
            <a:spLocks noChangeArrowheads="1"/>
          </p:cNvSpPr>
          <p:nvPr/>
        </p:nvSpPr>
        <p:spPr bwMode="auto">
          <a:xfrm>
            <a:off x="6672263" y="34004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3593" name="Text Box 45"/>
          <p:cNvSpPr txBox="1">
            <a:spLocks noChangeArrowheads="1"/>
          </p:cNvSpPr>
          <p:nvPr/>
        </p:nvSpPr>
        <p:spPr bwMode="auto">
          <a:xfrm>
            <a:off x="6477000" y="27051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3594" name="Line 46"/>
          <p:cNvSpPr>
            <a:spLocks noChangeShapeType="1"/>
          </p:cNvSpPr>
          <p:nvPr/>
        </p:nvSpPr>
        <p:spPr bwMode="auto">
          <a:xfrm rot="19062483" flipH="1">
            <a:off x="6762750" y="30876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3595" name="Line 47"/>
          <p:cNvSpPr>
            <a:spLocks noChangeShapeType="1"/>
          </p:cNvSpPr>
          <p:nvPr/>
        </p:nvSpPr>
        <p:spPr bwMode="auto">
          <a:xfrm>
            <a:off x="6672263" y="2009775"/>
            <a:ext cx="0" cy="6667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Building a Tree</a:t>
            </a:r>
          </a:p>
        </p:txBody>
      </p:sp>
      <p:sp>
        <p:nvSpPr>
          <p:cNvPr id="24580" name="Rectangle 4"/>
          <p:cNvSpPr>
            <a:spLocks noChangeArrowheads="1"/>
          </p:cNvSpPr>
          <p:nvPr/>
        </p:nvSpPr>
        <p:spPr bwMode="auto">
          <a:xfrm>
            <a:off x="152400" y="1790700"/>
            <a:ext cx="76581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4581" name="Line 5"/>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4582" name="Line 6"/>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4583" name="Line 7"/>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4584" name="Line 8"/>
          <p:cNvSpPr>
            <a:spLocks noChangeShapeType="1"/>
          </p:cNvSpPr>
          <p:nvPr/>
        </p:nvSpPr>
        <p:spPr bwMode="auto">
          <a:xfrm>
            <a:off x="5318125" y="1790700"/>
            <a:ext cx="0" cy="438150"/>
          </a:xfrm>
          <a:prstGeom prst="line">
            <a:avLst/>
          </a:prstGeom>
          <a:noFill/>
          <a:ln w="9525">
            <a:solidFill>
              <a:srgbClr val="FF0000"/>
            </a:solidFill>
            <a:round/>
            <a:headEnd/>
            <a:tailEnd/>
          </a:ln>
        </p:spPr>
        <p:txBody>
          <a:bodyPr wrap="none" anchor="ctr"/>
          <a:lstStyle/>
          <a:p>
            <a:endParaRPr lang="en-US"/>
          </a:p>
        </p:txBody>
      </p:sp>
      <p:sp>
        <p:nvSpPr>
          <p:cNvPr id="24585" name="Line 9"/>
          <p:cNvSpPr>
            <a:spLocks noChangeShapeType="1"/>
          </p:cNvSpPr>
          <p:nvPr/>
        </p:nvSpPr>
        <p:spPr bwMode="auto">
          <a:xfrm>
            <a:off x="6583363" y="1790700"/>
            <a:ext cx="0" cy="438150"/>
          </a:xfrm>
          <a:prstGeom prst="line">
            <a:avLst/>
          </a:prstGeom>
          <a:noFill/>
          <a:ln w="9525">
            <a:solidFill>
              <a:srgbClr val="FF0000"/>
            </a:solidFill>
            <a:round/>
            <a:headEnd/>
            <a:tailEnd/>
          </a:ln>
        </p:spPr>
        <p:txBody>
          <a:bodyPr wrap="none" anchor="ctr"/>
          <a:lstStyle/>
          <a:p>
            <a:endParaRPr lang="en-US"/>
          </a:p>
        </p:txBody>
      </p:sp>
      <p:sp>
        <p:nvSpPr>
          <p:cNvPr id="24586" name="Line 19"/>
          <p:cNvSpPr>
            <a:spLocks noChangeShapeType="1"/>
          </p:cNvSpPr>
          <p:nvPr/>
        </p:nvSpPr>
        <p:spPr bwMode="auto">
          <a:xfrm rot="2537517">
            <a:off x="263525" y="28971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4587" name="Text Box 20"/>
          <p:cNvSpPr txBox="1">
            <a:spLocks noChangeArrowheads="1"/>
          </p:cNvSpPr>
          <p:nvPr/>
        </p:nvSpPr>
        <p:spPr bwMode="auto">
          <a:xfrm>
            <a:off x="57150"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4588" name="Text Box 21"/>
          <p:cNvSpPr txBox="1">
            <a:spLocks noChangeArrowheads="1"/>
          </p:cNvSpPr>
          <p:nvPr/>
        </p:nvSpPr>
        <p:spPr bwMode="auto">
          <a:xfrm>
            <a:off x="595313"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4589" name="Text Box 24"/>
          <p:cNvSpPr txBox="1">
            <a:spLocks noChangeArrowheads="1"/>
          </p:cNvSpPr>
          <p:nvPr/>
        </p:nvSpPr>
        <p:spPr bwMode="auto">
          <a:xfrm>
            <a:off x="4572000" y="265906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4590" name="Text Box 25"/>
          <p:cNvSpPr txBox="1">
            <a:spLocks noChangeArrowheads="1"/>
          </p:cNvSpPr>
          <p:nvPr/>
        </p:nvSpPr>
        <p:spPr bwMode="auto">
          <a:xfrm>
            <a:off x="7086600" y="24384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4591" name="Line 26"/>
          <p:cNvSpPr>
            <a:spLocks noChangeShapeType="1"/>
          </p:cNvSpPr>
          <p:nvPr/>
        </p:nvSpPr>
        <p:spPr bwMode="auto">
          <a:xfrm rot="19062483" flipH="1">
            <a:off x="612775" y="29241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4592" name="Text Box 27"/>
          <p:cNvSpPr txBox="1">
            <a:spLocks noChangeArrowheads="1"/>
          </p:cNvSpPr>
          <p:nvPr/>
        </p:nvSpPr>
        <p:spPr bwMode="auto">
          <a:xfrm>
            <a:off x="361950" y="252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4593" name="Line 28"/>
          <p:cNvSpPr>
            <a:spLocks noChangeShapeType="1"/>
          </p:cNvSpPr>
          <p:nvPr/>
        </p:nvSpPr>
        <p:spPr bwMode="auto">
          <a:xfrm>
            <a:off x="576263" y="19716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594" name="Line 29"/>
          <p:cNvSpPr>
            <a:spLocks noChangeShapeType="1"/>
          </p:cNvSpPr>
          <p:nvPr/>
        </p:nvSpPr>
        <p:spPr bwMode="auto">
          <a:xfrm rot="2537517">
            <a:off x="2009775" y="2982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595" name="Text Box 30"/>
          <p:cNvSpPr txBox="1">
            <a:spLocks noChangeArrowheads="1"/>
          </p:cNvSpPr>
          <p:nvPr/>
        </p:nvSpPr>
        <p:spPr bwMode="auto">
          <a:xfrm>
            <a:off x="1781175" y="3276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4596" name="Text Box 31"/>
          <p:cNvSpPr txBox="1">
            <a:spLocks noChangeArrowheads="1"/>
          </p:cNvSpPr>
          <p:nvPr/>
        </p:nvSpPr>
        <p:spPr bwMode="auto">
          <a:xfrm>
            <a:off x="2252663" y="3276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4597" name="Text Box 32"/>
          <p:cNvSpPr txBox="1">
            <a:spLocks noChangeArrowheads="1"/>
          </p:cNvSpPr>
          <p:nvPr/>
        </p:nvSpPr>
        <p:spPr bwMode="auto">
          <a:xfrm>
            <a:off x="2057400" y="2590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4598" name="Line 33"/>
          <p:cNvSpPr>
            <a:spLocks noChangeShapeType="1"/>
          </p:cNvSpPr>
          <p:nvPr/>
        </p:nvSpPr>
        <p:spPr bwMode="auto">
          <a:xfrm rot="19062483" flipH="1">
            <a:off x="2333625" y="29733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599" name="Line 36"/>
          <p:cNvSpPr>
            <a:spLocks noChangeShapeType="1"/>
          </p:cNvSpPr>
          <p:nvPr/>
        </p:nvSpPr>
        <p:spPr bwMode="auto">
          <a:xfrm rot="2537517">
            <a:off x="3295650" y="2982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600" name="Text Box 37"/>
          <p:cNvSpPr txBox="1">
            <a:spLocks noChangeArrowheads="1"/>
          </p:cNvSpPr>
          <p:nvPr/>
        </p:nvSpPr>
        <p:spPr bwMode="auto">
          <a:xfrm>
            <a:off x="3095625" y="3286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4601" name="Text Box 38"/>
          <p:cNvSpPr txBox="1">
            <a:spLocks noChangeArrowheads="1"/>
          </p:cNvSpPr>
          <p:nvPr/>
        </p:nvSpPr>
        <p:spPr bwMode="auto">
          <a:xfrm>
            <a:off x="3548063" y="3286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4602" name="Text Box 39"/>
          <p:cNvSpPr txBox="1">
            <a:spLocks noChangeArrowheads="1"/>
          </p:cNvSpPr>
          <p:nvPr/>
        </p:nvSpPr>
        <p:spPr bwMode="auto">
          <a:xfrm>
            <a:off x="3352800" y="2590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4603" name="Line 40"/>
          <p:cNvSpPr>
            <a:spLocks noChangeShapeType="1"/>
          </p:cNvSpPr>
          <p:nvPr/>
        </p:nvSpPr>
        <p:spPr bwMode="auto">
          <a:xfrm rot="19062483" flipH="1">
            <a:off x="3638550" y="29733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604" name="Line 42"/>
          <p:cNvSpPr>
            <a:spLocks noChangeShapeType="1"/>
          </p:cNvSpPr>
          <p:nvPr/>
        </p:nvSpPr>
        <p:spPr bwMode="auto">
          <a:xfrm rot="2537517">
            <a:off x="5767388" y="28971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4605" name="Text Box 43"/>
          <p:cNvSpPr txBox="1">
            <a:spLocks noChangeArrowheads="1"/>
          </p:cNvSpPr>
          <p:nvPr/>
        </p:nvSpPr>
        <p:spPr bwMode="auto">
          <a:xfrm>
            <a:off x="5567363" y="32004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4606" name="Text Box 44"/>
          <p:cNvSpPr txBox="1">
            <a:spLocks noChangeArrowheads="1"/>
          </p:cNvSpPr>
          <p:nvPr/>
        </p:nvSpPr>
        <p:spPr bwMode="auto">
          <a:xfrm>
            <a:off x="6019800" y="32004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4607" name="Text Box 45"/>
          <p:cNvSpPr txBox="1">
            <a:spLocks noChangeArrowheads="1"/>
          </p:cNvSpPr>
          <p:nvPr/>
        </p:nvSpPr>
        <p:spPr bwMode="auto">
          <a:xfrm>
            <a:off x="5824538" y="25050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4608" name="Line 46"/>
          <p:cNvSpPr>
            <a:spLocks noChangeShapeType="1"/>
          </p:cNvSpPr>
          <p:nvPr/>
        </p:nvSpPr>
        <p:spPr bwMode="auto">
          <a:xfrm rot="19062483" flipH="1">
            <a:off x="6110288" y="288766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4609" name="Line 48"/>
          <p:cNvSpPr>
            <a:spLocks noChangeShapeType="1"/>
          </p:cNvSpPr>
          <p:nvPr/>
        </p:nvSpPr>
        <p:spPr bwMode="auto">
          <a:xfrm rot="2537517">
            <a:off x="4400550" y="47926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610" name="Text Box 49"/>
          <p:cNvSpPr txBox="1">
            <a:spLocks noChangeArrowheads="1"/>
          </p:cNvSpPr>
          <p:nvPr/>
        </p:nvSpPr>
        <p:spPr bwMode="auto">
          <a:xfrm>
            <a:off x="4200525"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4611" name="Text Box 50"/>
          <p:cNvSpPr txBox="1">
            <a:spLocks noChangeArrowheads="1"/>
          </p:cNvSpPr>
          <p:nvPr/>
        </p:nvSpPr>
        <p:spPr bwMode="auto">
          <a:xfrm>
            <a:off x="4652963" y="5095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4612" name="Text Box 51"/>
          <p:cNvSpPr txBox="1">
            <a:spLocks noChangeArrowheads="1"/>
          </p:cNvSpPr>
          <p:nvPr/>
        </p:nvSpPr>
        <p:spPr bwMode="auto">
          <a:xfrm>
            <a:off x="4457700" y="44005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4613" name="Line 52"/>
          <p:cNvSpPr>
            <a:spLocks noChangeShapeType="1"/>
          </p:cNvSpPr>
          <p:nvPr/>
        </p:nvSpPr>
        <p:spPr bwMode="auto">
          <a:xfrm rot="19062483" flipH="1">
            <a:off x="4743450" y="47831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4614" name="Line 53"/>
          <p:cNvSpPr>
            <a:spLocks noChangeShapeType="1"/>
          </p:cNvSpPr>
          <p:nvPr/>
        </p:nvSpPr>
        <p:spPr bwMode="auto">
          <a:xfrm>
            <a:off x="2286000" y="20574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615" name="Line 54"/>
          <p:cNvSpPr>
            <a:spLocks noChangeShapeType="1"/>
          </p:cNvSpPr>
          <p:nvPr/>
        </p:nvSpPr>
        <p:spPr bwMode="auto">
          <a:xfrm>
            <a:off x="3581400" y="20574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616" name="Line 55"/>
          <p:cNvSpPr>
            <a:spLocks noChangeShapeType="1"/>
          </p:cNvSpPr>
          <p:nvPr/>
        </p:nvSpPr>
        <p:spPr bwMode="auto">
          <a:xfrm>
            <a:off x="4800600" y="21145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617" name="Line 56"/>
          <p:cNvSpPr>
            <a:spLocks noChangeShapeType="1"/>
          </p:cNvSpPr>
          <p:nvPr/>
        </p:nvSpPr>
        <p:spPr bwMode="auto">
          <a:xfrm>
            <a:off x="6019800" y="19812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4618" name="Line 57"/>
          <p:cNvSpPr>
            <a:spLocks noChangeShapeType="1"/>
          </p:cNvSpPr>
          <p:nvPr/>
        </p:nvSpPr>
        <p:spPr bwMode="auto">
          <a:xfrm>
            <a:off x="7239000" y="1905000"/>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Building a Tree</a:t>
            </a:r>
          </a:p>
        </p:txBody>
      </p:sp>
      <p:sp>
        <p:nvSpPr>
          <p:cNvPr id="25604" name="Rectangle 3"/>
          <p:cNvSpPr>
            <a:spLocks noChangeArrowheads="1"/>
          </p:cNvSpPr>
          <p:nvPr/>
        </p:nvSpPr>
        <p:spPr bwMode="auto">
          <a:xfrm>
            <a:off x="152400" y="1790700"/>
            <a:ext cx="88963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5605" name="Line 4"/>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5606" name="Line 5"/>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5607" name="Line 6"/>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5608" name="Line 7"/>
          <p:cNvSpPr>
            <a:spLocks noChangeShapeType="1"/>
          </p:cNvSpPr>
          <p:nvPr/>
        </p:nvSpPr>
        <p:spPr bwMode="auto">
          <a:xfrm>
            <a:off x="5318125" y="1790700"/>
            <a:ext cx="0" cy="438150"/>
          </a:xfrm>
          <a:prstGeom prst="line">
            <a:avLst/>
          </a:prstGeom>
          <a:noFill/>
          <a:ln w="9525">
            <a:solidFill>
              <a:srgbClr val="FF0000"/>
            </a:solidFill>
            <a:round/>
            <a:headEnd/>
            <a:tailEnd/>
          </a:ln>
        </p:spPr>
        <p:txBody>
          <a:bodyPr wrap="none" anchor="ctr"/>
          <a:lstStyle/>
          <a:p>
            <a:endParaRPr lang="en-US"/>
          </a:p>
        </p:txBody>
      </p:sp>
      <p:sp>
        <p:nvSpPr>
          <p:cNvPr id="25609" name="Line 8"/>
          <p:cNvSpPr>
            <a:spLocks noChangeShapeType="1"/>
          </p:cNvSpPr>
          <p:nvPr/>
        </p:nvSpPr>
        <p:spPr bwMode="auto">
          <a:xfrm>
            <a:off x="6583363" y="1790700"/>
            <a:ext cx="0" cy="438150"/>
          </a:xfrm>
          <a:prstGeom prst="line">
            <a:avLst/>
          </a:prstGeom>
          <a:noFill/>
          <a:ln w="9525">
            <a:solidFill>
              <a:srgbClr val="FF0000"/>
            </a:solidFill>
            <a:round/>
            <a:headEnd/>
            <a:tailEnd/>
          </a:ln>
        </p:spPr>
        <p:txBody>
          <a:bodyPr wrap="none" anchor="ctr"/>
          <a:lstStyle/>
          <a:p>
            <a:endParaRPr lang="en-US"/>
          </a:p>
        </p:txBody>
      </p:sp>
      <p:sp>
        <p:nvSpPr>
          <p:cNvPr id="25610" name="Line 9"/>
          <p:cNvSpPr>
            <a:spLocks noChangeShapeType="1"/>
          </p:cNvSpPr>
          <p:nvPr/>
        </p:nvSpPr>
        <p:spPr bwMode="auto">
          <a:xfrm>
            <a:off x="7848600" y="1790700"/>
            <a:ext cx="0" cy="438150"/>
          </a:xfrm>
          <a:prstGeom prst="line">
            <a:avLst/>
          </a:prstGeom>
          <a:noFill/>
          <a:ln w="9525">
            <a:solidFill>
              <a:srgbClr val="FF0000"/>
            </a:solidFill>
            <a:round/>
            <a:headEnd/>
            <a:tailEnd/>
          </a:ln>
        </p:spPr>
        <p:txBody>
          <a:bodyPr wrap="none" anchor="ctr"/>
          <a:lstStyle/>
          <a:p>
            <a:endParaRPr lang="en-US"/>
          </a:p>
        </p:txBody>
      </p:sp>
      <p:sp>
        <p:nvSpPr>
          <p:cNvPr id="25611" name="Line 10"/>
          <p:cNvSpPr>
            <a:spLocks noChangeShapeType="1"/>
          </p:cNvSpPr>
          <p:nvPr/>
        </p:nvSpPr>
        <p:spPr bwMode="auto">
          <a:xfrm rot="2537517">
            <a:off x="263525" y="2897188"/>
            <a:ext cx="239713" cy="508000"/>
          </a:xfrm>
          <a:prstGeom prst="line">
            <a:avLst/>
          </a:prstGeom>
          <a:noFill/>
          <a:ln w="9525">
            <a:solidFill>
              <a:schemeClr val="tx1"/>
            </a:solidFill>
            <a:round/>
            <a:headEnd/>
            <a:tailEnd type="triangle" w="med" len="med"/>
          </a:ln>
        </p:spPr>
        <p:txBody>
          <a:bodyPr wrap="none" anchor="ctr"/>
          <a:lstStyle/>
          <a:p>
            <a:endParaRPr lang="en-US"/>
          </a:p>
        </p:txBody>
      </p:sp>
      <p:sp>
        <p:nvSpPr>
          <p:cNvPr id="25612" name="Text Box 11"/>
          <p:cNvSpPr txBox="1">
            <a:spLocks noChangeArrowheads="1"/>
          </p:cNvSpPr>
          <p:nvPr/>
        </p:nvSpPr>
        <p:spPr bwMode="auto">
          <a:xfrm>
            <a:off x="57150"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5613" name="Text Box 12"/>
          <p:cNvSpPr txBox="1">
            <a:spLocks noChangeArrowheads="1"/>
          </p:cNvSpPr>
          <p:nvPr/>
        </p:nvSpPr>
        <p:spPr bwMode="auto">
          <a:xfrm>
            <a:off x="595313" y="3402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5614" name="Text Box 13"/>
          <p:cNvSpPr txBox="1">
            <a:spLocks noChangeArrowheads="1"/>
          </p:cNvSpPr>
          <p:nvPr/>
        </p:nvSpPr>
        <p:spPr bwMode="auto">
          <a:xfrm>
            <a:off x="4572000" y="265906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5615" name="Text Box 14"/>
          <p:cNvSpPr txBox="1">
            <a:spLocks noChangeArrowheads="1"/>
          </p:cNvSpPr>
          <p:nvPr/>
        </p:nvSpPr>
        <p:spPr bwMode="auto">
          <a:xfrm>
            <a:off x="8362950" y="243840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5616" name="Line 15"/>
          <p:cNvSpPr>
            <a:spLocks noChangeShapeType="1"/>
          </p:cNvSpPr>
          <p:nvPr/>
        </p:nvSpPr>
        <p:spPr bwMode="auto">
          <a:xfrm rot="19062483" flipH="1">
            <a:off x="612775" y="2924175"/>
            <a:ext cx="249238" cy="447675"/>
          </a:xfrm>
          <a:prstGeom prst="line">
            <a:avLst/>
          </a:prstGeom>
          <a:noFill/>
          <a:ln w="9525">
            <a:solidFill>
              <a:schemeClr val="tx1"/>
            </a:solidFill>
            <a:round/>
            <a:headEnd/>
            <a:tailEnd type="triangle" w="med" len="med"/>
          </a:ln>
        </p:spPr>
        <p:txBody>
          <a:bodyPr wrap="none" anchor="ctr"/>
          <a:lstStyle/>
          <a:p>
            <a:endParaRPr lang="en-US"/>
          </a:p>
        </p:txBody>
      </p:sp>
      <p:sp>
        <p:nvSpPr>
          <p:cNvPr id="25617" name="Text Box 16"/>
          <p:cNvSpPr txBox="1">
            <a:spLocks noChangeArrowheads="1"/>
          </p:cNvSpPr>
          <p:nvPr/>
        </p:nvSpPr>
        <p:spPr bwMode="auto">
          <a:xfrm>
            <a:off x="361950" y="252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5618" name="Line 17"/>
          <p:cNvSpPr>
            <a:spLocks noChangeShapeType="1"/>
          </p:cNvSpPr>
          <p:nvPr/>
        </p:nvSpPr>
        <p:spPr bwMode="auto">
          <a:xfrm>
            <a:off x="576263" y="1971675"/>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19" name="Line 18"/>
          <p:cNvSpPr>
            <a:spLocks noChangeShapeType="1"/>
          </p:cNvSpPr>
          <p:nvPr/>
        </p:nvSpPr>
        <p:spPr bwMode="auto">
          <a:xfrm rot="2537517">
            <a:off x="2009775" y="2982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5620" name="Text Box 19"/>
          <p:cNvSpPr txBox="1">
            <a:spLocks noChangeArrowheads="1"/>
          </p:cNvSpPr>
          <p:nvPr/>
        </p:nvSpPr>
        <p:spPr bwMode="auto">
          <a:xfrm>
            <a:off x="1781175" y="3276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5621" name="Text Box 20"/>
          <p:cNvSpPr txBox="1">
            <a:spLocks noChangeArrowheads="1"/>
          </p:cNvSpPr>
          <p:nvPr/>
        </p:nvSpPr>
        <p:spPr bwMode="auto">
          <a:xfrm>
            <a:off x="2252663" y="32766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5622" name="Text Box 21"/>
          <p:cNvSpPr txBox="1">
            <a:spLocks noChangeArrowheads="1"/>
          </p:cNvSpPr>
          <p:nvPr/>
        </p:nvSpPr>
        <p:spPr bwMode="auto">
          <a:xfrm>
            <a:off x="2057400" y="2590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5623" name="Line 22"/>
          <p:cNvSpPr>
            <a:spLocks noChangeShapeType="1"/>
          </p:cNvSpPr>
          <p:nvPr/>
        </p:nvSpPr>
        <p:spPr bwMode="auto">
          <a:xfrm rot="19062483" flipH="1">
            <a:off x="2333625" y="29733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5624" name="Line 23"/>
          <p:cNvSpPr>
            <a:spLocks noChangeShapeType="1"/>
          </p:cNvSpPr>
          <p:nvPr/>
        </p:nvSpPr>
        <p:spPr bwMode="auto">
          <a:xfrm rot="2537517">
            <a:off x="3295650" y="298291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5625" name="Text Box 24"/>
          <p:cNvSpPr txBox="1">
            <a:spLocks noChangeArrowheads="1"/>
          </p:cNvSpPr>
          <p:nvPr/>
        </p:nvSpPr>
        <p:spPr bwMode="auto">
          <a:xfrm>
            <a:off x="3095625" y="3286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5626" name="Text Box 25"/>
          <p:cNvSpPr txBox="1">
            <a:spLocks noChangeArrowheads="1"/>
          </p:cNvSpPr>
          <p:nvPr/>
        </p:nvSpPr>
        <p:spPr bwMode="auto">
          <a:xfrm>
            <a:off x="3548063" y="3286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5627" name="Text Box 26"/>
          <p:cNvSpPr txBox="1">
            <a:spLocks noChangeArrowheads="1"/>
          </p:cNvSpPr>
          <p:nvPr/>
        </p:nvSpPr>
        <p:spPr bwMode="auto">
          <a:xfrm>
            <a:off x="3352800" y="2590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5628" name="Line 27"/>
          <p:cNvSpPr>
            <a:spLocks noChangeShapeType="1"/>
          </p:cNvSpPr>
          <p:nvPr/>
        </p:nvSpPr>
        <p:spPr bwMode="auto">
          <a:xfrm rot="19062483" flipH="1">
            <a:off x="3638550" y="297338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5629" name="Line 28"/>
          <p:cNvSpPr>
            <a:spLocks noChangeShapeType="1"/>
          </p:cNvSpPr>
          <p:nvPr/>
        </p:nvSpPr>
        <p:spPr bwMode="auto">
          <a:xfrm rot="2537517">
            <a:off x="5767388" y="28971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5630" name="Text Box 29"/>
          <p:cNvSpPr txBox="1">
            <a:spLocks noChangeArrowheads="1"/>
          </p:cNvSpPr>
          <p:nvPr/>
        </p:nvSpPr>
        <p:spPr bwMode="auto">
          <a:xfrm>
            <a:off x="5567363" y="32004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5631" name="Text Box 30"/>
          <p:cNvSpPr txBox="1">
            <a:spLocks noChangeArrowheads="1"/>
          </p:cNvSpPr>
          <p:nvPr/>
        </p:nvSpPr>
        <p:spPr bwMode="auto">
          <a:xfrm>
            <a:off x="6019800" y="32004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5632" name="Text Box 31"/>
          <p:cNvSpPr txBox="1">
            <a:spLocks noChangeArrowheads="1"/>
          </p:cNvSpPr>
          <p:nvPr/>
        </p:nvSpPr>
        <p:spPr bwMode="auto">
          <a:xfrm>
            <a:off x="5824538" y="25050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5633" name="Line 32"/>
          <p:cNvSpPr>
            <a:spLocks noChangeShapeType="1"/>
          </p:cNvSpPr>
          <p:nvPr/>
        </p:nvSpPr>
        <p:spPr bwMode="auto">
          <a:xfrm rot="19062483" flipH="1">
            <a:off x="6110288" y="288766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5634" name="Line 33"/>
          <p:cNvSpPr>
            <a:spLocks noChangeShapeType="1"/>
          </p:cNvSpPr>
          <p:nvPr/>
        </p:nvSpPr>
        <p:spPr bwMode="auto">
          <a:xfrm rot="2537517">
            <a:off x="7124700" y="29051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5635" name="Text Box 34"/>
          <p:cNvSpPr txBox="1">
            <a:spLocks noChangeArrowheads="1"/>
          </p:cNvSpPr>
          <p:nvPr/>
        </p:nvSpPr>
        <p:spPr bwMode="auto">
          <a:xfrm>
            <a:off x="6924675" y="3208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5636" name="Text Box 35"/>
          <p:cNvSpPr txBox="1">
            <a:spLocks noChangeArrowheads="1"/>
          </p:cNvSpPr>
          <p:nvPr/>
        </p:nvSpPr>
        <p:spPr bwMode="auto">
          <a:xfrm>
            <a:off x="7377113" y="3208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5637" name="Text Box 36"/>
          <p:cNvSpPr txBox="1">
            <a:spLocks noChangeArrowheads="1"/>
          </p:cNvSpPr>
          <p:nvPr/>
        </p:nvSpPr>
        <p:spPr bwMode="auto">
          <a:xfrm>
            <a:off x="7181850" y="25130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5638" name="Line 37"/>
          <p:cNvSpPr>
            <a:spLocks noChangeShapeType="1"/>
          </p:cNvSpPr>
          <p:nvPr/>
        </p:nvSpPr>
        <p:spPr bwMode="auto">
          <a:xfrm rot="19062483" flipH="1">
            <a:off x="7467600" y="28956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5639" name="Line 38"/>
          <p:cNvSpPr>
            <a:spLocks noChangeShapeType="1"/>
          </p:cNvSpPr>
          <p:nvPr/>
        </p:nvSpPr>
        <p:spPr bwMode="auto">
          <a:xfrm>
            <a:off x="2286000" y="20574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0" name="Line 39"/>
          <p:cNvSpPr>
            <a:spLocks noChangeShapeType="1"/>
          </p:cNvSpPr>
          <p:nvPr/>
        </p:nvSpPr>
        <p:spPr bwMode="auto">
          <a:xfrm>
            <a:off x="3581400" y="20574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1" name="Line 40"/>
          <p:cNvSpPr>
            <a:spLocks noChangeShapeType="1"/>
          </p:cNvSpPr>
          <p:nvPr/>
        </p:nvSpPr>
        <p:spPr bwMode="auto">
          <a:xfrm>
            <a:off x="4800600" y="21145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2" name="Line 41"/>
          <p:cNvSpPr>
            <a:spLocks noChangeShapeType="1"/>
          </p:cNvSpPr>
          <p:nvPr/>
        </p:nvSpPr>
        <p:spPr bwMode="auto">
          <a:xfrm>
            <a:off x="6019800" y="19812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3" name="Line 42"/>
          <p:cNvSpPr>
            <a:spLocks noChangeShapeType="1"/>
          </p:cNvSpPr>
          <p:nvPr/>
        </p:nvSpPr>
        <p:spPr bwMode="auto">
          <a:xfrm>
            <a:off x="8515350" y="19050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5644" name="Line 43"/>
          <p:cNvSpPr>
            <a:spLocks noChangeShapeType="1"/>
          </p:cNvSpPr>
          <p:nvPr/>
        </p:nvSpPr>
        <p:spPr bwMode="auto">
          <a:xfrm>
            <a:off x="7391400" y="1962150"/>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200329"/>
          </a:xfrm>
          <a:prstGeom prst="rect">
            <a:avLst/>
          </a:prstGeom>
          <a:noFill/>
        </p:spPr>
        <p:txBody>
          <a:bodyPr wrap="square" rtlCol="0">
            <a:spAutoFit/>
          </a:bodyPr>
          <a:lstStyle/>
          <a:p>
            <a:pPr>
              <a:buFont typeface="Wingdings" pitchFamily="2" charset="2"/>
              <a:buChar char="Ø"/>
            </a:pPr>
            <a:r>
              <a:rPr lang="en-US" dirty="0" smtClean="0"/>
              <a:t>    Tree where each and every node has at most two children</a:t>
            </a:r>
          </a:p>
          <a:p>
            <a:pPr>
              <a:buFont typeface="Wingdings" pitchFamily="2" charset="2"/>
              <a:buChar char="Ø"/>
            </a:pPr>
            <a:r>
              <a:rPr lang="en-US" dirty="0" smtClean="0"/>
              <a:t>    In binary tree the out degree of any node can be 0,1 or 2</a:t>
            </a:r>
          </a:p>
          <a:p>
            <a:endParaRPr lang="en-US" dirty="0" smtClean="0"/>
          </a:p>
          <a:p>
            <a:endParaRPr lang="en-US" dirty="0"/>
          </a:p>
        </p:txBody>
      </p:sp>
      <p:pic>
        <p:nvPicPr>
          <p:cNvPr id="7" name="Picture 7"/>
          <p:cNvPicPr>
            <a:picLocks noChangeAspect="1" noChangeArrowheads="1"/>
          </p:cNvPicPr>
          <p:nvPr/>
        </p:nvPicPr>
        <p:blipFill>
          <a:blip r:embed="rId2" cstate="print"/>
          <a:srcRect/>
          <a:stretch>
            <a:fillRect/>
          </a:stretch>
        </p:blipFill>
        <p:spPr bwMode="auto">
          <a:xfrm>
            <a:off x="4572000" y="1828800"/>
            <a:ext cx="4267200" cy="3657600"/>
          </a:xfrm>
          <a:prstGeom prst="rect">
            <a:avLst/>
          </a:prstGeom>
          <a:noFill/>
          <a:ln w="9525">
            <a:noFill/>
            <a:miter lim="800000"/>
            <a:headEnd/>
            <a:tailEnd/>
          </a:ln>
        </p:spPr>
      </p:pic>
      <p:pic>
        <p:nvPicPr>
          <p:cNvPr id="9" name="Picture 9"/>
          <p:cNvPicPr>
            <a:picLocks noChangeAspect="1" noChangeArrowheads="1"/>
          </p:cNvPicPr>
          <p:nvPr/>
        </p:nvPicPr>
        <p:blipFill>
          <a:blip r:embed="rId3" cstate="print"/>
          <a:srcRect/>
          <a:stretch>
            <a:fillRect/>
          </a:stretch>
        </p:blipFill>
        <p:spPr bwMode="auto">
          <a:xfrm>
            <a:off x="228600" y="1828800"/>
            <a:ext cx="4124325" cy="3590925"/>
          </a:xfrm>
          <a:prstGeom prst="rect">
            <a:avLst/>
          </a:prstGeom>
          <a:noFill/>
          <a:ln w="9525">
            <a:noFill/>
            <a:miter lim="800000"/>
            <a:headEnd/>
            <a:tailEnd/>
          </a:ln>
        </p:spPr>
      </p:pic>
      <p:sp>
        <p:nvSpPr>
          <p:cNvPr id="10" name="TextBox 5"/>
          <p:cNvSpPr txBox="1">
            <a:spLocks noChangeArrowheads="1"/>
          </p:cNvSpPr>
          <p:nvPr/>
        </p:nvSpPr>
        <p:spPr bwMode="auto">
          <a:xfrm>
            <a:off x="1524000" y="5562600"/>
            <a:ext cx="1600200" cy="369887"/>
          </a:xfrm>
          <a:prstGeom prst="rect">
            <a:avLst/>
          </a:prstGeom>
          <a:noFill/>
          <a:ln w="9525">
            <a:noFill/>
            <a:miter lim="800000"/>
            <a:headEnd/>
            <a:tailEnd/>
          </a:ln>
        </p:spPr>
        <p:txBody>
          <a:bodyPr>
            <a:spAutoFit/>
          </a:bodyPr>
          <a:lstStyle/>
          <a:p>
            <a:r>
              <a:rPr lang="en-US" b="1" dirty="0"/>
              <a:t>Binary tree</a:t>
            </a:r>
          </a:p>
        </p:txBody>
      </p:sp>
      <p:sp>
        <p:nvSpPr>
          <p:cNvPr id="12" name="TextBox 4"/>
          <p:cNvSpPr txBox="1">
            <a:spLocks noChangeArrowheads="1"/>
          </p:cNvSpPr>
          <p:nvPr/>
        </p:nvSpPr>
        <p:spPr bwMode="auto">
          <a:xfrm>
            <a:off x="5867400" y="5486400"/>
            <a:ext cx="2133600" cy="369888"/>
          </a:xfrm>
          <a:prstGeom prst="rect">
            <a:avLst/>
          </a:prstGeom>
          <a:noFill/>
          <a:ln w="9525">
            <a:noFill/>
            <a:miter lim="800000"/>
            <a:headEnd/>
            <a:tailEnd/>
          </a:ln>
        </p:spPr>
        <p:txBody>
          <a:bodyPr>
            <a:spAutoFit/>
          </a:bodyPr>
          <a:lstStyle/>
          <a:p>
            <a:r>
              <a:rPr lang="en-US" b="1" dirty="0"/>
              <a:t>Not a binary tree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Building a Tree</a:t>
            </a:r>
          </a:p>
        </p:txBody>
      </p:sp>
      <p:sp>
        <p:nvSpPr>
          <p:cNvPr id="26628" name="Rectangle 3"/>
          <p:cNvSpPr>
            <a:spLocks noChangeArrowheads="1"/>
          </p:cNvSpPr>
          <p:nvPr/>
        </p:nvSpPr>
        <p:spPr bwMode="auto">
          <a:xfrm>
            <a:off x="152400" y="1790700"/>
            <a:ext cx="64579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6629" name="Line 4"/>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6630" name="Line 5"/>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6631" name="Line 6"/>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6632" name="Line 7"/>
          <p:cNvSpPr>
            <a:spLocks noChangeShapeType="1"/>
          </p:cNvSpPr>
          <p:nvPr/>
        </p:nvSpPr>
        <p:spPr bwMode="auto">
          <a:xfrm>
            <a:off x="5318125" y="1790700"/>
            <a:ext cx="0" cy="438150"/>
          </a:xfrm>
          <a:prstGeom prst="line">
            <a:avLst/>
          </a:prstGeom>
          <a:noFill/>
          <a:ln w="9525">
            <a:solidFill>
              <a:srgbClr val="FF0000"/>
            </a:solidFill>
            <a:round/>
            <a:headEnd/>
            <a:tailEnd/>
          </a:ln>
        </p:spPr>
        <p:txBody>
          <a:bodyPr wrap="none" anchor="ctr"/>
          <a:lstStyle/>
          <a:p>
            <a:endParaRPr lang="en-US"/>
          </a:p>
        </p:txBody>
      </p:sp>
      <p:sp>
        <p:nvSpPr>
          <p:cNvPr id="26633" name="Line 10"/>
          <p:cNvSpPr>
            <a:spLocks noChangeShapeType="1"/>
          </p:cNvSpPr>
          <p:nvPr/>
        </p:nvSpPr>
        <p:spPr bwMode="auto">
          <a:xfrm rot="2537517">
            <a:off x="3335338" y="5259388"/>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26634" name="Text Box 11"/>
          <p:cNvSpPr txBox="1">
            <a:spLocks noChangeArrowheads="1"/>
          </p:cNvSpPr>
          <p:nvPr/>
        </p:nvSpPr>
        <p:spPr bwMode="auto">
          <a:xfrm>
            <a:off x="3048000" y="5524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6635" name="Text Box 12"/>
          <p:cNvSpPr txBox="1">
            <a:spLocks noChangeArrowheads="1"/>
          </p:cNvSpPr>
          <p:nvPr/>
        </p:nvSpPr>
        <p:spPr bwMode="auto">
          <a:xfrm>
            <a:off x="3514725" y="5524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6636" name="Text Box 13"/>
          <p:cNvSpPr txBox="1">
            <a:spLocks noChangeArrowheads="1"/>
          </p:cNvSpPr>
          <p:nvPr/>
        </p:nvSpPr>
        <p:spPr bwMode="auto">
          <a:xfrm>
            <a:off x="1962150" y="267811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6637" name="Text Box 14"/>
          <p:cNvSpPr txBox="1">
            <a:spLocks noChangeArrowheads="1"/>
          </p:cNvSpPr>
          <p:nvPr/>
        </p:nvSpPr>
        <p:spPr bwMode="auto">
          <a:xfrm>
            <a:off x="5753100" y="2457450"/>
            <a:ext cx="400050" cy="78898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6638" name="Line 15"/>
          <p:cNvSpPr>
            <a:spLocks noChangeShapeType="1"/>
          </p:cNvSpPr>
          <p:nvPr/>
        </p:nvSpPr>
        <p:spPr bwMode="auto">
          <a:xfrm rot="19062483" flipH="1">
            <a:off x="3622675" y="5270500"/>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26639" name="Text Box 16"/>
          <p:cNvSpPr txBox="1">
            <a:spLocks noChangeArrowheads="1"/>
          </p:cNvSpPr>
          <p:nvPr/>
        </p:nvSpPr>
        <p:spPr bwMode="auto">
          <a:xfrm>
            <a:off x="3424238" y="48720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6640" name="Line 18"/>
          <p:cNvSpPr>
            <a:spLocks noChangeShapeType="1"/>
          </p:cNvSpPr>
          <p:nvPr/>
        </p:nvSpPr>
        <p:spPr bwMode="auto">
          <a:xfrm rot="2537517">
            <a:off x="4184650" y="5254625"/>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26641" name="Text Box 19"/>
          <p:cNvSpPr txBox="1">
            <a:spLocks noChangeArrowheads="1"/>
          </p:cNvSpPr>
          <p:nvPr/>
        </p:nvSpPr>
        <p:spPr bwMode="auto">
          <a:xfrm>
            <a:off x="4005263" y="55292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6642" name="Text Box 20"/>
          <p:cNvSpPr txBox="1">
            <a:spLocks noChangeArrowheads="1"/>
          </p:cNvSpPr>
          <p:nvPr/>
        </p:nvSpPr>
        <p:spPr bwMode="auto">
          <a:xfrm>
            <a:off x="4457700" y="5524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6643" name="Text Box 21"/>
          <p:cNvSpPr txBox="1">
            <a:spLocks noChangeArrowheads="1"/>
          </p:cNvSpPr>
          <p:nvPr/>
        </p:nvSpPr>
        <p:spPr bwMode="auto">
          <a:xfrm>
            <a:off x="4148138" y="48720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6644" name="Line 22"/>
          <p:cNvSpPr>
            <a:spLocks noChangeShapeType="1"/>
          </p:cNvSpPr>
          <p:nvPr/>
        </p:nvSpPr>
        <p:spPr bwMode="auto">
          <a:xfrm rot="19062483" flipH="1">
            <a:off x="4479925" y="5278438"/>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26645" name="Line 23"/>
          <p:cNvSpPr>
            <a:spLocks noChangeShapeType="1"/>
          </p:cNvSpPr>
          <p:nvPr/>
        </p:nvSpPr>
        <p:spPr bwMode="auto">
          <a:xfrm rot="2537517">
            <a:off x="685800" y="30019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6646" name="Text Box 24"/>
          <p:cNvSpPr txBox="1">
            <a:spLocks noChangeArrowheads="1"/>
          </p:cNvSpPr>
          <p:nvPr/>
        </p:nvSpPr>
        <p:spPr bwMode="auto">
          <a:xfrm>
            <a:off x="485775" y="3305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6647" name="Text Box 25"/>
          <p:cNvSpPr txBox="1">
            <a:spLocks noChangeArrowheads="1"/>
          </p:cNvSpPr>
          <p:nvPr/>
        </p:nvSpPr>
        <p:spPr bwMode="auto">
          <a:xfrm>
            <a:off x="938213" y="3305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6648" name="Text Box 26"/>
          <p:cNvSpPr txBox="1">
            <a:spLocks noChangeArrowheads="1"/>
          </p:cNvSpPr>
          <p:nvPr/>
        </p:nvSpPr>
        <p:spPr bwMode="auto">
          <a:xfrm>
            <a:off x="742950" y="26098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6649" name="Line 27"/>
          <p:cNvSpPr>
            <a:spLocks noChangeShapeType="1"/>
          </p:cNvSpPr>
          <p:nvPr/>
        </p:nvSpPr>
        <p:spPr bwMode="auto">
          <a:xfrm rot="19062483" flipH="1">
            <a:off x="1028700" y="29924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6650" name="Line 28"/>
          <p:cNvSpPr>
            <a:spLocks noChangeShapeType="1"/>
          </p:cNvSpPr>
          <p:nvPr/>
        </p:nvSpPr>
        <p:spPr bwMode="auto">
          <a:xfrm rot="2537517">
            <a:off x="3157538" y="29162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6651" name="Text Box 29"/>
          <p:cNvSpPr txBox="1">
            <a:spLocks noChangeArrowheads="1"/>
          </p:cNvSpPr>
          <p:nvPr/>
        </p:nvSpPr>
        <p:spPr bwMode="auto">
          <a:xfrm>
            <a:off x="2957513"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6652" name="Text Box 30"/>
          <p:cNvSpPr txBox="1">
            <a:spLocks noChangeArrowheads="1"/>
          </p:cNvSpPr>
          <p:nvPr/>
        </p:nvSpPr>
        <p:spPr bwMode="auto">
          <a:xfrm>
            <a:off x="3409950"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6653" name="Text Box 31"/>
          <p:cNvSpPr txBox="1">
            <a:spLocks noChangeArrowheads="1"/>
          </p:cNvSpPr>
          <p:nvPr/>
        </p:nvSpPr>
        <p:spPr bwMode="auto">
          <a:xfrm>
            <a:off x="3214688" y="25241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6654" name="Line 32"/>
          <p:cNvSpPr>
            <a:spLocks noChangeShapeType="1"/>
          </p:cNvSpPr>
          <p:nvPr/>
        </p:nvSpPr>
        <p:spPr bwMode="auto">
          <a:xfrm rot="19062483" flipH="1">
            <a:off x="3500438" y="29067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6655" name="Line 33"/>
          <p:cNvSpPr>
            <a:spLocks noChangeShapeType="1"/>
          </p:cNvSpPr>
          <p:nvPr/>
        </p:nvSpPr>
        <p:spPr bwMode="auto">
          <a:xfrm rot="2537517">
            <a:off x="4514850" y="29241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6656" name="Text Box 34"/>
          <p:cNvSpPr txBox="1">
            <a:spLocks noChangeArrowheads="1"/>
          </p:cNvSpPr>
          <p:nvPr/>
        </p:nvSpPr>
        <p:spPr bwMode="auto">
          <a:xfrm>
            <a:off x="4314825" y="3227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6657" name="Text Box 35"/>
          <p:cNvSpPr txBox="1">
            <a:spLocks noChangeArrowheads="1"/>
          </p:cNvSpPr>
          <p:nvPr/>
        </p:nvSpPr>
        <p:spPr bwMode="auto">
          <a:xfrm>
            <a:off x="4767263" y="3227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6658" name="Text Box 36"/>
          <p:cNvSpPr txBox="1">
            <a:spLocks noChangeArrowheads="1"/>
          </p:cNvSpPr>
          <p:nvPr/>
        </p:nvSpPr>
        <p:spPr bwMode="auto">
          <a:xfrm>
            <a:off x="4572000" y="25320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6659" name="Line 37"/>
          <p:cNvSpPr>
            <a:spLocks noChangeShapeType="1"/>
          </p:cNvSpPr>
          <p:nvPr/>
        </p:nvSpPr>
        <p:spPr bwMode="auto">
          <a:xfrm rot="19062483" flipH="1">
            <a:off x="4857750" y="291465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6660" name="Line 39"/>
          <p:cNvSpPr>
            <a:spLocks noChangeShapeType="1"/>
          </p:cNvSpPr>
          <p:nvPr/>
        </p:nvSpPr>
        <p:spPr bwMode="auto">
          <a:xfrm>
            <a:off x="971550" y="20764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1" name="Line 40"/>
          <p:cNvSpPr>
            <a:spLocks noChangeShapeType="1"/>
          </p:cNvSpPr>
          <p:nvPr/>
        </p:nvSpPr>
        <p:spPr bwMode="auto">
          <a:xfrm>
            <a:off x="2190750" y="21336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2" name="Line 41"/>
          <p:cNvSpPr>
            <a:spLocks noChangeShapeType="1"/>
          </p:cNvSpPr>
          <p:nvPr/>
        </p:nvSpPr>
        <p:spPr bwMode="auto">
          <a:xfrm>
            <a:off x="3409950" y="20002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3" name="Line 42"/>
          <p:cNvSpPr>
            <a:spLocks noChangeShapeType="1"/>
          </p:cNvSpPr>
          <p:nvPr/>
        </p:nvSpPr>
        <p:spPr bwMode="auto">
          <a:xfrm>
            <a:off x="5905500" y="19240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4" name="Line 43"/>
          <p:cNvSpPr>
            <a:spLocks noChangeShapeType="1"/>
          </p:cNvSpPr>
          <p:nvPr/>
        </p:nvSpPr>
        <p:spPr bwMode="auto">
          <a:xfrm>
            <a:off x="4781550" y="19812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6665" name="Text Box 44"/>
          <p:cNvSpPr txBox="1">
            <a:spLocks noChangeArrowheads="1"/>
          </p:cNvSpPr>
          <p:nvPr/>
        </p:nvSpPr>
        <p:spPr bwMode="auto">
          <a:xfrm>
            <a:off x="3771900" y="42910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6666" name="Line 45"/>
          <p:cNvSpPr>
            <a:spLocks noChangeShapeType="1"/>
          </p:cNvSpPr>
          <p:nvPr/>
        </p:nvSpPr>
        <p:spPr bwMode="auto">
          <a:xfrm rot="2537517">
            <a:off x="3760788" y="4656138"/>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26667" name="Line 46"/>
          <p:cNvSpPr>
            <a:spLocks noChangeShapeType="1"/>
          </p:cNvSpPr>
          <p:nvPr/>
        </p:nvSpPr>
        <p:spPr bwMode="auto">
          <a:xfrm rot="19062483" flipH="1">
            <a:off x="4165600" y="4646613"/>
            <a:ext cx="39688" cy="233362"/>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smtClean="0"/>
              <a:t>Building a Tree</a:t>
            </a:r>
          </a:p>
        </p:txBody>
      </p:sp>
      <p:sp>
        <p:nvSpPr>
          <p:cNvPr id="27652" name="Rectangle 3"/>
          <p:cNvSpPr>
            <a:spLocks noChangeArrowheads="1"/>
          </p:cNvSpPr>
          <p:nvPr/>
        </p:nvSpPr>
        <p:spPr bwMode="auto">
          <a:xfrm>
            <a:off x="152400" y="1790700"/>
            <a:ext cx="80010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7653" name="Line 4"/>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7654" name="Line 5"/>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7655" name="Line 6"/>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7656" name="Line 7"/>
          <p:cNvSpPr>
            <a:spLocks noChangeShapeType="1"/>
          </p:cNvSpPr>
          <p:nvPr/>
        </p:nvSpPr>
        <p:spPr bwMode="auto">
          <a:xfrm>
            <a:off x="5318125" y="1790700"/>
            <a:ext cx="0" cy="438150"/>
          </a:xfrm>
          <a:prstGeom prst="line">
            <a:avLst/>
          </a:prstGeom>
          <a:noFill/>
          <a:ln w="9525">
            <a:solidFill>
              <a:srgbClr val="FF0000"/>
            </a:solidFill>
            <a:round/>
            <a:headEnd/>
            <a:tailEnd/>
          </a:ln>
        </p:spPr>
        <p:txBody>
          <a:bodyPr wrap="none" anchor="ctr"/>
          <a:lstStyle/>
          <a:p>
            <a:endParaRPr lang="en-US"/>
          </a:p>
        </p:txBody>
      </p:sp>
      <p:sp>
        <p:nvSpPr>
          <p:cNvPr id="27657" name="Line 8"/>
          <p:cNvSpPr>
            <a:spLocks noChangeShapeType="1"/>
          </p:cNvSpPr>
          <p:nvPr/>
        </p:nvSpPr>
        <p:spPr bwMode="auto">
          <a:xfrm>
            <a:off x="6583363" y="1790700"/>
            <a:ext cx="0" cy="438150"/>
          </a:xfrm>
          <a:prstGeom prst="line">
            <a:avLst/>
          </a:prstGeom>
          <a:noFill/>
          <a:ln w="9525">
            <a:solidFill>
              <a:srgbClr val="FF0000"/>
            </a:solidFill>
            <a:round/>
            <a:headEnd/>
            <a:tailEnd/>
          </a:ln>
        </p:spPr>
        <p:txBody>
          <a:bodyPr wrap="none" anchor="ctr"/>
          <a:lstStyle/>
          <a:p>
            <a:endParaRPr lang="en-US"/>
          </a:p>
        </p:txBody>
      </p:sp>
      <p:sp>
        <p:nvSpPr>
          <p:cNvPr id="27658" name="Line 10"/>
          <p:cNvSpPr>
            <a:spLocks noChangeShapeType="1"/>
          </p:cNvSpPr>
          <p:nvPr/>
        </p:nvSpPr>
        <p:spPr bwMode="auto">
          <a:xfrm rot="2537517">
            <a:off x="5678488" y="34591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27659" name="Text Box 11"/>
          <p:cNvSpPr txBox="1">
            <a:spLocks noChangeArrowheads="1"/>
          </p:cNvSpPr>
          <p:nvPr/>
        </p:nvSpPr>
        <p:spPr bwMode="auto">
          <a:xfrm>
            <a:off x="5391150" y="3724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7660" name="Text Box 12"/>
          <p:cNvSpPr txBox="1">
            <a:spLocks noChangeArrowheads="1"/>
          </p:cNvSpPr>
          <p:nvPr/>
        </p:nvSpPr>
        <p:spPr bwMode="auto">
          <a:xfrm>
            <a:off x="5857875" y="3724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7661" name="Text Box 13"/>
          <p:cNvSpPr txBox="1">
            <a:spLocks noChangeArrowheads="1"/>
          </p:cNvSpPr>
          <p:nvPr/>
        </p:nvSpPr>
        <p:spPr bwMode="auto">
          <a:xfrm>
            <a:off x="1962150" y="2678113"/>
            <a:ext cx="5143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7662" name="Text Box 14"/>
          <p:cNvSpPr txBox="1">
            <a:spLocks noChangeArrowheads="1"/>
          </p:cNvSpPr>
          <p:nvPr/>
        </p:nvSpPr>
        <p:spPr bwMode="auto">
          <a:xfrm>
            <a:off x="7581900" y="26590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7663" name="Line 15"/>
          <p:cNvSpPr>
            <a:spLocks noChangeShapeType="1"/>
          </p:cNvSpPr>
          <p:nvPr/>
        </p:nvSpPr>
        <p:spPr bwMode="auto">
          <a:xfrm rot="19062483" flipH="1">
            <a:off x="5965825" y="34702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27664" name="Text Box 16"/>
          <p:cNvSpPr txBox="1">
            <a:spLocks noChangeArrowheads="1"/>
          </p:cNvSpPr>
          <p:nvPr/>
        </p:nvSpPr>
        <p:spPr bwMode="auto">
          <a:xfrm>
            <a:off x="5767388" y="3071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7665" name="Line 17"/>
          <p:cNvSpPr>
            <a:spLocks noChangeShapeType="1"/>
          </p:cNvSpPr>
          <p:nvPr/>
        </p:nvSpPr>
        <p:spPr bwMode="auto">
          <a:xfrm rot="2537517">
            <a:off x="6527800" y="34544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27666" name="Text Box 18"/>
          <p:cNvSpPr txBox="1">
            <a:spLocks noChangeArrowheads="1"/>
          </p:cNvSpPr>
          <p:nvPr/>
        </p:nvSpPr>
        <p:spPr bwMode="auto">
          <a:xfrm>
            <a:off x="6348413" y="3729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7667" name="Text Box 19"/>
          <p:cNvSpPr txBox="1">
            <a:spLocks noChangeArrowheads="1"/>
          </p:cNvSpPr>
          <p:nvPr/>
        </p:nvSpPr>
        <p:spPr bwMode="auto">
          <a:xfrm>
            <a:off x="6800850" y="3724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7668" name="Text Box 20"/>
          <p:cNvSpPr txBox="1">
            <a:spLocks noChangeArrowheads="1"/>
          </p:cNvSpPr>
          <p:nvPr/>
        </p:nvSpPr>
        <p:spPr bwMode="auto">
          <a:xfrm>
            <a:off x="6491288" y="3071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7669" name="Line 21"/>
          <p:cNvSpPr>
            <a:spLocks noChangeShapeType="1"/>
          </p:cNvSpPr>
          <p:nvPr/>
        </p:nvSpPr>
        <p:spPr bwMode="auto">
          <a:xfrm rot="19062483" flipH="1">
            <a:off x="6823075" y="34782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27670" name="Line 22"/>
          <p:cNvSpPr>
            <a:spLocks noChangeShapeType="1"/>
          </p:cNvSpPr>
          <p:nvPr/>
        </p:nvSpPr>
        <p:spPr bwMode="auto">
          <a:xfrm rot="2537517">
            <a:off x="685800" y="3001963"/>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7671" name="Text Box 23"/>
          <p:cNvSpPr txBox="1">
            <a:spLocks noChangeArrowheads="1"/>
          </p:cNvSpPr>
          <p:nvPr/>
        </p:nvSpPr>
        <p:spPr bwMode="auto">
          <a:xfrm>
            <a:off x="485775" y="3305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7672" name="Text Box 24"/>
          <p:cNvSpPr txBox="1">
            <a:spLocks noChangeArrowheads="1"/>
          </p:cNvSpPr>
          <p:nvPr/>
        </p:nvSpPr>
        <p:spPr bwMode="auto">
          <a:xfrm>
            <a:off x="938213" y="33051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7673" name="Text Box 25"/>
          <p:cNvSpPr txBox="1">
            <a:spLocks noChangeArrowheads="1"/>
          </p:cNvSpPr>
          <p:nvPr/>
        </p:nvSpPr>
        <p:spPr bwMode="auto">
          <a:xfrm>
            <a:off x="742950" y="260985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7674" name="Line 26"/>
          <p:cNvSpPr>
            <a:spLocks noChangeShapeType="1"/>
          </p:cNvSpPr>
          <p:nvPr/>
        </p:nvSpPr>
        <p:spPr bwMode="auto">
          <a:xfrm rot="19062483" flipH="1">
            <a:off x="1028700" y="2992438"/>
            <a:ext cx="125413" cy="312737"/>
          </a:xfrm>
          <a:prstGeom prst="line">
            <a:avLst/>
          </a:prstGeom>
          <a:noFill/>
          <a:ln w="9525">
            <a:solidFill>
              <a:schemeClr val="tx1"/>
            </a:solidFill>
            <a:round/>
            <a:headEnd/>
            <a:tailEnd type="triangle" w="med" len="med"/>
          </a:ln>
        </p:spPr>
        <p:txBody>
          <a:bodyPr wrap="none" anchor="ctr"/>
          <a:lstStyle/>
          <a:p>
            <a:endParaRPr lang="en-US"/>
          </a:p>
        </p:txBody>
      </p:sp>
      <p:sp>
        <p:nvSpPr>
          <p:cNvPr id="27675" name="Line 27"/>
          <p:cNvSpPr>
            <a:spLocks noChangeShapeType="1"/>
          </p:cNvSpPr>
          <p:nvPr/>
        </p:nvSpPr>
        <p:spPr bwMode="auto">
          <a:xfrm rot="2537517">
            <a:off x="3157538" y="29162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7676" name="Text Box 28"/>
          <p:cNvSpPr txBox="1">
            <a:spLocks noChangeArrowheads="1"/>
          </p:cNvSpPr>
          <p:nvPr/>
        </p:nvSpPr>
        <p:spPr bwMode="auto">
          <a:xfrm>
            <a:off x="2957513"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7677" name="Text Box 29"/>
          <p:cNvSpPr txBox="1">
            <a:spLocks noChangeArrowheads="1"/>
          </p:cNvSpPr>
          <p:nvPr/>
        </p:nvSpPr>
        <p:spPr bwMode="auto">
          <a:xfrm>
            <a:off x="3409950" y="32194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7678" name="Text Box 30"/>
          <p:cNvSpPr txBox="1">
            <a:spLocks noChangeArrowheads="1"/>
          </p:cNvSpPr>
          <p:nvPr/>
        </p:nvSpPr>
        <p:spPr bwMode="auto">
          <a:xfrm>
            <a:off x="3214688" y="25241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7679" name="Line 31"/>
          <p:cNvSpPr>
            <a:spLocks noChangeShapeType="1"/>
          </p:cNvSpPr>
          <p:nvPr/>
        </p:nvSpPr>
        <p:spPr bwMode="auto">
          <a:xfrm rot="19062483" flipH="1">
            <a:off x="3500438" y="29067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7680" name="Line 32"/>
          <p:cNvSpPr>
            <a:spLocks noChangeShapeType="1"/>
          </p:cNvSpPr>
          <p:nvPr/>
        </p:nvSpPr>
        <p:spPr bwMode="auto">
          <a:xfrm rot="2537517">
            <a:off x="4514850" y="29241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7681" name="Text Box 33"/>
          <p:cNvSpPr txBox="1">
            <a:spLocks noChangeArrowheads="1"/>
          </p:cNvSpPr>
          <p:nvPr/>
        </p:nvSpPr>
        <p:spPr bwMode="auto">
          <a:xfrm>
            <a:off x="4314825" y="3227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7682" name="Text Box 34"/>
          <p:cNvSpPr txBox="1">
            <a:spLocks noChangeArrowheads="1"/>
          </p:cNvSpPr>
          <p:nvPr/>
        </p:nvSpPr>
        <p:spPr bwMode="auto">
          <a:xfrm>
            <a:off x="4767263" y="3227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7683" name="Text Box 35"/>
          <p:cNvSpPr txBox="1">
            <a:spLocks noChangeArrowheads="1"/>
          </p:cNvSpPr>
          <p:nvPr/>
        </p:nvSpPr>
        <p:spPr bwMode="auto">
          <a:xfrm>
            <a:off x="4572000" y="25320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7684" name="Line 36"/>
          <p:cNvSpPr>
            <a:spLocks noChangeShapeType="1"/>
          </p:cNvSpPr>
          <p:nvPr/>
        </p:nvSpPr>
        <p:spPr bwMode="auto">
          <a:xfrm rot="19062483" flipH="1">
            <a:off x="4857750" y="291465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7685" name="Line 37"/>
          <p:cNvSpPr>
            <a:spLocks noChangeShapeType="1"/>
          </p:cNvSpPr>
          <p:nvPr/>
        </p:nvSpPr>
        <p:spPr bwMode="auto">
          <a:xfrm>
            <a:off x="971550" y="20764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86" name="Line 38"/>
          <p:cNvSpPr>
            <a:spLocks noChangeShapeType="1"/>
          </p:cNvSpPr>
          <p:nvPr/>
        </p:nvSpPr>
        <p:spPr bwMode="auto">
          <a:xfrm>
            <a:off x="2190750" y="21336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87" name="Line 39"/>
          <p:cNvSpPr>
            <a:spLocks noChangeShapeType="1"/>
          </p:cNvSpPr>
          <p:nvPr/>
        </p:nvSpPr>
        <p:spPr bwMode="auto">
          <a:xfrm>
            <a:off x="3409950" y="20002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88" name="Line 40"/>
          <p:cNvSpPr>
            <a:spLocks noChangeShapeType="1"/>
          </p:cNvSpPr>
          <p:nvPr/>
        </p:nvSpPr>
        <p:spPr bwMode="auto">
          <a:xfrm>
            <a:off x="7734300" y="21256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89" name="Line 41"/>
          <p:cNvSpPr>
            <a:spLocks noChangeShapeType="1"/>
          </p:cNvSpPr>
          <p:nvPr/>
        </p:nvSpPr>
        <p:spPr bwMode="auto">
          <a:xfrm>
            <a:off x="4781550" y="19812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7690" name="Text Box 42"/>
          <p:cNvSpPr txBox="1">
            <a:spLocks noChangeArrowheads="1"/>
          </p:cNvSpPr>
          <p:nvPr/>
        </p:nvSpPr>
        <p:spPr bwMode="auto">
          <a:xfrm>
            <a:off x="6115050" y="24907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7691" name="Line 43"/>
          <p:cNvSpPr>
            <a:spLocks noChangeShapeType="1"/>
          </p:cNvSpPr>
          <p:nvPr/>
        </p:nvSpPr>
        <p:spPr bwMode="auto">
          <a:xfrm rot="2537517">
            <a:off x="6103938" y="28559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27692" name="Line 44"/>
          <p:cNvSpPr>
            <a:spLocks noChangeShapeType="1"/>
          </p:cNvSpPr>
          <p:nvPr/>
        </p:nvSpPr>
        <p:spPr bwMode="auto">
          <a:xfrm rot="19062483" flipH="1">
            <a:off x="6508750" y="28463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27693" name="Line 45"/>
          <p:cNvSpPr>
            <a:spLocks noChangeShapeType="1"/>
          </p:cNvSpPr>
          <p:nvPr/>
        </p:nvSpPr>
        <p:spPr bwMode="auto">
          <a:xfrm>
            <a:off x="6267450" y="191611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mtClean="0"/>
              <a:t>Building a Tree</a:t>
            </a:r>
          </a:p>
        </p:txBody>
      </p:sp>
      <p:sp>
        <p:nvSpPr>
          <p:cNvPr id="28676" name="Rectangle 3"/>
          <p:cNvSpPr>
            <a:spLocks noChangeArrowheads="1"/>
          </p:cNvSpPr>
          <p:nvPr/>
        </p:nvSpPr>
        <p:spPr bwMode="auto">
          <a:xfrm>
            <a:off x="247650" y="1790700"/>
            <a:ext cx="51816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8677" name="Line 4"/>
          <p:cNvSpPr>
            <a:spLocks noChangeShapeType="1"/>
          </p:cNvSpPr>
          <p:nvPr/>
        </p:nvSpPr>
        <p:spPr bwMode="auto">
          <a:xfrm>
            <a:off x="1524000" y="1790700"/>
            <a:ext cx="0" cy="438150"/>
          </a:xfrm>
          <a:prstGeom prst="line">
            <a:avLst/>
          </a:prstGeom>
          <a:noFill/>
          <a:ln w="9525">
            <a:solidFill>
              <a:srgbClr val="FF0000"/>
            </a:solidFill>
            <a:round/>
            <a:headEnd/>
            <a:tailEnd/>
          </a:ln>
        </p:spPr>
        <p:txBody>
          <a:bodyPr wrap="none" anchor="ctr"/>
          <a:lstStyle/>
          <a:p>
            <a:endParaRPr lang="en-US"/>
          </a:p>
        </p:txBody>
      </p:sp>
      <p:sp>
        <p:nvSpPr>
          <p:cNvPr id="28678" name="Line 5"/>
          <p:cNvSpPr>
            <a:spLocks noChangeShapeType="1"/>
          </p:cNvSpPr>
          <p:nvPr/>
        </p:nvSpPr>
        <p:spPr bwMode="auto">
          <a:xfrm>
            <a:off x="2787650" y="1790700"/>
            <a:ext cx="0" cy="438150"/>
          </a:xfrm>
          <a:prstGeom prst="line">
            <a:avLst/>
          </a:prstGeom>
          <a:noFill/>
          <a:ln w="9525">
            <a:solidFill>
              <a:srgbClr val="FF0000"/>
            </a:solidFill>
            <a:round/>
            <a:headEnd/>
            <a:tailEnd/>
          </a:ln>
        </p:spPr>
        <p:txBody>
          <a:bodyPr wrap="none" anchor="ctr"/>
          <a:lstStyle/>
          <a:p>
            <a:endParaRPr lang="en-US"/>
          </a:p>
        </p:txBody>
      </p:sp>
      <p:sp>
        <p:nvSpPr>
          <p:cNvPr id="28679" name="Line 6"/>
          <p:cNvSpPr>
            <a:spLocks noChangeShapeType="1"/>
          </p:cNvSpPr>
          <p:nvPr/>
        </p:nvSpPr>
        <p:spPr bwMode="auto">
          <a:xfrm>
            <a:off x="4052888" y="1790700"/>
            <a:ext cx="0" cy="438150"/>
          </a:xfrm>
          <a:prstGeom prst="line">
            <a:avLst/>
          </a:prstGeom>
          <a:noFill/>
          <a:ln w="9525">
            <a:solidFill>
              <a:srgbClr val="FF0000"/>
            </a:solidFill>
            <a:round/>
            <a:headEnd/>
            <a:tailEnd/>
          </a:ln>
        </p:spPr>
        <p:txBody>
          <a:bodyPr wrap="none" anchor="ctr"/>
          <a:lstStyle/>
          <a:p>
            <a:endParaRPr lang="en-US"/>
          </a:p>
        </p:txBody>
      </p:sp>
      <p:sp>
        <p:nvSpPr>
          <p:cNvPr id="28680" name="Line 10"/>
          <p:cNvSpPr>
            <a:spLocks noChangeShapeType="1"/>
          </p:cNvSpPr>
          <p:nvPr/>
        </p:nvSpPr>
        <p:spPr bwMode="auto">
          <a:xfrm rot="2537517">
            <a:off x="3163888" y="33829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28681" name="Text Box 11"/>
          <p:cNvSpPr txBox="1">
            <a:spLocks noChangeArrowheads="1"/>
          </p:cNvSpPr>
          <p:nvPr/>
        </p:nvSpPr>
        <p:spPr bwMode="auto">
          <a:xfrm>
            <a:off x="2876550" y="3648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8682" name="Text Box 12"/>
          <p:cNvSpPr txBox="1">
            <a:spLocks noChangeArrowheads="1"/>
          </p:cNvSpPr>
          <p:nvPr/>
        </p:nvSpPr>
        <p:spPr bwMode="auto">
          <a:xfrm>
            <a:off x="3343275" y="3648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8683" name="Text Box 13"/>
          <p:cNvSpPr txBox="1">
            <a:spLocks noChangeArrowheads="1"/>
          </p:cNvSpPr>
          <p:nvPr/>
        </p:nvSpPr>
        <p:spPr bwMode="auto">
          <a:xfrm>
            <a:off x="2633663" y="5054600"/>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28684" name="Text Box 14"/>
          <p:cNvSpPr txBox="1">
            <a:spLocks noChangeArrowheads="1"/>
          </p:cNvSpPr>
          <p:nvPr/>
        </p:nvSpPr>
        <p:spPr bwMode="auto">
          <a:xfrm>
            <a:off x="4781550" y="25828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8685" name="Line 15"/>
          <p:cNvSpPr>
            <a:spLocks noChangeShapeType="1"/>
          </p:cNvSpPr>
          <p:nvPr/>
        </p:nvSpPr>
        <p:spPr bwMode="auto">
          <a:xfrm rot="19062483" flipH="1">
            <a:off x="3451225" y="33940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28686" name="Text Box 16"/>
          <p:cNvSpPr txBox="1">
            <a:spLocks noChangeArrowheads="1"/>
          </p:cNvSpPr>
          <p:nvPr/>
        </p:nvSpPr>
        <p:spPr bwMode="auto">
          <a:xfrm>
            <a:off x="3252788" y="2995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8687" name="Line 17"/>
          <p:cNvSpPr>
            <a:spLocks noChangeShapeType="1"/>
          </p:cNvSpPr>
          <p:nvPr/>
        </p:nvSpPr>
        <p:spPr bwMode="auto">
          <a:xfrm rot="2537517">
            <a:off x="4013200" y="33782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28688" name="Text Box 18"/>
          <p:cNvSpPr txBox="1">
            <a:spLocks noChangeArrowheads="1"/>
          </p:cNvSpPr>
          <p:nvPr/>
        </p:nvSpPr>
        <p:spPr bwMode="auto">
          <a:xfrm>
            <a:off x="3833813" y="36528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8689" name="Text Box 19"/>
          <p:cNvSpPr txBox="1">
            <a:spLocks noChangeArrowheads="1"/>
          </p:cNvSpPr>
          <p:nvPr/>
        </p:nvSpPr>
        <p:spPr bwMode="auto">
          <a:xfrm>
            <a:off x="4286250" y="3648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8690" name="Text Box 20"/>
          <p:cNvSpPr txBox="1">
            <a:spLocks noChangeArrowheads="1"/>
          </p:cNvSpPr>
          <p:nvPr/>
        </p:nvSpPr>
        <p:spPr bwMode="auto">
          <a:xfrm>
            <a:off x="3976688" y="2995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8691" name="Line 21"/>
          <p:cNvSpPr>
            <a:spLocks noChangeShapeType="1"/>
          </p:cNvSpPr>
          <p:nvPr/>
        </p:nvSpPr>
        <p:spPr bwMode="auto">
          <a:xfrm rot="19062483" flipH="1">
            <a:off x="4308475" y="34020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28692" name="Line 22"/>
          <p:cNvSpPr>
            <a:spLocks noChangeShapeType="1"/>
          </p:cNvSpPr>
          <p:nvPr/>
        </p:nvSpPr>
        <p:spPr bwMode="auto">
          <a:xfrm rot="2537517">
            <a:off x="1966913" y="5421313"/>
            <a:ext cx="36512" cy="214312"/>
          </a:xfrm>
          <a:prstGeom prst="line">
            <a:avLst/>
          </a:prstGeom>
          <a:noFill/>
          <a:ln w="9525">
            <a:solidFill>
              <a:schemeClr val="tx1"/>
            </a:solidFill>
            <a:round/>
            <a:headEnd/>
            <a:tailEnd type="triangle" w="med" len="med"/>
          </a:ln>
        </p:spPr>
        <p:txBody>
          <a:bodyPr wrap="none" anchor="ctr"/>
          <a:lstStyle/>
          <a:p>
            <a:endParaRPr lang="en-US"/>
          </a:p>
        </p:txBody>
      </p:sp>
      <p:sp>
        <p:nvSpPr>
          <p:cNvPr id="28693" name="Text Box 23"/>
          <p:cNvSpPr txBox="1">
            <a:spLocks noChangeArrowheads="1"/>
          </p:cNvSpPr>
          <p:nvPr/>
        </p:nvSpPr>
        <p:spPr bwMode="auto">
          <a:xfrm>
            <a:off x="1724025" y="5610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8694" name="Text Box 24"/>
          <p:cNvSpPr txBox="1">
            <a:spLocks noChangeArrowheads="1"/>
          </p:cNvSpPr>
          <p:nvPr/>
        </p:nvSpPr>
        <p:spPr bwMode="auto">
          <a:xfrm>
            <a:off x="2176463" y="5610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8695" name="Text Box 25"/>
          <p:cNvSpPr txBox="1">
            <a:spLocks noChangeArrowheads="1"/>
          </p:cNvSpPr>
          <p:nvPr/>
        </p:nvSpPr>
        <p:spPr bwMode="auto">
          <a:xfrm>
            <a:off x="1938338" y="50673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8696" name="Line 26"/>
          <p:cNvSpPr>
            <a:spLocks noChangeShapeType="1"/>
          </p:cNvSpPr>
          <p:nvPr/>
        </p:nvSpPr>
        <p:spPr bwMode="auto">
          <a:xfrm rot="19062483" flipH="1">
            <a:off x="2374900" y="5418138"/>
            <a:ext cx="14288" cy="214312"/>
          </a:xfrm>
          <a:prstGeom prst="line">
            <a:avLst/>
          </a:prstGeom>
          <a:noFill/>
          <a:ln w="9525">
            <a:solidFill>
              <a:schemeClr val="tx1"/>
            </a:solidFill>
            <a:round/>
            <a:headEnd/>
            <a:tailEnd type="triangle" w="med" len="med"/>
          </a:ln>
        </p:spPr>
        <p:txBody>
          <a:bodyPr wrap="none" anchor="ctr"/>
          <a:lstStyle/>
          <a:p>
            <a:endParaRPr lang="en-US"/>
          </a:p>
        </p:txBody>
      </p:sp>
      <p:sp>
        <p:nvSpPr>
          <p:cNvPr id="28697" name="Line 27"/>
          <p:cNvSpPr>
            <a:spLocks noChangeShapeType="1"/>
          </p:cNvSpPr>
          <p:nvPr/>
        </p:nvSpPr>
        <p:spPr bwMode="auto">
          <a:xfrm rot="2537517">
            <a:off x="642938" y="28400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8698" name="Text Box 28"/>
          <p:cNvSpPr txBox="1">
            <a:spLocks noChangeArrowheads="1"/>
          </p:cNvSpPr>
          <p:nvPr/>
        </p:nvSpPr>
        <p:spPr bwMode="auto">
          <a:xfrm>
            <a:off x="442913" y="31432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8699" name="Text Box 29"/>
          <p:cNvSpPr txBox="1">
            <a:spLocks noChangeArrowheads="1"/>
          </p:cNvSpPr>
          <p:nvPr/>
        </p:nvSpPr>
        <p:spPr bwMode="auto">
          <a:xfrm>
            <a:off x="895350" y="31432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8700" name="Text Box 30"/>
          <p:cNvSpPr txBox="1">
            <a:spLocks noChangeArrowheads="1"/>
          </p:cNvSpPr>
          <p:nvPr/>
        </p:nvSpPr>
        <p:spPr bwMode="auto">
          <a:xfrm>
            <a:off x="700088" y="24479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8701" name="Line 31"/>
          <p:cNvSpPr>
            <a:spLocks noChangeShapeType="1"/>
          </p:cNvSpPr>
          <p:nvPr/>
        </p:nvSpPr>
        <p:spPr bwMode="auto">
          <a:xfrm rot="19062483" flipH="1">
            <a:off x="985838" y="28305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8702" name="Line 32"/>
          <p:cNvSpPr>
            <a:spLocks noChangeShapeType="1"/>
          </p:cNvSpPr>
          <p:nvPr/>
        </p:nvSpPr>
        <p:spPr bwMode="auto">
          <a:xfrm rot="2537517">
            <a:off x="2000250" y="28479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8703" name="Text Box 33"/>
          <p:cNvSpPr txBox="1">
            <a:spLocks noChangeArrowheads="1"/>
          </p:cNvSpPr>
          <p:nvPr/>
        </p:nvSpPr>
        <p:spPr bwMode="auto">
          <a:xfrm>
            <a:off x="1800225" y="31511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8704" name="Text Box 34"/>
          <p:cNvSpPr txBox="1">
            <a:spLocks noChangeArrowheads="1"/>
          </p:cNvSpPr>
          <p:nvPr/>
        </p:nvSpPr>
        <p:spPr bwMode="auto">
          <a:xfrm>
            <a:off x="2252663" y="31511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8705" name="Text Box 35"/>
          <p:cNvSpPr txBox="1">
            <a:spLocks noChangeArrowheads="1"/>
          </p:cNvSpPr>
          <p:nvPr/>
        </p:nvSpPr>
        <p:spPr bwMode="auto">
          <a:xfrm>
            <a:off x="2057400" y="24558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8706" name="Line 36"/>
          <p:cNvSpPr>
            <a:spLocks noChangeShapeType="1"/>
          </p:cNvSpPr>
          <p:nvPr/>
        </p:nvSpPr>
        <p:spPr bwMode="auto">
          <a:xfrm rot="19062483" flipH="1">
            <a:off x="2343150" y="283845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8707" name="Line 38"/>
          <p:cNvSpPr>
            <a:spLocks noChangeShapeType="1"/>
          </p:cNvSpPr>
          <p:nvPr/>
        </p:nvSpPr>
        <p:spPr bwMode="auto">
          <a:xfrm>
            <a:off x="2709863" y="4948238"/>
            <a:ext cx="138112" cy="104775"/>
          </a:xfrm>
          <a:prstGeom prst="line">
            <a:avLst/>
          </a:prstGeom>
          <a:noFill/>
          <a:ln w="9525">
            <a:solidFill>
              <a:schemeClr val="tx1"/>
            </a:solidFill>
            <a:round/>
            <a:headEnd/>
            <a:tailEnd type="triangle" w="med" len="med"/>
          </a:ln>
        </p:spPr>
        <p:txBody>
          <a:bodyPr wrap="none" anchor="ctr"/>
          <a:lstStyle/>
          <a:p>
            <a:endParaRPr lang="en-US"/>
          </a:p>
        </p:txBody>
      </p:sp>
      <p:sp>
        <p:nvSpPr>
          <p:cNvPr id="28708" name="Line 39"/>
          <p:cNvSpPr>
            <a:spLocks noChangeShapeType="1"/>
          </p:cNvSpPr>
          <p:nvPr/>
        </p:nvSpPr>
        <p:spPr bwMode="auto">
          <a:xfrm>
            <a:off x="895350" y="19240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8709" name="Line 40"/>
          <p:cNvSpPr>
            <a:spLocks noChangeShapeType="1"/>
          </p:cNvSpPr>
          <p:nvPr/>
        </p:nvSpPr>
        <p:spPr bwMode="auto">
          <a:xfrm>
            <a:off x="4933950" y="20494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8710" name="Line 41"/>
          <p:cNvSpPr>
            <a:spLocks noChangeShapeType="1"/>
          </p:cNvSpPr>
          <p:nvPr/>
        </p:nvSpPr>
        <p:spPr bwMode="auto">
          <a:xfrm>
            <a:off x="2266950" y="190500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8711" name="Text Box 42"/>
          <p:cNvSpPr txBox="1">
            <a:spLocks noChangeArrowheads="1"/>
          </p:cNvSpPr>
          <p:nvPr/>
        </p:nvSpPr>
        <p:spPr bwMode="auto">
          <a:xfrm>
            <a:off x="3600450" y="24145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8712" name="Line 43"/>
          <p:cNvSpPr>
            <a:spLocks noChangeShapeType="1"/>
          </p:cNvSpPr>
          <p:nvPr/>
        </p:nvSpPr>
        <p:spPr bwMode="auto">
          <a:xfrm rot="2537517">
            <a:off x="3589338" y="27797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28713" name="Line 44"/>
          <p:cNvSpPr>
            <a:spLocks noChangeShapeType="1"/>
          </p:cNvSpPr>
          <p:nvPr/>
        </p:nvSpPr>
        <p:spPr bwMode="auto">
          <a:xfrm rot="19062483" flipH="1">
            <a:off x="3994150" y="27701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28714" name="Line 45"/>
          <p:cNvSpPr>
            <a:spLocks noChangeShapeType="1"/>
          </p:cNvSpPr>
          <p:nvPr/>
        </p:nvSpPr>
        <p:spPr bwMode="auto">
          <a:xfrm>
            <a:off x="3752850" y="18399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8715" name="Text Box 46"/>
          <p:cNvSpPr txBox="1">
            <a:spLocks noChangeArrowheads="1"/>
          </p:cNvSpPr>
          <p:nvPr/>
        </p:nvSpPr>
        <p:spPr bwMode="auto">
          <a:xfrm>
            <a:off x="2352675" y="45624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28716" name="Line 47"/>
          <p:cNvSpPr>
            <a:spLocks noChangeShapeType="1"/>
          </p:cNvSpPr>
          <p:nvPr/>
        </p:nvSpPr>
        <p:spPr bwMode="auto">
          <a:xfrm rot="2537517" flipH="1">
            <a:off x="2309813" y="4892675"/>
            <a:ext cx="53975" cy="214313"/>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mtClean="0"/>
              <a:t>Building a Tree</a:t>
            </a:r>
          </a:p>
        </p:txBody>
      </p:sp>
      <p:sp>
        <p:nvSpPr>
          <p:cNvPr id="29700" name="Rectangle 3"/>
          <p:cNvSpPr>
            <a:spLocks noChangeArrowheads="1"/>
          </p:cNvSpPr>
          <p:nvPr/>
        </p:nvSpPr>
        <p:spPr bwMode="auto">
          <a:xfrm>
            <a:off x="247650" y="1790700"/>
            <a:ext cx="86677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29701"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29702"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29703" name="Line 6"/>
          <p:cNvSpPr>
            <a:spLocks noChangeShapeType="1"/>
          </p:cNvSpPr>
          <p:nvPr/>
        </p:nvSpPr>
        <p:spPr bwMode="auto">
          <a:xfrm>
            <a:off x="5830888" y="1800225"/>
            <a:ext cx="0" cy="438150"/>
          </a:xfrm>
          <a:prstGeom prst="line">
            <a:avLst/>
          </a:prstGeom>
          <a:noFill/>
          <a:ln w="9525">
            <a:solidFill>
              <a:srgbClr val="FF0000"/>
            </a:solidFill>
            <a:round/>
            <a:headEnd/>
            <a:tailEnd/>
          </a:ln>
        </p:spPr>
        <p:txBody>
          <a:bodyPr wrap="none" anchor="ctr"/>
          <a:lstStyle/>
          <a:p>
            <a:endParaRPr lang="en-US"/>
          </a:p>
        </p:txBody>
      </p:sp>
      <p:sp>
        <p:nvSpPr>
          <p:cNvPr id="29704" name="Line 7"/>
          <p:cNvSpPr>
            <a:spLocks noChangeShapeType="1"/>
          </p:cNvSpPr>
          <p:nvPr/>
        </p:nvSpPr>
        <p:spPr bwMode="auto">
          <a:xfrm>
            <a:off x="7985125" y="1800225"/>
            <a:ext cx="0" cy="438150"/>
          </a:xfrm>
          <a:prstGeom prst="line">
            <a:avLst/>
          </a:prstGeom>
          <a:noFill/>
          <a:ln w="9525">
            <a:solidFill>
              <a:srgbClr val="FF0000"/>
            </a:solidFill>
            <a:round/>
            <a:headEnd/>
            <a:tailEnd/>
          </a:ln>
        </p:spPr>
        <p:txBody>
          <a:bodyPr wrap="none" anchor="ctr"/>
          <a:lstStyle/>
          <a:p>
            <a:endParaRPr lang="en-US"/>
          </a:p>
        </p:txBody>
      </p:sp>
      <p:sp>
        <p:nvSpPr>
          <p:cNvPr id="29705" name="Line 10"/>
          <p:cNvSpPr>
            <a:spLocks noChangeShapeType="1"/>
          </p:cNvSpPr>
          <p:nvPr/>
        </p:nvSpPr>
        <p:spPr bwMode="auto">
          <a:xfrm rot="2537517">
            <a:off x="4192588" y="36115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29706" name="Text Box 11"/>
          <p:cNvSpPr txBox="1">
            <a:spLocks noChangeArrowheads="1"/>
          </p:cNvSpPr>
          <p:nvPr/>
        </p:nvSpPr>
        <p:spPr bwMode="auto">
          <a:xfrm>
            <a:off x="3905250" y="38766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9707" name="Text Box 12"/>
          <p:cNvSpPr txBox="1">
            <a:spLocks noChangeArrowheads="1"/>
          </p:cNvSpPr>
          <p:nvPr/>
        </p:nvSpPr>
        <p:spPr bwMode="auto">
          <a:xfrm>
            <a:off x="4371975" y="38766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9708" name="Text Box 13"/>
          <p:cNvSpPr txBox="1">
            <a:spLocks noChangeArrowheads="1"/>
          </p:cNvSpPr>
          <p:nvPr/>
        </p:nvSpPr>
        <p:spPr bwMode="auto">
          <a:xfrm>
            <a:off x="7200900" y="314007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29709" name="Text Box 14"/>
          <p:cNvSpPr txBox="1">
            <a:spLocks noChangeArrowheads="1"/>
          </p:cNvSpPr>
          <p:nvPr/>
        </p:nvSpPr>
        <p:spPr bwMode="auto">
          <a:xfrm>
            <a:off x="8439150" y="264001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9710" name="Line 15"/>
          <p:cNvSpPr>
            <a:spLocks noChangeShapeType="1"/>
          </p:cNvSpPr>
          <p:nvPr/>
        </p:nvSpPr>
        <p:spPr bwMode="auto">
          <a:xfrm rot="19062483" flipH="1">
            <a:off x="4479925" y="36226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29711" name="Text Box 16"/>
          <p:cNvSpPr txBox="1">
            <a:spLocks noChangeArrowheads="1"/>
          </p:cNvSpPr>
          <p:nvPr/>
        </p:nvSpPr>
        <p:spPr bwMode="auto">
          <a:xfrm>
            <a:off x="4281488" y="32242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9712" name="Line 17"/>
          <p:cNvSpPr>
            <a:spLocks noChangeShapeType="1"/>
          </p:cNvSpPr>
          <p:nvPr/>
        </p:nvSpPr>
        <p:spPr bwMode="auto">
          <a:xfrm rot="2537517">
            <a:off x="5041900" y="36068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29713" name="Text Box 18"/>
          <p:cNvSpPr txBox="1">
            <a:spLocks noChangeArrowheads="1"/>
          </p:cNvSpPr>
          <p:nvPr/>
        </p:nvSpPr>
        <p:spPr bwMode="auto">
          <a:xfrm>
            <a:off x="4862513" y="38814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9714" name="Text Box 19"/>
          <p:cNvSpPr txBox="1">
            <a:spLocks noChangeArrowheads="1"/>
          </p:cNvSpPr>
          <p:nvPr/>
        </p:nvSpPr>
        <p:spPr bwMode="auto">
          <a:xfrm>
            <a:off x="5314950" y="38766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9715" name="Text Box 20"/>
          <p:cNvSpPr txBox="1">
            <a:spLocks noChangeArrowheads="1"/>
          </p:cNvSpPr>
          <p:nvPr/>
        </p:nvSpPr>
        <p:spPr bwMode="auto">
          <a:xfrm>
            <a:off x="5005388" y="32242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9716" name="Line 21"/>
          <p:cNvSpPr>
            <a:spLocks noChangeShapeType="1"/>
          </p:cNvSpPr>
          <p:nvPr/>
        </p:nvSpPr>
        <p:spPr bwMode="auto">
          <a:xfrm rot="19062483" flipH="1">
            <a:off x="5337175" y="36306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29717" name="Line 22"/>
          <p:cNvSpPr>
            <a:spLocks noChangeShapeType="1"/>
          </p:cNvSpPr>
          <p:nvPr/>
        </p:nvSpPr>
        <p:spPr bwMode="auto">
          <a:xfrm rot="2537517">
            <a:off x="6386513" y="340677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29718" name="Text Box 23"/>
          <p:cNvSpPr txBox="1">
            <a:spLocks noChangeArrowheads="1"/>
          </p:cNvSpPr>
          <p:nvPr/>
        </p:nvSpPr>
        <p:spPr bwMode="auto">
          <a:xfrm>
            <a:off x="6143625" y="35956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9719" name="Text Box 24"/>
          <p:cNvSpPr txBox="1">
            <a:spLocks noChangeArrowheads="1"/>
          </p:cNvSpPr>
          <p:nvPr/>
        </p:nvSpPr>
        <p:spPr bwMode="auto">
          <a:xfrm>
            <a:off x="6596063" y="35956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9720" name="Text Box 25"/>
          <p:cNvSpPr txBox="1">
            <a:spLocks noChangeArrowheads="1"/>
          </p:cNvSpPr>
          <p:nvPr/>
        </p:nvSpPr>
        <p:spPr bwMode="auto">
          <a:xfrm>
            <a:off x="63579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29721" name="Line 26"/>
          <p:cNvSpPr>
            <a:spLocks noChangeShapeType="1"/>
          </p:cNvSpPr>
          <p:nvPr/>
        </p:nvSpPr>
        <p:spPr bwMode="auto">
          <a:xfrm rot="19062483" flipH="1">
            <a:off x="6794500" y="340360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29722" name="Line 27"/>
          <p:cNvSpPr>
            <a:spLocks noChangeShapeType="1"/>
          </p:cNvSpPr>
          <p:nvPr/>
        </p:nvSpPr>
        <p:spPr bwMode="auto">
          <a:xfrm rot="2537517">
            <a:off x="814388" y="29924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9723" name="Text Box 28"/>
          <p:cNvSpPr txBox="1">
            <a:spLocks noChangeArrowheads="1"/>
          </p:cNvSpPr>
          <p:nvPr/>
        </p:nvSpPr>
        <p:spPr bwMode="auto">
          <a:xfrm>
            <a:off x="614363" y="32956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29724" name="Text Box 29"/>
          <p:cNvSpPr txBox="1">
            <a:spLocks noChangeArrowheads="1"/>
          </p:cNvSpPr>
          <p:nvPr/>
        </p:nvSpPr>
        <p:spPr bwMode="auto">
          <a:xfrm>
            <a:off x="1066800" y="32956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29725" name="Text Box 30"/>
          <p:cNvSpPr txBox="1">
            <a:spLocks noChangeArrowheads="1"/>
          </p:cNvSpPr>
          <p:nvPr/>
        </p:nvSpPr>
        <p:spPr bwMode="auto">
          <a:xfrm>
            <a:off x="871538" y="26003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9726" name="Line 31"/>
          <p:cNvSpPr>
            <a:spLocks noChangeShapeType="1"/>
          </p:cNvSpPr>
          <p:nvPr/>
        </p:nvSpPr>
        <p:spPr bwMode="auto">
          <a:xfrm rot="19062483" flipH="1">
            <a:off x="1157288" y="29829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29727" name="Line 32"/>
          <p:cNvSpPr>
            <a:spLocks noChangeShapeType="1"/>
          </p:cNvSpPr>
          <p:nvPr/>
        </p:nvSpPr>
        <p:spPr bwMode="auto">
          <a:xfrm rot="2537517">
            <a:off x="2571750" y="29813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9728" name="Text Box 33"/>
          <p:cNvSpPr txBox="1">
            <a:spLocks noChangeArrowheads="1"/>
          </p:cNvSpPr>
          <p:nvPr/>
        </p:nvSpPr>
        <p:spPr bwMode="auto">
          <a:xfrm>
            <a:off x="2371725" y="32845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29729" name="Text Box 34"/>
          <p:cNvSpPr txBox="1">
            <a:spLocks noChangeArrowheads="1"/>
          </p:cNvSpPr>
          <p:nvPr/>
        </p:nvSpPr>
        <p:spPr bwMode="auto">
          <a:xfrm>
            <a:off x="2824163" y="32845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29730" name="Text Box 35"/>
          <p:cNvSpPr txBox="1">
            <a:spLocks noChangeArrowheads="1"/>
          </p:cNvSpPr>
          <p:nvPr/>
        </p:nvSpPr>
        <p:spPr bwMode="auto">
          <a:xfrm>
            <a:off x="2628900" y="25892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9731" name="Line 36"/>
          <p:cNvSpPr>
            <a:spLocks noChangeShapeType="1"/>
          </p:cNvSpPr>
          <p:nvPr/>
        </p:nvSpPr>
        <p:spPr bwMode="auto">
          <a:xfrm rot="19062483" flipH="1">
            <a:off x="2914650" y="29718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29732" name="Line 37"/>
          <p:cNvSpPr>
            <a:spLocks noChangeShapeType="1"/>
          </p:cNvSpPr>
          <p:nvPr/>
        </p:nvSpPr>
        <p:spPr bwMode="auto">
          <a:xfrm>
            <a:off x="7129463" y="293370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29733" name="Line 38"/>
          <p:cNvSpPr>
            <a:spLocks noChangeShapeType="1"/>
          </p:cNvSpPr>
          <p:nvPr/>
        </p:nvSpPr>
        <p:spPr bwMode="auto">
          <a:xfrm>
            <a:off x="1066800" y="20764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9734" name="Line 39"/>
          <p:cNvSpPr>
            <a:spLocks noChangeShapeType="1"/>
          </p:cNvSpPr>
          <p:nvPr/>
        </p:nvSpPr>
        <p:spPr bwMode="auto">
          <a:xfrm>
            <a:off x="8591550" y="21066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9735" name="Line 40"/>
          <p:cNvSpPr>
            <a:spLocks noChangeShapeType="1"/>
          </p:cNvSpPr>
          <p:nvPr/>
        </p:nvSpPr>
        <p:spPr bwMode="auto">
          <a:xfrm>
            <a:off x="2838450" y="2038350"/>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9736" name="Text Box 41"/>
          <p:cNvSpPr txBox="1">
            <a:spLocks noChangeArrowheads="1"/>
          </p:cNvSpPr>
          <p:nvPr/>
        </p:nvSpPr>
        <p:spPr bwMode="auto">
          <a:xfrm>
            <a:off x="4629150" y="26431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29737" name="Line 42"/>
          <p:cNvSpPr>
            <a:spLocks noChangeShapeType="1"/>
          </p:cNvSpPr>
          <p:nvPr/>
        </p:nvSpPr>
        <p:spPr bwMode="auto">
          <a:xfrm rot="2537517">
            <a:off x="4618038" y="30083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29738" name="Line 43"/>
          <p:cNvSpPr>
            <a:spLocks noChangeShapeType="1"/>
          </p:cNvSpPr>
          <p:nvPr/>
        </p:nvSpPr>
        <p:spPr bwMode="auto">
          <a:xfrm rot="19062483" flipH="1">
            <a:off x="5022850" y="29987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29739" name="Line 44"/>
          <p:cNvSpPr>
            <a:spLocks noChangeShapeType="1"/>
          </p:cNvSpPr>
          <p:nvPr/>
        </p:nvSpPr>
        <p:spPr bwMode="auto">
          <a:xfrm>
            <a:off x="4781550" y="20685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29740" name="Text Box 45"/>
          <p:cNvSpPr txBox="1">
            <a:spLocks noChangeArrowheads="1"/>
          </p:cNvSpPr>
          <p:nvPr/>
        </p:nvSpPr>
        <p:spPr bwMode="auto">
          <a:xfrm>
            <a:off x="6772275" y="25479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29741" name="Line 46"/>
          <p:cNvSpPr>
            <a:spLocks noChangeShapeType="1"/>
          </p:cNvSpPr>
          <p:nvPr/>
        </p:nvSpPr>
        <p:spPr bwMode="auto">
          <a:xfrm rot="2537517" flipH="1">
            <a:off x="6729413" y="287813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29742" name="Line 47"/>
          <p:cNvSpPr>
            <a:spLocks noChangeShapeType="1"/>
          </p:cNvSpPr>
          <p:nvPr/>
        </p:nvSpPr>
        <p:spPr bwMode="auto">
          <a:xfrm>
            <a:off x="7029450" y="201136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Building a Tree</a:t>
            </a:r>
          </a:p>
        </p:txBody>
      </p:sp>
      <p:sp>
        <p:nvSpPr>
          <p:cNvPr id="30724" name="Rectangle 3"/>
          <p:cNvSpPr>
            <a:spLocks noChangeArrowheads="1"/>
          </p:cNvSpPr>
          <p:nvPr/>
        </p:nvSpPr>
        <p:spPr bwMode="auto">
          <a:xfrm>
            <a:off x="247650" y="1790700"/>
            <a:ext cx="56388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0725"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30726"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0727" name="Line 8"/>
          <p:cNvSpPr>
            <a:spLocks noChangeShapeType="1"/>
          </p:cNvSpPr>
          <p:nvPr/>
        </p:nvSpPr>
        <p:spPr bwMode="auto">
          <a:xfrm rot="2537517">
            <a:off x="554038" y="344011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0728" name="Text Box 9"/>
          <p:cNvSpPr txBox="1">
            <a:spLocks noChangeArrowheads="1"/>
          </p:cNvSpPr>
          <p:nvPr/>
        </p:nvSpPr>
        <p:spPr bwMode="auto">
          <a:xfrm>
            <a:off x="266700"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0729" name="Text Box 10"/>
          <p:cNvSpPr txBox="1">
            <a:spLocks noChangeArrowheads="1"/>
          </p:cNvSpPr>
          <p:nvPr/>
        </p:nvSpPr>
        <p:spPr bwMode="auto">
          <a:xfrm>
            <a:off x="733425"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0730" name="Text Box 11"/>
          <p:cNvSpPr txBox="1">
            <a:spLocks noChangeArrowheads="1"/>
          </p:cNvSpPr>
          <p:nvPr/>
        </p:nvSpPr>
        <p:spPr bwMode="auto">
          <a:xfrm>
            <a:off x="3429000" y="317817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0731" name="Text Box 12"/>
          <p:cNvSpPr txBox="1">
            <a:spLocks noChangeArrowheads="1"/>
          </p:cNvSpPr>
          <p:nvPr/>
        </p:nvSpPr>
        <p:spPr bwMode="auto">
          <a:xfrm>
            <a:off x="4914900" y="264001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0732" name="Line 13"/>
          <p:cNvSpPr>
            <a:spLocks noChangeShapeType="1"/>
          </p:cNvSpPr>
          <p:nvPr/>
        </p:nvSpPr>
        <p:spPr bwMode="auto">
          <a:xfrm rot="19062483" flipH="1">
            <a:off x="841375" y="345122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0733" name="Text Box 14"/>
          <p:cNvSpPr txBox="1">
            <a:spLocks noChangeArrowheads="1"/>
          </p:cNvSpPr>
          <p:nvPr/>
        </p:nvSpPr>
        <p:spPr bwMode="auto">
          <a:xfrm>
            <a:off x="6429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0734" name="Line 15"/>
          <p:cNvSpPr>
            <a:spLocks noChangeShapeType="1"/>
          </p:cNvSpPr>
          <p:nvPr/>
        </p:nvSpPr>
        <p:spPr bwMode="auto">
          <a:xfrm rot="2537517">
            <a:off x="1403350" y="343535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0735" name="Text Box 16"/>
          <p:cNvSpPr txBox="1">
            <a:spLocks noChangeArrowheads="1"/>
          </p:cNvSpPr>
          <p:nvPr/>
        </p:nvSpPr>
        <p:spPr bwMode="auto">
          <a:xfrm>
            <a:off x="1223963" y="37099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0736" name="Text Box 17"/>
          <p:cNvSpPr txBox="1">
            <a:spLocks noChangeArrowheads="1"/>
          </p:cNvSpPr>
          <p:nvPr/>
        </p:nvSpPr>
        <p:spPr bwMode="auto">
          <a:xfrm>
            <a:off x="1676400"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0737" name="Text Box 18"/>
          <p:cNvSpPr txBox="1">
            <a:spLocks noChangeArrowheads="1"/>
          </p:cNvSpPr>
          <p:nvPr/>
        </p:nvSpPr>
        <p:spPr bwMode="auto">
          <a:xfrm>
            <a:off x="13668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0738" name="Line 19"/>
          <p:cNvSpPr>
            <a:spLocks noChangeShapeType="1"/>
          </p:cNvSpPr>
          <p:nvPr/>
        </p:nvSpPr>
        <p:spPr bwMode="auto">
          <a:xfrm rot="19062483" flipH="1">
            <a:off x="1698625" y="345916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0739" name="Line 20"/>
          <p:cNvSpPr>
            <a:spLocks noChangeShapeType="1"/>
          </p:cNvSpPr>
          <p:nvPr/>
        </p:nvSpPr>
        <p:spPr bwMode="auto">
          <a:xfrm rot="2537517">
            <a:off x="2614613" y="344487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0740" name="Text Box 21"/>
          <p:cNvSpPr txBox="1">
            <a:spLocks noChangeArrowheads="1"/>
          </p:cNvSpPr>
          <p:nvPr/>
        </p:nvSpPr>
        <p:spPr bwMode="auto">
          <a:xfrm>
            <a:off x="2371725" y="36337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0741" name="Text Box 22"/>
          <p:cNvSpPr txBox="1">
            <a:spLocks noChangeArrowheads="1"/>
          </p:cNvSpPr>
          <p:nvPr/>
        </p:nvSpPr>
        <p:spPr bwMode="auto">
          <a:xfrm>
            <a:off x="2824163" y="36337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0742" name="Text Box 23"/>
          <p:cNvSpPr txBox="1">
            <a:spLocks noChangeArrowheads="1"/>
          </p:cNvSpPr>
          <p:nvPr/>
        </p:nvSpPr>
        <p:spPr bwMode="auto">
          <a:xfrm>
            <a:off x="2586038" y="30908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0743" name="Line 24"/>
          <p:cNvSpPr>
            <a:spLocks noChangeShapeType="1"/>
          </p:cNvSpPr>
          <p:nvPr/>
        </p:nvSpPr>
        <p:spPr bwMode="auto">
          <a:xfrm rot="19062483" flipH="1">
            <a:off x="3022600" y="344170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0744" name="Line 25"/>
          <p:cNvSpPr>
            <a:spLocks noChangeShapeType="1"/>
          </p:cNvSpPr>
          <p:nvPr/>
        </p:nvSpPr>
        <p:spPr bwMode="auto">
          <a:xfrm rot="2537517">
            <a:off x="6091238" y="50498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0745" name="Text Box 26"/>
          <p:cNvSpPr txBox="1">
            <a:spLocks noChangeArrowheads="1"/>
          </p:cNvSpPr>
          <p:nvPr/>
        </p:nvSpPr>
        <p:spPr bwMode="auto">
          <a:xfrm>
            <a:off x="5891213" y="53530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0746" name="Text Box 27"/>
          <p:cNvSpPr txBox="1">
            <a:spLocks noChangeArrowheads="1"/>
          </p:cNvSpPr>
          <p:nvPr/>
        </p:nvSpPr>
        <p:spPr bwMode="auto">
          <a:xfrm>
            <a:off x="6343650" y="53530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0747" name="Text Box 28"/>
          <p:cNvSpPr txBox="1">
            <a:spLocks noChangeArrowheads="1"/>
          </p:cNvSpPr>
          <p:nvPr/>
        </p:nvSpPr>
        <p:spPr bwMode="auto">
          <a:xfrm>
            <a:off x="6148388" y="46577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0748" name="Line 29"/>
          <p:cNvSpPr>
            <a:spLocks noChangeShapeType="1"/>
          </p:cNvSpPr>
          <p:nvPr/>
        </p:nvSpPr>
        <p:spPr bwMode="auto">
          <a:xfrm rot="19062483" flipH="1">
            <a:off x="6434138" y="50403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0749" name="Line 30"/>
          <p:cNvSpPr>
            <a:spLocks noChangeShapeType="1"/>
          </p:cNvSpPr>
          <p:nvPr/>
        </p:nvSpPr>
        <p:spPr bwMode="auto">
          <a:xfrm rot="2537517">
            <a:off x="7067550" y="50387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0750" name="Text Box 31"/>
          <p:cNvSpPr txBox="1">
            <a:spLocks noChangeArrowheads="1"/>
          </p:cNvSpPr>
          <p:nvPr/>
        </p:nvSpPr>
        <p:spPr bwMode="auto">
          <a:xfrm>
            <a:off x="6867525" y="53419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0751" name="Text Box 32"/>
          <p:cNvSpPr txBox="1">
            <a:spLocks noChangeArrowheads="1"/>
          </p:cNvSpPr>
          <p:nvPr/>
        </p:nvSpPr>
        <p:spPr bwMode="auto">
          <a:xfrm>
            <a:off x="7319963" y="53419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0752" name="Text Box 33"/>
          <p:cNvSpPr txBox="1">
            <a:spLocks noChangeArrowheads="1"/>
          </p:cNvSpPr>
          <p:nvPr/>
        </p:nvSpPr>
        <p:spPr bwMode="auto">
          <a:xfrm>
            <a:off x="7124700" y="4646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0753" name="Line 34"/>
          <p:cNvSpPr>
            <a:spLocks noChangeShapeType="1"/>
          </p:cNvSpPr>
          <p:nvPr/>
        </p:nvSpPr>
        <p:spPr bwMode="auto">
          <a:xfrm rot="19062483" flipH="1">
            <a:off x="7410450" y="50292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0754" name="Line 35"/>
          <p:cNvSpPr>
            <a:spLocks noChangeShapeType="1"/>
          </p:cNvSpPr>
          <p:nvPr/>
        </p:nvSpPr>
        <p:spPr bwMode="auto">
          <a:xfrm>
            <a:off x="3357563" y="297180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0755" name="Line 36"/>
          <p:cNvSpPr>
            <a:spLocks noChangeShapeType="1"/>
          </p:cNvSpPr>
          <p:nvPr/>
        </p:nvSpPr>
        <p:spPr bwMode="auto">
          <a:xfrm flipH="1">
            <a:off x="6348413" y="435292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0756" name="Line 37"/>
          <p:cNvSpPr>
            <a:spLocks noChangeShapeType="1"/>
          </p:cNvSpPr>
          <p:nvPr/>
        </p:nvSpPr>
        <p:spPr bwMode="auto">
          <a:xfrm>
            <a:off x="5067300" y="21066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0757" name="Line 38"/>
          <p:cNvSpPr>
            <a:spLocks noChangeShapeType="1"/>
          </p:cNvSpPr>
          <p:nvPr/>
        </p:nvSpPr>
        <p:spPr bwMode="auto">
          <a:xfrm>
            <a:off x="6981825" y="434816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0758" name="Text Box 39"/>
          <p:cNvSpPr txBox="1">
            <a:spLocks noChangeArrowheads="1"/>
          </p:cNvSpPr>
          <p:nvPr/>
        </p:nvSpPr>
        <p:spPr bwMode="auto">
          <a:xfrm>
            <a:off x="990600" y="24717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0759" name="Line 40"/>
          <p:cNvSpPr>
            <a:spLocks noChangeShapeType="1"/>
          </p:cNvSpPr>
          <p:nvPr/>
        </p:nvSpPr>
        <p:spPr bwMode="auto">
          <a:xfrm rot="2537517">
            <a:off x="979488" y="283686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0760" name="Line 41"/>
          <p:cNvSpPr>
            <a:spLocks noChangeShapeType="1"/>
          </p:cNvSpPr>
          <p:nvPr/>
        </p:nvSpPr>
        <p:spPr bwMode="auto">
          <a:xfrm rot="19062483" flipH="1">
            <a:off x="1384300" y="282733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0761" name="Line 42"/>
          <p:cNvSpPr>
            <a:spLocks noChangeShapeType="1"/>
          </p:cNvSpPr>
          <p:nvPr/>
        </p:nvSpPr>
        <p:spPr bwMode="auto">
          <a:xfrm>
            <a:off x="1143000" y="18970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0762" name="Text Box 43"/>
          <p:cNvSpPr txBox="1">
            <a:spLocks noChangeArrowheads="1"/>
          </p:cNvSpPr>
          <p:nvPr/>
        </p:nvSpPr>
        <p:spPr bwMode="auto">
          <a:xfrm>
            <a:off x="3000375" y="25860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0763" name="Line 44"/>
          <p:cNvSpPr>
            <a:spLocks noChangeShapeType="1"/>
          </p:cNvSpPr>
          <p:nvPr/>
        </p:nvSpPr>
        <p:spPr bwMode="auto">
          <a:xfrm rot="2537517" flipH="1">
            <a:off x="2957513" y="291623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0764" name="Line 45"/>
          <p:cNvSpPr>
            <a:spLocks noChangeShapeType="1"/>
          </p:cNvSpPr>
          <p:nvPr/>
        </p:nvSpPr>
        <p:spPr bwMode="auto">
          <a:xfrm>
            <a:off x="3257550" y="20494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0765" name="Text Box 47"/>
          <p:cNvSpPr txBox="1">
            <a:spLocks noChangeArrowheads="1"/>
          </p:cNvSpPr>
          <p:nvPr/>
        </p:nvSpPr>
        <p:spPr bwMode="auto">
          <a:xfrm>
            <a:off x="6643688" y="39719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mtClean="0"/>
              <a:t>Building a Tree</a:t>
            </a:r>
          </a:p>
        </p:txBody>
      </p:sp>
      <p:sp>
        <p:nvSpPr>
          <p:cNvPr id="31748" name="Rectangle 3"/>
          <p:cNvSpPr>
            <a:spLocks noChangeArrowheads="1"/>
          </p:cNvSpPr>
          <p:nvPr/>
        </p:nvSpPr>
        <p:spPr bwMode="auto">
          <a:xfrm>
            <a:off x="247650" y="1790700"/>
            <a:ext cx="77914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1749"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31750"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1751" name="Line 6"/>
          <p:cNvSpPr>
            <a:spLocks noChangeShapeType="1"/>
          </p:cNvSpPr>
          <p:nvPr/>
        </p:nvSpPr>
        <p:spPr bwMode="auto">
          <a:xfrm rot="2537517">
            <a:off x="554038" y="344011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1752" name="Text Box 7"/>
          <p:cNvSpPr txBox="1">
            <a:spLocks noChangeArrowheads="1"/>
          </p:cNvSpPr>
          <p:nvPr/>
        </p:nvSpPr>
        <p:spPr bwMode="auto">
          <a:xfrm>
            <a:off x="266700"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1753" name="Text Box 8"/>
          <p:cNvSpPr txBox="1">
            <a:spLocks noChangeArrowheads="1"/>
          </p:cNvSpPr>
          <p:nvPr/>
        </p:nvSpPr>
        <p:spPr bwMode="auto">
          <a:xfrm>
            <a:off x="733425"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1754" name="Text Box 9"/>
          <p:cNvSpPr txBox="1">
            <a:spLocks noChangeArrowheads="1"/>
          </p:cNvSpPr>
          <p:nvPr/>
        </p:nvSpPr>
        <p:spPr bwMode="auto">
          <a:xfrm>
            <a:off x="3429000" y="317817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1755" name="Text Box 10"/>
          <p:cNvSpPr txBox="1">
            <a:spLocks noChangeArrowheads="1"/>
          </p:cNvSpPr>
          <p:nvPr/>
        </p:nvSpPr>
        <p:spPr bwMode="auto">
          <a:xfrm>
            <a:off x="4914900" y="264001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1756" name="Line 11"/>
          <p:cNvSpPr>
            <a:spLocks noChangeShapeType="1"/>
          </p:cNvSpPr>
          <p:nvPr/>
        </p:nvSpPr>
        <p:spPr bwMode="auto">
          <a:xfrm rot="19062483" flipH="1">
            <a:off x="841375" y="345122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1757" name="Text Box 12"/>
          <p:cNvSpPr txBox="1">
            <a:spLocks noChangeArrowheads="1"/>
          </p:cNvSpPr>
          <p:nvPr/>
        </p:nvSpPr>
        <p:spPr bwMode="auto">
          <a:xfrm>
            <a:off x="6429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1758" name="Line 13"/>
          <p:cNvSpPr>
            <a:spLocks noChangeShapeType="1"/>
          </p:cNvSpPr>
          <p:nvPr/>
        </p:nvSpPr>
        <p:spPr bwMode="auto">
          <a:xfrm rot="2537517">
            <a:off x="1403350" y="343535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1759" name="Text Box 14"/>
          <p:cNvSpPr txBox="1">
            <a:spLocks noChangeArrowheads="1"/>
          </p:cNvSpPr>
          <p:nvPr/>
        </p:nvSpPr>
        <p:spPr bwMode="auto">
          <a:xfrm>
            <a:off x="1223963" y="37099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1760" name="Text Box 15"/>
          <p:cNvSpPr txBox="1">
            <a:spLocks noChangeArrowheads="1"/>
          </p:cNvSpPr>
          <p:nvPr/>
        </p:nvSpPr>
        <p:spPr bwMode="auto">
          <a:xfrm>
            <a:off x="1676400" y="37052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1761" name="Text Box 16"/>
          <p:cNvSpPr txBox="1">
            <a:spLocks noChangeArrowheads="1"/>
          </p:cNvSpPr>
          <p:nvPr/>
        </p:nvSpPr>
        <p:spPr bwMode="auto">
          <a:xfrm>
            <a:off x="1366838" y="30527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1762" name="Line 17"/>
          <p:cNvSpPr>
            <a:spLocks noChangeShapeType="1"/>
          </p:cNvSpPr>
          <p:nvPr/>
        </p:nvSpPr>
        <p:spPr bwMode="auto">
          <a:xfrm rot="19062483" flipH="1">
            <a:off x="1698625" y="345916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1763" name="Line 18"/>
          <p:cNvSpPr>
            <a:spLocks noChangeShapeType="1"/>
          </p:cNvSpPr>
          <p:nvPr/>
        </p:nvSpPr>
        <p:spPr bwMode="auto">
          <a:xfrm rot="2537517">
            <a:off x="2614613" y="344487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1764" name="Text Box 19"/>
          <p:cNvSpPr txBox="1">
            <a:spLocks noChangeArrowheads="1"/>
          </p:cNvSpPr>
          <p:nvPr/>
        </p:nvSpPr>
        <p:spPr bwMode="auto">
          <a:xfrm>
            <a:off x="2371725" y="36337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1765" name="Text Box 20"/>
          <p:cNvSpPr txBox="1">
            <a:spLocks noChangeArrowheads="1"/>
          </p:cNvSpPr>
          <p:nvPr/>
        </p:nvSpPr>
        <p:spPr bwMode="auto">
          <a:xfrm>
            <a:off x="2824163" y="36337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1766" name="Text Box 21"/>
          <p:cNvSpPr txBox="1">
            <a:spLocks noChangeArrowheads="1"/>
          </p:cNvSpPr>
          <p:nvPr/>
        </p:nvSpPr>
        <p:spPr bwMode="auto">
          <a:xfrm>
            <a:off x="2586038" y="30908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1767" name="Line 22"/>
          <p:cNvSpPr>
            <a:spLocks noChangeShapeType="1"/>
          </p:cNvSpPr>
          <p:nvPr/>
        </p:nvSpPr>
        <p:spPr bwMode="auto">
          <a:xfrm rot="19062483" flipH="1">
            <a:off x="3022600" y="344170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1768" name="Line 23"/>
          <p:cNvSpPr>
            <a:spLocks noChangeShapeType="1"/>
          </p:cNvSpPr>
          <p:nvPr/>
        </p:nvSpPr>
        <p:spPr bwMode="auto">
          <a:xfrm rot="2537517">
            <a:off x="6091238" y="36972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1769" name="Text Box 24"/>
          <p:cNvSpPr txBox="1">
            <a:spLocks noChangeArrowheads="1"/>
          </p:cNvSpPr>
          <p:nvPr/>
        </p:nvSpPr>
        <p:spPr bwMode="auto">
          <a:xfrm>
            <a:off x="5891213" y="4000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1770" name="Text Box 25"/>
          <p:cNvSpPr txBox="1">
            <a:spLocks noChangeArrowheads="1"/>
          </p:cNvSpPr>
          <p:nvPr/>
        </p:nvSpPr>
        <p:spPr bwMode="auto">
          <a:xfrm>
            <a:off x="6343650" y="400050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1771" name="Text Box 26"/>
          <p:cNvSpPr txBox="1">
            <a:spLocks noChangeArrowheads="1"/>
          </p:cNvSpPr>
          <p:nvPr/>
        </p:nvSpPr>
        <p:spPr bwMode="auto">
          <a:xfrm>
            <a:off x="6148388" y="33051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1772" name="Line 27"/>
          <p:cNvSpPr>
            <a:spLocks noChangeShapeType="1"/>
          </p:cNvSpPr>
          <p:nvPr/>
        </p:nvSpPr>
        <p:spPr bwMode="auto">
          <a:xfrm rot="19062483" flipH="1">
            <a:off x="6434138" y="368776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1773" name="Line 28"/>
          <p:cNvSpPr>
            <a:spLocks noChangeShapeType="1"/>
          </p:cNvSpPr>
          <p:nvPr/>
        </p:nvSpPr>
        <p:spPr bwMode="auto">
          <a:xfrm rot="2537517">
            <a:off x="7067550" y="36861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1774" name="Text Box 29"/>
          <p:cNvSpPr txBox="1">
            <a:spLocks noChangeArrowheads="1"/>
          </p:cNvSpPr>
          <p:nvPr/>
        </p:nvSpPr>
        <p:spPr bwMode="auto">
          <a:xfrm>
            <a:off x="6867525" y="3989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1775" name="Text Box 30"/>
          <p:cNvSpPr txBox="1">
            <a:spLocks noChangeArrowheads="1"/>
          </p:cNvSpPr>
          <p:nvPr/>
        </p:nvSpPr>
        <p:spPr bwMode="auto">
          <a:xfrm>
            <a:off x="7319963" y="398938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1776" name="Text Box 31"/>
          <p:cNvSpPr txBox="1">
            <a:spLocks noChangeArrowheads="1"/>
          </p:cNvSpPr>
          <p:nvPr/>
        </p:nvSpPr>
        <p:spPr bwMode="auto">
          <a:xfrm>
            <a:off x="7124700" y="329406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1777" name="Line 32"/>
          <p:cNvSpPr>
            <a:spLocks noChangeShapeType="1"/>
          </p:cNvSpPr>
          <p:nvPr/>
        </p:nvSpPr>
        <p:spPr bwMode="auto">
          <a:xfrm rot="19062483" flipH="1">
            <a:off x="7410450" y="367665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1778" name="Line 33"/>
          <p:cNvSpPr>
            <a:spLocks noChangeShapeType="1"/>
          </p:cNvSpPr>
          <p:nvPr/>
        </p:nvSpPr>
        <p:spPr bwMode="auto">
          <a:xfrm>
            <a:off x="3357563" y="297180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1779" name="Line 34"/>
          <p:cNvSpPr>
            <a:spLocks noChangeShapeType="1"/>
          </p:cNvSpPr>
          <p:nvPr/>
        </p:nvSpPr>
        <p:spPr bwMode="auto">
          <a:xfrm flipH="1">
            <a:off x="6348413" y="300037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1780" name="Line 35"/>
          <p:cNvSpPr>
            <a:spLocks noChangeShapeType="1"/>
          </p:cNvSpPr>
          <p:nvPr/>
        </p:nvSpPr>
        <p:spPr bwMode="auto">
          <a:xfrm>
            <a:off x="5067300" y="21066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1781" name="Line 36"/>
          <p:cNvSpPr>
            <a:spLocks noChangeShapeType="1"/>
          </p:cNvSpPr>
          <p:nvPr/>
        </p:nvSpPr>
        <p:spPr bwMode="auto">
          <a:xfrm>
            <a:off x="6981825" y="299561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1782" name="Text Box 37"/>
          <p:cNvSpPr txBox="1">
            <a:spLocks noChangeArrowheads="1"/>
          </p:cNvSpPr>
          <p:nvPr/>
        </p:nvSpPr>
        <p:spPr bwMode="auto">
          <a:xfrm>
            <a:off x="990600" y="24717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1783" name="Line 38"/>
          <p:cNvSpPr>
            <a:spLocks noChangeShapeType="1"/>
          </p:cNvSpPr>
          <p:nvPr/>
        </p:nvSpPr>
        <p:spPr bwMode="auto">
          <a:xfrm rot="2537517">
            <a:off x="979488" y="283686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1784" name="Line 39"/>
          <p:cNvSpPr>
            <a:spLocks noChangeShapeType="1"/>
          </p:cNvSpPr>
          <p:nvPr/>
        </p:nvSpPr>
        <p:spPr bwMode="auto">
          <a:xfrm rot="19062483" flipH="1">
            <a:off x="1384300" y="282733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1785" name="Line 40"/>
          <p:cNvSpPr>
            <a:spLocks noChangeShapeType="1"/>
          </p:cNvSpPr>
          <p:nvPr/>
        </p:nvSpPr>
        <p:spPr bwMode="auto">
          <a:xfrm>
            <a:off x="1143000" y="18970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1786" name="Text Box 41"/>
          <p:cNvSpPr txBox="1">
            <a:spLocks noChangeArrowheads="1"/>
          </p:cNvSpPr>
          <p:nvPr/>
        </p:nvSpPr>
        <p:spPr bwMode="auto">
          <a:xfrm>
            <a:off x="3000375" y="258603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1787" name="Line 42"/>
          <p:cNvSpPr>
            <a:spLocks noChangeShapeType="1"/>
          </p:cNvSpPr>
          <p:nvPr/>
        </p:nvSpPr>
        <p:spPr bwMode="auto">
          <a:xfrm rot="2537517" flipH="1">
            <a:off x="2957513" y="291623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1788" name="Line 43"/>
          <p:cNvSpPr>
            <a:spLocks noChangeShapeType="1"/>
          </p:cNvSpPr>
          <p:nvPr/>
        </p:nvSpPr>
        <p:spPr bwMode="auto">
          <a:xfrm>
            <a:off x="3257550" y="20494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1789" name="Text Box 44"/>
          <p:cNvSpPr txBox="1">
            <a:spLocks noChangeArrowheads="1"/>
          </p:cNvSpPr>
          <p:nvPr/>
        </p:nvSpPr>
        <p:spPr bwMode="auto">
          <a:xfrm>
            <a:off x="6643688" y="261937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1790" name="Line 45"/>
          <p:cNvSpPr>
            <a:spLocks noChangeShapeType="1"/>
          </p:cNvSpPr>
          <p:nvPr/>
        </p:nvSpPr>
        <p:spPr bwMode="auto">
          <a:xfrm>
            <a:off x="5886450" y="1819275"/>
            <a:ext cx="0" cy="438150"/>
          </a:xfrm>
          <a:prstGeom prst="line">
            <a:avLst/>
          </a:prstGeom>
          <a:noFill/>
          <a:ln w="9525">
            <a:solidFill>
              <a:srgbClr val="FF0000"/>
            </a:solidFill>
            <a:round/>
            <a:headEnd/>
            <a:tailEnd/>
          </a:ln>
        </p:spPr>
        <p:txBody>
          <a:bodyPr wrap="none" anchor="ctr"/>
          <a:lstStyle/>
          <a:p>
            <a:endParaRPr lang="en-US"/>
          </a:p>
        </p:txBody>
      </p:sp>
      <p:sp>
        <p:nvSpPr>
          <p:cNvPr id="31791" name="Line 46"/>
          <p:cNvSpPr>
            <a:spLocks noChangeShapeType="1"/>
          </p:cNvSpPr>
          <p:nvPr/>
        </p:nvSpPr>
        <p:spPr bwMode="auto">
          <a:xfrm>
            <a:off x="6858000" y="206851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smtClean="0"/>
              <a:t>Building a Tree</a:t>
            </a:r>
          </a:p>
        </p:txBody>
      </p:sp>
      <p:sp>
        <p:nvSpPr>
          <p:cNvPr id="32772" name="Rectangle 3"/>
          <p:cNvSpPr>
            <a:spLocks noChangeArrowheads="1"/>
          </p:cNvSpPr>
          <p:nvPr/>
        </p:nvSpPr>
        <p:spPr bwMode="auto">
          <a:xfrm>
            <a:off x="247650" y="1790700"/>
            <a:ext cx="35242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2773"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32774"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2775" name="Line 6"/>
          <p:cNvSpPr>
            <a:spLocks noChangeShapeType="1"/>
          </p:cNvSpPr>
          <p:nvPr/>
        </p:nvSpPr>
        <p:spPr bwMode="auto">
          <a:xfrm rot="2537517">
            <a:off x="4935538" y="49831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2776" name="Text Box 7"/>
          <p:cNvSpPr txBox="1">
            <a:spLocks noChangeArrowheads="1"/>
          </p:cNvSpPr>
          <p:nvPr/>
        </p:nvSpPr>
        <p:spPr bwMode="auto">
          <a:xfrm>
            <a:off x="4648200" y="5248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2777" name="Text Box 8"/>
          <p:cNvSpPr txBox="1">
            <a:spLocks noChangeArrowheads="1"/>
          </p:cNvSpPr>
          <p:nvPr/>
        </p:nvSpPr>
        <p:spPr bwMode="auto">
          <a:xfrm>
            <a:off x="5114925" y="5248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2778" name="Text Box 9"/>
          <p:cNvSpPr txBox="1">
            <a:spLocks noChangeArrowheads="1"/>
          </p:cNvSpPr>
          <p:nvPr/>
        </p:nvSpPr>
        <p:spPr bwMode="auto">
          <a:xfrm>
            <a:off x="7581900" y="47974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2779" name="Text Box 10"/>
          <p:cNvSpPr txBox="1">
            <a:spLocks noChangeArrowheads="1"/>
          </p:cNvSpPr>
          <p:nvPr/>
        </p:nvSpPr>
        <p:spPr bwMode="auto">
          <a:xfrm>
            <a:off x="762000" y="26209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2780" name="Line 11"/>
          <p:cNvSpPr>
            <a:spLocks noChangeShapeType="1"/>
          </p:cNvSpPr>
          <p:nvPr/>
        </p:nvSpPr>
        <p:spPr bwMode="auto">
          <a:xfrm rot="19062483" flipH="1">
            <a:off x="5222875" y="49942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2781" name="Text Box 12"/>
          <p:cNvSpPr txBox="1">
            <a:spLocks noChangeArrowheads="1"/>
          </p:cNvSpPr>
          <p:nvPr/>
        </p:nvSpPr>
        <p:spPr bwMode="auto">
          <a:xfrm>
            <a:off x="5024438" y="4595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2782" name="Line 13"/>
          <p:cNvSpPr>
            <a:spLocks noChangeShapeType="1"/>
          </p:cNvSpPr>
          <p:nvPr/>
        </p:nvSpPr>
        <p:spPr bwMode="auto">
          <a:xfrm rot="2537517">
            <a:off x="5784850" y="49784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2783" name="Text Box 14"/>
          <p:cNvSpPr txBox="1">
            <a:spLocks noChangeArrowheads="1"/>
          </p:cNvSpPr>
          <p:nvPr/>
        </p:nvSpPr>
        <p:spPr bwMode="auto">
          <a:xfrm>
            <a:off x="5605463" y="5253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2784" name="Text Box 15"/>
          <p:cNvSpPr txBox="1">
            <a:spLocks noChangeArrowheads="1"/>
          </p:cNvSpPr>
          <p:nvPr/>
        </p:nvSpPr>
        <p:spPr bwMode="auto">
          <a:xfrm>
            <a:off x="6057900" y="52482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2785" name="Text Box 16"/>
          <p:cNvSpPr txBox="1">
            <a:spLocks noChangeArrowheads="1"/>
          </p:cNvSpPr>
          <p:nvPr/>
        </p:nvSpPr>
        <p:spPr bwMode="auto">
          <a:xfrm>
            <a:off x="5748338" y="4595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2786" name="Line 17"/>
          <p:cNvSpPr>
            <a:spLocks noChangeShapeType="1"/>
          </p:cNvSpPr>
          <p:nvPr/>
        </p:nvSpPr>
        <p:spPr bwMode="auto">
          <a:xfrm rot="19062483" flipH="1">
            <a:off x="6080125" y="50022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2787" name="Line 18"/>
          <p:cNvSpPr>
            <a:spLocks noChangeShapeType="1"/>
          </p:cNvSpPr>
          <p:nvPr/>
        </p:nvSpPr>
        <p:spPr bwMode="auto">
          <a:xfrm rot="2537517">
            <a:off x="6767513" y="50641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2788" name="Text Box 19"/>
          <p:cNvSpPr txBox="1">
            <a:spLocks noChangeArrowheads="1"/>
          </p:cNvSpPr>
          <p:nvPr/>
        </p:nvSpPr>
        <p:spPr bwMode="auto">
          <a:xfrm>
            <a:off x="6524625" y="5253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2789" name="Text Box 20"/>
          <p:cNvSpPr txBox="1">
            <a:spLocks noChangeArrowheads="1"/>
          </p:cNvSpPr>
          <p:nvPr/>
        </p:nvSpPr>
        <p:spPr bwMode="auto">
          <a:xfrm>
            <a:off x="6977063" y="5253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2790" name="Text Box 21"/>
          <p:cNvSpPr txBox="1">
            <a:spLocks noChangeArrowheads="1"/>
          </p:cNvSpPr>
          <p:nvPr/>
        </p:nvSpPr>
        <p:spPr bwMode="auto">
          <a:xfrm>
            <a:off x="6738938" y="47101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2791" name="Line 22"/>
          <p:cNvSpPr>
            <a:spLocks noChangeShapeType="1"/>
          </p:cNvSpPr>
          <p:nvPr/>
        </p:nvSpPr>
        <p:spPr bwMode="auto">
          <a:xfrm rot="19062483" flipH="1">
            <a:off x="7175500" y="50609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2792" name="Line 23"/>
          <p:cNvSpPr>
            <a:spLocks noChangeShapeType="1"/>
          </p:cNvSpPr>
          <p:nvPr/>
        </p:nvSpPr>
        <p:spPr bwMode="auto">
          <a:xfrm rot="2537517">
            <a:off x="2071688" y="35639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2793" name="Text Box 24"/>
          <p:cNvSpPr txBox="1">
            <a:spLocks noChangeArrowheads="1"/>
          </p:cNvSpPr>
          <p:nvPr/>
        </p:nvSpPr>
        <p:spPr bwMode="auto">
          <a:xfrm>
            <a:off x="1871663" y="3867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2794" name="Text Box 25"/>
          <p:cNvSpPr txBox="1">
            <a:spLocks noChangeArrowheads="1"/>
          </p:cNvSpPr>
          <p:nvPr/>
        </p:nvSpPr>
        <p:spPr bwMode="auto">
          <a:xfrm>
            <a:off x="2324100" y="3867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2795" name="Text Box 26"/>
          <p:cNvSpPr txBox="1">
            <a:spLocks noChangeArrowheads="1"/>
          </p:cNvSpPr>
          <p:nvPr/>
        </p:nvSpPr>
        <p:spPr bwMode="auto">
          <a:xfrm>
            <a:off x="2128838" y="31718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2796" name="Line 27"/>
          <p:cNvSpPr>
            <a:spLocks noChangeShapeType="1"/>
          </p:cNvSpPr>
          <p:nvPr/>
        </p:nvSpPr>
        <p:spPr bwMode="auto">
          <a:xfrm rot="19062483" flipH="1">
            <a:off x="2414588" y="35544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2797" name="Line 28"/>
          <p:cNvSpPr>
            <a:spLocks noChangeShapeType="1"/>
          </p:cNvSpPr>
          <p:nvPr/>
        </p:nvSpPr>
        <p:spPr bwMode="auto">
          <a:xfrm rot="2537517">
            <a:off x="3048000" y="35528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2798" name="Text Box 29"/>
          <p:cNvSpPr txBox="1">
            <a:spLocks noChangeArrowheads="1"/>
          </p:cNvSpPr>
          <p:nvPr/>
        </p:nvSpPr>
        <p:spPr bwMode="auto">
          <a:xfrm>
            <a:off x="2847975" y="3856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2799" name="Text Box 30"/>
          <p:cNvSpPr txBox="1">
            <a:spLocks noChangeArrowheads="1"/>
          </p:cNvSpPr>
          <p:nvPr/>
        </p:nvSpPr>
        <p:spPr bwMode="auto">
          <a:xfrm>
            <a:off x="3300413" y="3856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2800" name="Text Box 31"/>
          <p:cNvSpPr txBox="1">
            <a:spLocks noChangeArrowheads="1"/>
          </p:cNvSpPr>
          <p:nvPr/>
        </p:nvSpPr>
        <p:spPr bwMode="auto">
          <a:xfrm>
            <a:off x="3105150" y="3160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2801" name="Line 32"/>
          <p:cNvSpPr>
            <a:spLocks noChangeShapeType="1"/>
          </p:cNvSpPr>
          <p:nvPr/>
        </p:nvSpPr>
        <p:spPr bwMode="auto">
          <a:xfrm rot="19062483" flipH="1">
            <a:off x="3390900" y="35433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2802" name="Line 33"/>
          <p:cNvSpPr>
            <a:spLocks noChangeShapeType="1"/>
          </p:cNvSpPr>
          <p:nvPr/>
        </p:nvSpPr>
        <p:spPr bwMode="auto">
          <a:xfrm>
            <a:off x="7510463" y="45910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2803" name="Line 34"/>
          <p:cNvSpPr>
            <a:spLocks noChangeShapeType="1"/>
          </p:cNvSpPr>
          <p:nvPr/>
        </p:nvSpPr>
        <p:spPr bwMode="auto">
          <a:xfrm flipH="1">
            <a:off x="2328863" y="286702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2804" name="Line 35"/>
          <p:cNvSpPr>
            <a:spLocks noChangeShapeType="1"/>
          </p:cNvSpPr>
          <p:nvPr/>
        </p:nvSpPr>
        <p:spPr bwMode="auto">
          <a:xfrm>
            <a:off x="914400" y="20875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2805" name="Line 36"/>
          <p:cNvSpPr>
            <a:spLocks noChangeShapeType="1"/>
          </p:cNvSpPr>
          <p:nvPr/>
        </p:nvSpPr>
        <p:spPr bwMode="auto">
          <a:xfrm>
            <a:off x="2962275" y="286226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2806" name="Text Box 37"/>
          <p:cNvSpPr txBox="1">
            <a:spLocks noChangeArrowheads="1"/>
          </p:cNvSpPr>
          <p:nvPr/>
        </p:nvSpPr>
        <p:spPr bwMode="auto">
          <a:xfrm>
            <a:off x="5372100" y="40147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2807" name="Line 38"/>
          <p:cNvSpPr>
            <a:spLocks noChangeShapeType="1"/>
          </p:cNvSpPr>
          <p:nvPr/>
        </p:nvSpPr>
        <p:spPr bwMode="auto">
          <a:xfrm rot="2537517">
            <a:off x="5360988" y="43799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2808" name="Line 39"/>
          <p:cNvSpPr>
            <a:spLocks noChangeShapeType="1"/>
          </p:cNvSpPr>
          <p:nvPr/>
        </p:nvSpPr>
        <p:spPr bwMode="auto">
          <a:xfrm rot="19062483" flipH="1">
            <a:off x="5765800" y="43703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2809" name="Line 40"/>
          <p:cNvSpPr>
            <a:spLocks noChangeShapeType="1"/>
          </p:cNvSpPr>
          <p:nvPr/>
        </p:nvSpPr>
        <p:spPr bwMode="auto">
          <a:xfrm flipH="1">
            <a:off x="5762625" y="38068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2810" name="Text Box 41"/>
          <p:cNvSpPr txBox="1">
            <a:spLocks noChangeArrowheads="1"/>
          </p:cNvSpPr>
          <p:nvPr/>
        </p:nvSpPr>
        <p:spPr bwMode="auto">
          <a:xfrm>
            <a:off x="7153275" y="42052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2811" name="Line 42"/>
          <p:cNvSpPr>
            <a:spLocks noChangeShapeType="1"/>
          </p:cNvSpPr>
          <p:nvPr/>
        </p:nvSpPr>
        <p:spPr bwMode="auto">
          <a:xfrm rot="2537517" flipH="1">
            <a:off x="7110413" y="45354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2812" name="Line 43"/>
          <p:cNvSpPr>
            <a:spLocks noChangeShapeType="1"/>
          </p:cNvSpPr>
          <p:nvPr/>
        </p:nvSpPr>
        <p:spPr bwMode="auto">
          <a:xfrm>
            <a:off x="6634163" y="38115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2813" name="Text Box 44"/>
          <p:cNvSpPr txBox="1">
            <a:spLocks noChangeArrowheads="1"/>
          </p:cNvSpPr>
          <p:nvPr/>
        </p:nvSpPr>
        <p:spPr bwMode="auto">
          <a:xfrm>
            <a:off x="2624138" y="24860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2814" name="Line 46"/>
          <p:cNvSpPr>
            <a:spLocks noChangeShapeType="1"/>
          </p:cNvSpPr>
          <p:nvPr/>
        </p:nvSpPr>
        <p:spPr bwMode="auto">
          <a:xfrm>
            <a:off x="2838450" y="19351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2815" name="Text Box 47"/>
          <p:cNvSpPr txBox="1">
            <a:spLocks noChangeArrowheads="1"/>
          </p:cNvSpPr>
          <p:nvPr/>
        </p:nvSpPr>
        <p:spPr bwMode="auto">
          <a:xfrm>
            <a:off x="6096000" y="34480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Building a Tree</a:t>
            </a:r>
          </a:p>
        </p:txBody>
      </p:sp>
      <p:sp>
        <p:nvSpPr>
          <p:cNvPr id="33796" name="Rectangle 3"/>
          <p:cNvSpPr>
            <a:spLocks noChangeArrowheads="1"/>
          </p:cNvSpPr>
          <p:nvPr/>
        </p:nvSpPr>
        <p:spPr bwMode="auto">
          <a:xfrm>
            <a:off x="247650" y="1790700"/>
            <a:ext cx="63436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3797" name="Line 4"/>
          <p:cNvSpPr>
            <a:spLocks noChangeShapeType="1"/>
          </p:cNvSpPr>
          <p:nvPr/>
        </p:nvSpPr>
        <p:spPr bwMode="auto">
          <a:xfrm>
            <a:off x="1524000" y="1800225"/>
            <a:ext cx="0" cy="438150"/>
          </a:xfrm>
          <a:prstGeom prst="line">
            <a:avLst/>
          </a:prstGeom>
          <a:noFill/>
          <a:ln w="9525">
            <a:solidFill>
              <a:srgbClr val="FF0000"/>
            </a:solidFill>
            <a:round/>
            <a:headEnd/>
            <a:tailEnd/>
          </a:ln>
        </p:spPr>
        <p:txBody>
          <a:bodyPr wrap="none" anchor="ctr"/>
          <a:lstStyle/>
          <a:p>
            <a:endParaRPr lang="en-US"/>
          </a:p>
        </p:txBody>
      </p:sp>
      <p:sp>
        <p:nvSpPr>
          <p:cNvPr id="33798"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3799" name="Line 6"/>
          <p:cNvSpPr>
            <a:spLocks noChangeShapeType="1"/>
          </p:cNvSpPr>
          <p:nvPr/>
        </p:nvSpPr>
        <p:spPr bwMode="auto">
          <a:xfrm rot="2537517">
            <a:off x="4173538" y="41068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3800" name="Text Box 7"/>
          <p:cNvSpPr txBox="1">
            <a:spLocks noChangeArrowheads="1"/>
          </p:cNvSpPr>
          <p:nvPr/>
        </p:nvSpPr>
        <p:spPr bwMode="auto">
          <a:xfrm>
            <a:off x="3886200" y="43719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3801" name="Text Box 8"/>
          <p:cNvSpPr txBox="1">
            <a:spLocks noChangeArrowheads="1"/>
          </p:cNvSpPr>
          <p:nvPr/>
        </p:nvSpPr>
        <p:spPr bwMode="auto">
          <a:xfrm>
            <a:off x="4352925" y="43719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3802" name="Text Box 9"/>
          <p:cNvSpPr txBox="1">
            <a:spLocks noChangeArrowheads="1"/>
          </p:cNvSpPr>
          <p:nvPr/>
        </p:nvSpPr>
        <p:spPr bwMode="auto">
          <a:xfrm>
            <a:off x="6819900" y="39211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3803" name="Text Box 10"/>
          <p:cNvSpPr txBox="1">
            <a:spLocks noChangeArrowheads="1"/>
          </p:cNvSpPr>
          <p:nvPr/>
        </p:nvSpPr>
        <p:spPr bwMode="auto">
          <a:xfrm>
            <a:off x="762000" y="2620963"/>
            <a:ext cx="400050" cy="78898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3804" name="Line 11"/>
          <p:cNvSpPr>
            <a:spLocks noChangeShapeType="1"/>
          </p:cNvSpPr>
          <p:nvPr/>
        </p:nvSpPr>
        <p:spPr bwMode="auto">
          <a:xfrm rot="19062483" flipH="1">
            <a:off x="4460875" y="41179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3805" name="Text Box 12"/>
          <p:cNvSpPr txBox="1">
            <a:spLocks noChangeArrowheads="1"/>
          </p:cNvSpPr>
          <p:nvPr/>
        </p:nvSpPr>
        <p:spPr bwMode="auto">
          <a:xfrm>
            <a:off x="4262438" y="37195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3806" name="Line 13"/>
          <p:cNvSpPr>
            <a:spLocks noChangeShapeType="1"/>
          </p:cNvSpPr>
          <p:nvPr/>
        </p:nvSpPr>
        <p:spPr bwMode="auto">
          <a:xfrm rot="2537517">
            <a:off x="5022850" y="41021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3807" name="Text Box 14"/>
          <p:cNvSpPr txBox="1">
            <a:spLocks noChangeArrowheads="1"/>
          </p:cNvSpPr>
          <p:nvPr/>
        </p:nvSpPr>
        <p:spPr bwMode="auto">
          <a:xfrm>
            <a:off x="4843463" y="43767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3808" name="Text Box 15"/>
          <p:cNvSpPr txBox="1">
            <a:spLocks noChangeArrowheads="1"/>
          </p:cNvSpPr>
          <p:nvPr/>
        </p:nvSpPr>
        <p:spPr bwMode="auto">
          <a:xfrm>
            <a:off x="5295900" y="43719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3809" name="Text Box 16"/>
          <p:cNvSpPr txBox="1">
            <a:spLocks noChangeArrowheads="1"/>
          </p:cNvSpPr>
          <p:nvPr/>
        </p:nvSpPr>
        <p:spPr bwMode="auto">
          <a:xfrm>
            <a:off x="4986338" y="37195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3810" name="Line 17"/>
          <p:cNvSpPr>
            <a:spLocks noChangeShapeType="1"/>
          </p:cNvSpPr>
          <p:nvPr/>
        </p:nvSpPr>
        <p:spPr bwMode="auto">
          <a:xfrm rot="19062483" flipH="1">
            <a:off x="5318125" y="41259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3811" name="Line 18"/>
          <p:cNvSpPr>
            <a:spLocks noChangeShapeType="1"/>
          </p:cNvSpPr>
          <p:nvPr/>
        </p:nvSpPr>
        <p:spPr bwMode="auto">
          <a:xfrm rot="2537517">
            <a:off x="6005513" y="41878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3812" name="Text Box 19"/>
          <p:cNvSpPr txBox="1">
            <a:spLocks noChangeArrowheads="1"/>
          </p:cNvSpPr>
          <p:nvPr/>
        </p:nvSpPr>
        <p:spPr bwMode="auto">
          <a:xfrm>
            <a:off x="5762625" y="43767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3813" name="Text Box 20"/>
          <p:cNvSpPr txBox="1">
            <a:spLocks noChangeArrowheads="1"/>
          </p:cNvSpPr>
          <p:nvPr/>
        </p:nvSpPr>
        <p:spPr bwMode="auto">
          <a:xfrm>
            <a:off x="6215063" y="43767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3814" name="Text Box 21"/>
          <p:cNvSpPr txBox="1">
            <a:spLocks noChangeArrowheads="1"/>
          </p:cNvSpPr>
          <p:nvPr/>
        </p:nvSpPr>
        <p:spPr bwMode="auto">
          <a:xfrm>
            <a:off x="5976938" y="38338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3815" name="Line 22"/>
          <p:cNvSpPr>
            <a:spLocks noChangeShapeType="1"/>
          </p:cNvSpPr>
          <p:nvPr/>
        </p:nvSpPr>
        <p:spPr bwMode="auto">
          <a:xfrm rot="19062483" flipH="1">
            <a:off x="6413500" y="41846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3816" name="Line 23"/>
          <p:cNvSpPr>
            <a:spLocks noChangeShapeType="1"/>
          </p:cNvSpPr>
          <p:nvPr/>
        </p:nvSpPr>
        <p:spPr bwMode="auto">
          <a:xfrm rot="2537517">
            <a:off x="2071688" y="35639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3817" name="Text Box 24"/>
          <p:cNvSpPr txBox="1">
            <a:spLocks noChangeArrowheads="1"/>
          </p:cNvSpPr>
          <p:nvPr/>
        </p:nvSpPr>
        <p:spPr bwMode="auto">
          <a:xfrm>
            <a:off x="1871663" y="3867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3818" name="Text Box 25"/>
          <p:cNvSpPr txBox="1">
            <a:spLocks noChangeArrowheads="1"/>
          </p:cNvSpPr>
          <p:nvPr/>
        </p:nvSpPr>
        <p:spPr bwMode="auto">
          <a:xfrm>
            <a:off x="2324100" y="38671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3819" name="Text Box 26"/>
          <p:cNvSpPr txBox="1">
            <a:spLocks noChangeArrowheads="1"/>
          </p:cNvSpPr>
          <p:nvPr/>
        </p:nvSpPr>
        <p:spPr bwMode="auto">
          <a:xfrm>
            <a:off x="2128838" y="31718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3820" name="Line 27"/>
          <p:cNvSpPr>
            <a:spLocks noChangeShapeType="1"/>
          </p:cNvSpPr>
          <p:nvPr/>
        </p:nvSpPr>
        <p:spPr bwMode="auto">
          <a:xfrm rot="19062483" flipH="1">
            <a:off x="2414588" y="35544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3821" name="Line 28"/>
          <p:cNvSpPr>
            <a:spLocks noChangeShapeType="1"/>
          </p:cNvSpPr>
          <p:nvPr/>
        </p:nvSpPr>
        <p:spPr bwMode="auto">
          <a:xfrm rot="2537517">
            <a:off x="3048000" y="35528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3822" name="Text Box 29"/>
          <p:cNvSpPr txBox="1">
            <a:spLocks noChangeArrowheads="1"/>
          </p:cNvSpPr>
          <p:nvPr/>
        </p:nvSpPr>
        <p:spPr bwMode="auto">
          <a:xfrm>
            <a:off x="2847975" y="3856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3823" name="Text Box 30"/>
          <p:cNvSpPr txBox="1">
            <a:spLocks noChangeArrowheads="1"/>
          </p:cNvSpPr>
          <p:nvPr/>
        </p:nvSpPr>
        <p:spPr bwMode="auto">
          <a:xfrm>
            <a:off x="3300413" y="3856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3824" name="Text Box 31"/>
          <p:cNvSpPr txBox="1">
            <a:spLocks noChangeArrowheads="1"/>
          </p:cNvSpPr>
          <p:nvPr/>
        </p:nvSpPr>
        <p:spPr bwMode="auto">
          <a:xfrm>
            <a:off x="3105150" y="3160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3825" name="Line 32"/>
          <p:cNvSpPr>
            <a:spLocks noChangeShapeType="1"/>
          </p:cNvSpPr>
          <p:nvPr/>
        </p:nvSpPr>
        <p:spPr bwMode="auto">
          <a:xfrm rot="19062483" flipH="1">
            <a:off x="3390900" y="35433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3826" name="Line 33"/>
          <p:cNvSpPr>
            <a:spLocks noChangeShapeType="1"/>
          </p:cNvSpPr>
          <p:nvPr/>
        </p:nvSpPr>
        <p:spPr bwMode="auto">
          <a:xfrm>
            <a:off x="6748463" y="37147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3827" name="Line 34"/>
          <p:cNvSpPr>
            <a:spLocks noChangeShapeType="1"/>
          </p:cNvSpPr>
          <p:nvPr/>
        </p:nvSpPr>
        <p:spPr bwMode="auto">
          <a:xfrm flipH="1">
            <a:off x="2328863" y="286702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3828" name="Line 35"/>
          <p:cNvSpPr>
            <a:spLocks noChangeShapeType="1"/>
          </p:cNvSpPr>
          <p:nvPr/>
        </p:nvSpPr>
        <p:spPr bwMode="auto">
          <a:xfrm>
            <a:off x="914400" y="20875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3829" name="Line 36"/>
          <p:cNvSpPr>
            <a:spLocks noChangeShapeType="1"/>
          </p:cNvSpPr>
          <p:nvPr/>
        </p:nvSpPr>
        <p:spPr bwMode="auto">
          <a:xfrm>
            <a:off x="2962275" y="286226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3830" name="Text Box 37"/>
          <p:cNvSpPr txBox="1">
            <a:spLocks noChangeArrowheads="1"/>
          </p:cNvSpPr>
          <p:nvPr/>
        </p:nvSpPr>
        <p:spPr bwMode="auto">
          <a:xfrm>
            <a:off x="4610100" y="31384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3831" name="Line 38"/>
          <p:cNvSpPr>
            <a:spLocks noChangeShapeType="1"/>
          </p:cNvSpPr>
          <p:nvPr/>
        </p:nvSpPr>
        <p:spPr bwMode="auto">
          <a:xfrm rot="2537517">
            <a:off x="4598988" y="35036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3832" name="Line 39"/>
          <p:cNvSpPr>
            <a:spLocks noChangeShapeType="1"/>
          </p:cNvSpPr>
          <p:nvPr/>
        </p:nvSpPr>
        <p:spPr bwMode="auto">
          <a:xfrm rot="19062483" flipH="1">
            <a:off x="5003800" y="34940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3833" name="Line 40"/>
          <p:cNvSpPr>
            <a:spLocks noChangeShapeType="1"/>
          </p:cNvSpPr>
          <p:nvPr/>
        </p:nvSpPr>
        <p:spPr bwMode="auto">
          <a:xfrm flipH="1">
            <a:off x="5000625" y="29305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3834" name="Text Box 41"/>
          <p:cNvSpPr txBox="1">
            <a:spLocks noChangeArrowheads="1"/>
          </p:cNvSpPr>
          <p:nvPr/>
        </p:nvSpPr>
        <p:spPr bwMode="auto">
          <a:xfrm>
            <a:off x="6391275" y="33289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3835" name="Line 42"/>
          <p:cNvSpPr>
            <a:spLocks noChangeShapeType="1"/>
          </p:cNvSpPr>
          <p:nvPr/>
        </p:nvSpPr>
        <p:spPr bwMode="auto">
          <a:xfrm rot="2537517" flipH="1">
            <a:off x="6348413" y="36591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3836" name="Line 43"/>
          <p:cNvSpPr>
            <a:spLocks noChangeShapeType="1"/>
          </p:cNvSpPr>
          <p:nvPr/>
        </p:nvSpPr>
        <p:spPr bwMode="auto">
          <a:xfrm>
            <a:off x="5872163" y="29352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3837" name="Text Box 44"/>
          <p:cNvSpPr txBox="1">
            <a:spLocks noChangeArrowheads="1"/>
          </p:cNvSpPr>
          <p:nvPr/>
        </p:nvSpPr>
        <p:spPr bwMode="auto">
          <a:xfrm>
            <a:off x="2624138" y="24860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3838" name="Line 45"/>
          <p:cNvSpPr>
            <a:spLocks noChangeShapeType="1"/>
          </p:cNvSpPr>
          <p:nvPr/>
        </p:nvSpPr>
        <p:spPr bwMode="auto">
          <a:xfrm>
            <a:off x="2838450" y="19351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3839" name="Text Box 46"/>
          <p:cNvSpPr txBox="1">
            <a:spLocks noChangeArrowheads="1"/>
          </p:cNvSpPr>
          <p:nvPr/>
        </p:nvSpPr>
        <p:spPr bwMode="auto">
          <a:xfrm>
            <a:off x="5334000" y="25717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3840" name="Line 47"/>
          <p:cNvSpPr>
            <a:spLocks noChangeShapeType="1"/>
          </p:cNvSpPr>
          <p:nvPr/>
        </p:nvSpPr>
        <p:spPr bwMode="auto">
          <a:xfrm>
            <a:off x="5619750" y="203041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Building a Tree</a:t>
            </a:r>
          </a:p>
        </p:txBody>
      </p:sp>
      <p:sp>
        <p:nvSpPr>
          <p:cNvPr id="34820" name="Rectangle 3"/>
          <p:cNvSpPr>
            <a:spLocks noChangeArrowheads="1"/>
          </p:cNvSpPr>
          <p:nvPr/>
        </p:nvSpPr>
        <p:spPr bwMode="auto">
          <a:xfrm>
            <a:off x="247650" y="1790700"/>
            <a:ext cx="350520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4821" name="Line 5"/>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4822" name="Line 6"/>
          <p:cNvSpPr>
            <a:spLocks noChangeShapeType="1"/>
          </p:cNvSpPr>
          <p:nvPr/>
        </p:nvSpPr>
        <p:spPr bwMode="auto">
          <a:xfrm rot="2537517">
            <a:off x="592138" y="40687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4823" name="Text Box 7"/>
          <p:cNvSpPr txBox="1">
            <a:spLocks noChangeArrowheads="1"/>
          </p:cNvSpPr>
          <p:nvPr/>
        </p:nvSpPr>
        <p:spPr bwMode="auto">
          <a:xfrm>
            <a:off x="304800"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4824" name="Text Box 8"/>
          <p:cNvSpPr txBox="1">
            <a:spLocks noChangeArrowheads="1"/>
          </p:cNvSpPr>
          <p:nvPr/>
        </p:nvSpPr>
        <p:spPr bwMode="auto">
          <a:xfrm>
            <a:off x="771525"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4825" name="Text Box 9"/>
          <p:cNvSpPr txBox="1">
            <a:spLocks noChangeArrowheads="1"/>
          </p:cNvSpPr>
          <p:nvPr/>
        </p:nvSpPr>
        <p:spPr bwMode="auto">
          <a:xfrm>
            <a:off x="3238500" y="38830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4826" name="Text Box 10"/>
          <p:cNvSpPr txBox="1">
            <a:spLocks noChangeArrowheads="1"/>
          </p:cNvSpPr>
          <p:nvPr/>
        </p:nvSpPr>
        <p:spPr bwMode="auto">
          <a:xfrm>
            <a:off x="5524500" y="368776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4827" name="Line 11"/>
          <p:cNvSpPr>
            <a:spLocks noChangeShapeType="1"/>
          </p:cNvSpPr>
          <p:nvPr/>
        </p:nvSpPr>
        <p:spPr bwMode="auto">
          <a:xfrm rot="19062483" flipH="1">
            <a:off x="879475" y="40798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4828" name="Text Box 12"/>
          <p:cNvSpPr txBox="1">
            <a:spLocks noChangeArrowheads="1"/>
          </p:cNvSpPr>
          <p:nvPr/>
        </p:nvSpPr>
        <p:spPr bwMode="auto">
          <a:xfrm>
            <a:off x="681038" y="3681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4829" name="Line 13"/>
          <p:cNvSpPr>
            <a:spLocks noChangeShapeType="1"/>
          </p:cNvSpPr>
          <p:nvPr/>
        </p:nvSpPr>
        <p:spPr bwMode="auto">
          <a:xfrm rot="2537517">
            <a:off x="1441450" y="40640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4830" name="Text Box 14"/>
          <p:cNvSpPr txBox="1">
            <a:spLocks noChangeArrowheads="1"/>
          </p:cNvSpPr>
          <p:nvPr/>
        </p:nvSpPr>
        <p:spPr bwMode="auto">
          <a:xfrm>
            <a:off x="1262063"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4831" name="Text Box 15"/>
          <p:cNvSpPr txBox="1">
            <a:spLocks noChangeArrowheads="1"/>
          </p:cNvSpPr>
          <p:nvPr/>
        </p:nvSpPr>
        <p:spPr bwMode="auto">
          <a:xfrm>
            <a:off x="1714500"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4832" name="Text Box 16"/>
          <p:cNvSpPr txBox="1">
            <a:spLocks noChangeArrowheads="1"/>
          </p:cNvSpPr>
          <p:nvPr/>
        </p:nvSpPr>
        <p:spPr bwMode="auto">
          <a:xfrm>
            <a:off x="1404938" y="3681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4833" name="Line 17"/>
          <p:cNvSpPr>
            <a:spLocks noChangeShapeType="1"/>
          </p:cNvSpPr>
          <p:nvPr/>
        </p:nvSpPr>
        <p:spPr bwMode="auto">
          <a:xfrm rot="19062483" flipH="1">
            <a:off x="1736725" y="40878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4834" name="Line 18"/>
          <p:cNvSpPr>
            <a:spLocks noChangeShapeType="1"/>
          </p:cNvSpPr>
          <p:nvPr/>
        </p:nvSpPr>
        <p:spPr bwMode="auto">
          <a:xfrm rot="2537517">
            <a:off x="2424113" y="41497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4835" name="Text Box 19"/>
          <p:cNvSpPr txBox="1">
            <a:spLocks noChangeArrowheads="1"/>
          </p:cNvSpPr>
          <p:nvPr/>
        </p:nvSpPr>
        <p:spPr bwMode="auto">
          <a:xfrm>
            <a:off x="2181225"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4836" name="Text Box 20"/>
          <p:cNvSpPr txBox="1">
            <a:spLocks noChangeArrowheads="1"/>
          </p:cNvSpPr>
          <p:nvPr/>
        </p:nvSpPr>
        <p:spPr bwMode="auto">
          <a:xfrm>
            <a:off x="2633663"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4837" name="Text Box 21"/>
          <p:cNvSpPr txBox="1">
            <a:spLocks noChangeArrowheads="1"/>
          </p:cNvSpPr>
          <p:nvPr/>
        </p:nvSpPr>
        <p:spPr bwMode="auto">
          <a:xfrm>
            <a:off x="2395538" y="379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4838" name="Line 22"/>
          <p:cNvSpPr>
            <a:spLocks noChangeShapeType="1"/>
          </p:cNvSpPr>
          <p:nvPr/>
        </p:nvSpPr>
        <p:spPr bwMode="auto">
          <a:xfrm rot="19062483" flipH="1">
            <a:off x="2832100" y="41465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4839" name="Line 23"/>
          <p:cNvSpPr>
            <a:spLocks noChangeShapeType="1"/>
          </p:cNvSpPr>
          <p:nvPr/>
        </p:nvSpPr>
        <p:spPr bwMode="auto">
          <a:xfrm rot="2537517">
            <a:off x="5919788" y="478313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4840" name="Text Box 24"/>
          <p:cNvSpPr txBox="1">
            <a:spLocks noChangeArrowheads="1"/>
          </p:cNvSpPr>
          <p:nvPr/>
        </p:nvSpPr>
        <p:spPr bwMode="auto">
          <a:xfrm>
            <a:off x="5719763" y="50863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4841" name="Text Box 25"/>
          <p:cNvSpPr txBox="1">
            <a:spLocks noChangeArrowheads="1"/>
          </p:cNvSpPr>
          <p:nvPr/>
        </p:nvSpPr>
        <p:spPr bwMode="auto">
          <a:xfrm>
            <a:off x="6172200" y="5086350"/>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4842" name="Text Box 26"/>
          <p:cNvSpPr txBox="1">
            <a:spLocks noChangeArrowheads="1"/>
          </p:cNvSpPr>
          <p:nvPr/>
        </p:nvSpPr>
        <p:spPr bwMode="auto">
          <a:xfrm>
            <a:off x="5976938" y="43910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4843" name="Line 27"/>
          <p:cNvSpPr>
            <a:spLocks noChangeShapeType="1"/>
          </p:cNvSpPr>
          <p:nvPr/>
        </p:nvSpPr>
        <p:spPr bwMode="auto">
          <a:xfrm rot="19062483" flipH="1">
            <a:off x="6262688" y="47736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4844" name="Line 28"/>
          <p:cNvSpPr>
            <a:spLocks noChangeShapeType="1"/>
          </p:cNvSpPr>
          <p:nvPr/>
        </p:nvSpPr>
        <p:spPr bwMode="auto">
          <a:xfrm rot="2537517">
            <a:off x="6896100" y="477202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4845" name="Text Box 29"/>
          <p:cNvSpPr txBox="1">
            <a:spLocks noChangeArrowheads="1"/>
          </p:cNvSpPr>
          <p:nvPr/>
        </p:nvSpPr>
        <p:spPr bwMode="auto">
          <a:xfrm>
            <a:off x="6696075" y="50752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4846" name="Text Box 30"/>
          <p:cNvSpPr txBox="1">
            <a:spLocks noChangeArrowheads="1"/>
          </p:cNvSpPr>
          <p:nvPr/>
        </p:nvSpPr>
        <p:spPr bwMode="auto">
          <a:xfrm>
            <a:off x="7148513" y="50752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4847" name="Text Box 31"/>
          <p:cNvSpPr txBox="1">
            <a:spLocks noChangeArrowheads="1"/>
          </p:cNvSpPr>
          <p:nvPr/>
        </p:nvSpPr>
        <p:spPr bwMode="auto">
          <a:xfrm>
            <a:off x="6953250" y="43799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4848" name="Line 32"/>
          <p:cNvSpPr>
            <a:spLocks noChangeShapeType="1"/>
          </p:cNvSpPr>
          <p:nvPr/>
        </p:nvSpPr>
        <p:spPr bwMode="auto">
          <a:xfrm rot="19062483" flipH="1">
            <a:off x="7239000" y="47625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4849" name="Line 33"/>
          <p:cNvSpPr>
            <a:spLocks noChangeShapeType="1"/>
          </p:cNvSpPr>
          <p:nvPr/>
        </p:nvSpPr>
        <p:spPr bwMode="auto">
          <a:xfrm>
            <a:off x="3167063" y="36766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4850" name="Line 34"/>
          <p:cNvSpPr>
            <a:spLocks noChangeShapeType="1"/>
          </p:cNvSpPr>
          <p:nvPr/>
        </p:nvSpPr>
        <p:spPr bwMode="auto">
          <a:xfrm flipH="1">
            <a:off x="6176963" y="4086225"/>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4851" name="Line 35"/>
          <p:cNvSpPr>
            <a:spLocks noChangeShapeType="1"/>
          </p:cNvSpPr>
          <p:nvPr/>
        </p:nvSpPr>
        <p:spPr bwMode="auto">
          <a:xfrm flipH="1">
            <a:off x="5676900" y="3295650"/>
            <a:ext cx="352425" cy="411163"/>
          </a:xfrm>
          <a:prstGeom prst="line">
            <a:avLst/>
          </a:prstGeom>
          <a:noFill/>
          <a:ln w="9525">
            <a:solidFill>
              <a:schemeClr val="tx1"/>
            </a:solidFill>
            <a:round/>
            <a:headEnd/>
            <a:tailEnd type="triangle" w="med" len="med"/>
          </a:ln>
        </p:spPr>
        <p:txBody>
          <a:bodyPr wrap="none" anchor="ctr"/>
          <a:lstStyle/>
          <a:p>
            <a:endParaRPr lang="en-US"/>
          </a:p>
        </p:txBody>
      </p:sp>
      <p:sp>
        <p:nvSpPr>
          <p:cNvPr id="34852" name="Line 36"/>
          <p:cNvSpPr>
            <a:spLocks noChangeShapeType="1"/>
          </p:cNvSpPr>
          <p:nvPr/>
        </p:nvSpPr>
        <p:spPr bwMode="auto">
          <a:xfrm>
            <a:off x="6810375" y="4081463"/>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4853" name="Text Box 37"/>
          <p:cNvSpPr txBox="1">
            <a:spLocks noChangeArrowheads="1"/>
          </p:cNvSpPr>
          <p:nvPr/>
        </p:nvSpPr>
        <p:spPr bwMode="auto">
          <a:xfrm>
            <a:off x="1028700" y="31003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4854" name="Line 38"/>
          <p:cNvSpPr>
            <a:spLocks noChangeShapeType="1"/>
          </p:cNvSpPr>
          <p:nvPr/>
        </p:nvSpPr>
        <p:spPr bwMode="auto">
          <a:xfrm rot="2537517">
            <a:off x="1017588" y="34655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4855" name="Line 39"/>
          <p:cNvSpPr>
            <a:spLocks noChangeShapeType="1"/>
          </p:cNvSpPr>
          <p:nvPr/>
        </p:nvSpPr>
        <p:spPr bwMode="auto">
          <a:xfrm rot="19062483" flipH="1">
            <a:off x="1422400" y="34559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4856" name="Line 40"/>
          <p:cNvSpPr>
            <a:spLocks noChangeShapeType="1"/>
          </p:cNvSpPr>
          <p:nvPr/>
        </p:nvSpPr>
        <p:spPr bwMode="auto">
          <a:xfrm flipH="1">
            <a:off x="1419225" y="28924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4857" name="Text Box 41"/>
          <p:cNvSpPr txBox="1">
            <a:spLocks noChangeArrowheads="1"/>
          </p:cNvSpPr>
          <p:nvPr/>
        </p:nvSpPr>
        <p:spPr bwMode="auto">
          <a:xfrm>
            <a:off x="2809875" y="32908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4858" name="Line 42"/>
          <p:cNvSpPr>
            <a:spLocks noChangeShapeType="1"/>
          </p:cNvSpPr>
          <p:nvPr/>
        </p:nvSpPr>
        <p:spPr bwMode="auto">
          <a:xfrm rot="2537517" flipH="1">
            <a:off x="2767013" y="36210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4859" name="Line 43"/>
          <p:cNvSpPr>
            <a:spLocks noChangeShapeType="1"/>
          </p:cNvSpPr>
          <p:nvPr/>
        </p:nvSpPr>
        <p:spPr bwMode="auto">
          <a:xfrm>
            <a:off x="2290763" y="28971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4860" name="Text Box 44"/>
          <p:cNvSpPr txBox="1">
            <a:spLocks noChangeArrowheads="1"/>
          </p:cNvSpPr>
          <p:nvPr/>
        </p:nvSpPr>
        <p:spPr bwMode="auto">
          <a:xfrm>
            <a:off x="6472238" y="3705225"/>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4861" name="Line 45"/>
          <p:cNvSpPr>
            <a:spLocks noChangeShapeType="1"/>
          </p:cNvSpPr>
          <p:nvPr/>
        </p:nvSpPr>
        <p:spPr bwMode="auto">
          <a:xfrm>
            <a:off x="6491288" y="3295650"/>
            <a:ext cx="195262" cy="411163"/>
          </a:xfrm>
          <a:prstGeom prst="line">
            <a:avLst/>
          </a:prstGeom>
          <a:noFill/>
          <a:ln w="9525">
            <a:solidFill>
              <a:schemeClr val="tx1"/>
            </a:solidFill>
            <a:round/>
            <a:headEnd/>
            <a:tailEnd type="triangle" w="med" len="med"/>
          </a:ln>
        </p:spPr>
        <p:txBody>
          <a:bodyPr wrap="none" anchor="ctr"/>
          <a:lstStyle/>
          <a:p>
            <a:endParaRPr lang="en-US"/>
          </a:p>
        </p:txBody>
      </p:sp>
      <p:sp>
        <p:nvSpPr>
          <p:cNvPr id="34862" name="Text Box 46"/>
          <p:cNvSpPr txBox="1">
            <a:spLocks noChangeArrowheads="1"/>
          </p:cNvSpPr>
          <p:nvPr/>
        </p:nvSpPr>
        <p:spPr bwMode="auto">
          <a:xfrm>
            <a:off x="1752600" y="25336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4863" name="Line 47"/>
          <p:cNvSpPr>
            <a:spLocks noChangeShapeType="1"/>
          </p:cNvSpPr>
          <p:nvPr/>
        </p:nvSpPr>
        <p:spPr bwMode="auto">
          <a:xfrm>
            <a:off x="2076450" y="19732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4864" name="Text Box 48"/>
          <p:cNvSpPr txBox="1">
            <a:spLocks noChangeArrowheads="1"/>
          </p:cNvSpPr>
          <p:nvPr/>
        </p:nvSpPr>
        <p:spPr bwMode="auto">
          <a:xfrm>
            <a:off x="6015038" y="2919413"/>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smtClean="0"/>
              <a:t>Building a Tree</a:t>
            </a:r>
          </a:p>
        </p:txBody>
      </p:sp>
      <p:sp>
        <p:nvSpPr>
          <p:cNvPr id="35844" name="Rectangle 3"/>
          <p:cNvSpPr>
            <a:spLocks noChangeArrowheads="1"/>
          </p:cNvSpPr>
          <p:nvPr/>
        </p:nvSpPr>
        <p:spPr bwMode="auto">
          <a:xfrm>
            <a:off x="247650" y="1790700"/>
            <a:ext cx="68008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5845" name="Line 4"/>
          <p:cNvSpPr>
            <a:spLocks noChangeShapeType="1"/>
          </p:cNvSpPr>
          <p:nvPr/>
        </p:nvSpPr>
        <p:spPr bwMode="auto">
          <a:xfrm>
            <a:off x="3771900" y="1800225"/>
            <a:ext cx="0" cy="438150"/>
          </a:xfrm>
          <a:prstGeom prst="line">
            <a:avLst/>
          </a:prstGeom>
          <a:noFill/>
          <a:ln w="9525">
            <a:solidFill>
              <a:srgbClr val="FF0000"/>
            </a:solidFill>
            <a:round/>
            <a:headEnd/>
            <a:tailEnd/>
          </a:ln>
        </p:spPr>
        <p:txBody>
          <a:bodyPr wrap="none" anchor="ctr"/>
          <a:lstStyle/>
          <a:p>
            <a:endParaRPr lang="en-US"/>
          </a:p>
        </p:txBody>
      </p:sp>
      <p:sp>
        <p:nvSpPr>
          <p:cNvPr id="35846" name="Line 5"/>
          <p:cNvSpPr>
            <a:spLocks noChangeShapeType="1"/>
          </p:cNvSpPr>
          <p:nvPr/>
        </p:nvSpPr>
        <p:spPr bwMode="auto">
          <a:xfrm rot="2537517">
            <a:off x="592138" y="40687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5847" name="Text Box 6"/>
          <p:cNvSpPr txBox="1">
            <a:spLocks noChangeArrowheads="1"/>
          </p:cNvSpPr>
          <p:nvPr/>
        </p:nvSpPr>
        <p:spPr bwMode="auto">
          <a:xfrm>
            <a:off x="304800"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5848" name="Text Box 7"/>
          <p:cNvSpPr txBox="1">
            <a:spLocks noChangeArrowheads="1"/>
          </p:cNvSpPr>
          <p:nvPr/>
        </p:nvSpPr>
        <p:spPr bwMode="auto">
          <a:xfrm>
            <a:off x="771525"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5849" name="Text Box 8"/>
          <p:cNvSpPr txBox="1">
            <a:spLocks noChangeArrowheads="1"/>
          </p:cNvSpPr>
          <p:nvPr/>
        </p:nvSpPr>
        <p:spPr bwMode="auto">
          <a:xfrm>
            <a:off x="3238500" y="38830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5850" name="Text Box 9"/>
          <p:cNvSpPr txBox="1">
            <a:spLocks noChangeArrowheads="1"/>
          </p:cNvSpPr>
          <p:nvPr/>
        </p:nvSpPr>
        <p:spPr bwMode="auto">
          <a:xfrm>
            <a:off x="4591050" y="34115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5851" name="Line 10"/>
          <p:cNvSpPr>
            <a:spLocks noChangeShapeType="1"/>
          </p:cNvSpPr>
          <p:nvPr/>
        </p:nvSpPr>
        <p:spPr bwMode="auto">
          <a:xfrm rot="19062483" flipH="1">
            <a:off x="879475" y="40798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5852" name="Text Box 11"/>
          <p:cNvSpPr txBox="1">
            <a:spLocks noChangeArrowheads="1"/>
          </p:cNvSpPr>
          <p:nvPr/>
        </p:nvSpPr>
        <p:spPr bwMode="auto">
          <a:xfrm>
            <a:off x="681038" y="3681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5853" name="Line 12"/>
          <p:cNvSpPr>
            <a:spLocks noChangeShapeType="1"/>
          </p:cNvSpPr>
          <p:nvPr/>
        </p:nvSpPr>
        <p:spPr bwMode="auto">
          <a:xfrm rot="2537517">
            <a:off x="1441450" y="40640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5854" name="Text Box 13"/>
          <p:cNvSpPr txBox="1">
            <a:spLocks noChangeArrowheads="1"/>
          </p:cNvSpPr>
          <p:nvPr/>
        </p:nvSpPr>
        <p:spPr bwMode="auto">
          <a:xfrm>
            <a:off x="1262063"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5855" name="Text Box 14"/>
          <p:cNvSpPr txBox="1">
            <a:spLocks noChangeArrowheads="1"/>
          </p:cNvSpPr>
          <p:nvPr/>
        </p:nvSpPr>
        <p:spPr bwMode="auto">
          <a:xfrm>
            <a:off x="1714500" y="43338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5856" name="Text Box 15"/>
          <p:cNvSpPr txBox="1">
            <a:spLocks noChangeArrowheads="1"/>
          </p:cNvSpPr>
          <p:nvPr/>
        </p:nvSpPr>
        <p:spPr bwMode="auto">
          <a:xfrm>
            <a:off x="1404938" y="3681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5857" name="Line 16"/>
          <p:cNvSpPr>
            <a:spLocks noChangeShapeType="1"/>
          </p:cNvSpPr>
          <p:nvPr/>
        </p:nvSpPr>
        <p:spPr bwMode="auto">
          <a:xfrm rot="19062483" flipH="1">
            <a:off x="1736725" y="40878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5858" name="Line 17"/>
          <p:cNvSpPr>
            <a:spLocks noChangeShapeType="1"/>
          </p:cNvSpPr>
          <p:nvPr/>
        </p:nvSpPr>
        <p:spPr bwMode="auto">
          <a:xfrm rot="2537517">
            <a:off x="2424113" y="41497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5859" name="Text Box 18"/>
          <p:cNvSpPr txBox="1">
            <a:spLocks noChangeArrowheads="1"/>
          </p:cNvSpPr>
          <p:nvPr/>
        </p:nvSpPr>
        <p:spPr bwMode="auto">
          <a:xfrm>
            <a:off x="2181225"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5860" name="Text Box 19"/>
          <p:cNvSpPr txBox="1">
            <a:spLocks noChangeArrowheads="1"/>
          </p:cNvSpPr>
          <p:nvPr/>
        </p:nvSpPr>
        <p:spPr bwMode="auto">
          <a:xfrm>
            <a:off x="2633663" y="43386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5861" name="Text Box 20"/>
          <p:cNvSpPr txBox="1">
            <a:spLocks noChangeArrowheads="1"/>
          </p:cNvSpPr>
          <p:nvPr/>
        </p:nvSpPr>
        <p:spPr bwMode="auto">
          <a:xfrm>
            <a:off x="2395538" y="37957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5862" name="Line 21"/>
          <p:cNvSpPr>
            <a:spLocks noChangeShapeType="1"/>
          </p:cNvSpPr>
          <p:nvPr/>
        </p:nvSpPr>
        <p:spPr bwMode="auto">
          <a:xfrm rot="19062483" flipH="1">
            <a:off x="2832100" y="41465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5863" name="Line 22"/>
          <p:cNvSpPr>
            <a:spLocks noChangeShapeType="1"/>
          </p:cNvSpPr>
          <p:nvPr/>
        </p:nvSpPr>
        <p:spPr bwMode="auto">
          <a:xfrm rot="2537517">
            <a:off x="4986338" y="45069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5864" name="Text Box 23"/>
          <p:cNvSpPr txBox="1">
            <a:spLocks noChangeArrowheads="1"/>
          </p:cNvSpPr>
          <p:nvPr/>
        </p:nvSpPr>
        <p:spPr bwMode="auto">
          <a:xfrm>
            <a:off x="4786313" y="4810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5865" name="Text Box 24"/>
          <p:cNvSpPr txBox="1">
            <a:spLocks noChangeArrowheads="1"/>
          </p:cNvSpPr>
          <p:nvPr/>
        </p:nvSpPr>
        <p:spPr bwMode="auto">
          <a:xfrm>
            <a:off x="5238750" y="4810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5866" name="Text Box 25"/>
          <p:cNvSpPr txBox="1">
            <a:spLocks noChangeArrowheads="1"/>
          </p:cNvSpPr>
          <p:nvPr/>
        </p:nvSpPr>
        <p:spPr bwMode="auto">
          <a:xfrm>
            <a:off x="5043488" y="4114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5867" name="Line 26"/>
          <p:cNvSpPr>
            <a:spLocks noChangeShapeType="1"/>
          </p:cNvSpPr>
          <p:nvPr/>
        </p:nvSpPr>
        <p:spPr bwMode="auto">
          <a:xfrm rot="19062483" flipH="1">
            <a:off x="5329238" y="44973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5868" name="Line 27"/>
          <p:cNvSpPr>
            <a:spLocks noChangeShapeType="1"/>
          </p:cNvSpPr>
          <p:nvPr/>
        </p:nvSpPr>
        <p:spPr bwMode="auto">
          <a:xfrm rot="2537517">
            <a:off x="5962650" y="44958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5869" name="Text Box 28"/>
          <p:cNvSpPr txBox="1">
            <a:spLocks noChangeArrowheads="1"/>
          </p:cNvSpPr>
          <p:nvPr/>
        </p:nvSpPr>
        <p:spPr bwMode="auto">
          <a:xfrm>
            <a:off x="5762625" y="4799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5870" name="Text Box 29"/>
          <p:cNvSpPr txBox="1">
            <a:spLocks noChangeArrowheads="1"/>
          </p:cNvSpPr>
          <p:nvPr/>
        </p:nvSpPr>
        <p:spPr bwMode="auto">
          <a:xfrm>
            <a:off x="6215063" y="4799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5871" name="Text Box 30"/>
          <p:cNvSpPr txBox="1">
            <a:spLocks noChangeArrowheads="1"/>
          </p:cNvSpPr>
          <p:nvPr/>
        </p:nvSpPr>
        <p:spPr bwMode="auto">
          <a:xfrm>
            <a:off x="6019800" y="41036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5872" name="Line 31"/>
          <p:cNvSpPr>
            <a:spLocks noChangeShapeType="1"/>
          </p:cNvSpPr>
          <p:nvPr/>
        </p:nvSpPr>
        <p:spPr bwMode="auto">
          <a:xfrm rot="19062483" flipH="1">
            <a:off x="6305550" y="44862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5873" name="Line 32"/>
          <p:cNvSpPr>
            <a:spLocks noChangeShapeType="1"/>
          </p:cNvSpPr>
          <p:nvPr/>
        </p:nvSpPr>
        <p:spPr bwMode="auto">
          <a:xfrm>
            <a:off x="3167063" y="36766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5874" name="Line 33"/>
          <p:cNvSpPr>
            <a:spLocks noChangeShapeType="1"/>
          </p:cNvSpPr>
          <p:nvPr/>
        </p:nvSpPr>
        <p:spPr bwMode="auto">
          <a:xfrm flipH="1">
            <a:off x="5243513" y="3810000"/>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5875" name="Line 34"/>
          <p:cNvSpPr>
            <a:spLocks noChangeShapeType="1"/>
          </p:cNvSpPr>
          <p:nvPr/>
        </p:nvSpPr>
        <p:spPr bwMode="auto">
          <a:xfrm flipH="1">
            <a:off x="4743450" y="3019425"/>
            <a:ext cx="352425" cy="411163"/>
          </a:xfrm>
          <a:prstGeom prst="line">
            <a:avLst/>
          </a:prstGeom>
          <a:noFill/>
          <a:ln w="9525">
            <a:solidFill>
              <a:schemeClr val="tx1"/>
            </a:solidFill>
            <a:round/>
            <a:headEnd/>
            <a:tailEnd type="triangle" w="med" len="med"/>
          </a:ln>
        </p:spPr>
        <p:txBody>
          <a:bodyPr wrap="none" anchor="ctr"/>
          <a:lstStyle/>
          <a:p>
            <a:endParaRPr lang="en-US"/>
          </a:p>
        </p:txBody>
      </p:sp>
      <p:sp>
        <p:nvSpPr>
          <p:cNvPr id="35876" name="Line 35"/>
          <p:cNvSpPr>
            <a:spLocks noChangeShapeType="1"/>
          </p:cNvSpPr>
          <p:nvPr/>
        </p:nvSpPr>
        <p:spPr bwMode="auto">
          <a:xfrm>
            <a:off x="5876925" y="3805238"/>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5877" name="Text Box 36"/>
          <p:cNvSpPr txBox="1">
            <a:spLocks noChangeArrowheads="1"/>
          </p:cNvSpPr>
          <p:nvPr/>
        </p:nvSpPr>
        <p:spPr bwMode="auto">
          <a:xfrm>
            <a:off x="1028700" y="31003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5878" name="Line 37"/>
          <p:cNvSpPr>
            <a:spLocks noChangeShapeType="1"/>
          </p:cNvSpPr>
          <p:nvPr/>
        </p:nvSpPr>
        <p:spPr bwMode="auto">
          <a:xfrm rot="2537517">
            <a:off x="1017588" y="34655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5879" name="Line 38"/>
          <p:cNvSpPr>
            <a:spLocks noChangeShapeType="1"/>
          </p:cNvSpPr>
          <p:nvPr/>
        </p:nvSpPr>
        <p:spPr bwMode="auto">
          <a:xfrm rot="19062483" flipH="1">
            <a:off x="1422400" y="34559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5880" name="Line 39"/>
          <p:cNvSpPr>
            <a:spLocks noChangeShapeType="1"/>
          </p:cNvSpPr>
          <p:nvPr/>
        </p:nvSpPr>
        <p:spPr bwMode="auto">
          <a:xfrm flipH="1">
            <a:off x="1419225" y="28924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5881" name="Text Box 40"/>
          <p:cNvSpPr txBox="1">
            <a:spLocks noChangeArrowheads="1"/>
          </p:cNvSpPr>
          <p:nvPr/>
        </p:nvSpPr>
        <p:spPr bwMode="auto">
          <a:xfrm>
            <a:off x="2809875" y="32908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5882" name="Line 41"/>
          <p:cNvSpPr>
            <a:spLocks noChangeShapeType="1"/>
          </p:cNvSpPr>
          <p:nvPr/>
        </p:nvSpPr>
        <p:spPr bwMode="auto">
          <a:xfrm rot="2537517" flipH="1">
            <a:off x="2767013" y="36210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5883" name="Line 42"/>
          <p:cNvSpPr>
            <a:spLocks noChangeShapeType="1"/>
          </p:cNvSpPr>
          <p:nvPr/>
        </p:nvSpPr>
        <p:spPr bwMode="auto">
          <a:xfrm>
            <a:off x="2290763" y="28971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5884" name="Text Box 43"/>
          <p:cNvSpPr txBox="1">
            <a:spLocks noChangeArrowheads="1"/>
          </p:cNvSpPr>
          <p:nvPr/>
        </p:nvSpPr>
        <p:spPr bwMode="auto">
          <a:xfrm>
            <a:off x="5538788" y="34290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5885" name="Line 44"/>
          <p:cNvSpPr>
            <a:spLocks noChangeShapeType="1"/>
          </p:cNvSpPr>
          <p:nvPr/>
        </p:nvSpPr>
        <p:spPr bwMode="auto">
          <a:xfrm>
            <a:off x="5557838" y="3019425"/>
            <a:ext cx="195262" cy="411163"/>
          </a:xfrm>
          <a:prstGeom prst="line">
            <a:avLst/>
          </a:prstGeom>
          <a:noFill/>
          <a:ln w="9525">
            <a:solidFill>
              <a:schemeClr val="tx1"/>
            </a:solidFill>
            <a:round/>
            <a:headEnd/>
            <a:tailEnd type="triangle" w="med" len="med"/>
          </a:ln>
        </p:spPr>
        <p:txBody>
          <a:bodyPr wrap="none" anchor="ctr"/>
          <a:lstStyle/>
          <a:p>
            <a:endParaRPr lang="en-US"/>
          </a:p>
        </p:txBody>
      </p:sp>
      <p:sp>
        <p:nvSpPr>
          <p:cNvPr id="35886" name="Text Box 45"/>
          <p:cNvSpPr txBox="1">
            <a:spLocks noChangeArrowheads="1"/>
          </p:cNvSpPr>
          <p:nvPr/>
        </p:nvSpPr>
        <p:spPr bwMode="auto">
          <a:xfrm>
            <a:off x="1752600" y="25336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5887" name="Line 46"/>
          <p:cNvSpPr>
            <a:spLocks noChangeShapeType="1"/>
          </p:cNvSpPr>
          <p:nvPr/>
        </p:nvSpPr>
        <p:spPr bwMode="auto">
          <a:xfrm>
            <a:off x="2076450" y="197326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5888" name="Text Box 47"/>
          <p:cNvSpPr txBox="1">
            <a:spLocks noChangeArrowheads="1"/>
          </p:cNvSpPr>
          <p:nvPr/>
        </p:nvSpPr>
        <p:spPr bwMode="auto">
          <a:xfrm>
            <a:off x="5081588" y="26431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5889" name="Line 48"/>
          <p:cNvSpPr>
            <a:spLocks noChangeShapeType="1"/>
          </p:cNvSpPr>
          <p:nvPr/>
        </p:nvSpPr>
        <p:spPr bwMode="auto">
          <a:xfrm>
            <a:off x="5372100" y="2087563"/>
            <a:ext cx="0" cy="55245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Full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pPr>
              <a:buFont typeface="Wingdings" pitchFamily="2" charset="2"/>
              <a:buChar char="Ø"/>
            </a:pPr>
            <a:r>
              <a:rPr lang="en-US" dirty="0" smtClean="0"/>
              <a:t>A full binary tree is a binary tree in which every node other than the leaves has two children. This is also called </a:t>
            </a:r>
            <a:r>
              <a:rPr lang="en-US" b="1" i="1" dirty="0" smtClean="0"/>
              <a:t>strictly binary tree </a:t>
            </a:r>
            <a:r>
              <a:rPr lang="en-US" dirty="0" smtClean="0"/>
              <a:t>or</a:t>
            </a:r>
            <a:r>
              <a:rPr lang="en-US" b="1" dirty="0" smtClean="0"/>
              <a:t> proper binary tree </a:t>
            </a:r>
            <a:r>
              <a:rPr lang="en-US" dirty="0" smtClean="0"/>
              <a:t>or </a:t>
            </a:r>
            <a:r>
              <a:rPr lang="en-US" b="1" dirty="0" smtClean="0"/>
              <a:t>2-tree</a:t>
            </a:r>
            <a:r>
              <a:rPr lang="en-US" dirty="0" smtClean="0"/>
              <a:t>.</a:t>
            </a:r>
          </a:p>
          <a:p>
            <a:endParaRPr lang="en-US" dirty="0"/>
          </a:p>
        </p:txBody>
      </p:sp>
      <p:pic>
        <p:nvPicPr>
          <p:cNvPr id="8" name="Picture 2"/>
          <p:cNvPicPr>
            <a:picLocks noChangeAspect="1" noChangeArrowheads="1"/>
          </p:cNvPicPr>
          <p:nvPr/>
        </p:nvPicPr>
        <p:blipFill>
          <a:blip r:embed="rId2" cstate="print"/>
          <a:srcRect/>
          <a:stretch>
            <a:fillRect/>
          </a:stretch>
        </p:blipFill>
        <p:spPr bwMode="auto">
          <a:xfrm>
            <a:off x="533400" y="1905000"/>
            <a:ext cx="2286000" cy="2085975"/>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3200400" y="1905000"/>
            <a:ext cx="2438400" cy="2133600"/>
          </a:xfrm>
          <a:prstGeom prst="rect">
            <a:avLst/>
          </a:prstGeom>
          <a:noFill/>
          <a:ln w="9525">
            <a:noFill/>
            <a:miter lim="800000"/>
            <a:headEnd/>
            <a:tailEnd/>
          </a:ln>
          <a:effectLst/>
        </p:spPr>
      </p:pic>
      <p:pic>
        <p:nvPicPr>
          <p:cNvPr id="39943" name="Picture 7" descr="?"/>
          <p:cNvPicPr>
            <a:picLocks noChangeAspect="1" noChangeArrowheads="1"/>
          </p:cNvPicPr>
          <p:nvPr/>
        </p:nvPicPr>
        <p:blipFill>
          <a:blip r:embed="rId4" cstate="print"/>
          <a:srcRect/>
          <a:stretch>
            <a:fillRect/>
          </a:stretch>
        </p:blipFill>
        <p:spPr bwMode="auto">
          <a:xfrm>
            <a:off x="5867400" y="1905000"/>
            <a:ext cx="2762250" cy="2209800"/>
          </a:xfrm>
          <a:prstGeom prst="rect">
            <a:avLst/>
          </a:prstGeom>
          <a:noFill/>
        </p:spPr>
      </p:pic>
      <p:sp>
        <p:nvSpPr>
          <p:cNvPr id="20" name="TextBox 19"/>
          <p:cNvSpPr txBox="1"/>
          <p:nvPr/>
        </p:nvSpPr>
        <p:spPr>
          <a:xfrm>
            <a:off x="381000" y="4419600"/>
            <a:ext cx="2199385" cy="369332"/>
          </a:xfrm>
          <a:prstGeom prst="rect">
            <a:avLst/>
          </a:prstGeom>
          <a:noFill/>
        </p:spPr>
        <p:txBody>
          <a:bodyPr wrap="none" rtlCol="0">
            <a:spAutoFit/>
          </a:bodyPr>
          <a:lstStyle/>
          <a:p>
            <a:r>
              <a:rPr lang="en-US" dirty="0" smtClean="0"/>
              <a:t>Is this Full Binary tree</a:t>
            </a:r>
            <a:endParaRPr lang="en-US" dirty="0"/>
          </a:p>
        </p:txBody>
      </p:sp>
      <p:sp>
        <p:nvSpPr>
          <p:cNvPr id="29" name="TextBox 28"/>
          <p:cNvSpPr txBox="1"/>
          <p:nvPr/>
        </p:nvSpPr>
        <p:spPr>
          <a:xfrm>
            <a:off x="3276600" y="4419600"/>
            <a:ext cx="2199385" cy="369332"/>
          </a:xfrm>
          <a:prstGeom prst="rect">
            <a:avLst/>
          </a:prstGeom>
          <a:noFill/>
        </p:spPr>
        <p:txBody>
          <a:bodyPr wrap="none" rtlCol="0">
            <a:spAutoFit/>
          </a:bodyPr>
          <a:lstStyle/>
          <a:p>
            <a:r>
              <a:rPr lang="en-US" dirty="0" smtClean="0"/>
              <a:t>Is this Full Binary tree</a:t>
            </a:r>
            <a:endParaRPr lang="en-US" dirty="0"/>
          </a:p>
        </p:txBody>
      </p:sp>
      <p:sp>
        <p:nvSpPr>
          <p:cNvPr id="30" name="TextBox 29"/>
          <p:cNvSpPr txBox="1"/>
          <p:nvPr/>
        </p:nvSpPr>
        <p:spPr>
          <a:xfrm>
            <a:off x="6248400" y="4343400"/>
            <a:ext cx="2199385" cy="369332"/>
          </a:xfrm>
          <a:prstGeom prst="rect">
            <a:avLst/>
          </a:prstGeom>
          <a:noFill/>
        </p:spPr>
        <p:txBody>
          <a:bodyPr wrap="none" rtlCol="0">
            <a:spAutoFit/>
          </a:bodyPr>
          <a:lstStyle/>
          <a:p>
            <a:r>
              <a:rPr lang="en-US" dirty="0" smtClean="0"/>
              <a:t>Is this Full Binary tree</a:t>
            </a:r>
            <a:endParaRPr lang="en-US" dirty="0"/>
          </a:p>
        </p:txBody>
      </p:sp>
      <p:sp>
        <p:nvSpPr>
          <p:cNvPr id="31" name="TextBox 30"/>
          <p:cNvSpPr txBox="1"/>
          <p:nvPr/>
        </p:nvSpPr>
        <p:spPr>
          <a:xfrm>
            <a:off x="838200" y="4800600"/>
            <a:ext cx="512641" cy="369332"/>
          </a:xfrm>
          <a:prstGeom prst="rect">
            <a:avLst/>
          </a:prstGeom>
          <a:noFill/>
        </p:spPr>
        <p:txBody>
          <a:bodyPr wrap="none" rtlCol="0">
            <a:spAutoFit/>
          </a:bodyPr>
          <a:lstStyle/>
          <a:p>
            <a:r>
              <a:rPr lang="en-US" dirty="0" smtClean="0"/>
              <a:t>YES</a:t>
            </a:r>
            <a:endParaRPr lang="en-US" dirty="0"/>
          </a:p>
        </p:txBody>
      </p:sp>
      <p:sp>
        <p:nvSpPr>
          <p:cNvPr id="32" name="TextBox 31"/>
          <p:cNvSpPr txBox="1"/>
          <p:nvPr/>
        </p:nvSpPr>
        <p:spPr>
          <a:xfrm>
            <a:off x="4038600" y="4800600"/>
            <a:ext cx="512641" cy="369332"/>
          </a:xfrm>
          <a:prstGeom prst="rect">
            <a:avLst/>
          </a:prstGeom>
          <a:noFill/>
        </p:spPr>
        <p:txBody>
          <a:bodyPr wrap="none" rtlCol="0">
            <a:spAutoFit/>
          </a:bodyPr>
          <a:lstStyle/>
          <a:p>
            <a:r>
              <a:rPr lang="en-US" dirty="0" smtClean="0"/>
              <a:t>YES</a:t>
            </a:r>
            <a:endParaRPr lang="en-US" dirty="0"/>
          </a:p>
        </p:txBody>
      </p:sp>
      <p:sp>
        <p:nvSpPr>
          <p:cNvPr id="33" name="TextBox 32"/>
          <p:cNvSpPr txBox="1"/>
          <p:nvPr/>
        </p:nvSpPr>
        <p:spPr>
          <a:xfrm>
            <a:off x="6934200" y="4724400"/>
            <a:ext cx="486030" cy="369332"/>
          </a:xfrm>
          <a:prstGeom prst="rect">
            <a:avLst/>
          </a:prstGeom>
          <a:noFill/>
        </p:spPr>
        <p:txBody>
          <a:bodyPr wrap="none" rtlCol="0">
            <a:spAutoFit/>
          </a:bodyPr>
          <a:lstStyle/>
          <a:p>
            <a:r>
              <a:rPr lang="en-US" dirty="0" smtClean="0"/>
              <a:t>NO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Building a Tree</a:t>
            </a:r>
          </a:p>
        </p:txBody>
      </p:sp>
      <p:sp>
        <p:nvSpPr>
          <p:cNvPr id="36868" name="Line 5"/>
          <p:cNvSpPr>
            <a:spLocks noChangeShapeType="1"/>
          </p:cNvSpPr>
          <p:nvPr/>
        </p:nvSpPr>
        <p:spPr bwMode="auto">
          <a:xfrm rot="2537517">
            <a:off x="1316038" y="43354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6869" name="Text Box 6"/>
          <p:cNvSpPr txBox="1">
            <a:spLocks noChangeArrowheads="1"/>
          </p:cNvSpPr>
          <p:nvPr/>
        </p:nvSpPr>
        <p:spPr bwMode="auto">
          <a:xfrm>
            <a:off x="1028700" y="46005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6870" name="Text Box 7"/>
          <p:cNvSpPr txBox="1">
            <a:spLocks noChangeArrowheads="1"/>
          </p:cNvSpPr>
          <p:nvPr/>
        </p:nvSpPr>
        <p:spPr bwMode="auto">
          <a:xfrm>
            <a:off x="1495425" y="46005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6871" name="Text Box 8"/>
          <p:cNvSpPr txBox="1">
            <a:spLocks noChangeArrowheads="1"/>
          </p:cNvSpPr>
          <p:nvPr/>
        </p:nvSpPr>
        <p:spPr bwMode="auto">
          <a:xfrm>
            <a:off x="3962400" y="41497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6872" name="Text Box 9"/>
          <p:cNvSpPr txBox="1">
            <a:spLocks noChangeArrowheads="1"/>
          </p:cNvSpPr>
          <p:nvPr/>
        </p:nvSpPr>
        <p:spPr bwMode="auto">
          <a:xfrm>
            <a:off x="4591050" y="34115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6873" name="Line 10"/>
          <p:cNvSpPr>
            <a:spLocks noChangeShapeType="1"/>
          </p:cNvSpPr>
          <p:nvPr/>
        </p:nvSpPr>
        <p:spPr bwMode="auto">
          <a:xfrm rot="19062483" flipH="1">
            <a:off x="1603375" y="43465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6874" name="Text Box 11"/>
          <p:cNvSpPr txBox="1">
            <a:spLocks noChangeArrowheads="1"/>
          </p:cNvSpPr>
          <p:nvPr/>
        </p:nvSpPr>
        <p:spPr bwMode="auto">
          <a:xfrm>
            <a:off x="1404938" y="39481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6875" name="Line 12"/>
          <p:cNvSpPr>
            <a:spLocks noChangeShapeType="1"/>
          </p:cNvSpPr>
          <p:nvPr/>
        </p:nvSpPr>
        <p:spPr bwMode="auto">
          <a:xfrm rot="2537517">
            <a:off x="2165350" y="43307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6876" name="Text Box 13"/>
          <p:cNvSpPr txBox="1">
            <a:spLocks noChangeArrowheads="1"/>
          </p:cNvSpPr>
          <p:nvPr/>
        </p:nvSpPr>
        <p:spPr bwMode="auto">
          <a:xfrm>
            <a:off x="1985963" y="4605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6877" name="Text Box 14"/>
          <p:cNvSpPr txBox="1">
            <a:spLocks noChangeArrowheads="1"/>
          </p:cNvSpPr>
          <p:nvPr/>
        </p:nvSpPr>
        <p:spPr bwMode="auto">
          <a:xfrm>
            <a:off x="2438400" y="46005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6878" name="Text Box 15"/>
          <p:cNvSpPr txBox="1">
            <a:spLocks noChangeArrowheads="1"/>
          </p:cNvSpPr>
          <p:nvPr/>
        </p:nvSpPr>
        <p:spPr bwMode="auto">
          <a:xfrm>
            <a:off x="2128838" y="39481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6879" name="Line 16"/>
          <p:cNvSpPr>
            <a:spLocks noChangeShapeType="1"/>
          </p:cNvSpPr>
          <p:nvPr/>
        </p:nvSpPr>
        <p:spPr bwMode="auto">
          <a:xfrm rot="19062483" flipH="1">
            <a:off x="2460625" y="43545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6880" name="Line 17"/>
          <p:cNvSpPr>
            <a:spLocks noChangeShapeType="1"/>
          </p:cNvSpPr>
          <p:nvPr/>
        </p:nvSpPr>
        <p:spPr bwMode="auto">
          <a:xfrm rot="2537517">
            <a:off x="3148013" y="44164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6881" name="Text Box 18"/>
          <p:cNvSpPr txBox="1">
            <a:spLocks noChangeArrowheads="1"/>
          </p:cNvSpPr>
          <p:nvPr/>
        </p:nvSpPr>
        <p:spPr bwMode="auto">
          <a:xfrm>
            <a:off x="2905125" y="4605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6882" name="Text Box 19"/>
          <p:cNvSpPr txBox="1">
            <a:spLocks noChangeArrowheads="1"/>
          </p:cNvSpPr>
          <p:nvPr/>
        </p:nvSpPr>
        <p:spPr bwMode="auto">
          <a:xfrm>
            <a:off x="3357563" y="46053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6883" name="Text Box 20"/>
          <p:cNvSpPr txBox="1">
            <a:spLocks noChangeArrowheads="1"/>
          </p:cNvSpPr>
          <p:nvPr/>
        </p:nvSpPr>
        <p:spPr bwMode="auto">
          <a:xfrm>
            <a:off x="3119438" y="40624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6884" name="Line 21"/>
          <p:cNvSpPr>
            <a:spLocks noChangeShapeType="1"/>
          </p:cNvSpPr>
          <p:nvPr/>
        </p:nvSpPr>
        <p:spPr bwMode="auto">
          <a:xfrm rot="19062483" flipH="1">
            <a:off x="3556000" y="44132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6885" name="Line 22"/>
          <p:cNvSpPr>
            <a:spLocks noChangeShapeType="1"/>
          </p:cNvSpPr>
          <p:nvPr/>
        </p:nvSpPr>
        <p:spPr bwMode="auto">
          <a:xfrm rot="2537517">
            <a:off x="4986338" y="45069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6886" name="Text Box 23"/>
          <p:cNvSpPr txBox="1">
            <a:spLocks noChangeArrowheads="1"/>
          </p:cNvSpPr>
          <p:nvPr/>
        </p:nvSpPr>
        <p:spPr bwMode="auto">
          <a:xfrm>
            <a:off x="4786313" y="4810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6887" name="Text Box 24"/>
          <p:cNvSpPr txBox="1">
            <a:spLocks noChangeArrowheads="1"/>
          </p:cNvSpPr>
          <p:nvPr/>
        </p:nvSpPr>
        <p:spPr bwMode="auto">
          <a:xfrm>
            <a:off x="5238750" y="48101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6888" name="Text Box 25"/>
          <p:cNvSpPr txBox="1">
            <a:spLocks noChangeArrowheads="1"/>
          </p:cNvSpPr>
          <p:nvPr/>
        </p:nvSpPr>
        <p:spPr bwMode="auto">
          <a:xfrm>
            <a:off x="5043488" y="41148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6889" name="Line 26"/>
          <p:cNvSpPr>
            <a:spLocks noChangeShapeType="1"/>
          </p:cNvSpPr>
          <p:nvPr/>
        </p:nvSpPr>
        <p:spPr bwMode="auto">
          <a:xfrm rot="19062483" flipH="1">
            <a:off x="5329238" y="44973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6890" name="Line 27"/>
          <p:cNvSpPr>
            <a:spLocks noChangeShapeType="1"/>
          </p:cNvSpPr>
          <p:nvPr/>
        </p:nvSpPr>
        <p:spPr bwMode="auto">
          <a:xfrm rot="2537517">
            <a:off x="5962650" y="44958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6891" name="Text Box 28"/>
          <p:cNvSpPr txBox="1">
            <a:spLocks noChangeArrowheads="1"/>
          </p:cNvSpPr>
          <p:nvPr/>
        </p:nvSpPr>
        <p:spPr bwMode="auto">
          <a:xfrm>
            <a:off x="5762625" y="4799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6892" name="Text Box 29"/>
          <p:cNvSpPr txBox="1">
            <a:spLocks noChangeArrowheads="1"/>
          </p:cNvSpPr>
          <p:nvPr/>
        </p:nvSpPr>
        <p:spPr bwMode="auto">
          <a:xfrm>
            <a:off x="6215063" y="47990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6893" name="Text Box 30"/>
          <p:cNvSpPr txBox="1">
            <a:spLocks noChangeArrowheads="1"/>
          </p:cNvSpPr>
          <p:nvPr/>
        </p:nvSpPr>
        <p:spPr bwMode="auto">
          <a:xfrm>
            <a:off x="6019800" y="41036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6894" name="Line 31"/>
          <p:cNvSpPr>
            <a:spLocks noChangeShapeType="1"/>
          </p:cNvSpPr>
          <p:nvPr/>
        </p:nvSpPr>
        <p:spPr bwMode="auto">
          <a:xfrm rot="19062483" flipH="1">
            <a:off x="6305550" y="44862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6895" name="Line 32"/>
          <p:cNvSpPr>
            <a:spLocks noChangeShapeType="1"/>
          </p:cNvSpPr>
          <p:nvPr/>
        </p:nvSpPr>
        <p:spPr bwMode="auto">
          <a:xfrm>
            <a:off x="3890963" y="39433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6896" name="Line 33"/>
          <p:cNvSpPr>
            <a:spLocks noChangeShapeType="1"/>
          </p:cNvSpPr>
          <p:nvPr/>
        </p:nvSpPr>
        <p:spPr bwMode="auto">
          <a:xfrm flipH="1">
            <a:off x="5243513" y="3810000"/>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6897" name="Line 34"/>
          <p:cNvSpPr>
            <a:spLocks noChangeShapeType="1"/>
          </p:cNvSpPr>
          <p:nvPr/>
        </p:nvSpPr>
        <p:spPr bwMode="auto">
          <a:xfrm flipH="1">
            <a:off x="4743450" y="3019425"/>
            <a:ext cx="352425" cy="411163"/>
          </a:xfrm>
          <a:prstGeom prst="line">
            <a:avLst/>
          </a:prstGeom>
          <a:noFill/>
          <a:ln w="9525">
            <a:solidFill>
              <a:schemeClr val="tx1"/>
            </a:solidFill>
            <a:round/>
            <a:headEnd/>
            <a:tailEnd type="triangle" w="med" len="med"/>
          </a:ln>
        </p:spPr>
        <p:txBody>
          <a:bodyPr wrap="none" anchor="ctr"/>
          <a:lstStyle/>
          <a:p>
            <a:endParaRPr lang="en-US"/>
          </a:p>
        </p:txBody>
      </p:sp>
      <p:sp>
        <p:nvSpPr>
          <p:cNvPr id="36898" name="Line 35"/>
          <p:cNvSpPr>
            <a:spLocks noChangeShapeType="1"/>
          </p:cNvSpPr>
          <p:nvPr/>
        </p:nvSpPr>
        <p:spPr bwMode="auto">
          <a:xfrm>
            <a:off x="5876925" y="3805238"/>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6899" name="Text Box 36"/>
          <p:cNvSpPr txBox="1">
            <a:spLocks noChangeArrowheads="1"/>
          </p:cNvSpPr>
          <p:nvPr/>
        </p:nvSpPr>
        <p:spPr bwMode="auto">
          <a:xfrm>
            <a:off x="1752600" y="33670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6900" name="Line 37"/>
          <p:cNvSpPr>
            <a:spLocks noChangeShapeType="1"/>
          </p:cNvSpPr>
          <p:nvPr/>
        </p:nvSpPr>
        <p:spPr bwMode="auto">
          <a:xfrm rot="2537517">
            <a:off x="1741488" y="37322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6901" name="Line 38"/>
          <p:cNvSpPr>
            <a:spLocks noChangeShapeType="1"/>
          </p:cNvSpPr>
          <p:nvPr/>
        </p:nvSpPr>
        <p:spPr bwMode="auto">
          <a:xfrm rot="19062483" flipH="1">
            <a:off x="2146300" y="37226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6902" name="Line 39"/>
          <p:cNvSpPr>
            <a:spLocks noChangeShapeType="1"/>
          </p:cNvSpPr>
          <p:nvPr/>
        </p:nvSpPr>
        <p:spPr bwMode="auto">
          <a:xfrm flipH="1">
            <a:off x="2143125" y="31591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6903" name="Text Box 40"/>
          <p:cNvSpPr txBox="1">
            <a:spLocks noChangeArrowheads="1"/>
          </p:cNvSpPr>
          <p:nvPr/>
        </p:nvSpPr>
        <p:spPr bwMode="auto">
          <a:xfrm>
            <a:off x="3533775" y="35575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6904" name="Line 41"/>
          <p:cNvSpPr>
            <a:spLocks noChangeShapeType="1"/>
          </p:cNvSpPr>
          <p:nvPr/>
        </p:nvSpPr>
        <p:spPr bwMode="auto">
          <a:xfrm rot="2537517" flipH="1">
            <a:off x="3490913" y="38877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6905" name="Line 42"/>
          <p:cNvSpPr>
            <a:spLocks noChangeShapeType="1"/>
          </p:cNvSpPr>
          <p:nvPr/>
        </p:nvSpPr>
        <p:spPr bwMode="auto">
          <a:xfrm>
            <a:off x="3014663" y="31638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6906" name="Text Box 43"/>
          <p:cNvSpPr txBox="1">
            <a:spLocks noChangeArrowheads="1"/>
          </p:cNvSpPr>
          <p:nvPr/>
        </p:nvSpPr>
        <p:spPr bwMode="auto">
          <a:xfrm>
            <a:off x="5538788" y="34290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6907" name="Line 44"/>
          <p:cNvSpPr>
            <a:spLocks noChangeShapeType="1"/>
          </p:cNvSpPr>
          <p:nvPr/>
        </p:nvSpPr>
        <p:spPr bwMode="auto">
          <a:xfrm>
            <a:off x="5557838" y="3019425"/>
            <a:ext cx="195262" cy="411163"/>
          </a:xfrm>
          <a:prstGeom prst="line">
            <a:avLst/>
          </a:prstGeom>
          <a:noFill/>
          <a:ln w="9525">
            <a:solidFill>
              <a:schemeClr val="tx1"/>
            </a:solidFill>
            <a:round/>
            <a:headEnd/>
            <a:tailEnd type="triangle" w="med" len="med"/>
          </a:ln>
        </p:spPr>
        <p:txBody>
          <a:bodyPr wrap="none" anchor="ctr"/>
          <a:lstStyle/>
          <a:p>
            <a:endParaRPr lang="en-US"/>
          </a:p>
        </p:txBody>
      </p:sp>
      <p:sp>
        <p:nvSpPr>
          <p:cNvPr id="36908" name="Text Box 45"/>
          <p:cNvSpPr txBox="1">
            <a:spLocks noChangeArrowheads="1"/>
          </p:cNvSpPr>
          <p:nvPr/>
        </p:nvSpPr>
        <p:spPr bwMode="auto">
          <a:xfrm>
            <a:off x="2476500" y="28003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6909" name="Line 46"/>
          <p:cNvSpPr>
            <a:spLocks noChangeShapeType="1"/>
          </p:cNvSpPr>
          <p:nvPr/>
        </p:nvSpPr>
        <p:spPr bwMode="auto">
          <a:xfrm flipH="1">
            <a:off x="3000375" y="2392363"/>
            <a:ext cx="704850" cy="428625"/>
          </a:xfrm>
          <a:prstGeom prst="line">
            <a:avLst/>
          </a:prstGeom>
          <a:noFill/>
          <a:ln w="9525">
            <a:solidFill>
              <a:schemeClr val="tx1"/>
            </a:solidFill>
            <a:round/>
            <a:headEnd/>
            <a:tailEnd type="triangle" w="med" len="med"/>
          </a:ln>
        </p:spPr>
        <p:txBody>
          <a:bodyPr wrap="none" anchor="ctr"/>
          <a:lstStyle/>
          <a:p>
            <a:endParaRPr lang="en-US"/>
          </a:p>
        </p:txBody>
      </p:sp>
      <p:sp>
        <p:nvSpPr>
          <p:cNvPr id="36910" name="Text Box 47"/>
          <p:cNvSpPr txBox="1">
            <a:spLocks noChangeArrowheads="1"/>
          </p:cNvSpPr>
          <p:nvPr/>
        </p:nvSpPr>
        <p:spPr bwMode="auto">
          <a:xfrm>
            <a:off x="5081588" y="26431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6911" name="Line 48"/>
          <p:cNvSpPr>
            <a:spLocks noChangeShapeType="1"/>
          </p:cNvSpPr>
          <p:nvPr/>
        </p:nvSpPr>
        <p:spPr bwMode="auto">
          <a:xfrm>
            <a:off x="4286250" y="2392363"/>
            <a:ext cx="809625" cy="257175"/>
          </a:xfrm>
          <a:prstGeom prst="line">
            <a:avLst/>
          </a:prstGeom>
          <a:noFill/>
          <a:ln w="9525">
            <a:solidFill>
              <a:schemeClr val="tx1"/>
            </a:solidFill>
            <a:round/>
            <a:headEnd/>
            <a:tailEnd type="triangle" w="med" len="med"/>
          </a:ln>
        </p:spPr>
        <p:txBody>
          <a:bodyPr wrap="none" anchor="ctr"/>
          <a:lstStyle/>
          <a:p>
            <a:endParaRPr lang="en-US"/>
          </a:p>
        </p:txBody>
      </p:sp>
      <p:sp>
        <p:nvSpPr>
          <p:cNvPr id="36912" name="Text Box 49"/>
          <p:cNvSpPr txBox="1">
            <a:spLocks noChangeArrowheads="1"/>
          </p:cNvSpPr>
          <p:nvPr/>
        </p:nvSpPr>
        <p:spPr bwMode="auto">
          <a:xfrm>
            <a:off x="3729038" y="20335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mtClean="0"/>
              <a:t>Building a Tree</a:t>
            </a:r>
          </a:p>
        </p:txBody>
      </p:sp>
      <p:sp>
        <p:nvSpPr>
          <p:cNvPr id="37892" name="Line 3"/>
          <p:cNvSpPr>
            <a:spLocks noChangeShapeType="1"/>
          </p:cNvSpPr>
          <p:nvPr/>
        </p:nvSpPr>
        <p:spPr bwMode="auto">
          <a:xfrm rot="2537517">
            <a:off x="763588" y="4906963"/>
            <a:ext cx="141287" cy="269875"/>
          </a:xfrm>
          <a:prstGeom prst="line">
            <a:avLst/>
          </a:prstGeom>
          <a:noFill/>
          <a:ln w="9525">
            <a:solidFill>
              <a:schemeClr val="tx1"/>
            </a:solidFill>
            <a:round/>
            <a:headEnd/>
            <a:tailEnd type="triangle" w="med" len="med"/>
          </a:ln>
        </p:spPr>
        <p:txBody>
          <a:bodyPr wrap="none" anchor="ctr"/>
          <a:lstStyle/>
          <a:p>
            <a:endParaRPr lang="en-US"/>
          </a:p>
        </p:txBody>
      </p:sp>
      <p:sp>
        <p:nvSpPr>
          <p:cNvPr id="37893" name="Text Box 4"/>
          <p:cNvSpPr txBox="1">
            <a:spLocks noChangeArrowheads="1"/>
          </p:cNvSpPr>
          <p:nvPr/>
        </p:nvSpPr>
        <p:spPr bwMode="auto">
          <a:xfrm>
            <a:off x="476250" y="5172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7894" name="Text Box 5"/>
          <p:cNvSpPr txBox="1">
            <a:spLocks noChangeArrowheads="1"/>
          </p:cNvSpPr>
          <p:nvPr/>
        </p:nvSpPr>
        <p:spPr bwMode="auto">
          <a:xfrm>
            <a:off x="942975" y="5172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7895" name="Text Box 6"/>
          <p:cNvSpPr txBox="1">
            <a:spLocks noChangeArrowheads="1"/>
          </p:cNvSpPr>
          <p:nvPr/>
        </p:nvSpPr>
        <p:spPr bwMode="auto">
          <a:xfrm>
            <a:off x="3409950" y="4721225"/>
            <a:ext cx="5143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7896" name="Text Box 7"/>
          <p:cNvSpPr txBox="1">
            <a:spLocks noChangeArrowheads="1"/>
          </p:cNvSpPr>
          <p:nvPr/>
        </p:nvSpPr>
        <p:spPr bwMode="auto">
          <a:xfrm>
            <a:off x="4038600" y="39830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7897" name="Line 8"/>
          <p:cNvSpPr>
            <a:spLocks noChangeShapeType="1"/>
          </p:cNvSpPr>
          <p:nvPr/>
        </p:nvSpPr>
        <p:spPr bwMode="auto">
          <a:xfrm rot="19062483" flipH="1">
            <a:off x="1050925" y="4918075"/>
            <a:ext cx="130175" cy="236538"/>
          </a:xfrm>
          <a:prstGeom prst="line">
            <a:avLst/>
          </a:prstGeom>
          <a:noFill/>
          <a:ln w="9525">
            <a:solidFill>
              <a:schemeClr val="tx1"/>
            </a:solidFill>
            <a:round/>
            <a:headEnd/>
            <a:tailEnd type="triangle" w="med" len="med"/>
          </a:ln>
        </p:spPr>
        <p:txBody>
          <a:bodyPr wrap="none" anchor="ctr"/>
          <a:lstStyle/>
          <a:p>
            <a:endParaRPr lang="en-US"/>
          </a:p>
        </p:txBody>
      </p:sp>
      <p:sp>
        <p:nvSpPr>
          <p:cNvPr id="37898" name="Text Box 9"/>
          <p:cNvSpPr txBox="1">
            <a:spLocks noChangeArrowheads="1"/>
          </p:cNvSpPr>
          <p:nvPr/>
        </p:nvSpPr>
        <p:spPr bwMode="auto">
          <a:xfrm>
            <a:off x="852488" y="4519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7899" name="Line 10"/>
          <p:cNvSpPr>
            <a:spLocks noChangeShapeType="1"/>
          </p:cNvSpPr>
          <p:nvPr/>
        </p:nvSpPr>
        <p:spPr bwMode="auto">
          <a:xfrm rot="2537517">
            <a:off x="1612900" y="4902200"/>
            <a:ext cx="117475" cy="276225"/>
          </a:xfrm>
          <a:prstGeom prst="line">
            <a:avLst/>
          </a:prstGeom>
          <a:noFill/>
          <a:ln w="9525">
            <a:solidFill>
              <a:schemeClr val="tx1"/>
            </a:solidFill>
            <a:round/>
            <a:headEnd/>
            <a:tailEnd type="triangle" w="med" len="med"/>
          </a:ln>
        </p:spPr>
        <p:txBody>
          <a:bodyPr wrap="none" anchor="ctr"/>
          <a:lstStyle/>
          <a:p>
            <a:endParaRPr lang="en-US"/>
          </a:p>
        </p:txBody>
      </p:sp>
      <p:sp>
        <p:nvSpPr>
          <p:cNvPr id="37900" name="Text Box 11"/>
          <p:cNvSpPr txBox="1">
            <a:spLocks noChangeArrowheads="1"/>
          </p:cNvSpPr>
          <p:nvPr/>
        </p:nvSpPr>
        <p:spPr bwMode="auto">
          <a:xfrm>
            <a:off x="1433513" y="51768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7901" name="Text Box 12"/>
          <p:cNvSpPr txBox="1">
            <a:spLocks noChangeArrowheads="1"/>
          </p:cNvSpPr>
          <p:nvPr/>
        </p:nvSpPr>
        <p:spPr bwMode="auto">
          <a:xfrm>
            <a:off x="1885950" y="517207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7902" name="Text Box 13"/>
          <p:cNvSpPr txBox="1">
            <a:spLocks noChangeArrowheads="1"/>
          </p:cNvSpPr>
          <p:nvPr/>
        </p:nvSpPr>
        <p:spPr bwMode="auto">
          <a:xfrm>
            <a:off x="1576388" y="45196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7903" name="Line 14"/>
          <p:cNvSpPr>
            <a:spLocks noChangeShapeType="1"/>
          </p:cNvSpPr>
          <p:nvPr/>
        </p:nvSpPr>
        <p:spPr bwMode="auto">
          <a:xfrm rot="19062483" flipH="1">
            <a:off x="1908175" y="4926013"/>
            <a:ext cx="152400" cy="227012"/>
          </a:xfrm>
          <a:prstGeom prst="line">
            <a:avLst/>
          </a:prstGeom>
          <a:noFill/>
          <a:ln w="9525">
            <a:solidFill>
              <a:schemeClr val="tx1"/>
            </a:solidFill>
            <a:round/>
            <a:headEnd/>
            <a:tailEnd type="triangle" w="med" len="med"/>
          </a:ln>
        </p:spPr>
        <p:txBody>
          <a:bodyPr wrap="none" anchor="ctr"/>
          <a:lstStyle/>
          <a:p>
            <a:endParaRPr lang="en-US"/>
          </a:p>
        </p:txBody>
      </p:sp>
      <p:sp>
        <p:nvSpPr>
          <p:cNvPr id="37904" name="Line 15"/>
          <p:cNvSpPr>
            <a:spLocks noChangeShapeType="1"/>
          </p:cNvSpPr>
          <p:nvPr/>
        </p:nvSpPr>
        <p:spPr bwMode="auto">
          <a:xfrm rot="2537517">
            <a:off x="2595563" y="4987925"/>
            <a:ext cx="36512" cy="214313"/>
          </a:xfrm>
          <a:prstGeom prst="line">
            <a:avLst/>
          </a:prstGeom>
          <a:noFill/>
          <a:ln w="9525">
            <a:solidFill>
              <a:schemeClr val="tx1"/>
            </a:solidFill>
            <a:round/>
            <a:headEnd/>
            <a:tailEnd type="triangle" w="med" len="med"/>
          </a:ln>
        </p:spPr>
        <p:txBody>
          <a:bodyPr wrap="none" anchor="ctr"/>
          <a:lstStyle/>
          <a:p>
            <a:endParaRPr lang="en-US"/>
          </a:p>
        </p:txBody>
      </p:sp>
      <p:sp>
        <p:nvSpPr>
          <p:cNvPr id="37905" name="Text Box 16"/>
          <p:cNvSpPr txBox="1">
            <a:spLocks noChangeArrowheads="1"/>
          </p:cNvSpPr>
          <p:nvPr/>
        </p:nvSpPr>
        <p:spPr bwMode="auto">
          <a:xfrm>
            <a:off x="2352675" y="51768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7906" name="Text Box 17"/>
          <p:cNvSpPr txBox="1">
            <a:spLocks noChangeArrowheads="1"/>
          </p:cNvSpPr>
          <p:nvPr/>
        </p:nvSpPr>
        <p:spPr bwMode="auto">
          <a:xfrm>
            <a:off x="2805113" y="5176838"/>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7907" name="Text Box 18"/>
          <p:cNvSpPr txBox="1">
            <a:spLocks noChangeArrowheads="1"/>
          </p:cNvSpPr>
          <p:nvPr/>
        </p:nvSpPr>
        <p:spPr bwMode="auto">
          <a:xfrm>
            <a:off x="2566988" y="4633913"/>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7908" name="Line 19"/>
          <p:cNvSpPr>
            <a:spLocks noChangeShapeType="1"/>
          </p:cNvSpPr>
          <p:nvPr/>
        </p:nvSpPr>
        <p:spPr bwMode="auto">
          <a:xfrm rot="19062483" flipH="1">
            <a:off x="3003550" y="4984750"/>
            <a:ext cx="14288" cy="214313"/>
          </a:xfrm>
          <a:prstGeom prst="line">
            <a:avLst/>
          </a:prstGeom>
          <a:noFill/>
          <a:ln w="9525">
            <a:solidFill>
              <a:schemeClr val="tx1"/>
            </a:solidFill>
            <a:round/>
            <a:headEnd/>
            <a:tailEnd type="triangle" w="med" len="med"/>
          </a:ln>
        </p:spPr>
        <p:txBody>
          <a:bodyPr wrap="none" anchor="ctr"/>
          <a:lstStyle/>
          <a:p>
            <a:endParaRPr lang="en-US"/>
          </a:p>
        </p:txBody>
      </p:sp>
      <p:sp>
        <p:nvSpPr>
          <p:cNvPr id="37909" name="Line 20"/>
          <p:cNvSpPr>
            <a:spLocks noChangeShapeType="1"/>
          </p:cNvSpPr>
          <p:nvPr/>
        </p:nvSpPr>
        <p:spPr bwMode="auto">
          <a:xfrm rot="2537517">
            <a:off x="4433888" y="5078413"/>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7910" name="Text Box 21"/>
          <p:cNvSpPr txBox="1">
            <a:spLocks noChangeArrowheads="1"/>
          </p:cNvSpPr>
          <p:nvPr/>
        </p:nvSpPr>
        <p:spPr bwMode="auto">
          <a:xfrm>
            <a:off x="4233863" y="53816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7911" name="Text Box 22"/>
          <p:cNvSpPr txBox="1">
            <a:spLocks noChangeArrowheads="1"/>
          </p:cNvSpPr>
          <p:nvPr/>
        </p:nvSpPr>
        <p:spPr bwMode="auto">
          <a:xfrm>
            <a:off x="4686300" y="5381625"/>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7912" name="Text Box 23"/>
          <p:cNvSpPr txBox="1">
            <a:spLocks noChangeArrowheads="1"/>
          </p:cNvSpPr>
          <p:nvPr/>
        </p:nvSpPr>
        <p:spPr bwMode="auto">
          <a:xfrm>
            <a:off x="4491038" y="46863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7913" name="Line 24"/>
          <p:cNvSpPr>
            <a:spLocks noChangeShapeType="1"/>
          </p:cNvSpPr>
          <p:nvPr/>
        </p:nvSpPr>
        <p:spPr bwMode="auto">
          <a:xfrm rot="19062483" flipH="1">
            <a:off x="4776788" y="5068888"/>
            <a:ext cx="125412" cy="312737"/>
          </a:xfrm>
          <a:prstGeom prst="line">
            <a:avLst/>
          </a:prstGeom>
          <a:noFill/>
          <a:ln w="9525">
            <a:solidFill>
              <a:schemeClr val="tx1"/>
            </a:solidFill>
            <a:round/>
            <a:headEnd/>
            <a:tailEnd type="triangle" w="med" len="med"/>
          </a:ln>
        </p:spPr>
        <p:txBody>
          <a:bodyPr wrap="none" anchor="ctr"/>
          <a:lstStyle/>
          <a:p>
            <a:endParaRPr lang="en-US"/>
          </a:p>
        </p:txBody>
      </p:sp>
      <p:sp>
        <p:nvSpPr>
          <p:cNvPr id="37914" name="Line 25"/>
          <p:cNvSpPr>
            <a:spLocks noChangeShapeType="1"/>
          </p:cNvSpPr>
          <p:nvPr/>
        </p:nvSpPr>
        <p:spPr bwMode="auto">
          <a:xfrm rot="2537517">
            <a:off x="5410200" y="5067300"/>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7915" name="Text Box 26"/>
          <p:cNvSpPr txBox="1">
            <a:spLocks noChangeArrowheads="1"/>
          </p:cNvSpPr>
          <p:nvPr/>
        </p:nvSpPr>
        <p:spPr bwMode="auto">
          <a:xfrm>
            <a:off x="5210175" y="53705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7916" name="Text Box 27"/>
          <p:cNvSpPr txBox="1">
            <a:spLocks noChangeArrowheads="1"/>
          </p:cNvSpPr>
          <p:nvPr/>
        </p:nvSpPr>
        <p:spPr bwMode="auto">
          <a:xfrm>
            <a:off x="5662613" y="5370513"/>
            <a:ext cx="400050" cy="514350"/>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7917" name="Text Box 28"/>
          <p:cNvSpPr txBox="1">
            <a:spLocks noChangeArrowheads="1"/>
          </p:cNvSpPr>
          <p:nvPr/>
        </p:nvSpPr>
        <p:spPr bwMode="auto">
          <a:xfrm>
            <a:off x="5467350" y="46751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7918" name="Line 29"/>
          <p:cNvSpPr>
            <a:spLocks noChangeShapeType="1"/>
          </p:cNvSpPr>
          <p:nvPr/>
        </p:nvSpPr>
        <p:spPr bwMode="auto">
          <a:xfrm rot="19062483" flipH="1">
            <a:off x="5753100" y="5057775"/>
            <a:ext cx="125413" cy="312738"/>
          </a:xfrm>
          <a:prstGeom prst="line">
            <a:avLst/>
          </a:prstGeom>
          <a:noFill/>
          <a:ln w="9525">
            <a:solidFill>
              <a:schemeClr val="tx1"/>
            </a:solidFill>
            <a:round/>
            <a:headEnd/>
            <a:tailEnd type="triangle" w="med" len="med"/>
          </a:ln>
        </p:spPr>
        <p:txBody>
          <a:bodyPr wrap="none" anchor="ctr"/>
          <a:lstStyle/>
          <a:p>
            <a:endParaRPr lang="en-US"/>
          </a:p>
        </p:txBody>
      </p:sp>
      <p:sp>
        <p:nvSpPr>
          <p:cNvPr id="37919" name="Line 30"/>
          <p:cNvSpPr>
            <a:spLocks noChangeShapeType="1"/>
          </p:cNvSpPr>
          <p:nvPr/>
        </p:nvSpPr>
        <p:spPr bwMode="auto">
          <a:xfrm>
            <a:off x="3338513" y="4514850"/>
            <a:ext cx="233362" cy="195263"/>
          </a:xfrm>
          <a:prstGeom prst="line">
            <a:avLst/>
          </a:prstGeom>
          <a:noFill/>
          <a:ln w="9525">
            <a:solidFill>
              <a:schemeClr val="tx1"/>
            </a:solidFill>
            <a:round/>
            <a:headEnd/>
            <a:tailEnd type="triangle" w="med" len="med"/>
          </a:ln>
        </p:spPr>
        <p:txBody>
          <a:bodyPr wrap="none" anchor="ctr"/>
          <a:lstStyle/>
          <a:p>
            <a:endParaRPr lang="en-US"/>
          </a:p>
        </p:txBody>
      </p:sp>
      <p:sp>
        <p:nvSpPr>
          <p:cNvPr id="37920" name="Line 31"/>
          <p:cNvSpPr>
            <a:spLocks noChangeShapeType="1"/>
          </p:cNvSpPr>
          <p:nvPr/>
        </p:nvSpPr>
        <p:spPr bwMode="auto">
          <a:xfrm flipH="1">
            <a:off x="4691063" y="4381500"/>
            <a:ext cx="352425" cy="304800"/>
          </a:xfrm>
          <a:prstGeom prst="line">
            <a:avLst/>
          </a:prstGeom>
          <a:noFill/>
          <a:ln w="9525">
            <a:solidFill>
              <a:schemeClr val="tx1"/>
            </a:solidFill>
            <a:round/>
            <a:headEnd/>
            <a:tailEnd type="triangle" w="med" len="med"/>
          </a:ln>
        </p:spPr>
        <p:txBody>
          <a:bodyPr wrap="none" anchor="ctr"/>
          <a:lstStyle/>
          <a:p>
            <a:endParaRPr lang="en-US"/>
          </a:p>
        </p:txBody>
      </p:sp>
      <p:sp>
        <p:nvSpPr>
          <p:cNvPr id="37921" name="Line 32"/>
          <p:cNvSpPr>
            <a:spLocks noChangeShapeType="1"/>
          </p:cNvSpPr>
          <p:nvPr/>
        </p:nvSpPr>
        <p:spPr bwMode="auto">
          <a:xfrm flipH="1">
            <a:off x="4191000" y="3590925"/>
            <a:ext cx="352425" cy="411163"/>
          </a:xfrm>
          <a:prstGeom prst="line">
            <a:avLst/>
          </a:prstGeom>
          <a:noFill/>
          <a:ln w="9525">
            <a:solidFill>
              <a:schemeClr val="tx1"/>
            </a:solidFill>
            <a:round/>
            <a:headEnd/>
            <a:tailEnd type="triangle" w="med" len="med"/>
          </a:ln>
        </p:spPr>
        <p:txBody>
          <a:bodyPr wrap="none" anchor="ctr"/>
          <a:lstStyle/>
          <a:p>
            <a:endParaRPr lang="en-US"/>
          </a:p>
        </p:txBody>
      </p:sp>
      <p:sp>
        <p:nvSpPr>
          <p:cNvPr id="37922" name="Line 33"/>
          <p:cNvSpPr>
            <a:spLocks noChangeShapeType="1"/>
          </p:cNvSpPr>
          <p:nvPr/>
        </p:nvSpPr>
        <p:spPr bwMode="auto">
          <a:xfrm>
            <a:off x="5324475" y="4376738"/>
            <a:ext cx="352425" cy="300037"/>
          </a:xfrm>
          <a:prstGeom prst="line">
            <a:avLst/>
          </a:prstGeom>
          <a:noFill/>
          <a:ln w="9525">
            <a:solidFill>
              <a:schemeClr val="tx1"/>
            </a:solidFill>
            <a:round/>
            <a:headEnd/>
            <a:tailEnd type="triangle" w="med" len="med"/>
          </a:ln>
        </p:spPr>
        <p:txBody>
          <a:bodyPr wrap="none" anchor="ctr"/>
          <a:lstStyle/>
          <a:p>
            <a:endParaRPr lang="en-US"/>
          </a:p>
        </p:txBody>
      </p:sp>
      <p:sp>
        <p:nvSpPr>
          <p:cNvPr id="37923" name="Text Box 34"/>
          <p:cNvSpPr txBox="1">
            <a:spLocks noChangeArrowheads="1"/>
          </p:cNvSpPr>
          <p:nvPr/>
        </p:nvSpPr>
        <p:spPr bwMode="auto">
          <a:xfrm>
            <a:off x="1200150" y="39385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7924" name="Line 35"/>
          <p:cNvSpPr>
            <a:spLocks noChangeShapeType="1"/>
          </p:cNvSpPr>
          <p:nvPr/>
        </p:nvSpPr>
        <p:spPr bwMode="auto">
          <a:xfrm rot="2537517">
            <a:off x="1189038" y="4303713"/>
            <a:ext cx="39687" cy="233362"/>
          </a:xfrm>
          <a:prstGeom prst="line">
            <a:avLst/>
          </a:prstGeom>
          <a:noFill/>
          <a:ln w="9525">
            <a:solidFill>
              <a:schemeClr val="tx1"/>
            </a:solidFill>
            <a:round/>
            <a:headEnd/>
            <a:tailEnd type="triangle" w="med" len="med"/>
          </a:ln>
        </p:spPr>
        <p:txBody>
          <a:bodyPr wrap="none" anchor="ctr"/>
          <a:lstStyle/>
          <a:p>
            <a:endParaRPr lang="en-US"/>
          </a:p>
        </p:txBody>
      </p:sp>
      <p:sp>
        <p:nvSpPr>
          <p:cNvPr id="37925" name="Line 36"/>
          <p:cNvSpPr>
            <a:spLocks noChangeShapeType="1"/>
          </p:cNvSpPr>
          <p:nvPr/>
        </p:nvSpPr>
        <p:spPr bwMode="auto">
          <a:xfrm rot="19062483" flipH="1">
            <a:off x="1593850" y="4294188"/>
            <a:ext cx="39688" cy="233362"/>
          </a:xfrm>
          <a:prstGeom prst="line">
            <a:avLst/>
          </a:prstGeom>
          <a:noFill/>
          <a:ln w="9525">
            <a:solidFill>
              <a:schemeClr val="tx1"/>
            </a:solidFill>
            <a:round/>
            <a:headEnd/>
            <a:tailEnd type="triangle" w="med" len="med"/>
          </a:ln>
        </p:spPr>
        <p:txBody>
          <a:bodyPr wrap="none" anchor="ctr"/>
          <a:lstStyle/>
          <a:p>
            <a:endParaRPr lang="en-US"/>
          </a:p>
        </p:txBody>
      </p:sp>
      <p:sp>
        <p:nvSpPr>
          <p:cNvPr id="37926" name="Line 37"/>
          <p:cNvSpPr>
            <a:spLocks noChangeShapeType="1"/>
          </p:cNvSpPr>
          <p:nvPr/>
        </p:nvSpPr>
        <p:spPr bwMode="auto">
          <a:xfrm flipH="1">
            <a:off x="1590675" y="3730625"/>
            <a:ext cx="333375" cy="214313"/>
          </a:xfrm>
          <a:prstGeom prst="line">
            <a:avLst/>
          </a:prstGeom>
          <a:noFill/>
          <a:ln w="9525">
            <a:solidFill>
              <a:schemeClr val="tx1"/>
            </a:solidFill>
            <a:round/>
            <a:headEnd/>
            <a:tailEnd type="triangle" w="med" len="med"/>
          </a:ln>
        </p:spPr>
        <p:txBody>
          <a:bodyPr wrap="none" anchor="ctr"/>
          <a:lstStyle/>
          <a:p>
            <a:endParaRPr lang="en-US"/>
          </a:p>
        </p:txBody>
      </p:sp>
      <p:sp>
        <p:nvSpPr>
          <p:cNvPr id="37927" name="Text Box 38"/>
          <p:cNvSpPr txBox="1">
            <a:spLocks noChangeArrowheads="1"/>
          </p:cNvSpPr>
          <p:nvPr/>
        </p:nvSpPr>
        <p:spPr bwMode="auto">
          <a:xfrm>
            <a:off x="2981325" y="4129088"/>
            <a:ext cx="4000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7928" name="Line 39"/>
          <p:cNvSpPr>
            <a:spLocks noChangeShapeType="1"/>
          </p:cNvSpPr>
          <p:nvPr/>
        </p:nvSpPr>
        <p:spPr bwMode="auto">
          <a:xfrm rot="2537517" flipH="1">
            <a:off x="2938463" y="4459288"/>
            <a:ext cx="53975" cy="214312"/>
          </a:xfrm>
          <a:prstGeom prst="line">
            <a:avLst/>
          </a:prstGeom>
          <a:noFill/>
          <a:ln w="9525">
            <a:solidFill>
              <a:schemeClr val="tx1"/>
            </a:solidFill>
            <a:round/>
            <a:headEnd/>
            <a:tailEnd type="triangle" w="med" len="med"/>
          </a:ln>
        </p:spPr>
        <p:txBody>
          <a:bodyPr wrap="none" anchor="ctr"/>
          <a:lstStyle/>
          <a:p>
            <a:endParaRPr lang="en-US"/>
          </a:p>
        </p:txBody>
      </p:sp>
      <p:sp>
        <p:nvSpPr>
          <p:cNvPr id="37929" name="Line 40"/>
          <p:cNvSpPr>
            <a:spLocks noChangeShapeType="1"/>
          </p:cNvSpPr>
          <p:nvPr/>
        </p:nvSpPr>
        <p:spPr bwMode="auto">
          <a:xfrm>
            <a:off x="2462213" y="3735388"/>
            <a:ext cx="528637" cy="409575"/>
          </a:xfrm>
          <a:prstGeom prst="line">
            <a:avLst/>
          </a:prstGeom>
          <a:noFill/>
          <a:ln w="9525">
            <a:solidFill>
              <a:schemeClr val="tx1"/>
            </a:solidFill>
            <a:round/>
            <a:headEnd/>
            <a:tailEnd type="triangle" w="med" len="med"/>
          </a:ln>
        </p:spPr>
        <p:txBody>
          <a:bodyPr wrap="none" anchor="ctr"/>
          <a:lstStyle/>
          <a:p>
            <a:endParaRPr lang="en-US"/>
          </a:p>
        </p:txBody>
      </p:sp>
      <p:sp>
        <p:nvSpPr>
          <p:cNvPr id="37930" name="Text Box 41"/>
          <p:cNvSpPr txBox="1">
            <a:spLocks noChangeArrowheads="1"/>
          </p:cNvSpPr>
          <p:nvPr/>
        </p:nvSpPr>
        <p:spPr bwMode="auto">
          <a:xfrm>
            <a:off x="4986338" y="4000500"/>
            <a:ext cx="40005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7931" name="Line 42"/>
          <p:cNvSpPr>
            <a:spLocks noChangeShapeType="1"/>
          </p:cNvSpPr>
          <p:nvPr/>
        </p:nvSpPr>
        <p:spPr bwMode="auto">
          <a:xfrm>
            <a:off x="5005388" y="3590925"/>
            <a:ext cx="195262" cy="411163"/>
          </a:xfrm>
          <a:prstGeom prst="line">
            <a:avLst/>
          </a:prstGeom>
          <a:noFill/>
          <a:ln w="9525">
            <a:solidFill>
              <a:schemeClr val="tx1"/>
            </a:solidFill>
            <a:round/>
            <a:headEnd/>
            <a:tailEnd type="triangle" w="med" len="med"/>
          </a:ln>
        </p:spPr>
        <p:txBody>
          <a:bodyPr wrap="none" anchor="ctr"/>
          <a:lstStyle/>
          <a:p>
            <a:endParaRPr lang="en-US"/>
          </a:p>
        </p:txBody>
      </p:sp>
      <p:sp>
        <p:nvSpPr>
          <p:cNvPr id="37932" name="Text Box 43"/>
          <p:cNvSpPr txBox="1">
            <a:spLocks noChangeArrowheads="1"/>
          </p:cNvSpPr>
          <p:nvPr/>
        </p:nvSpPr>
        <p:spPr bwMode="auto">
          <a:xfrm>
            <a:off x="1924050" y="3371850"/>
            <a:ext cx="533400" cy="376238"/>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7933" name="Line 44"/>
          <p:cNvSpPr>
            <a:spLocks noChangeShapeType="1"/>
          </p:cNvSpPr>
          <p:nvPr/>
        </p:nvSpPr>
        <p:spPr bwMode="auto">
          <a:xfrm flipH="1">
            <a:off x="2447925" y="2963863"/>
            <a:ext cx="704850" cy="428625"/>
          </a:xfrm>
          <a:prstGeom prst="line">
            <a:avLst/>
          </a:prstGeom>
          <a:noFill/>
          <a:ln w="9525">
            <a:solidFill>
              <a:schemeClr val="tx1"/>
            </a:solidFill>
            <a:round/>
            <a:headEnd/>
            <a:tailEnd type="triangle" w="med" len="med"/>
          </a:ln>
        </p:spPr>
        <p:txBody>
          <a:bodyPr wrap="none" anchor="ctr"/>
          <a:lstStyle/>
          <a:p>
            <a:endParaRPr lang="en-US"/>
          </a:p>
        </p:txBody>
      </p:sp>
      <p:sp>
        <p:nvSpPr>
          <p:cNvPr id="37934" name="Text Box 45"/>
          <p:cNvSpPr txBox="1">
            <a:spLocks noChangeArrowheads="1"/>
          </p:cNvSpPr>
          <p:nvPr/>
        </p:nvSpPr>
        <p:spPr bwMode="auto">
          <a:xfrm>
            <a:off x="4529138" y="32146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7935" name="Line 46"/>
          <p:cNvSpPr>
            <a:spLocks noChangeShapeType="1"/>
          </p:cNvSpPr>
          <p:nvPr/>
        </p:nvSpPr>
        <p:spPr bwMode="auto">
          <a:xfrm>
            <a:off x="3733800" y="2963863"/>
            <a:ext cx="809625" cy="257175"/>
          </a:xfrm>
          <a:prstGeom prst="line">
            <a:avLst/>
          </a:prstGeom>
          <a:noFill/>
          <a:ln w="9525">
            <a:solidFill>
              <a:schemeClr val="tx1"/>
            </a:solidFill>
            <a:round/>
            <a:headEnd/>
            <a:tailEnd type="triangle" w="med" len="med"/>
          </a:ln>
        </p:spPr>
        <p:txBody>
          <a:bodyPr wrap="none" anchor="ctr"/>
          <a:lstStyle/>
          <a:p>
            <a:endParaRPr lang="en-US"/>
          </a:p>
        </p:txBody>
      </p:sp>
      <p:sp>
        <p:nvSpPr>
          <p:cNvPr id="37936" name="Text Box 47"/>
          <p:cNvSpPr txBox="1">
            <a:spLocks noChangeArrowheads="1"/>
          </p:cNvSpPr>
          <p:nvPr/>
        </p:nvSpPr>
        <p:spPr bwMode="auto">
          <a:xfrm>
            <a:off x="3176588" y="2605088"/>
            <a:ext cx="552450" cy="376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37937" name="Rectangle 48"/>
          <p:cNvSpPr>
            <a:spLocks noChangeArrowheads="1"/>
          </p:cNvSpPr>
          <p:nvPr/>
        </p:nvSpPr>
        <p:spPr bwMode="auto">
          <a:xfrm>
            <a:off x="2571750" y="1790700"/>
            <a:ext cx="1771650" cy="438150"/>
          </a:xfrm>
          <a:prstGeom prst="rect">
            <a:avLst/>
          </a:prstGeom>
          <a:solidFill>
            <a:schemeClr val="bg1"/>
          </a:solidFill>
          <a:ln w="9525">
            <a:solidFill>
              <a:srgbClr val="FF0000"/>
            </a:solidFill>
            <a:miter lim="800000"/>
            <a:headEnd/>
            <a:tailEnd/>
          </a:ln>
        </p:spPr>
        <p:txBody>
          <a:bodyPr wrap="none" anchor="ctr"/>
          <a:lstStyle/>
          <a:p>
            <a:endParaRPr lang="en-US"/>
          </a:p>
        </p:txBody>
      </p:sp>
      <p:sp>
        <p:nvSpPr>
          <p:cNvPr id="37938" name="Line 49"/>
          <p:cNvSpPr>
            <a:spLocks noChangeShapeType="1"/>
          </p:cNvSpPr>
          <p:nvPr/>
        </p:nvSpPr>
        <p:spPr bwMode="auto">
          <a:xfrm>
            <a:off x="3467100" y="2068513"/>
            <a:ext cx="0" cy="552450"/>
          </a:xfrm>
          <a:prstGeom prst="line">
            <a:avLst/>
          </a:prstGeom>
          <a:noFill/>
          <a:ln w="9525">
            <a:solidFill>
              <a:schemeClr val="tx1"/>
            </a:solidFill>
            <a:round/>
            <a:headEnd/>
            <a:tailEnd type="triangle" w="med" len="med"/>
          </a:ln>
        </p:spPr>
        <p:txBody>
          <a:bodyPr wrap="none" anchor="ctr"/>
          <a:lstStyle/>
          <a:p>
            <a:endParaRPr lang="en-US"/>
          </a:p>
        </p:txBody>
      </p:sp>
      <p:sp>
        <p:nvSpPr>
          <p:cNvPr id="37939" name="Text Box 50"/>
          <p:cNvSpPr txBox="1">
            <a:spLocks noChangeArrowheads="1"/>
          </p:cNvSpPr>
          <p:nvPr/>
        </p:nvSpPr>
        <p:spPr bwMode="auto">
          <a:xfrm>
            <a:off x="6130925" y="1601788"/>
            <a:ext cx="3013075" cy="3081337"/>
          </a:xfrm>
          <a:prstGeom prst="rect">
            <a:avLst/>
          </a:prstGeom>
          <a:noFill/>
          <a:ln w="9525">
            <a:noFill/>
            <a:miter lim="800000"/>
            <a:headEnd/>
            <a:tailEnd/>
          </a:ln>
        </p:spPr>
        <p:txBody>
          <a:bodyPr>
            <a:spAutoFit/>
          </a:bodyPr>
          <a:lstStyle/>
          <a:p>
            <a:r>
              <a:rPr lang="en-US"/>
              <a:t>After enqueueing this node there is only one node left in priority queue.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Building a Tree</a:t>
            </a:r>
          </a:p>
        </p:txBody>
      </p:sp>
      <p:sp>
        <p:nvSpPr>
          <p:cNvPr id="38916" name="Text Box 50"/>
          <p:cNvSpPr txBox="1">
            <a:spLocks noChangeArrowheads="1"/>
          </p:cNvSpPr>
          <p:nvPr/>
        </p:nvSpPr>
        <p:spPr bwMode="auto">
          <a:xfrm>
            <a:off x="457200" y="1447800"/>
            <a:ext cx="4876800" cy="3477875"/>
          </a:xfrm>
          <a:prstGeom prst="rect">
            <a:avLst/>
          </a:prstGeom>
          <a:noFill/>
          <a:ln w="9525">
            <a:noFill/>
            <a:miter lim="800000"/>
            <a:headEnd/>
            <a:tailEnd/>
          </a:ln>
        </p:spPr>
        <p:txBody>
          <a:bodyPr wrap="square">
            <a:spAutoFit/>
          </a:bodyPr>
          <a:lstStyle/>
          <a:p>
            <a:pPr>
              <a:buFontTx/>
              <a:buNone/>
            </a:pPr>
            <a:r>
              <a:rPr lang="en-US" sz="2300" dirty="0" err="1"/>
              <a:t>Dequeue</a:t>
            </a:r>
            <a:r>
              <a:rPr lang="en-US" sz="2300" dirty="0"/>
              <a:t> the single node left in the queue.</a:t>
            </a:r>
          </a:p>
          <a:p>
            <a:pPr>
              <a:buFontTx/>
              <a:buNone/>
            </a:pPr>
            <a:endParaRPr lang="en-US" sz="2300" dirty="0"/>
          </a:p>
          <a:p>
            <a:pPr>
              <a:buFontTx/>
              <a:buNone/>
            </a:pPr>
            <a:r>
              <a:rPr lang="en-US" sz="2300" dirty="0"/>
              <a:t>This tree contains the new </a:t>
            </a:r>
            <a:r>
              <a:rPr lang="en-US" sz="2300" dirty="0" smtClean="0"/>
              <a:t>code-words </a:t>
            </a:r>
            <a:r>
              <a:rPr lang="en-US" sz="2300" dirty="0"/>
              <a:t>for each character.</a:t>
            </a:r>
          </a:p>
          <a:p>
            <a:pPr>
              <a:buFontTx/>
              <a:buNone/>
            </a:pPr>
            <a:endParaRPr lang="en-US" sz="2300" dirty="0"/>
          </a:p>
          <a:p>
            <a:pPr>
              <a:buFontTx/>
              <a:buNone/>
            </a:pPr>
            <a:r>
              <a:rPr lang="en-US" sz="2300" b="1" dirty="0"/>
              <a:t>Frequency of root node should equal number of characters in text</a:t>
            </a:r>
            <a:r>
              <a:rPr lang="en-US" sz="2300" dirty="0"/>
              <a:t>.</a:t>
            </a:r>
            <a:endParaRPr lang="en-US" dirty="0"/>
          </a:p>
          <a:p>
            <a:pPr>
              <a:buFontTx/>
              <a:buNone/>
            </a:pPr>
            <a:endParaRPr lang="en-US" dirty="0"/>
          </a:p>
          <a:p>
            <a:pPr>
              <a:buFontTx/>
              <a:buNone/>
            </a:pPr>
            <a:r>
              <a:rPr lang="en-US" dirty="0"/>
              <a:t> </a:t>
            </a:r>
          </a:p>
        </p:txBody>
      </p:sp>
      <p:grpSp>
        <p:nvGrpSpPr>
          <p:cNvPr id="2" name="Group 52"/>
          <p:cNvGrpSpPr>
            <a:grpSpLocks/>
          </p:cNvGrpSpPr>
          <p:nvPr/>
        </p:nvGrpSpPr>
        <p:grpSpPr bwMode="auto">
          <a:xfrm>
            <a:off x="5067300" y="1801813"/>
            <a:ext cx="3643313" cy="3365500"/>
            <a:chOff x="3060" y="1471"/>
            <a:chExt cx="2295" cy="2120"/>
          </a:xfrm>
        </p:grpSpPr>
        <p:sp>
          <p:nvSpPr>
            <p:cNvPr id="38919" name="Line 53"/>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p:spPr>
          <p:txBody>
            <a:bodyPr wrap="none" anchor="ctr"/>
            <a:lstStyle/>
            <a:p>
              <a:endParaRPr lang="en-US"/>
            </a:p>
          </p:txBody>
        </p:sp>
        <p:sp>
          <p:nvSpPr>
            <p:cNvPr id="38920" name="Text Box 54"/>
            <p:cNvSpPr txBox="1">
              <a:spLocks noChangeArrowheads="1"/>
            </p:cNvSpPr>
            <p:nvPr/>
          </p:nvSpPr>
          <p:spPr bwMode="auto">
            <a:xfrm>
              <a:off x="3060"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8921" name="Text Box 55"/>
            <p:cNvSpPr txBox="1">
              <a:spLocks noChangeArrowheads="1"/>
            </p:cNvSpPr>
            <p:nvPr/>
          </p:nvSpPr>
          <p:spPr bwMode="auto">
            <a:xfrm>
              <a:off x="3252"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8922" name="Text Box 56"/>
            <p:cNvSpPr txBox="1">
              <a:spLocks noChangeArrowheads="1"/>
            </p:cNvSpPr>
            <p:nvPr/>
          </p:nvSpPr>
          <p:spPr bwMode="auto">
            <a:xfrm>
              <a:off x="4265" y="2909"/>
              <a:ext cx="308"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8923" name="Text Box 57"/>
            <p:cNvSpPr txBox="1">
              <a:spLocks noChangeArrowheads="1"/>
            </p:cNvSpPr>
            <p:nvPr/>
          </p:nvSpPr>
          <p:spPr bwMode="auto">
            <a:xfrm>
              <a:off x="4523" y="2509"/>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8924" name="Line 58"/>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p:spPr>
          <p:txBody>
            <a:bodyPr wrap="none" anchor="ctr"/>
            <a:lstStyle/>
            <a:p>
              <a:endParaRPr lang="en-US"/>
            </a:p>
          </p:txBody>
        </p:sp>
        <p:sp>
          <p:nvSpPr>
            <p:cNvPr id="38925" name="Text Box 59"/>
            <p:cNvSpPr txBox="1">
              <a:spLocks noChangeArrowheads="1"/>
            </p:cNvSpPr>
            <p:nvPr/>
          </p:nvSpPr>
          <p:spPr bwMode="auto">
            <a:xfrm>
              <a:off x="3215"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8926" name="Line 60"/>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p:spPr>
          <p:txBody>
            <a:bodyPr wrap="none" anchor="ctr"/>
            <a:lstStyle/>
            <a:p>
              <a:endParaRPr lang="en-US"/>
            </a:p>
          </p:txBody>
        </p:sp>
        <p:sp>
          <p:nvSpPr>
            <p:cNvPr id="38927" name="Text Box 61"/>
            <p:cNvSpPr txBox="1">
              <a:spLocks noChangeArrowheads="1"/>
            </p:cNvSpPr>
            <p:nvPr/>
          </p:nvSpPr>
          <p:spPr bwMode="auto">
            <a:xfrm>
              <a:off x="3453" y="3156"/>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8928" name="Text Box 62"/>
            <p:cNvSpPr txBox="1">
              <a:spLocks noChangeArrowheads="1"/>
            </p:cNvSpPr>
            <p:nvPr/>
          </p:nvSpPr>
          <p:spPr bwMode="auto">
            <a:xfrm>
              <a:off x="3640" y="3154"/>
              <a:ext cx="163"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8929" name="Text Box 63"/>
            <p:cNvSpPr txBox="1">
              <a:spLocks noChangeArrowheads="1"/>
            </p:cNvSpPr>
            <p:nvPr/>
          </p:nvSpPr>
          <p:spPr bwMode="auto">
            <a:xfrm>
              <a:off x="3512"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8930" name="Line 64"/>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p:spPr>
          <p:txBody>
            <a:bodyPr wrap="none" anchor="ctr"/>
            <a:lstStyle/>
            <a:p>
              <a:endParaRPr lang="en-US"/>
            </a:p>
          </p:txBody>
        </p:sp>
        <p:sp>
          <p:nvSpPr>
            <p:cNvPr id="38931" name="Line 65"/>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p:spPr>
          <p:txBody>
            <a:bodyPr wrap="none" anchor="ctr"/>
            <a:lstStyle/>
            <a:p>
              <a:endParaRPr lang="en-US"/>
            </a:p>
          </p:txBody>
        </p:sp>
        <p:sp>
          <p:nvSpPr>
            <p:cNvPr id="38932" name="Text Box 66"/>
            <p:cNvSpPr txBox="1">
              <a:spLocks noChangeArrowheads="1"/>
            </p:cNvSpPr>
            <p:nvPr/>
          </p:nvSpPr>
          <p:spPr bwMode="auto">
            <a:xfrm>
              <a:off x="3831"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8933" name="Text Box 67"/>
            <p:cNvSpPr txBox="1">
              <a:spLocks noChangeArrowheads="1"/>
            </p:cNvSpPr>
            <p:nvPr/>
          </p:nvSpPr>
          <p:spPr bwMode="auto">
            <a:xfrm>
              <a:off x="4017"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8934" name="Text Box 68"/>
            <p:cNvSpPr txBox="1">
              <a:spLocks noChangeArrowheads="1"/>
            </p:cNvSpPr>
            <p:nvPr/>
          </p:nvSpPr>
          <p:spPr bwMode="auto">
            <a:xfrm>
              <a:off x="3918" y="2862"/>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8935" name="Line 69"/>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p:spPr>
          <p:txBody>
            <a:bodyPr wrap="none" anchor="ctr"/>
            <a:lstStyle/>
            <a:p>
              <a:endParaRPr lang="en-US"/>
            </a:p>
          </p:txBody>
        </p:sp>
        <p:sp>
          <p:nvSpPr>
            <p:cNvPr id="38936" name="Line 70"/>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38937" name="Text Box 71"/>
            <p:cNvSpPr txBox="1">
              <a:spLocks noChangeArrowheads="1"/>
            </p:cNvSpPr>
            <p:nvPr/>
          </p:nvSpPr>
          <p:spPr bwMode="auto">
            <a:xfrm>
              <a:off x="4604"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8938" name="Text Box 72"/>
            <p:cNvSpPr txBox="1">
              <a:spLocks noChangeArrowheads="1"/>
            </p:cNvSpPr>
            <p:nvPr/>
          </p:nvSpPr>
          <p:spPr bwMode="auto">
            <a:xfrm>
              <a:off x="4790"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8939" name="Text Box 73"/>
            <p:cNvSpPr txBox="1">
              <a:spLocks noChangeArrowheads="1"/>
            </p:cNvSpPr>
            <p:nvPr/>
          </p:nvSpPr>
          <p:spPr bwMode="auto">
            <a:xfrm>
              <a:off x="4710" y="289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8940" name="Line 74"/>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38941" name="Line 75"/>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38942" name="Text Box 76"/>
            <p:cNvSpPr txBox="1">
              <a:spLocks noChangeArrowheads="1"/>
            </p:cNvSpPr>
            <p:nvPr/>
          </p:nvSpPr>
          <p:spPr bwMode="auto">
            <a:xfrm>
              <a:off x="5005" y="3261"/>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8943" name="Text Box 77"/>
            <p:cNvSpPr txBox="1">
              <a:spLocks noChangeArrowheads="1"/>
            </p:cNvSpPr>
            <p:nvPr/>
          </p:nvSpPr>
          <p:spPr bwMode="auto">
            <a:xfrm>
              <a:off x="5191" y="3261"/>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8944" name="Text Box 78"/>
            <p:cNvSpPr txBox="1">
              <a:spLocks noChangeArrowheads="1"/>
            </p:cNvSpPr>
            <p:nvPr/>
          </p:nvSpPr>
          <p:spPr bwMode="auto">
            <a:xfrm>
              <a:off x="5110" y="2884"/>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8945" name="Line 79"/>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38946" name="Line 80"/>
            <p:cNvSpPr>
              <a:spLocks noChangeShapeType="1"/>
            </p:cNvSpPr>
            <p:nvPr/>
          </p:nvSpPr>
          <p:spPr bwMode="auto">
            <a:xfrm>
              <a:off x="4236" y="2797"/>
              <a:ext cx="96" cy="106"/>
            </a:xfrm>
            <a:prstGeom prst="line">
              <a:avLst/>
            </a:prstGeom>
            <a:noFill/>
            <a:ln w="9525">
              <a:solidFill>
                <a:schemeClr val="tx1"/>
              </a:solidFill>
              <a:round/>
              <a:headEnd/>
              <a:tailEnd type="triangle" w="med" len="med"/>
            </a:ln>
          </p:spPr>
          <p:txBody>
            <a:bodyPr wrap="none" anchor="ctr"/>
            <a:lstStyle/>
            <a:p>
              <a:endParaRPr lang="en-US"/>
            </a:p>
          </p:txBody>
        </p:sp>
        <p:sp>
          <p:nvSpPr>
            <p:cNvPr id="38947" name="Line 81"/>
            <p:cNvSpPr>
              <a:spLocks noChangeShapeType="1"/>
            </p:cNvSpPr>
            <p:nvPr/>
          </p:nvSpPr>
          <p:spPr bwMode="auto">
            <a:xfrm flipH="1">
              <a:off x="4792" y="2725"/>
              <a:ext cx="144" cy="165"/>
            </a:xfrm>
            <a:prstGeom prst="line">
              <a:avLst/>
            </a:prstGeom>
            <a:noFill/>
            <a:ln w="9525">
              <a:solidFill>
                <a:schemeClr val="tx1"/>
              </a:solidFill>
              <a:round/>
              <a:headEnd/>
              <a:tailEnd type="triangle" w="med" len="med"/>
            </a:ln>
          </p:spPr>
          <p:txBody>
            <a:bodyPr wrap="none" anchor="ctr"/>
            <a:lstStyle/>
            <a:p>
              <a:endParaRPr lang="en-US"/>
            </a:p>
          </p:txBody>
        </p:sp>
        <p:sp>
          <p:nvSpPr>
            <p:cNvPr id="38948" name="Line 82"/>
            <p:cNvSpPr>
              <a:spLocks noChangeShapeType="1"/>
            </p:cNvSpPr>
            <p:nvPr/>
          </p:nvSpPr>
          <p:spPr bwMode="auto">
            <a:xfrm flipH="1">
              <a:off x="4586" y="2296"/>
              <a:ext cx="145" cy="223"/>
            </a:xfrm>
            <a:prstGeom prst="line">
              <a:avLst/>
            </a:prstGeom>
            <a:noFill/>
            <a:ln w="9525">
              <a:solidFill>
                <a:schemeClr val="tx1"/>
              </a:solidFill>
              <a:round/>
              <a:headEnd/>
              <a:tailEnd type="triangle" w="med" len="med"/>
            </a:ln>
          </p:spPr>
          <p:txBody>
            <a:bodyPr wrap="none" anchor="ctr"/>
            <a:lstStyle/>
            <a:p>
              <a:endParaRPr lang="en-US"/>
            </a:p>
          </p:txBody>
        </p:sp>
        <p:sp>
          <p:nvSpPr>
            <p:cNvPr id="38949" name="Line 83"/>
            <p:cNvSpPr>
              <a:spLocks noChangeShapeType="1"/>
            </p:cNvSpPr>
            <p:nvPr/>
          </p:nvSpPr>
          <p:spPr bwMode="auto">
            <a:xfrm>
              <a:off x="5052" y="2723"/>
              <a:ext cx="145" cy="162"/>
            </a:xfrm>
            <a:prstGeom prst="line">
              <a:avLst/>
            </a:prstGeom>
            <a:noFill/>
            <a:ln w="9525">
              <a:solidFill>
                <a:schemeClr val="tx1"/>
              </a:solidFill>
              <a:round/>
              <a:headEnd/>
              <a:tailEnd type="triangle" w="med" len="med"/>
            </a:ln>
          </p:spPr>
          <p:txBody>
            <a:bodyPr wrap="none" anchor="ctr"/>
            <a:lstStyle/>
            <a:p>
              <a:endParaRPr lang="en-US"/>
            </a:p>
          </p:txBody>
        </p:sp>
        <p:sp>
          <p:nvSpPr>
            <p:cNvPr id="38950" name="Text Box 84"/>
            <p:cNvSpPr txBox="1">
              <a:spLocks noChangeArrowheads="1"/>
            </p:cNvSpPr>
            <p:nvPr/>
          </p:nvSpPr>
          <p:spPr bwMode="auto">
            <a:xfrm>
              <a:off x="3357" y="2485"/>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8951" name="Line 85"/>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38952" name="Line 86"/>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38953" name="Line 87"/>
            <p:cNvSpPr>
              <a:spLocks noChangeShapeType="1"/>
            </p:cNvSpPr>
            <p:nvPr/>
          </p:nvSpPr>
          <p:spPr bwMode="auto">
            <a:xfrm flipH="1">
              <a:off x="3518" y="2372"/>
              <a:ext cx="137" cy="116"/>
            </a:xfrm>
            <a:prstGeom prst="line">
              <a:avLst/>
            </a:prstGeom>
            <a:noFill/>
            <a:ln w="9525">
              <a:solidFill>
                <a:schemeClr val="tx1"/>
              </a:solidFill>
              <a:round/>
              <a:headEnd/>
              <a:tailEnd type="triangle" w="med" len="med"/>
            </a:ln>
          </p:spPr>
          <p:txBody>
            <a:bodyPr wrap="none" anchor="ctr"/>
            <a:lstStyle/>
            <a:p>
              <a:endParaRPr lang="en-US"/>
            </a:p>
          </p:txBody>
        </p:sp>
        <p:sp>
          <p:nvSpPr>
            <p:cNvPr id="38954" name="Text Box 88"/>
            <p:cNvSpPr txBox="1">
              <a:spLocks noChangeArrowheads="1"/>
            </p:cNvSpPr>
            <p:nvPr/>
          </p:nvSpPr>
          <p:spPr bwMode="auto">
            <a:xfrm>
              <a:off x="4089" y="2588"/>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8955" name="Line 89"/>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p:spPr>
          <p:txBody>
            <a:bodyPr wrap="none" anchor="ctr"/>
            <a:lstStyle/>
            <a:p>
              <a:endParaRPr lang="en-US"/>
            </a:p>
          </p:txBody>
        </p:sp>
        <p:sp>
          <p:nvSpPr>
            <p:cNvPr id="38956" name="Line 90"/>
            <p:cNvSpPr>
              <a:spLocks noChangeShapeType="1"/>
            </p:cNvSpPr>
            <p:nvPr/>
          </p:nvSpPr>
          <p:spPr bwMode="auto">
            <a:xfrm>
              <a:off x="3876" y="2375"/>
              <a:ext cx="217" cy="222"/>
            </a:xfrm>
            <a:prstGeom prst="line">
              <a:avLst/>
            </a:prstGeom>
            <a:noFill/>
            <a:ln w="9525">
              <a:solidFill>
                <a:schemeClr val="tx1"/>
              </a:solidFill>
              <a:round/>
              <a:headEnd/>
              <a:tailEnd type="triangle" w="med" len="med"/>
            </a:ln>
          </p:spPr>
          <p:txBody>
            <a:bodyPr wrap="none" anchor="ctr"/>
            <a:lstStyle/>
            <a:p>
              <a:endParaRPr lang="en-US"/>
            </a:p>
          </p:txBody>
        </p:sp>
        <p:sp>
          <p:nvSpPr>
            <p:cNvPr id="38957" name="Text Box 91"/>
            <p:cNvSpPr txBox="1">
              <a:spLocks noChangeArrowheads="1"/>
            </p:cNvSpPr>
            <p:nvPr/>
          </p:nvSpPr>
          <p:spPr bwMode="auto">
            <a:xfrm>
              <a:off x="4913" y="2519"/>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8958" name="Line 92"/>
            <p:cNvSpPr>
              <a:spLocks noChangeShapeType="1"/>
            </p:cNvSpPr>
            <p:nvPr/>
          </p:nvSpPr>
          <p:spPr bwMode="auto">
            <a:xfrm>
              <a:off x="4921" y="2296"/>
              <a:ext cx="80" cy="223"/>
            </a:xfrm>
            <a:prstGeom prst="line">
              <a:avLst/>
            </a:prstGeom>
            <a:noFill/>
            <a:ln w="9525">
              <a:solidFill>
                <a:schemeClr val="tx1"/>
              </a:solidFill>
              <a:round/>
              <a:headEnd/>
              <a:tailEnd type="triangle" w="med" len="med"/>
            </a:ln>
          </p:spPr>
          <p:txBody>
            <a:bodyPr wrap="none" anchor="ctr"/>
            <a:lstStyle/>
            <a:p>
              <a:endParaRPr lang="en-US"/>
            </a:p>
          </p:txBody>
        </p:sp>
        <p:sp>
          <p:nvSpPr>
            <p:cNvPr id="38959" name="Text Box 93"/>
            <p:cNvSpPr txBox="1">
              <a:spLocks noChangeArrowheads="1"/>
            </p:cNvSpPr>
            <p:nvPr/>
          </p:nvSpPr>
          <p:spPr bwMode="auto">
            <a:xfrm>
              <a:off x="3619" y="2166"/>
              <a:ext cx="35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8960" name="Line 94"/>
            <p:cNvSpPr>
              <a:spLocks noChangeShapeType="1"/>
            </p:cNvSpPr>
            <p:nvPr/>
          </p:nvSpPr>
          <p:spPr bwMode="auto">
            <a:xfrm flipH="1">
              <a:off x="3870" y="1956"/>
              <a:ext cx="290" cy="233"/>
            </a:xfrm>
            <a:prstGeom prst="line">
              <a:avLst/>
            </a:prstGeom>
            <a:noFill/>
            <a:ln w="9525">
              <a:solidFill>
                <a:schemeClr val="tx1"/>
              </a:solidFill>
              <a:round/>
              <a:headEnd/>
              <a:tailEnd type="triangle" w="med" len="med"/>
            </a:ln>
          </p:spPr>
          <p:txBody>
            <a:bodyPr wrap="none" anchor="ctr"/>
            <a:lstStyle/>
            <a:p>
              <a:endParaRPr lang="en-US"/>
            </a:p>
          </p:txBody>
        </p:sp>
        <p:sp>
          <p:nvSpPr>
            <p:cNvPr id="38961" name="Text Box 95"/>
            <p:cNvSpPr txBox="1">
              <a:spLocks noChangeArrowheads="1"/>
            </p:cNvSpPr>
            <p:nvPr/>
          </p:nvSpPr>
          <p:spPr bwMode="auto">
            <a:xfrm>
              <a:off x="4712" y="2056"/>
              <a:ext cx="397"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8962" name="Line 96"/>
            <p:cNvSpPr>
              <a:spLocks noChangeShapeType="1"/>
            </p:cNvSpPr>
            <p:nvPr/>
          </p:nvSpPr>
          <p:spPr bwMode="auto">
            <a:xfrm>
              <a:off x="4398" y="1956"/>
              <a:ext cx="333" cy="140"/>
            </a:xfrm>
            <a:prstGeom prst="line">
              <a:avLst/>
            </a:prstGeom>
            <a:noFill/>
            <a:ln w="9525">
              <a:solidFill>
                <a:schemeClr val="tx1"/>
              </a:solidFill>
              <a:round/>
              <a:headEnd/>
              <a:tailEnd type="triangle" w="med" len="med"/>
            </a:ln>
          </p:spPr>
          <p:txBody>
            <a:bodyPr wrap="none" anchor="ctr"/>
            <a:lstStyle/>
            <a:p>
              <a:endParaRPr lang="en-US"/>
            </a:p>
          </p:txBody>
        </p:sp>
        <p:sp>
          <p:nvSpPr>
            <p:cNvPr id="38963" name="Text Box 97"/>
            <p:cNvSpPr txBox="1">
              <a:spLocks noChangeArrowheads="1"/>
            </p:cNvSpPr>
            <p:nvPr/>
          </p:nvSpPr>
          <p:spPr bwMode="auto">
            <a:xfrm>
              <a:off x="4122" y="1750"/>
              <a:ext cx="31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38964" name="Line 98"/>
            <p:cNvSpPr>
              <a:spLocks noChangeShapeType="1"/>
            </p:cNvSpPr>
            <p:nvPr/>
          </p:nvSpPr>
          <p:spPr bwMode="auto">
            <a:xfrm>
              <a:off x="4289" y="1471"/>
              <a:ext cx="0" cy="300"/>
            </a:xfrm>
            <a:prstGeom prst="line">
              <a:avLst/>
            </a:prstGeom>
            <a:noFill/>
            <a:ln w="9525">
              <a:solidFill>
                <a:schemeClr val="tx1"/>
              </a:solidFill>
              <a:round/>
              <a:headEnd/>
              <a:tailEnd type="triangle" w="med" len="med"/>
            </a:ln>
          </p:spPr>
          <p:txBody>
            <a:bodyPr wrap="none" anchor="ctr"/>
            <a:lstStyle/>
            <a:p>
              <a:endParaRPr lang="en-US"/>
            </a:p>
          </p:txBody>
        </p:sp>
      </p:grpSp>
      <p:sp>
        <p:nvSpPr>
          <p:cNvPr id="38918" name="Rectangle 99"/>
          <p:cNvSpPr>
            <a:spLocks noChangeArrowheads="1"/>
          </p:cNvSpPr>
          <p:nvPr/>
        </p:nvSpPr>
        <p:spPr bwMode="auto">
          <a:xfrm>
            <a:off x="476250" y="5522913"/>
            <a:ext cx="7512050" cy="579437"/>
          </a:xfrm>
          <a:prstGeom prst="rect">
            <a:avLst/>
          </a:prstGeom>
          <a:noFill/>
          <a:ln w="9525">
            <a:noFill/>
            <a:miter lim="800000"/>
            <a:headEnd/>
            <a:tailEnd/>
          </a:ln>
        </p:spPr>
        <p:txBody>
          <a:bodyPr wrap="none">
            <a:spAutoFit/>
          </a:bodyPr>
          <a:lstStyle/>
          <a:p>
            <a:pPr>
              <a:buFontTx/>
              <a:buNone/>
            </a:pPr>
            <a:r>
              <a:rPr lang="en-US" sz="3200" b="0">
                <a:latin typeface="Times New Roman" pitchFamily="18" charset="0"/>
              </a:rPr>
              <a:t>Eerie eyes seen near lake.     </a:t>
            </a:r>
            <a:r>
              <a:rPr lang="en-US" sz="3200" b="0">
                <a:latin typeface="Times New Roman" pitchFamily="18" charset="0"/>
                <a:sym typeface="Monotype Sorts" pitchFamily="2" charset="2"/>
              </a:rPr>
              <a:t></a:t>
            </a:r>
            <a:r>
              <a:rPr lang="en-US" sz="3200" b="0">
                <a:latin typeface="Times New Roman" pitchFamily="18" charset="0"/>
              </a:rPr>
              <a:t> 26 characters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rmAutofit fontScale="90000"/>
          </a:bodyPr>
          <a:lstStyle/>
          <a:p>
            <a:r>
              <a:rPr lang="en-US" smtClean="0"/>
              <a:t>Encoding the File</a:t>
            </a:r>
            <a:br>
              <a:rPr lang="en-US" smtClean="0"/>
            </a:br>
            <a:r>
              <a:rPr lang="en-US" sz="3200" smtClean="0"/>
              <a:t>Traverse Tree for Codes</a:t>
            </a:r>
            <a:endParaRPr lang="en-US" smtClean="0"/>
          </a:p>
        </p:txBody>
      </p:sp>
      <p:sp>
        <p:nvSpPr>
          <p:cNvPr id="39940" name="Rectangle 3"/>
          <p:cNvSpPr>
            <a:spLocks noGrp="1" noChangeArrowheads="1"/>
          </p:cNvSpPr>
          <p:nvPr>
            <p:ph type="body" sz="half" idx="1"/>
          </p:nvPr>
        </p:nvSpPr>
        <p:spPr>
          <a:xfrm>
            <a:off x="495300" y="1981200"/>
            <a:ext cx="4095750" cy="4114800"/>
          </a:xfrm>
        </p:spPr>
        <p:txBody>
          <a:bodyPr/>
          <a:lstStyle/>
          <a:p>
            <a:r>
              <a:rPr lang="en-US" sz="2400" dirty="0" smtClean="0"/>
              <a:t>Perform a traversal of the tree to obtain new code words</a:t>
            </a:r>
          </a:p>
          <a:p>
            <a:r>
              <a:rPr lang="en-US" sz="2400" dirty="0" smtClean="0"/>
              <a:t>Going left is a 0 going right is a 1</a:t>
            </a:r>
          </a:p>
          <a:p>
            <a:r>
              <a:rPr lang="en-US" sz="2400" dirty="0" smtClean="0"/>
              <a:t>code word is only completed when a leaf node is reached </a:t>
            </a:r>
          </a:p>
        </p:txBody>
      </p:sp>
      <p:grpSp>
        <p:nvGrpSpPr>
          <p:cNvPr id="2" name="Group 52"/>
          <p:cNvGrpSpPr>
            <a:grpSpLocks/>
          </p:cNvGrpSpPr>
          <p:nvPr/>
        </p:nvGrpSpPr>
        <p:grpSpPr bwMode="auto">
          <a:xfrm>
            <a:off x="4857750" y="2335213"/>
            <a:ext cx="3643313" cy="3365500"/>
            <a:chOff x="3060" y="1471"/>
            <a:chExt cx="2295" cy="2120"/>
          </a:xfrm>
        </p:grpSpPr>
        <p:sp>
          <p:nvSpPr>
            <p:cNvPr id="39942"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p:spPr>
          <p:txBody>
            <a:bodyPr wrap="none" anchor="ctr"/>
            <a:lstStyle/>
            <a:p>
              <a:endParaRPr lang="en-US"/>
            </a:p>
          </p:txBody>
        </p:sp>
        <p:sp>
          <p:nvSpPr>
            <p:cNvPr id="39943"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9944"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9945"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9946"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39947"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p:spPr>
          <p:txBody>
            <a:bodyPr wrap="none" anchor="ctr"/>
            <a:lstStyle/>
            <a:p>
              <a:endParaRPr lang="en-US"/>
            </a:p>
          </p:txBody>
        </p:sp>
        <p:sp>
          <p:nvSpPr>
            <p:cNvPr id="39948"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9949"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p:spPr>
          <p:txBody>
            <a:bodyPr wrap="none" anchor="ctr"/>
            <a:lstStyle/>
            <a:p>
              <a:endParaRPr lang="en-US"/>
            </a:p>
          </p:txBody>
        </p:sp>
        <p:sp>
          <p:nvSpPr>
            <p:cNvPr id="39950"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9951"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9952"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9953"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p:spPr>
          <p:txBody>
            <a:bodyPr wrap="none" anchor="ctr"/>
            <a:lstStyle/>
            <a:p>
              <a:endParaRPr lang="en-US"/>
            </a:p>
          </p:txBody>
        </p:sp>
        <p:sp>
          <p:nvSpPr>
            <p:cNvPr id="39954"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p:spPr>
          <p:txBody>
            <a:bodyPr wrap="none" anchor="ctr"/>
            <a:lstStyle/>
            <a:p>
              <a:endParaRPr lang="en-US"/>
            </a:p>
          </p:txBody>
        </p:sp>
        <p:sp>
          <p:nvSpPr>
            <p:cNvPr id="39955"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9956"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9957"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39958"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p:spPr>
          <p:txBody>
            <a:bodyPr wrap="none" anchor="ctr"/>
            <a:lstStyle/>
            <a:p>
              <a:endParaRPr lang="en-US"/>
            </a:p>
          </p:txBody>
        </p:sp>
        <p:sp>
          <p:nvSpPr>
            <p:cNvPr id="39959"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39960"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9961"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9962"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9963"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39964"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39965"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9966"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9967"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9968"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39969"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p:spPr>
          <p:txBody>
            <a:bodyPr wrap="none" anchor="ctr"/>
            <a:lstStyle/>
            <a:p>
              <a:endParaRPr lang="en-US"/>
            </a:p>
          </p:txBody>
        </p:sp>
        <p:sp>
          <p:nvSpPr>
            <p:cNvPr id="39970"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p:spPr>
          <p:txBody>
            <a:bodyPr wrap="none" anchor="ctr"/>
            <a:lstStyle/>
            <a:p>
              <a:endParaRPr lang="en-US"/>
            </a:p>
          </p:txBody>
        </p:sp>
        <p:sp>
          <p:nvSpPr>
            <p:cNvPr id="39971"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p:spPr>
          <p:txBody>
            <a:bodyPr wrap="none" anchor="ctr"/>
            <a:lstStyle/>
            <a:p>
              <a:endParaRPr lang="en-US"/>
            </a:p>
          </p:txBody>
        </p:sp>
        <p:sp>
          <p:nvSpPr>
            <p:cNvPr id="39972"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p:spPr>
          <p:txBody>
            <a:bodyPr wrap="none" anchor="ctr"/>
            <a:lstStyle/>
            <a:p>
              <a:endParaRPr lang="en-US"/>
            </a:p>
          </p:txBody>
        </p:sp>
        <p:sp>
          <p:nvSpPr>
            <p:cNvPr id="39973"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39974"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39975"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39976"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p:spPr>
          <p:txBody>
            <a:bodyPr wrap="none" anchor="ctr"/>
            <a:lstStyle/>
            <a:p>
              <a:endParaRPr lang="en-US"/>
            </a:p>
          </p:txBody>
        </p:sp>
        <p:sp>
          <p:nvSpPr>
            <p:cNvPr id="39977"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39978"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p:spPr>
          <p:txBody>
            <a:bodyPr wrap="none" anchor="ctr"/>
            <a:lstStyle/>
            <a:p>
              <a:endParaRPr lang="en-US"/>
            </a:p>
          </p:txBody>
        </p:sp>
        <p:sp>
          <p:nvSpPr>
            <p:cNvPr id="39979"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p:spPr>
          <p:txBody>
            <a:bodyPr wrap="none" anchor="ctr"/>
            <a:lstStyle/>
            <a:p>
              <a:endParaRPr lang="en-US"/>
            </a:p>
          </p:txBody>
        </p:sp>
        <p:sp>
          <p:nvSpPr>
            <p:cNvPr id="39980"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39981"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p:spPr>
          <p:txBody>
            <a:bodyPr wrap="none" anchor="ctr"/>
            <a:lstStyle/>
            <a:p>
              <a:endParaRPr lang="en-US"/>
            </a:p>
          </p:txBody>
        </p:sp>
        <p:sp>
          <p:nvSpPr>
            <p:cNvPr id="39982"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39983"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p:spPr>
          <p:txBody>
            <a:bodyPr wrap="none" anchor="ctr"/>
            <a:lstStyle/>
            <a:p>
              <a:endParaRPr lang="en-US"/>
            </a:p>
          </p:txBody>
        </p:sp>
        <p:sp>
          <p:nvSpPr>
            <p:cNvPr id="39984"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39985"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p:spPr>
          <p:txBody>
            <a:bodyPr wrap="none" anchor="ctr"/>
            <a:lstStyle/>
            <a:p>
              <a:endParaRPr lang="en-US"/>
            </a:p>
          </p:txBody>
        </p:sp>
        <p:sp>
          <p:nvSpPr>
            <p:cNvPr id="39986"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39987"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r>
              <a:rPr lang="en-US" smtClean="0"/>
              <a:t>Encoding the File</a:t>
            </a:r>
            <a:br>
              <a:rPr lang="en-US" smtClean="0"/>
            </a:br>
            <a:r>
              <a:rPr lang="en-US" sz="3200" smtClean="0"/>
              <a:t>Traverse Tree for Codes</a:t>
            </a:r>
          </a:p>
        </p:txBody>
      </p:sp>
      <p:sp>
        <p:nvSpPr>
          <p:cNvPr id="40964" name="Rectangle 3"/>
          <p:cNvSpPr>
            <a:spLocks noGrp="1" noChangeArrowheads="1"/>
          </p:cNvSpPr>
          <p:nvPr>
            <p:ph type="body" sz="half" idx="1"/>
          </p:nvPr>
        </p:nvSpPr>
        <p:spPr>
          <a:xfrm>
            <a:off x="781050" y="1619250"/>
            <a:ext cx="3810000" cy="4552950"/>
          </a:xfrm>
        </p:spPr>
        <p:txBody>
          <a:bodyPr>
            <a:normAutofit lnSpcReduction="10000"/>
          </a:bodyPr>
          <a:lstStyle/>
          <a:p>
            <a:pPr>
              <a:lnSpc>
                <a:spcPct val="90000"/>
              </a:lnSpc>
              <a:buFont typeface="Symbol" pitchFamily="18" charset="2"/>
              <a:buNone/>
            </a:pPr>
            <a:r>
              <a:rPr lang="en-US" sz="2800" dirty="0" smtClean="0"/>
              <a:t>Char		Code</a:t>
            </a:r>
          </a:p>
          <a:p>
            <a:pPr>
              <a:lnSpc>
                <a:spcPct val="60000"/>
              </a:lnSpc>
              <a:buFont typeface="Symbol" pitchFamily="18" charset="2"/>
              <a:buNone/>
            </a:pPr>
            <a:r>
              <a:rPr lang="en-US" sz="2800" dirty="0" smtClean="0"/>
              <a:t>E			0000</a:t>
            </a:r>
          </a:p>
          <a:p>
            <a:pPr>
              <a:lnSpc>
                <a:spcPct val="60000"/>
              </a:lnSpc>
              <a:buFont typeface="Symbol" pitchFamily="18" charset="2"/>
              <a:buNone/>
            </a:pPr>
            <a:r>
              <a:rPr lang="en-US" sz="2800" dirty="0" err="1" smtClean="0"/>
              <a:t>i</a:t>
            </a:r>
            <a:r>
              <a:rPr lang="en-US" sz="2800" dirty="0" smtClean="0"/>
              <a:t>			0001</a:t>
            </a:r>
          </a:p>
          <a:p>
            <a:pPr>
              <a:lnSpc>
                <a:spcPct val="60000"/>
              </a:lnSpc>
              <a:buFont typeface="Symbol" pitchFamily="18" charset="2"/>
              <a:buNone/>
            </a:pPr>
            <a:r>
              <a:rPr lang="en-US" sz="2800" dirty="0" smtClean="0"/>
              <a:t>y			0010</a:t>
            </a:r>
          </a:p>
          <a:p>
            <a:pPr>
              <a:lnSpc>
                <a:spcPct val="60000"/>
              </a:lnSpc>
              <a:buFont typeface="Symbol" pitchFamily="18" charset="2"/>
              <a:buNone/>
            </a:pPr>
            <a:r>
              <a:rPr lang="en-US" sz="2800" dirty="0" smtClean="0"/>
              <a:t>l			0011</a:t>
            </a:r>
          </a:p>
          <a:p>
            <a:pPr>
              <a:lnSpc>
                <a:spcPct val="60000"/>
              </a:lnSpc>
              <a:buFont typeface="Symbol" pitchFamily="18" charset="2"/>
              <a:buNone/>
            </a:pPr>
            <a:r>
              <a:rPr lang="en-US" sz="2800" dirty="0" smtClean="0"/>
              <a:t>k			0100</a:t>
            </a:r>
          </a:p>
          <a:p>
            <a:pPr>
              <a:lnSpc>
                <a:spcPct val="60000"/>
              </a:lnSpc>
              <a:buFont typeface="Symbol" pitchFamily="18" charset="2"/>
              <a:buNone/>
            </a:pPr>
            <a:r>
              <a:rPr lang="en-US" sz="2800" dirty="0" smtClean="0"/>
              <a:t>.			0101</a:t>
            </a:r>
          </a:p>
          <a:p>
            <a:pPr>
              <a:lnSpc>
                <a:spcPct val="60000"/>
              </a:lnSpc>
              <a:buFont typeface="Symbol" pitchFamily="18" charset="2"/>
              <a:buNone/>
            </a:pPr>
            <a:r>
              <a:rPr lang="en-US" sz="2800" dirty="0" smtClean="0"/>
              <a:t>space		011</a:t>
            </a:r>
          </a:p>
          <a:p>
            <a:pPr>
              <a:lnSpc>
                <a:spcPct val="60000"/>
              </a:lnSpc>
              <a:buFont typeface="Symbol" pitchFamily="18" charset="2"/>
              <a:buNone/>
            </a:pPr>
            <a:r>
              <a:rPr lang="en-US" sz="2800" dirty="0" smtClean="0"/>
              <a:t>e			10</a:t>
            </a:r>
          </a:p>
          <a:p>
            <a:pPr>
              <a:lnSpc>
                <a:spcPct val="60000"/>
              </a:lnSpc>
              <a:buFont typeface="Symbol" pitchFamily="18" charset="2"/>
              <a:buNone/>
            </a:pPr>
            <a:r>
              <a:rPr lang="en-US" sz="2800" dirty="0" smtClean="0"/>
              <a:t>r			1100</a:t>
            </a:r>
          </a:p>
          <a:p>
            <a:pPr>
              <a:lnSpc>
                <a:spcPct val="60000"/>
              </a:lnSpc>
              <a:buFont typeface="Symbol" pitchFamily="18" charset="2"/>
              <a:buNone/>
            </a:pPr>
            <a:r>
              <a:rPr lang="en-US" sz="2800" dirty="0" smtClean="0"/>
              <a:t>s			1101</a:t>
            </a:r>
          </a:p>
          <a:p>
            <a:pPr>
              <a:lnSpc>
                <a:spcPct val="60000"/>
              </a:lnSpc>
              <a:buFont typeface="Symbol" pitchFamily="18" charset="2"/>
              <a:buNone/>
            </a:pPr>
            <a:r>
              <a:rPr lang="en-US" sz="2800" dirty="0" smtClean="0"/>
              <a:t>n			1110</a:t>
            </a:r>
          </a:p>
          <a:p>
            <a:pPr>
              <a:lnSpc>
                <a:spcPct val="60000"/>
              </a:lnSpc>
              <a:buFont typeface="Symbol" pitchFamily="18" charset="2"/>
              <a:buNone/>
            </a:pPr>
            <a:r>
              <a:rPr lang="en-US" sz="2800" dirty="0" smtClean="0"/>
              <a:t>a			1111</a:t>
            </a:r>
          </a:p>
        </p:txBody>
      </p:sp>
      <p:grpSp>
        <p:nvGrpSpPr>
          <p:cNvPr id="2" name="Group 5"/>
          <p:cNvGrpSpPr>
            <a:grpSpLocks/>
          </p:cNvGrpSpPr>
          <p:nvPr/>
        </p:nvGrpSpPr>
        <p:grpSpPr bwMode="auto">
          <a:xfrm>
            <a:off x="4857750" y="2335213"/>
            <a:ext cx="3643313" cy="3365500"/>
            <a:chOff x="3060" y="1471"/>
            <a:chExt cx="2295" cy="2120"/>
          </a:xfrm>
        </p:grpSpPr>
        <p:sp>
          <p:nvSpPr>
            <p:cNvPr id="40966"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p:spPr>
          <p:txBody>
            <a:bodyPr wrap="none" anchor="ctr"/>
            <a:lstStyle/>
            <a:p>
              <a:endParaRPr lang="en-US"/>
            </a:p>
          </p:txBody>
        </p:sp>
        <p:sp>
          <p:nvSpPr>
            <p:cNvPr id="40967"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0968"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0969"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0970"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0971"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p:spPr>
          <p:txBody>
            <a:bodyPr wrap="none" anchor="ctr"/>
            <a:lstStyle/>
            <a:p>
              <a:endParaRPr lang="en-US"/>
            </a:p>
          </p:txBody>
        </p:sp>
        <p:sp>
          <p:nvSpPr>
            <p:cNvPr id="40972"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0973"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p:spPr>
          <p:txBody>
            <a:bodyPr wrap="none" anchor="ctr"/>
            <a:lstStyle/>
            <a:p>
              <a:endParaRPr lang="en-US"/>
            </a:p>
          </p:txBody>
        </p:sp>
        <p:sp>
          <p:nvSpPr>
            <p:cNvPr id="40974"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0975"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0976"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0977"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p:spPr>
          <p:txBody>
            <a:bodyPr wrap="none" anchor="ctr"/>
            <a:lstStyle/>
            <a:p>
              <a:endParaRPr lang="en-US"/>
            </a:p>
          </p:txBody>
        </p:sp>
        <p:sp>
          <p:nvSpPr>
            <p:cNvPr id="40978"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p:spPr>
          <p:txBody>
            <a:bodyPr wrap="none" anchor="ctr"/>
            <a:lstStyle/>
            <a:p>
              <a:endParaRPr lang="en-US"/>
            </a:p>
          </p:txBody>
        </p:sp>
        <p:sp>
          <p:nvSpPr>
            <p:cNvPr id="40979"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0980"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0981"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0982"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p:spPr>
          <p:txBody>
            <a:bodyPr wrap="none" anchor="ctr"/>
            <a:lstStyle/>
            <a:p>
              <a:endParaRPr lang="en-US"/>
            </a:p>
          </p:txBody>
        </p:sp>
        <p:sp>
          <p:nvSpPr>
            <p:cNvPr id="40983"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40984"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0985"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0986"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0987"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40988"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40989"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0990"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0991"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0992"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40993"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p:spPr>
          <p:txBody>
            <a:bodyPr wrap="none" anchor="ctr"/>
            <a:lstStyle/>
            <a:p>
              <a:endParaRPr lang="en-US"/>
            </a:p>
          </p:txBody>
        </p:sp>
        <p:sp>
          <p:nvSpPr>
            <p:cNvPr id="40994"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p:spPr>
          <p:txBody>
            <a:bodyPr wrap="none" anchor="ctr"/>
            <a:lstStyle/>
            <a:p>
              <a:endParaRPr lang="en-US"/>
            </a:p>
          </p:txBody>
        </p:sp>
        <p:sp>
          <p:nvSpPr>
            <p:cNvPr id="40995"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p:spPr>
          <p:txBody>
            <a:bodyPr wrap="none" anchor="ctr"/>
            <a:lstStyle/>
            <a:p>
              <a:endParaRPr lang="en-US"/>
            </a:p>
          </p:txBody>
        </p:sp>
        <p:sp>
          <p:nvSpPr>
            <p:cNvPr id="40996"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p:spPr>
          <p:txBody>
            <a:bodyPr wrap="none" anchor="ctr"/>
            <a:lstStyle/>
            <a:p>
              <a:endParaRPr lang="en-US"/>
            </a:p>
          </p:txBody>
        </p:sp>
        <p:sp>
          <p:nvSpPr>
            <p:cNvPr id="40997"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0998"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40999"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41000"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p:spPr>
          <p:txBody>
            <a:bodyPr wrap="none" anchor="ctr"/>
            <a:lstStyle/>
            <a:p>
              <a:endParaRPr lang="en-US"/>
            </a:p>
          </p:txBody>
        </p:sp>
        <p:sp>
          <p:nvSpPr>
            <p:cNvPr id="41001"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41002"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p:spPr>
          <p:txBody>
            <a:bodyPr wrap="none" anchor="ctr"/>
            <a:lstStyle/>
            <a:p>
              <a:endParaRPr lang="en-US"/>
            </a:p>
          </p:txBody>
        </p:sp>
        <p:sp>
          <p:nvSpPr>
            <p:cNvPr id="41003"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p:spPr>
          <p:txBody>
            <a:bodyPr wrap="none" anchor="ctr"/>
            <a:lstStyle/>
            <a:p>
              <a:endParaRPr lang="en-US"/>
            </a:p>
          </p:txBody>
        </p:sp>
        <p:sp>
          <p:nvSpPr>
            <p:cNvPr id="41004"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41005"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p:spPr>
          <p:txBody>
            <a:bodyPr wrap="none" anchor="ctr"/>
            <a:lstStyle/>
            <a:p>
              <a:endParaRPr lang="en-US"/>
            </a:p>
          </p:txBody>
        </p:sp>
        <p:sp>
          <p:nvSpPr>
            <p:cNvPr id="41006"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41007"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p:spPr>
          <p:txBody>
            <a:bodyPr wrap="none" anchor="ctr"/>
            <a:lstStyle/>
            <a:p>
              <a:endParaRPr lang="en-US"/>
            </a:p>
          </p:txBody>
        </p:sp>
        <p:sp>
          <p:nvSpPr>
            <p:cNvPr id="41008"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41009"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p:spPr>
          <p:txBody>
            <a:bodyPr wrap="none" anchor="ctr"/>
            <a:lstStyle/>
            <a:p>
              <a:endParaRPr lang="en-US"/>
            </a:p>
          </p:txBody>
        </p:sp>
        <p:sp>
          <p:nvSpPr>
            <p:cNvPr id="41010"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41011"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fontScale="90000"/>
          </a:bodyPr>
          <a:lstStyle/>
          <a:p>
            <a:r>
              <a:rPr lang="en-US" smtClean="0"/>
              <a:t>Encoding the File</a:t>
            </a:r>
            <a:br>
              <a:rPr lang="en-US" smtClean="0"/>
            </a:br>
            <a:r>
              <a:rPr lang="en-US" sz="3200" smtClean="0"/>
              <a:t>Results</a:t>
            </a:r>
            <a:endParaRPr lang="en-US" smtClean="0"/>
          </a:p>
        </p:txBody>
      </p:sp>
      <p:sp>
        <p:nvSpPr>
          <p:cNvPr id="43012" name="Rectangle 3"/>
          <p:cNvSpPr>
            <a:spLocks noGrp="1" noChangeArrowheads="1"/>
          </p:cNvSpPr>
          <p:nvPr>
            <p:ph type="body" sz="half" idx="1"/>
          </p:nvPr>
        </p:nvSpPr>
        <p:spPr>
          <a:xfrm>
            <a:off x="247650" y="1600200"/>
            <a:ext cx="4343400" cy="4114800"/>
          </a:xfrm>
        </p:spPr>
        <p:txBody>
          <a:bodyPr/>
          <a:lstStyle/>
          <a:p>
            <a:r>
              <a:rPr lang="en-US" dirty="0" smtClean="0"/>
              <a:t>Have we made things any better?</a:t>
            </a:r>
          </a:p>
          <a:p>
            <a:r>
              <a:rPr lang="en-US" dirty="0" smtClean="0"/>
              <a:t>73 bits to encode the text</a:t>
            </a:r>
          </a:p>
          <a:p>
            <a:r>
              <a:rPr lang="en-US" dirty="0" smtClean="0"/>
              <a:t>ASCII would take 8 * 26 = 208 bits</a:t>
            </a:r>
          </a:p>
        </p:txBody>
      </p:sp>
      <p:sp>
        <p:nvSpPr>
          <p:cNvPr id="43013" name="Text Box 5"/>
          <p:cNvSpPr txBox="1">
            <a:spLocks noChangeArrowheads="1"/>
          </p:cNvSpPr>
          <p:nvPr/>
        </p:nvSpPr>
        <p:spPr bwMode="auto">
          <a:xfrm>
            <a:off x="4591050" y="1925638"/>
            <a:ext cx="4435475" cy="1809750"/>
          </a:xfrm>
          <a:prstGeom prst="rect">
            <a:avLst/>
          </a:prstGeom>
          <a:noFill/>
          <a:ln w="9525">
            <a:solidFill>
              <a:schemeClr val="tx1"/>
            </a:solidFill>
            <a:miter lim="800000"/>
            <a:headEnd/>
            <a:tailEnd/>
          </a:ln>
        </p:spPr>
        <p:txBody>
          <a:bodyPr>
            <a:spAutoFit/>
          </a:bodyPr>
          <a:lstStyle/>
          <a:p>
            <a:pPr>
              <a:buFontTx/>
              <a:buNone/>
            </a:pPr>
            <a:r>
              <a:rPr lang="en-US"/>
              <a:t>0000101100000110011100010101101101001111101011111100011001111110100100101</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smtClean="0"/>
              <a:t>Decoding the File</a:t>
            </a:r>
          </a:p>
        </p:txBody>
      </p:sp>
      <p:sp>
        <p:nvSpPr>
          <p:cNvPr id="44036" name="Rectangle 3"/>
          <p:cNvSpPr>
            <a:spLocks noGrp="1" noChangeArrowheads="1"/>
          </p:cNvSpPr>
          <p:nvPr>
            <p:ph type="body" idx="1"/>
          </p:nvPr>
        </p:nvSpPr>
        <p:spPr>
          <a:xfrm>
            <a:off x="266700" y="1295400"/>
            <a:ext cx="8648700" cy="4800600"/>
          </a:xfrm>
        </p:spPr>
        <p:txBody>
          <a:bodyPr/>
          <a:lstStyle/>
          <a:p>
            <a:r>
              <a:rPr lang="en-US" sz="2800" dirty="0" smtClean="0"/>
              <a:t>How does receiver know what the codes are?</a:t>
            </a:r>
          </a:p>
          <a:p>
            <a:pPr>
              <a:lnSpc>
                <a:spcPct val="90000"/>
              </a:lnSpc>
            </a:pPr>
            <a:r>
              <a:rPr lang="en-US" sz="2800" dirty="0" smtClean="0"/>
              <a:t>Tree constructed for each text file are then saved as a header in the compressed file</a:t>
            </a:r>
          </a:p>
          <a:p>
            <a:pPr lvl="1">
              <a:lnSpc>
                <a:spcPct val="90000"/>
              </a:lnSpc>
            </a:pPr>
            <a:r>
              <a:rPr lang="en-US" dirty="0" smtClean="0"/>
              <a:t>Doesn’t add a significant amount of size to the file for large files (which are the ones you want to compress anyway)</a:t>
            </a:r>
          </a:p>
          <a:p>
            <a:r>
              <a:rPr lang="en-US" sz="2400" dirty="0" smtClean="0"/>
              <a:t>  </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smtClean="0"/>
              <a:t>Decoding the File</a:t>
            </a:r>
          </a:p>
        </p:txBody>
      </p:sp>
      <p:sp>
        <p:nvSpPr>
          <p:cNvPr id="45060" name="Rectangle 3"/>
          <p:cNvSpPr>
            <a:spLocks noGrp="1" noChangeArrowheads="1"/>
          </p:cNvSpPr>
          <p:nvPr>
            <p:ph type="body" sz="half" idx="1"/>
          </p:nvPr>
        </p:nvSpPr>
        <p:spPr>
          <a:xfrm>
            <a:off x="495300" y="1581150"/>
            <a:ext cx="4838700" cy="2457450"/>
          </a:xfrm>
        </p:spPr>
        <p:txBody>
          <a:bodyPr>
            <a:normAutofit fontScale="70000" lnSpcReduction="20000"/>
          </a:bodyPr>
          <a:lstStyle/>
          <a:p>
            <a:r>
              <a:rPr lang="en-US" dirty="0" smtClean="0"/>
              <a:t>Once the receiver </a:t>
            </a:r>
            <a:r>
              <a:rPr lang="en-US" smtClean="0"/>
              <a:t>has Huffman </a:t>
            </a:r>
            <a:r>
              <a:rPr lang="en-US" dirty="0" smtClean="0"/>
              <a:t>coding tree, the compressed text can be decoded as:</a:t>
            </a:r>
          </a:p>
          <a:p>
            <a:pPr>
              <a:buFont typeface="Wingdings" pitchFamily="2" charset="2"/>
              <a:buChar char="Ø"/>
            </a:pPr>
            <a:r>
              <a:rPr lang="en-US" dirty="0" smtClean="0"/>
              <a:t>Read bit stream from left to right and traverse tree from root to leaf </a:t>
            </a:r>
          </a:p>
          <a:p>
            <a:pPr>
              <a:buFont typeface="Wingdings" pitchFamily="2" charset="2"/>
              <a:buChar char="Ø"/>
            </a:pPr>
            <a:r>
              <a:rPr lang="en-US" dirty="0" smtClean="0"/>
              <a:t>For 0 </a:t>
            </a:r>
            <a:r>
              <a:rPr lang="en-US" dirty="0" smtClean="0">
                <a:sym typeface="Symbol" pitchFamily="18" charset="2"/>
              </a:rPr>
              <a:t> go left</a:t>
            </a:r>
          </a:p>
          <a:p>
            <a:pPr>
              <a:buFont typeface="Wingdings" pitchFamily="2" charset="2"/>
              <a:buChar char="Ø"/>
            </a:pPr>
            <a:r>
              <a:rPr lang="en-US" dirty="0" smtClean="0">
                <a:sym typeface="Symbol" pitchFamily="18" charset="2"/>
              </a:rPr>
              <a:t>For 1  go right</a:t>
            </a:r>
          </a:p>
          <a:p>
            <a:pPr>
              <a:buFont typeface="Wingdings" pitchFamily="2" charset="2"/>
              <a:buChar char="Ø"/>
            </a:pPr>
            <a:r>
              <a:rPr lang="en-US" dirty="0" smtClean="0">
                <a:sym typeface="Symbol" pitchFamily="18" charset="2"/>
              </a:rPr>
              <a:t>Print character </a:t>
            </a:r>
            <a:endParaRPr lang="en-US" dirty="0" smtClean="0"/>
          </a:p>
        </p:txBody>
      </p:sp>
      <p:grpSp>
        <p:nvGrpSpPr>
          <p:cNvPr id="2" name="Group 5"/>
          <p:cNvGrpSpPr>
            <a:grpSpLocks/>
          </p:cNvGrpSpPr>
          <p:nvPr/>
        </p:nvGrpSpPr>
        <p:grpSpPr bwMode="auto">
          <a:xfrm>
            <a:off x="5334000" y="1630363"/>
            <a:ext cx="3643313" cy="3365500"/>
            <a:chOff x="3060" y="1471"/>
            <a:chExt cx="2295" cy="2120"/>
          </a:xfrm>
        </p:grpSpPr>
        <p:sp>
          <p:nvSpPr>
            <p:cNvPr id="45063"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p:spPr>
          <p:txBody>
            <a:bodyPr wrap="none" anchor="ctr"/>
            <a:lstStyle/>
            <a:p>
              <a:endParaRPr lang="en-US"/>
            </a:p>
          </p:txBody>
        </p:sp>
        <p:sp>
          <p:nvSpPr>
            <p:cNvPr id="45064" name="Text Box 7"/>
            <p:cNvSpPr txBox="1">
              <a:spLocks noChangeArrowheads="1"/>
            </p:cNvSpPr>
            <p:nvPr/>
          </p:nvSpPr>
          <p:spPr bwMode="auto">
            <a:xfrm>
              <a:off x="3060"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5065" name="Text Box 8"/>
            <p:cNvSpPr txBox="1">
              <a:spLocks noChangeArrowheads="1"/>
            </p:cNvSpPr>
            <p:nvPr/>
          </p:nvSpPr>
          <p:spPr bwMode="auto">
            <a:xfrm>
              <a:off x="3252" y="3154"/>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5066" name="Text Box 9"/>
            <p:cNvSpPr txBox="1">
              <a:spLocks noChangeArrowheads="1"/>
            </p:cNvSpPr>
            <p:nvPr/>
          </p:nvSpPr>
          <p:spPr bwMode="auto">
            <a:xfrm>
              <a:off x="4265" y="2909"/>
              <a:ext cx="308"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5067" name="Text Box 10"/>
            <p:cNvSpPr txBox="1">
              <a:spLocks noChangeArrowheads="1"/>
            </p:cNvSpPr>
            <p:nvPr/>
          </p:nvSpPr>
          <p:spPr bwMode="auto">
            <a:xfrm>
              <a:off x="4523" y="2509"/>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5068"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p:spPr>
          <p:txBody>
            <a:bodyPr wrap="none" anchor="ctr"/>
            <a:lstStyle/>
            <a:p>
              <a:endParaRPr lang="en-US"/>
            </a:p>
          </p:txBody>
        </p:sp>
        <p:sp>
          <p:nvSpPr>
            <p:cNvPr id="45069" name="Text Box 12"/>
            <p:cNvSpPr txBox="1">
              <a:spLocks noChangeArrowheads="1"/>
            </p:cNvSpPr>
            <p:nvPr/>
          </p:nvSpPr>
          <p:spPr bwMode="auto">
            <a:xfrm>
              <a:off x="3215"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5070"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p:spPr>
          <p:txBody>
            <a:bodyPr wrap="none" anchor="ctr"/>
            <a:lstStyle/>
            <a:p>
              <a:endParaRPr lang="en-US"/>
            </a:p>
          </p:txBody>
        </p:sp>
        <p:sp>
          <p:nvSpPr>
            <p:cNvPr id="45071" name="Text Box 14"/>
            <p:cNvSpPr txBox="1">
              <a:spLocks noChangeArrowheads="1"/>
            </p:cNvSpPr>
            <p:nvPr/>
          </p:nvSpPr>
          <p:spPr bwMode="auto">
            <a:xfrm>
              <a:off x="3453" y="3156"/>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5072" name="Text Box 15"/>
            <p:cNvSpPr txBox="1">
              <a:spLocks noChangeArrowheads="1"/>
            </p:cNvSpPr>
            <p:nvPr/>
          </p:nvSpPr>
          <p:spPr bwMode="auto">
            <a:xfrm>
              <a:off x="3640" y="3154"/>
              <a:ext cx="163"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5073" name="Text Box 16"/>
            <p:cNvSpPr txBox="1">
              <a:spLocks noChangeArrowheads="1"/>
            </p:cNvSpPr>
            <p:nvPr/>
          </p:nvSpPr>
          <p:spPr bwMode="auto">
            <a:xfrm>
              <a:off x="3512" y="280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5074"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p:spPr>
          <p:txBody>
            <a:bodyPr wrap="none" anchor="ctr"/>
            <a:lstStyle/>
            <a:p>
              <a:endParaRPr lang="en-US"/>
            </a:p>
          </p:txBody>
        </p:sp>
        <p:sp>
          <p:nvSpPr>
            <p:cNvPr id="45075"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p:spPr>
          <p:txBody>
            <a:bodyPr wrap="none" anchor="ctr"/>
            <a:lstStyle/>
            <a:p>
              <a:endParaRPr lang="en-US"/>
            </a:p>
          </p:txBody>
        </p:sp>
        <p:sp>
          <p:nvSpPr>
            <p:cNvPr id="45076" name="Text Box 19"/>
            <p:cNvSpPr txBox="1">
              <a:spLocks noChangeArrowheads="1"/>
            </p:cNvSpPr>
            <p:nvPr/>
          </p:nvSpPr>
          <p:spPr bwMode="auto">
            <a:xfrm>
              <a:off x="3831"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5077" name="Text Box 20"/>
            <p:cNvSpPr txBox="1">
              <a:spLocks noChangeArrowheads="1"/>
            </p:cNvSpPr>
            <p:nvPr/>
          </p:nvSpPr>
          <p:spPr bwMode="auto">
            <a:xfrm>
              <a:off x="4017" y="3156"/>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5078" name="Text Box 21"/>
            <p:cNvSpPr txBox="1">
              <a:spLocks noChangeArrowheads="1"/>
            </p:cNvSpPr>
            <p:nvPr/>
          </p:nvSpPr>
          <p:spPr bwMode="auto">
            <a:xfrm>
              <a:off x="3918" y="2862"/>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a:t>
              </a:r>
            </a:p>
          </p:txBody>
        </p:sp>
        <p:sp>
          <p:nvSpPr>
            <p:cNvPr id="45079"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p:spPr>
          <p:txBody>
            <a:bodyPr wrap="none" anchor="ctr"/>
            <a:lstStyle/>
            <a:p>
              <a:endParaRPr lang="en-US"/>
            </a:p>
          </p:txBody>
        </p:sp>
        <p:sp>
          <p:nvSpPr>
            <p:cNvPr id="45080"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45081" name="Text Box 24"/>
            <p:cNvSpPr txBox="1">
              <a:spLocks noChangeArrowheads="1"/>
            </p:cNvSpPr>
            <p:nvPr/>
          </p:nvSpPr>
          <p:spPr bwMode="auto">
            <a:xfrm>
              <a:off x="4604"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5082" name="Text Box 25"/>
            <p:cNvSpPr txBox="1">
              <a:spLocks noChangeArrowheads="1"/>
            </p:cNvSpPr>
            <p:nvPr/>
          </p:nvSpPr>
          <p:spPr bwMode="auto">
            <a:xfrm>
              <a:off x="4790" y="3267"/>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5083" name="Text Box 26"/>
            <p:cNvSpPr txBox="1">
              <a:spLocks noChangeArrowheads="1"/>
            </p:cNvSpPr>
            <p:nvPr/>
          </p:nvSpPr>
          <p:spPr bwMode="auto">
            <a:xfrm>
              <a:off x="4710" y="2890"/>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5084"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45085"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p:spPr>
          <p:txBody>
            <a:bodyPr wrap="none" anchor="ctr"/>
            <a:lstStyle/>
            <a:p>
              <a:endParaRPr lang="en-US"/>
            </a:p>
          </p:txBody>
        </p:sp>
        <p:sp>
          <p:nvSpPr>
            <p:cNvPr id="45086" name="Text Box 29"/>
            <p:cNvSpPr txBox="1">
              <a:spLocks noChangeArrowheads="1"/>
            </p:cNvSpPr>
            <p:nvPr/>
          </p:nvSpPr>
          <p:spPr bwMode="auto">
            <a:xfrm>
              <a:off x="5005" y="3261"/>
              <a:ext cx="165"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5087" name="Text Box 30"/>
            <p:cNvSpPr txBox="1">
              <a:spLocks noChangeArrowheads="1"/>
            </p:cNvSpPr>
            <p:nvPr/>
          </p:nvSpPr>
          <p:spPr bwMode="auto">
            <a:xfrm>
              <a:off x="5191" y="3261"/>
              <a:ext cx="164" cy="324"/>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5088" name="Text Box 31"/>
            <p:cNvSpPr txBox="1">
              <a:spLocks noChangeArrowheads="1"/>
            </p:cNvSpPr>
            <p:nvPr/>
          </p:nvSpPr>
          <p:spPr bwMode="auto">
            <a:xfrm>
              <a:off x="5110" y="2884"/>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5089"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p:spPr>
          <p:txBody>
            <a:bodyPr wrap="none" anchor="ctr"/>
            <a:lstStyle/>
            <a:p>
              <a:endParaRPr lang="en-US"/>
            </a:p>
          </p:txBody>
        </p:sp>
        <p:sp>
          <p:nvSpPr>
            <p:cNvPr id="45090"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p:spPr>
          <p:txBody>
            <a:bodyPr wrap="none" anchor="ctr"/>
            <a:lstStyle/>
            <a:p>
              <a:endParaRPr lang="en-US"/>
            </a:p>
          </p:txBody>
        </p:sp>
        <p:sp>
          <p:nvSpPr>
            <p:cNvPr id="45091"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p:spPr>
          <p:txBody>
            <a:bodyPr wrap="none" anchor="ctr"/>
            <a:lstStyle/>
            <a:p>
              <a:endParaRPr lang="en-US"/>
            </a:p>
          </p:txBody>
        </p:sp>
        <p:sp>
          <p:nvSpPr>
            <p:cNvPr id="45092"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p:spPr>
          <p:txBody>
            <a:bodyPr wrap="none" anchor="ctr"/>
            <a:lstStyle/>
            <a:p>
              <a:endParaRPr lang="en-US"/>
            </a:p>
          </p:txBody>
        </p:sp>
        <p:sp>
          <p:nvSpPr>
            <p:cNvPr id="45093"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p:spPr>
          <p:txBody>
            <a:bodyPr wrap="none" anchor="ctr"/>
            <a:lstStyle/>
            <a:p>
              <a:endParaRPr lang="en-US"/>
            </a:p>
          </p:txBody>
        </p:sp>
        <p:sp>
          <p:nvSpPr>
            <p:cNvPr id="45094" name="Text Box 37"/>
            <p:cNvSpPr txBox="1">
              <a:spLocks noChangeArrowheads="1"/>
            </p:cNvSpPr>
            <p:nvPr/>
          </p:nvSpPr>
          <p:spPr bwMode="auto">
            <a:xfrm>
              <a:off x="3357" y="2485"/>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4</a:t>
              </a:r>
            </a:p>
          </p:txBody>
        </p:sp>
        <p:sp>
          <p:nvSpPr>
            <p:cNvPr id="45095"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45096"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p:spPr>
          <p:txBody>
            <a:bodyPr wrap="none" anchor="ctr"/>
            <a:lstStyle/>
            <a:p>
              <a:endParaRPr lang="en-US"/>
            </a:p>
          </p:txBody>
        </p:sp>
        <p:sp>
          <p:nvSpPr>
            <p:cNvPr id="45097"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p:spPr>
          <p:txBody>
            <a:bodyPr wrap="none" anchor="ctr"/>
            <a:lstStyle/>
            <a:p>
              <a:endParaRPr lang="en-US"/>
            </a:p>
          </p:txBody>
        </p:sp>
        <p:sp>
          <p:nvSpPr>
            <p:cNvPr id="45098" name="Text Box 41"/>
            <p:cNvSpPr txBox="1">
              <a:spLocks noChangeArrowheads="1"/>
            </p:cNvSpPr>
            <p:nvPr/>
          </p:nvSpPr>
          <p:spPr bwMode="auto">
            <a:xfrm>
              <a:off x="4089" y="2588"/>
              <a:ext cx="164"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6</a:t>
              </a:r>
            </a:p>
          </p:txBody>
        </p:sp>
        <p:sp>
          <p:nvSpPr>
            <p:cNvPr id="45099"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p:spPr>
          <p:txBody>
            <a:bodyPr wrap="none" anchor="ctr"/>
            <a:lstStyle/>
            <a:p>
              <a:endParaRPr lang="en-US"/>
            </a:p>
          </p:txBody>
        </p:sp>
        <p:sp>
          <p:nvSpPr>
            <p:cNvPr id="45100"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p:spPr>
          <p:txBody>
            <a:bodyPr wrap="none" anchor="ctr"/>
            <a:lstStyle/>
            <a:p>
              <a:endParaRPr lang="en-US"/>
            </a:p>
          </p:txBody>
        </p:sp>
        <p:sp>
          <p:nvSpPr>
            <p:cNvPr id="45101" name="Text Box 44"/>
            <p:cNvSpPr txBox="1">
              <a:spLocks noChangeArrowheads="1"/>
            </p:cNvSpPr>
            <p:nvPr/>
          </p:nvSpPr>
          <p:spPr bwMode="auto">
            <a:xfrm>
              <a:off x="4913" y="2519"/>
              <a:ext cx="165"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8</a:t>
              </a:r>
            </a:p>
          </p:txBody>
        </p:sp>
        <p:sp>
          <p:nvSpPr>
            <p:cNvPr id="45102"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p:spPr>
          <p:txBody>
            <a:bodyPr wrap="none" anchor="ctr"/>
            <a:lstStyle/>
            <a:p>
              <a:endParaRPr lang="en-US"/>
            </a:p>
          </p:txBody>
        </p:sp>
        <p:sp>
          <p:nvSpPr>
            <p:cNvPr id="45103" name="Text Box 46"/>
            <p:cNvSpPr txBox="1">
              <a:spLocks noChangeArrowheads="1"/>
            </p:cNvSpPr>
            <p:nvPr/>
          </p:nvSpPr>
          <p:spPr bwMode="auto">
            <a:xfrm>
              <a:off x="3619" y="2166"/>
              <a:ext cx="35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10</a:t>
              </a:r>
            </a:p>
          </p:txBody>
        </p:sp>
        <p:sp>
          <p:nvSpPr>
            <p:cNvPr id="45104"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p:spPr>
          <p:txBody>
            <a:bodyPr wrap="none" anchor="ctr"/>
            <a:lstStyle/>
            <a:p>
              <a:endParaRPr lang="en-US"/>
            </a:p>
          </p:txBody>
        </p:sp>
        <p:sp>
          <p:nvSpPr>
            <p:cNvPr id="45105" name="Text Box 48"/>
            <p:cNvSpPr txBox="1">
              <a:spLocks noChangeArrowheads="1"/>
            </p:cNvSpPr>
            <p:nvPr/>
          </p:nvSpPr>
          <p:spPr bwMode="auto">
            <a:xfrm>
              <a:off x="4712" y="2056"/>
              <a:ext cx="397"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16</a:t>
              </a:r>
            </a:p>
          </p:txBody>
        </p:sp>
        <p:sp>
          <p:nvSpPr>
            <p:cNvPr id="45106"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p:spPr>
          <p:txBody>
            <a:bodyPr wrap="none" anchor="ctr"/>
            <a:lstStyle/>
            <a:p>
              <a:endParaRPr lang="en-US"/>
            </a:p>
          </p:txBody>
        </p:sp>
        <p:sp>
          <p:nvSpPr>
            <p:cNvPr id="45107" name="Text Box 50"/>
            <p:cNvSpPr txBox="1">
              <a:spLocks noChangeArrowheads="1"/>
            </p:cNvSpPr>
            <p:nvPr/>
          </p:nvSpPr>
          <p:spPr bwMode="auto">
            <a:xfrm>
              <a:off x="4122" y="1750"/>
              <a:ext cx="311" cy="237"/>
            </a:xfrm>
            <a:prstGeom prst="rect">
              <a:avLst/>
            </a:prstGeom>
            <a:noFill/>
            <a:ln w="9525">
              <a:solidFill>
                <a:srgbClr val="0000FF"/>
              </a:solidFill>
              <a:miter lim="800000"/>
              <a:headEnd/>
              <a:tailEnd/>
            </a:ln>
          </p:spPr>
          <p:txBody>
            <a:bodyPr>
              <a:spAutoFit/>
            </a:bodyPr>
            <a:lstStyle/>
            <a:p>
              <a:pPr>
                <a:spcBef>
                  <a:spcPct val="50000"/>
                </a:spcBef>
                <a:buFontTx/>
                <a:buNone/>
              </a:pPr>
              <a:r>
                <a:rPr lang="en-US" sz="1800"/>
                <a:t>26</a:t>
              </a:r>
            </a:p>
          </p:txBody>
        </p:sp>
        <p:sp>
          <p:nvSpPr>
            <p:cNvPr id="45108"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p:spPr>
          <p:txBody>
            <a:bodyPr wrap="none" anchor="ctr"/>
            <a:lstStyle/>
            <a:p>
              <a:endParaRPr lang="en-US"/>
            </a:p>
          </p:txBody>
        </p:sp>
      </p:grpSp>
      <p:sp>
        <p:nvSpPr>
          <p:cNvPr id="45062" name="Text Box 52"/>
          <p:cNvSpPr txBox="1">
            <a:spLocks noChangeArrowheads="1"/>
          </p:cNvSpPr>
          <p:nvPr/>
        </p:nvSpPr>
        <p:spPr bwMode="auto">
          <a:xfrm>
            <a:off x="457200" y="5105400"/>
            <a:ext cx="8382000" cy="584775"/>
          </a:xfrm>
          <a:prstGeom prst="rect">
            <a:avLst/>
          </a:prstGeom>
          <a:noFill/>
          <a:ln w="9525">
            <a:solidFill>
              <a:schemeClr val="tx1"/>
            </a:solidFill>
            <a:miter lim="800000"/>
            <a:headEnd/>
            <a:tailEnd/>
          </a:ln>
        </p:spPr>
        <p:txBody>
          <a:bodyPr wrap="square">
            <a:spAutoFit/>
          </a:bodyPr>
          <a:lstStyle/>
          <a:p>
            <a:r>
              <a:rPr lang="en-US" sz="3200" dirty="0" smtClean="0"/>
              <a:t>010011000001110111101111011110100011100</a:t>
            </a:r>
            <a:endParaRPr lang="en-US" sz="3200" dirty="0"/>
          </a:p>
        </p:txBody>
      </p:sp>
      <p:sp>
        <p:nvSpPr>
          <p:cNvPr id="52" name="Rectangle 51"/>
          <p:cNvSpPr/>
          <p:nvPr/>
        </p:nvSpPr>
        <p:spPr>
          <a:xfrm>
            <a:off x="838200" y="5943600"/>
            <a:ext cx="1298753" cy="461665"/>
          </a:xfrm>
          <a:prstGeom prst="rect">
            <a:avLst/>
          </a:prstGeom>
        </p:spPr>
        <p:txBody>
          <a:bodyPr wrap="none">
            <a:spAutoFit/>
          </a:bodyPr>
          <a:lstStyle/>
          <a:p>
            <a:r>
              <a:rPr lang="en-US" sz="2400" dirty="0" err="1" smtClean="0"/>
              <a:t>krisna</a:t>
            </a:r>
            <a:r>
              <a:rPr lang="en-US" sz="2400" dirty="0" smtClean="0"/>
              <a:t> sir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heckerboard(across)">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Important Facts:</a:t>
            </a:r>
          </a:p>
        </p:txBody>
      </p:sp>
      <p:sp>
        <p:nvSpPr>
          <p:cNvPr id="18" name="TextBox 17"/>
          <p:cNvSpPr txBox="1"/>
          <p:nvPr/>
        </p:nvSpPr>
        <p:spPr>
          <a:xfrm>
            <a:off x="152400" y="914400"/>
            <a:ext cx="8839200" cy="7017306"/>
          </a:xfrm>
          <a:prstGeom prst="rect">
            <a:avLst/>
          </a:prstGeom>
          <a:noFill/>
        </p:spPr>
        <p:txBody>
          <a:bodyPr wrap="square" rtlCol="0">
            <a:spAutoFit/>
          </a:bodyPr>
          <a:lstStyle/>
          <a:p>
            <a:pPr marL="342900" indent="-342900">
              <a:lnSpc>
                <a:spcPct val="150000"/>
              </a:lnSpc>
              <a:buAutoNum type="arabicPeriod"/>
            </a:pPr>
            <a:r>
              <a:rPr lang="en-US" dirty="0" smtClean="0">
                <a:solidFill>
                  <a:srgbClr val="FF0000"/>
                </a:solidFill>
              </a:rPr>
              <a:t>It is an example of a greedy algorithm: </a:t>
            </a:r>
            <a:r>
              <a:rPr lang="en-US" dirty="0" smtClean="0"/>
              <a:t>It's called greedy because the two smallest nodes are chosen at each step, and this local decision results in a globally optimal encoding tree.</a:t>
            </a:r>
          </a:p>
          <a:p>
            <a:pPr marL="342900" indent="-342900">
              <a:lnSpc>
                <a:spcPct val="150000"/>
              </a:lnSpc>
              <a:buAutoNum type="arabicPeriod"/>
            </a:pPr>
            <a:r>
              <a:rPr lang="en-US" dirty="0" smtClean="0">
                <a:solidFill>
                  <a:srgbClr val="FF0000"/>
                </a:solidFill>
              </a:rPr>
              <a:t>Huffman tree is an optimal tree: </a:t>
            </a:r>
            <a:r>
              <a:rPr lang="en-US" dirty="0" smtClean="0"/>
              <a:t>there are no other trees with the same characters that use fewer bits to encode the same string.</a:t>
            </a:r>
          </a:p>
          <a:p>
            <a:pPr marL="342900" indent="-342900">
              <a:lnSpc>
                <a:spcPct val="150000"/>
              </a:lnSpc>
              <a:buAutoNum type="arabicPeriod"/>
            </a:pPr>
            <a:r>
              <a:rPr lang="en-US" b="1" dirty="0" smtClean="0">
                <a:solidFill>
                  <a:srgbClr val="FF0000"/>
                </a:solidFill>
              </a:rPr>
              <a:t>Huffman codes are prefix free codes (prefix codes) </a:t>
            </a:r>
            <a:r>
              <a:rPr lang="en-US" b="1" dirty="0" smtClean="0"/>
              <a:t>i.e. the codes (bit sequences) are assigned in such a way that the code assigned to one character is not prefix of code assigned to any other character. This is how Huffman Coding makes sure that there is no ambiguity when decoding the generated bit stream.</a:t>
            </a:r>
          </a:p>
          <a:p>
            <a:pPr marL="342900" indent="-342900">
              <a:lnSpc>
                <a:spcPct val="150000"/>
              </a:lnSpc>
              <a:buAutoNum type="arabicPeriod"/>
            </a:pPr>
            <a:r>
              <a:rPr lang="en-US" b="1" dirty="0" smtClean="0">
                <a:solidFill>
                  <a:srgbClr val="FF0000"/>
                </a:solidFill>
              </a:rPr>
              <a:t>Huffman coding is used to assign variable size code for symbol</a:t>
            </a:r>
            <a:r>
              <a:rPr lang="en-US" b="1" dirty="0" smtClean="0"/>
              <a:t>. In Huffman coding, less size code is assigned to frequently occurring symbols and large size code is assigned to rarely occurring symbols. </a:t>
            </a:r>
          </a:p>
          <a:p>
            <a:pPr marL="342900" indent="-342900">
              <a:lnSpc>
                <a:spcPct val="150000"/>
              </a:lnSpc>
              <a:buAutoNum type="arabicPeriod"/>
            </a:pPr>
            <a:endParaRPr lang="en-US" b="1" dirty="0" smtClean="0"/>
          </a:p>
          <a:p>
            <a:pPr marL="342900" indent="-342900">
              <a:lnSpc>
                <a:spcPct val="150000"/>
              </a:lnSpc>
              <a:buAutoNum type="arabicPeriod"/>
            </a:pPr>
            <a:endParaRPr lang="en-US" b="1" dirty="0" smtClean="0"/>
          </a:p>
          <a:p>
            <a:pPr marL="342900" indent="-342900">
              <a:lnSpc>
                <a:spcPct val="150000"/>
              </a:lnSpc>
              <a:buAutoNum type="arabicPeriod"/>
            </a:pPr>
            <a:endParaRPr lang="en-US" dirty="0" smtClean="0"/>
          </a:p>
          <a:p>
            <a:pPr marL="342900" indent="-342900">
              <a:lnSpc>
                <a:spcPct val="15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Huffman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r>
              <a:rPr lang="en-US" dirty="0" smtClean="0"/>
              <a:t>Let following information is given –</a:t>
            </a:r>
          </a:p>
          <a:p>
            <a:endParaRPr lang="en-US" dirty="0" smtClean="0"/>
          </a:p>
          <a:p>
            <a:endParaRPr lang="en-US" dirty="0"/>
          </a:p>
        </p:txBody>
      </p:sp>
      <p:graphicFrame>
        <p:nvGraphicFramePr>
          <p:cNvPr id="8" name="Table 7"/>
          <p:cNvGraphicFramePr>
            <a:graphicFrameLocks noGrp="1"/>
          </p:cNvGraphicFramePr>
          <p:nvPr/>
        </p:nvGraphicFramePr>
        <p:xfrm>
          <a:off x="1447800" y="1524000"/>
          <a:ext cx="3962399" cy="741680"/>
        </p:xfrm>
        <a:graphic>
          <a:graphicData uri="http://schemas.openxmlformats.org/drawingml/2006/table">
            <a:tbl>
              <a:tblPr firstRow="1" bandRow="1">
                <a:tableStyleId>{5940675A-B579-460E-94D1-54222C63F5DA}</a:tableStyleId>
              </a:tblPr>
              <a:tblGrid>
                <a:gridCol w="566057"/>
                <a:gridCol w="566057"/>
                <a:gridCol w="566057"/>
                <a:gridCol w="566057"/>
                <a:gridCol w="566057"/>
                <a:gridCol w="566057"/>
                <a:gridCol w="566057"/>
              </a:tblGrid>
              <a:tr h="370840">
                <a:tc>
                  <a:txBody>
                    <a:bodyPr/>
                    <a:lstStyle/>
                    <a:p>
                      <a:pPr algn="ctr"/>
                      <a:r>
                        <a:rPr lang="en-US" dirty="0" smtClean="0"/>
                        <a:t>A </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G</a:t>
                      </a:r>
                      <a:endParaRPr lang="en-US" dirty="0"/>
                    </a:p>
                  </a:txBody>
                  <a:tcPr/>
                </a:tc>
              </a:tr>
              <a:tr h="370840">
                <a:tc>
                  <a:txBody>
                    <a:bodyPr/>
                    <a:lstStyle/>
                    <a:p>
                      <a:pPr algn="ctr"/>
                      <a:r>
                        <a:rPr lang="en-US" dirty="0" smtClean="0"/>
                        <a:t>16</a:t>
                      </a:r>
                      <a:endParaRPr lang="en-US" dirty="0"/>
                    </a:p>
                  </a:txBody>
                  <a:tcPr/>
                </a:tc>
                <a:tc>
                  <a:txBody>
                    <a:bodyPr/>
                    <a:lstStyle/>
                    <a:p>
                      <a:pPr algn="ctr"/>
                      <a:r>
                        <a:rPr lang="en-US" dirty="0" smtClean="0"/>
                        <a:t>11</a:t>
                      </a:r>
                      <a:endParaRPr lang="en-US" dirty="0"/>
                    </a:p>
                  </a:txBody>
                  <a:tcPr/>
                </a:tc>
                <a:tc>
                  <a:txBody>
                    <a:bodyPr/>
                    <a:lstStyle/>
                    <a:p>
                      <a:pPr algn="ctr"/>
                      <a:r>
                        <a:rPr lang="en-US" dirty="0" smtClean="0"/>
                        <a:t>7</a:t>
                      </a:r>
                      <a:endParaRPr lang="en-US" dirty="0"/>
                    </a:p>
                  </a:txBody>
                  <a:tcPr/>
                </a:tc>
                <a:tc>
                  <a:txBody>
                    <a:bodyPr/>
                    <a:lstStyle/>
                    <a:p>
                      <a:pPr algn="ctr"/>
                      <a:r>
                        <a:rPr lang="en-US" dirty="0" smtClean="0"/>
                        <a:t>20</a:t>
                      </a:r>
                      <a:endParaRPr lang="en-US" dirty="0"/>
                    </a:p>
                  </a:txBody>
                  <a:tcPr/>
                </a:tc>
                <a:tc>
                  <a:txBody>
                    <a:bodyPr/>
                    <a:lstStyle/>
                    <a:p>
                      <a:pPr algn="ctr"/>
                      <a:r>
                        <a:rPr lang="en-US" dirty="0" smtClean="0"/>
                        <a:t>25</a:t>
                      </a:r>
                      <a:endParaRPr lang="en-US" dirty="0"/>
                    </a:p>
                  </a:txBody>
                  <a:tcPr/>
                </a:tc>
                <a:tc>
                  <a:txBody>
                    <a:bodyPr/>
                    <a:lstStyle/>
                    <a:p>
                      <a:pPr algn="ctr"/>
                      <a:r>
                        <a:rPr lang="en-US" dirty="0" smtClean="0"/>
                        <a:t>5</a:t>
                      </a:r>
                      <a:endParaRPr lang="en-US" dirty="0"/>
                    </a:p>
                  </a:txBody>
                  <a:tcPr/>
                </a:tc>
                <a:tc>
                  <a:txBody>
                    <a:bodyPr/>
                    <a:lstStyle/>
                    <a:p>
                      <a:pPr algn="ctr"/>
                      <a:r>
                        <a:rPr lang="en-US" dirty="0" smtClean="0"/>
                        <a:t>16</a:t>
                      </a:r>
                      <a:endParaRPr lang="en-US" dirty="0"/>
                    </a:p>
                  </a:txBody>
                  <a:tcPr/>
                </a:tc>
              </a:tr>
            </a:tbl>
          </a:graphicData>
        </a:graphic>
      </p:graphicFrame>
      <p:grpSp>
        <p:nvGrpSpPr>
          <p:cNvPr id="2" name="Group 52"/>
          <p:cNvGrpSpPr/>
          <p:nvPr/>
        </p:nvGrpSpPr>
        <p:grpSpPr>
          <a:xfrm>
            <a:off x="1905000" y="2667000"/>
            <a:ext cx="6248400" cy="3276600"/>
            <a:chOff x="1981200" y="2667000"/>
            <a:chExt cx="6248400" cy="3276600"/>
          </a:xfrm>
        </p:grpSpPr>
        <p:sp>
          <p:nvSpPr>
            <p:cNvPr id="9" name="Oval 8"/>
            <p:cNvSpPr/>
            <p:nvPr/>
          </p:nvSpPr>
          <p:spPr>
            <a:xfrm>
              <a:off x="4114800" y="26670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US" dirty="0"/>
            </a:p>
          </p:txBody>
        </p:sp>
        <p:sp>
          <p:nvSpPr>
            <p:cNvPr id="10" name="Oval 9"/>
            <p:cNvSpPr/>
            <p:nvPr/>
          </p:nvSpPr>
          <p:spPr>
            <a:xfrm>
              <a:off x="5562600" y="32766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57</a:t>
              </a:r>
              <a:endParaRPr lang="en-US" dirty="0"/>
            </a:p>
          </p:txBody>
        </p:sp>
        <p:sp>
          <p:nvSpPr>
            <p:cNvPr id="12" name="Oval 11"/>
            <p:cNvSpPr/>
            <p:nvPr/>
          </p:nvSpPr>
          <p:spPr>
            <a:xfrm>
              <a:off x="2743200" y="32766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sp>
          <p:nvSpPr>
            <p:cNvPr id="13" name="Oval 12"/>
            <p:cNvSpPr/>
            <p:nvPr/>
          </p:nvSpPr>
          <p:spPr>
            <a:xfrm>
              <a:off x="3657600" y="39624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
          <p:nvSpPr>
            <p:cNvPr id="14" name="Oval 13"/>
            <p:cNvSpPr/>
            <p:nvPr/>
          </p:nvSpPr>
          <p:spPr>
            <a:xfrm>
              <a:off x="4495800" y="46482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6" name="Oval 15"/>
            <p:cNvSpPr/>
            <p:nvPr/>
          </p:nvSpPr>
          <p:spPr>
            <a:xfrm>
              <a:off x="6705600" y="39624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
          <p:nvSpPr>
            <p:cNvPr id="19" name="Rectangle 18"/>
            <p:cNvSpPr/>
            <p:nvPr/>
          </p:nvSpPr>
          <p:spPr>
            <a:xfrm>
              <a:off x="1981200" y="40386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21" name="Rectangle 20"/>
            <p:cNvSpPr/>
            <p:nvPr/>
          </p:nvSpPr>
          <p:spPr>
            <a:xfrm>
              <a:off x="2971800" y="47244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p>
          </p:txBody>
        </p:sp>
        <p:sp>
          <p:nvSpPr>
            <p:cNvPr id="22" name="Rectangle 21"/>
            <p:cNvSpPr/>
            <p:nvPr/>
          </p:nvSpPr>
          <p:spPr>
            <a:xfrm>
              <a:off x="3810000" y="54864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p>
          </p:txBody>
        </p:sp>
        <p:sp>
          <p:nvSpPr>
            <p:cNvPr id="23" name="Rectangle 22"/>
            <p:cNvSpPr/>
            <p:nvPr/>
          </p:nvSpPr>
          <p:spPr>
            <a:xfrm>
              <a:off x="5486400" y="54864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p>
          </p:txBody>
        </p:sp>
        <p:sp>
          <p:nvSpPr>
            <p:cNvPr id="24" name="Rectangle 23"/>
            <p:cNvSpPr/>
            <p:nvPr/>
          </p:nvSpPr>
          <p:spPr>
            <a:xfrm>
              <a:off x="6096000" y="48768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p>
          </p:txBody>
        </p:sp>
        <p:sp>
          <p:nvSpPr>
            <p:cNvPr id="25" name="Rectangle 24"/>
            <p:cNvSpPr/>
            <p:nvPr/>
          </p:nvSpPr>
          <p:spPr>
            <a:xfrm>
              <a:off x="7696200" y="48006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p>
          </p:txBody>
        </p:sp>
        <p:sp>
          <p:nvSpPr>
            <p:cNvPr id="26" name="Rectangle 25"/>
            <p:cNvSpPr/>
            <p:nvPr/>
          </p:nvSpPr>
          <p:spPr>
            <a:xfrm>
              <a:off x="4876800" y="3962400"/>
              <a:ext cx="533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p>
          </p:txBody>
        </p:sp>
        <p:cxnSp>
          <p:nvCxnSpPr>
            <p:cNvPr id="28" name="Straight Connector 27"/>
            <p:cNvCxnSpPr>
              <a:stCxn id="9" idx="3"/>
              <a:endCxn id="12" idx="7"/>
            </p:cNvCxnSpPr>
            <p:nvPr/>
          </p:nvCxnSpPr>
          <p:spPr>
            <a:xfrm flipH="1">
              <a:off x="3458648" y="3057245"/>
              <a:ext cx="778904" cy="286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6"/>
              <a:endCxn id="10" idx="1"/>
            </p:cNvCxnSpPr>
            <p:nvPr/>
          </p:nvCxnSpPr>
          <p:spPr>
            <a:xfrm>
              <a:off x="4953000" y="2895600"/>
              <a:ext cx="732352"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19" idx="0"/>
            </p:cNvCxnSpPr>
            <p:nvPr/>
          </p:nvCxnSpPr>
          <p:spPr>
            <a:xfrm flipH="1">
              <a:off x="2247900" y="3666845"/>
              <a:ext cx="618052" cy="37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5"/>
              <a:endCxn id="13" idx="0"/>
            </p:cNvCxnSpPr>
            <p:nvPr/>
          </p:nvCxnSpPr>
          <p:spPr>
            <a:xfrm>
              <a:off x="3458648" y="3666845"/>
              <a:ext cx="618052"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3" idx="4"/>
              <a:endCxn id="21" idx="0"/>
            </p:cNvCxnSpPr>
            <p:nvPr/>
          </p:nvCxnSpPr>
          <p:spPr>
            <a:xfrm flipH="1">
              <a:off x="3238500" y="44196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4"/>
              <a:endCxn id="14" idx="0"/>
            </p:cNvCxnSpPr>
            <p:nvPr/>
          </p:nvCxnSpPr>
          <p:spPr>
            <a:xfrm>
              <a:off x="4076700" y="4419600"/>
              <a:ext cx="838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 idx="3"/>
              <a:endCxn id="26" idx="0"/>
            </p:cNvCxnSpPr>
            <p:nvPr/>
          </p:nvCxnSpPr>
          <p:spPr>
            <a:xfrm flipH="1">
              <a:off x="5143500" y="3666845"/>
              <a:ext cx="541852"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5"/>
              <a:endCxn id="16" idx="0"/>
            </p:cNvCxnSpPr>
            <p:nvPr/>
          </p:nvCxnSpPr>
          <p:spPr>
            <a:xfrm>
              <a:off x="6278048" y="3666845"/>
              <a:ext cx="846652"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4"/>
              <a:endCxn id="24" idx="0"/>
            </p:cNvCxnSpPr>
            <p:nvPr/>
          </p:nvCxnSpPr>
          <p:spPr>
            <a:xfrm flipH="1">
              <a:off x="6362700" y="4419600"/>
              <a:ext cx="762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6" idx="4"/>
              <a:endCxn id="25" idx="0"/>
            </p:cNvCxnSpPr>
            <p:nvPr/>
          </p:nvCxnSpPr>
          <p:spPr>
            <a:xfrm>
              <a:off x="7124700" y="44196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 idx="4"/>
              <a:endCxn id="22" idx="0"/>
            </p:cNvCxnSpPr>
            <p:nvPr/>
          </p:nvCxnSpPr>
          <p:spPr>
            <a:xfrm flipH="1">
              <a:off x="4076700" y="51054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4" idx="4"/>
              <a:endCxn id="23" idx="0"/>
            </p:cNvCxnSpPr>
            <p:nvPr/>
          </p:nvCxnSpPr>
          <p:spPr>
            <a:xfrm>
              <a:off x="4914900" y="5105400"/>
              <a:ext cx="838200" cy="381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381000" y="1524000"/>
            <a:ext cx="733149" cy="369332"/>
          </a:xfrm>
          <a:prstGeom prst="rect">
            <a:avLst/>
          </a:prstGeom>
          <a:noFill/>
        </p:spPr>
        <p:txBody>
          <a:bodyPr wrap="none" rtlCol="0">
            <a:spAutoFit/>
          </a:bodyPr>
          <a:lstStyle/>
          <a:p>
            <a:r>
              <a:rPr lang="en-US" sz="1600" b="1" dirty="0" smtClean="0"/>
              <a:t>Letter</a:t>
            </a:r>
            <a:r>
              <a:rPr lang="en-US" b="1" dirty="0" smtClean="0"/>
              <a:t> </a:t>
            </a:r>
            <a:endParaRPr lang="en-US" b="1" dirty="0"/>
          </a:p>
        </p:txBody>
      </p:sp>
      <p:sp>
        <p:nvSpPr>
          <p:cNvPr id="35" name="TextBox 34"/>
          <p:cNvSpPr txBox="1"/>
          <p:nvPr/>
        </p:nvSpPr>
        <p:spPr>
          <a:xfrm>
            <a:off x="152400" y="1905000"/>
            <a:ext cx="1118511" cy="338554"/>
          </a:xfrm>
          <a:prstGeom prst="rect">
            <a:avLst/>
          </a:prstGeom>
          <a:noFill/>
        </p:spPr>
        <p:txBody>
          <a:bodyPr wrap="none" rtlCol="0">
            <a:spAutoFit/>
          </a:bodyPr>
          <a:lstStyle/>
          <a:p>
            <a:r>
              <a:rPr lang="en-US" sz="1600" b="1" dirty="0" smtClean="0"/>
              <a:t>Frequency</a:t>
            </a:r>
            <a:r>
              <a:rPr lang="en-US" sz="1600" dirty="0" smtClean="0"/>
              <a:t> </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dirty="0">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Some Important Facts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10" name="Rectangle 9"/>
          <p:cNvSpPr/>
          <p:nvPr/>
        </p:nvSpPr>
        <p:spPr>
          <a:xfrm>
            <a:off x="533400" y="914400"/>
            <a:ext cx="8305800" cy="5663089"/>
          </a:xfrm>
          <a:prstGeom prst="rect">
            <a:avLst/>
          </a:prstGeom>
        </p:spPr>
        <p:txBody>
          <a:bodyPr wrap="square">
            <a:spAutoFit/>
          </a:bodyPr>
          <a:lstStyle/>
          <a:p>
            <a:pPr>
              <a:lnSpc>
                <a:spcPct val="114000"/>
              </a:lnSpc>
              <a:buFont typeface="Wingdings" pitchFamily="2" charset="2"/>
              <a:buChar char="Ø"/>
            </a:pPr>
            <a:r>
              <a:rPr lang="en-US" sz="2000" b="1" dirty="0" smtClean="0"/>
              <a:t>Let T be a nonempty, full binary tree Then: </a:t>
            </a:r>
          </a:p>
          <a:p>
            <a:pPr marL="342900" indent="-342900">
              <a:lnSpc>
                <a:spcPct val="114000"/>
              </a:lnSpc>
              <a:buAutoNum type="alphaLcParenBoth"/>
            </a:pPr>
            <a:r>
              <a:rPr lang="en-US" sz="2000" dirty="0" smtClean="0">
                <a:solidFill>
                  <a:srgbClr val="FF0000"/>
                </a:solidFill>
              </a:rPr>
              <a:t>If T has I internal nodes, the number of leaves  L = I + 1. </a:t>
            </a:r>
          </a:p>
          <a:p>
            <a:pPr marL="342900" indent="-342900">
              <a:lnSpc>
                <a:spcPct val="114000"/>
              </a:lnSpc>
            </a:pPr>
            <a:r>
              <a:rPr lang="en-US" sz="2000" dirty="0" smtClean="0">
                <a:solidFill>
                  <a:srgbClr val="FF0000"/>
                </a:solidFill>
              </a:rPr>
              <a:t>(b) If T has I internal nodes, the total number of nodes  N = 2I + 1. </a:t>
            </a:r>
            <a:endParaRPr lang="en-US" sz="2000" dirty="0" smtClean="0"/>
          </a:p>
          <a:p>
            <a:pPr marL="342900" indent="-342900">
              <a:lnSpc>
                <a:spcPct val="114000"/>
              </a:lnSpc>
            </a:pPr>
            <a:r>
              <a:rPr lang="en-US" sz="2000" dirty="0" smtClean="0"/>
              <a:t>(c) If T has a total of N nodes, the number of internal nodes  I = (N – 1)/2.</a:t>
            </a:r>
          </a:p>
          <a:p>
            <a:pPr marL="342900" indent="-342900">
              <a:lnSpc>
                <a:spcPct val="114000"/>
              </a:lnSpc>
            </a:pPr>
            <a:r>
              <a:rPr lang="en-US" sz="2000" dirty="0" smtClean="0"/>
              <a:t>(d) If T has a total of N nodes, the number of leaves  L = (N + 1)/2.</a:t>
            </a:r>
          </a:p>
          <a:p>
            <a:pPr marL="342900" indent="-342900">
              <a:lnSpc>
                <a:spcPct val="114000"/>
              </a:lnSpc>
            </a:pPr>
            <a:r>
              <a:rPr lang="en-US" sz="2000" dirty="0" smtClean="0"/>
              <a:t>(e) If T has L leaves, the total number of nodes  N = 2L – 1. </a:t>
            </a:r>
          </a:p>
          <a:p>
            <a:pPr marL="342900" indent="-342900">
              <a:lnSpc>
                <a:spcPct val="114000"/>
              </a:lnSpc>
            </a:pPr>
            <a:r>
              <a:rPr lang="en-US" sz="2000" dirty="0" smtClean="0"/>
              <a:t>(f) If T has L leaves, the number of internal nodes  I = L – 1.</a:t>
            </a:r>
          </a:p>
          <a:p>
            <a:pPr marL="342900" indent="-342900" algn="just">
              <a:lnSpc>
                <a:spcPct val="114000"/>
              </a:lnSpc>
            </a:pPr>
            <a:endParaRPr lang="en-US" sz="2000" dirty="0" smtClean="0">
              <a:solidFill>
                <a:srgbClr val="FF0000"/>
              </a:solidFill>
            </a:endParaRPr>
          </a:p>
          <a:p>
            <a:pPr marL="342900" indent="-342900" algn="just">
              <a:lnSpc>
                <a:spcPct val="114000"/>
              </a:lnSpc>
            </a:pPr>
            <a:r>
              <a:rPr lang="en-US" sz="2000" dirty="0" smtClean="0">
                <a:solidFill>
                  <a:srgbClr val="FF0000"/>
                </a:solidFill>
              </a:rPr>
              <a:t>Note: the number of nodes N, the number of leaves L, and the number of internal nodes I are related in such a way that if you know any one of them, you can determine the other two.</a:t>
            </a:r>
          </a:p>
          <a:p>
            <a:pPr>
              <a:lnSpc>
                <a:spcPct val="114000"/>
              </a:lnSpc>
              <a:buFont typeface="Wingdings" pitchFamily="2" charset="2"/>
              <a:buChar char="Ø"/>
            </a:pPr>
            <a:r>
              <a:rPr lang="en-US" sz="2000" dirty="0" smtClean="0"/>
              <a:t>A full binary tree of height h can have a </a:t>
            </a:r>
            <a:r>
              <a:rPr lang="en-US" sz="2000" b="1" dirty="0" smtClean="0"/>
              <a:t>maximum</a:t>
            </a:r>
            <a:r>
              <a:rPr lang="en-US" sz="2000" dirty="0" smtClean="0"/>
              <a:t> of 2</a:t>
            </a:r>
            <a:r>
              <a:rPr lang="en-US" sz="2000" baseline="30000" dirty="0" smtClean="0"/>
              <a:t>h </a:t>
            </a:r>
            <a:r>
              <a:rPr lang="en-US" sz="2000" dirty="0" smtClean="0"/>
              <a:t> leaf nodes, it can have a </a:t>
            </a:r>
            <a:r>
              <a:rPr lang="en-US" sz="2000" b="1" dirty="0" smtClean="0"/>
              <a:t>maximum</a:t>
            </a:r>
            <a:r>
              <a:rPr lang="en-US" sz="2000" dirty="0" smtClean="0"/>
              <a:t> of  2</a:t>
            </a:r>
            <a:r>
              <a:rPr lang="en-US" sz="2000" baseline="30000" dirty="0" smtClean="0"/>
              <a:t>h </a:t>
            </a:r>
            <a:r>
              <a:rPr lang="en-US" sz="2000" dirty="0" smtClean="0"/>
              <a:t> – 1 internal nodes. </a:t>
            </a:r>
          </a:p>
          <a:p>
            <a:pPr>
              <a:lnSpc>
                <a:spcPct val="114000"/>
              </a:lnSpc>
              <a:buFont typeface="Wingdings" pitchFamily="2" charset="2"/>
              <a:buChar char="Ø"/>
            </a:pPr>
            <a:r>
              <a:rPr lang="en-US" sz="2000" dirty="0" smtClean="0"/>
              <a:t>Maximum nodes in a full binary tree  =maximum number of leaves + maximum number of internal nodes =2</a:t>
            </a:r>
            <a:r>
              <a:rPr lang="en-US" sz="2000" baseline="30000" dirty="0" smtClean="0"/>
              <a:t>h+1 </a:t>
            </a:r>
            <a:r>
              <a:rPr lang="en-US" sz="2000" dirty="0" smtClean="0"/>
              <a:t> – 1 </a:t>
            </a:r>
          </a:p>
          <a:p>
            <a:pPr marL="342900" indent="-342900" algn="just"/>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Application  of Huffman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000821"/>
          </a:xfrm>
          <a:prstGeom prst="rect">
            <a:avLst/>
          </a:prstGeom>
          <a:noFill/>
        </p:spPr>
        <p:txBody>
          <a:bodyPr wrap="square" rtlCol="0">
            <a:spAutoFit/>
          </a:bodyPr>
          <a:lstStyle/>
          <a:p>
            <a:pPr>
              <a:lnSpc>
                <a:spcPct val="150000"/>
              </a:lnSpc>
            </a:pPr>
            <a:r>
              <a:rPr lang="en-US" dirty="0" smtClean="0"/>
              <a:t>Huffman tree is used to compress the text(message) if we want to send a message on network.</a:t>
            </a:r>
          </a:p>
          <a:p>
            <a:pPr>
              <a:lnSpc>
                <a:spcPct val="150000"/>
              </a:lnSpc>
              <a:buFont typeface="Wingdings" pitchFamily="2" charset="2"/>
              <a:buChar char="Ø"/>
            </a:pPr>
            <a:r>
              <a:rPr lang="en-US" dirty="0" smtClean="0">
                <a:solidFill>
                  <a:srgbClr val="FF0000"/>
                </a:solidFill>
              </a:rPr>
              <a:t>    JPEG image format uses Huffman algorithm for compression.</a:t>
            </a:r>
          </a:p>
          <a:p>
            <a:pPr>
              <a:lnSpc>
                <a:spcPct val="150000"/>
              </a:lnSpc>
              <a:buFont typeface="Wingdings" pitchFamily="2" charset="2"/>
              <a:buChar char="Ø"/>
            </a:pPr>
            <a:r>
              <a:rPr lang="en-US" dirty="0" smtClean="0"/>
              <a:t>    GZIP, PKZIP (</a:t>
            </a:r>
            <a:r>
              <a:rPr lang="en-US" dirty="0" err="1" smtClean="0"/>
              <a:t>winzip</a:t>
            </a:r>
            <a:r>
              <a:rPr lang="en-US" dirty="0" smtClean="0"/>
              <a:t> etc) and BZIP2, </a:t>
            </a:r>
          </a:p>
          <a:p>
            <a:pPr>
              <a:lnSpc>
                <a:spcPct val="150000"/>
              </a:lnSpc>
              <a:buFont typeface="Wingdings" pitchFamily="2" charset="2"/>
              <a:buChar char="Ø"/>
            </a:pPr>
            <a:r>
              <a:rPr lang="en-US" dirty="0" smtClean="0"/>
              <a:t>    Image format PNG also uses Huffman coding</a:t>
            </a:r>
          </a:p>
          <a:p>
            <a:pPr>
              <a:lnSpc>
                <a:spcPct val="150000"/>
              </a:lnSpc>
              <a:buFont typeface="Wingdings" pitchFamily="2" charset="2"/>
              <a:buChar char="Ø"/>
            </a:pPr>
            <a:r>
              <a:rPr lang="en-US" dirty="0" smtClean="0"/>
              <a:t>    used in Video format MPEG </a:t>
            </a:r>
          </a:p>
          <a:p>
            <a:pPr>
              <a:lnSpc>
                <a:spcPct val="150000"/>
              </a:lnSpc>
            </a:pPr>
            <a:r>
              <a:rPr lang="en-US" dirty="0" smtClean="0"/>
              <a:t>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Exercise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8" name="TextBox 7"/>
          <p:cNvSpPr txBox="1"/>
          <p:nvPr/>
        </p:nvSpPr>
        <p:spPr>
          <a:xfrm>
            <a:off x="228600" y="838200"/>
            <a:ext cx="8610600" cy="2862322"/>
          </a:xfrm>
          <a:prstGeom prst="rect">
            <a:avLst/>
          </a:prstGeom>
          <a:noFill/>
        </p:spPr>
        <p:txBody>
          <a:bodyPr wrap="square" rtlCol="0">
            <a:spAutoFit/>
          </a:bodyPr>
          <a:lstStyle/>
          <a:p>
            <a:r>
              <a:rPr lang="en-US" dirty="0" smtClean="0"/>
              <a:t>Draw the </a:t>
            </a:r>
            <a:r>
              <a:rPr lang="en-US" dirty="0" err="1" smtClean="0"/>
              <a:t>huffman</a:t>
            </a:r>
            <a:r>
              <a:rPr lang="en-US" dirty="0" smtClean="0"/>
              <a:t> tree and find the codes for the following statements –</a:t>
            </a:r>
          </a:p>
          <a:p>
            <a:endParaRPr lang="en-US" dirty="0" smtClean="0"/>
          </a:p>
          <a:p>
            <a:pPr marL="457200" indent="-457200" algn="just">
              <a:lnSpc>
                <a:spcPct val="150000"/>
              </a:lnSpc>
              <a:buFont typeface="+mj-lt"/>
              <a:buAutoNum type="arabicPeriod"/>
            </a:pPr>
            <a:r>
              <a:rPr lang="en-US" sz="2400" dirty="0" smtClean="0"/>
              <a:t>the quick brown fox jumps over the lazy dog</a:t>
            </a:r>
          </a:p>
          <a:p>
            <a:pPr marL="457200" indent="-457200" algn="just">
              <a:lnSpc>
                <a:spcPct val="150000"/>
              </a:lnSpc>
              <a:buFont typeface="+mj-lt"/>
              <a:buAutoNum type="arabicPeriod"/>
            </a:pPr>
            <a:r>
              <a:rPr lang="en-US" sz="2400" dirty="0" smtClean="0"/>
              <a:t>Eerie eye seen near the lake.</a:t>
            </a:r>
          </a:p>
          <a:p>
            <a:pPr marL="457200" indent="-457200" algn="just">
              <a:lnSpc>
                <a:spcPct val="150000"/>
              </a:lnSpc>
              <a:buFont typeface="+mj-lt"/>
              <a:buAutoNum type="arabicPeriod"/>
            </a:pPr>
            <a:r>
              <a:rPr lang="en-IN" sz="2400" dirty="0" smtClean="0"/>
              <a:t>A cat may look at a king</a:t>
            </a:r>
            <a:endParaRPr lang="en-US" sz="2400" dirty="0" smtClean="0"/>
          </a:p>
          <a:p>
            <a:pPr marL="457200" indent="-457200" algn="just">
              <a:lnSpc>
                <a:spcPct val="150000"/>
              </a:lnSpc>
              <a:buFont typeface="+mj-lt"/>
              <a:buAutoNum type="arabicPeriod"/>
            </a:pPr>
            <a:r>
              <a:rPr lang="en-IN" sz="2400" dirty="0" smtClean="0"/>
              <a:t>Fortune favours the brave</a:t>
            </a:r>
            <a:endParaRPr lang="en-IN"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pPr lvl="0" algn="just"/>
            <a:r>
              <a:rPr lang="en-US" sz="2000" b="1" dirty="0" smtClean="0"/>
              <a:t>Method</a:t>
            </a:r>
            <a:r>
              <a:rPr lang="en-US" sz="2000" dirty="0" smtClean="0"/>
              <a:t>:  </a:t>
            </a:r>
          </a:p>
          <a:p>
            <a:pPr lvl="0" algn="just"/>
            <a:r>
              <a:rPr lang="en-US" sz="2000" dirty="0" smtClean="0"/>
              <a:t>Step 1:  To find the root node we select leftmost element in a preorder sequence, let say this node is X.</a:t>
            </a:r>
          </a:p>
          <a:p>
            <a:pPr lvl="0" algn="just"/>
            <a:r>
              <a:rPr lang="en-US" sz="2000" dirty="0" smtClean="0"/>
              <a:t>Step 2:  Search this node X in </a:t>
            </a:r>
            <a:r>
              <a:rPr lang="en-US" sz="2000" dirty="0" err="1" smtClean="0"/>
              <a:t>Inorder</a:t>
            </a:r>
            <a:r>
              <a:rPr lang="en-US" sz="2000" dirty="0" smtClean="0"/>
              <a:t> sequence, all elements coming to the left side of X are the part of left </a:t>
            </a:r>
            <a:r>
              <a:rPr lang="en-US" sz="2000" dirty="0" err="1" smtClean="0"/>
              <a:t>subtree</a:t>
            </a:r>
            <a:r>
              <a:rPr lang="en-US" sz="2000" dirty="0" smtClean="0"/>
              <a:t> and elements on right are the part of right </a:t>
            </a:r>
            <a:r>
              <a:rPr lang="en-US" sz="2000" dirty="0" err="1" smtClean="0"/>
              <a:t>subtree</a:t>
            </a:r>
            <a:r>
              <a:rPr lang="en-US" sz="2000" dirty="0" smtClean="0"/>
              <a:t>. </a:t>
            </a:r>
          </a:p>
          <a:p>
            <a:pPr lvl="0" algn="just"/>
            <a:r>
              <a:rPr lang="en-US" sz="2000" dirty="0" smtClean="0"/>
              <a:t>Step 3: Repeat step1 and 2 recursively for each and every node .</a:t>
            </a:r>
          </a:p>
          <a:p>
            <a:pPr lvl="0" algn="just"/>
            <a:endParaRPr lang="en-US" sz="2000" dirty="0" smtClean="0"/>
          </a:p>
          <a:p>
            <a:pPr lvl="0"/>
            <a:r>
              <a:rPr lang="en-US" sz="2000" dirty="0" smtClean="0"/>
              <a:t>Example :Construct a binary tree for the following pre-order and in-order traversals:</a:t>
            </a:r>
          </a:p>
          <a:p>
            <a:pPr>
              <a:buNone/>
            </a:pPr>
            <a:r>
              <a:rPr lang="en-US" sz="2000" dirty="0" smtClean="0"/>
              <a:t>      In-order sequence: 	DIBHJEAFLKCGM</a:t>
            </a:r>
          </a:p>
          <a:p>
            <a:pPr>
              <a:buNone/>
            </a:pPr>
            <a:r>
              <a:rPr lang="en-US" sz="2000" dirty="0" smtClean="0"/>
              <a:t>      Pre-order sequence: 	ABDIEHJCFKLGM</a:t>
            </a:r>
            <a:endParaRPr lang="en-US" sz="2000" dirty="0"/>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Tree from given </a:t>
            </a:r>
            <a:r>
              <a:rPr lang="en-US" sz="2800" dirty="0" err="1"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inorder</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and preorder sequence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pPr lvl="0" algn="just">
              <a:lnSpc>
                <a:spcPct val="150000"/>
              </a:lnSpc>
            </a:pPr>
            <a:r>
              <a:rPr lang="en-US" sz="2000" dirty="0" smtClean="0"/>
              <a:t>AVL Tree is invented by GM </a:t>
            </a:r>
            <a:r>
              <a:rPr lang="en-US" sz="2000" b="1" dirty="0" err="1" smtClean="0"/>
              <a:t>A</a:t>
            </a:r>
            <a:r>
              <a:rPr lang="en-US" sz="2000" dirty="0" err="1" smtClean="0"/>
              <a:t>delson</a:t>
            </a:r>
            <a:r>
              <a:rPr lang="en-US" sz="2000" dirty="0" smtClean="0"/>
              <a:t> - </a:t>
            </a:r>
            <a:r>
              <a:rPr lang="en-US" sz="2000" b="1" dirty="0" err="1" smtClean="0"/>
              <a:t>V</a:t>
            </a:r>
            <a:r>
              <a:rPr lang="en-US" sz="2000" dirty="0" err="1" smtClean="0"/>
              <a:t>elsky</a:t>
            </a:r>
            <a:r>
              <a:rPr lang="en-US" sz="2000" dirty="0" smtClean="0"/>
              <a:t> and EM </a:t>
            </a:r>
            <a:r>
              <a:rPr lang="en-US" sz="2000" b="1" dirty="0" smtClean="0"/>
              <a:t>L</a:t>
            </a:r>
            <a:r>
              <a:rPr lang="en-US" sz="2000" dirty="0" smtClean="0"/>
              <a:t>andis in 1962. </a:t>
            </a:r>
          </a:p>
          <a:p>
            <a:pPr lvl="0" algn="just">
              <a:lnSpc>
                <a:spcPct val="150000"/>
              </a:lnSpc>
            </a:pPr>
            <a:r>
              <a:rPr lang="en-US" sz="2000" dirty="0" smtClean="0"/>
              <a:t>The tree is named AVL in </a:t>
            </a:r>
            <a:r>
              <a:rPr lang="en-US" sz="2000" dirty="0" err="1" smtClean="0"/>
              <a:t>honour</a:t>
            </a:r>
            <a:r>
              <a:rPr lang="en-US" sz="2000" dirty="0" smtClean="0"/>
              <a:t> of its inventors.</a:t>
            </a:r>
          </a:p>
          <a:p>
            <a:pPr>
              <a:lnSpc>
                <a:spcPct val="150000"/>
              </a:lnSpc>
            </a:pPr>
            <a:r>
              <a:rPr lang="en-US" sz="2000" dirty="0" smtClean="0"/>
              <a:t>AVL Tree can be defined as height balanced binary search tree in which each node is associated with a balance factor which is calculated by subtracting the height of its right sub-tree from that of its left sub-tree.</a:t>
            </a:r>
          </a:p>
          <a:p>
            <a:pPr>
              <a:lnSpc>
                <a:spcPct val="150000"/>
              </a:lnSpc>
            </a:pPr>
            <a:r>
              <a:rPr lang="en-US" sz="2000" dirty="0" smtClean="0"/>
              <a:t>Tree is said to be balanced if balance factor of each node is in between -1 to 1, otherwise, the tree will be unbalanced tree and need to be balanced.</a:t>
            </a:r>
          </a:p>
          <a:p>
            <a:pPr>
              <a:lnSpc>
                <a:spcPct val="150000"/>
              </a:lnSpc>
            </a:pPr>
            <a:r>
              <a:rPr lang="en-US" sz="2000" b="1" dirty="0" smtClean="0"/>
              <a:t>Balance Factor (k) = height (left(k)) - height (right(k))</a:t>
            </a:r>
          </a:p>
          <a:p>
            <a:pPr>
              <a:lnSpc>
                <a:spcPct val="150000"/>
              </a:lnSpc>
            </a:pPr>
            <a:r>
              <a:rPr lang="en-US" sz="2000" dirty="0" smtClean="0"/>
              <a:t>If balance factor of any node is 0, it means that the left sub-tree and right sub-tree contain equal height.</a:t>
            </a:r>
            <a:endParaRPr lang="en-US" sz="2000" b="1" dirty="0" smtClean="0"/>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AVL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pPr lvl="0" algn="just">
              <a:lnSpc>
                <a:spcPct val="150000"/>
              </a:lnSpc>
            </a:pPr>
            <a:r>
              <a:rPr lang="en-US" sz="2000" dirty="0" smtClean="0"/>
              <a:t>If balance factor of any node is -1, it means that the left sub-tree is one level lower than the right sub-tree.</a:t>
            </a:r>
            <a:endParaRPr lang="en-US" sz="2000" b="1" dirty="0" smtClean="0"/>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AVL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76802" name="Picture 2" descr="AVL Tree"/>
          <p:cNvPicPr>
            <a:picLocks noChangeAspect="1" noChangeArrowheads="1"/>
          </p:cNvPicPr>
          <p:nvPr/>
        </p:nvPicPr>
        <p:blipFill>
          <a:blip r:embed="rId2"/>
          <a:srcRect/>
          <a:stretch>
            <a:fillRect/>
          </a:stretch>
        </p:blipFill>
        <p:spPr bwMode="auto">
          <a:xfrm>
            <a:off x="4679551" y="1600200"/>
            <a:ext cx="4083449" cy="4828403"/>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57200" y="914400"/>
            <a:ext cx="8229600" cy="5211763"/>
          </a:xfrm>
        </p:spPr>
        <p:txBody>
          <a:bodyPr>
            <a:normAutofit/>
          </a:bodyPr>
          <a:lstStyle/>
          <a:p>
            <a:pPr lvl="0" algn="just">
              <a:lnSpc>
                <a:spcPct val="150000"/>
              </a:lnSpc>
            </a:pPr>
            <a:r>
              <a:rPr lang="en-US" sz="2000" dirty="0" smtClean="0"/>
              <a:t>Most of the BST operations (e.g., search, max, min, insert, delete.. etc) take </a:t>
            </a:r>
            <a:r>
              <a:rPr lang="en-US" sz="2000" b="1" dirty="0" smtClean="0"/>
              <a:t>O(h)</a:t>
            </a:r>
            <a:r>
              <a:rPr lang="en-US" sz="2000" dirty="0" smtClean="0"/>
              <a:t> time where </a:t>
            </a:r>
            <a:r>
              <a:rPr lang="en-US" sz="2000" b="1" dirty="0" smtClean="0"/>
              <a:t>h </a:t>
            </a:r>
            <a:r>
              <a:rPr lang="en-US" sz="2000" dirty="0" smtClean="0"/>
              <a:t>is the height of the BST. </a:t>
            </a:r>
          </a:p>
          <a:p>
            <a:pPr lvl="0" algn="just">
              <a:lnSpc>
                <a:spcPct val="150000"/>
              </a:lnSpc>
            </a:pPr>
            <a:r>
              <a:rPr lang="en-US" sz="2000" dirty="0" smtClean="0"/>
              <a:t>The cost of these operations may become </a:t>
            </a:r>
            <a:r>
              <a:rPr lang="en-US" sz="2000" b="1" dirty="0" smtClean="0"/>
              <a:t>O(n)</a:t>
            </a:r>
            <a:r>
              <a:rPr lang="en-US" sz="2000" dirty="0" smtClean="0"/>
              <a:t> for a </a:t>
            </a:r>
            <a:r>
              <a:rPr lang="en-US" sz="2000" b="1" dirty="0" smtClean="0"/>
              <a:t>skewed Binary tree</a:t>
            </a:r>
            <a:r>
              <a:rPr lang="en-US" sz="2000" dirty="0" smtClean="0"/>
              <a:t>. If we make sure that the height of the tree remains </a:t>
            </a:r>
            <a:r>
              <a:rPr lang="en-US" sz="2000" b="1" dirty="0" smtClean="0"/>
              <a:t>O(log(n))</a:t>
            </a:r>
            <a:r>
              <a:rPr lang="en-US" sz="2000" dirty="0" smtClean="0"/>
              <a:t> after every insertion and deletion, then we can guarantee an upper bound of </a:t>
            </a:r>
            <a:r>
              <a:rPr lang="en-US" sz="2000" b="1" dirty="0" smtClean="0"/>
              <a:t>O(log(n))</a:t>
            </a:r>
            <a:r>
              <a:rPr lang="en-US" sz="2000" dirty="0" smtClean="0"/>
              <a:t> for all these operations. </a:t>
            </a:r>
          </a:p>
          <a:p>
            <a:pPr lvl="0" algn="just">
              <a:lnSpc>
                <a:spcPct val="150000"/>
              </a:lnSpc>
            </a:pPr>
            <a:r>
              <a:rPr lang="en-US" sz="2000" dirty="0" smtClean="0"/>
              <a:t>The height of an AVL tree is always </a:t>
            </a:r>
            <a:r>
              <a:rPr lang="en-US" sz="2000" b="1" dirty="0" smtClean="0"/>
              <a:t>O(log(n)) </a:t>
            </a:r>
            <a:r>
              <a:rPr lang="en-US" sz="2000" dirty="0" smtClean="0"/>
              <a:t>where</a:t>
            </a:r>
            <a:r>
              <a:rPr lang="en-US" sz="2000" b="1" dirty="0" smtClean="0"/>
              <a:t> n</a:t>
            </a:r>
            <a:r>
              <a:rPr lang="en-US" sz="2000" dirty="0" smtClean="0"/>
              <a:t> is the number of nodes in the tree.</a:t>
            </a:r>
            <a:endParaRPr lang="en-US" sz="2000" b="1" dirty="0" smtClean="0"/>
          </a:p>
        </p:txBody>
      </p:sp>
      <p:sp>
        <p:nvSpPr>
          <p:cNvPr id="6" name="Rounded Rectangle 5"/>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Why AVL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Complete Binary Tree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pPr>
              <a:buFont typeface="Wingdings" pitchFamily="2" charset="2"/>
              <a:buChar char="Ø"/>
            </a:pPr>
            <a:r>
              <a:rPr lang="en-US" dirty="0" smtClean="0"/>
              <a:t>A complete binary tree is a binary tree in which every level, except possibly the last level, is completely filled, and all nodes are as far left as possible.</a:t>
            </a:r>
          </a:p>
          <a:p>
            <a:endParaRPr lang="en-US" dirty="0"/>
          </a:p>
        </p:txBody>
      </p:sp>
      <p:pic>
        <p:nvPicPr>
          <p:cNvPr id="8" name="Picture 2"/>
          <p:cNvPicPr>
            <a:picLocks noChangeAspect="1" noChangeArrowheads="1"/>
          </p:cNvPicPr>
          <p:nvPr/>
        </p:nvPicPr>
        <p:blipFill>
          <a:blip r:embed="rId2" cstate="print"/>
          <a:srcRect/>
          <a:stretch>
            <a:fillRect/>
          </a:stretch>
        </p:blipFill>
        <p:spPr bwMode="auto">
          <a:xfrm>
            <a:off x="533400" y="1905000"/>
            <a:ext cx="2286000" cy="2085975"/>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3200400" y="1828800"/>
            <a:ext cx="2438400" cy="2133600"/>
          </a:xfrm>
          <a:prstGeom prst="rect">
            <a:avLst/>
          </a:prstGeom>
          <a:noFill/>
          <a:ln w="9525">
            <a:noFill/>
            <a:miter lim="800000"/>
            <a:headEnd/>
            <a:tailEnd/>
          </a:ln>
          <a:effectLst/>
        </p:spPr>
      </p:pic>
      <p:pic>
        <p:nvPicPr>
          <p:cNvPr id="39943" name="Picture 7" descr="?"/>
          <p:cNvPicPr>
            <a:picLocks noChangeAspect="1" noChangeArrowheads="1"/>
          </p:cNvPicPr>
          <p:nvPr/>
        </p:nvPicPr>
        <p:blipFill>
          <a:blip r:embed="rId4" cstate="print"/>
          <a:srcRect/>
          <a:stretch>
            <a:fillRect/>
          </a:stretch>
        </p:blipFill>
        <p:spPr bwMode="auto">
          <a:xfrm>
            <a:off x="5867400" y="1905000"/>
            <a:ext cx="2762250" cy="2209800"/>
          </a:xfrm>
          <a:prstGeom prst="rect">
            <a:avLst/>
          </a:prstGeom>
          <a:noFill/>
        </p:spPr>
      </p:pic>
      <p:sp>
        <p:nvSpPr>
          <p:cNvPr id="20" name="TextBox 19"/>
          <p:cNvSpPr txBox="1"/>
          <p:nvPr/>
        </p:nvSpPr>
        <p:spPr>
          <a:xfrm>
            <a:off x="0" y="4267200"/>
            <a:ext cx="2852576" cy="369332"/>
          </a:xfrm>
          <a:prstGeom prst="rect">
            <a:avLst/>
          </a:prstGeom>
          <a:noFill/>
        </p:spPr>
        <p:txBody>
          <a:bodyPr wrap="none" rtlCol="0">
            <a:spAutoFit/>
          </a:bodyPr>
          <a:lstStyle/>
          <a:p>
            <a:r>
              <a:rPr lang="en-US" dirty="0" smtClean="0"/>
              <a:t>Is this complete Binary tree</a:t>
            </a:r>
            <a:endParaRPr lang="en-US" dirty="0"/>
          </a:p>
        </p:txBody>
      </p:sp>
      <p:sp>
        <p:nvSpPr>
          <p:cNvPr id="29" name="TextBox 28"/>
          <p:cNvSpPr txBox="1"/>
          <p:nvPr/>
        </p:nvSpPr>
        <p:spPr>
          <a:xfrm>
            <a:off x="3276600" y="4267200"/>
            <a:ext cx="2746778" cy="369332"/>
          </a:xfrm>
          <a:prstGeom prst="rect">
            <a:avLst/>
          </a:prstGeom>
          <a:noFill/>
        </p:spPr>
        <p:txBody>
          <a:bodyPr wrap="none" rtlCol="0">
            <a:spAutoFit/>
          </a:bodyPr>
          <a:lstStyle/>
          <a:p>
            <a:r>
              <a:rPr lang="en-US" dirty="0" smtClean="0"/>
              <a:t>Is this complete Binary tree</a:t>
            </a:r>
            <a:endParaRPr lang="en-US" dirty="0"/>
          </a:p>
        </p:txBody>
      </p:sp>
      <p:sp>
        <p:nvSpPr>
          <p:cNvPr id="30" name="TextBox 29"/>
          <p:cNvSpPr txBox="1"/>
          <p:nvPr/>
        </p:nvSpPr>
        <p:spPr>
          <a:xfrm>
            <a:off x="6397222" y="4191000"/>
            <a:ext cx="2746778" cy="369332"/>
          </a:xfrm>
          <a:prstGeom prst="rect">
            <a:avLst/>
          </a:prstGeom>
          <a:noFill/>
        </p:spPr>
        <p:txBody>
          <a:bodyPr wrap="none" rtlCol="0">
            <a:spAutoFit/>
          </a:bodyPr>
          <a:lstStyle/>
          <a:p>
            <a:r>
              <a:rPr lang="en-US" dirty="0" smtClean="0"/>
              <a:t>Is this complete Binary tree</a:t>
            </a:r>
            <a:endParaRPr lang="en-US" dirty="0"/>
          </a:p>
        </p:txBody>
      </p:sp>
      <p:sp>
        <p:nvSpPr>
          <p:cNvPr id="31" name="TextBox 30"/>
          <p:cNvSpPr txBox="1"/>
          <p:nvPr/>
        </p:nvSpPr>
        <p:spPr>
          <a:xfrm>
            <a:off x="838200" y="4800600"/>
            <a:ext cx="512641" cy="369332"/>
          </a:xfrm>
          <a:prstGeom prst="rect">
            <a:avLst/>
          </a:prstGeom>
          <a:noFill/>
        </p:spPr>
        <p:txBody>
          <a:bodyPr wrap="none" rtlCol="0">
            <a:spAutoFit/>
          </a:bodyPr>
          <a:lstStyle/>
          <a:p>
            <a:r>
              <a:rPr lang="en-US" dirty="0" smtClean="0"/>
              <a:t>YES</a:t>
            </a:r>
            <a:endParaRPr lang="en-US" dirty="0"/>
          </a:p>
        </p:txBody>
      </p:sp>
      <p:sp>
        <p:nvSpPr>
          <p:cNvPr id="32" name="TextBox 31"/>
          <p:cNvSpPr txBox="1"/>
          <p:nvPr/>
        </p:nvSpPr>
        <p:spPr>
          <a:xfrm>
            <a:off x="4038600" y="4800600"/>
            <a:ext cx="486030" cy="369332"/>
          </a:xfrm>
          <a:prstGeom prst="rect">
            <a:avLst/>
          </a:prstGeom>
          <a:noFill/>
        </p:spPr>
        <p:txBody>
          <a:bodyPr wrap="none" rtlCol="0">
            <a:spAutoFit/>
          </a:bodyPr>
          <a:lstStyle/>
          <a:p>
            <a:r>
              <a:rPr lang="en-US" dirty="0" smtClean="0"/>
              <a:t>NO</a:t>
            </a:r>
            <a:endParaRPr lang="en-US" dirty="0"/>
          </a:p>
        </p:txBody>
      </p:sp>
      <p:sp>
        <p:nvSpPr>
          <p:cNvPr id="33" name="TextBox 32"/>
          <p:cNvSpPr txBox="1"/>
          <p:nvPr/>
        </p:nvSpPr>
        <p:spPr>
          <a:xfrm>
            <a:off x="6934200" y="4724400"/>
            <a:ext cx="512641" cy="369332"/>
          </a:xfrm>
          <a:prstGeom prst="rect">
            <a:avLst/>
          </a:prstGeom>
          <a:noFill/>
        </p:spPr>
        <p:txBody>
          <a:bodyPr wrap="none" rtlCol="0">
            <a:spAutoFit/>
          </a:bodyPr>
          <a:lstStyle/>
          <a:p>
            <a:r>
              <a:rPr lang="en-US" dirty="0" smtClean="0"/>
              <a:t>YES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13208</TotalTime>
  <Words>4437</Words>
  <Application>Microsoft Office PowerPoint</Application>
  <PresentationFormat>On-screen Show (4:3)</PresentationFormat>
  <Paragraphs>1652</Paragraphs>
  <Slides>85</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87" baseType="lpstr">
      <vt:lpstr>Office Theme</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 </vt:lpstr>
      <vt:lpstr>Slide 43</vt:lpstr>
      <vt:lpstr>Building a Tree Scan the original text</vt:lpstr>
      <vt:lpstr>Building a Tree Scan the original text</vt:lpstr>
      <vt:lpstr>Building a Tree Scan the original text</vt:lpstr>
      <vt:lpstr>Building a Tree Prioritize characters</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Encoding the File Traverse Tree for Codes</vt:lpstr>
      <vt:lpstr>Encoding the File Traverse Tree for Codes</vt:lpstr>
      <vt:lpstr>Encoding the File Results</vt:lpstr>
      <vt:lpstr>Decoding the File</vt:lpstr>
      <vt:lpstr>Decoding the File</vt:lpstr>
      <vt:lpstr>Slide 78</vt:lpstr>
      <vt:lpstr>Slide 79</vt:lpstr>
      <vt:lpstr>Slide 80</vt:lpstr>
      <vt:lpstr>Slide 81</vt:lpstr>
      <vt:lpstr>Slide 82</vt:lpstr>
      <vt:lpstr>Slide 83</vt:lpstr>
      <vt:lpstr>Slide 84</vt:lpstr>
      <vt:lpstr>Slide 85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kunjbihari.meena</cp:lastModifiedBy>
  <cp:revision>626</cp:revision>
  <dcterms:created xsi:type="dcterms:W3CDTF">2013-01-01T04:30:55Z</dcterms:created>
  <dcterms:modified xsi:type="dcterms:W3CDTF">2022-12-05T09:36:35Z</dcterms:modified>
</cp:coreProperties>
</file>