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475" r:id="rId2"/>
    <p:sldId id="429" r:id="rId3"/>
    <p:sldId id="430" r:id="rId4"/>
    <p:sldId id="431" r:id="rId5"/>
    <p:sldId id="433" r:id="rId6"/>
    <p:sldId id="434" r:id="rId7"/>
    <p:sldId id="435" r:id="rId8"/>
    <p:sldId id="436" r:id="rId9"/>
    <p:sldId id="437" r:id="rId10"/>
    <p:sldId id="438" r:id="rId11"/>
    <p:sldId id="476" r:id="rId12"/>
    <p:sldId id="477" r:id="rId13"/>
    <p:sldId id="439" r:id="rId14"/>
    <p:sldId id="440" r:id="rId15"/>
    <p:sldId id="441" r:id="rId16"/>
    <p:sldId id="442" r:id="rId17"/>
    <p:sldId id="443" r:id="rId18"/>
    <p:sldId id="445" r:id="rId19"/>
    <p:sldId id="444" r:id="rId20"/>
    <p:sldId id="451" r:id="rId21"/>
    <p:sldId id="478" r:id="rId22"/>
    <p:sldId id="452" r:id="rId23"/>
    <p:sldId id="453" r:id="rId24"/>
    <p:sldId id="456" r:id="rId25"/>
    <p:sldId id="457" r:id="rId26"/>
    <p:sldId id="298" r:id="rId27"/>
  </p:sldIdLst>
  <p:sldSz cx="12161838" cy="6858000"/>
  <p:notesSz cx="6858000" cy="9144000"/>
  <p:embeddedFontLst>
    <p:embeddedFont>
      <p:font typeface="Book Antiqua" panose="020406020503050303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mbria Math" panose="02040503050406030204" pitchFamily="18" charset="0"/>
      <p:regular r:id="rId40"/>
    </p:embeddedFont>
    <p:embeddedFont>
      <p:font typeface="MS Reference Serif" panose="020B0604020202020204" charset="0"/>
      <p:regular r:id="rId41"/>
      <p:bold r:id="rId42"/>
      <p:italic r:id="rId43"/>
      <p:boldItalic r:id="rId4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7">
          <p15:clr>
            <a:srgbClr val="A4A3A4"/>
          </p15:clr>
        </p15:guide>
        <p15:guide id="2" pos="6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A44"/>
    <a:srgbClr val="7C9210"/>
    <a:srgbClr val="000000"/>
    <a:srgbClr val="69B800"/>
    <a:srgbClr val="660033"/>
    <a:srgbClr val="97B113"/>
    <a:srgbClr val="8CD729"/>
    <a:srgbClr val="B3EB35"/>
    <a:srgbClr val="ACC65A"/>
    <a:srgbClr val="434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5" autoAdjust="0"/>
    <p:restoredTop sz="90929"/>
  </p:normalViewPr>
  <p:slideViewPr>
    <p:cSldViewPr snapToGrid="0">
      <p:cViewPr varScale="1">
        <p:scale>
          <a:sx n="80" d="100"/>
          <a:sy n="80" d="100"/>
        </p:scale>
        <p:origin x="874" y="67"/>
      </p:cViewPr>
      <p:guideLst>
        <p:guide orient="horz" pos="787"/>
        <p:guide pos="6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D9EA92A-46D2-4708-8CAB-8553A3C97A55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9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92150"/>
            <a:ext cx="60579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836945D-476F-466C-80D2-2FA91F28610C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3C1DF-5E15-4B5F-BDE0-920118E0A9B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Essentials of Modern Business Statistics 7e</a:t>
            </a:r>
          </a:p>
        </p:txBody>
      </p:sp>
    </p:spTree>
    <p:extLst>
      <p:ext uri="{BB962C8B-B14F-4D97-AF65-F5344CB8AC3E}">
        <p14:creationId xmlns:p14="http://schemas.microsoft.com/office/powerpoint/2010/main" val="129866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640079"/>
            <a:ext cx="2622396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640079"/>
            <a:ext cx="7715166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8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5"/>
            <a:ext cx="10489585" cy="1374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463040"/>
            <a:ext cx="514502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2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640079"/>
            <a:ext cx="615693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7"/>
            <a:ext cx="3922509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2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640080"/>
            <a:ext cx="615693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9"/>
            <a:ext cx="3922509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FCCA44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463040"/>
            <a:ext cx="104895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73" y="6448510"/>
            <a:ext cx="625938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90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3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51095" y="48578"/>
            <a:ext cx="5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effectLst/>
                <a:latin typeface="+mn-lt"/>
              </a:rPr>
              <a:t>Statistical Methods and Data Analysis</a:t>
            </a: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FCC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zoom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00DCB-8BD2-4596-8EE1-060036987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0" r="12669" b="4931"/>
          <a:stretch/>
        </p:blipFill>
        <p:spPr>
          <a:xfrm>
            <a:off x="6983347" y="1063690"/>
            <a:ext cx="5178491" cy="4478694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990E315-8818-4ED1-8207-6D0D0C065192}"/>
              </a:ext>
            </a:extLst>
          </p:cNvPr>
          <p:cNvSpPr txBox="1">
            <a:spLocks/>
          </p:cNvSpPr>
          <p:nvPr/>
        </p:nvSpPr>
        <p:spPr>
          <a:xfrm>
            <a:off x="795398" y="948715"/>
            <a:ext cx="5620721" cy="735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200" dirty="0">
                <a:effectLst/>
              </a:rPr>
              <a:t>Chapter 10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D48873-16F9-4337-BAE6-F0355DB76416}"/>
              </a:ext>
            </a:extLst>
          </p:cNvPr>
          <p:cNvSpPr txBox="1">
            <a:spLocks/>
          </p:cNvSpPr>
          <p:nvPr/>
        </p:nvSpPr>
        <p:spPr>
          <a:xfrm>
            <a:off x="795398" y="2592280"/>
            <a:ext cx="5620721" cy="10464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2647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Process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76374"/>
            <a:ext cx="5384800" cy="4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705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IN" dirty="0"/>
              <a:t>Incomes (in hundreds of dollars) and Food Expenditures of Seven Households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6D9BF-1699-488F-B2E9-7AFDEBED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6" y="1772665"/>
            <a:ext cx="4639323" cy="3648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93DD2-A969-4387-A70D-C439F268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56" y="1934613"/>
            <a:ext cx="622069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433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IN" dirty="0"/>
              <a:t>Incomes (in hundreds of dollars) and Food Expenditures of Seven Households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3617B-579C-4724-9699-04840365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83" y="1710727"/>
            <a:ext cx="6220694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E96D1-CB21-4BEF-8BDE-AF3B69ABE456}"/>
              </a:ext>
            </a:extLst>
          </p:cNvPr>
          <p:cNvSpPr txBox="1"/>
          <p:nvPr/>
        </p:nvSpPr>
        <p:spPr>
          <a:xfrm>
            <a:off x="699796" y="5080400"/>
            <a:ext cx="10837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effectLst/>
                <a:latin typeface="+mn-lt"/>
              </a:rPr>
              <a:t>In regression analysis, we try to find a line that best fits the points in the scatter diagram. Such a line provides a best possible description of the relationship between the dependent and independent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130489680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Least Squares Criterion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min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-25000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observed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 of the dependent variable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   for the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estimated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 of the dependent variable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  	  for the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93886" y="2340113"/>
            <a:ext cx="3374065" cy="7302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636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Slope for the Estimated Regression Equation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algn="ctr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r>
                  <a:rPr lang="en-US" i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value of independent variable for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-25000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value of dependent variable for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= mean value for independent variable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mean value for dependent variable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20608" y="2199518"/>
            <a:ext cx="4756276" cy="12017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123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-Intercept for the Estimated Regression Equation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1308" y="2157068"/>
            <a:ext cx="2808202" cy="7588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464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	Data was collected from a sample of 10 Armand’s Pizza </a:t>
            </a:r>
            <a:r>
              <a:rPr lang="en-IN" dirty="0" err="1"/>
              <a:t>Parlor</a:t>
            </a:r>
            <a:r>
              <a:rPr lang="en-IN" dirty="0"/>
              <a:t> 	Restaurants near college campuses. For the </a:t>
            </a:r>
            <a:r>
              <a:rPr lang="en-IN" i="1" dirty="0" err="1"/>
              <a:t>i</a:t>
            </a:r>
            <a:r>
              <a:rPr lang="en-IN" dirty="0" err="1"/>
              <a:t>th</a:t>
            </a:r>
            <a:r>
              <a:rPr lang="en-IN" dirty="0"/>
              <a:t> observation or 	restaurant in the sample,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baseline="-25000" dirty="0"/>
              <a:t> </a:t>
            </a:r>
            <a:r>
              <a:rPr lang="en-IN" dirty="0"/>
              <a:t>is the size of the student population 	and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baseline="-25000" dirty="0"/>
              <a:t> </a:t>
            </a:r>
            <a:r>
              <a:rPr lang="en-IN" dirty="0"/>
              <a:t>is the quarterly sales.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847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50537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145453"/>
            <a:ext cx="10489585" cy="4879427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2532"/>
              </p:ext>
            </p:extLst>
          </p:nvPr>
        </p:nvGraphicFramePr>
        <p:xfrm>
          <a:off x="4484757" y="1727200"/>
          <a:ext cx="671395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7984">
                  <a:extLst>
                    <a:ext uri="{9D8B030D-6E8A-4147-A177-3AD203B41FA5}">
                      <a16:colId xmlns:a16="http://schemas.microsoft.com/office/drawing/2014/main" val="3477944848"/>
                    </a:ext>
                  </a:extLst>
                </a:gridCol>
                <a:gridCol w="2237984">
                  <a:extLst>
                    <a:ext uri="{9D8B030D-6E8A-4147-A177-3AD203B41FA5}">
                      <a16:colId xmlns:a16="http://schemas.microsoft.com/office/drawing/2014/main" val="985825738"/>
                    </a:ext>
                  </a:extLst>
                </a:gridCol>
                <a:gridCol w="2237984">
                  <a:extLst>
                    <a:ext uri="{9D8B030D-6E8A-4147-A177-3AD203B41FA5}">
                      <a16:colId xmlns:a16="http://schemas.microsoft.com/office/drawing/2014/main" val="3328852038"/>
                    </a:ext>
                  </a:extLst>
                </a:gridCol>
              </a:tblGrid>
              <a:tr h="54805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Student population (1000s)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Quarterly sales ($1000s)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44966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28116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52074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942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566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3708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45377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89918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45308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61584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9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1703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Armand’s </a:t>
            </a:r>
          </a:p>
          <a:p>
            <a:pPr marL="0" indent="0">
              <a:buNone/>
            </a:pPr>
            <a:r>
              <a:rPr lang="en-IN" dirty="0"/>
              <a:t>Pizza </a:t>
            </a:r>
            <a:r>
              <a:rPr lang="en-IN" dirty="0" err="1"/>
              <a:t>Parlor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Restaurants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747601"/>
                  </p:ext>
                </p:extLst>
              </p:nvPr>
            </p:nvGraphicFramePr>
            <p:xfrm>
              <a:off x="2781300" y="1367158"/>
              <a:ext cx="9245600" cy="46571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126664246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51417914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07508134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402316933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1462259880"/>
                        </a:ext>
                      </a:extLst>
                    </a:gridCol>
                    <a:gridCol w="1669664">
                      <a:extLst>
                        <a:ext uri="{9D8B030D-6E8A-4147-A177-3AD203B41FA5}">
                          <a16:colId xmlns:a16="http://schemas.microsoft.com/office/drawing/2014/main" val="1273836201"/>
                        </a:ext>
                      </a:extLst>
                    </a:gridCol>
                    <a:gridCol w="971936">
                      <a:extLst>
                        <a:ext uri="{9D8B030D-6E8A-4147-A177-3AD203B41FA5}">
                          <a16:colId xmlns:a16="http://schemas.microsoft.com/office/drawing/2014/main" val="3904787710"/>
                        </a:ext>
                      </a:extLst>
                    </a:gridCol>
                  </a:tblGrid>
                  <a:tr h="6216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X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993501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443775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458717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261320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74233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1739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588182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10296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1259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027423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025796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2840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568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295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747601"/>
                  </p:ext>
                </p:extLst>
              </p:nvPr>
            </p:nvGraphicFramePr>
            <p:xfrm>
              <a:off x="2781300" y="1367158"/>
              <a:ext cx="9245600" cy="46571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126664246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51417914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07508134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402316933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1462259880"/>
                        </a:ext>
                      </a:extLst>
                    </a:gridCol>
                    <a:gridCol w="1669664">
                      <a:extLst>
                        <a:ext uri="{9D8B030D-6E8A-4147-A177-3AD203B41FA5}">
                          <a16:colId xmlns:a16="http://schemas.microsoft.com/office/drawing/2014/main" val="1273836201"/>
                        </a:ext>
                      </a:extLst>
                    </a:gridCol>
                    <a:gridCol w="971936">
                      <a:extLst>
                        <a:ext uri="{9D8B030D-6E8A-4147-A177-3AD203B41FA5}">
                          <a16:colId xmlns:a16="http://schemas.microsoft.com/office/drawing/2014/main" val="3904787710"/>
                        </a:ext>
                      </a:extLst>
                    </a:gridCol>
                  </a:tblGrid>
                  <a:tr h="63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X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231" r="-301843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231" r="-201843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985" t="-69231" r="-5985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717" t="-69231" r="-3145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993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4437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4587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2613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74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5881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1029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12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0274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0257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2840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568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2956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474176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</a:t>
                </a:r>
                <a:r>
                  <a:rPr lang="en-IN" dirty="0"/>
                  <a:t>: Armand’s Pizza </a:t>
                </a:r>
                <a:r>
                  <a:rPr lang="en-IN" dirty="0" err="1"/>
                  <a:t>Parlor</a:t>
                </a:r>
                <a:r>
                  <a:rPr lang="en-IN" dirty="0"/>
                  <a:t> Restaurants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Slope for the Estimated Regression Equation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2840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568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sz="24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-Intercept for the Estimated Regression Equation</a:t>
                </a:r>
              </a:p>
              <a:p>
                <a:pPr marL="914400" lvl="2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130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Estimated Regression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0+5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932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 Model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Least Squares Method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Coefficient of Determination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Model Assumptions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Testing for Significance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Estimation for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Confidence interval &amp; Prediction interval estimation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65F1C07-400C-415E-BB35-3753E56AD5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6126" y="742673"/>
            <a:ext cx="10337562" cy="814387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1511899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300" dirty="0"/>
                  <a:t>Relationship Among SST, SSR, SSE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SST    =    SSR    +    SSE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SST = total sum of squares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SSR = sum of squares due to regression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SSE = sum of squares due to error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283446" y="2419350"/>
            <a:ext cx="3620203" cy="57086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>
            <a:off x="4320591" y="3003550"/>
            <a:ext cx="202697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6093548" y="3003550"/>
            <a:ext cx="0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373848" y="2990217"/>
            <a:ext cx="43073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259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85926A9-E9EC-47F4-BCA5-F2156B242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374048"/>
                  </p:ext>
                </p:extLst>
              </p:nvPr>
            </p:nvGraphicFramePr>
            <p:xfrm>
              <a:off x="1906763" y="1455696"/>
              <a:ext cx="8273664" cy="4663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39324">
                      <a:extLst>
                        <a:ext uri="{9D8B030D-6E8A-4147-A177-3AD203B41FA5}">
                          <a16:colId xmlns:a16="http://schemas.microsoft.com/office/drawing/2014/main" val="3625315848"/>
                        </a:ext>
                      </a:extLst>
                    </a:gridCol>
                    <a:gridCol w="1194319">
                      <a:extLst>
                        <a:ext uri="{9D8B030D-6E8A-4147-A177-3AD203B41FA5}">
                          <a16:colId xmlns:a16="http://schemas.microsoft.com/office/drawing/2014/main" val="1135306422"/>
                        </a:ext>
                      </a:extLst>
                    </a:gridCol>
                    <a:gridCol w="1287624">
                      <a:extLst>
                        <a:ext uri="{9D8B030D-6E8A-4147-A177-3AD203B41FA5}">
                          <a16:colId xmlns:a16="http://schemas.microsoft.com/office/drawing/2014/main" val="3370479090"/>
                        </a:ext>
                      </a:extLst>
                    </a:gridCol>
                    <a:gridCol w="1250302">
                      <a:extLst>
                        <a:ext uri="{9D8B030D-6E8A-4147-A177-3AD203B41FA5}">
                          <a16:colId xmlns:a16="http://schemas.microsoft.com/office/drawing/2014/main" val="2475273671"/>
                        </a:ext>
                      </a:extLst>
                    </a:gridCol>
                    <a:gridCol w="1296955">
                      <a:extLst>
                        <a:ext uri="{9D8B030D-6E8A-4147-A177-3AD203B41FA5}">
                          <a16:colId xmlns:a16="http://schemas.microsoft.com/office/drawing/2014/main" val="3596539483"/>
                        </a:ext>
                      </a:extLst>
                    </a:gridCol>
                    <a:gridCol w="1129004">
                      <a:extLst>
                        <a:ext uri="{9D8B030D-6E8A-4147-A177-3AD203B41FA5}">
                          <a16:colId xmlns:a16="http://schemas.microsoft.com/office/drawing/2014/main" val="1603240520"/>
                        </a:ext>
                      </a:extLst>
                    </a:gridCol>
                    <a:gridCol w="1076136">
                      <a:extLst>
                        <a:ext uri="{9D8B030D-6E8A-4147-A177-3AD203B41FA5}">
                          <a16:colId xmlns:a16="http://schemas.microsoft.com/office/drawing/2014/main" val="281880269"/>
                        </a:ext>
                      </a:extLst>
                    </a:gridCol>
                  </a:tblGrid>
                  <a:tr h="6216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0" dirty="0"/>
                            <a:t>𝑦 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IN" i="0" dirty="0" smtClean="0"/>
                                  <m:t>𝑦</m:t>
                                </m:r>
                                <m:r>
                                  <m:rPr>
                                    <m:nor/>
                                  </m:rPr>
                                  <a:rPr lang="en-IN" i="0" dirty="0" smtClean="0"/>
                                  <m:t> ̂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  <a:p>
                          <a:pPr algn="ctr"/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𝑺𝑺𝑬</m:t>
                                </m:r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𝑺𝑺𝑻</m:t>
                                </m:r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4337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62211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924877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921378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052467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014900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80366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736471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315010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12659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18098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15730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01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85926A9-E9EC-47F4-BCA5-F2156B242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374048"/>
                  </p:ext>
                </p:extLst>
              </p:nvPr>
            </p:nvGraphicFramePr>
            <p:xfrm>
              <a:off x="1906763" y="1455696"/>
              <a:ext cx="8273664" cy="469690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39324">
                      <a:extLst>
                        <a:ext uri="{9D8B030D-6E8A-4147-A177-3AD203B41FA5}">
                          <a16:colId xmlns:a16="http://schemas.microsoft.com/office/drawing/2014/main" val="3625315848"/>
                        </a:ext>
                      </a:extLst>
                    </a:gridCol>
                    <a:gridCol w="1194319">
                      <a:extLst>
                        <a:ext uri="{9D8B030D-6E8A-4147-A177-3AD203B41FA5}">
                          <a16:colId xmlns:a16="http://schemas.microsoft.com/office/drawing/2014/main" val="1135306422"/>
                        </a:ext>
                      </a:extLst>
                    </a:gridCol>
                    <a:gridCol w="1287624">
                      <a:extLst>
                        <a:ext uri="{9D8B030D-6E8A-4147-A177-3AD203B41FA5}">
                          <a16:colId xmlns:a16="http://schemas.microsoft.com/office/drawing/2014/main" val="3370479090"/>
                        </a:ext>
                      </a:extLst>
                    </a:gridCol>
                    <a:gridCol w="1250302">
                      <a:extLst>
                        <a:ext uri="{9D8B030D-6E8A-4147-A177-3AD203B41FA5}">
                          <a16:colId xmlns:a16="http://schemas.microsoft.com/office/drawing/2014/main" val="2475273671"/>
                        </a:ext>
                      </a:extLst>
                    </a:gridCol>
                    <a:gridCol w="1296955">
                      <a:extLst>
                        <a:ext uri="{9D8B030D-6E8A-4147-A177-3AD203B41FA5}">
                          <a16:colId xmlns:a16="http://schemas.microsoft.com/office/drawing/2014/main" val="3596539483"/>
                        </a:ext>
                      </a:extLst>
                    </a:gridCol>
                    <a:gridCol w="1129004">
                      <a:extLst>
                        <a:ext uri="{9D8B030D-6E8A-4147-A177-3AD203B41FA5}">
                          <a16:colId xmlns:a16="http://schemas.microsoft.com/office/drawing/2014/main" val="1603240520"/>
                        </a:ext>
                      </a:extLst>
                    </a:gridCol>
                    <a:gridCol w="1076136">
                      <a:extLst>
                        <a:ext uri="{9D8B030D-6E8A-4147-A177-3AD203B41FA5}">
                          <a16:colId xmlns:a16="http://schemas.microsoft.com/office/drawing/2014/main" val="281880269"/>
                        </a:ext>
                      </a:extLst>
                    </a:gridCol>
                  </a:tblGrid>
                  <a:tr h="673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0" dirty="0"/>
                            <a:t>𝑦 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1068" t="-6306" r="-281068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8545" t="-6306" r="-171831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9459" t="-6306" r="-97838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8362" t="-6306" r="-2260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433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622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924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921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0524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014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803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7364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315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126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180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15730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01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672531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coefficient of determination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is: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 SSR/SST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where:</a:t>
            </a: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	SSR = sum of squares due to regression</a:t>
            </a: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	SST = total sum of squares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967" y="2374900"/>
            <a:ext cx="2809534" cy="6414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9279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pPr marL="0" indent="0" algn="ctr">
              <a:buNone/>
            </a:pP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 SSR/SST = 14,200/15,730 = .9027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regression relationship is very strong; 90.27% of the variability in the sales can be explained by the linear relationship between the size of the student population and sales.</a:t>
            </a:r>
          </a:p>
          <a:p>
            <a:pPr marL="0" indent="0" algn="ctr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600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Sample Correlation Coefficient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Coefficient</m:t>
                          </m:r>
                          <m: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Determination</m:t>
                          </m:r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</a:t>
                </a:r>
                <a:r>
                  <a:rPr lang="en-US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slope of the estimated regression equation 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656" y="1574801"/>
            <a:ext cx="7746344" cy="145891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6538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Sample Correlation Coefficient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u="sng" dirty="0"/>
                  <a:t>Example</a:t>
                </a:r>
                <a:r>
                  <a:rPr lang="en-IN" dirty="0"/>
                  <a:t>: Armand’s Pizza </a:t>
                </a:r>
                <a:r>
                  <a:rPr lang="en-IN" dirty="0" err="1"/>
                  <a:t>Parlor</a:t>
                </a:r>
                <a:r>
                  <a:rPr lang="en-IN" dirty="0"/>
                  <a:t> Restaurants</a:t>
                </a:r>
              </a:p>
              <a:p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	The sign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in the equation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IN" b="0" i="0" smtClean="0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0 + 5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 "+"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9027</m:t>
                          </m:r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  <a:r>
                  <a:rPr lang="en-US" sz="2400" i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xy</a:t>
                </a:r>
                <a:r>
                  <a:rPr 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   +.9051</a:t>
                </a: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508"/>
          <p:cNvSpPr>
            <a:spLocks noChangeArrowheads="1"/>
          </p:cNvSpPr>
          <p:nvPr/>
        </p:nvSpPr>
        <p:spPr bwMode="auto">
          <a:xfrm>
            <a:off x="4142500" y="2215482"/>
            <a:ext cx="4121866" cy="8763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353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3033" y="495118"/>
            <a:ext cx="10489585" cy="727075"/>
          </a:xfrm>
        </p:spPr>
        <p:txBody>
          <a:bodyPr/>
          <a:lstStyle/>
          <a:p>
            <a:pPr>
              <a:defRPr/>
            </a:pPr>
            <a:r>
              <a:rPr lang="en-US" dirty="0"/>
              <a:t>End of </a:t>
            </a:r>
            <a:r>
              <a:rPr lang="en-US"/>
              <a:t>Chapter 10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44611" y="3173180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366226" y="2073507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rgbClr val="B43D18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Managerial decisions often are based on the relationship between two or more variables.</a:t>
            </a:r>
          </a:p>
          <a:p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Regression analysis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can be used to develop an equation showing how the variables are related.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variable being predicted is called 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dependent variable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is denoted by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variables being used to predict the value of the dependent variable are called 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independent variables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are denoted by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320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involves one independent variable and one dependent variable.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relationship between the two variables is approximated by a straight line.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Regression analysis involving two or more independent variables is called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multiple regression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714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 equation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is:</a:t>
            </a:r>
          </a:p>
          <a:p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			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) =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  <a:p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Graph of the regression equation is a straight line.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the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intercept of the regression line.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the slope of the regression line.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) is the expected value of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for a given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value.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99790" y="2345635"/>
            <a:ext cx="2952383" cy="72887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8894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Positive Linear Relationship</a:t>
            </a: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2093912"/>
            <a:ext cx="4787899" cy="38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6834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Negative Linear Relationship</a:t>
            </a: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3001" y="2125009"/>
            <a:ext cx="4953999" cy="36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310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No Relationship</a:t>
            </a: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0370" y="2151975"/>
            <a:ext cx="4628299" cy="38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478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Estimated Simple Linear Regression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estimated simple linear regression equation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graph is called the estimated regression line.</a:t>
                </a:r>
              </a:p>
              <a:p>
                <a:pPr lvl="1"/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the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intercept of the line.</a:t>
                </a:r>
              </a:p>
              <a:p>
                <a:pPr lvl="1"/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the slope of the line.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is the estimated value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for a given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value.</a:t>
                </a: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84858" y="2192406"/>
            <a:ext cx="3187656" cy="762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47445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AC3EE5E-65AB-4693-AC8A-E2E45829A104}_2.png&quot;/&gt;&lt;left val=&quot;55&quot;/&gt;&lt;top val=&quot;42&quot;/&gt;&lt;width val=&quot;827&quot;/&gt;&lt;height val=&quot;102&quot;/&gt;&lt;hasText val=&quot;1&quot;/&gt;&lt;/Image&gt;&lt;/ThreeDShapeInfo&gt;"/>
  <p:tag name="PRESENTER_SHAPETEXTINFO" val="&lt;ShapeTextInfo&gt;&lt;TableIndex row=&quot;-1&quot; col=&quot;-1&quot;&gt;&lt;linesCount val=&quot;2&quot;/&gt;&lt;lineCharCount val=&quot;10&quot;/&gt;&lt;lineCharCount val=&quot;19&quot;/&gt;&lt;/TableIndex&gt;&lt;/ShapeTextInfo&gt;"/>
</p:tagLst>
</file>

<file path=ppt/theme/theme1.xml><?xml version="1.0" encoding="utf-8"?>
<a:theme xmlns:a="http://schemas.openxmlformats.org/drawingml/2006/main" name="SBE13ch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SBE13ch01</Template>
  <TotalTime>0</TotalTime>
  <Pages>40</Pages>
  <Words>1072</Words>
  <Application>Microsoft Office PowerPoint</Application>
  <PresentationFormat>Custom</PresentationFormat>
  <Paragraphs>390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Cambria Math</vt:lpstr>
      <vt:lpstr>Arial</vt:lpstr>
      <vt:lpstr>Wingdings</vt:lpstr>
      <vt:lpstr>Symbol</vt:lpstr>
      <vt:lpstr>Calibri Light</vt:lpstr>
      <vt:lpstr>MS Reference Serif</vt:lpstr>
      <vt:lpstr>Book Antiqua</vt:lpstr>
      <vt:lpstr>Calibri</vt:lpstr>
      <vt:lpstr>SBE13ch01</vt:lpstr>
      <vt:lpstr>PowerPoint Presentation</vt:lpstr>
      <vt:lpstr>Contents</vt:lpstr>
      <vt:lpstr>Simple Linear Regression</vt:lpstr>
      <vt:lpstr>Simple Linear Regression</vt:lpstr>
      <vt:lpstr>Simple Linear Regression Equation</vt:lpstr>
      <vt:lpstr>Simple Linear Regression Equation</vt:lpstr>
      <vt:lpstr>Simple Linear Regression Equation</vt:lpstr>
      <vt:lpstr>Simple Linear Regression Equation</vt:lpstr>
      <vt:lpstr>Estimated Simple Linear Regression Equation</vt:lpstr>
      <vt:lpstr>Estimation Process</vt:lpstr>
      <vt:lpstr>Example: Incomes (in hundreds of dollars) and Food Expenditures of Seven Households</vt:lpstr>
      <vt:lpstr>Example: Incomes (in hundreds of dollars) and Food Expenditures of Seven Households</vt:lpstr>
      <vt:lpstr>Least Squares Method</vt:lpstr>
      <vt:lpstr>Least Squares Method</vt:lpstr>
      <vt:lpstr>Least Squares Method</vt:lpstr>
      <vt:lpstr>Simple Linear Regression</vt:lpstr>
      <vt:lpstr>Simple Linear Regression</vt:lpstr>
      <vt:lpstr>Simple Linear Regression</vt:lpstr>
      <vt:lpstr>Simple Linear Regression</vt:lpstr>
      <vt:lpstr>Coefficient of Determination</vt:lpstr>
      <vt:lpstr>Coefficient of Determination</vt:lpstr>
      <vt:lpstr>Coefficient of Determination</vt:lpstr>
      <vt:lpstr>Coefficient of Determination</vt:lpstr>
      <vt:lpstr>Sample Correlation Coefficient</vt:lpstr>
      <vt:lpstr>Sample Correlation Coefficient</vt:lpstr>
      <vt:lpstr>End of Chapter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2021-04-28T11:40:44Z</dcterms:created>
  <dcterms:modified xsi:type="dcterms:W3CDTF">2022-11-30T06:22:18Z</dcterms:modified>
</cp:coreProperties>
</file>