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2" r:id="rId1"/>
  </p:sldMasterIdLst>
  <p:notesMasterIdLst>
    <p:notesMasterId r:id="rId38"/>
  </p:notesMasterIdLst>
  <p:handoutMasterIdLst>
    <p:handoutMasterId r:id="rId39"/>
  </p:handoutMasterIdLst>
  <p:sldIdLst>
    <p:sldId id="484" r:id="rId2"/>
    <p:sldId id="434" r:id="rId3"/>
    <p:sldId id="436" r:id="rId4"/>
    <p:sldId id="437" r:id="rId5"/>
    <p:sldId id="486" r:id="rId6"/>
    <p:sldId id="485" r:id="rId7"/>
    <p:sldId id="438" r:id="rId8"/>
    <p:sldId id="439" r:id="rId9"/>
    <p:sldId id="442" r:id="rId10"/>
    <p:sldId id="443" r:id="rId11"/>
    <p:sldId id="444" r:id="rId12"/>
    <p:sldId id="417" r:id="rId13"/>
    <p:sldId id="446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62" r:id="rId26"/>
    <p:sldId id="463" r:id="rId27"/>
    <p:sldId id="464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298" r:id="rId37"/>
  </p:sldIdLst>
  <p:sldSz cx="12161838" cy="6858000"/>
  <p:notesSz cx="7077075" cy="9385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6">
          <p15:clr>
            <a:srgbClr val="A4A3A4"/>
          </p15:clr>
        </p15:guide>
        <p15:guide id="2" pos="6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A44"/>
    <a:srgbClr val="6AAC00"/>
    <a:srgbClr val="660033"/>
    <a:srgbClr val="269693"/>
    <a:srgbClr val="8C8C8C"/>
    <a:srgbClr val="2AA9A6"/>
    <a:srgbClr val="33CCCC"/>
    <a:srgbClr val="006699"/>
    <a:srgbClr val="0099C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88" autoAdjust="0"/>
    <p:restoredTop sz="95823" autoAdjust="0"/>
  </p:normalViewPr>
  <p:slideViewPr>
    <p:cSldViewPr snapToGrid="0">
      <p:cViewPr varScale="1">
        <p:scale>
          <a:sx n="76" d="100"/>
          <a:sy n="76" d="100"/>
        </p:scale>
        <p:origin x="1234" y="58"/>
      </p:cViewPr>
      <p:guideLst>
        <p:guide orient="horz" pos="626"/>
        <p:guide pos="6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585612" y="8981211"/>
            <a:ext cx="419382" cy="3095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085" tIns="45726" rIns="93085" bIns="45726" anchor="ctr">
            <a:spAutoFit/>
          </a:bodyPr>
          <a:lstStyle/>
          <a:p>
            <a:pPr algn="r">
              <a:defRPr/>
            </a:pPr>
            <a:fld id="{ED12D56C-6FEB-45BB-8567-F4D8CC6DC307}" type="slidenum">
              <a:rPr lang="en-US" sz="1400">
                <a:effectLst/>
                <a:latin typeface="Book Antiqua" pitchFamily="18" charset="0"/>
              </a:rPr>
              <a:pPr algn="r">
                <a:defRPr/>
              </a:pPr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2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3610" y="4458018"/>
            <a:ext cx="5189855" cy="42233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85" tIns="45726" rIns="93085" bIns="45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1800" y="711200"/>
            <a:ext cx="6213475" cy="3505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585612" y="8981211"/>
            <a:ext cx="419382" cy="3095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085" tIns="45726" rIns="93085" bIns="45726" anchor="ctr">
            <a:spAutoFit/>
          </a:bodyPr>
          <a:lstStyle/>
          <a:p>
            <a:pPr algn="r">
              <a:defRPr/>
            </a:pPr>
            <a:fld id="{CC563899-9259-42FA-985B-C0F057F9D467}" type="slidenum">
              <a:rPr lang="en-US" sz="1400">
                <a:effectLst/>
                <a:latin typeface="Book Antiqua" pitchFamily="18" charset="0"/>
              </a:rPr>
              <a:pPr algn="r">
                <a:defRPr/>
              </a:pPr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50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3C1DF-5E15-4B5F-BDE0-920118E0A9B4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Essentials of Modern Business Statistics 7e</a:t>
            </a:r>
          </a:p>
        </p:txBody>
      </p:sp>
    </p:spTree>
    <p:extLst>
      <p:ext uri="{BB962C8B-B14F-4D97-AF65-F5344CB8AC3E}">
        <p14:creationId xmlns:p14="http://schemas.microsoft.com/office/powerpoint/2010/main" val="899434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215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122363"/>
            <a:ext cx="91213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602038"/>
            <a:ext cx="91213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2110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6127" y="640081"/>
            <a:ext cx="10489585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52012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640079"/>
            <a:ext cx="2622396" cy="5303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640079"/>
            <a:ext cx="7715166" cy="5303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96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800">
                <a:latin typeface="+mn-lt"/>
              </a:defRPr>
            </a:lvl3pPr>
            <a:lvl4pPr>
              <a:defRPr sz="2800">
                <a:latin typeface="+mn-lt"/>
              </a:defRPr>
            </a:lvl4pPr>
            <a:lvl5pPr>
              <a:defRPr sz="28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8265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709738"/>
            <a:ext cx="1048958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4589464"/>
            <a:ext cx="10489585" cy="137401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6123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1463040"/>
            <a:ext cx="5168781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1463040"/>
            <a:ext cx="5168781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3713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463040"/>
            <a:ext cx="5145027" cy="73988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298811"/>
            <a:ext cx="5145027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463040"/>
            <a:ext cx="5170365" cy="7398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298811"/>
            <a:ext cx="5170365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6127" y="640081"/>
            <a:ext cx="10489585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772692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973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3517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640081"/>
            <a:ext cx="3922509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640079"/>
            <a:ext cx="6156930" cy="5303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838227"/>
            <a:ext cx="3922509" cy="410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57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640081"/>
            <a:ext cx="3922509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70365" y="640080"/>
            <a:ext cx="6156930" cy="5228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838228"/>
            <a:ext cx="3922509" cy="40307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05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1"/>
            <a:ext cx="12191996" cy="464388"/>
          </a:xfrm>
          <a:prstGeom prst="rect">
            <a:avLst/>
          </a:prstGeom>
          <a:solidFill>
            <a:srgbClr val="FCCA44">
              <a:alpha val="7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640081"/>
            <a:ext cx="10489585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1463040"/>
            <a:ext cx="104895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74" y="6448509"/>
            <a:ext cx="625938" cy="27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  <a:latin typeface="+mn-lt"/>
              </a:defRPr>
            </a:lvl1pPr>
          </a:lstStyle>
          <a:p>
            <a:fld id="{949EBC64-41CB-41B8-B6DF-9B1367312BD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389"/>
            <a:ext cx="12196108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248402"/>
            <a:ext cx="12196106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892800" y="48578"/>
            <a:ext cx="543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b="1" dirty="0">
                <a:solidFill>
                  <a:schemeClr val="bg1"/>
                </a:solidFill>
                <a:effectLst/>
                <a:latin typeface="+mn-lt"/>
              </a:rPr>
              <a:t>Statistical Methods and Data Analysis</a:t>
            </a: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0" y="6175652"/>
            <a:ext cx="12191997" cy="79652"/>
          </a:xfrm>
          <a:prstGeom prst="rect">
            <a:avLst/>
          </a:prstGeom>
          <a:solidFill>
            <a:srgbClr val="FCC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>
    <p:zoom/>
  </p:transition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57756B-54E8-467B-8A03-DA2C8CFB6B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0" r="12669" b="4931"/>
          <a:stretch/>
        </p:blipFill>
        <p:spPr>
          <a:xfrm>
            <a:off x="6983347" y="1063690"/>
            <a:ext cx="5178491" cy="4478694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679C875-FB6C-4C68-9734-D022F8E3CFC3}"/>
              </a:ext>
            </a:extLst>
          </p:cNvPr>
          <p:cNvSpPr txBox="1">
            <a:spLocks/>
          </p:cNvSpPr>
          <p:nvPr/>
        </p:nvSpPr>
        <p:spPr>
          <a:xfrm>
            <a:off x="795398" y="948715"/>
            <a:ext cx="5620721" cy="735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3200" dirty="0">
                <a:effectLst/>
              </a:rPr>
              <a:t>Chapter 11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D1B7E19-B9B6-4A90-9CC3-01FF8CB0D3DC}"/>
              </a:ext>
            </a:extLst>
          </p:cNvPr>
          <p:cNvSpPr txBox="1">
            <a:spLocks/>
          </p:cNvSpPr>
          <p:nvPr/>
        </p:nvSpPr>
        <p:spPr>
          <a:xfrm>
            <a:off x="795398" y="2602112"/>
            <a:ext cx="5620721" cy="159626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IN" sz="3600" dirty="0">
                <a:effectLst/>
                <a:latin typeface="+mn-lt"/>
              </a:rPr>
              <a:t>Experimental Design</a:t>
            </a:r>
          </a:p>
          <a:p>
            <a:pPr algn="ctr" fontAlgn="auto">
              <a:spcAft>
                <a:spcPts val="0"/>
              </a:spcAft>
            </a:pPr>
            <a:r>
              <a:rPr lang="en-IN" sz="3600" dirty="0">
                <a:effectLst/>
                <a:latin typeface="+mn-lt"/>
              </a:rPr>
              <a:t>and </a:t>
            </a:r>
          </a:p>
          <a:p>
            <a:pPr algn="ctr" fontAlgn="auto">
              <a:spcAft>
                <a:spcPts val="0"/>
              </a:spcAft>
            </a:pPr>
            <a:r>
              <a:rPr lang="en-IN" sz="3600" dirty="0">
                <a:effectLst/>
                <a:latin typeface="+mn-lt"/>
              </a:rPr>
              <a:t>Analysis of Variance</a:t>
            </a:r>
            <a:endParaRPr lang="en-US" sz="36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523229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Between-Treatments Estimate of Population Variance </a:t>
            </a:r>
            <a:r>
              <a:rPr lang="en-US" i="1" dirty="0">
                <a:latin typeface="Symbol" panose="05050102010706020507" pitchFamily="18" charset="2"/>
              </a:rPr>
              <a:t>s</a:t>
            </a:r>
            <a:r>
              <a:rPr lang="en-US" i="1" dirty="0"/>
              <a:t> </a:t>
            </a:r>
            <a:r>
              <a:rPr lang="en-US" baseline="30000" dirty="0"/>
              <a:t>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pPr lvl="1"/>
                <a:r>
                  <a:rPr lang="en-US" dirty="0"/>
                  <a:t>The estimate of </a:t>
                </a:r>
                <a:r>
                  <a:rPr lang="en-US" i="1" dirty="0">
                    <a:latin typeface="Symbol" panose="05050102010706020507" pitchFamily="18" charset="2"/>
                  </a:rPr>
                  <a:t></a:t>
                </a:r>
                <a:r>
                  <a:rPr lang="en-US" i="1" dirty="0"/>
                  <a:t> </a:t>
                </a:r>
                <a:r>
                  <a:rPr lang="en-US" baseline="30000" dirty="0"/>
                  <a:t>2</a:t>
                </a:r>
                <a:r>
                  <a:rPr lang="en-US" dirty="0"/>
                  <a:t> based on the variation of the sample means is called the </a:t>
                </a:r>
                <a:r>
                  <a:rPr lang="en-US" u="sng" dirty="0"/>
                  <a:t>mean square due to treatments</a:t>
                </a:r>
                <a:r>
                  <a:rPr lang="en-US" dirty="0"/>
                  <a:t> and is denoted by </a:t>
                </a:r>
                <a:r>
                  <a:rPr lang="en-US" u="sng" dirty="0"/>
                  <a:t>MSTR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MSTR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̿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dirty="0"/>
                  <a:t>	Numerator is called the </a:t>
                </a:r>
                <a:r>
                  <a:rPr lang="en-US" u="sng" dirty="0"/>
                  <a:t>sum of squares due to treatments</a:t>
                </a:r>
                <a:r>
                  <a:rPr lang="en-US" i="1" dirty="0"/>
                  <a:t> 	</a:t>
                </a:r>
                <a:r>
                  <a:rPr lang="en-US" dirty="0"/>
                  <a:t>(SSTR).</a:t>
                </a:r>
              </a:p>
              <a:p>
                <a:pPr marL="0" indent="0">
                  <a:buNone/>
                  <a:defRPr/>
                </a:pPr>
                <a:r>
                  <a:rPr lang="en-US" dirty="0"/>
                  <a:t>	Denominator is the </a:t>
                </a:r>
                <a:r>
                  <a:rPr lang="en-US" u="sng" dirty="0"/>
                  <a:t>degrees of freedom </a:t>
                </a:r>
                <a:r>
                  <a:rPr lang="en-US" dirty="0"/>
                  <a:t>associated with SSTR.</a:t>
                </a:r>
              </a:p>
              <a:p>
                <a:endParaRPr lang="en-US" dirty="0"/>
              </a:p>
              <a:p>
                <a:pPr>
                  <a:defRPr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20099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Within-Treatments Estimate of Population Variance </a:t>
            </a:r>
            <a:r>
              <a:rPr lang="en-US" i="1" dirty="0">
                <a:latin typeface="Symbol" panose="05050102010706020507" pitchFamily="18" charset="2"/>
              </a:rPr>
              <a:t>s</a:t>
            </a:r>
            <a:r>
              <a:rPr lang="en-US" i="1" dirty="0"/>
              <a:t> </a:t>
            </a:r>
            <a:r>
              <a:rPr lang="en-US" baseline="30000" dirty="0"/>
              <a:t>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lvl="1"/>
                <a:r>
                  <a:rPr lang="en-US" dirty="0"/>
                  <a:t>The estimate of </a:t>
                </a:r>
                <a:r>
                  <a:rPr lang="en-US" i="1" dirty="0">
                    <a:latin typeface="Symbol" panose="05050102010706020507" pitchFamily="18" charset="2"/>
                  </a:rPr>
                  <a:t></a:t>
                </a:r>
                <a:r>
                  <a:rPr lang="en-US" i="1" dirty="0"/>
                  <a:t> </a:t>
                </a:r>
                <a:r>
                  <a:rPr lang="en-US" baseline="30000" dirty="0"/>
                  <a:t>2</a:t>
                </a:r>
                <a:r>
                  <a:rPr lang="en-US" dirty="0"/>
                  <a:t> based on the variation of the sample observations within each sample is called the </a:t>
                </a:r>
                <a:r>
                  <a:rPr lang="en-US" u="sng" dirty="0"/>
                  <a:t>mean square error</a:t>
                </a:r>
                <a:r>
                  <a:rPr lang="en-US" dirty="0"/>
                  <a:t> and is denoted by </a:t>
                </a:r>
                <a:r>
                  <a:rPr lang="en-US" u="sng" dirty="0"/>
                  <a:t>MSE</a:t>
                </a:r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dirty="0"/>
                  <a:t>	Numerator is called the </a:t>
                </a:r>
                <a:r>
                  <a:rPr lang="en-US" u="sng" dirty="0"/>
                  <a:t>sum of squares due to error</a:t>
                </a:r>
                <a:r>
                  <a:rPr lang="en-US" i="1" dirty="0"/>
                  <a:t> </a:t>
                </a:r>
                <a:r>
                  <a:rPr lang="en-US" dirty="0"/>
                  <a:t>(SSE).</a:t>
                </a:r>
              </a:p>
              <a:p>
                <a:pPr marL="0" indent="0">
                  <a:buNone/>
                  <a:defRPr/>
                </a:pPr>
                <a:r>
                  <a:rPr lang="en-US" dirty="0"/>
                  <a:t>	Denominator is the </a:t>
                </a:r>
                <a:r>
                  <a:rPr lang="en-US" u="sng" dirty="0"/>
                  <a:t>degrees of freedom</a:t>
                </a:r>
                <a:r>
                  <a:rPr lang="en-US" dirty="0"/>
                  <a:t> associated with SSE.</a:t>
                </a:r>
              </a:p>
              <a:p>
                <a:pPr>
                  <a:defRPr/>
                </a:pPr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29184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868529" y="1161876"/>
            <a:ext cx="7786955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effectLst/>
              <a:latin typeface="+mn-lt"/>
            </a:endParaRPr>
          </a:p>
        </p:txBody>
      </p:sp>
      <p:sp>
        <p:nvSpPr>
          <p:cNvPr id="272389" name="Line 5"/>
          <p:cNvSpPr>
            <a:spLocks noChangeShapeType="1"/>
          </p:cNvSpPr>
          <p:nvPr/>
        </p:nvSpPr>
        <p:spPr bwMode="auto">
          <a:xfrm flipV="1">
            <a:off x="2812131" y="1971676"/>
            <a:ext cx="0" cy="256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2390" name="Freeform 6"/>
          <p:cNvSpPr>
            <a:spLocks/>
          </p:cNvSpPr>
          <p:nvPr/>
        </p:nvSpPr>
        <p:spPr bwMode="auto">
          <a:xfrm>
            <a:off x="2863621" y="1935164"/>
            <a:ext cx="4753589" cy="2592387"/>
          </a:xfrm>
          <a:custGeom>
            <a:avLst/>
            <a:gdLst/>
            <a:ahLst/>
            <a:cxnLst>
              <a:cxn ang="0">
                <a:pos x="0" y="1633"/>
              </a:cxn>
              <a:cxn ang="0">
                <a:pos x="2868" y="1597"/>
              </a:cxn>
              <a:cxn ang="0">
                <a:pos x="2668" y="1541"/>
              </a:cxn>
              <a:cxn ang="0">
                <a:pos x="2464" y="1473"/>
              </a:cxn>
              <a:cxn ang="0">
                <a:pos x="2304" y="1385"/>
              </a:cxn>
              <a:cxn ang="0">
                <a:pos x="2180" y="1277"/>
              </a:cxn>
              <a:cxn ang="0">
                <a:pos x="2076" y="1173"/>
              </a:cxn>
              <a:cxn ang="0">
                <a:pos x="1960" y="1037"/>
              </a:cxn>
              <a:cxn ang="0">
                <a:pos x="1881" y="938"/>
              </a:cxn>
              <a:cxn ang="0">
                <a:pos x="1820" y="852"/>
              </a:cxn>
              <a:cxn ang="0">
                <a:pos x="1776" y="787"/>
              </a:cxn>
              <a:cxn ang="0">
                <a:pos x="1730" y="715"/>
              </a:cxn>
              <a:cxn ang="0">
                <a:pos x="1691" y="645"/>
              </a:cxn>
              <a:cxn ang="0">
                <a:pos x="1650" y="568"/>
              </a:cxn>
              <a:cxn ang="0">
                <a:pos x="1611" y="509"/>
              </a:cxn>
              <a:cxn ang="0">
                <a:pos x="1573" y="447"/>
              </a:cxn>
              <a:cxn ang="0">
                <a:pos x="1538" y="391"/>
              </a:cxn>
              <a:cxn ang="0">
                <a:pos x="1485" y="320"/>
              </a:cxn>
              <a:cxn ang="0">
                <a:pos x="1432" y="249"/>
              </a:cxn>
              <a:cxn ang="0">
                <a:pos x="1382" y="187"/>
              </a:cxn>
              <a:cxn ang="0">
                <a:pos x="1327" y="127"/>
              </a:cxn>
              <a:cxn ang="0">
                <a:pos x="1265" y="69"/>
              </a:cxn>
              <a:cxn ang="0">
                <a:pos x="1189" y="15"/>
              </a:cxn>
              <a:cxn ang="0">
                <a:pos x="1110" y="0"/>
              </a:cxn>
              <a:cxn ang="0">
                <a:pos x="1046" y="9"/>
              </a:cxn>
              <a:cxn ang="0">
                <a:pos x="986" y="42"/>
              </a:cxn>
              <a:cxn ang="0">
                <a:pos x="913" y="98"/>
              </a:cxn>
              <a:cxn ang="0">
                <a:pos x="854" y="163"/>
              </a:cxn>
              <a:cxn ang="0">
                <a:pos x="799" y="233"/>
              </a:cxn>
              <a:cxn ang="0">
                <a:pos x="752" y="293"/>
              </a:cxn>
              <a:cxn ang="0">
                <a:pos x="713" y="363"/>
              </a:cxn>
              <a:cxn ang="0">
                <a:pos x="675" y="432"/>
              </a:cxn>
              <a:cxn ang="0">
                <a:pos x="640" y="497"/>
              </a:cxn>
              <a:cxn ang="0">
                <a:pos x="604" y="568"/>
              </a:cxn>
              <a:cxn ang="0">
                <a:pos x="575" y="636"/>
              </a:cxn>
              <a:cxn ang="0">
                <a:pos x="546" y="713"/>
              </a:cxn>
              <a:cxn ang="0">
                <a:pos x="519" y="787"/>
              </a:cxn>
              <a:cxn ang="0">
                <a:pos x="493" y="861"/>
              </a:cxn>
              <a:cxn ang="0">
                <a:pos x="467" y="928"/>
              </a:cxn>
              <a:cxn ang="0">
                <a:pos x="443" y="1000"/>
              </a:cxn>
              <a:cxn ang="0">
                <a:pos x="368" y="1157"/>
              </a:cxn>
              <a:cxn ang="0">
                <a:pos x="240" y="1373"/>
              </a:cxn>
            </a:cxnLst>
            <a:rect l="0" t="0" r="r" b="b"/>
            <a:pathLst>
              <a:path w="3024" h="1633">
                <a:moveTo>
                  <a:pt x="80" y="1541"/>
                </a:moveTo>
                <a:lnTo>
                  <a:pt x="0" y="1633"/>
                </a:lnTo>
                <a:lnTo>
                  <a:pt x="3024" y="1633"/>
                </a:lnTo>
                <a:lnTo>
                  <a:pt x="2868" y="1597"/>
                </a:lnTo>
                <a:lnTo>
                  <a:pt x="2764" y="1569"/>
                </a:lnTo>
                <a:lnTo>
                  <a:pt x="2668" y="1541"/>
                </a:lnTo>
                <a:lnTo>
                  <a:pt x="2568" y="1505"/>
                </a:lnTo>
                <a:lnTo>
                  <a:pt x="2464" y="1473"/>
                </a:lnTo>
                <a:lnTo>
                  <a:pt x="2376" y="1433"/>
                </a:lnTo>
                <a:lnTo>
                  <a:pt x="2304" y="1385"/>
                </a:lnTo>
                <a:lnTo>
                  <a:pt x="2240" y="1333"/>
                </a:lnTo>
                <a:lnTo>
                  <a:pt x="2180" y="1277"/>
                </a:lnTo>
                <a:lnTo>
                  <a:pt x="2128" y="1225"/>
                </a:lnTo>
                <a:lnTo>
                  <a:pt x="2076" y="1173"/>
                </a:lnTo>
                <a:lnTo>
                  <a:pt x="2020" y="1105"/>
                </a:lnTo>
                <a:lnTo>
                  <a:pt x="1960" y="1037"/>
                </a:lnTo>
                <a:lnTo>
                  <a:pt x="1899" y="961"/>
                </a:lnTo>
                <a:lnTo>
                  <a:pt x="1881" y="938"/>
                </a:lnTo>
                <a:lnTo>
                  <a:pt x="1849" y="890"/>
                </a:lnTo>
                <a:lnTo>
                  <a:pt x="1820" y="852"/>
                </a:lnTo>
                <a:lnTo>
                  <a:pt x="1799" y="817"/>
                </a:lnTo>
                <a:lnTo>
                  <a:pt x="1776" y="787"/>
                </a:lnTo>
                <a:lnTo>
                  <a:pt x="1752" y="752"/>
                </a:lnTo>
                <a:lnTo>
                  <a:pt x="1730" y="715"/>
                </a:lnTo>
                <a:lnTo>
                  <a:pt x="1712" y="678"/>
                </a:lnTo>
                <a:lnTo>
                  <a:pt x="1691" y="645"/>
                </a:lnTo>
                <a:lnTo>
                  <a:pt x="1668" y="601"/>
                </a:lnTo>
                <a:lnTo>
                  <a:pt x="1650" y="568"/>
                </a:lnTo>
                <a:lnTo>
                  <a:pt x="1632" y="545"/>
                </a:lnTo>
                <a:lnTo>
                  <a:pt x="1611" y="509"/>
                </a:lnTo>
                <a:lnTo>
                  <a:pt x="1594" y="480"/>
                </a:lnTo>
                <a:lnTo>
                  <a:pt x="1573" y="447"/>
                </a:lnTo>
                <a:lnTo>
                  <a:pt x="1556" y="421"/>
                </a:lnTo>
                <a:lnTo>
                  <a:pt x="1538" y="391"/>
                </a:lnTo>
                <a:lnTo>
                  <a:pt x="1515" y="359"/>
                </a:lnTo>
                <a:lnTo>
                  <a:pt x="1485" y="320"/>
                </a:lnTo>
                <a:lnTo>
                  <a:pt x="1459" y="285"/>
                </a:lnTo>
                <a:lnTo>
                  <a:pt x="1432" y="249"/>
                </a:lnTo>
                <a:lnTo>
                  <a:pt x="1406" y="220"/>
                </a:lnTo>
                <a:lnTo>
                  <a:pt x="1382" y="187"/>
                </a:lnTo>
                <a:lnTo>
                  <a:pt x="1350" y="151"/>
                </a:lnTo>
                <a:lnTo>
                  <a:pt x="1327" y="127"/>
                </a:lnTo>
                <a:lnTo>
                  <a:pt x="1297" y="98"/>
                </a:lnTo>
                <a:lnTo>
                  <a:pt x="1265" y="69"/>
                </a:lnTo>
                <a:lnTo>
                  <a:pt x="1230" y="38"/>
                </a:lnTo>
                <a:lnTo>
                  <a:pt x="1189" y="15"/>
                </a:lnTo>
                <a:lnTo>
                  <a:pt x="1149" y="0"/>
                </a:lnTo>
                <a:lnTo>
                  <a:pt x="1110" y="0"/>
                </a:lnTo>
                <a:lnTo>
                  <a:pt x="1077" y="4"/>
                </a:lnTo>
                <a:lnTo>
                  <a:pt x="1046" y="9"/>
                </a:lnTo>
                <a:lnTo>
                  <a:pt x="1013" y="24"/>
                </a:lnTo>
                <a:lnTo>
                  <a:pt x="986" y="42"/>
                </a:lnTo>
                <a:lnTo>
                  <a:pt x="951" y="66"/>
                </a:lnTo>
                <a:lnTo>
                  <a:pt x="913" y="98"/>
                </a:lnTo>
                <a:lnTo>
                  <a:pt x="881" y="127"/>
                </a:lnTo>
                <a:lnTo>
                  <a:pt x="854" y="163"/>
                </a:lnTo>
                <a:lnTo>
                  <a:pt x="823" y="198"/>
                </a:lnTo>
                <a:lnTo>
                  <a:pt x="799" y="233"/>
                </a:lnTo>
                <a:lnTo>
                  <a:pt x="774" y="263"/>
                </a:lnTo>
                <a:lnTo>
                  <a:pt x="752" y="293"/>
                </a:lnTo>
                <a:lnTo>
                  <a:pt x="731" y="329"/>
                </a:lnTo>
                <a:lnTo>
                  <a:pt x="713" y="363"/>
                </a:lnTo>
                <a:lnTo>
                  <a:pt x="693" y="399"/>
                </a:lnTo>
                <a:lnTo>
                  <a:pt x="675" y="432"/>
                </a:lnTo>
                <a:lnTo>
                  <a:pt x="655" y="465"/>
                </a:lnTo>
                <a:lnTo>
                  <a:pt x="640" y="497"/>
                </a:lnTo>
                <a:lnTo>
                  <a:pt x="622" y="533"/>
                </a:lnTo>
                <a:lnTo>
                  <a:pt x="604" y="568"/>
                </a:lnTo>
                <a:lnTo>
                  <a:pt x="590" y="604"/>
                </a:lnTo>
                <a:lnTo>
                  <a:pt x="575" y="636"/>
                </a:lnTo>
                <a:lnTo>
                  <a:pt x="558" y="678"/>
                </a:lnTo>
                <a:lnTo>
                  <a:pt x="546" y="713"/>
                </a:lnTo>
                <a:lnTo>
                  <a:pt x="531" y="752"/>
                </a:lnTo>
                <a:lnTo>
                  <a:pt x="519" y="787"/>
                </a:lnTo>
                <a:lnTo>
                  <a:pt x="508" y="822"/>
                </a:lnTo>
                <a:lnTo>
                  <a:pt x="493" y="861"/>
                </a:lnTo>
                <a:lnTo>
                  <a:pt x="478" y="896"/>
                </a:lnTo>
                <a:lnTo>
                  <a:pt x="467" y="928"/>
                </a:lnTo>
                <a:lnTo>
                  <a:pt x="456" y="964"/>
                </a:lnTo>
                <a:lnTo>
                  <a:pt x="443" y="1000"/>
                </a:lnTo>
                <a:lnTo>
                  <a:pt x="408" y="1081"/>
                </a:lnTo>
                <a:lnTo>
                  <a:pt x="368" y="1157"/>
                </a:lnTo>
                <a:lnTo>
                  <a:pt x="308" y="1265"/>
                </a:lnTo>
                <a:lnTo>
                  <a:pt x="240" y="1373"/>
                </a:lnTo>
                <a:lnTo>
                  <a:pt x="144" y="1477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2391" name="Freeform 7"/>
          <p:cNvSpPr>
            <a:spLocks/>
          </p:cNvSpPr>
          <p:nvPr/>
        </p:nvSpPr>
        <p:spPr bwMode="auto">
          <a:xfrm>
            <a:off x="6400704" y="4042408"/>
            <a:ext cx="1340685" cy="4980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9"/>
              </a:cxn>
              <a:cxn ang="0">
                <a:pos x="765" y="273"/>
              </a:cxn>
              <a:cxn ang="0">
                <a:pos x="771" y="268"/>
              </a:cxn>
              <a:cxn ang="0">
                <a:pos x="731" y="261"/>
              </a:cxn>
              <a:cxn ang="0">
                <a:pos x="705" y="256"/>
              </a:cxn>
              <a:cxn ang="0">
                <a:pos x="672" y="250"/>
              </a:cxn>
              <a:cxn ang="0">
                <a:pos x="637" y="243"/>
              </a:cxn>
              <a:cxn ang="0">
                <a:pos x="611" y="240"/>
              </a:cxn>
              <a:cxn ang="0">
                <a:pos x="573" y="231"/>
              </a:cxn>
              <a:cxn ang="0">
                <a:pos x="536" y="223"/>
              </a:cxn>
              <a:cxn ang="0">
                <a:pos x="501" y="214"/>
              </a:cxn>
              <a:cxn ang="0">
                <a:pos x="472" y="207"/>
              </a:cxn>
              <a:cxn ang="0">
                <a:pos x="443" y="198"/>
              </a:cxn>
              <a:cxn ang="0">
                <a:pos x="409" y="189"/>
              </a:cxn>
              <a:cxn ang="0">
                <a:pos x="380" y="180"/>
              </a:cxn>
              <a:cxn ang="0">
                <a:pos x="352" y="171"/>
              </a:cxn>
              <a:cxn ang="0">
                <a:pos x="323" y="163"/>
              </a:cxn>
              <a:cxn ang="0">
                <a:pos x="292" y="150"/>
              </a:cxn>
              <a:cxn ang="0">
                <a:pos x="259" y="138"/>
              </a:cxn>
              <a:cxn ang="0">
                <a:pos x="228" y="129"/>
              </a:cxn>
              <a:cxn ang="0">
                <a:pos x="196" y="114"/>
              </a:cxn>
              <a:cxn ang="0">
                <a:pos x="160" y="99"/>
              </a:cxn>
              <a:cxn ang="0">
                <a:pos x="132" y="87"/>
              </a:cxn>
              <a:cxn ang="0">
                <a:pos x="105" y="70"/>
              </a:cxn>
              <a:cxn ang="0">
                <a:pos x="66" y="47"/>
              </a:cxn>
              <a:cxn ang="0">
                <a:pos x="37" y="28"/>
              </a:cxn>
              <a:cxn ang="0">
                <a:pos x="16" y="12"/>
              </a:cxn>
              <a:cxn ang="0">
                <a:pos x="0" y="5"/>
              </a:cxn>
            </a:cxnLst>
            <a:rect l="0" t="0" r="r" b="b"/>
            <a:pathLst>
              <a:path w="771" h="273">
                <a:moveTo>
                  <a:pt x="0" y="0"/>
                </a:moveTo>
                <a:lnTo>
                  <a:pt x="0" y="269"/>
                </a:lnTo>
                <a:lnTo>
                  <a:pt x="765" y="273"/>
                </a:lnTo>
                <a:lnTo>
                  <a:pt x="771" y="268"/>
                </a:lnTo>
                <a:lnTo>
                  <a:pt x="731" y="261"/>
                </a:lnTo>
                <a:lnTo>
                  <a:pt x="705" y="256"/>
                </a:lnTo>
                <a:lnTo>
                  <a:pt x="672" y="250"/>
                </a:lnTo>
                <a:lnTo>
                  <a:pt x="637" y="243"/>
                </a:lnTo>
                <a:lnTo>
                  <a:pt x="611" y="240"/>
                </a:lnTo>
                <a:lnTo>
                  <a:pt x="573" y="231"/>
                </a:lnTo>
                <a:lnTo>
                  <a:pt x="536" y="223"/>
                </a:lnTo>
                <a:lnTo>
                  <a:pt x="501" y="214"/>
                </a:lnTo>
                <a:lnTo>
                  <a:pt x="472" y="207"/>
                </a:lnTo>
                <a:lnTo>
                  <a:pt x="443" y="198"/>
                </a:lnTo>
                <a:lnTo>
                  <a:pt x="409" y="189"/>
                </a:lnTo>
                <a:lnTo>
                  <a:pt x="380" y="180"/>
                </a:lnTo>
                <a:lnTo>
                  <a:pt x="352" y="171"/>
                </a:lnTo>
                <a:lnTo>
                  <a:pt x="323" y="163"/>
                </a:lnTo>
                <a:lnTo>
                  <a:pt x="292" y="150"/>
                </a:lnTo>
                <a:lnTo>
                  <a:pt x="259" y="138"/>
                </a:lnTo>
                <a:lnTo>
                  <a:pt x="228" y="129"/>
                </a:lnTo>
                <a:lnTo>
                  <a:pt x="196" y="114"/>
                </a:lnTo>
                <a:lnTo>
                  <a:pt x="160" y="99"/>
                </a:lnTo>
                <a:lnTo>
                  <a:pt x="132" y="87"/>
                </a:lnTo>
                <a:lnTo>
                  <a:pt x="105" y="70"/>
                </a:lnTo>
                <a:lnTo>
                  <a:pt x="66" y="47"/>
                </a:lnTo>
                <a:lnTo>
                  <a:pt x="37" y="28"/>
                </a:lnTo>
                <a:lnTo>
                  <a:pt x="16" y="12"/>
                </a:lnTo>
                <a:lnTo>
                  <a:pt x="0" y="5"/>
                </a:lnTo>
              </a:path>
            </a:pathLst>
          </a:custGeom>
          <a:solidFill>
            <a:srgbClr val="C0000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3498742" y="3652839"/>
            <a:ext cx="227568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 dirty="0">
                <a:effectLst/>
                <a:latin typeface="+mn-lt"/>
              </a:rPr>
              <a:t>Do Not Reject </a:t>
            </a:r>
            <a:r>
              <a:rPr lang="en-US" sz="2400" i="1" dirty="0">
                <a:effectLst/>
                <a:latin typeface="+mn-lt"/>
              </a:rPr>
              <a:t>H</a:t>
            </a:r>
            <a:r>
              <a:rPr lang="en-US" sz="2400" baseline="-25000" dirty="0">
                <a:effectLst/>
                <a:latin typeface="+mn-lt"/>
              </a:rPr>
              <a:t>0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6910880" y="3170239"/>
            <a:ext cx="132350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effectLst/>
                <a:latin typeface="+mn-lt"/>
              </a:rPr>
              <a:t>Reject </a:t>
            </a:r>
            <a:r>
              <a:rPr lang="en-US" sz="2400" i="1">
                <a:effectLst/>
                <a:latin typeface="+mn-lt"/>
              </a:rPr>
              <a:t>H</a:t>
            </a:r>
            <a:r>
              <a:rPr lang="en-US" sz="2400" baseline="-25000">
                <a:effectLst/>
                <a:latin typeface="+mn-lt"/>
              </a:rPr>
              <a:t>0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829192" y="1758774"/>
            <a:ext cx="4910505" cy="2743200"/>
            <a:chOff x="729" y="1475"/>
            <a:chExt cx="3129" cy="1728"/>
          </a:xfrm>
        </p:grpSpPr>
        <p:sp>
          <p:nvSpPr>
            <p:cNvPr id="272395" name="Arc 11"/>
            <p:cNvSpPr>
              <a:spLocks/>
            </p:cNvSpPr>
            <p:nvPr/>
          </p:nvSpPr>
          <p:spPr bwMode="auto">
            <a:xfrm rot="3423864">
              <a:off x="2423" y="2455"/>
              <a:ext cx="853" cy="278"/>
            </a:xfrm>
            <a:custGeom>
              <a:avLst/>
              <a:gdLst>
                <a:gd name="G0" fmla="+- 21 0 0"/>
                <a:gd name="G1" fmla="+- 0 0 0"/>
                <a:gd name="G2" fmla="+- 21600 0 0"/>
                <a:gd name="T0" fmla="*/ 17867 w 17867"/>
                <a:gd name="T1" fmla="*/ 12169 h 21600"/>
                <a:gd name="T2" fmla="*/ 0 w 17867"/>
                <a:gd name="T3" fmla="*/ 21600 h 21600"/>
                <a:gd name="T4" fmla="*/ 21 w 1786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67" h="21600" fill="none" extrusionOk="0">
                  <a:moveTo>
                    <a:pt x="17866" y="12168"/>
                  </a:moveTo>
                  <a:cubicBezTo>
                    <a:pt x="13843" y="18069"/>
                    <a:pt x="7162" y="21599"/>
                    <a:pt x="21" y="21600"/>
                  </a:cubicBezTo>
                  <a:cubicBezTo>
                    <a:pt x="14" y="21600"/>
                    <a:pt x="7" y="21599"/>
                    <a:pt x="0" y="21599"/>
                  </a:cubicBezTo>
                </a:path>
                <a:path w="17867" h="21600" stroke="0" extrusionOk="0">
                  <a:moveTo>
                    <a:pt x="17866" y="12168"/>
                  </a:moveTo>
                  <a:cubicBezTo>
                    <a:pt x="13843" y="18069"/>
                    <a:pt x="7162" y="21599"/>
                    <a:pt x="21" y="21600"/>
                  </a:cubicBezTo>
                  <a:cubicBezTo>
                    <a:pt x="14" y="21600"/>
                    <a:pt x="7" y="21599"/>
                    <a:pt x="0" y="21599"/>
                  </a:cubicBezTo>
                  <a:lnTo>
                    <a:pt x="2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2396" name="Arc 12"/>
            <p:cNvSpPr>
              <a:spLocks/>
            </p:cNvSpPr>
            <p:nvPr/>
          </p:nvSpPr>
          <p:spPr bwMode="auto">
            <a:xfrm rot="623505">
              <a:off x="3060" y="2969"/>
              <a:ext cx="798" cy="175"/>
            </a:xfrm>
            <a:custGeom>
              <a:avLst/>
              <a:gdLst>
                <a:gd name="G0" fmla="+- 19809 0 0"/>
                <a:gd name="G1" fmla="+- 0 0 0"/>
                <a:gd name="G2" fmla="+- 21600 0 0"/>
                <a:gd name="T0" fmla="*/ 20642 w 20642"/>
                <a:gd name="T1" fmla="*/ 21584 h 21600"/>
                <a:gd name="T2" fmla="*/ 0 w 20642"/>
                <a:gd name="T3" fmla="*/ 8612 h 21600"/>
                <a:gd name="T4" fmla="*/ 19809 w 2064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2" h="21600" fill="none" extrusionOk="0">
                  <a:moveTo>
                    <a:pt x="20641" y="21583"/>
                  </a:moveTo>
                  <a:cubicBezTo>
                    <a:pt x="20364" y="21594"/>
                    <a:pt x="20086" y="21599"/>
                    <a:pt x="19809" y="21600"/>
                  </a:cubicBezTo>
                  <a:cubicBezTo>
                    <a:pt x="11209" y="21600"/>
                    <a:pt x="3428" y="16498"/>
                    <a:pt x="0" y="8611"/>
                  </a:cubicBezTo>
                </a:path>
                <a:path w="20642" h="21600" stroke="0" extrusionOk="0">
                  <a:moveTo>
                    <a:pt x="20641" y="21583"/>
                  </a:moveTo>
                  <a:cubicBezTo>
                    <a:pt x="20364" y="21594"/>
                    <a:pt x="20086" y="21599"/>
                    <a:pt x="19809" y="21600"/>
                  </a:cubicBezTo>
                  <a:cubicBezTo>
                    <a:pt x="11209" y="21600"/>
                    <a:pt x="3428" y="16498"/>
                    <a:pt x="0" y="8611"/>
                  </a:cubicBezTo>
                  <a:lnTo>
                    <a:pt x="19809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2397" name="Arc 13"/>
            <p:cNvSpPr>
              <a:spLocks/>
            </p:cNvSpPr>
            <p:nvPr/>
          </p:nvSpPr>
          <p:spPr bwMode="auto">
            <a:xfrm rot="6485904">
              <a:off x="1094" y="1814"/>
              <a:ext cx="978" cy="365"/>
            </a:xfrm>
            <a:custGeom>
              <a:avLst/>
              <a:gdLst>
                <a:gd name="G0" fmla="+- 21520 0 0"/>
                <a:gd name="G1" fmla="+- 0 0 0"/>
                <a:gd name="G2" fmla="+- 21600 0 0"/>
                <a:gd name="T0" fmla="*/ 21520 w 21520"/>
                <a:gd name="T1" fmla="*/ 21600 h 21600"/>
                <a:gd name="T2" fmla="*/ 0 w 21520"/>
                <a:gd name="T3" fmla="*/ 1856 h 21600"/>
                <a:gd name="T4" fmla="*/ 21520 w 2152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20" h="21600" fill="none" extrusionOk="0">
                  <a:moveTo>
                    <a:pt x="21520" y="21600"/>
                  </a:moveTo>
                  <a:cubicBezTo>
                    <a:pt x="10310" y="21600"/>
                    <a:pt x="963" y="13024"/>
                    <a:pt x="-1" y="1856"/>
                  </a:cubicBezTo>
                </a:path>
                <a:path w="21520" h="21600" stroke="0" extrusionOk="0">
                  <a:moveTo>
                    <a:pt x="21520" y="21600"/>
                  </a:moveTo>
                  <a:cubicBezTo>
                    <a:pt x="10310" y="21600"/>
                    <a:pt x="963" y="13024"/>
                    <a:pt x="-1" y="1856"/>
                  </a:cubicBezTo>
                  <a:lnTo>
                    <a:pt x="2152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2398" name="Arc 14"/>
            <p:cNvSpPr>
              <a:spLocks/>
            </p:cNvSpPr>
            <p:nvPr/>
          </p:nvSpPr>
          <p:spPr bwMode="auto">
            <a:xfrm rot="14520000">
              <a:off x="1705" y="1851"/>
              <a:ext cx="972" cy="2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595 w 21595"/>
                <a:gd name="T1" fmla="*/ 462 h 21600"/>
                <a:gd name="T2" fmla="*/ 0 w 21595"/>
                <a:gd name="T3" fmla="*/ 21600 h 21600"/>
                <a:gd name="T4" fmla="*/ 0 w 2159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5" h="21600" fill="none" extrusionOk="0">
                  <a:moveTo>
                    <a:pt x="21595" y="462"/>
                  </a:moveTo>
                  <a:cubicBezTo>
                    <a:pt x="21343" y="12208"/>
                    <a:pt x="11749" y="21599"/>
                    <a:pt x="0" y="21600"/>
                  </a:cubicBezTo>
                </a:path>
                <a:path w="21595" h="21600" stroke="0" extrusionOk="0">
                  <a:moveTo>
                    <a:pt x="21595" y="462"/>
                  </a:moveTo>
                  <a:cubicBezTo>
                    <a:pt x="21343" y="12208"/>
                    <a:pt x="1174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2399" name="Freeform 15"/>
            <p:cNvSpPr>
              <a:spLocks/>
            </p:cNvSpPr>
            <p:nvPr/>
          </p:nvSpPr>
          <p:spPr bwMode="auto">
            <a:xfrm rot="-100623">
              <a:off x="729" y="2403"/>
              <a:ext cx="544" cy="800"/>
            </a:xfrm>
            <a:custGeom>
              <a:avLst/>
              <a:gdLst/>
              <a:ahLst/>
              <a:cxnLst>
                <a:cxn ang="0">
                  <a:pos x="0" y="812"/>
                </a:cxn>
                <a:cxn ang="0">
                  <a:pos x="268" y="544"/>
                </a:cxn>
                <a:cxn ang="0">
                  <a:pos x="448" y="248"/>
                </a:cxn>
                <a:cxn ang="0">
                  <a:pos x="556" y="0"/>
                </a:cxn>
              </a:cxnLst>
              <a:rect l="0" t="0" r="r" b="b"/>
              <a:pathLst>
                <a:path w="556" h="812">
                  <a:moveTo>
                    <a:pt x="0" y="812"/>
                  </a:moveTo>
                  <a:cubicBezTo>
                    <a:pt x="96" y="725"/>
                    <a:pt x="193" y="638"/>
                    <a:pt x="268" y="544"/>
                  </a:cubicBezTo>
                  <a:cubicBezTo>
                    <a:pt x="343" y="450"/>
                    <a:pt x="400" y="339"/>
                    <a:pt x="448" y="248"/>
                  </a:cubicBezTo>
                  <a:cubicBezTo>
                    <a:pt x="496" y="157"/>
                    <a:pt x="538" y="41"/>
                    <a:pt x="55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8961374" y="4291417"/>
            <a:ext cx="157524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 dirty="0">
                <a:effectLst/>
                <a:latin typeface="+mn-lt"/>
              </a:rPr>
              <a:t>MSTR/MSE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5503565" y="5030789"/>
            <a:ext cx="180293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 dirty="0">
                <a:effectLst/>
                <a:latin typeface="+mn-lt"/>
              </a:rPr>
              <a:t>Critical Value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6167657" y="4640264"/>
            <a:ext cx="45365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 i="1" dirty="0">
                <a:effectLst/>
                <a:latin typeface="+mn-lt"/>
              </a:rPr>
              <a:t>F</a:t>
            </a:r>
            <a:r>
              <a:rPr lang="en-US" sz="2400" i="1" baseline="-25000" dirty="0">
                <a:effectLst/>
                <a:latin typeface="Symbol" pitchFamily="18" charset="2"/>
              </a:rPr>
              <a:t></a:t>
            </a:r>
          </a:p>
        </p:txBody>
      </p:sp>
      <p:sp>
        <p:nvSpPr>
          <p:cNvPr id="272403" name="Line 19"/>
          <p:cNvSpPr>
            <a:spLocks noChangeShapeType="1"/>
          </p:cNvSpPr>
          <p:nvPr/>
        </p:nvSpPr>
        <p:spPr bwMode="auto">
          <a:xfrm flipV="1">
            <a:off x="2812131" y="4527551"/>
            <a:ext cx="6094816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2404" name="Line 20"/>
          <p:cNvSpPr>
            <a:spLocks noChangeShapeType="1"/>
          </p:cNvSpPr>
          <p:nvPr/>
        </p:nvSpPr>
        <p:spPr bwMode="auto">
          <a:xfrm>
            <a:off x="6402025" y="3390900"/>
            <a:ext cx="494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2405" name="Line 21"/>
          <p:cNvSpPr>
            <a:spLocks noChangeShapeType="1"/>
          </p:cNvSpPr>
          <p:nvPr/>
        </p:nvSpPr>
        <p:spPr bwMode="auto">
          <a:xfrm flipH="1" flipV="1">
            <a:off x="5730590" y="3876675"/>
            <a:ext cx="6714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2407" name="Line 23"/>
          <p:cNvSpPr>
            <a:spLocks noChangeShapeType="1"/>
          </p:cNvSpPr>
          <p:nvPr/>
        </p:nvSpPr>
        <p:spPr bwMode="auto">
          <a:xfrm flipH="1" flipV="1">
            <a:off x="6402025" y="3105150"/>
            <a:ext cx="0" cy="150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2408" name="Text Box 24"/>
          <p:cNvSpPr txBox="1">
            <a:spLocks noChangeArrowheads="1"/>
          </p:cNvSpPr>
          <p:nvPr/>
        </p:nvSpPr>
        <p:spPr bwMode="auto">
          <a:xfrm>
            <a:off x="7230922" y="3648075"/>
            <a:ext cx="394659" cy="492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i="1" dirty="0">
                <a:effectLst/>
                <a:latin typeface="Symbol" pitchFamily="18" charset="2"/>
              </a:rPr>
              <a:t>a</a:t>
            </a:r>
          </a:p>
        </p:txBody>
      </p:sp>
      <p:sp>
        <p:nvSpPr>
          <p:cNvPr id="272409" name="Line 25"/>
          <p:cNvSpPr>
            <a:spLocks noChangeShapeType="1"/>
          </p:cNvSpPr>
          <p:nvPr/>
        </p:nvSpPr>
        <p:spPr bwMode="auto">
          <a:xfrm flipH="1">
            <a:off x="6466495" y="4038600"/>
            <a:ext cx="734778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Variance Estimates: The </a:t>
            </a:r>
            <a:r>
              <a:rPr lang="en-US" i="1" dirty="0"/>
              <a:t>F</a:t>
            </a:r>
            <a:r>
              <a:rPr lang="en-US" dirty="0"/>
              <a:t> Test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Distribution of MSTR/MSE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12</a:t>
            </a:fld>
            <a:endParaRPr 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912138" y="447504"/>
            <a:ext cx="10337562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>
              <a:defRPr/>
            </a:pPr>
            <a:endParaRPr lang="en-US" sz="3200" dirty="0">
              <a:effectLst/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7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7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1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2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2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2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2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0"/>
                            </p:stCondLst>
                            <p:childTnLst>
                              <p:par>
                                <p:cTn id="52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9000"/>
                            </p:stCondLst>
                            <p:childTnLst>
                              <p:par>
                                <p:cTn id="56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00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27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0" grpId="0" animBg="1"/>
      <p:bldP spid="272391" grpId="0" animBg="1"/>
      <p:bldP spid="272392" grpId="0" autoUpdateAnimBg="0"/>
      <p:bldP spid="272393" grpId="0" autoUpdateAnimBg="0"/>
      <p:bldP spid="272400" grpId="0" autoUpdateAnimBg="0"/>
      <p:bldP spid="272401" grpId="0" autoUpdateAnimBg="0"/>
      <p:bldP spid="272402" grpId="0" autoUpdateAnimBg="0"/>
      <p:bldP spid="27240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ANOVA Table for a Completely Randomized Design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15180534"/>
                  </p:ext>
                </p:extLst>
              </p:nvPr>
            </p:nvGraphicFramePr>
            <p:xfrm>
              <a:off x="981381" y="1717801"/>
              <a:ext cx="10199076" cy="302235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99846">
                      <a:extLst>
                        <a:ext uri="{9D8B030D-6E8A-4147-A177-3AD203B41FA5}">
                          <a16:colId xmlns:a16="http://schemas.microsoft.com/office/drawing/2014/main" val="2288137368"/>
                        </a:ext>
                      </a:extLst>
                    </a:gridCol>
                    <a:gridCol w="1699846">
                      <a:extLst>
                        <a:ext uri="{9D8B030D-6E8A-4147-A177-3AD203B41FA5}">
                          <a16:colId xmlns:a16="http://schemas.microsoft.com/office/drawing/2014/main" val="3776077210"/>
                        </a:ext>
                      </a:extLst>
                    </a:gridCol>
                    <a:gridCol w="1699846">
                      <a:extLst>
                        <a:ext uri="{9D8B030D-6E8A-4147-A177-3AD203B41FA5}">
                          <a16:colId xmlns:a16="http://schemas.microsoft.com/office/drawing/2014/main" val="2455736496"/>
                        </a:ext>
                      </a:extLst>
                    </a:gridCol>
                    <a:gridCol w="1699846">
                      <a:extLst>
                        <a:ext uri="{9D8B030D-6E8A-4147-A177-3AD203B41FA5}">
                          <a16:colId xmlns:a16="http://schemas.microsoft.com/office/drawing/2014/main" val="3788704547"/>
                        </a:ext>
                      </a:extLst>
                    </a:gridCol>
                    <a:gridCol w="1699846">
                      <a:extLst>
                        <a:ext uri="{9D8B030D-6E8A-4147-A177-3AD203B41FA5}">
                          <a16:colId xmlns:a16="http://schemas.microsoft.com/office/drawing/2014/main" val="3505267178"/>
                        </a:ext>
                      </a:extLst>
                    </a:gridCol>
                    <a:gridCol w="1699846">
                      <a:extLst>
                        <a:ext uri="{9D8B030D-6E8A-4147-A177-3AD203B41FA5}">
                          <a16:colId xmlns:a16="http://schemas.microsoft.com/office/drawing/2014/main" val="986709626"/>
                        </a:ext>
                      </a:extLst>
                    </a:gridCol>
                  </a:tblGrid>
                  <a:tr h="8524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Source of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Variation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Sum of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Squares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Degrees of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Freedom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Mean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Square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effectLst/>
                              <a:latin typeface="+mn-lt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sz="1800" i="1" dirty="0">
                              <a:effectLst/>
                              <a:latin typeface="+mn-lt"/>
                            </a:rPr>
                            <a:t>p</a:t>
                          </a:r>
                          <a:r>
                            <a:rPr lang="en-US" sz="1800" dirty="0">
                              <a:effectLst/>
                              <a:latin typeface="+mn-lt"/>
                            </a:rPr>
                            <a:t>-</a:t>
                          </a:r>
                        </a:p>
                        <a:p>
                          <a:pPr algn="ctr"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5421673"/>
                      </a:ext>
                    </a:extLst>
                  </a:tr>
                  <a:tr h="80812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Treatments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SSTR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sz="1800" i="1" dirty="0">
                              <a:effectLst/>
                              <a:latin typeface="+mn-lt"/>
                            </a:rPr>
                            <a:t>k</a:t>
                          </a:r>
                          <a:r>
                            <a:rPr lang="en-US" sz="1800" dirty="0">
                              <a:effectLst/>
                              <a:latin typeface="+mn-lt"/>
                            </a:rPr>
                            <a:t> - 1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MSTR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SSTR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MSTR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MSE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589781"/>
                      </a:ext>
                    </a:extLst>
                  </a:tr>
                  <a:tr h="8679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SSE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err="1">
                              <a:effectLst/>
                              <a:latin typeface="+mn-lt"/>
                            </a:rPr>
                            <a:t>n</a:t>
                          </a:r>
                          <a:r>
                            <a:rPr lang="en-US" sz="1800" baseline="-25000" dirty="0" err="1">
                              <a:effectLst/>
                              <a:latin typeface="+mn-lt"/>
                            </a:rPr>
                            <a:t>T</a:t>
                          </a:r>
                          <a:r>
                            <a:rPr lang="en-US" sz="1800" baseline="-25000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en-US" sz="1800" dirty="0">
                              <a:effectLst/>
                              <a:latin typeface="+mn-lt"/>
                            </a:rPr>
                            <a:t>- </a:t>
                          </a:r>
                          <a:r>
                            <a:rPr lang="en-US" sz="1800" i="1" dirty="0">
                              <a:effectLst/>
                              <a:latin typeface="+mn-lt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MSE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SSE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1045412"/>
                      </a:ext>
                    </a:extLst>
                  </a:tr>
                  <a:tr h="493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SST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err="1">
                              <a:effectLst/>
                              <a:latin typeface="+mn-lt"/>
                            </a:rPr>
                            <a:t>n</a:t>
                          </a:r>
                          <a:r>
                            <a:rPr lang="en-US" sz="1800" baseline="-25000" dirty="0" err="1">
                              <a:effectLst/>
                              <a:latin typeface="+mn-lt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+mn-lt"/>
                            </a:rPr>
                            <a:t> - 1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8806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15180534"/>
                  </p:ext>
                </p:extLst>
              </p:nvPr>
            </p:nvGraphicFramePr>
            <p:xfrm>
              <a:off x="981381" y="1717801"/>
              <a:ext cx="10199076" cy="302235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99846">
                      <a:extLst>
                        <a:ext uri="{9D8B030D-6E8A-4147-A177-3AD203B41FA5}">
                          <a16:colId xmlns:a16="http://schemas.microsoft.com/office/drawing/2014/main" val="2288137368"/>
                        </a:ext>
                      </a:extLst>
                    </a:gridCol>
                    <a:gridCol w="1699846">
                      <a:extLst>
                        <a:ext uri="{9D8B030D-6E8A-4147-A177-3AD203B41FA5}">
                          <a16:colId xmlns:a16="http://schemas.microsoft.com/office/drawing/2014/main" val="3776077210"/>
                        </a:ext>
                      </a:extLst>
                    </a:gridCol>
                    <a:gridCol w="1699846">
                      <a:extLst>
                        <a:ext uri="{9D8B030D-6E8A-4147-A177-3AD203B41FA5}">
                          <a16:colId xmlns:a16="http://schemas.microsoft.com/office/drawing/2014/main" val="2455736496"/>
                        </a:ext>
                      </a:extLst>
                    </a:gridCol>
                    <a:gridCol w="1699846">
                      <a:extLst>
                        <a:ext uri="{9D8B030D-6E8A-4147-A177-3AD203B41FA5}">
                          <a16:colId xmlns:a16="http://schemas.microsoft.com/office/drawing/2014/main" val="3788704547"/>
                        </a:ext>
                      </a:extLst>
                    </a:gridCol>
                    <a:gridCol w="1699846">
                      <a:extLst>
                        <a:ext uri="{9D8B030D-6E8A-4147-A177-3AD203B41FA5}">
                          <a16:colId xmlns:a16="http://schemas.microsoft.com/office/drawing/2014/main" val="3505267178"/>
                        </a:ext>
                      </a:extLst>
                    </a:gridCol>
                    <a:gridCol w="1699846">
                      <a:extLst>
                        <a:ext uri="{9D8B030D-6E8A-4147-A177-3AD203B41FA5}">
                          <a16:colId xmlns:a16="http://schemas.microsoft.com/office/drawing/2014/main" val="986709626"/>
                        </a:ext>
                      </a:extLst>
                    </a:gridCol>
                  </a:tblGrid>
                  <a:tr h="8524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Source of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Variation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Sum of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Squares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Degrees of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Freedom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Mean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Square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effectLst/>
                              <a:latin typeface="+mn-lt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sz="1800" i="1" dirty="0">
                              <a:effectLst/>
                              <a:latin typeface="+mn-lt"/>
                            </a:rPr>
                            <a:t>p</a:t>
                          </a:r>
                          <a:r>
                            <a:rPr lang="en-US" sz="1800" dirty="0">
                              <a:effectLst/>
                              <a:latin typeface="+mn-lt"/>
                            </a:rPr>
                            <a:t>-</a:t>
                          </a:r>
                        </a:p>
                        <a:p>
                          <a:pPr algn="ctr"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5421673"/>
                      </a:ext>
                    </a:extLst>
                  </a:tr>
                  <a:tr h="80812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Treatments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SSTR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sz="1800" i="1" dirty="0">
                              <a:effectLst/>
                              <a:latin typeface="+mn-lt"/>
                            </a:rPr>
                            <a:t>k</a:t>
                          </a:r>
                          <a:r>
                            <a:rPr lang="en-US" sz="1800" dirty="0">
                              <a:effectLst/>
                              <a:latin typeface="+mn-lt"/>
                            </a:rPr>
                            <a:t> - 1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17" t="-112030" r="-201434" b="-169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717" t="-112030" r="-101434" b="-169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589781"/>
                      </a:ext>
                    </a:extLst>
                  </a:tr>
                  <a:tr h="8679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SSE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err="1">
                              <a:effectLst/>
                              <a:latin typeface="+mn-lt"/>
                            </a:rPr>
                            <a:t>n</a:t>
                          </a:r>
                          <a:r>
                            <a:rPr lang="en-US" sz="1800" baseline="-25000" dirty="0" err="1">
                              <a:effectLst/>
                              <a:latin typeface="+mn-lt"/>
                            </a:rPr>
                            <a:t>T</a:t>
                          </a:r>
                          <a:r>
                            <a:rPr lang="en-US" sz="1800" baseline="-25000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en-US" sz="1800" dirty="0">
                              <a:effectLst/>
                              <a:latin typeface="+mn-lt"/>
                            </a:rPr>
                            <a:t>- </a:t>
                          </a:r>
                          <a:r>
                            <a:rPr lang="en-US" sz="1800" i="1" dirty="0">
                              <a:effectLst/>
                              <a:latin typeface="+mn-lt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17" t="-197203" r="-201434" b="-58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1045412"/>
                      </a:ext>
                    </a:extLst>
                  </a:tr>
                  <a:tr h="493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SST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err="1">
                              <a:effectLst/>
                              <a:latin typeface="+mn-lt"/>
                            </a:rPr>
                            <a:t>n</a:t>
                          </a:r>
                          <a:r>
                            <a:rPr lang="en-US" sz="1800" baseline="-25000" dirty="0" err="1">
                              <a:effectLst/>
                              <a:latin typeface="+mn-lt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+mn-lt"/>
                            </a:rPr>
                            <a:t> - 1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88067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1381" y="4889210"/>
            <a:ext cx="4050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effectLst/>
                <a:latin typeface="+mn-lt"/>
              </a:rPr>
              <a:t>SST is partitioned</a:t>
            </a:r>
          </a:p>
          <a:p>
            <a:pPr>
              <a:defRPr/>
            </a:pPr>
            <a:r>
              <a:rPr lang="en-US" sz="2400" dirty="0">
                <a:effectLst/>
                <a:latin typeface="+mn-lt"/>
              </a:rPr>
              <a:t>into SSTR and SSE.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6023" y="4873195"/>
            <a:ext cx="539375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sz="2400" dirty="0">
                <a:effectLst/>
                <a:latin typeface="+mn-lt"/>
              </a:rPr>
              <a:t>SST’s degrees of freedom (</a:t>
            </a:r>
            <a:r>
              <a:rPr lang="en-US" sz="2400" dirty="0" err="1">
                <a:effectLst/>
                <a:latin typeface="+mn-lt"/>
              </a:rPr>
              <a:t>d.f.</a:t>
            </a:r>
            <a:r>
              <a:rPr lang="en-US" sz="2400" dirty="0">
                <a:effectLst/>
                <a:latin typeface="+mn-lt"/>
              </a:rPr>
              <a:t>) are </a:t>
            </a:r>
          </a:p>
          <a:p>
            <a:pPr algn="l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sz="2400" dirty="0">
                <a:effectLst/>
                <a:latin typeface="+mn-lt"/>
              </a:rPr>
              <a:t>partitioned into SSTR’s </a:t>
            </a:r>
            <a:r>
              <a:rPr lang="en-US" sz="2400" dirty="0" err="1">
                <a:effectLst/>
                <a:latin typeface="+mn-lt"/>
              </a:rPr>
              <a:t>d.f.</a:t>
            </a:r>
            <a:r>
              <a:rPr lang="en-US" sz="2400" dirty="0">
                <a:effectLst/>
                <a:latin typeface="+mn-lt"/>
              </a:rPr>
              <a:t> and SSE’s </a:t>
            </a:r>
            <a:r>
              <a:rPr lang="en-US" sz="2400" dirty="0" err="1">
                <a:effectLst/>
                <a:latin typeface="+mn-lt"/>
              </a:rPr>
              <a:t>d.f.</a:t>
            </a:r>
            <a:endParaRPr lang="en-US" sz="24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366295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ANOVA Table for a Completely Randomized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ANOVA can be viewed as the process of partitioning the total sum of squares and the degrees of freedom into their corresponding sources: treatments and error.</a:t>
            </a:r>
          </a:p>
          <a:p>
            <a:pPr lvl="1"/>
            <a:r>
              <a:rPr lang="en-US" dirty="0"/>
              <a:t>Dividing the sum of squares by the appropriate degrees of freedom provides the variance estimates, the </a:t>
            </a:r>
            <a:r>
              <a:rPr lang="en-US" i="1" dirty="0"/>
              <a:t>F</a:t>
            </a:r>
            <a:r>
              <a:rPr lang="en-US" dirty="0"/>
              <a:t> value and the </a:t>
            </a:r>
            <a:r>
              <a:rPr lang="en-US" i="1" dirty="0"/>
              <a:t>p</a:t>
            </a:r>
            <a:r>
              <a:rPr lang="en-US" dirty="0"/>
              <a:t>-value used to test the hypothesis of equal  population means.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00443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for the Equality of </a:t>
            </a:r>
            <a:r>
              <a:rPr lang="en-US" i="1" dirty="0"/>
              <a:t>k </a:t>
            </a:r>
            <a:r>
              <a:rPr lang="en-US" dirty="0"/>
              <a:t>Population Means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Hypotheses	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sz="2400" i="1" dirty="0"/>
              <a:t>				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sz="2400" i="1" dirty="0"/>
              <a:t>			H</a:t>
            </a:r>
            <a:r>
              <a:rPr lang="en-US" sz="2400" baseline="-25000" dirty="0"/>
              <a:t>0</a:t>
            </a:r>
            <a:r>
              <a:rPr lang="en-US" sz="2400" dirty="0"/>
              <a:t>:  </a:t>
            </a:r>
            <a:r>
              <a:rPr lang="en-US" sz="2400" i="1" dirty="0">
                <a:latin typeface="Symbol" panose="05050102010706020507" pitchFamily="18" charset="2"/>
              </a:rPr>
              <a:t></a:t>
            </a:r>
            <a:r>
              <a:rPr lang="en-US" sz="2400" baseline="-25000" dirty="0"/>
              <a:t>1</a:t>
            </a:r>
            <a:r>
              <a:rPr lang="en-US" sz="2400" dirty="0"/>
              <a:t> = </a:t>
            </a:r>
            <a:r>
              <a:rPr lang="en-US" sz="2400" i="1" dirty="0">
                <a:latin typeface="Symbol" panose="05050102010706020507" pitchFamily="18" charset="2"/>
              </a:rPr>
              <a:t>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en-US" sz="2400" i="1" dirty="0">
                <a:latin typeface="Symbol" panose="05050102010706020507" pitchFamily="18" charset="2"/>
              </a:rPr>
              <a:t>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en-US" sz="3200" baseline="20000" dirty="0"/>
              <a:t>.  .  . </a:t>
            </a:r>
            <a:r>
              <a:rPr lang="en-US" sz="2400" dirty="0"/>
              <a:t>= </a:t>
            </a:r>
            <a:r>
              <a:rPr lang="en-US" sz="2400" i="1" dirty="0">
                <a:latin typeface="Symbol" panose="05050102010706020507" pitchFamily="18" charset="2"/>
              </a:rPr>
              <a:t></a:t>
            </a:r>
            <a:r>
              <a:rPr lang="en-US" sz="2400" baseline="-25000" dirty="0"/>
              <a:t>k</a:t>
            </a:r>
            <a:endParaRPr lang="en-US" sz="2400" dirty="0"/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sz="2400" i="1" dirty="0"/>
              <a:t>			H</a:t>
            </a:r>
            <a:r>
              <a:rPr lang="en-US" sz="2400" baseline="-25000" dirty="0"/>
              <a:t>a</a:t>
            </a:r>
            <a:r>
              <a:rPr lang="en-US" sz="2400" dirty="0"/>
              <a:t>:  Not all population means are equal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endParaRPr lang="en-US" sz="2400" dirty="0"/>
          </a:p>
          <a:p>
            <a:pPr lvl="1">
              <a:spcBef>
                <a:spcPct val="20000"/>
              </a:spcBef>
              <a:buSzPct val="100000"/>
              <a:defRPr/>
            </a:pPr>
            <a:r>
              <a:rPr lang="en-US" sz="2400" dirty="0"/>
              <a:t>Test Statistic	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endParaRPr lang="en-US" sz="2400" dirty="0"/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sz="2400" dirty="0"/>
              <a:t>			</a:t>
            </a:r>
            <a:r>
              <a:rPr lang="en-US" sz="2400" i="1" dirty="0"/>
              <a:t>F</a:t>
            </a:r>
            <a:r>
              <a:rPr lang="en-US" sz="2400" dirty="0"/>
              <a:t> = MSTR/MSE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endParaRPr lang="en-US" sz="2400" dirty="0"/>
          </a:p>
          <a:p>
            <a:pPr lvl="3"/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55464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for the Equality of </a:t>
            </a:r>
            <a:r>
              <a:rPr lang="en-US" i="1" dirty="0"/>
              <a:t>k</a:t>
            </a:r>
            <a:r>
              <a:rPr lang="en-US" dirty="0"/>
              <a:t>  Population Means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Rejection Rule</a:t>
            </a:r>
          </a:p>
          <a:p>
            <a:pPr lvl="1"/>
            <a:endParaRPr lang="en-US" dirty="0"/>
          </a:p>
          <a:p>
            <a:pPr marL="1371600" lvl="3" indent="0">
              <a:buNone/>
            </a:pPr>
            <a:r>
              <a:rPr lang="en-US" i="1" dirty="0"/>
              <a:t>p</a:t>
            </a:r>
            <a:r>
              <a:rPr lang="en-US" dirty="0"/>
              <a:t>-value Approach:		Reject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if </a:t>
            </a:r>
            <a:r>
              <a:rPr lang="en-US" i="1" dirty="0"/>
              <a:t>p</a:t>
            </a:r>
            <a:r>
              <a:rPr lang="en-US" dirty="0"/>
              <a:t>-value </a:t>
            </a:r>
            <a:r>
              <a:rPr lang="en-US" u="sng" dirty="0"/>
              <a:t>&lt;</a:t>
            </a:r>
            <a:r>
              <a:rPr lang="en-US" dirty="0"/>
              <a:t> </a:t>
            </a:r>
            <a:r>
              <a:rPr lang="en-US" i="1" dirty="0">
                <a:latin typeface="Symbol" panose="05050102010706020507" pitchFamily="18" charset="2"/>
              </a:rPr>
              <a:t>a</a:t>
            </a:r>
          </a:p>
          <a:p>
            <a:pPr marL="1371600" lvl="3" indent="0">
              <a:buNone/>
            </a:pPr>
            <a:endParaRPr lang="en-US" i="1" dirty="0">
              <a:latin typeface="Symbol" panose="05050102010706020507" pitchFamily="18" charset="2"/>
            </a:endParaRPr>
          </a:p>
          <a:p>
            <a:pPr marL="1371600" lvl="3" indent="0">
              <a:buNone/>
            </a:pPr>
            <a:r>
              <a:rPr lang="en-US" dirty="0"/>
              <a:t>Critical Value Approach:	Reject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if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i="1" baseline="-25000" dirty="0">
                <a:latin typeface="Symbol" panose="05050102010706020507" pitchFamily="18" charset="2"/>
              </a:rPr>
              <a:t>a</a:t>
            </a:r>
          </a:p>
          <a:p>
            <a:pPr marL="1371600" lvl="3" indent="0">
              <a:buNone/>
            </a:pPr>
            <a:endParaRPr lang="en-US" i="1" baseline="-25000" dirty="0">
              <a:latin typeface="Symbol" panose="05050102010706020507" pitchFamily="18" charset="2"/>
            </a:endParaRPr>
          </a:p>
          <a:p>
            <a:pPr marL="914400" lvl="2" indent="0" algn="ctr">
              <a:buNone/>
              <a:defRPr/>
            </a:pPr>
            <a:endParaRPr lang="en-US" sz="2400" dirty="0"/>
          </a:p>
          <a:p>
            <a:pPr marL="914400" lvl="2" indent="0" algn="ctr">
              <a:buNone/>
              <a:defRPr/>
            </a:pPr>
            <a:r>
              <a:rPr lang="en-US" sz="2400" dirty="0"/>
              <a:t>where the value of </a:t>
            </a:r>
            <a:r>
              <a:rPr lang="en-US" sz="2400" i="1" dirty="0"/>
              <a:t>F</a:t>
            </a:r>
            <a:r>
              <a:rPr lang="en-US" sz="2400" i="1" baseline="-25000" dirty="0">
                <a:latin typeface="Symbol" panose="05050102010706020507" pitchFamily="18" charset="2"/>
              </a:rPr>
              <a:t></a:t>
            </a:r>
            <a:r>
              <a:rPr lang="en-US" sz="2400" dirty="0"/>
              <a:t> is based on an </a:t>
            </a:r>
            <a:r>
              <a:rPr lang="en-US" sz="2400" i="1" dirty="0"/>
              <a:t>F</a:t>
            </a:r>
            <a:r>
              <a:rPr lang="en-US" sz="2400" dirty="0"/>
              <a:t> distribution</a:t>
            </a:r>
          </a:p>
          <a:p>
            <a:pPr marL="0" indent="0" algn="ctr">
              <a:buNone/>
              <a:defRPr/>
            </a:pPr>
            <a:r>
              <a:rPr lang="en-US" sz="2400" dirty="0"/>
              <a:t>                with </a:t>
            </a:r>
            <a:r>
              <a:rPr lang="en-US" sz="2400" i="1" dirty="0"/>
              <a:t>k</a:t>
            </a:r>
            <a:r>
              <a:rPr lang="en-US" sz="2400" dirty="0"/>
              <a:t> - 1 numerator </a:t>
            </a:r>
            <a:r>
              <a:rPr lang="en-US" sz="2400" dirty="0" err="1"/>
              <a:t>d.f.</a:t>
            </a:r>
            <a:r>
              <a:rPr lang="en-US" sz="2400" dirty="0"/>
              <a:t> and </a:t>
            </a:r>
            <a:r>
              <a:rPr lang="en-US" sz="2400" i="1" dirty="0" err="1"/>
              <a:t>n</a:t>
            </a:r>
            <a:r>
              <a:rPr lang="en-US" sz="2400" baseline="-25000" dirty="0" err="1"/>
              <a:t>T</a:t>
            </a:r>
            <a:r>
              <a:rPr lang="en-US" sz="2400" dirty="0"/>
              <a:t> - </a:t>
            </a:r>
            <a:r>
              <a:rPr lang="en-US" sz="2400" i="1" dirty="0"/>
              <a:t>k</a:t>
            </a:r>
            <a:r>
              <a:rPr lang="en-US" sz="2400" dirty="0"/>
              <a:t> denominator </a:t>
            </a:r>
            <a:r>
              <a:rPr lang="en-US" sz="2400" dirty="0" err="1"/>
              <a:t>d.f.</a:t>
            </a:r>
            <a:endParaRPr lang="en-US" sz="2400" dirty="0"/>
          </a:p>
          <a:p>
            <a:pPr marL="1371600" lvl="3" indent="0" algn="ctr">
              <a:buNone/>
            </a:pPr>
            <a:endParaRPr lang="en-US" i="1" baseline="-25000" dirty="0">
              <a:latin typeface="Symbol" panose="05050102010706020507" pitchFamily="18" charset="2"/>
            </a:endParaRP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3"/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7529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Testing for the Equality of </a:t>
            </a:r>
            <a:r>
              <a:rPr lang="en-US" i="1" dirty="0"/>
              <a:t>k</a:t>
            </a:r>
            <a:r>
              <a:rPr lang="en-US" dirty="0"/>
              <a:t>  Population Means:</a:t>
            </a:r>
            <a:br>
              <a:rPr lang="en-US" dirty="0"/>
            </a:br>
            <a:r>
              <a:rPr lang="en-US" dirty="0"/>
              <a:t>A Completely Randomized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dirty="0"/>
              <a:t>: Chemitech experiment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Chemitech developed a new filtration system for municipal water supplies. There are different methods that can be used to assemble the system. Chemitech has narrowed down to three methods – A, B and C and wants to determine which assembly method can produce the greatest number of filtration systems per week.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52350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Testing for the Equality of </a:t>
            </a:r>
            <a:r>
              <a:rPr lang="en-US" i="1" dirty="0"/>
              <a:t>k</a:t>
            </a:r>
            <a:r>
              <a:rPr lang="en-US" dirty="0"/>
              <a:t>  Population Means:</a:t>
            </a:r>
            <a:br>
              <a:rPr lang="en-US" dirty="0"/>
            </a:br>
            <a:r>
              <a:rPr lang="en-US" dirty="0"/>
              <a:t>A Completely Randomized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dirty="0"/>
              <a:t>: Chemitech experiment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the purpose, it selected 15 workers and then randomly assigned each of the three treatments to 5 of the workers. 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Factor – Assembly method</a:t>
            </a:r>
          </a:p>
          <a:p>
            <a:pPr marL="0" indent="0" algn="ctr">
              <a:buNone/>
            </a:pPr>
            <a:r>
              <a:rPr lang="en-IN" dirty="0"/>
              <a:t>Treatments – A, B and C</a:t>
            </a:r>
          </a:p>
          <a:p>
            <a:pPr marL="0" indent="0" algn="ctr">
              <a:buNone/>
            </a:pPr>
            <a:r>
              <a:rPr lang="en-IN" dirty="0"/>
              <a:t>Experimental units – Employees</a:t>
            </a:r>
          </a:p>
          <a:p>
            <a:pPr marL="0" indent="0" algn="ctr">
              <a:buNone/>
            </a:pPr>
            <a:r>
              <a:rPr lang="en-IN" dirty="0"/>
              <a:t>Response units – Number of units produced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5098" y="3530991"/>
            <a:ext cx="6991642" cy="23774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252927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Testing for the Equality of </a:t>
            </a:r>
            <a:r>
              <a:rPr lang="en-US" i="1" dirty="0"/>
              <a:t>k</a:t>
            </a:r>
            <a:r>
              <a:rPr lang="en-US" dirty="0"/>
              <a:t>  Population Means:</a:t>
            </a:r>
            <a:br>
              <a:rPr lang="en-US" dirty="0"/>
            </a:br>
            <a:r>
              <a:rPr lang="en-US" dirty="0"/>
              <a:t>A Completely Randomized Design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553310"/>
              </p:ext>
            </p:extLst>
          </p:nvPr>
        </p:nvGraphicFramePr>
        <p:xfrm>
          <a:off x="1730326" y="1913206"/>
          <a:ext cx="9595388" cy="3930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8847">
                  <a:extLst>
                    <a:ext uri="{9D8B030D-6E8A-4147-A177-3AD203B41FA5}">
                      <a16:colId xmlns:a16="http://schemas.microsoft.com/office/drawing/2014/main" val="246323930"/>
                    </a:ext>
                  </a:extLst>
                </a:gridCol>
                <a:gridCol w="2398847">
                  <a:extLst>
                    <a:ext uri="{9D8B030D-6E8A-4147-A177-3AD203B41FA5}">
                      <a16:colId xmlns:a16="http://schemas.microsoft.com/office/drawing/2014/main" val="3085948993"/>
                    </a:ext>
                  </a:extLst>
                </a:gridCol>
                <a:gridCol w="2398847">
                  <a:extLst>
                    <a:ext uri="{9D8B030D-6E8A-4147-A177-3AD203B41FA5}">
                      <a16:colId xmlns:a16="http://schemas.microsoft.com/office/drawing/2014/main" val="3464040833"/>
                    </a:ext>
                  </a:extLst>
                </a:gridCol>
                <a:gridCol w="2398847">
                  <a:extLst>
                    <a:ext uri="{9D8B030D-6E8A-4147-A177-3AD203B41FA5}">
                      <a16:colId xmlns:a16="http://schemas.microsoft.com/office/drawing/2014/main" val="1757332839"/>
                    </a:ext>
                  </a:extLst>
                </a:gridCol>
              </a:tblGrid>
              <a:tr h="4022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Observation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B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</a:t>
                      </a:r>
                    </a:p>
                  </a:txBody>
                  <a:tcPr marL="198732" marR="198732"/>
                </a:tc>
                <a:extLst>
                  <a:ext uri="{0D108BD9-81ED-4DB2-BD59-A6C34878D82A}">
                    <a16:rowId xmlns:a16="http://schemas.microsoft.com/office/drawing/2014/main" val="3523548486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58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58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48</a:t>
                      </a:r>
                    </a:p>
                  </a:txBody>
                  <a:tcPr marL="198732" marR="198732"/>
                </a:tc>
                <a:extLst>
                  <a:ext uri="{0D108BD9-81ED-4DB2-BD59-A6C34878D82A}">
                    <a16:rowId xmlns:a16="http://schemas.microsoft.com/office/drawing/2014/main" val="4204625911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64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69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57</a:t>
                      </a:r>
                    </a:p>
                  </a:txBody>
                  <a:tcPr marL="198732" marR="198732"/>
                </a:tc>
                <a:extLst>
                  <a:ext uri="{0D108BD9-81ED-4DB2-BD59-A6C34878D82A}">
                    <a16:rowId xmlns:a16="http://schemas.microsoft.com/office/drawing/2014/main" val="1243218780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55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71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59</a:t>
                      </a:r>
                    </a:p>
                  </a:txBody>
                  <a:tcPr marL="198732" marR="198732"/>
                </a:tc>
                <a:extLst>
                  <a:ext uri="{0D108BD9-81ED-4DB2-BD59-A6C34878D82A}">
                    <a16:rowId xmlns:a16="http://schemas.microsoft.com/office/drawing/2014/main" val="2481591212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66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64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47</a:t>
                      </a:r>
                    </a:p>
                  </a:txBody>
                  <a:tcPr marL="198732" marR="198732"/>
                </a:tc>
                <a:extLst>
                  <a:ext uri="{0D108BD9-81ED-4DB2-BD59-A6C34878D82A}">
                    <a16:rowId xmlns:a16="http://schemas.microsoft.com/office/drawing/2014/main" val="3086672182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67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68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49</a:t>
                      </a:r>
                    </a:p>
                  </a:txBody>
                  <a:tcPr marL="198732" marR="198732"/>
                </a:tc>
                <a:extLst>
                  <a:ext uri="{0D108BD9-81ED-4DB2-BD59-A6C34878D82A}">
                    <a16:rowId xmlns:a16="http://schemas.microsoft.com/office/drawing/2014/main" val="1400990373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Sample mean 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62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66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52</a:t>
                      </a:r>
                    </a:p>
                  </a:txBody>
                  <a:tcPr marL="198732" marR="198732"/>
                </a:tc>
                <a:extLst>
                  <a:ext uri="{0D108BD9-81ED-4DB2-BD59-A6C34878D82A}">
                    <a16:rowId xmlns:a16="http://schemas.microsoft.com/office/drawing/2014/main" val="3257377614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Sample variance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27.5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26.5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31.0</a:t>
                      </a:r>
                    </a:p>
                  </a:txBody>
                  <a:tcPr marL="198732" marR="198732"/>
                </a:tc>
                <a:extLst>
                  <a:ext uri="{0D108BD9-81ED-4DB2-BD59-A6C34878D82A}">
                    <a16:rowId xmlns:a16="http://schemas.microsoft.com/office/drawing/2014/main" val="1525273937"/>
                  </a:ext>
                </a:extLst>
              </a:tr>
              <a:tr h="71175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Sample standard deviation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5.244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5.148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5.568</a:t>
                      </a:r>
                    </a:p>
                  </a:txBody>
                  <a:tcPr marL="198732" marR="198732"/>
                </a:tc>
                <a:extLst>
                  <a:ext uri="{0D108BD9-81ED-4DB2-BD59-A6C34878D82A}">
                    <a16:rowId xmlns:a16="http://schemas.microsoft.com/office/drawing/2014/main" val="61023339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2389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An Introduction to Experimental Design</a:t>
            </a:r>
            <a:br>
              <a:rPr lang="en-US" dirty="0"/>
            </a:br>
            <a:r>
              <a:rPr lang="en-US" dirty="0"/>
              <a:t>and Analysis of Variance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studies can be classified as being either experimental or observational.</a:t>
            </a:r>
          </a:p>
          <a:p>
            <a:r>
              <a:rPr lang="en-US" dirty="0"/>
              <a:t>In an </a:t>
            </a:r>
            <a:r>
              <a:rPr lang="en-US" u="sng" dirty="0"/>
              <a:t>experimental study</a:t>
            </a:r>
            <a:r>
              <a:rPr lang="en-US" dirty="0"/>
              <a:t>, one or more factors are controlled so that data can be obtained about how the factors influence the variables of interest.</a:t>
            </a:r>
          </a:p>
          <a:p>
            <a:r>
              <a:rPr lang="en-US" dirty="0"/>
              <a:t>In an </a:t>
            </a:r>
            <a:r>
              <a:rPr lang="en-US" u="sng" dirty="0"/>
              <a:t>observational study</a:t>
            </a:r>
            <a:r>
              <a:rPr lang="en-US" dirty="0"/>
              <a:t>, no attempt is made to control the factors.</a:t>
            </a:r>
          </a:p>
          <a:p>
            <a:r>
              <a:rPr lang="en-US" u="sng" dirty="0"/>
              <a:t>Cause-and-effect relationships</a:t>
            </a:r>
            <a:r>
              <a:rPr lang="en-US" dirty="0"/>
              <a:t> are easier to establish in experimental studies than in observational studies.</a:t>
            </a:r>
          </a:p>
          <a:p>
            <a:r>
              <a:rPr lang="en-US" dirty="0"/>
              <a:t>Analysis of variance (ANOVA) can be used to analyze the data obtained from experimental or observational studies.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5147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Testing for the Equality of </a:t>
            </a:r>
            <a:r>
              <a:rPr lang="en-US" i="1" dirty="0"/>
              <a:t>k</a:t>
            </a:r>
            <a:r>
              <a:rPr lang="en-US" dirty="0"/>
              <a:t>  Population Means:</a:t>
            </a:r>
            <a:br>
              <a:rPr lang="en-US" dirty="0"/>
            </a:br>
            <a:r>
              <a:rPr lang="en-US" dirty="0"/>
              <a:t>A Completely Randomized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dirty="0"/>
              <a:t>: Chemitech experiment</a:t>
            </a:r>
            <a:endParaRPr lang="en-US" dirty="0"/>
          </a:p>
          <a:p>
            <a:r>
              <a:rPr lang="en-US" dirty="0"/>
              <a:t>Hypotheses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sz="2400" i="1" dirty="0"/>
              <a:t>			H</a:t>
            </a:r>
            <a:r>
              <a:rPr lang="en-US" sz="2400" baseline="-25000" dirty="0"/>
              <a:t>0</a:t>
            </a:r>
            <a:r>
              <a:rPr lang="en-US" sz="2400" dirty="0"/>
              <a:t>:  </a:t>
            </a:r>
            <a:r>
              <a:rPr lang="en-US" sz="2400" i="1" dirty="0">
                <a:latin typeface="Symbol" panose="05050102010706020507" pitchFamily="18" charset="2"/>
              </a:rPr>
              <a:t></a:t>
            </a:r>
            <a:r>
              <a:rPr lang="en-US" sz="2400" baseline="-25000" dirty="0"/>
              <a:t>1</a:t>
            </a:r>
            <a:r>
              <a:rPr lang="en-US" sz="2400" dirty="0"/>
              <a:t> = </a:t>
            </a:r>
            <a:r>
              <a:rPr lang="en-US" sz="2400" i="1" dirty="0">
                <a:latin typeface="Symbol" panose="05050102010706020507" pitchFamily="18" charset="2"/>
              </a:rPr>
              <a:t>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en-US" sz="2400" i="1" dirty="0">
                <a:latin typeface="Symbol" panose="05050102010706020507" pitchFamily="18" charset="2"/>
              </a:rPr>
              <a:t></a:t>
            </a:r>
            <a:r>
              <a:rPr lang="en-US" sz="2400" baseline="-25000" dirty="0"/>
              <a:t>3</a:t>
            </a:r>
            <a:endParaRPr lang="en-US" sz="2400" dirty="0"/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sz="2400" i="1" dirty="0"/>
              <a:t>			H</a:t>
            </a:r>
            <a:r>
              <a:rPr lang="en-US" sz="2400" baseline="-25000" dirty="0"/>
              <a:t>a</a:t>
            </a:r>
            <a:r>
              <a:rPr lang="en-US" sz="2400" dirty="0"/>
              <a:t>:  Not all the means are equal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endParaRPr lang="en-US" sz="2400" dirty="0"/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sz="2400" dirty="0"/>
              <a:t>			where:  </a:t>
            </a:r>
          </a:p>
          <a:p>
            <a:pPr algn="ctr"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sz="2400" i="1" dirty="0"/>
              <a:t>      </a:t>
            </a:r>
            <a:r>
              <a:rPr lang="en-US" sz="2400" i="1" dirty="0">
                <a:latin typeface="Symbol" panose="05050102010706020507" pitchFamily="18" charset="2"/>
              </a:rPr>
              <a:t></a:t>
            </a:r>
            <a:r>
              <a:rPr lang="en-US" sz="2400" baseline="-25000" dirty="0"/>
              <a:t>1 </a:t>
            </a:r>
            <a:r>
              <a:rPr lang="en-US" sz="2400" dirty="0"/>
              <a:t>= mean number of units produced per week using method A</a:t>
            </a:r>
          </a:p>
          <a:p>
            <a:pPr algn="ctr"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sz="2400" i="1" dirty="0"/>
              <a:t>      </a:t>
            </a:r>
            <a:r>
              <a:rPr lang="en-US" sz="2400" i="1" dirty="0">
                <a:latin typeface="Symbol" panose="05050102010706020507" pitchFamily="18" charset="2"/>
              </a:rPr>
              <a:t></a:t>
            </a:r>
            <a:r>
              <a:rPr lang="en-US" sz="2400" baseline="-25000" dirty="0"/>
              <a:t>2 </a:t>
            </a:r>
            <a:r>
              <a:rPr lang="en-US" sz="2400" dirty="0"/>
              <a:t>= mean number of units produced per week using method B</a:t>
            </a:r>
            <a:endParaRPr lang="en-US" sz="2400" i="1" dirty="0"/>
          </a:p>
          <a:p>
            <a:pPr algn="ctr"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sz="2400" i="1" dirty="0"/>
              <a:t>      </a:t>
            </a:r>
            <a:r>
              <a:rPr lang="en-US" sz="2400" i="1" dirty="0">
                <a:latin typeface="Symbol" panose="05050102010706020507" pitchFamily="18" charset="2"/>
              </a:rPr>
              <a:t></a:t>
            </a:r>
            <a:r>
              <a:rPr lang="en-US" sz="2400" baseline="-25000" dirty="0"/>
              <a:t>3 </a:t>
            </a:r>
            <a:r>
              <a:rPr lang="en-US" sz="2400" dirty="0"/>
              <a:t>= mean number of units produced per week using method C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1543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Testing for the Equality of </a:t>
            </a:r>
            <a:r>
              <a:rPr lang="en-US" i="1" dirty="0"/>
              <a:t>k</a:t>
            </a:r>
            <a:r>
              <a:rPr lang="en-US" dirty="0"/>
              <a:t>  Population Means:</a:t>
            </a:r>
            <a:br>
              <a:rPr lang="en-US" dirty="0"/>
            </a:br>
            <a:r>
              <a:rPr lang="en-US" dirty="0"/>
              <a:t>A Completely Randomized Design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IN" b="1" u="sng" dirty="0"/>
                  <a:t>Example</a:t>
                </a:r>
                <a:r>
                  <a:rPr lang="en-IN" dirty="0"/>
                  <a:t>: Chemitech experiment</a:t>
                </a:r>
                <a:endParaRPr lang="en-US" dirty="0"/>
              </a:p>
              <a:p>
                <a:r>
                  <a:rPr lang="en-US" dirty="0"/>
                  <a:t>Mean Square Between Treatments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Because the sample sizes are all equal: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/3 = (62+ 66+ 52 )/3 = 60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	SSTR = 5(62 - 60)</a:t>
                </a:r>
                <a:r>
                  <a:rPr lang="en-US" baseline="30000" dirty="0"/>
                  <a:t>2</a:t>
                </a:r>
                <a:r>
                  <a:rPr lang="en-US" dirty="0"/>
                  <a:t> + 5(66 - 60)</a:t>
                </a:r>
                <a:r>
                  <a:rPr lang="en-US" baseline="30000" dirty="0"/>
                  <a:t>2</a:t>
                </a:r>
                <a:r>
                  <a:rPr lang="en-US" dirty="0"/>
                  <a:t> + 5(52 - 60)</a:t>
                </a:r>
                <a:r>
                  <a:rPr lang="en-US" baseline="30000" dirty="0"/>
                  <a:t>2</a:t>
                </a:r>
                <a:r>
                  <a:rPr lang="en-US" dirty="0"/>
                  <a:t> = 520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			MSTR = 520/(3 - 1) = 260</a:t>
                </a:r>
              </a:p>
              <a:p>
                <a:r>
                  <a:rPr lang="en-US" dirty="0"/>
                  <a:t> Mean Square Error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SSE = 4(27.5) + 4(26.5) + 4(31) = 340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</a:p>
              <a:p>
                <a:pPr marL="914400" lvl="2" indent="0">
                  <a:buNone/>
                </a:pPr>
                <a:r>
                  <a:rPr lang="en-US" dirty="0"/>
                  <a:t>MSE = 340/(15 - 3) = 28.33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  <a:p>
                <a:pPr marL="457200" lvl="1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1" t="-2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60877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Testing for the Equality of </a:t>
            </a:r>
            <a:r>
              <a:rPr lang="en-US" i="1" dirty="0"/>
              <a:t>k</a:t>
            </a:r>
            <a:r>
              <a:rPr lang="en-US" dirty="0"/>
              <a:t>  Population Means:</a:t>
            </a:r>
            <a:br>
              <a:rPr lang="en-US" dirty="0"/>
            </a:br>
            <a:r>
              <a:rPr lang="en-US" dirty="0"/>
              <a:t>A Completely Randomized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dirty="0"/>
              <a:t>: Chemitech experiment</a:t>
            </a:r>
          </a:p>
          <a:p>
            <a:r>
              <a:rPr lang="en-US" dirty="0"/>
              <a:t>Rejection Rule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          p</a:t>
            </a:r>
            <a:r>
              <a:rPr lang="en-US" dirty="0"/>
              <a:t>-Value Approach:     Reject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if </a:t>
            </a:r>
            <a:r>
              <a:rPr lang="en-US" i="1" dirty="0"/>
              <a:t>p</a:t>
            </a:r>
            <a:r>
              <a:rPr lang="en-US" dirty="0"/>
              <a:t>-value </a:t>
            </a:r>
            <a:r>
              <a:rPr lang="en-US" u="sng" dirty="0"/>
              <a:t>&lt;</a:t>
            </a:r>
            <a:r>
              <a:rPr lang="en-US" dirty="0"/>
              <a:t> .05</a:t>
            </a:r>
          </a:p>
          <a:p>
            <a:pPr marL="457200" lvl="1" indent="0">
              <a:buNone/>
            </a:pPr>
            <a:r>
              <a:rPr lang="en-US" dirty="0"/>
              <a:t>Critical Value Approach:      Reject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if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3.89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i="1" dirty="0"/>
              <a:t>F</a:t>
            </a:r>
            <a:r>
              <a:rPr lang="en-US" baseline="-25000" dirty="0"/>
              <a:t>.05</a:t>
            </a:r>
            <a:r>
              <a:rPr lang="en-US" dirty="0"/>
              <a:t> = 3.89 is based on an </a:t>
            </a:r>
            <a:r>
              <a:rPr lang="en-US" i="1" dirty="0"/>
              <a:t>F</a:t>
            </a:r>
            <a:r>
              <a:rPr lang="en-US" dirty="0"/>
              <a:t> distribution with 2 numerator degrees of freedom and 12 denominator degrees of freedom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2190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Testing for the Equality of </a:t>
            </a:r>
            <a:r>
              <a:rPr lang="en-US" i="1" dirty="0"/>
              <a:t>k</a:t>
            </a:r>
            <a:r>
              <a:rPr lang="en-US" dirty="0"/>
              <a:t>  Population Means:</a:t>
            </a:r>
            <a:br>
              <a:rPr lang="en-US" dirty="0"/>
            </a:br>
            <a:r>
              <a:rPr lang="en-US" dirty="0"/>
              <a:t>A Completely Randomized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dirty="0"/>
              <a:t>: Chemitech experiment</a:t>
            </a:r>
          </a:p>
          <a:p>
            <a:endParaRPr lang="en-US" dirty="0"/>
          </a:p>
          <a:p>
            <a:pPr lvl="2"/>
            <a:r>
              <a:rPr lang="en-US" dirty="0"/>
              <a:t>Test Statistic</a:t>
            </a:r>
          </a:p>
          <a:p>
            <a:pPr lvl="1"/>
            <a:endParaRPr lang="en-US" dirty="0"/>
          </a:p>
          <a:p>
            <a:pPr marL="914400" lvl="2" indent="0" algn="ctr">
              <a:buNone/>
            </a:pPr>
            <a:r>
              <a:rPr lang="en-US" i="1" dirty="0"/>
              <a:t>F </a:t>
            </a:r>
            <a:r>
              <a:rPr lang="en-US" dirty="0"/>
              <a:t>= MSTR/MSE = 260/28.33 = 9.18</a:t>
            </a:r>
          </a:p>
          <a:p>
            <a:pPr marL="914400" lvl="2" indent="0" algn="ctr">
              <a:buNone/>
            </a:pPr>
            <a:endParaRPr lang="en-US" dirty="0"/>
          </a:p>
          <a:p>
            <a:pPr marL="914400" lvl="2" indent="0" algn="ctr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Conclusion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 is less than .01, where </a:t>
            </a:r>
            <a:r>
              <a:rPr lang="en-US" i="1" dirty="0"/>
              <a:t>F</a:t>
            </a:r>
            <a:r>
              <a:rPr lang="en-US" dirty="0"/>
              <a:t> = 9.18. (Excel provides a </a:t>
            </a:r>
            <a:r>
              <a:rPr lang="en-US" i="1" dirty="0"/>
              <a:t>p</a:t>
            </a:r>
            <a:r>
              <a:rPr lang="en-US" dirty="0"/>
              <a:t>-value of .004.) Therefore, we reject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There is sufficient evidence to conclude that the means of three populations are not equal. </a:t>
            </a:r>
          </a:p>
          <a:p>
            <a:pPr lvl="2"/>
            <a:endParaRPr lang="en-US" dirty="0"/>
          </a:p>
          <a:p>
            <a:pPr marL="914400" lvl="2" indent="0" algn="ctr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960" y="2999934"/>
            <a:ext cx="6089157" cy="122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7082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ANOVA Table for a Completely Randomized Design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2296716"/>
                  </p:ext>
                </p:extLst>
              </p:nvPr>
            </p:nvGraphicFramePr>
            <p:xfrm>
              <a:off x="1575581" y="2335237"/>
              <a:ext cx="9225048" cy="285508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37508">
                      <a:extLst>
                        <a:ext uri="{9D8B030D-6E8A-4147-A177-3AD203B41FA5}">
                          <a16:colId xmlns:a16="http://schemas.microsoft.com/office/drawing/2014/main" val="2288137368"/>
                        </a:ext>
                      </a:extLst>
                    </a:gridCol>
                    <a:gridCol w="1537508">
                      <a:extLst>
                        <a:ext uri="{9D8B030D-6E8A-4147-A177-3AD203B41FA5}">
                          <a16:colId xmlns:a16="http://schemas.microsoft.com/office/drawing/2014/main" val="3776077210"/>
                        </a:ext>
                      </a:extLst>
                    </a:gridCol>
                    <a:gridCol w="1537508">
                      <a:extLst>
                        <a:ext uri="{9D8B030D-6E8A-4147-A177-3AD203B41FA5}">
                          <a16:colId xmlns:a16="http://schemas.microsoft.com/office/drawing/2014/main" val="2455736496"/>
                        </a:ext>
                      </a:extLst>
                    </a:gridCol>
                    <a:gridCol w="1537508">
                      <a:extLst>
                        <a:ext uri="{9D8B030D-6E8A-4147-A177-3AD203B41FA5}">
                          <a16:colId xmlns:a16="http://schemas.microsoft.com/office/drawing/2014/main" val="3788704547"/>
                        </a:ext>
                      </a:extLst>
                    </a:gridCol>
                    <a:gridCol w="1537508">
                      <a:extLst>
                        <a:ext uri="{9D8B030D-6E8A-4147-A177-3AD203B41FA5}">
                          <a16:colId xmlns:a16="http://schemas.microsoft.com/office/drawing/2014/main" val="3505267178"/>
                        </a:ext>
                      </a:extLst>
                    </a:gridCol>
                    <a:gridCol w="1537508">
                      <a:extLst>
                        <a:ext uri="{9D8B030D-6E8A-4147-A177-3AD203B41FA5}">
                          <a16:colId xmlns:a16="http://schemas.microsoft.com/office/drawing/2014/main" val="986709626"/>
                        </a:ext>
                      </a:extLst>
                    </a:gridCol>
                  </a:tblGrid>
                  <a:tr h="8052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Source of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Variation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Sum of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Squares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Degrees of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Freedom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Mean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Square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effectLst/>
                              <a:latin typeface="+mn-lt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sz="1800" i="1" dirty="0">
                              <a:effectLst/>
                              <a:latin typeface="+mn-lt"/>
                            </a:rPr>
                            <a:t>p</a:t>
                          </a:r>
                          <a:r>
                            <a:rPr lang="en-US" sz="1800" dirty="0">
                              <a:effectLst/>
                              <a:latin typeface="+mn-lt"/>
                            </a:rPr>
                            <a:t>-</a:t>
                          </a:r>
                        </a:p>
                        <a:p>
                          <a:pPr algn="ctr"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5421673"/>
                      </a:ext>
                    </a:extLst>
                  </a:tr>
                  <a:tr h="7634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Treatments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sz="1800" i="0" dirty="0"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260.00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9.18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effectLst/>
                              <a:latin typeface="+mn-lt"/>
                            </a:rPr>
                            <a:t>.004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589781"/>
                      </a:ext>
                    </a:extLst>
                  </a:tr>
                  <a:tr h="81988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340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dirty="0"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28.33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1045412"/>
                      </a:ext>
                    </a:extLst>
                  </a:tr>
                  <a:tr h="466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860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dirty="0"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8806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2296716"/>
                  </p:ext>
                </p:extLst>
              </p:nvPr>
            </p:nvGraphicFramePr>
            <p:xfrm>
              <a:off x="1575581" y="2335237"/>
              <a:ext cx="9225048" cy="285508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37508">
                      <a:extLst>
                        <a:ext uri="{9D8B030D-6E8A-4147-A177-3AD203B41FA5}">
                          <a16:colId xmlns:a16="http://schemas.microsoft.com/office/drawing/2014/main" val="2288137368"/>
                        </a:ext>
                      </a:extLst>
                    </a:gridCol>
                    <a:gridCol w="1537508">
                      <a:extLst>
                        <a:ext uri="{9D8B030D-6E8A-4147-A177-3AD203B41FA5}">
                          <a16:colId xmlns:a16="http://schemas.microsoft.com/office/drawing/2014/main" val="3776077210"/>
                        </a:ext>
                      </a:extLst>
                    </a:gridCol>
                    <a:gridCol w="1537508">
                      <a:extLst>
                        <a:ext uri="{9D8B030D-6E8A-4147-A177-3AD203B41FA5}">
                          <a16:colId xmlns:a16="http://schemas.microsoft.com/office/drawing/2014/main" val="2455736496"/>
                        </a:ext>
                      </a:extLst>
                    </a:gridCol>
                    <a:gridCol w="1537508">
                      <a:extLst>
                        <a:ext uri="{9D8B030D-6E8A-4147-A177-3AD203B41FA5}">
                          <a16:colId xmlns:a16="http://schemas.microsoft.com/office/drawing/2014/main" val="3788704547"/>
                        </a:ext>
                      </a:extLst>
                    </a:gridCol>
                    <a:gridCol w="1537508">
                      <a:extLst>
                        <a:ext uri="{9D8B030D-6E8A-4147-A177-3AD203B41FA5}">
                          <a16:colId xmlns:a16="http://schemas.microsoft.com/office/drawing/2014/main" val="3505267178"/>
                        </a:ext>
                      </a:extLst>
                    </a:gridCol>
                    <a:gridCol w="1537508">
                      <a:extLst>
                        <a:ext uri="{9D8B030D-6E8A-4147-A177-3AD203B41FA5}">
                          <a16:colId xmlns:a16="http://schemas.microsoft.com/office/drawing/2014/main" val="986709626"/>
                        </a:ext>
                      </a:extLst>
                    </a:gridCol>
                  </a:tblGrid>
                  <a:tr h="8052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Source of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Variation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Sum of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Squares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Degrees of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Freedom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Mean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Square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effectLst/>
                              <a:latin typeface="+mn-lt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sz="1800" i="1" dirty="0">
                              <a:effectLst/>
                              <a:latin typeface="+mn-lt"/>
                            </a:rPr>
                            <a:t>p</a:t>
                          </a:r>
                          <a:r>
                            <a:rPr lang="en-US" sz="1800" dirty="0">
                              <a:effectLst/>
                              <a:latin typeface="+mn-lt"/>
                            </a:rPr>
                            <a:t>-</a:t>
                          </a:r>
                        </a:p>
                        <a:p>
                          <a:pPr algn="ctr"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5421673"/>
                      </a:ext>
                    </a:extLst>
                  </a:tr>
                  <a:tr h="7634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Treatments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sz="1800" i="0" dirty="0"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94" t="-111905" r="-201984" b="-16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09" t="-111905" r="-101186" b="-16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effectLst/>
                              <a:latin typeface="+mn-lt"/>
                            </a:rPr>
                            <a:t>.004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589781"/>
                      </a:ext>
                    </a:extLst>
                  </a:tr>
                  <a:tr h="81988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340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dirty="0">
                              <a:effectLst/>
                              <a:latin typeface="+mn-lt"/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94" t="-199254" r="-201984" b="-58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1045412"/>
                      </a:ext>
                    </a:extLst>
                  </a:tr>
                  <a:tr h="466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860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dirty="0">
                              <a:effectLst/>
                              <a:latin typeface="+mn-lt"/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88067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26" y="1223889"/>
            <a:ext cx="10489585" cy="4572000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dirty="0"/>
              <a:t>: Chemitech experiment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614757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Testing for the Equality of </a:t>
            </a:r>
            <a:r>
              <a:rPr lang="en-US" i="1" dirty="0"/>
              <a:t>k</a:t>
            </a:r>
            <a:r>
              <a:rPr lang="en-US" dirty="0"/>
              <a:t>  Population Means:</a:t>
            </a:r>
            <a:br>
              <a:rPr lang="en-US" dirty="0"/>
            </a:br>
            <a:r>
              <a:rPr lang="en-US" dirty="0"/>
              <a:t>An Observational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b="1" dirty="0"/>
              <a:t>: </a:t>
            </a:r>
            <a:r>
              <a:rPr lang="en-IN" dirty="0"/>
              <a:t>National Computer Products, Inc. (NCP)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NCP manufactures printers and fax machines at plants located in Atlanta, Dallas and Seattle. To measure how much employees at each plants know about quality management, a random sample of 6 employees was selected from each plant and the employees selected were given quality awareness examination. 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16482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for the Equality of </a:t>
            </a:r>
            <a:r>
              <a:rPr lang="en-US" i="1" dirty="0"/>
              <a:t>k</a:t>
            </a:r>
            <a:r>
              <a:rPr lang="en-US" dirty="0"/>
              <a:t>  Population Means:</a:t>
            </a:r>
            <a:br>
              <a:rPr lang="en-US" dirty="0"/>
            </a:br>
            <a:r>
              <a:rPr lang="en-US" dirty="0"/>
              <a:t>An Observational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b="1" dirty="0"/>
              <a:t>: </a:t>
            </a:r>
            <a:r>
              <a:rPr lang="en-IN" dirty="0"/>
              <a:t>National Computer Products, Inc. (NCP)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Managers want to know if there is significant difference in the mean examination score for the employees at three plants. </a:t>
            </a:r>
            <a:r>
              <a:rPr lang="en-US" dirty="0"/>
              <a:t>An </a:t>
            </a:r>
            <a:r>
              <a:rPr lang="en-US" i="1" dirty="0"/>
              <a:t>F</a:t>
            </a:r>
            <a:r>
              <a:rPr lang="en-US" dirty="0"/>
              <a:t> test will be conducted using </a:t>
            </a:r>
            <a:r>
              <a:rPr lang="en-US" i="1" dirty="0">
                <a:latin typeface="Symbol" panose="05050102010706020507" pitchFamily="18" charset="2"/>
              </a:rPr>
              <a:t>a</a:t>
            </a:r>
            <a:r>
              <a:rPr lang="en-US" dirty="0"/>
              <a:t> = .05.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2173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for the Equality of </a:t>
            </a:r>
            <a:r>
              <a:rPr lang="en-US" i="1" dirty="0"/>
              <a:t>k</a:t>
            </a:r>
            <a:r>
              <a:rPr lang="en-US" dirty="0"/>
              <a:t>  Population Means:</a:t>
            </a:r>
            <a:br>
              <a:rPr lang="en-US" dirty="0"/>
            </a:br>
            <a:r>
              <a:rPr lang="en-US" dirty="0"/>
              <a:t>An Observational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b="1" dirty="0"/>
              <a:t>: </a:t>
            </a:r>
            <a:r>
              <a:rPr lang="en-IN" dirty="0"/>
              <a:t>National Computer Products, Inc. (NCP)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 simple random sample of 6 employees from each of the three plants was taken and their examination score was tabulated. 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Factor – Quality awareness</a:t>
            </a:r>
          </a:p>
          <a:p>
            <a:pPr marL="0" indent="0" algn="ctr">
              <a:buNone/>
            </a:pPr>
            <a:r>
              <a:rPr lang="en-IN" dirty="0"/>
              <a:t>Treatments – Atlanta, Dallas, Seattle</a:t>
            </a:r>
          </a:p>
          <a:p>
            <a:pPr marL="0" indent="0" algn="ctr">
              <a:buNone/>
            </a:pPr>
            <a:r>
              <a:rPr lang="en-IN" dirty="0"/>
              <a:t>Experimental units – Employees</a:t>
            </a:r>
          </a:p>
          <a:p>
            <a:pPr marL="0" indent="0" algn="ctr">
              <a:buNone/>
            </a:pPr>
            <a:r>
              <a:rPr lang="en-IN" dirty="0"/>
              <a:t>Response units – Examination score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5098" y="3530991"/>
            <a:ext cx="6991642" cy="23774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534784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Testing for the Equality of </a:t>
            </a:r>
            <a:r>
              <a:rPr lang="en-US" i="1" dirty="0"/>
              <a:t>k</a:t>
            </a:r>
            <a:r>
              <a:rPr lang="en-US" dirty="0"/>
              <a:t>  Population Means:</a:t>
            </a:r>
            <a:br>
              <a:rPr lang="en-US" dirty="0"/>
            </a:br>
            <a:r>
              <a:rPr lang="en-US" dirty="0"/>
              <a:t>An Observational Study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926986"/>
              </p:ext>
            </p:extLst>
          </p:nvPr>
        </p:nvGraphicFramePr>
        <p:xfrm>
          <a:off x="1730324" y="1741634"/>
          <a:ext cx="9595388" cy="43323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8847">
                  <a:extLst>
                    <a:ext uri="{9D8B030D-6E8A-4147-A177-3AD203B41FA5}">
                      <a16:colId xmlns:a16="http://schemas.microsoft.com/office/drawing/2014/main" val="246323930"/>
                    </a:ext>
                  </a:extLst>
                </a:gridCol>
                <a:gridCol w="2398847">
                  <a:extLst>
                    <a:ext uri="{9D8B030D-6E8A-4147-A177-3AD203B41FA5}">
                      <a16:colId xmlns:a16="http://schemas.microsoft.com/office/drawing/2014/main" val="3085948993"/>
                    </a:ext>
                  </a:extLst>
                </a:gridCol>
                <a:gridCol w="2398847">
                  <a:extLst>
                    <a:ext uri="{9D8B030D-6E8A-4147-A177-3AD203B41FA5}">
                      <a16:colId xmlns:a16="http://schemas.microsoft.com/office/drawing/2014/main" val="3464040833"/>
                    </a:ext>
                  </a:extLst>
                </a:gridCol>
                <a:gridCol w="2398847">
                  <a:extLst>
                    <a:ext uri="{9D8B030D-6E8A-4147-A177-3AD203B41FA5}">
                      <a16:colId xmlns:a16="http://schemas.microsoft.com/office/drawing/2014/main" val="1757332839"/>
                    </a:ext>
                  </a:extLst>
                </a:gridCol>
              </a:tblGrid>
              <a:tr h="4022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Observation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Atlanta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Dallas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Seattle</a:t>
                      </a:r>
                    </a:p>
                  </a:txBody>
                  <a:tcPr marL="198732" marR="198732"/>
                </a:tc>
                <a:extLst>
                  <a:ext uri="{0D108BD9-81ED-4DB2-BD59-A6C34878D82A}">
                    <a16:rowId xmlns:a16="http://schemas.microsoft.com/office/drawing/2014/main" val="3523548486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85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71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59</a:t>
                      </a:r>
                    </a:p>
                  </a:txBody>
                  <a:tcPr marL="198732" marR="198732"/>
                </a:tc>
                <a:extLst>
                  <a:ext uri="{0D108BD9-81ED-4DB2-BD59-A6C34878D82A}">
                    <a16:rowId xmlns:a16="http://schemas.microsoft.com/office/drawing/2014/main" val="4204625911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75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75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64</a:t>
                      </a:r>
                    </a:p>
                  </a:txBody>
                  <a:tcPr marL="198732" marR="198732"/>
                </a:tc>
                <a:extLst>
                  <a:ext uri="{0D108BD9-81ED-4DB2-BD59-A6C34878D82A}">
                    <a16:rowId xmlns:a16="http://schemas.microsoft.com/office/drawing/2014/main" val="1243218780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82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73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62</a:t>
                      </a:r>
                    </a:p>
                  </a:txBody>
                  <a:tcPr marL="198732" marR="198732"/>
                </a:tc>
                <a:extLst>
                  <a:ext uri="{0D108BD9-81ED-4DB2-BD59-A6C34878D82A}">
                    <a16:rowId xmlns:a16="http://schemas.microsoft.com/office/drawing/2014/main" val="2481591212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76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74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69</a:t>
                      </a:r>
                    </a:p>
                  </a:txBody>
                  <a:tcPr marL="198732" marR="198732"/>
                </a:tc>
                <a:extLst>
                  <a:ext uri="{0D108BD9-81ED-4DB2-BD59-A6C34878D82A}">
                    <a16:rowId xmlns:a16="http://schemas.microsoft.com/office/drawing/2014/main" val="3086672182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71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69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75</a:t>
                      </a:r>
                    </a:p>
                  </a:txBody>
                  <a:tcPr marL="198732" marR="198732"/>
                </a:tc>
                <a:extLst>
                  <a:ext uri="{0D108BD9-81ED-4DB2-BD59-A6C34878D82A}">
                    <a16:rowId xmlns:a16="http://schemas.microsoft.com/office/drawing/2014/main" val="1400990373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85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82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67</a:t>
                      </a:r>
                    </a:p>
                  </a:txBody>
                  <a:tcPr marL="198732" marR="198732"/>
                </a:tc>
                <a:extLst>
                  <a:ext uri="{0D108BD9-81ED-4DB2-BD59-A6C34878D82A}">
                    <a16:rowId xmlns:a16="http://schemas.microsoft.com/office/drawing/2014/main" val="2034590430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Sample mean 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79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74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66</a:t>
                      </a:r>
                    </a:p>
                  </a:txBody>
                  <a:tcPr marL="198732" marR="198732"/>
                </a:tc>
                <a:extLst>
                  <a:ext uri="{0D108BD9-81ED-4DB2-BD59-A6C34878D82A}">
                    <a16:rowId xmlns:a16="http://schemas.microsoft.com/office/drawing/2014/main" val="3257377614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Sample variance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34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20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32</a:t>
                      </a:r>
                    </a:p>
                  </a:txBody>
                  <a:tcPr marL="198732" marR="198732"/>
                </a:tc>
                <a:extLst>
                  <a:ext uri="{0D108BD9-81ED-4DB2-BD59-A6C34878D82A}">
                    <a16:rowId xmlns:a16="http://schemas.microsoft.com/office/drawing/2014/main" val="1525273937"/>
                  </a:ext>
                </a:extLst>
              </a:tr>
              <a:tr h="71175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Sample standard deviation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5.83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4.47</a:t>
                      </a:r>
                    </a:p>
                  </a:txBody>
                  <a:tcPr marL="198732" marR="198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5.66</a:t>
                      </a:r>
                    </a:p>
                  </a:txBody>
                  <a:tcPr marL="198732" marR="198732"/>
                </a:tc>
                <a:extLst>
                  <a:ext uri="{0D108BD9-81ED-4DB2-BD59-A6C34878D82A}">
                    <a16:rowId xmlns:a16="http://schemas.microsoft.com/office/drawing/2014/main" val="61023339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13200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Testing for the Equality of </a:t>
            </a:r>
            <a:r>
              <a:rPr lang="en-US" i="1" dirty="0"/>
              <a:t>k</a:t>
            </a:r>
            <a:r>
              <a:rPr lang="en-US" dirty="0"/>
              <a:t>  Population Means:</a:t>
            </a:r>
            <a:br>
              <a:rPr lang="en-US" dirty="0"/>
            </a:br>
            <a:r>
              <a:rPr lang="en-US" dirty="0"/>
              <a:t>An Observational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b="1" dirty="0"/>
              <a:t>: </a:t>
            </a:r>
            <a:r>
              <a:rPr lang="en-IN" dirty="0"/>
              <a:t>National Computer Products, Inc. (NCP)</a:t>
            </a:r>
          </a:p>
          <a:p>
            <a:pPr marL="457200" lvl="1" indent="0">
              <a:buNone/>
            </a:pPr>
            <a:endParaRPr lang="en-US" i="1" dirty="0"/>
          </a:p>
          <a:p>
            <a:pPr lvl="1"/>
            <a:r>
              <a:rPr lang="en-US" i="1" dirty="0"/>
              <a:t> p</a:t>
            </a:r>
            <a:r>
              <a:rPr lang="en-US" dirty="0"/>
              <a:t> -Value and Critical Value Approaches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Develop the hypotheses.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sz="2400" i="1" dirty="0"/>
              <a:t>			H</a:t>
            </a:r>
            <a:r>
              <a:rPr lang="en-US" sz="2400" baseline="-25000" dirty="0"/>
              <a:t>0</a:t>
            </a:r>
            <a:r>
              <a:rPr lang="en-US" sz="2400" dirty="0"/>
              <a:t>:  </a:t>
            </a:r>
            <a:r>
              <a:rPr lang="en-US" sz="2400" i="1" dirty="0">
                <a:latin typeface="Symbol" panose="05050102010706020507" pitchFamily="18" charset="2"/>
              </a:rPr>
              <a:t></a:t>
            </a:r>
            <a:r>
              <a:rPr lang="en-US" sz="2400" baseline="-25000" dirty="0"/>
              <a:t>1</a:t>
            </a:r>
            <a:r>
              <a:rPr lang="en-US" sz="2400" dirty="0"/>
              <a:t> = </a:t>
            </a:r>
            <a:r>
              <a:rPr lang="en-US" sz="2400" i="1" dirty="0">
                <a:latin typeface="Symbol" panose="05050102010706020507" pitchFamily="18" charset="2"/>
              </a:rPr>
              <a:t>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en-US" sz="2400" i="1" dirty="0">
                <a:latin typeface="Symbol" panose="05050102010706020507" pitchFamily="18" charset="2"/>
              </a:rPr>
              <a:t></a:t>
            </a:r>
            <a:r>
              <a:rPr lang="en-US" sz="2400" baseline="-25000" dirty="0"/>
              <a:t>3</a:t>
            </a:r>
            <a:endParaRPr lang="en-US" sz="2400" dirty="0"/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sz="2400" i="1" dirty="0"/>
              <a:t>			H</a:t>
            </a:r>
            <a:r>
              <a:rPr lang="en-US" sz="2400" baseline="-25000" dirty="0"/>
              <a:t>a</a:t>
            </a:r>
            <a:r>
              <a:rPr lang="en-US" sz="2400" dirty="0"/>
              <a:t>:  Not all the means are equal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endParaRPr lang="en-US" sz="2400" dirty="0"/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sz="2400" dirty="0"/>
              <a:t>		where:   </a:t>
            </a:r>
            <a:r>
              <a:rPr lang="en-US" sz="2400" i="1" dirty="0">
                <a:latin typeface="Symbol" panose="05050102010706020507" pitchFamily="18" charset="2"/>
              </a:rPr>
              <a:t></a:t>
            </a:r>
            <a:r>
              <a:rPr lang="en-US" sz="2400" i="1" dirty="0"/>
              <a:t> </a:t>
            </a:r>
            <a:r>
              <a:rPr lang="en-US" sz="2400" baseline="-25000" dirty="0"/>
              <a:t>1 </a:t>
            </a:r>
            <a:r>
              <a:rPr lang="en-US" sz="2400" dirty="0"/>
              <a:t>= mean examination score for population 1 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sz="2400" dirty="0"/>
              <a:t>                	  </a:t>
            </a:r>
            <a:r>
              <a:rPr lang="en-US" sz="2400" i="1" dirty="0">
                <a:latin typeface="Symbol" panose="05050102010706020507" pitchFamily="18" charset="2"/>
              </a:rPr>
              <a:t></a:t>
            </a:r>
            <a:r>
              <a:rPr lang="en-US" sz="2400" i="1" dirty="0"/>
              <a:t> </a:t>
            </a:r>
            <a:r>
              <a:rPr lang="en-US" sz="2400" baseline="-25000" dirty="0"/>
              <a:t>2 </a:t>
            </a:r>
            <a:r>
              <a:rPr lang="en-US" sz="2400" dirty="0"/>
              <a:t>= mean examination score for population 2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r>
              <a:rPr lang="en-US" sz="2400" i="1" dirty="0"/>
              <a:t>		                </a:t>
            </a:r>
            <a:r>
              <a:rPr lang="en-US" sz="2400" i="1" dirty="0">
                <a:latin typeface="Symbol" panose="05050102010706020507" pitchFamily="18" charset="2"/>
              </a:rPr>
              <a:t></a:t>
            </a:r>
            <a:r>
              <a:rPr lang="en-US" sz="2400" i="1" dirty="0"/>
              <a:t> </a:t>
            </a:r>
            <a:r>
              <a:rPr lang="en-US" sz="2400" baseline="-25000" dirty="0"/>
              <a:t>3 </a:t>
            </a:r>
            <a:r>
              <a:rPr lang="en-US" sz="2400" dirty="0"/>
              <a:t>= mean examination score for population 3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None/>
              <a:defRPr/>
            </a:pPr>
            <a:endParaRPr lang="en-US" sz="2400" dirty="0"/>
          </a:p>
          <a:p>
            <a:pPr marL="1428750" lvl="2" indent="-51435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35728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An Introduction to Experimental Design</a:t>
            </a:r>
            <a:br>
              <a:rPr lang="en-US" dirty="0"/>
            </a:br>
            <a:r>
              <a:rPr lang="en-US" dirty="0"/>
              <a:t>and Analysis of Variance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</a:t>
            </a:r>
            <a:r>
              <a:rPr lang="en-US" u="sng" dirty="0"/>
              <a:t>factor</a:t>
            </a:r>
            <a:r>
              <a:rPr lang="en-US" dirty="0"/>
              <a:t> is a variable that the experimenter has selected for investigation.</a:t>
            </a:r>
          </a:p>
          <a:p>
            <a:r>
              <a:rPr lang="en-US" dirty="0"/>
              <a:t>A </a:t>
            </a:r>
            <a:r>
              <a:rPr lang="en-US" u="sng" dirty="0"/>
              <a:t>treatment</a:t>
            </a:r>
            <a:r>
              <a:rPr lang="en-US" dirty="0"/>
              <a:t> is a level of a factor.</a:t>
            </a:r>
          </a:p>
          <a:p>
            <a:r>
              <a:rPr lang="en-US" u="sng" dirty="0"/>
              <a:t>Experimental units</a:t>
            </a:r>
            <a:r>
              <a:rPr lang="en-US" i="1" dirty="0"/>
              <a:t> </a:t>
            </a:r>
            <a:r>
              <a:rPr lang="en-US" dirty="0"/>
              <a:t>are the objects of interest in the experiment.</a:t>
            </a:r>
          </a:p>
          <a:p>
            <a:r>
              <a:rPr lang="en-US" dirty="0"/>
              <a:t>A </a:t>
            </a:r>
            <a:r>
              <a:rPr lang="en-US" u="sng" dirty="0"/>
              <a:t>completely randomized design</a:t>
            </a:r>
            <a:r>
              <a:rPr lang="en-US" i="1" dirty="0"/>
              <a:t> </a:t>
            </a:r>
            <a:r>
              <a:rPr lang="en-US" dirty="0"/>
              <a:t>is an experimental design in which the treatments are randomly assigned to the experimental units.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7556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Testing for the Equality of </a:t>
            </a:r>
            <a:r>
              <a:rPr lang="en-US" i="1" dirty="0"/>
              <a:t>k</a:t>
            </a:r>
            <a:r>
              <a:rPr lang="en-US" dirty="0"/>
              <a:t>  Population Means:</a:t>
            </a:r>
            <a:br>
              <a:rPr lang="en-US" dirty="0"/>
            </a:br>
            <a:r>
              <a:rPr lang="en-US" dirty="0"/>
              <a:t>An Observational Study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b="1" u="sng" dirty="0"/>
                  <a:t>Example</a:t>
                </a:r>
                <a:r>
                  <a:rPr lang="en-IN" b="1" dirty="0"/>
                  <a:t>: </a:t>
                </a:r>
                <a:r>
                  <a:rPr lang="en-IN" dirty="0"/>
                  <a:t>National Computer Products, Inc. (NCP)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lvl="1"/>
                <a:r>
                  <a:rPr lang="en-US" i="1" dirty="0"/>
                  <a:t>p</a:t>
                </a:r>
                <a:r>
                  <a:rPr lang="en-US" dirty="0"/>
                  <a:t> -Value and Critical Value Approaches</a:t>
                </a:r>
              </a:p>
              <a:p>
                <a:endParaRPr lang="en-US" dirty="0"/>
              </a:p>
              <a:p>
                <a:pPr marL="971550" lvl="1" indent="-514350">
                  <a:buAutoNum type="arabicPeriod" startAt="2"/>
                </a:pPr>
                <a:r>
                  <a:rPr lang="en-US" dirty="0"/>
                  <a:t>Specify the level of significance. </a:t>
                </a:r>
                <a:r>
                  <a:rPr lang="en-US" i="1" dirty="0">
                    <a:latin typeface="Symbol" panose="05050102010706020507" pitchFamily="18" charset="2"/>
                  </a:rPr>
                  <a:t>a</a:t>
                </a:r>
                <a:r>
                  <a:rPr lang="en-US" i="1" dirty="0"/>
                  <a:t> </a:t>
                </a:r>
                <a:r>
                  <a:rPr lang="en-US" dirty="0"/>
                  <a:t> = .05</a:t>
                </a:r>
              </a:p>
              <a:p>
                <a:pPr marL="971550" lvl="1" indent="-514350">
                  <a:buAutoNum type="arabicPeriod" startAt="2"/>
                </a:pPr>
                <a:endParaRPr lang="en-US" dirty="0"/>
              </a:p>
              <a:p>
                <a:pPr marL="971550" lvl="1" indent="-514350">
                  <a:buFont typeface="Wingdings" panose="05000000000000000000" pitchFamily="2" charset="2"/>
                  <a:buAutoNum type="arabicPeriod" startAt="2"/>
                </a:pPr>
                <a:r>
                  <a:rPr lang="en-US" dirty="0"/>
                  <a:t>Compute the value of the test statistic.</a:t>
                </a:r>
              </a:p>
              <a:p>
                <a:pPr marL="914400" lvl="2" indent="0" algn="ctr">
                  <a:buNone/>
                </a:pPr>
                <a:r>
                  <a:rPr lang="en-US" u="sng" dirty="0"/>
                  <a:t>Mean Square Due to Treatments</a:t>
                </a:r>
              </a:p>
              <a:p>
                <a:pPr marL="914400" lvl="2" indent="0" algn="ctr">
                  <a:buNone/>
                </a:pPr>
                <a:r>
                  <a:rPr lang="en-US" dirty="0"/>
                  <a:t>(Sample sizes are all equal.)</a:t>
                </a:r>
              </a:p>
              <a:p>
                <a:pPr marL="914400" lvl="2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(79 + 74 +66)/3 = 73</a:t>
                </a:r>
              </a:p>
              <a:p>
                <a:pPr marL="914400" lvl="2" indent="0" algn="ctr">
                  <a:buNone/>
                </a:pPr>
                <a:r>
                  <a:rPr lang="en-US" dirty="0"/>
                  <a:t>SSTR = 6(79 - 73)</a:t>
                </a:r>
                <a:r>
                  <a:rPr lang="en-US" baseline="30000" dirty="0"/>
                  <a:t>2</a:t>
                </a:r>
                <a:r>
                  <a:rPr lang="en-US" dirty="0"/>
                  <a:t> + 6(74 - 73)</a:t>
                </a:r>
                <a:r>
                  <a:rPr lang="en-US" baseline="30000" dirty="0"/>
                  <a:t>2</a:t>
                </a:r>
                <a:r>
                  <a:rPr lang="en-US" dirty="0"/>
                  <a:t> + 6(66-73)</a:t>
                </a:r>
                <a:r>
                  <a:rPr lang="en-US" baseline="30000" dirty="0"/>
                  <a:t>2</a:t>
                </a:r>
                <a:r>
                  <a:rPr lang="en-US" dirty="0"/>
                  <a:t> = 516</a:t>
                </a:r>
              </a:p>
              <a:p>
                <a:pPr marL="914400" lvl="2" indent="0" algn="ctr">
                  <a:buNone/>
                </a:pPr>
                <a:r>
                  <a:rPr lang="en-US" dirty="0"/>
                  <a:t>MSTR = 516/(3 - 1) = 258</a:t>
                </a:r>
              </a:p>
              <a:p>
                <a:pPr marL="914400" lvl="2" indent="0" algn="ctr">
                  <a:buNone/>
                </a:pPr>
                <a:endParaRPr lang="en-US" dirty="0"/>
              </a:p>
              <a:p>
                <a:pPr marL="914400" lvl="2" indent="0" algn="ctr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1428750" lvl="2" indent="-514350">
                  <a:buFont typeface="Wingdings" panose="05000000000000000000" pitchFamily="2" charset="2"/>
                  <a:buAutoNum type="arabicPeriod" startAt="2"/>
                </a:pPr>
                <a:endParaRPr lang="en-US" dirty="0"/>
              </a:p>
              <a:p>
                <a:pPr marL="971550" lvl="1" indent="-514350">
                  <a:buAutoNum type="arabicPeriod" startAt="2"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6" t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2346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Testing for the Equality of </a:t>
            </a:r>
            <a:r>
              <a:rPr lang="en-US" i="1" dirty="0"/>
              <a:t>k</a:t>
            </a:r>
            <a:r>
              <a:rPr lang="en-US" dirty="0"/>
              <a:t>  Population Means:</a:t>
            </a:r>
            <a:br>
              <a:rPr lang="en-US" dirty="0"/>
            </a:br>
            <a:r>
              <a:rPr lang="en-US" dirty="0"/>
              <a:t>An Observational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b="1" dirty="0"/>
              <a:t>: </a:t>
            </a:r>
            <a:r>
              <a:rPr lang="en-IN" dirty="0"/>
              <a:t>National Computer Products, Inc. (NCP)</a:t>
            </a:r>
          </a:p>
          <a:p>
            <a:endParaRPr lang="en-US" i="1" dirty="0"/>
          </a:p>
          <a:p>
            <a:r>
              <a:rPr lang="en-US" i="1" dirty="0"/>
              <a:t>p</a:t>
            </a:r>
            <a:r>
              <a:rPr lang="en-US" dirty="0"/>
              <a:t> -Value and Critical Value Approaches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4. Compute the value of the test statistic.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u="sng" dirty="0"/>
              <a:t>Mean Square Due to Error</a:t>
            </a:r>
          </a:p>
          <a:p>
            <a:pPr marL="0" indent="0" algn="ctr">
              <a:buNone/>
            </a:pPr>
            <a:r>
              <a:rPr lang="en-US" dirty="0"/>
              <a:t>SSE = 5(34.0) + 5(20.0) + 5(32.0) = 430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MSE = 430/(18-3) = 28.667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F</a:t>
            </a:r>
            <a:r>
              <a:rPr lang="en-US" dirty="0"/>
              <a:t> = MSTR/MSE = 430/28.667 = 15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67363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Testing for the Equality of </a:t>
            </a:r>
            <a:r>
              <a:rPr lang="en-US" i="1" dirty="0"/>
              <a:t>k</a:t>
            </a:r>
            <a:r>
              <a:rPr lang="en-US" dirty="0"/>
              <a:t>  Population Means:</a:t>
            </a:r>
            <a:br>
              <a:rPr lang="en-US" dirty="0"/>
            </a:br>
            <a:r>
              <a:rPr lang="en-US" dirty="0"/>
              <a:t>An Observational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b="1" dirty="0"/>
              <a:t>: </a:t>
            </a:r>
            <a:r>
              <a:rPr lang="en-IN" dirty="0"/>
              <a:t>National Computer Products, Inc. (NCP)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59253"/>
              </p:ext>
            </p:extLst>
          </p:nvPr>
        </p:nvGraphicFramePr>
        <p:xfrm>
          <a:off x="1731552" y="2414492"/>
          <a:ext cx="8107890" cy="1747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1315">
                  <a:extLst>
                    <a:ext uri="{9D8B030D-6E8A-4147-A177-3AD203B41FA5}">
                      <a16:colId xmlns:a16="http://schemas.microsoft.com/office/drawing/2014/main" val="1738183126"/>
                    </a:ext>
                  </a:extLst>
                </a:gridCol>
                <a:gridCol w="1351315">
                  <a:extLst>
                    <a:ext uri="{9D8B030D-6E8A-4147-A177-3AD203B41FA5}">
                      <a16:colId xmlns:a16="http://schemas.microsoft.com/office/drawing/2014/main" val="3160995304"/>
                    </a:ext>
                  </a:extLst>
                </a:gridCol>
                <a:gridCol w="1351315">
                  <a:extLst>
                    <a:ext uri="{9D8B030D-6E8A-4147-A177-3AD203B41FA5}">
                      <a16:colId xmlns:a16="http://schemas.microsoft.com/office/drawing/2014/main" val="1427870588"/>
                    </a:ext>
                  </a:extLst>
                </a:gridCol>
                <a:gridCol w="1351315">
                  <a:extLst>
                    <a:ext uri="{9D8B030D-6E8A-4147-A177-3AD203B41FA5}">
                      <a16:colId xmlns:a16="http://schemas.microsoft.com/office/drawing/2014/main" val="1848009827"/>
                    </a:ext>
                  </a:extLst>
                </a:gridCol>
                <a:gridCol w="1351315">
                  <a:extLst>
                    <a:ext uri="{9D8B030D-6E8A-4147-A177-3AD203B41FA5}">
                      <a16:colId xmlns:a16="http://schemas.microsoft.com/office/drawing/2014/main" val="27293227"/>
                    </a:ext>
                  </a:extLst>
                </a:gridCol>
                <a:gridCol w="1351315">
                  <a:extLst>
                    <a:ext uri="{9D8B030D-6E8A-4147-A177-3AD203B41FA5}">
                      <a16:colId xmlns:a16="http://schemas.microsoft.com/office/drawing/2014/main" val="340460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Source of</a:t>
                      </a:r>
                    </a:p>
                    <a:p>
                      <a:pPr algn="ctr"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Sum of squares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Degrees of freedom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p - </a:t>
                      </a:r>
                      <a:r>
                        <a:rPr lang="en-IN" i="0" dirty="0"/>
                        <a:t> value</a:t>
                      </a:r>
                      <a:endParaRPr lang="en-IN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65221"/>
                  </a:ext>
                </a:extLst>
              </a:tr>
              <a:tr h="2794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Treatments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0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8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4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288010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for the Equality of </a:t>
            </a:r>
            <a:r>
              <a:rPr lang="en-US" i="1" dirty="0"/>
              <a:t>k</a:t>
            </a:r>
            <a:r>
              <a:rPr lang="en-US" dirty="0"/>
              <a:t>  Population Means:</a:t>
            </a:r>
            <a:br>
              <a:rPr lang="en-US" dirty="0"/>
            </a:br>
            <a:r>
              <a:rPr lang="en-US" dirty="0"/>
              <a:t>An Observational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b="1" dirty="0"/>
              <a:t>: </a:t>
            </a:r>
            <a:r>
              <a:rPr lang="en-IN" dirty="0"/>
              <a:t>National Computer Products, Inc. (NCP)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Rejection Rule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          p</a:t>
            </a:r>
            <a:r>
              <a:rPr lang="en-US" dirty="0"/>
              <a:t>-Value Approach:     Reject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if </a:t>
            </a:r>
            <a:r>
              <a:rPr lang="en-US" i="1" dirty="0"/>
              <a:t>p</a:t>
            </a:r>
            <a:r>
              <a:rPr lang="en-US" dirty="0"/>
              <a:t>-value </a:t>
            </a:r>
            <a:r>
              <a:rPr lang="en-US" u="sng" dirty="0"/>
              <a:t>&lt;</a:t>
            </a:r>
            <a:r>
              <a:rPr lang="en-US" dirty="0"/>
              <a:t> .05</a:t>
            </a:r>
          </a:p>
          <a:p>
            <a:pPr marL="457200" lvl="1" indent="0">
              <a:buNone/>
            </a:pPr>
            <a:r>
              <a:rPr lang="en-US" dirty="0"/>
              <a:t>Critical Value Approach:      Reject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if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3.68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i="1" dirty="0"/>
              <a:t>F</a:t>
            </a:r>
            <a:r>
              <a:rPr lang="en-US" baseline="-25000" dirty="0"/>
              <a:t>.05</a:t>
            </a:r>
            <a:r>
              <a:rPr lang="en-US" dirty="0"/>
              <a:t> = 3.68 is based on an </a:t>
            </a:r>
            <a:r>
              <a:rPr lang="en-US" i="1" dirty="0"/>
              <a:t>F</a:t>
            </a:r>
            <a:r>
              <a:rPr lang="en-US" dirty="0"/>
              <a:t> distribution with 2 numerator degrees of freedom and 15 denominator degrees of freedom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27973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Testing for the Equality of </a:t>
            </a:r>
            <a:r>
              <a:rPr lang="en-US" i="1" dirty="0"/>
              <a:t>k</a:t>
            </a:r>
            <a:r>
              <a:rPr lang="en-US" dirty="0"/>
              <a:t>  Population Means:</a:t>
            </a:r>
            <a:br>
              <a:rPr lang="en-US" dirty="0"/>
            </a:br>
            <a:r>
              <a:rPr lang="en-US" dirty="0"/>
              <a:t>An Observational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b="1" dirty="0"/>
              <a:t>: </a:t>
            </a:r>
            <a:r>
              <a:rPr lang="en-IN" dirty="0"/>
              <a:t>National Computer Products, Inc. (NCP)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p</a:t>
            </a:r>
            <a:r>
              <a:rPr lang="en-US" dirty="0"/>
              <a:t> –Value Approach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AutoNum type="arabicPeriod" startAt="4"/>
            </a:pPr>
            <a:r>
              <a:rPr lang="en-US" dirty="0"/>
              <a:t>Compute the </a:t>
            </a:r>
            <a:r>
              <a:rPr lang="en-US" i="1" dirty="0"/>
              <a:t>p</a:t>
            </a:r>
            <a:r>
              <a:rPr lang="en-US" dirty="0"/>
              <a:t> –value.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With 2 numerator </a:t>
            </a:r>
            <a:r>
              <a:rPr lang="en-US" dirty="0" err="1"/>
              <a:t>d.f.</a:t>
            </a:r>
            <a:r>
              <a:rPr lang="en-US" dirty="0"/>
              <a:t> and 15 denominator </a:t>
            </a:r>
            <a:r>
              <a:rPr lang="en-US" dirty="0" err="1"/>
              <a:t>d.f.</a:t>
            </a:r>
            <a:r>
              <a:rPr lang="en-US" dirty="0"/>
              <a:t>, the </a:t>
            </a:r>
            <a:r>
              <a:rPr lang="en-US" i="1" dirty="0"/>
              <a:t>p</a:t>
            </a:r>
            <a:r>
              <a:rPr lang="en-US" dirty="0"/>
              <a:t>-value is .01 	for </a:t>
            </a:r>
            <a:r>
              <a:rPr lang="en-US" i="1" dirty="0"/>
              <a:t>F</a:t>
            </a:r>
            <a:r>
              <a:rPr lang="en-US" dirty="0"/>
              <a:t> = 6.36. Therefore, the </a:t>
            </a:r>
            <a:r>
              <a:rPr lang="en-US" i="1" dirty="0"/>
              <a:t>p</a:t>
            </a:r>
            <a:r>
              <a:rPr lang="en-US" dirty="0"/>
              <a:t>-value is less than .01 for </a:t>
            </a:r>
            <a:r>
              <a:rPr lang="en-US" i="1" dirty="0"/>
              <a:t>F</a:t>
            </a:r>
            <a:r>
              <a:rPr lang="en-US" dirty="0"/>
              <a:t> = 15.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AutoNum type="arabicPeriod" startAt="5"/>
            </a:pPr>
            <a:r>
              <a:rPr lang="en-US" dirty="0"/>
              <a:t>Determine whether to reject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The </a:t>
            </a:r>
            <a:r>
              <a:rPr lang="en-US" i="1" dirty="0"/>
              <a:t>p</a:t>
            </a:r>
            <a:r>
              <a:rPr lang="en-US" dirty="0"/>
              <a:t>-value </a:t>
            </a:r>
            <a:r>
              <a:rPr lang="en-US" u="sng" dirty="0"/>
              <a:t>&lt;</a:t>
            </a:r>
            <a:r>
              <a:rPr lang="en-US" dirty="0"/>
              <a:t> .05,</a:t>
            </a:r>
            <a:r>
              <a:rPr lang="en-US" i="1" dirty="0"/>
              <a:t> </a:t>
            </a:r>
            <a:r>
              <a:rPr lang="en-US" dirty="0"/>
              <a:t>so we reject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marL="1428750" lvl="2" indent="-514350">
              <a:buAutoNum type="arabicPeriod" startAt="5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AutoNum type="arabicPeriod" startAt="4"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6104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Testing for the Equality of </a:t>
            </a:r>
            <a:r>
              <a:rPr lang="en-US" i="1" dirty="0"/>
              <a:t>k</a:t>
            </a:r>
            <a:r>
              <a:rPr lang="en-US" dirty="0"/>
              <a:t>  Population Means:</a:t>
            </a:r>
            <a:br>
              <a:rPr lang="en-US" dirty="0"/>
            </a:br>
            <a:r>
              <a:rPr lang="en-US" dirty="0"/>
              <a:t>An Observational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b="1" dirty="0"/>
              <a:t>: </a:t>
            </a:r>
            <a:r>
              <a:rPr lang="en-IN" dirty="0"/>
              <a:t>National Computer Products, Inc. (NCP)</a:t>
            </a:r>
            <a:endParaRPr lang="en-US" dirty="0"/>
          </a:p>
          <a:p>
            <a:endParaRPr lang="en-US" dirty="0"/>
          </a:p>
          <a:p>
            <a:r>
              <a:rPr lang="en-US" dirty="0"/>
              <a:t>Critical Value Approach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600" dirty="0"/>
              <a:t>4. Determine the critical value and rejection rule.</a:t>
            </a:r>
          </a:p>
          <a:p>
            <a:pPr marL="457200" lvl="1" indent="0">
              <a:buNone/>
              <a:defRPr/>
            </a:pPr>
            <a:endParaRPr lang="en-US" sz="2600" dirty="0"/>
          </a:p>
          <a:p>
            <a:pPr marL="457200" lvl="1" indent="0">
              <a:buNone/>
              <a:defRPr/>
            </a:pPr>
            <a:r>
              <a:rPr lang="en-US" sz="2600" dirty="0"/>
              <a:t>	Based on an </a:t>
            </a:r>
            <a:r>
              <a:rPr lang="en-US" sz="2600" i="1" dirty="0"/>
              <a:t>F</a:t>
            </a:r>
            <a:r>
              <a:rPr lang="en-US" sz="2600" dirty="0"/>
              <a:t> distribution with 2 numerator </a:t>
            </a:r>
            <a:r>
              <a:rPr lang="en-US" sz="2600" dirty="0" err="1"/>
              <a:t>d.f.</a:t>
            </a:r>
            <a:r>
              <a:rPr lang="en-US" sz="2600" dirty="0"/>
              <a:t> and 15 denominator </a:t>
            </a:r>
            <a:r>
              <a:rPr lang="en-US" sz="2600" dirty="0" err="1"/>
              <a:t>d.f.</a:t>
            </a:r>
            <a:r>
              <a:rPr lang="en-US" sz="2600" dirty="0"/>
              <a:t>, 	</a:t>
            </a:r>
            <a:r>
              <a:rPr lang="en-US" sz="2600" i="1" dirty="0"/>
              <a:t>F</a:t>
            </a:r>
            <a:r>
              <a:rPr lang="en-US" sz="2600" baseline="-25000" dirty="0"/>
              <a:t>.05</a:t>
            </a:r>
            <a:r>
              <a:rPr lang="en-US" sz="2600" dirty="0"/>
              <a:t> = 3.68, Reject </a:t>
            </a:r>
            <a:r>
              <a:rPr lang="en-US" sz="2600" i="1" dirty="0"/>
              <a:t>H</a:t>
            </a:r>
            <a:r>
              <a:rPr lang="en-US" sz="2600" baseline="-25000" dirty="0"/>
              <a:t>0</a:t>
            </a:r>
            <a:r>
              <a:rPr lang="en-US" sz="2600" dirty="0"/>
              <a:t> if </a:t>
            </a:r>
            <a:r>
              <a:rPr lang="en-US" sz="2600" i="1" dirty="0"/>
              <a:t>F</a:t>
            </a:r>
            <a:r>
              <a:rPr lang="en-US" sz="2600" dirty="0"/>
              <a:t> </a:t>
            </a:r>
            <a:r>
              <a:rPr lang="en-US" sz="2600" u="sng" dirty="0"/>
              <a:t>&gt;</a:t>
            </a:r>
            <a:r>
              <a:rPr lang="en-US" sz="2600" dirty="0"/>
              <a:t> 3.68</a:t>
            </a:r>
          </a:p>
          <a:p>
            <a:pPr marL="457200" lvl="1" indent="0">
              <a:buNone/>
              <a:defRPr/>
            </a:pPr>
            <a:endParaRPr lang="en-US" sz="2600" dirty="0"/>
          </a:p>
          <a:p>
            <a:pPr marL="914400" lvl="1" indent="-457200">
              <a:buAutoNum type="arabicPeriod" startAt="5"/>
              <a:defRPr/>
            </a:pPr>
            <a:r>
              <a:rPr lang="en-US" sz="2600" dirty="0"/>
              <a:t>Determine whether to reject </a:t>
            </a:r>
            <a:r>
              <a:rPr lang="en-US" sz="2600" i="1" dirty="0"/>
              <a:t>H</a:t>
            </a:r>
            <a:r>
              <a:rPr lang="en-US" sz="2600" baseline="-25000" dirty="0"/>
              <a:t>0</a:t>
            </a:r>
            <a:r>
              <a:rPr lang="en-US" sz="2600" dirty="0"/>
              <a:t>.</a:t>
            </a:r>
          </a:p>
          <a:p>
            <a:pPr marL="457200" lvl="1" indent="0">
              <a:buNone/>
              <a:defRPr/>
            </a:pPr>
            <a:r>
              <a:rPr lang="en-US" sz="2600" dirty="0"/>
              <a:t>		Because </a:t>
            </a:r>
            <a:r>
              <a:rPr lang="en-US" sz="2600" i="1" dirty="0"/>
              <a:t>F</a:t>
            </a:r>
            <a:r>
              <a:rPr lang="en-US" sz="2600" dirty="0"/>
              <a:t> = 15  </a:t>
            </a:r>
            <a:r>
              <a:rPr lang="en-US" sz="2600" u="sng" dirty="0"/>
              <a:t>&gt;</a:t>
            </a:r>
            <a:r>
              <a:rPr lang="en-US" sz="2600" dirty="0"/>
              <a:t> 3.68, we reject </a:t>
            </a:r>
            <a:r>
              <a:rPr lang="en-US" sz="2600" i="1" dirty="0"/>
              <a:t>H</a:t>
            </a:r>
            <a:r>
              <a:rPr lang="en-US" sz="2600" baseline="-25000" dirty="0"/>
              <a:t>0</a:t>
            </a:r>
            <a:r>
              <a:rPr lang="en-US" sz="2600" dirty="0"/>
              <a:t>.</a:t>
            </a:r>
          </a:p>
          <a:p>
            <a:pPr marL="914400" lvl="1" indent="-457200">
              <a:buFont typeface="Wingdings" panose="05000000000000000000" pitchFamily="2" charset="2"/>
              <a:buAutoNum type="arabicPeriod" startAt="5"/>
              <a:defRPr/>
            </a:pPr>
            <a:endParaRPr lang="en-US" sz="2600" dirty="0"/>
          </a:p>
          <a:p>
            <a:pPr marL="457200" lvl="1" indent="0">
              <a:buNone/>
              <a:defRPr/>
            </a:pPr>
            <a:r>
              <a:rPr lang="en-US" sz="2600" dirty="0"/>
              <a:t>We can conclude that the mean examination scores of employees working at different plants is not the same. </a:t>
            </a:r>
            <a:endParaRPr lang="en-US" sz="2400" dirty="0"/>
          </a:p>
          <a:p>
            <a:pPr marL="914400" lvl="1" indent="-457200">
              <a:buAutoNum type="arabicPeriod" startAt="5"/>
              <a:defRPr/>
            </a:pPr>
            <a:endParaRPr lang="en-US" sz="2400" dirty="0"/>
          </a:p>
          <a:p>
            <a:pPr marL="457200" lvl="1" indent="0">
              <a:buNone/>
              <a:defRPr/>
            </a:pPr>
            <a:endParaRPr lang="en-US" sz="2400" dirty="0"/>
          </a:p>
          <a:p>
            <a:pPr marL="971550" lvl="1" indent="-514350">
              <a:buAutoNum type="arabicPeriod" startAt="4"/>
            </a:pPr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68864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3033" y="495118"/>
            <a:ext cx="10489585" cy="727075"/>
          </a:xfrm>
        </p:spPr>
        <p:txBody>
          <a:bodyPr/>
          <a:lstStyle/>
          <a:p>
            <a:pPr>
              <a:defRPr/>
            </a:pPr>
            <a:r>
              <a:rPr lang="en-US" dirty="0"/>
              <a:t>End of Chapter 11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36</a:t>
            </a:fld>
            <a:endParaRPr 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44611" y="3173180"/>
            <a:ext cx="1557338" cy="1611313"/>
          </a:xfrm>
          <a:prstGeom prst="roundRect">
            <a:avLst>
              <a:gd name="adj" fmla="val 12065"/>
            </a:avLst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5366226" y="2073507"/>
            <a:ext cx="1681163" cy="2670175"/>
          </a:xfrm>
          <a:custGeom>
            <a:avLst/>
            <a:gdLst/>
            <a:ahLst/>
            <a:cxnLst>
              <a:cxn ang="0">
                <a:pos x="119" y="784"/>
              </a:cxn>
              <a:cxn ang="0">
                <a:pos x="0" y="1239"/>
              </a:cxn>
              <a:cxn ang="0">
                <a:pos x="409" y="1681"/>
              </a:cxn>
              <a:cxn ang="0">
                <a:pos x="1058" y="196"/>
              </a:cxn>
              <a:cxn ang="0">
                <a:pos x="1058" y="0"/>
              </a:cxn>
              <a:cxn ang="0">
                <a:pos x="334" y="1252"/>
              </a:cxn>
              <a:cxn ang="0">
                <a:pos x="119" y="784"/>
              </a:cxn>
            </a:cxnLst>
            <a:rect l="0" t="0" r="r" b="b"/>
            <a:pathLst>
              <a:path w="1059" h="1682">
                <a:moveTo>
                  <a:pt x="119" y="784"/>
                </a:moveTo>
                <a:lnTo>
                  <a:pt x="0" y="1239"/>
                </a:lnTo>
                <a:lnTo>
                  <a:pt x="409" y="1681"/>
                </a:lnTo>
                <a:lnTo>
                  <a:pt x="1058" y="196"/>
                </a:lnTo>
                <a:lnTo>
                  <a:pt x="1058" y="0"/>
                </a:lnTo>
                <a:lnTo>
                  <a:pt x="334" y="1252"/>
                </a:lnTo>
                <a:lnTo>
                  <a:pt x="119" y="784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 dirty="0">
              <a:solidFill>
                <a:srgbClr val="B43D18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F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The </a:t>
            </a:r>
            <a:r>
              <a:rPr lang="en-IN" i="1" dirty="0"/>
              <a:t>F distribution</a:t>
            </a:r>
            <a:r>
              <a:rPr lang="en-IN" dirty="0"/>
              <a:t> is continuous and skewed to the right.</a:t>
            </a:r>
          </a:p>
          <a:p>
            <a:pPr lvl="1"/>
            <a:r>
              <a:rPr lang="en-IN" dirty="0"/>
              <a:t>The </a:t>
            </a:r>
            <a:r>
              <a:rPr lang="en-IN" i="1" dirty="0"/>
              <a:t>F distribution</a:t>
            </a:r>
            <a:r>
              <a:rPr lang="en-IN" dirty="0"/>
              <a:t> has two numbers of degrees of freedom: </a:t>
            </a:r>
            <a:r>
              <a:rPr lang="en-IN" i="1" dirty="0"/>
              <a:t>df</a:t>
            </a:r>
            <a:r>
              <a:rPr lang="en-IN" dirty="0"/>
              <a:t> for the numerator and </a:t>
            </a:r>
            <a:r>
              <a:rPr lang="en-IN" i="1" dirty="0"/>
              <a:t>df</a:t>
            </a:r>
            <a:r>
              <a:rPr lang="en-IN" dirty="0"/>
              <a:t> for the denominator.</a:t>
            </a:r>
          </a:p>
          <a:p>
            <a:pPr lvl="1"/>
            <a:r>
              <a:rPr lang="en-IN" dirty="0"/>
              <a:t>The units of an F distribution, denoted F, are nonnegative.</a:t>
            </a:r>
          </a:p>
          <a:p>
            <a:pPr marL="914400" lvl="2" indent="0">
              <a:buNone/>
            </a:pPr>
            <a:endParaRPr lang="en-US" i="1" baseline="-25000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57729-02CD-4729-B22F-DEA4EA91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81" y="3653585"/>
            <a:ext cx="8306960" cy="23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57707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93997" y="1495671"/>
            <a:ext cx="3333749" cy="3490446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B59B-A5EE-4C5F-8393-E6B83CAF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55" y="1967266"/>
            <a:ext cx="262239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Three F Distribution Curves.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A709B47-30AB-4169-8670-B003B29BB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97" y="882909"/>
            <a:ext cx="6763924" cy="50898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F5EB7-C7A4-4890-BA4A-493C1934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6885" y="6356350"/>
            <a:ext cx="5130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949EBC64-41CB-41B8-B6DF-9B1367312BD4}" type="slidenum">
              <a:rPr lang="en-US">
                <a:solidFill>
                  <a:schemeClr val="tx1">
                    <a:alpha val="80000"/>
                  </a:schemeClr>
                </a:solidFill>
              </a:rPr>
              <a:pPr eaLnBrk="1" hangingPunct="1"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8390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Variance: A Conceptual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u="sng" dirty="0"/>
              <a:t>Analysis of Variance</a:t>
            </a:r>
            <a:r>
              <a:rPr lang="en-US" dirty="0"/>
              <a:t> (ANOVA) can be used to test for the equality of three or more population means.</a:t>
            </a:r>
          </a:p>
          <a:p>
            <a:pPr lvl="1"/>
            <a:r>
              <a:rPr lang="en-US" dirty="0"/>
              <a:t>Data obtained from observational or experimental studies can be used for the analysis.</a:t>
            </a:r>
          </a:p>
          <a:p>
            <a:pPr lvl="1"/>
            <a:r>
              <a:rPr lang="en-US" dirty="0"/>
              <a:t>We want to use the sample results to test the following hypotheses:</a:t>
            </a:r>
          </a:p>
          <a:p>
            <a:pPr marL="914400" lvl="2" indent="0">
              <a:buNone/>
            </a:pPr>
            <a:r>
              <a:rPr lang="en-US" i="1" dirty="0"/>
              <a:t>	H</a:t>
            </a:r>
            <a:r>
              <a:rPr lang="en-US" baseline="-25000" dirty="0"/>
              <a:t>0</a:t>
            </a:r>
            <a:r>
              <a:rPr lang="en-US" dirty="0"/>
              <a:t>:  </a:t>
            </a:r>
            <a:r>
              <a:rPr lang="en-US" i="1" dirty="0">
                <a:latin typeface="Symbol" panose="05050102010706020507" pitchFamily="18" charset="2"/>
              </a:rPr>
              <a:t>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i="1" dirty="0">
                <a:latin typeface="Symbol" panose="05050102010706020507" pitchFamily="18" charset="2"/>
              </a:rPr>
              <a:t>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i="1" dirty="0">
                <a:latin typeface="Symbol" panose="05050102010706020507" pitchFamily="18" charset="2"/>
              </a:rPr>
              <a:t>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n-US" sz="3600" baseline="20000" dirty="0"/>
              <a:t>.  .  . </a:t>
            </a:r>
            <a:r>
              <a:rPr lang="en-US" dirty="0"/>
              <a:t>= </a:t>
            </a:r>
            <a:r>
              <a:rPr lang="en-US" i="1" dirty="0">
                <a:latin typeface="Symbol" panose="05050102010706020507" pitchFamily="18" charset="2"/>
              </a:rPr>
              <a:t></a:t>
            </a:r>
            <a:r>
              <a:rPr lang="en-US" i="1" baseline="-25000" dirty="0"/>
              <a:t>k</a:t>
            </a:r>
          </a:p>
          <a:p>
            <a:pPr marL="914400" lvl="2" indent="0">
              <a:buNone/>
            </a:pPr>
            <a:r>
              <a:rPr lang="en-US" i="1" dirty="0"/>
              <a:t>	H</a:t>
            </a:r>
            <a:r>
              <a:rPr lang="en-US" baseline="-25000" dirty="0"/>
              <a:t>a</a:t>
            </a:r>
            <a:r>
              <a:rPr lang="en-US" dirty="0"/>
              <a:t>:  Not all population means are equal</a:t>
            </a:r>
          </a:p>
          <a:p>
            <a:pPr marL="914400" lvl="2" indent="0">
              <a:buNone/>
            </a:pPr>
            <a:endParaRPr lang="en-US" i="1" baseline="-25000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262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Variance: A Conceptual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 If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is rejected, we cannot conclude that </a:t>
            </a:r>
            <a:r>
              <a:rPr lang="en-US" i="1" dirty="0"/>
              <a:t>all</a:t>
            </a:r>
            <a:r>
              <a:rPr lang="en-US" dirty="0"/>
              <a:t> population means are different.</a:t>
            </a:r>
          </a:p>
          <a:p>
            <a:pPr lvl="1"/>
            <a:r>
              <a:rPr lang="en-US" dirty="0"/>
              <a:t> Rejecting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means that at least two population means have different values.</a:t>
            </a:r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4092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Variance: A Conceptual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27" y="1463040"/>
            <a:ext cx="10489585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Assumptions for Analysis of Variance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For each population, the response (dependent) variable is normally distributed.</a:t>
            </a:r>
          </a:p>
          <a:p>
            <a:pPr lvl="1"/>
            <a:r>
              <a:rPr lang="en-US" dirty="0"/>
              <a:t>The variance of the response variable, denoted </a:t>
            </a:r>
            <a:r>
              <a:rPr lang="en-US" i="1" dirty="0">
                <a:latin typeface="Symbol" panose="05050102010706020507" pitchFamily="18" charset="2"/>
              </a:rPr>
              <a:t></a:t>
            </a:r>
            <a:r>
              <a:rPr lang="en-US" i="1" dirty="0"/>
              <a:t> </a:t>
            </a:r>
            <a:r>
              <a:rPr lang="en-US" baseline="30000" dirty="0"/>
              <a:t>2</a:t>
            </a:r>
            <a:r>
              <a:rPr lang="en-US" dirty="0"/>
              <a:t>, is the same for all of the populations.</a:t>
            </a:r>
          </a:p>
          <a:p>
            <a:pPr lvl="1"/>
            <a:r>
              <a:rPr lang="en-US" dirty="0"/>
              <a:t>The observations must be independent.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51530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Variance and the Completely Randomized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Between-Treatments Estimate of Population Variance</a:t>
            </a:r>
          </a:p>
          <a:p>
            <a:pPr lvl="1"/>
            <a:r>
              <a:rPr lang="en-US" dirty="0"/>
              <a:t>Within-Treatments Estimate of Population Variance</a:t>
            </a:r>
          </a:p>
          <a:p>
            <a:pPr lvl="1"/>
            <a:r>
              <a:rPr lang="en-US" dirty="0"/>
              <a:t>Comparing the Variance Estimates: The </a:t>
            </a:r>
            <a:r>
              <a:rPr lang="en-US" i="1" dirty="0"/>
              <a:t>F </a:t>
            </a:r>
            <a:r>
              <a:rPr lang="en-US" dirty="0"/>
              <a:t>Test</a:t>
            </a:r>
          </a:p>
          <a:p>
            <a:pPr lvl="1"/>
            <a:r>
              <a:rPr lang="en-US" dirty="0"/>
              <a:t>ANOVA Table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717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SBE13ch01_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SBE13ch01_New</Template>
  <TotalTime>0</TotalTime>
  <Words>2293</Words>
  <Application>Microsoft Office PowerPoint</Application>
  <PresentationFormat>Custom</PresentationFormat>
  <Paragraphs>484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Book Antiqua</vt:lpstr>
      <vt:lpstr>Calibri</vt:lpstr>
      <vt:lpstr>Calibri Light</vt:lpstr>
      <vt:lpstr>Cambria Math</vt:lpstr>
      <vt:lpstr>MS Reference Serif</vt:lpstr>
      <vt:lpstr>Symbol</vt:lpstr>
      <vt:lpstr>Wingdings</vt:lpstr>
      <vt:lpstr>SBE13ch01_New</vt:lpstr>
      <vt:lpstr>PowerPoint Presentation</vt:lpstr>
      <vt:lpstr>An Introduction to Experimental Design and Analysis of Variance</vt:lpstr>
      <vt:lpstr>An Introduction to Experimental Design and Analysis of Variance</vt:lpstr>
      <vt:lpstr>Introduction to F distribution</vt:lpstr>
      <vt:lpstr>Three F Distribution Curves.</vt:lpstr>
      <vt:lpstr>Analysis of Variance: A Conceptual Overview</vt:lpstr>
      <vt:lpstr>Analysis of Variance: A Conceptual Overview</vt:lpstr>
      <vt:lpstr>Analysis of Variance: A Conceptual Overview</vt:lpstr>
      <vt:lpstr>Analysis of Variance and the Completely Randomized Design</vt:lpstr>
      <vt:lpstr>Between-Treatments Estimate of Population Variance s 2</vt:lpstr>
      <vt:lpstr>Within-Treatments Estimate of Population Variance s 2</vt:lpstr>
      <vt:lpstr>Comparing the Variance Estimates: The F Test</vt:lpstr>
      <vt:lpstr>ANOVA Table for a Completely Randomized Design</vt:lpstr>
      <vt:lpstr>ANOVA Table for a Completely Randomized Design</vt:lpstr>
      <vt:lpstr>Test for the Equality of k Population Means</vt:lpstr>
      <vt:lpstr>Test for the Equality of k  Population Means</vt:lpstr>
      <vt:lpstr>Testing for the Equality of k  Population Means: A Completely Randomized Design</vt:lpstr>
      <vt:lpstr>Testing for the Equality of k  Population Means: A Completely Randomized Design</vt:lpstr>
      <vt:lpstr>Testing for the Equality of k  Population Means: A Completely Randomized Design</vt:lpstr>
      <vt:lpstr>Testing for the Equality of k  Population Means: A Completely Randomized Design</vt:lpstr>
      <vt:lpstr>Testing for the Equality of k  Population Means: A Completely Randomized Design</vt:lpstr>
      <vt:lpstr>Testing for the Equality of k  Population Means: A Completely Randomized Design</vt:lpstr>
      <vt:lpstr>Testing for the Equality of k  Population Means: A Completely Randomized Design</vt:lpstr>
      <vt:lpstr>ANOVA Table for a Completely Randomized Design</vt:lpstr>
      <vt:lpstr>Testing for the Equality of k  Population Means: An Observational Study</vt:lpstr>
      <vt:lpstr>Testing for the Equality of k  Population Means: An Observational Study</vt:lpstr>
      <vt:lpstr>Testing for the Equality of k  Population Means: An Observational Study</vt:lpstr>
      <vt:lpstr>Testing for the Equality of k  Population Means: An Observational Study</vt:lpstr>
      <vt:lpstr>Testing for the Equality of k  Population Means: An Observational Study</vt:lpstr>
      <vt:lpstr>Testing for the Equality of k  Population Means: An Observational Study</vt:lpstr>
      <vt:lpstr>Testing for the Equality of k  Population Means: An Observational Study</vt:lpstr>
      <vt:lpstr>Testing for the Equality of k  Population Means: An Observational Study</vt:lpstr>
      <vt:lpstr>Testing for the Equality of k  Population Means: An Observational Study</vt:lpstr>
      <vt:lpstr>Testing for the Equality of k  Population Means: An Observational Study</vt:lpstr>
      <vt:lpstr>Testing for the Equality of k  Population Means: An Observational Study</vt:lpstr>
      <vt:lpstr>End of Chapter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modified xsi:type="dcterms:W3CDTF">2022-11-30T06:23:19Z</dcterms:modified>
</cp:coreProperties>
</file>